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25"/>
  </p:notesMasterIdLst>
  <p:handoutMasterIdLst>
    <p:handoutMasterId r:id="rId26"/>
  </p:handoutMasterIdLst>
  <p:sldIdLst>
    <p:sldId id="256" r:id="rId5"/>
    <p:sldId id="265" r:id="rId6"/>
    <p:sldId id="266" r:id="rId7"/>
    <p:sldId id="267" r:id="rId8"/>
    <p:sldId id="276" r:id="rId9"/>
    <p:sldId id="269" r:id="rId10"/>
    <p:sldId id="277" r:id="rId11"/>
    <p:sldId id="271" r:id="rId12"/>
    <p:sldId id="272" r:id="rId13"/>
    <p:sldId id="273" r:id="rId14"/>
    <p:sldId id="274" r:id="rId15"/>
    <p:sldId id="278" r:id="rId16"/>
    <p:sldId id="282" r:id="rId17"/>
    <p:sldId id="283" r:id="rId18"/>
    <p:sldId id="280" r:id="rId19"/>
    <p:sldId id="284" r:id="rId20"/>
    <p:sldId id="281" r:id="rId21"/>
    <p:sldId id="285" r:id="rId22"/>
    <p:sldId id="286" r:id="rId23"/>
    <p:sldId id="287" r:id="rId24"/>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71" d="100"/>
          <a:sy n="71" d="100"/>
        </p:scale>
        <p:origin x="54" y="54"/>
      </p:cViewPr>
      <p:guideLst>
        <p:guide pos="3840"/>
        <p:guide orient="horz" pos="2160"/>
      </p:guideLst>
    </p:cSldViewPr>
  </p:slideViewPr>
  <p:notesTextViewPr>
    <p:cViewPr>
      <p:scale>
        <a:sx n="1" d="1"/>
        <a:sy n="1" d="1"/>
      </p:scale>
      <p:origin x="0" y="0"/>
    </p:cViewPr>
  </p:notesTextViewPr>
  <p:notesViewPr>
    <p:cSldViewPr showGuides="1">
      <p:cViewPr varScale="1">
        <p:scale>
          <a:sx n="100" d="100"/>
          <a:sy n="100" d="100"/>
        </p:scale>
        <p:origin x="280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85FB9A08-40BC-47B5-8130-616BDCF09507}" type="datetime1">
              <a:rPr lang="fr-FR" smtClean="0"/>
              <a:t>31/08/2021</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45ACAF8E-318A-4EFE-8633-D9E72ABCE0ED}" type="slidenum">
              <a:rPr lang="fr-FR" smtClean="0"/>
              <a:pPr algn="r" rtl="0"/>
              <a:t>‹N°›</a:t>
            </a:fld>
            <a:endParaRPr lang="fr-FR" dirty="0"/>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082B9BC8-1895-4EB7-B2E1-D3911C69AD0C}" type="datetime1">
              <a:rPr lang="fr-FR" smtClean="0"/>
              <a:pPr/>
              <a:t>31/08/2021</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smtClean="0"/>
              <a:t>Modifiez les styles du texte du masque</a:t>
            </a:r>
          </a:p>
          <a:p>
            <a:pPr lvl="1" rtl="0"/>
            <a:r>
              <a:rPr lang="fr-FR" noProof="0" dirty="0" smtClean="0"/>
              <a:t>Deuxième niveau</a:t>
            </a:r>
          </a:p>
          <a:p>
            <a:pPr lvl="2" rtl="0"/>
            <a:r>
              <a:rPr lang="fr-FR" noProof="0" dirty="0" smtClean="0"/>
              <a:t>Troisième niveau</a:t>
            </a:r>
          </a:p>
          <a:p>
            <a:pPr lvl="3" rtl="0"/>
            <a:r>
              <a:rPr lang="fr-FR" noProof="0" dirty="0" smtClean="0"/>
              <a:t>Quatrième niveau</a:t>
            </a:r>
          </a:p>
          <a:p>
            <a:pPr lvl="4" rtl="0"/>
            <a:r>
              <a:rPr lang="fr-FR" noProof="0" dirty="0" smtClean="0"/>
              <a:t>Cinquième niveau</a:t>
            </a:r>
            <a:endParaRPr lang="fr-FR" noProof="0" dirty="0"/>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5EE2CF44-2B13-41B4-A334-1CDF534EEBBF}" type="slidenum">
              <a:rPr lang="fr-FR" smtClean="0"/>
              <a:pPr/>
              <a:t>‹N°›</a:t>
            </a:fld>
            <a:endParaRPr lang="fr-FR" dirty="0"/>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8/31/2021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4"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2634194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A9F01D7A-F2CA-4D89-BC48-D8C829AA64E1}" type="datetime1">
              <a:rPr lang="fr-FR" smtClean="0"/>
              <a:pPr/>
              <a:t>31/08/2021</a:t>
            </a:fld>
            <a:endParaRPr lang="fr-FR" dirty="0"/>
          </a:p>
        </p:txBody>
      </p:sp>
      <p:sp>
        <p:nvSpPr>
          <p:cNvPr id="6" name="Footer Placeholder 5"/>
          <p:cNvSpPr>
            <a:spLocks noGrp="1"/>
          </p:cNvSpPr>
          <p:nvPr>
            <p:ph type="ftr" sz="quarter" idx="11"/>
          </p:nvPr>
        </p:nvSpPr>
        <p:spPr/>
        <p:txBody>
          <a:bodyPr/>
          <a:lstStyle/>
          <a:p>
            <a:pPr rtl="0"/>
            <a:endParaRPr lang="fr-FR" noProof="0" dirty="0"/>
          </a:p>
        </p:txBody>
      </p:sp>
      <p:sp>
        <p:nvSpPr>
          <p:cNvPr id="7" name="Slide Number Placeholder 6"/>
          <p:cNvSpPr>
            <a:spLocks noGrp="1"/>
          </p:cNvSpPr>
          <p:nvPr>
            <p:ph type="sldNum" sz="quarter" idx="12"/>
          </p:nvPr>
        </p:nvSpPr>
        <p:spPr/>
        <p:txBody>
          <a:bodyPr/>
          <a:lstStyle/>
          <a:p>
            <a:pPr algn="r"/>
            <a:fld id="{E31375A4-56A4-47D6-9801-1991572033F7}" type="slidenum">
              <a:rPr lang="fr-FR" smtClean="0"/>
              <a:pPr algn="r"/>
              <a:t>‹N°›</a:t>
            </a:fld>
            <a:endParaRPr lang="fr-FR" dirty="0"/>
          </a:p>
        </p:txBody>
      </p:sp>
    </p:spTree>
    <p:extLst>
      <p:ext uri="{BB962C8B-B14F-4D97-AF65-F5344CB8AC3E}">
        <p14:creationId xmlns:p14="http://schemas.microsoft.com/office/powerpoint/2010/main" val="1178771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9F01D7A-F2CA-4D89-BC48-D8C829AA64E1}" type="datetime1">
              <a:rPr lang="fr-FR" smtClean="0"/>
              <a:pPr/>
              <a:t>31/08/2021</a:t>
            </a:fld>
            <a:endParaRPr lang="fr-FR" dirty="0"/>
          </a:p>
        </p:txBody>
      </p:sp>
      <p:sp>
        <p:nvSpPr>
          <p:cNvPr id="5" name="Footer Placeholder 4"/>
          <p:cNvSpPr>
            <a:spLocks noGrp="1"/>
          </p:cNvSpPr>
          <p:nvPr>
            <p:ph type="ftr" sz="quarter" idx="11"/>
          </p:nvPr>
        </p:nvSpPr>
        <p:spPr/>
        <p:txBody>
          <a:bodyPr/>
          <a:lstStyle/>
          <a:p>
            <a:pPr rtl="0"/>
            <a:endParaRPr lang="fr-FR" noProof="0" dirty="0"/>
          </a:p>
        </p:txBody>
      </p:sp>
      <p:sp>
        <p:nvSpPr>
          <p:cNvPr id="6" name="Slide Number Placeholder 5"/>
          <p:cNvSpPr>
            <a:spLocks noGrp="1"/>
          </p:cNvSpPr>
          <p:nvPr>
            <p:ph type="sldNum" sz="quarter" idx="12"/>
          </p:nvPr>
        </p:nvSpPr>
        <p:spPr/>
        <p:txBody>
          <a:bodyPr/>
          <a:lstStyle/>
          <a:p>
            <a:pPr algn="r"/>
            <a:fld id="{E31375A4-56A4-47D6-9801-1991572033F7}" type="slidenum">
              <a:rPr lang="fr-FR" smtClean="0"/>
              <a:pPr algn="r"/>
              <a:t>‹N°›</a:t>
            </a:fld>
            <a:endParaRPr lang="fr-FR"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6511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9F01D7A-F2CA-4D89-BC48-D8C829AA64E1}" type="datetime1">
              <a:rPr lang="fr-FR" smtClean="0"/>
              <a:pPr/>
              <a:t>31/08/2021</a:t>
            </a:fld>
            <a:endParaRPr lang="fr-FR" dirty="0"/>
          </a:p>
        </p:txBody>
      </p:sp>
      <p:sp>
        <p:nvSpPr>
          <p:cNvPr id="5" name="Footer Placeholder 4"/>
          <p:cNvSpPr>
            <a:spLocks noGrp="1"/>
          </p:cNvSpPr>
          <p:nvPr>
            <p:ph type="ftr" sz="quarter" idx="11"/>
          </p:nvPr>
        </p:nvSpPr>
        <p:spPr/>
        <p:txBody>
          <a:bodyPr/>
          <a:lstStyle/>
          <a:p>
            <a:pPr rtl="0"/>
            <a:endParaRPr lang="fr-FR" noProof="0" dirty="0"/>
          </a:p>
        </p:txBody>
      </p:sp>
      <p:sp>
        <p:nvSpPr>
          <p:cNvPr id="6" name="Slide Number Placeholder 5"/>
          <p:cNvSpPr>
            <a:spLocks noGrp="1"/>
          </p:cNvSpPr>
          <p:nvPr>
            <p:ph type="sldNum" sz="quarter" idx="12"/>
          </p:nvPr>
        </p:nvSpPr>
        <p:spPr/>
        <p:txBody>
          <a:bodyPr/>
          <a:lstStyle/>
          <a:p>
            <a:pPr algn="r"/>
            <a:fld id="{E31375A4-56A4-47D6-9801-1991572033F7}" type="slidenum">
              <a:rPr lang="fr-FR" smtClean="0"/>
              <a:pPr algn="r"/>
              <a:t>‹N°›</a:t>
            </a:fld>
            <a:endParaRPr lang="fr-FR"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719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9F01D7A-F2CA-4D89-BC48-D8C829AA64E1}" type="datetime1">
              <a:rPr lang="fr-FR" smtClean="0"/>
              <a:pPr/>
              <a:t>31/08/2021</a:t>
            </a:fld>
            <a:endParaRPr lang="fr-FR" dirty="0"/>
          </a:p>
        </p:txBody>
      </p:sp>
      <p:sp>
        <p:nvSpPr>
          <p:cNvPr id="5" name="Footer Placeholder 4"/>
          <p:cNvSpPr>
            <a:spLocks noGrp="1"/>
          </p:cNvSpPr>
          <p:nvPr>
            <p:ph type="ftr" sz="quarter" idx="11"/>
          </p:nvPr>
        </p:nvSpPr>
        <p:spPr/>
        <p:txBody>
          <a:bodyPr/>
          <a:lstStyle/>
          <a:p>
            <a:pPr rtl="0"/>
            <a:endParaRPr lang="fr-FR" noProof="0" dirty="0"/>
          </a:p>
        </p:txBody>
      </p:sp>
      <p:sp>
        <p:nvSpPr>
          <p:cNvPr id="6" name="Slide Number Placeholder 5"/>
          <p:cNvSpPr>
            <a:spLocks noGrp="1"/>
          </p:cNvSpPr>
          <p:nvPr>
            <p:ph type="sldNum" sz="quarter" idx="12"/>
          </p:nvPr>
        </p:nvSpPr>
        <p:spPr/>
        <p:txBody>
          <a:bodyPr/>
          <a:lstStyle/>
          <a:p>
            <a:pPr algn="r"/>
            <a:fld id="{E31375A4-56A4-47D6-9801-1991572033F7}" type="slidenum">
              <a:rPr lang="fr-FR" smtClean="0"/>
              <a:pPr algn="r"/>
              <a:t>‹N°›</a:t>
            </a:fld>
            <a:endParaRPr lang="fr-FR" dirty="0"/>
          </a:p>
        </p:txBody>
      </p:sp>
    </p:spTree>
    <p:extLst>
      <p:ext uri="{BB962C8B-B14F-4D97-AF65-F5344CB8AC3E}">
        <p14:creationId xmlns:p14="http://schemas.microsoft.com/office/powerpoint/2010/main" val="1091753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9F01D7A-F2CA-4D89-BC48-D8C829AA64E1}" type="datetime1">
              <a:rPr lang="fr-FR" smtClean="0"/>
              <a:pPr/>
              <a:t>31/08/2021</a:t>
            </a:fld>
            <a:endParaRPr lang="fr-FR" dirty="0"/>
          </a:p>
        </p:txBody>
      </p:sp>
      <p:sp>
        <p:nvSpPr>
          <p:cNvPr id="5" name="Footer Placeholder 4"/>
          <p:cNvSpPr>
            <a:spLocks noGrp="1"/>
          </p:cNvSpPr>
          <p:nvPr>
            <p:ph type="ftr" sz="quarter" idx="11"/>
          </p:nvPr>
        </p:nvSpPr>
        <p:spPr/>
        <p:txBody>
          <a:bodyPr/>
          <a:lstStyle/>
          <a:p>
            <a:pPr rtl="0"/>
            <a:endParaRPr lang="fr-FR" noProof="0" dirty="0"/>
          </a:p>
        </p:txBody>
      </p:sp>
      <p:sp>
        <p:nvSpPr>
          <p:cNvPr id="6" name="Slide Number Placeholder 5"/>
          <p:cNvSpPr>
            <a:spLocks noGrp="1"/>
          </p:cNvSpPr>
          <p:nvPr>
            <p:ph type="sldNum" sz="quarter" idx="12"/>
          </p:nvPr>
        </p:nvSpPr>
        <p:spPr/>
        <p:txBody>
          <a:bodyPr/>
          <a:lstStyle/>
          <a:p>
            <a:pPr algn="r"/>
            <a:fld id="{E31375A4-56A4-47D6-9801-1991572033F7}" type="slidenum">
              <a:rPr lang="fr-FR" smtClean="0"/>
              <a:pPr algn="r"/>
              <a:t>‹N°›</a:t>
            </a:fld>
            <a:endParaRPr lang="fr-FR"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5507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9F01D7A-F2CA-4D89-BC48-D8C829AA64E1}" type="datetime1">
              <a:rPr lang="fr-FR" smtClean="0"/>
              <a:pPr/>
              <a:t>31/08/2021</a:t>
            </a:fld>
            <a:endParaRPr lang="fr-FR" dirty="0"/>
          </a:p>
        </p:txBody>
      </p:sp>
      <p:sp>
        <p:nvSpPr>
          <p:cNvPr id="5" name="Footer Placeholder 4"/>
          <p:cNvSpPr>
            <a:spLocks noGrp="1"/>
          </p:cNvSpPr>
          <p:nvPr>
            <p:ph type="ftr" sz="quarter" idx="11"/>
          </p:nvPr>
        </p:nvSpPr>
        <p:spPr/>
        <p:txBody>
          <a:bodyPr/>
          <a:lstStyle/>
          <a:p>
            <a:pPr rtl="0"/>
            <a:endParaRPr lang="fr-FR" noProof="0" dirty="0"/>
          </a:p>
        </p:txBody>
      </p:sp>
      <p:sp>
        <p:nvSpPr>
          <p:cNvPr id="6" name="Slide Number Placeholder 5"/>
          <p:cNvSpPr>
            <a:spLocks noGrp="1"/>
          </p:cNvSpPr>
          <p:nvPr>
            <p:ph type="sldNum" sz="quarter" idx="12"/>
          </p:nvPr>
        </p:nvSpPr>
        <p:spPr/>
        <p:txBody>
          <a:bodyPr/>
          <a:lstStyle/>
          <a:p>
            <a:pPr algn="r"/>
            <a:fld id="{E31375A4-56A4-47D6-9801-1991572033F7}" type="slidenum">
              <a:rPr lang="fr-FR" smtClean="0"/>
              <a:pPr algn="r"/>
              <a:t>‹N°›</a:t>
            </a:fld>
            <a:endParaRPr lang="fr-FR"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72675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0AE1499-D871-4B5A-815F-37F8E0C46F8C}" type="datetime1">
              <a:rPr lang="fr-FR" smtClean="0"/>
              <a:pPr/>
              <a:t>31/08/2021</a:t>
            </a:fld>
            <a:endParaRPr lang="fr-FR" dirty="0"/>
          </a:p>
        </p:txBody>
      </p:sp>
      <p:sp>
        <p:nvSpPr>
          <p:cNvPr id="5" name="Footer Placeholder 4"/>
          <p:cNvSpPr>
            <a:spLocks noGrp="1"/>
          </p:cNvSpPr>
          <p:nvPr>
            <p:ph type="ftr" sz="quarter" idx="11"/>
          </p:nvPr>
        </p:nvSpPr>
        <p:spPr/>
        <p:txBody>
          <a:bodyPr/>
          <a:lstStyle/>
          <a:p>
            <a:pPr rtl="0"/>
            <a:endParaRPr lang="fr-FR" noProof="0" dirty="0"/>
          </a:p>
        </p:txBody>
      </p:sp>
      <p:sp>
        <p:nvSpPr>
          <p:cNvPr id="6" name="Slide Number Placeholder 5"/>
          <p:cNvSpPr>
            <a:spLocks noGrp="1"/>
          </p:cNvSpPr>
          <p:nvPr>
            <p:ph type="sldNum" sz="quarter" idx="12"/>
          </p:nvPr>
        </p:nvSpPr>
        <p:spPr/>
        <p:txBody>
          <a:bodyPr/>
          <a:lstStyle/>
          <a:p>
            <a:fld id="{E31375A4-56A4-47D6-9801-1991572033F7}" type="slidenum">
              <a:rPr lang="fr-FR" smtClean="0"/>
              <a:pPr/>
              <a:t>‹N°›</a:t>
            </a:fld>
            <a:endParaRPr lang="fr-FR"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88133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CFD53AE-A1A9-4971-B817-D6F393C7FE35}" type="datetime1">
              <a:rPr lang="fr-FR" smtClean="0"/>
              <a:pPr/>
              <a:t>31/08/2021</a:t>
            </a:fld>
            <a:endParaRPr lang="fr-FR" dirty="0"/>
          </a:p>
        </p:txBody>
      </p:sp>
      <p:sp>
        <p:nvSpPr>
          <p:cNvPr id="5" name="Footer Placeholder 4"/>
          <p:cNvSpPr>
            <a:spLocks noGrp="1"/>
          </p:cNvSpPr>
          <p:nvPr>
            <p:ph type="ftr" sz="quarter" idx="11"/>
          </p:nvPr>
        </p:nvSpPr>
        <p:spPr/>
        <p:txBody>
          <a:bodyPr/>
          <a:lstStyle/>
          <a:p>
            <a:pPr rtl="0"/>
            <a:endParaRPr lang="fr-FR" noProof="0" dirty="0"/>
          </a:p>
        </p:txBody>
      </p:sp>
      <p:sp>
        <p:nvSpPr>
          <p:cNvPr id="6" name="Slide Number Placeholder 5"/>
          <p:cNvSpPr>
            <a:spLocks noGrp="1"/>
          </p:cNvSpPr>
          <p:nvPr>
            <p:ph type="sldNum" sz="quarter" idx="12"/>
          </p:nvPr>
        </p:nvSpPr>
        <p:spPr/>
        <p:txBody>
          <a:bodyPr/>
          <a:lstStyle/>
          <a:p>
            <a:fld id="{E31375A4-56A4-47D6-9801-1991572033F7}" type="slidenum">
              <a:rPr lang="fr-FR" smtClean="0"/>
              <a:pPr/>
              <a:t>‹N°›</a:t>
            </a:fld>
            <a:endParaRPr lang="fr-FR"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55426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002587" y="1600200"/>
            <a:ext cx="3122613" cy="1828800"/>
          </a:xfrm>
        </p:spPr>
        <p:txBody>
          <a:bodyPr rtlCol="0" anchor="b">
            <a:normAutofit/>
          </a:bodyPr>
          <a:lstStyle>
            <a:lvl1pPr algn="l" rtl="0">
              <a:defRPr sz="3400"/>
            </a:lvl1pPr>
          </a:lstStyle>
          <a:p>
            <a:pPr rtl="0"/>
            <a:r>
              <a:rPr lang="fr-FR" noProof="0" smtClean="0"/>
              <a:t>Modifiez le style du titre</a:t>
            </a:r>
            <a:endParaRPr lang="fr-FR" noProof="0" dirty="0"/>
          </a:p>
        </p:txBody>
      </p:sp>
      <p:sp>
        <p:nvSpPr>
          <p:cNvPr id="3" name="Espace réservé du contenu 2"/>
          <p:cNvSpPr>
            <a:spLocks noGrp="1"/>
          </p:cNvSpPr>
          <p:nvPr>
            <p:ph idx="1"/>
          </p:nvPr>
        </p:nvSpPr>
        <p:spPr>
          <a:xfrm>
            <a:off x="760412" y="762000"/>
            <a:ext cx="6400800" cy="53340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u texte 3"/>
          <p:cNvSpPr>
            <a:spLocks noGrp="1"/>
          </p:cNvSpPr>
          <p:nvPr>
            <p:ph type="body" sz="half" idx="2"/>
          </p:nvPr>
        </p:nvSpPr>
        <p:spPr>
          <a:xfrm>
            <a:off x="8001039" y="3429000"/>
            <a:ext cx="3124161"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fr-FR" noProof="0" smtClean="0"/>
              <a:t>Modifier les styles du texte du masque</a:t>
            </a:r>
          </a:p>
        </p:txBody>
      </p:sp>
      <p:sp>
        <p:nvSpPr>
          <p:cNvPr id="5" name="Espace réservé de la date 4"/>
          <p:cNvSpPr>
            <a:spLocks noGrp="1"/>
          </p:cNvSpPr>
          <p:nvPr>
            <p:ph type="dt" sz="half" idx="10"/>
          </p:nvPr>
        </p:nvSpPr>
        <p:spPr/>
        <p:txBody>
          <a:bodyPr rtlCol="0"/>
          <a:lstStyle>
            <a:lvl1pPr>
              <a:defRPr/>
            </a:lvl1pPr>
          </a:lstStyle>
          <a:p>
            <a:fld id="{36311718-BEC8-4DB8-9B0A-52986EABC5C9}" type="datetime1">
              <a:rPr lang="fr-FR" smtClean="0"/>
              <a:pPr/>
              <a:t>31/08/2021</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4EA85BC-BD2B-458E-8340-8D31B4F152AE}" type="datetime1">
              <a:rPr lang="fr-FR" smtClean="0"/>
              <a:pPr/>
              <a:t>31/08/2021</a:t>
            </a:fld>
            <a:endParaRPr lang="fr-FR" dirty="0"/>
          </a:p>
        </p:txBody>
      </p:sp>
      <p:sp>
        <p:nvSpPr>
          <p:cNvPr id="5" name="Footer Placeholder 4"/>
          <p:cNvSpPr>
            <a:spLocks noGrp="1"/>
          </p:cNvSpPr>
          <p:nvPr>
            <p:ph type="ftr" sz="quarter" idx="11"/>
          </p:nvPr>
        </p:nvSpPr>
        <p:spPr/>
        <p:txBody>
          <a:bodyPr/>
          <a:lstStyle/>
          <a:p>
            <a:pPr rtl="0"/>
            <a:endParaRPr lang="fr-FR" noProof="0" dirty="0"/>
          </a:p>
        </p:txBody>
      </p:sp>
      <p:sp>
        <p:nvSpPr>
          <p:cNvPr id="6" name="Slide Number Placeholder 5"/>
          <p:cNvSpPr>
            <a:spLocks noGrp="1"/>
          </p:cNvSpPr>
          <p:nvPr>
            <p:ph type="sldNum" sz="quarter" idx="12"/>
          </p:nvPr>
        </p:nvSpPr>
        <p:spPr/>
        <p:txBody>
          <a:body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3517798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9F01D7A-F2CA-4D89-BC48-D8C829AA64E1}" type="datetime1">
              <a:rPr lang="fr-FR" smtClean="0"/>
              <a:pPr/>
              <a:t>31/08/2021</a:t>
            </a:fld>
            <a:endParaRPr lang="fr-FR" dirty="0"/>
          </a:p>
        </p:txBody>
      </p:sp>
      <p:sp>
        <p:nvSpPr>
          <p:cNvPr id="5" name="Footer Placeholder 4"/>
          <p:cNvSpPr>
            <a:spLocks noGrp="1"/>
          </p:cNvSpPr>
          <p:nvPr>
            <p:ph type="ftr" sz="quarter" idx="11"/>
          </p:nvPr>
        </p:nvSpPr>
        <p:spPr/>
        <p:txBody>
          <a:bodyPr/>
          <a:lstStyle/>
          <a:p>
            <a:pPr rtl="0"/>
            <a:endParaRPr lang="fr-FR" noProof="0" dirty="0"/>
          </a:p>
        </p:txBody>
      </p:sp>
      <p:sp>
        <p:nvSpPr>
          <p:cNvPr id="6" name="Slide Number Placeholder 5"/>
          <p:cNvSpPr>
            <a:spLocks noGrp="1"/>
          </p:cNvSpPr>
          <p:nvPr>
            <p:ph type="sldNum" sz="quarter" idx="12"/>
          </p:nvPr>
        </p:nvSpPr>
        <p:spPr/>
        <p:txBody>
          <a:bodyPr/>
          <a:lstStyle/>
          <a:p>
            <a:pPr algn="r"/>
            <a:fld id="{E31375A4-56A4-47D6-9801-1991572033F7}" type="slidenum">
              <a:rPr lang="fr-FR" smtClean="0"/>
              <a:pPr algn="r"/>
              <a:t>‹N°›</a:t>
            </a:fld>
            <a:endParaRPr lang="fr-FR"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9576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2C9DB741-A3C2-4C75-A4D1-97F129BE9491}" type="datetime1">
              <a:rPr lang="fr-FR" smtClean="0"/>
              <a:pPr/>
              <a:t>31/08/2021</a:t>
            </a:fld>
            <a:endParaRPr lang="fr-FR" dirty="0"/>
          </a:p>
        </p:txBody>
      </p:sp>
      <p:sp>
        <p:nvSpPr>
          <p:cNvPr id="6" name="Footer Placeholder 5"/>
          <p:cNvSpPr>
            <a:spLocks noGrp="1"/>
          </p:cNvSpPr>
          <p:nvPr>
            <p:ph type="ftr" sz="quarter" idx="11"/>
          </p:nvPr>
        </p:nvSpPr>
        <p:spPr/>
        <p:txBody>
          <a:bodyPr/>
          <a:lstStyle/>
          <a:p>
            <a:pPr rtl="0"/>
            <a:endParaRPr lang="fr-FR" noProof="0" dirty="0"/>
          </a:p>
        </p:txBody>
      </p:sp>
      <p:sp>
        <p:nvSpPr>
          <p:cNvPr id="7" name="Slide Number Placeholder 6"/>
          <p:cNvSpPr>
            <a:spLocks noGrp="1"/>
          </p:cNvSpPr>
          <p:nvPr>
            <p:ph type="sldNum" sz="quarter" idx="12"/>
          </p:nvPr>
        </p:nvSpPr>
        <p:spPr/>
        <p:txBody>
          <a:body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1589191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1B59C61-65A8-4FB6-8060-9ACE25B631CB}" type="datetime1">
              <a:rPr lang="fr-FR" noProof="0" smtClean="0"/>
              <a:pPr/>
              <a:t>31/08/2021</a:t>
            </a:fld>
            <a:endParaRPr lang="fr-FR" noProof="0" dirty="0"/>
          </a:p>
        </p:txBody>
      </p:sp>
      <p:sp>
        <p:nvSpPr>
          <p:cNvPr id="8" name="Footer Placeholder 7"/>
          <p:cNvSpPr>
            <a:spLocks noGrp="1"/>
          </p:cNvSpPr>
          <p:nvPr>
            <p:ph type="ftr" sz="quarter" idx="11"/>
          </p:nvPr>
        </p:nvSpPr>
        <p:spPr/>
        <p:txBody>
          <a:bodyPr/>
          <a:lstStyle/>
          <a:p>
            <a:pPr rtl="0"/>
            <a:endParaRPr lang="fr-FR" noProof="0" dirty="0"/>
          </a:p>
        </p:txBody>
      </p:sp>
      <p:sp>
        <p:nvSpPr>
          <p:cNvPr id="9" name="Slide Number Placeholder 8"/>
          <p:cNvSpPr>
            <a:spLocks noGrp="1"/>
          </p:cNvSpPr>
          <p:nvPr>
            <p:ph type="sldNum" sz="quarter" idx="12"/>
          </p:nvPr>
        </p:nvSpPr>
        <p:spPr/>
        <p:txBody>
          <a:bodyPr/>
          <a:lstStyle/>
          <a:p>
            <a:fld id="{E31375A4-56A4-47D6-9801-1991572033F7}" type="slidenum">
              <a:rPr lang="fr-FR" noProof="0" smtClean="0"/>
              <a:pPr/>
              <a:t>‹N°›</a:t>
            </a:fld>
            <a:endParaRPr lang="fr-FR" noProof="0"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9605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A9F01D7A-F2CA-4D89-BC48-D8C829AA64E1}" type="datetime1">
              <a:rPr lang="fr-FR" smtClean="0"/>
              <a:pPr/>
              <a:t>31/08/2021</a:t>
            </a:fld>
            <a:endParaRPr lang="fr-FR" dirty="0"/>
          </a:p>
        </p:txBody>
      </p:sp>
      <p:sp>
        <p:nvSpPr>
          <p:cNvPr id="4" name="Footer Placeholder 3"/>
          <p:cNvSpPr>
            <a:spLocks noGrp="1"/>
          </p:cNvSpPr>
          <p:nvPr>
            <p:ph type="ftr" sz="quarter" idx="11"/>
          </p:nvPr>
        </p:nvSpPr>
        <p:spPr/>
        <p:txBody>
          <a:bodyPr/>
          <a:lstStyle/>
          <a:p>
            <a:pPr rtl="0"/>
            <a:endParaRPr lang="fr-FR" noProof="0" dirty="0"/>
          </a:p>
        </p:txBody>
      </p:sp>
      <p:sp>
        <p:nvSpPr>
          <p:cNvPr id="5" name="Slide Number Placeholder 4"/>
          <p:cNvSpPr>
            <a:spLocks noGrp="1"/>
          </p:cNvSpPr>
          <p:nvPr>
            <p:ph type="sldNum" sz="quarter" idx="12"/>
          </p:nvPr>
        </p:nvSpPr>
        <p:spPr/>
        <p:txBody>
          <a:bodyPr/>
          <a:lstStyle/>
          <a:p>
            <a:pPr algn="r"/>
            <a:fld id="{E31375A4-56A4-47D6-9801-1991572033F7}" type="slidenum">
              <a:rPr lang="fr-FR" smtClean="0"/>
              <a:pPr algn="r"/>
              <a:t>‹N°›</a:t>
            </a:fld>
            <a:endParaRPr lang="fr-FR"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0083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294901-3B67-4101-8D94-E7F6C7A7004D}" type="datetime1">
              <a:rPr lang="fr-FR" smtClean="0"/>
              <a:pPr/>
              <a:t>31/08/2021</a:t>
            </a:fld>
            <a:endParaRPr lang="fr-FR" dirty="0"/>
          </a:p>
        </p:txBody>
      </p:sp>
      <p:sp>
        <p:nvSpPr>
          <p:cNvPr id="3" name="Footer Placeholder 2"/>
          <p:cNvSpPr>
            <a:spLocks noGrp="1"/>
          </p:cNvSpPr>
          <p:nvPr>
            <p:ph type="ftr" sz="quarter" idx="11"/>
          </p:nvPr>
        </p:nvSpPr>
        <p:spPr/>
        <p:txBody>
          <a:bodyPr/>
          <a:lstStyle/>
          <a:p>
            <a:pPr rtl="0"/>
            <a:endParaRPr lang="fr-FR" noProof="0" dirty="0"/>
          </a:p>
        </p:txBody>
      </p:sp>
      <p:sp>
        <p:nvSpPr>
          <p:cNvPr id="4" name="Slide Number Placeholder 3"/>
          <p:cNvSpPr>
            <a:spLocks noGrp="1"/>
          </p:cNvSpPr>
          <p:nvPr>
            <p:ph type="sldNum" sz="quarter" idx="12"/>
          </p:nvPr>
        </p:nvSpPr>
        <p:spPr/>
        <p:txBody>
          <a:body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3332686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smtClean="0"/>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36311718-BEC8-4DB8-9B0A-52986EABC5C9}" type="datetime1">
              <a:rPr lang="fr-FR" smtClean="0"/>
              <a:pPr/>
              <a:t>31/08/2021</a:t>
            </a:fld>
            <a:endParaRPr lang="fr-FR" dirty="0"/>
          </a:p>
        </p:txBody>
      </p:sp>
      <p:sp>
        <p:nvSpPr>
          <p:cNvPr id="6" name="Footer Placeholder 5"/>
          <p:cNvSpPr>
            <a:spLocks noGrp="1"/>
          </p:cNvSpPr>
          <p:nvPr>
            <p:ph type="ftr" sz="quarter" idx="11"/>
          </p:nvPr>
        </p:nvSpPr>
        <p:spPr/>
        <p:txBody>
          <a:bodyPr/>
          <a:lstStyle/>
          <a:p>
            <a:pPr rtl="0"/>
            <a:endParaRPr lang="fr-FR" noProof="0" dirty="0"/>
          </a:p>
        </p:txBody>
      </p:sp>
      <p:sp>
        <p:nvSpPr>
          <p:cNvPr id="7" name="Slide Number Placeholder 6"/>
          <p:cNvSpPr>
            <a:spLocks noGrp="1"/>
          </p:cNvSpPr>
          <p:nvPr>
            <p:ph type="sldNum" sz="quarter" idx="12"/>
          </p:nvPr>
        </p:nvSpPr>
        <p:spPr/>
        <p:txBody>
          <a:bodyPr/>
          <a:lstStyle/>
          <a:p>
            <a:fld id="{E31375A4-56A4-47D6-9801-1991572033F7}" type="slidenum">
              <a:rPr lang="fr-FR" smtClean="0"/>
              <a:pPr/>
              <a:t>‹N°›</a:t>
            </a:fld>
            <a:endParaRPr lang="fr-FR"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4729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smtClean="0"/>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E883871E-5D80-4EDF-9E01-94E184402302}" type="datetime1">
              <a:rPr lang="fr-FR" smtClean="0"/>
              <a:pPr/>
              <a:t>31/08/2021</a:t>
            </a:fld>
            <a:endParaRPr lang="fr-FR" dirty="0"/>
          </a:p>
        </p:txBody>
      </p:sp>
      <p:sp>
        <p:nvSpPr>
          <p:cNvPr id="6" name="Footer Placeholder 5"/>
          <p:cNvSpPr>
            <a:spLocks noGrp="1"/>
          </p:cNvSpPr>
          <p:nvPr>
            <p:ph type="ftr" sz="quarter" idx="11"/>
          </p:nvPr>
        </p:nvSpPr>
        <p:spPr/>
        <p:txBody>
          <a:bodyPr/>
          <a:lstStyle/>
          <a:p>
            <a:pPr rtl="0"/>
            <a:endParaRPr lang="fr-FR" noProof="0" dirty="0"/>
          </a:p>
        </p:txBody>
      </p:sp>
      <p:sp>
        <p:nvSpPr>
          <p:cNvPr id="7" name="Slide Number Placeholder 6"/>
          <p:cNvSpPr>
            <a:spLocks noGrp="1"/>
          </p:cNvSpPr>
          <p:nvPr>
            <p:ph type="sldNum" sz="quarter" idx="12"/>
          </p:nvPr>
        </p:nvSpPr>
        <p:spPr/>
        <p:txBody>
          <a:bodyPr/>
          <a:lstStyle/>
          <a:p>
            <a:fld id="{E31375A4-56A4-47D6-9801-1991572033F7}" type="slidenum">
              <a:rPr lang="fr-FR" smtClean="0"/>
              <a:pPr/>
              <a:t>‹N°›</a:t>
            </a:fld>
            <a:endParaRPr lang="fr-FR" dirty="0"/>
          </a:p>
        </p:txBody>
      </p:sp>
      <p:sp>
        <p:nvSpPr>
          <p:cNvPr id="8" name="Rectangle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600" noProof="0" dirty="0"/>
          </a:p>
        </p:txBody>
      </p:sp>
    </p:spTree>
    <p:extLst>
      <p:ext uri="{BB962C8B-B14F-4D97-AF65-F5344CB8AC3E}">
        <p14:creationId xmlns:p14="http://schemas.microsoft.com/office/powerpoint/2010/main" val="1867446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F01D7A-F2CA-4D89-BC48-D8C829AA64E1}" type="datetime1">
              <a:rPr lang="fr-FR" smtClean="0"/>
              <a:pPr/>
              <a:t>31/08/2021</a:t>
            </a:fld>
            <a:endParaRPr lang="fr-FR"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fr-FR" noProof="0"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lgn="r"/>
            <a:fld id="{E31375A4-56A4-47D6-9801-1991572033F7}" type="slidenum">
              <a:rPr lang="fr-FR" smtClean="0"/>
              <a:pPr algn="r"/>
              <a:t>‹N°›</a:t>
            </a:fld>
            <a:endParaRPr lang="fr-FR" dirty="0"/>
          </a:p>
        </p:txBody>
      </p:sp>
    </p:spTree>
    <p:extLst>
      <p:ext uri="{BB962C8B-B14F-4D97-AF65-F5344CB8AC3E}">
        <p14:creationId xmlns:p14="http://schemas.microsoft.com/office/powerpoint/2010/main" val="4050915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56"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999919" y="2420888"/>
            <a:ext cx="8200626" cy="1557563"/>
          </a:xfrm>
        </p:spPr>
        <p:txBody>
          <a:bodyPr rtlCol="0">
            <a:noAutofit/>
          </a:bodyPr>
          <a:lstStyle/>
          <a:p>
            <a:r>
              <a:rPr lang="fr-FR" sz="3600" b="1" dirty="0" smtClean="0"/>
              <a:t/>
            </a:r>
            <a:br>
              <a:rPr lang="fr-FR" sz="3600" b="1" dirty="0" smtClean="0"/>
            </a:br>
            <a:r>
              <a:rPr lang="fr-FR" sz="3600" b="1" dirty="0"/>
              <a:t/>
            </a:r>
            <a:br>
              <a:rPr lang="fr-FR" sz="3600" b="1" dirty="0"/>
            </a:br>
            <a:r>
              <a:rPr lang="fr-FR" sz="3600" b="1" dirty="0" smtClean="0"/>
              <a:t/>
            </a:r>
            <a:br>
              <a:rPr lang="fr-FR" sz="3600" b="1" dirty="0" smtClean="0"/>
            </a:br>
            <a:r>
              <a:rPr lang="fr-FR" sz="3600" b="1" dirty="0"/>
              <a:t/>
            </a:r>
            <a:br>
              <a:rPr lang="fr-FR" sz="3600" b="1" dirty="0"/>
            </a:br>
            <a:r>
              <a:rPr lang="fr-FR" sz="3600" b="1" dirty="0" smtClean="0"/>
              <a:t/>
            </a:r>
            <a:br>
              <a:rPr lang="fr-FR" sz="3600" b="1" dirty="0" smtClean="0"/>
            </a:br>
            <a:r>
              <a:rPr lang="fr-FR" sz="3600" b="1" dirty="0"/>
              <a:t/>
            </a:r>
            <a:br>
              <a:rPr lang="fr-FR" sz="3600" b="1" dirty="0"/>
            </a:br>
            <a:r>
              <a:rPr lang="fr-FR" sz="3600" b="1" dirty="0" smtClean="0"/>
              <a:t/>
            </a:r>
            <a:br>
              <a:rPr lang="fr-FR" sz="3600" b="1" dirty="0" smtClean="0"/>
            </a:br>
            <a:r>
              <a:rPr lang="fr-FR" sz="3600" b="1" dirty="0"/>
              <a:t/>
            </a:r>
            <a:br>
              <a:rPr lang="fr-FR" sz="3600" b="1" dirty="0"/>
            </a:br>
            <a:r>
              <a:rPr lang="fr-FR" sz="3600" b="1" dirty="0" smtClean="0"/>
              <a:t>Veille </a:t>
            </a:r>
            <a:r>
              <a:rPr lang="fr-FR" sz="3600" b="1" dirty="0"/>
              <a:t>technologique Web PHP,CMS</a:t>
            </a:r>
            <a:r>
              <a:rPr lang="fr-FR" sz="3600" dirty="0"/>
              <a:t/>
            </a:r>
            <a:br>
              <a:rPr lang="fr-FR" sz="3600" dirty="0"/>
            </a:br>
            <a:r>
              <a:rPr lang="fr-FR" sz="4800" dirty="0"/>
              <a:t/>
            </a:r>
            <a:br>
              <a:rPr lang="fr-FR" sz="4800" dirty="0"/>
            </a:br>
            <a:endParaRPr lang="fr-FR" sz="4800" dirty="0"/>
          </a:p>
        </p:txBody>
      </p:sp>
      <p:sp>
        <p:nvSpPr>
          <p:cNvPr id="3" name="Sous-titre 2"/>
          <p:cNvSpPr>
            <a:spLocks noGrp="1"/>
          </p:cNvSpPr>
          <p:nvPr>
            <p:ph type="subTitle" idx="1"/>
          </p:nvPr>
        </p:nvSpPr>
        <p:spPr>
          <a:xfrm>
            <a:off x="7320136" y="6453336"/>
            <a:ext cx="6815669" cy="1320802"/>
          </a:xfrm>
        </p:spPr>
        <p:txBody>
          <a:bodyPr rtlCol="0">
            <a:normAutofit/>
          </a:bodyPr>
          <a:lstStyle/>
          <a:p>
            <a:pPr rtl="0"/>
            <a:r>
              <a:rPr lang="fr-FR" sz="2000" dirty="0" smtClean="0"/>
              <a:t>Orange Digital Kalanso</a:t>
            </a:r>
            <a:endParaRPr lang="fr-FR" sz="2000" dirty="0"/>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4655840" y="592807"/>
            <a:ext cx="5976664" cy="707886"/>
          </a:xfrm>
          <a:prstGeom prst="rect">
            <a:avLst/>
          </a:prstGeom>
          <a:noFill/>
        </p:spPr>
        <p:txBody>
          <a:bodyPr wrap="square" rtlCol="0">
            <a:spAutoFit/>
          </a:bodyPr>
          <a:lstStyle/>
          <a:p>
            <a:r>
              <a:rPr lang="fr-FR" sz="4000" b="1" dirty="0"/>
              <a:t> </a:t>
            </a:r>
            <a:r>
              <a:rPr lang="fr-FR" sz="4000" b="1" dirty="0">
                <a:solidFill>
                  <a:schemeClr val="accent1"/>
                </a:solidFill>
              </a:rPr>
              <a:t>2. CMS</a:t>
            </a:r>
            <a:endParaRPr lang="fr-FR" sz="4000" dirty="0">
              <a:solidFill>
                <a:schemeClr val="accent1"/>
              </a:solidFill>
            </a:endParaRPr>
          </a:p>
        </p:txBody>
      </p:sp>
      <p:sp>
        <p:nvSpPr>
          <p:cNvPr id="4" name="ZoneTexte 3"/>
          <p:cNvSpPr txBox="1"/>
          <p:nvPr/>
        </p:nvSpPr>
        <p:spPr>
          <a:xfrm>
            <a:off x="911424" y="1700808"/>
            <a:ext cx="5976664" cy="461665"/>
          </a:xfrm>
          <a:prstGeom prst="rect">
            <a:avLst/>
          </a:prstGeom>
          <a:noFill/>
        </p:spPr>
        <p:txBody>
          <a:bodyPr wrap="square" rtlCol="0">
            <a:spAutoFit/>
          </a:bodyPr>
          <a:lstStyle/>
          <a:p>
            <a:r>
              <a:rPr lang="fr-FR" sz="2400" b="1" dirty="0" smtClean="0">
                <a:solidFill>
                  <a:schemeClr val="accent1"/>
                </a:solidFill>
              </a:rPr>
              <a:t>a) C’est </a:t>
            </a:r>
            <a:r>
              <a:rPr lang="fr-FR" sz="2400" b="1" dirty="0">
                <a:solidFill>
                  <a:schemeClr val="accent1"/>
                </a:solidFill>
              </a:rPr>
              <a:t>quoi un CMS?</a:t>
            </a:r>
            <a:endParaRPr lang="fr-FR" sz="4400" b="1" dirty="0">
              <a:solidFill>
                <a:schemeClr val="accent1"/>
              </a:solidFill>
            </a:endParaRPr>
          </a:p>
        </p:txBody>
      </p:sp>
      <p:sp>
        <p:nvSpPr>
          <p:cNvPr id="5" name="Espace réservé du contenu 2"/>
          <p:cNvSpPr txBox="1">
            <a:spLocks/>
          </p:cNvSpPr>
          <p:nvPr/>
        </p:nvSpPr>
        <p:spPr>
          <a:xfrm>
            <a:off x="1199456" y="2254817"/>
            <a:ext cx="9144000" cy="1008112"/>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fr-FR" dirty="0"/>
              <a:t>Le </a:t>
            </a:r>
            <a:r>
              <a:rPr lang="fr-FR" b="1" dirty="0"/>
              <a:t>système de </a:t>
            </a:r>
            <a:r>
              <a:rPr lang="fr-FR" b="1" dirty="0" smtClean="0"/>
              <a:t>gestion de contenu </a:t>
            </a:r>
            <a:r>
              <a:rPr lang="fr-FR" dirty="0" smtClean="0"/>
              <a:t>(</a:t>
            </a:r>
            <a:r>
              <a:rPr lang="fr-FR" dirty="0"/>
              <a:t>SGC) ou </a:t>
            </a:r>
            <a:r>
              <a:rPr lang="fr-FR" b="1" dirty="0"/>
              <a:t>Content Management System</a:t>
            </a:r>
            <a:r>
              <a:rPr lang="fr-FR" dirty="0"/>
              <a:t> (CMS) en anglais regroupe une catégorie de logiciels qui permettent de concevoir, gérer et mettre à jour des sites Web ou des applications mobiles de manière dynamique.</a:t>
            </a:r>
          </a:p>
        </p:txBody>
      </p:sp>
      <p:sp>
        <p:nvSpPr>
          <p:cNvPr id="6" name="Sous-titre 2"/>
          <p:cNvSpPr txBox="1">
            <a:spLocks/>
          </p:cNvSpPr>
          <p:nvPr/>
        </p:nvSpPr>
        <p:spPr>
          <a:xfrm>
            <a:off x="9624392" y="6453336"/>
            <a:ext cx="6815669" cy="132080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fr-FR" sz="2000" dirty="0" smtClean="0"/>
              <a:t>Orange Digital Kalanso</a:t>
            </a:r>
            <a:endParaRPr lang="fr-FR" sz="2000" dirty="0"/>
          </a:p>
        </p:txBody>
      </p:sp>
    </p:spTree>
    <p:extLst>
      <p:ext uri="{BB962C8B-B14F-4D97-AF65-F5344CB8AC3E}">
        <p14:creationId xmlns:p14="http://schemas.microsoft.com/office/powerpoint/2010/main" val="3661180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lh4.googleusercontent.com/jxLwA45IwNGfXntzqR_ijBEXjN7AslyJHjZWRGvdfbJv44mxyh0eRyou47b5n2yP2GFI1Wdg7iS1PTb4rsFRohaILl7J9sl2Stl96WPuTgYMhjluAOSO7nMyJ6MfQurP2ZwWN1cy=s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416" y="3580233"/>
            <a:ext cx="2428875" cy="1504951"/>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https://lh4.googleusercontent.com/tpZZA0evbXfjyqvN4yMYNIT9MUlNWNeefu3A08pUGPG43K3iqRGiOkI31YuQ0erVxh7bCvPVQhdtERJtT9MyJKRGPYZfMbLcXf0imQPM4MyqjHNXwR-Fv-DBqy5IEhFBQYoyN2eo=s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94401" y="5056956"/>
            <a:ext cx="2571750" cy="1085850"/>
          </a:xfrm>
          <a:prstGeom prst="rect">
            <a:avLst/>
          </a:prstGeom>
          <a:noFill/>
          <a:extLst>
            <a:ext uri="{909E8E84-426E-40DD-AFC4-6F175D3DCCD1}">
              <a14:hiddenFill xmlns:a14="http://schemas.microsoft.com/office/drawing/2010/main">
                <a:solidFill>
                  <a:srgbClr val="FFFFFF"/>
                </a:solidFill>
              </a14:hiddenFill>
            </a:ext>
          </a:extLst>
        </p:spPr>
      </p:pic>
      <p:sp>
        <p:nvSpPr>
          <p:cNvPr id="15" name="ZoneTexte 14"/>
          <p:cNvSpPr txBox="1"/>
          <p:nvPr/>
        </p:nvSpPr>
        <p:spPr>
          <a:xfrm>
            <a:off x="407368" y="502278"/>
            <a:ext cx="5976664" cy="707886"/>
          </a:xfrm>
          <a:prstGeom prst="rect">
            <a:avLst/>
          </a:prstGeom>
          <a:noFill/>
        </p:spPr>
        <p:txBody>
          <a:bodyPr wrap="square" rtlCol="0">
            <a:spAutoFit/>
          </a:bodyPr>
          <a:lstStyle/>
          <a:p>
            <a:r>
              <a:rPr lang="fr-FR" sz="4000" b="1" dirty="0"/>
              <a:t> </a:t>
            </a:r>
            <a:r>
              <a:rPr lang="fr-FR" sz="4000" b="1" dirty="0" smtClean="0">
                <a:solidFill>
                  <a:schemeClr val="accent1"/>
                </a:solidFill>
              </a:rPr>
              <a:t>b). Une liste des CMS</a:t>
            </a:r>
            <a:endParaRPr lang="fr-FR" sz="4000" dirty="0">
              <a:solidFill>
                <a:schemeClr val="accent1"/>
              </a:solidFill>
            </a:endParaRPr>
          </a:p>
        </p:txBody>
      </p:sp>
      <p:pic>
        <p:nvPicPr>
          <p:cNvPr id="9" name="Image 8"/>
          <p:cNvPicPr>
            <a:picLocks noChangeAspect="1"/>
          </p:cNvPicPr>
          <p:nvPr/>
        </p:nvPicPr>
        <p:blipFill>
          <a:blip r:embed="rId4"/>
          <a:stretch>
            <a:fillRect/>
          </a:stretch>
        </p:blipFill>
        <p:spPr>
          <a:xfrm>
            <a:off x="1343472" y="1532385"/>
            <a:ext cx="4295775" cy="1428750"/>
          </a:xfrm>
          <a:prstGeom prst="rect">
            <a:avLst/>
          </a:prstGeom>
        </p:spPr>
      </p:pic>
      <p:pic>
        <p:nvPicPr>
          <p:cNvPr id="12" name="Image 11"/>
          <p:cNvPicPr>
            <a:picLocks noChangeAspect="1"/>
          </p:cNvPicPr>
          <p:nvPr/>
        </p:nvPicPr>
        <p:blipFill>
          <a:blip r:embed="rId5"/>
          <a:stretch>
            <a:fillRect/>
          </a:stretch>
        </p:blipFill>
        <p:spPr>
          <a:xfrm>
            <a:off x="7824192" y="1284493"/>
            <a:ext cx="3528392" cy="3189676"/>
          </a:xfrm>
          <a:prstGeom prst="rect">
            <a:avLst/>
          </a:prstGeom>
        </p:spPr>
      </p:pic>
      <p:pic>
        <p:nvPicPr>
          <p:cNvPr id="1028" name="Picture 4" descr="Typo3 Logo Download Vecto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42962" y="3283356"/>
            <a:ext cx="4082139" cy="1135633"/>
          </a:xfrm>
          <a:prstGeom prst="rect">
            <a:avLst/>
          </a:prstGeom>
          <a:noFill/>
          <a:extLst>
            <a:ext uri="{909E8E84-426E-40DD-AFC4-6F175D3DCCD1}">
              <a14:hiddenFill xmlns:a14="http://schemas.microsoft.com/office/drawing/2010/main">
                <a:solidFill>
                  <a:srgbClr val="FFFFFF"/>
                </a:solidFill>
              </a14:hiddenFill>
            </a:ext>
          </a:extLst>
        </p:spPr>
      </p:pic>
      <p:sp>
        <p:nvSpPr>
          <p:cNvPr id="8" name="Sous-titre 2"/>
          <p:cNvSpPr txBox="1">
            <a:spLocks/>
          </p:cNvSpPr>
          <p:nvPr/>
        </p:nvSpPr>
        <p:spPr>
          <a:xfrm>
            <a:off x="9624392" y="6453336"/>
            <a:ext cx="6815669" cy="132080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fr-FR" sz="2000" dirty="0" smtClean="0"/>
              <a:t>Orange Digital Kalanso</a:t>
            </a:r>
            <a:endParaRPr lang="fr-FR" sz="2000" dirty="0"/>
          </a:p>
        </p:txBody>
      </p:sp>
    </p:spTree>
    <p:extLst>
      <p:ext uri="{BB962C8B-B14F-4D97-AF65-F5344CB8AC3E}">
        <p14:creationId xmlns:p14="http://schemas.microsoft.com/office/powerpoint/2010/main" val="3232560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nodeType="withEffect">
                                  <p:stCondLst>
                                    <p:cond delay="0"/>
                                  </p:stCondLst>
                                  <p:childTnLst>
                                    <p:set>
                                      <p:cBhvr>
                                        <p:cTn id="9" dur="1" fill="hold">
                                          <p:stCondLst>
                                            <p:cond delay="0"/>
                                          </p:stCondLst>
                                        </p:cTn>
                                        <p:tgtEl>
                                          <p:spTgt spid="5122"/>
                                        </p:tgtEl>
                                        <p:attrNameLst>
                                          <p:attrName>style.visibility</p:attrName>
                                        </p:attrNameLst>
                                      </p:cBhvr>
                                      <p:to>
                                        <p:strVal val="visible"/>
                                      </p:to>
                                    </p:set>
                                    <p:animEffect transition="in" filter="barn(inVertical)">
                                      <p:cBhvr>
                                        <p:cTn id="10" dur="500"/>
                                        <p:tgtEl>
                                          <p:spTgt spid="5122"/>
                                        </p:tgtEl>
                                      </p:cBhvr>
                                    </p:animEffect>
                                  </p:childTnLst>
                                </p:cTn>
                              </p:par>
                              <p:par>
                                <p:cTn id="11" presetID="16" presetClass="entr" presetSubtype="21"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barn(inVertical)">
                                      <p:cBhvr>
                                        <p:cTn id="13" dur="500"/>
                                        <p:tgtEl>
                                          <p:spTgt spid="1028"/>
                                        </p:tgtEl>
                                      </p:cBhvr>
                                    </p:animEffect>
                                  </p:childTnLst>
                                </p:cTn>
                              </p:par>
                              <p:par>
                                <p:cTn id="14" presetID="16" presetClass="entr" presetSubtype="21" fill="hold" nodeType="withEffect">
                                  <p:stCondLst>
                                    <p:cond delay="0"/>
                                  </p:stCondLst>
                                  <p:childTnLst>
                                    <p:set>
                                      <p:cBhvr>
                                        <p:cTn id="15" dur="1" fill="hold">
                                          <p:stCondLst>
                                            <p:cond delay="0"/>
                                          </p:stCondLst>
                                        </p:cTn>
                                        <p:tgtEl>
                                          <p:spTgt spid="5130"/>
                                        </p:tgtEl>
                                        <p:attrNameLst>
                                          <p:attrName>style.visibility</p:attrName>
                                        </p:attrNameLst>
                                      </p:cBhvr>
                                      <p:to>
                                        <p:strVal val="visible"/>
                                      </p:to>
                                    </p:set>
                                    <p:animEffect transition="in" filter="barn(inVertical)">
                                      <p:cBhvr>
                                        <p:cTn id="16" dur="500"/>
                                        <p:tgtEl>
                                          <p:spTgt spid="5130"/>
                                        </p:tgtEl>
                                      </p:cBhvr>
                                    </p:animEffect>
                                  </p:childTnLst>
                                </p:cTn>
                              </p:par>
                              <p:par>
                                <p:cTn id="17" presetID="16" presetClass="entr" presetSubtype="21"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arn(inVertical)">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27448" y="692696"/>
            <a:ext cx="7200800" cy="1512168"/>
          </a:xfrm>
        </p:spPr>
        <p:txBody>
          <a:bodyPr>
            <a:normAutofit fontScale="90000"/>
          </a:bodyPr>
          <a:lstStyle/>
          <a:p>
            <a:r>
              <a:rPr lang="fr-FR" sz="3100" dirty="0"/>
              <a:t>c</a:t>
            </a:r>
            <a:r>
              <a:rPr lang="fr-FR" sz="3100" dirty="0" smtClean="0"/>
              <a:t>) C’est </a:t>
            </a:r>
            <a:r>
              <a:rPr lang="fr-FR" sz="3100" dirty="0"/>
              <a:t>quoi WordPress? Quelle est la particularité de WordPress par rapport aux autres CMS?</a:t>
            </a:r>
            <a:r>
              <a:rPr lang="fr-FR" dirty="0"/>
              <a:t/>
            </a:r>
            <a:br>
              <a:rPr lang="fr-FR" dirty="0"/>
            </a:br>
            <a:endParaRPr lang="fr-FR" sz="2800" dirty="0"/>
          </a:p>
        </p:txBody>
      </p:sp>
      <p:sp>
        <p:nvSpPr>
          <p:cNvPr id="5" name="Rectangle 4"/>
          <p:cNvSpPr/>
          <p:nvPr/>
        </p:nvSpPr>
        <p:spPr>
          <a:xfrm>
            <a:off x="983432" y="1988840"/>
            <a:ext cx="6096000" cy="923330"/>
          </a:xfrm>
          <a:prstGeom prst="rect">
            <a:avLst/>
          </a:prstGeom>
        </p:spPr>
        <p:txBody>
          <a:bodyPr>
            <a:spAutoFit/>
          </a:bodyPr>
          <a:lstStyle/>
          <a:p>
            <a:pPr marL="457200" fontAlgn="base"/>
            <a:r>
              <a:rPr lang="fr-FR" dirty="0" smtClean="0"/>
              <a:t>WordPress </a:t>
            </a:r>
            <a:r>
              <a:rPr lang="fr-FR" dirty="0"/>
              <a:t>est un Système de gestion de contenu (SGC) gratuit WordPress est un Système de gestion de contenu (SGC) </a:t>
            </a:r>
            <a:r>
              <a:rPr lang="fr-FR" dirty="0" smtClean="0"/>
              <a:t>et open source .</a:t>
            </a:r>
            <a:endParaRPr lang="fr-FR" dirty="0">
              <a:solidFill>
                <a:srgbClr val="000000"/>
              </a:solidFill>
              <a:latin typeface="Arial" panose="020B0604020202020204" pitchFamily="34" charset="0"/>
            </a:endParaRPr>
          </a:p>
        </p:txBody>
      </p:sp>
      <p:sp>
        <p:nvSpPr>
          <p:cNvPr id="6" name="Rectangle 5"/>
          <p:cNvSpPr/>
          <p:nvPr/>
        </p:nvSpPr>
        <p:spPr>
          <a:xfrm>
            <a:off x="1487488" y="3070701"/>
            <a:ext cx="6096000" cy="1785104"/>
          </a:xfrm>
          <a:prstGeom prst="rect">
            <a:avLst/>
          </a:prstGeom>
        </p:spPr>
        <p:txBody>
          <a:bodyPr>
            <a:spAutoFit/>
          </a:bodyPr>
          <a:lstStyle/>
          <a:p>
            <a:pPr indent="-228600">
              <a:spcBef>
                <a:spcPts val="1200"/>
              </a:spcBef>
              <a:spcAft>
                <a:spcPts val="1200"/>
              </a:spcAft>
            </a:pPr>
            <a:r>
              <a:rPr lang="fr-FR" sz="2000" dirty="0" smtClean="0">
                <a:latin typeface="Arial" panose="020B0604020202020204" pitchFamily="34" charset="0"/>
              </a:rPr>
              <a:t>Sa particularité est que:</a:t>
            </a:r>
            <a:endParaRPr lang="fr-FR" sz="1400" dirty="0"/>
          </a:p>
          <a:p>
            <a:pPr marL="800100" indent="-342900" fontAlgn="base">
              <a:buFont typeface="Wingdings" panose="05000000000000000000" pitchFamily="2" charset="2"/>
              <a:buChar char="ü"/>
            </a:pPr>
            <a:r>
              <a:rPr lang="fr-FR" b="1" dirty="0" smtClean="0">
                <a:latin typeface="Times New Roman" panose="02020603050405020304" pitchFamily="18" charset="0"/>
              </a:rPr>
              <a:t> Écrit </a:t>
            </a:r>
            <a:r>
              <a:rPr lang="fr-FR" b="1" dirty="0">
                <a:latin typeface="Times New Roman" panose="02020603050405020304" pitchFamily="18" charset="0"/>
              </a:rPr>
              <a:t>en PHP (Langage de programmation</a:t>
            </a:r>
            <a:r>
              <a:rPr lang="fr-FR" b="1" dirty="0" smtClean="0">
                <a:latin typeface="Times New Roman" panose="02020603050405020304" pitchFamily="18" charset="0"/>
              </a:rPr>
              <a:t>),</a:t>
            </a:r>
          </a:p>
          <a:p>
            <a:pPr marL="800100" indent="-342900" fontAlgn="base">
              <a:buFont typeface="Wingdings" panose="05000000000000000000" pitchFamily="2" charset="2"/>
              <a:buChar char="ü"/>
            </a:pPr>
            <a:r>
              <a:rPr lang="fr-FR" b="1" dirty="0" smtClean="0">
                <a:latin typeface="Times New Roman" panose="02020603050405020304" pitchFamily="18" charset="0"/>
              </a:rPr>
              <a:t> Il repose </a:t>
            </a:r>
            <a:r>
              <a:rPr lang="fr-FR" b="1" dirty="0">
                <a:latin typeface="Times New Roman" panose="02020603050405020304" pitchFamily="18" charset="0"/>
              </a:rPr>
              <a:t>sur une base de données </a:t>
            </a:r>
            <a:r>
              <a:rPr lang="fr-FR" b="1" dirty="0" smtClean="0">
                <a:latin typeface="Times New Roman" panose="02020603050405020304" pitchFamily="18" charset="0"/>
              </a:rPr>
              <a:t>MySQL</a:t>
            </a:r>
          </a:p>
          <a:p>
            <a:pPr marL="800100" indent="-342900" fontAlgn="base">
              <a:buFont typeface="Wingdings" panose="05000000000000000000" pitchFamily="2" charset="2"/>
              <a:buChar char="ü"/>
            </a:pPr>
            <a:r>
              <a:rPr lang="fr-FR" sz="2000" b="1" dirty="0" smtClean="0"/>
              <a:t> Très </a:t>
            </a:r>
            <a:r>
              <a:rPr lang="fr-FR" sz="2000" b="1" dirty="0"/>
              <a:t>facile et très rapide à installer</a:t>
            </a:r>
            <a:r>
              <a:rPr lang="fr-FR" sz="2000" b="1" dirty="0" smtClean="0"/>
              <a:t>.</a:t>
            </a:r>
            <a:endParaRPr lang="fr-FR" sz="2000" b="1" dirty="0"/>
          </a:p>
          <a:p>
            <a:pPr marL="800100" indent="-342900" fontAlgn="base">
              <a:buFont typeface="Wingdings" panose="05000000000000000000" pitchFamily="2" charset="2"/>
              <a:buChar char="ü"/>
            </a:pPr>
            <a:r>
              <a:rPr lang="fr-FR" sz="2000" b="1" dirty="0" smtClean="0"/>
              <a:t>  </a:t>
            </a:r>
            <a:r>
              <a:rPr lang="fr-FR" b="1" dirty="0" smtClean="0"/>
              <a:t>Il </a:t>
            </a:r>
            <a:r>
              <a:rPr lang="fr-FR" b="1" dirty="0"/>
              <a:t>est relativement agréable en termes d’ergonomie</a:t>
            </a:r>
            <a:r>
              <a:rPr lang="fr-FR" b="1" dirty="0" smtClean="0"/>
              <a:t>.</a:t>
            </a:r>
            <a:endParaRPr lang="fr-FR" b="1" dirty="0"/>
          </a:p>
        </p:txBody>
      </p:sp>
      <p:sp>
        <p:nvSpPr>
          <p:cNvPr id="7" name="Sous-titre 2"/>
          <p:cNvSpPr txBox="1">
            <a:spLocks/>
          </p:cNvSpPr>
          <p:nvPr/>
        </p:nvSpPr>
        <p:spPr>
          <a:xfrm>
            <a:off x="9624392" y="6453336"/>
            <a:ext cx="6815669" cy="132080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fr-FR" sz="2000" dirty="0" smtClean="0"/>
              <a:t>Orange Digital Kalanso</a:t>
            </a:r>
            <a:endParaRPr lang="fr-FR" sz="2000" dirty="0"/>
          </a:p>
        </p:txBody>
      </p:sp>
    </p:spTree>
    <p:extLst>
      <p:ext uri="{BB962C8B-B14F-4D97-AF65-F5344CB8AC3E}">
        <p14:creationId xmlns:p14="http://schemas.microsoft.com/office/powerpoint/2010/main" val="800322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55440" y="3099994"/>
            <a:ext cx="7200800" cy="571958"/>
          </a:xfrm>
        </p:spPr>
        <p:txBody>
          <a:bodyPr>
            <a:normAutofit fontScale="90000"/>
          </a:bodyPr>
          <a:lstStyle/>
          <a:p>
            <a:r>
              <a:rPr lang="fr-FR" sz="2200" dirty="0" smtClean="0"/>
              <a:t>d) </a:t>
            </a:r>
            <a:r>
              <a:rPr lang="fr-FR" sz="2700" b="1" dirty="0"/>
              <a:t> </a:t>
            </a:r>
            <a:r>
              <a:rPr lang="fr-FR" sz="2700" dirty="0"/>
              <a:t>LES DIFFERENT COMPOSANTS DE WORDPRESS</a:t>
            </a:r>
            <a:r>
              <a:rPr lang="fr-FR" sz="3200" dirty="0"/>
              <a:t/>
            </a:r>
            <a:br>
              <a:rPr lang="fr-FR" sz="3200" dirty="0"/>
            </a:br>
            <a:r>
              <a:rPr lang="fr-FR" sz="3200" dirty="0"/>
              <a:t/>
            </a:r>
            <a:br>
              <a:rPr lang="fr-FR" sz="3200" dirty="0"/>
            </a:br>
            <a:endParaRPr lang="fr-FR" sz="2800" dirty="0"/>
          </a:p>
        </p:txBody>
      </p:sp>
      <p:sp>
        <p:nvSpPr>
          <p:cNvPr id="6" name="Rectangle 5"/>
          <p:cNvSpPr/>
          <p:nvPr/>
        </p:nvSpPr>
        <p:spPr>
          <a:xfrm>
            <a:off x="2495600" y="3068960"/>
            <a:ext cx="6096000" cy="3139321"/>
          </a:xfrm>
          <a:prstGeom prst="rect">
            <a:avLst/>
          </a:prstGeom>
        </p:spPr>
        <p:txBody>
          <a:bodyPr>
            <a:spAutoFit/>
          </a:bodyPr>
          <a:lstStyle/>
          <a:p>
            <a:r>
              <a:rPr lang="fr-FR" dirty="0"/>
              <a:t>LES </a:t>
            </a:r>
            <a:r>
              <a:rPr lang="fr-FR" dirty="0" smtClean="0"/>
              <a:t>THÈMES</a:t>
            </a:r>
          </a:p>
          <a:p>
            <a:r>
              <a:rPr lang="fr-FR" dirty="0"/>
              <a:t> </a:t>
            </a:r>
          </a:p>
          <a:p>
            <a:r>
              <a:rPr lang="fr-FR" dirty="0"/>
              <a:t>LES </a:t>
            </a:r>
            <a:r>
              <a:rPr lang="fr-FR" dirty="0" smtClean="0"/>
              <a:t>PLUGINS</a:t>
            </a:r>
          </a:p>
          <a:p>
            <a:endParaRPr lang="fr-FR" dirty="0"/>
          </a:p>
          <a:p>
            <a:r>
              <a:rPr lang="fr-FR" dirty="0"/>
              <a:t>LES </a:t>
            </a:r>
            <a:r>
              <a:rPr lang="fr-FR" dirty="0" smtClean="0"/>
              <a:t>PAGES</a:t>
            </a:r>
          </a:p>
          <a:p>
            <a:endParaRPr lang="fr-FR" dirty="0"/>
          </a:p>
          <a:p>
            <a:r>
              <a:rPr lang="fr-FR" dirty="0"/>
              <a:t>LES </a:t>
            </a:r>
            <a:r>
              <a:rPr lang="fr-FR" dirty="0" smtClean="0"/>
              <a:t>MENUS</a:t>
            </a:r>
          </a:p>
          <a:p>
            <a:endParaRPr lang="fr-FR" dirty="0"/>
          </a:p>
          <a:p>
            <a:r>
              <a:rPr lang="fr-FR" dirty="0"/>
              <a:t>LES </a:t>
            </a:r>
            <a:r>
              <a:rPr lang="fr-FR" dirty="0" smtClean="0"/>
              <a:t>ARTICLE</a:t>
            </a:r>
          </a:p>
          <a:p>
            <a:r>
              <a:rPr lang="fr-FR" dirty="0"/>
              <a:t> </a:t>
            </a:r>
          </a:p>
          <a:p>
            <a:r>
              <a:rPr lang="fr-FR" dirty="0" smtClean="0"/>
              <a:t>LES WIDGETS</a:t>
            </a:r>
            <a:endParaRPr lang="fr-FR" sz="2400" b="0" i="0" u="none" strike="noStrike" dirty="0">
              <a:solidFill>
                <a:srgbClr val="000000"/>
              </a:solidFill>
              <a:effectLst/>
              <a:latin typeface="Times New Roman" panose="02020603050405020304" pitchFamily="18" charset="0"/>
            </a:endParaRPr>
          </a:p>
        </p:txBody>
      </p:sp>
      <p:sp>
        <p:nvSpPr>
          <p:cNvPr id="4" name="Sous-titre 2"/>
          <p:cNvSpPr txBox="1">
            <a:spLocks/>
          </p:cNvSpPr>
          <p:nvPr/>
        </p:nvSpPr>
        <p:spPr>
          <a:xfrm>
            <a:off x="9624392" y="6453336"/>
            <a:ext cx="6815669" cy="132080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fr-FR" sz="2000" dirty="0" smtClean="0"/>
              <a:t>Orange Digital Kalanso</a:t>
            </a:r>
            <a:endParaRPr lang="fr-FR" sz="2000" dirty="0"/>
          </a:p>
        </p:txBody>
      </p:sp>
    </p:spTree>
    <p:extLst>
      <p:ext uri="{BB962C8B-B14F-4D97-AF65-F5344CB8AC3E}">
        <p14:creationId xmlns:p14="http://schemas.microsoft.com/office/powerpoint/2010/main" val="3775016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27448" y="2276872"/>
            <a:ext cx="7200800" cy="1368152"/>
          </a:xfrm>
        </p:spPr>
        <p:txBody>
          <a:bodyPr>
            <a:normAutofit fontScale="90000"/>
          </a:bodyPr>
          <a:lstStyle/>
          <a:p>
            <a:r>
              <a:rPr lang="fr-FR" sz="3600" dirty="0"/>
              <a:t>e</a:t>
            </a:r>
            <a:r>
              <a:rPr lang="fr-FR" sz="3600" dirty="0" smtClean="0"/>
              <a:t>) </a:t>
            </a:r>
            <a:r>
              <a:rPr lang="fr-FR" sz="2700" b="1" dirty="0"/>
              <a:t> </a:t>
            </a:r>
            <a:r>
              <a:rPr lang="fr-FR" sz="3600" dirty="0" smtClean="0"/>
              <a:t>c’est quoi le référencement </a:t>
            </a:r>
            <a:r>
              <a:rPr lang="fr-FR" sz="3200" dirty="0"/>
              <a:t/>
            </a:r>
            <a:br>
              <a:rPr lang="fr-FR" sz="3200" dirty="0"/>
            </a:br>
            <a:r>
              <a:rPr lang="fr-FR" sz="3200" dirty="0"/>
              <a:t/>
            </a:r>
            <a:br>
              <a:rPr lang="fr-FR" sz="3200" dirty="0"/>
            </a:br>
            <a:endParaRPr lang="fr-FR" sz="2800" dirty="0"/>
          </a:p>
        </p:txBody>
      </p:sp>
      <p:sp>
        <p:nvSpPr>
          <p:cNvPr id="6" name="Rectangle 5"/>
          <p:cNvSpPr/>
          <p:nvPr/>
        </p:nvSpPr>
        <p:spPr>
          <a:xfrm>
            <a:off x="2063552" y="3212976"/>
            <a:ext cx="6096000" cy="1323439"/>
          </a:xfrm>
          <a:prstGeom prst="rect">
            <a:avLst/>
          </a:prstGeom>
        </p:spPr>
        <p:txBody>
          <a:bodyPr>
            <a:spAutoFit/>
          </a:bodyPr>
          <a:lstStyle/>
          <a:p>
            <a:r>
              <a:rPr lang="fr-FR" sz="2000" dirty="0"/>
              <a:t>Ce terme </a:t>
            </a:r>
            <a:r>
              <a:rPr lang="fr-FR" sz="2000" dirty="0" smtClean="0"/>
              <a:t>défini (référencement)  </a:t>
            </a:r>
            <a:r>
              <a:rPr lang="fr-FR" sz="2000" dirty="0"/>
              <a:t>l’ensemble des techniques mises en œuvre pour améliorer la position d’un site web sur les pages de résultats des moteurs de recherche . </a:t>
            </a:r>
            <a:endParaRPr lang="fr-FR" sz="2800" b="0" i="0" u="none" strike="noStrike" dirty="0">
              <a:solidFill>
                <a:srgbClr val="000000"/>
              </a:solidFill>
              <a:effectLst/>
              <a:latin typeface="Times New Roman" panose="02020603050405020304" pitchFamily="18" charset="0"/>
            </a:endParaRPr>
          </a:p>
        </p:txBody>
      </p:sp>
      <p:sp>
        <p:nvSpPr>
          <p:cNvPr id="4" name="Sous-titre 2"/>
          <p:cNvSpPr txBox="1">
            <a:spLocks/>
          </p:cNvSpPr>
          <p:nvPr/>
        </p:nvSpPr>
        <p:spPr>
          <a:xfrm>
            <a:off x="9624392" y="6453336"/>
            <a:ext cx="6815669" cy="132080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fr-FR" sz="2000" dirty="0" smtClean="0"/>
              <a:t>Orange Digital Kalanso</a:t>
            </a:r>
            <a:endParaRPr lang="fr-FR" sz="2000" dirty="0"/>
          </a:p>
        </p:txBody>
      </p:sp>
    </p:spTree>
    <p:extLst>
      <p:ext uri="{BB962C8B-B14F-4D97-AF65-F5344CB8AC3E}">
        <p14:creationId xmlns:p14="http://schemas.microsoft.com/office/powerpoint/2010/main" val="3722663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75520" y="548680"/>
            <a:ext cx="7200800" cy="1080120"/>
          </a:xfrm>
        </p:spPr>
        <p:txBody>
          <a:bodyPr>
            <a:normAutofit/>
          </a:bodyPr>
          <a:lstStyle/>
          <a:p>
            <a:r>
              <a:rPr lang="fr-FR" sz="3100" dirty="0"/>
              <a:t>f</a:t>
            </a:r>
            <a:r>
              <a:rPr lang="fr-FR" sz="3100" dirty="0" smtClean="0"/>
              <a:t>) </a:t>
            </a:r>
            <a:r>
              <a:rPr lang="fr-FR" sz="3100" dirty="0"/>
              <a:t>C’est quoi le SEO? </a:t>
            </a:r>
            <a:r>
              <a:rPr lang="fr-FR" sz="2800" dirty="0"/>
              <a:t/>
            </a:r>
            <a:br>
              <a:rPr lang="fr-FR" sz="2800" dirty="0"/>
            </a:br>
            <a:endParaRPr lang="fr-FR" sz="2800" dirty="0"/>
          </a:p>
        </p:txBody>
      </p:sp>
      <p:sp>
        <p:nvSpPr>
          <p:cNvPr id="6" name="Rectangle 5"/>
          <p:cNvSpPr/>
          <p:nvPr/>
        </p:nvSpPr>
        <p:spPr>
          <a:xfrm>
            <a:off x="1487488" y="4221088"/>
            <a:ext cx="6096000" cy="369332"/>
          </a:xfrm>
          <a:prstGeom prst="rect">
            <a:avLst/>
          </a:prstGeom>
        </p:spPr>
        <p:txBody>
          <a:bodyPr>
            <a:spAutoFit/>
          </a:bodyPr>
          <a:lstStyle/>
          <a:p>
            <a:pPr marL="457200" fontAlgn="base"/>
            <a:r>
              <a:rPr lang="fr-FR" dirty="0" smtClean="0">
                <a:solidFill>
                  <a:srgbClr val="000000"/>
                </a:solidFill>
                <a:latin typeface="Arial" panose="020B0604020202020204" pitchFamily="34" charset="0"/>
              </a:rPr>
              <a:t>Il </a:t>
            </a:r>
            <a:r>
              <a:rPr lang="fr-FR" dirty="0">
                <a:solidFill>
                  <a:srgbClr val="000000"/>
                </a:solidFill>
                <a:latin typeface="Arial" panose="020B0604020202020204" pitchFamily="34" charset="0"/>
              </a:rPr>
              <a:t>est relativement agréable en termes d’ergonomie.</a:t>
            </a:r>
            <a:endParaRPr lang="fr-FR" sz="2400" b="0" i="0" u="none" strike="noStrike" dirty="0">
              <a:solidFill>
                <a:srgbClr val="000000"/>
              </a:solidFill>
              <a:effectLst/>
              <a:latin typeface="Times New Roman" panose="02020603050405020304" pitchFamily="18" charset="0"/>
            </a:endParaRPr>
          </a:p>
        </p:txBody>
      </p:sp>
      <p:pic>
        <p:nvPicPr>
          <p:cNvPr id="7170" name="Picture 2" descr="https://lh6.googleusercontent.com/GrI0R7uCt-mMe_Rn7jOLZ_VV6i_Wbv0yd3ereihe4mtJTm_aO8zsBn9kZAT5GkP8GaNvVc7baiTolwlcnDNYjyrRWrBaaxo4Zlg_THnARa-JAlxhMStM0Byv4rYJAfBlspNoRt9N=s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408" y="1340768"/>
            <a:ext cx="10297144" cy="48073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5" name="Sous-titre 2"/>
          <p:cNvSpPr txBox="1">
            <a:spLocks/>
          </p:cNvSpPr>
          <p:nvPr/>
        </p:nvSpPr>
        <p:spPr>
          <a:xfrm>
            <a:off x="9624392" y="6453336"/>
            <a:ext cx="6815669" cy="132080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fr-FR" sz="2000" dirty="0" smtClean="0"/>
              <a:t>Orange Digital Kalanso</a:t>
            </a:r>
            <a:endParaRPr lang="fr-FR" sz="2000" dirty="0"/>
          </a:p>
        </p:txBody>
      </p:sp>
    </p:spTree>
    <p:extLst>
      <p:ext uri="{BB962C8B-B14F-4D97-AF65-F5344CB8AC3E}">
        <p14:creationId xmlns:p14="http://schemas.microsoft.com/office/powerpoint/2010/main" val="42751999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416" y="620688"/>
            <a:ext cx="7200800" cy="1296144"/>
          </a:xfrm>
        </p:spPr>
        <p:txBody>
          <a:bodyPr>
            <a:normAutofit fontScale="90000"/>
          </a:bodyPr>
          <a:lstStyle/>
          <a:p>
            <a:r>
              <a:rPr lang="fr-FR" sz="2800" dirty="0" smtClean="0"/>
              <a:t>Comment faire le SEO </a:t>
            </a:r>
            <a:r>
              <a:rPr lang="fr-FR" sz="2800" dirty="0"/>
              <a:t>dans </a:t>
            </a:r>
            <a:r>
              <a:rPr lang="fr-FR" sz="2800" dirty="0" smtClean="0"/>
              <a:t>WordPress</a:t>
            </a:r>
            <a:r>
              <a:rPr lang="fr-FR" sz="1600" dirty="0"/>
              <a:t> </a:t>
            </a:r>
            <a:r>
              <a:rPr lang="fr-FR" sz="2000" dirty="0" smtClean="0"/>
              <a:t>?</a:t>
            </a:r>
            <a:r>
              <a:rPr lang="fr-FR" sz="2800" dirty="0"/>
              <a:t/>
            </a:r>
            <a:br>
              <a:rPr lang="fr-FR" sz="2800" dirty="0"/>
            </a:br>
            <a:r>
              <a:rPr lang="fr-FR" sz="2800" dirty="0"/>
              <a:t/>
            </a:r>
            <a:br>
              <a:rPr lang="fr-FR" sz="2800" dirty="0"/>
            </a:br>
            <a:endParaRPr lang="fr-FR" sz="2800" dirty="0"/>
          </a:p>
        </p:txBody>
      </p:sp>
      <p:sp>
        <p:nvSpPr>
          <p:cNvPr id="4" name="Titre 1"/>
          <p:cNvSpPr txBox="1">
            <a:spLocks/>
          </p:cNvSpPr>
          <p:nvPr/>
        </p:nvSpPr>
        <p:spPr>
          <a:xfrm>
            <a:off x="1055440" y="2132856"/>
            <a:ext cx="7200800" cy="1296144"/>
          </a:xfrm>
          <a:prstGeom prst="rect">
            <a:avLst/>
          </a:prstGeom>
        </p:spPr>
        <p:txBody>
          <a:bodyPr vert="horz" lIns="91440" tIns="45720" rIns="91440" bIns="45720" rtlCol="0" anchor="b">
            <a:normAutofit fontScale="60000" lnSpcReduction="20000"/>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fr-FR" b="1" dirty="0">
                <a:solidFill>
                  <a:schemeClr val="tx1"/>
                </a:solidFill>
              </a:rPr>
              <a:t>Pour faire </a:t>
            </a:r>
            <a:r>
              <a:rPr lang="fr-FR" b="1" dirty="0" smtClean="0">
                <a:solidFill>
                  <a:schemeClr val="tx1"/>
                </a:solidFill>
              </a:rPr>
              <a:t>le </a:t>
            </a:r>
            <a:r>
              <a:rPr lang="fr-FR" b="1" dirty="0">
                <a:solidFill>
                  <a:schemeClr val="tx1"/>
                </a:solidFill>
              </a:rPr>
              <a:t>seo dans le </a:t>
            </a:r>
            <a:r>
              <a:rPr lang="fr-FR" b="1" dirty="0" smtClean="0">
                <a:solidFill>
                  <a:schemeClr val="tx1"/>
                </a:solidFill>
              </a:rPr>
              <a:t>WordPress </a:t>
            </a:r>
            <a:r>
              <a:rPr lang="fr-FR" b="1" dirty="0">
                <a:solidFill>
                  <a:schemeClr val="tx1"/>
                </a:solidFill>
              </a:rPr>
              <a:t>Nous allons nous organiser en 3 étapes </a:t>
            </a:r>
            <a:r>
              <a:rPr lang="fr-FR" b="1" dirty="0" smtClean="0">
                <a:solidFill>
                  <a:schemeClr val="tx1"/>
                </a:solidFill>
              </a:rPr>
              <a:t>:</a:t>
            </a:r>
            <a:endParaRPr lang="fr-FR" sz="2800" b="1" dirty="0">
              <a:solidFill>
                <a:schemeClr val="tx1"/>
              </a:solidFill>
            </a:endParaRPr>
          </a:p>
          <a:p>
            <a:r>
              <a:rPr lang="fr-FR" sz="2800" dirty="0"/>
              <a:t/>
            </a:r>
            <a:br>
              <a:rPr lang="fr-FR" sz="2800" dirty="0"/>
            </a:br>
            <a:r>
              <a:rPr lang="fr-FR" sz="2800" dirty="0" smtClean="0"/>
              <a:t/>
            </a:r>
            <a:br>
              <a:rPr lang="fr-FR" sz="2800" dirty="0" smtClean="0"/>
            </a:br>
            <a:r>
              <a:rPr lang="fr-FR" sz="2800" dirty="0" smtClean="0"/>
              <a:t/>
            </a:r>
            <a:br>
              <a:rPr lang="fr-FR" sz="2800" dirty="0" smtClean="0"/>
            </a:br>
            <a:endParaRPr lang="fr-FR" sz="2800" dirty="0"/>
          </a:p>
        </p:txBody>
      </p:sp>
      <p:sp>
        <p:nvSpPr>
          <p:cNvPr id="3" name="Rectangle 2"/>
          <p:cNvSpPr/>
          <p:nvPr/>
        </p:nvSpPr>
        <p:spPr>
          <a:xfrm>
            <a:off x="2073816" y="3429000"/>
            <a:ext cx="2232248" cy="792088"/>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rPr>
              <a:t>Le référencement on-site</a:t>
            </a:r>
          </a:p>
        </p:txBody>
      </p:sp>
      <p:sp>
        <p:nvSpPr>
          <p:cNvPr id="7" name="Rectangle 6"/>
          <p:cNvSpPr/>
          <p:nvPr/>
        </p:nvSpPr>
        <p:spPr>
          <a:xfrm>
            <a:off x="4994568" y="3392996"/>
            <a:ext cx="2232248" cy="792088"/>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rPr>
              <a:t>Le référencement on-page</a:t>
            </a:r>
          </a:p>
        </p:txBody>
      </p:sp>
      <p:sp>
        <p:nvSpPr>
          <p:cNvPr id="8" name="Rectangle 7"/>
          <p:cNvSpPr/>
          <p:nvPr/>
        </p:nvSpPr>
        <p:spPr>
          <a:xfrm>
            <a:off x="8040216" y="3387895"/>
            <a:ext cx="2232248" cy="792088"/>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rPr>
              <a:t>Le référencement off-site</a:t>
            </a:r>
          </a:p>
        </p:txBody>
      </p:sp>
      <p:sp>
        <p:nvSpPr>
          <p:cNvPr id="9" name="Rectangle 8"/>
          <p:cNvSpPr/>
          <p:nvPr/>
        </p:nvSpPr>
        <p:spPr>
          <a:xfrm>
            <a:off x="2073816" y="3423899"/>
            <a:ext cx="2232248" cy="792088"/>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rPr>
              <a:t>Le référencement on-site</a:t>
            </a:r>
          </a:p>
        </p:txBody>
      </p:sp>
      <p:sp>
        <p:nvSpPr>
          <p:cNvPr id="10" name="Rectangle 9"/>
          <p:cNvSpPr/>
          <p:nvPr/>
        </p:nvSpPr>
        <p:spPr>
          <a:xfrm>
            <a:off x="4994568" y="3387895"/>
            <a:ext cx="2232248" cy="792088"/>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rPr>
              <a:t>Le référencement on-page</a:t>
            </a:r>
          </a:p>
        </p:txBody>
      </p:sp>
      <p:sp>
        <p:nvSpPr>
          <p:cNvPr id="11" name="Sous-titre 2"/>
          <p:cNvSpPr txBox="1">
            <a:spLocks/>
          </p:cNvSpPr>
          <p:nvPr/>
        </p:nvSpPr>
        <p:spPr>
          <a:xfrm>
            <a:off x="9624392" y="6453336"/>
            <a:ext cx="6815669" cy="132080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fr-FR" sz="2000" dirty="0" smtClean="0"/>
              <a:t>Orange Digital Kalanso</a:t>
            </a:r>
            <a:endParaRPr lang="fr-FR" sz="2000" dirty="0"/>
          </a:p>
        </p:txBody>
      </p:sp>
    </p:spTree>
    <p:extLst>
      <p:ext uri="{BB962C8B-B14F-4D97-AF65-F5344CB8AC3E}">
        <p14:creationId xmlns:p14="http://schemas.microsoft.com/office/powerpoint/2010/main" val="335779938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9"/>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grpId="0" nodeType="clickEffect">
                                  <p:stCondLst>
                                    <p:cond delay="0"/>
                                  </p:stCondLst>
                                  <p:childTnLst>
                                    <p:animScale>
                                      <p:cBhvr>
                                        <p:cTn id="10" dur="2000" fill="hold"/>
                                        <p:tgtEl>
                                          <p:spTgt spid="10"/>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grpId="0" nodeType="clickEffect">
                                  <p:stCondLst>
                                    <p:cond delay="0"/>
                                  </p:stCondLst>
                                  <p:childTnLst>
                                    <p:animScale>
                                      <p:cBhvr>
                                        <p:cTn id="14" dur="2000" fill="hold"/>
                                        <p:tgtEl>
                                          <p:spTgt spid="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27448" y="692696"/>
            <a:ext cx="7200800" cy="1512168"/>
          </a:xfrm>
        </p:spPr>
        <p:txBody>
          <a:bodyPr>
            <a:normAutofit/>
          </a:bodyPr>
          <a:lstStyle/>
          <a:p>
            <a:r>
              <a:rPr lang="fr-FR" sz="3200" dirty="0" smtClean="0"/>
              <a:t>g) </a:t>
            </a:r>
            <a:r>
              <a:rPr lang="fr-FR" sz="3200" dirty="0"/>
              <a:t>C’est quoi SEA?</a:t>
            </a:r>
            <a:r>
              <a:rPr lang="fr-FR" dirty="0"/>
              <a:t/>
            </a:r>
            <a:br>
              <a:rPr lang="fr-FR" dirty="0"/>
            </a:br>
            <a:endParaRPr lang="fr-FR" sz="2800" dirty="0"/>
          </a:p>
        </p:txBody>
      </p:sp>
      <p:sp>
        <p:nvSpPr>
          <p:cNvPr id="5" name="Rectangle 4"/>
          <p:cNvSpPr/>
          <p:nvPr/>
        </p:nvSpPr>
        <p:spPr>
          <a:xfrm>
            <a:off x="1127448" y="1909476"/>
            <a:ext cx="6096000" cy="1015663"/>
          </a:xfrm>
          <a:prstGeom prst="rect">
            <a:avLst/>
          </a:prstGeom>
        </p:spPr>
        <p:txBody>
          <a:bodyPr>
            <a:spAutoFit/>
          </a:bodyPr>
          <a:lstStyle/>
          <a:p>
            <a:pPr marL="457200" fontAlgn="base"/>
            <a:r>
              <a:rPr lang="fr-FR" sz="2000" dirty="0"/>
              <a:t>Le </a:t>
            </a:r>
            <a:r>
              <a:rPr lang="fr-FR" sz="2000" b="1" dirty="0"/>
              <a:t>SEA</a:t>
            </a:r>
            <a:r>
              <a:rPr lang="fr-FR" sz="2000" dirty="0"/>
              <a:t> (pour Search Engine Advertising – Publicité sur les Moteurs de Recherche) définit ce </a:t>
            </a:r>
            <a:r>
              <a:rPr lang="fr-FR" sz="2000" b="1" dirty="0"/>
              <a:t>que</a:t>
            </a:r>
            <a:r>
              <a:rPr lang="fr-FR" sz="2000" dirty="0"/>
              <a:t> l'on appelle couramment le référencement « payant </a:t>
            </a:r>
            <a:r>
              <a:rPr lang="fr-FR" sz="2000" dirty="0" smtClean="0"/>
              <a:t>».</a:t>
            </a:r>
            <a:endParaRPr lang="fr-FR" sz="2400" dirty="0">
              <a:solidFill>
                <a:srgbClr val="000000"/>
              </a:solidFill>
              <a:latin typeface="Arial" panose="020B0604020202020204" pitchFamily="34" charset="0"/>
            </a:endParaRPr>
          </a:p>
        </p:txBody>
      </p:sp>
      <p:pic>
        <p:nvPicPr>
          <p:cNvPr id="8194" name="Picture 2" descr="https://lh3.googleusercontent.com/D93yv2jV6VESURCCW5KfFM4R-8da7GYEr5KSxil0v2uieyGLyA_dqVKnrn-NCMaNVikFikfR9Ko_kjraFzekerYfie30PtSIOOoUFdynYfjqA7NyzWGWm8zo0_4tdydW3riB8ty5=s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712" y="2934267"/>
            <a:ext cx="5184576" cy="302433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lh3.googleusercontent.com/D93yv2jV6VESURCCW5KfFM4R-8da7GYEr5KSxil0v2uieyGLyA_dqVKnrn-NCMaNVikFikfR9Ko_kjraFzekerYfie30PtSIOOoUFdynYfjqA7NyzWGWm8zo0_4tdydW3riB8ty5=s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1569" y="3068960"/>
            <a:ext cx="5184576" cy="3024336"/>
          </a:xfrm>
          <a:prstGeom prst="rect">
            <a:avLst/>
          </a:prstGeom>
          <a:noFill/>
          <a:extLst>
            <a:ext uri="{909E8E84-426E-40DD-AFC4-6F175D3DCCD1}">
              <a14:hiddenFill xmlns:a14="http://schemas.microsoft.com/office/drawing/2010/main">
                <a:solidFill>
                  <a:srgbClr val="FFFFFF"/>
                </a:solidFill>
              </a14:hiddenFill>
            </a:ext>
          </a:extLst>
        </p:spPr>
      </p:pic>
      <p:sp>
        <p:nvSpPr>
          <p:cNvPr id="7" name="Sous-titre 2"/>
          <p:cNvSpPr txBox="1">
            <a:spLocks/>
          </p:cNvSpPr>
          <p:nvPr/>
        </p:nvSpPr>
        <p:spPr>
          <a:xfrm>
            <a:off x="9624392" y="6453336"/>
            <a:ext cx="6815669" cy="132080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fr-FR" sz="2000" dirty="0" smtClean="0"/>
              <a:t>Orange Digital Kalanso</a:t>
            </a:r>
            <a:endParaRPr lang="fr-FR" sz="2000" dirty="0"/>
          </a:p>
        </p:txBody>
      </p:sp>
    </p:spTree>
    <p:extLst>
      <p:ext uri="{BB962C8B-B14F-4D97-AF65-F5344CB8AC3E}">
        <p14:creationId xmlns:p14="http://schemas.microsoft.com/office/powerpoint/2010/main" val="732717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27448" y="692696"/>
            <a:ext cx="7488832" cy="1584176"/>
          </a:xfrm>
        </p:spPr>
        <p:txBody>
          <a:bodyPr>
            <a:normAutofit fontScale="90000"/>
          </a:bodyPr>
          <a:lstStyle/>
          <a:p>
            <a:r>
              <a:rPr lang="fr-FR" sz="3200" dirty="0"/>
              <a:t>h</a:t>
            </a:r>
            <a:r>
              <a:rPr lang="fr-FR" sz="3200" dirty="0" smtClean="0"/>
              <a:t>) </a:t>
            </a:r>
            <a:r>
              <a:rPr lang="fr-FR" dirty="0"/>
              <a:t>Expliquer ces concepts de </a:t>
            </a:r>
            <a:r>
              <a:rPr lang="fr-FR" dirty="0" smtClean="0"/>
              <a:t>WordPress </a:t>
            </a:r>
            <a:r>
              <a:rPr lang="fr-FR" dirty="0"/>
              <a:t>: thème, plugin, page, article, menu, widget.</a:t>
            </a:r>
            <a:br>
              <a:rPr lang="fr-FR" dirty="0"/>
            </a:br>
            <a:r>
              <a:rPr lang="fr-FR" dirty="0"/>
              <a:t/>
            </a:r>
            <a:br>
              <a:rPr lang="fr-FR" dirty="0"/>
            </a:br>
            <a:endParaRPr lang="fr-FR" sz="2800" dirty="0"/>
          </a:p>
        </p:txBody>
      </p:sp>
      <p:sp>
        <p:nvSpPr>
          <p:cNvPr id="5" name="Rectangle 4"/>
          <p:cNvSpPr/>
          <p:nvPr/>
        </p:nvSpPr>
        <p:spPr>
          <a:xfrm>
            <a:off x="2063552" y="1772816"/>
            <a:ext cx="5976664" cy="4247317"/>
          </a:xfrm>
          <a:prstGeom prst="rect">
            <a:avLst/>
          </a:prstGeom>
        </p:spPr>
        <p:txBody>
          <a:bodyPr wrap="square">
            <a:spAutoFit/>
          </a:bodyPr>
          <a:lstStyle/>
          <a:p>
            <a:pPr marL="285750" indent="-285750" fontAlgn="base">
              <a:buFont typeface="Wingdings" panose="05000000000000000000" pitchFamily="2" charset="2"/>
              <a:buChar char="q"/>
            </a:pPr>
            <a:r>
              <a:rPr lang="fr-FR" b="1" dirty="0"/>
              <a:t>Un thème WordPress </a:t>
            </a:r>
            <a:r>
              <a:rPr lang="fr-FR" dirty="0"/>
              <a:t>est un modèle de mise en forme graphique des contenus pour le CMS </a:t>
            </a:r>
            <a:r>
              <a:rPr lang="fr-FR" b="1" dirty="0"/>
              <a:t>WordPress</a:t>
            </a:r>
            <a:r>
              <a:rPr lang="fr-FR" dirty="0"/>
              <a:t>. On peut comparer un </a:t>
            </a:r>
            <a:r>
              <a:rPr lang="fr-FR" b="1" dirty="0"/>
              <a:t>thème</a:t>
            </a:r>
            <a:r>
              <a:rPr lang="fr-FR" dirty="0"/>
              <a:t> à une “peau” de site </a:t>
            </a:r>
            <a:r>
              <a:rPr lang="fr-FR" dirty="0" smtClean="0"/>
              <a:t>web.</a:t>
            </a:r>
          </a:p>
          <a:p>
            <a:pPr marL="285750" indent="-285750" fontAlgn="base">
              <a:buFont typeface="Wingdings" panose="05000000000000000000" pitchFamily="2" charset="2"/>
              <a:buChar char="q"/>
            </a:pPr>
            <a:r>
              <a:rPr lang="fr-FR" b="1" dirty="0" smtClean="0"/>
              <a:t>Un </a:t>
            </a:r>
            <a:r>
              <a:rPr lang="fr-FR" b="1" dirty="0"/>
              <a:t>plugin WordPress </a:t>
            </a:r>
            <a:r>
              <a:rPr lang="fr-FR" dirty="0"/>
              <a:t>est un module additionnel à </a:t>
            </a:r>
            <a:r>
              <a:rPr lang="fr-FR" b="1" dirty="0"/>
              <a:t>WordPress</a:t>
            </a:r>
            <a:r>
              <a:rPr lang="fr-FR" dirty="0"/>
              <a:t> qui peut étendre les fonctionnalités de votre site internet ou en ajouter de </a:t>
            </a:r>
            <a:r>
              <a:rPr lang="fr-FR" dirty="0" smtClean="0"/>
              <a:t>nouvelles.</a:t>
            </a:r>
          </a:p>
          <a:p>
            <a:pPr marL="285750" indent="-285750" fontAlgn="base">
              <a:buFont typeface="Wingdings" panose="05000000000000000000" pitchFamily="2" charset="2"/>
              <a:buChar char="q"/>
            </a:pPr>
            <a:r>
              <a:rPr lang="fr-FR" b="1" dirty="0" smtClean="0"/>
              <a:t>Page: </a:t>
            </a:r>
            <a:r>
              <a:rPr lang="fr-FR" dirty="0" smtClean="0"/>
              <a:t>Les </a:t>
            </a:r>
            <a:r>
              <a:rPr lang="fr-FR" b="1" dirty="0"/>
              <a:t>pages</a:t>
            </a:r>
            <a:r>
              <a:rPr lang="fr-FR" dirty="0"/>
              <a:t> sont destinées à du contenu “</a:t>
            </a:r>
            <a:r>
              <a:rPr lang="fr-FR" dirty="0" smtClean="0"/>
              <a:t>statique”</a:t>
            </a:r>
          </a:p>
          <a:p>
            <a:pPr marL="285750" indent="-285750" fontAlgn="base">
              <a:buFont typeface="Wingdings" panose="05000000000000000000" pitchFamily="2" charset="2"/>
              <a:buChar char="q"/>
            </a:pPr>
            <a:r>
              <a:rPr lang="fr-FR" b="1" dirty="0" smtClean="0"/>
              <a:t>Les articles: </a:t>
            </a:r>
            <a:r>
              <a:rPr lang="fr-FR" dirty="0"/>
              <a:t>sont les contenus les plus dynamiques de </a:t>
            </a:r>
            <a:r>
              <a:rPr lang="fr-FR" dirty="0" smtClean="0"/>
              <a:t>WordPress</a:t>
            </a:r>
            <a:endParaRPr lang="fr-FR" dirty="0"/>
          </a:p>
          <a:p>
            <a:pPr marL="285750" indent="-285750" fontAlgn="base">
              <a:buFont typeface="Wingdings" panose="05000000000000000000" pitchFamily="2" charset="2"/>
              <a:buChar char="q"/>
            </a:pPr>
            <a:r>
              <a:rPr lang="fr-FR" dirty="0" smtClean="0"/>
              <a:t>Un </a:t>
            </a:r>
            <a:r>
              <a:rPr lang="fr-FR" b="1" dirty="0" smtClean="0"/>
              <a:t>widget:</a:t>
            </a:r>
            <a:r>
              <a:rPr lang="fr-FR" dirty="0" smtClean="0"/>
              <a:t> </a:t>
            </a:r>
            <a:r>
              <a:rPr lang="fr-FR" dirty="0"/>
              <a:t>va vous permettre d'ajouter une information ou une fonctionnalité de manière dynamique, </a:t>
            </a:r>
            <a:r>
              <a:rPr lang="fr-FR" b="1" dirty="0"/>
              <a:t>c'est -à</a:t>
            </a:r>
            <a:r>
              <a:rPr lang="fr-FR" dirty="0"/>
              <a:t> -dire de manière automatique. </a:t>
            </a:r>
          </a:p>
          <a:p>
            <a:pPr marL="285750" indent="-285750" fontAlgn="base">
              <a:buFont typeface="Wingdings" panose="05000000000000000000" pitchFamily="2" charset="2"/>
              <a:buChar char="q"/>
            </a:pPr>
            <a:r>
              <a:rPr lang="fr-FR" b="1" dirty="0" smtClean="0"/>
              <a:t>Le Menu: </a:t>
            </a:r>
            <a:r>
              <a:rPr lang="fr-FR" dirty="0"/>
              <a:t>de votre site WordPress est un élément essentiel. Zone parmi les plus visibles et souvent située en haut de toutes vos pages.</a:t>
            </a:r>
            <a:endParaRPr lang="fr-FR" sz="2400" dirty="0">
              <a:solidFill>
                <a:srgbClr val="000000"/>
              </a:solidFill>
              <a:latin typeface="Arial" panose="020B0604020202020204" pitchFamily="34" charset="0"/>
            </a:endParaRPr>
          </a:p>
        </p:txBody>
      </p:sp>
      <p:sp>
        <p:nvSpPr>
          <p:cNvPr id="4" name="Sous-titre 2"/>
          <p:cNvSpPr txBox="1">
            <a:spLocks/>
          </p:cNvSpPr>
          <p:nvPr/>
        </p:nvSpPr>
        <p:spPr>
          <a:xfrm>
            <a:off x="9624392" y="6453336"/>
            <a:ext cx="6815669" cy="132080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fr-FR" sz="2000" dirty="0" smtClean="0"/>
              <a:t>Orange Digital Kalanso</a:t>
            </a:r>
            <a:endParaRPr lang="fr-FR" sz="2000" dirty="0"/>
          </a:p>
        </p:txBody>
      </p:sp>
    </p:spTree>
    <p:extLst>
      <p:ext uri="{BB962C8B-B14F-4D97-AF65-F5344CB8AC3E}">
        <p14:creationId xmlns:p14="http://schemas.microsoft.com/office/powerpoint/2010/main" val="1663602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27448" y="692696"/>
            <a:ext cx="7488832" cy="1584176"/>
          </a:xfrm>
        </p:spPr>
        <p:txBody>
          <a:bodyPr>
            <a:normAutofit fontScale="90000"/>
          </a:bodyPr>
          <a:lstStyle/>
          <a:p>
            <a:r>
              <a:rPr lang="fr-FR" sz="3200" dirty="0"/>
              <a:t>h</a:t>
            </a:r>
            <a:r>
              <a:rPr lang="fr-FR" sz="3200" dirty="0" smtClean="0"/>
              <a:t>) </a:t>
            </a:r>
            <a:r>
              <a:rPr lang="fr-FR" b="1" dirty="0"/>
              <a:t>Quels sont les différents types de site web et quel CMS utilisé  ?</a:t>
            </a:r>
            <a:br>
              <a:rPr lang="fr-FR" b="1" dirty="0"/>
            </a:br>
            <a:r>
              <a:rPr lang="fr-FR" dirty="0"/>
              <a:t/>
            </a:r>
            <a:br>
              <a:rPr lang="fr-FR" dirty="0"/>
            </a:br>
            <a:endParaRPr lang="fr-FR" sz="2800" dirty="0"/>
          </a:p>
        </p:txBody>
      </p:sp>
      <p:sp>
        <p:nvSpPr>
          <p:cNvPr id="6" name="AutoShape 15"/>
          <p:cNvSpPr/>
          <p:nvPr/>
        </p:nvSpPr>
        <p:spPr>
          <a:xfrm rot="5400000">
            <a:off x="3899755" y="3104965"/>
            <a:ext cx="2376266" cy="0"/>
          </a:xfrm>
          <a:prstGeom prst="line">
            <a:avLst/>
          </a:prstGeom>
          <a:ln w="47625" cap="rnd">
            <a:solidFill>
              <a:srgbClr val="1836B2"/>
            </a:solidFill>
            <a:prstDash val="solid"/>
            <a:headEnd type="none" w="sm" len="sm"/>
            <a:tailEnd type="triangle" w="lg" len="med"/>
          </a:ln>
        </p:spPr>
      </p:sp>
      <p:sp>
        <p:nvSpPr>
          <p:cNvPr id="7" name="ZoneTexte 6"/>
          <p:cNvSpPr txBox="1"/>
          <p:nvPr/>
        </p:nvSpPr>
        <p:spPr>
          <a:xfrm>
            <a:off x="1415480" y="2331368"/>
            <a:ext cx="2880320" cy="400110"/>
          </a:xfrm>
          <a:prstGeom prst="rect">
            <a:avLst/>
          </a:prstGeom>
          <a:noFill/>
        </p:spPr>
        <p:txBody>
          <a:bodyPr wrap="square" rtlCol="0">
            <a:spAutoFit/>
          </a:bodyPr>
          <a:lstStyle/>
          <a:p>
            <a:r>
              <a:rPr lang="fr-FR" sz="2000" b="1" dirty="0" smtClean="0"/>
              <a:t>	Les sites</a:t>
            </a:r>
            <a:endParaRPr lang="fr-FR" sz="2000" b="1" dirty="0"/>
          </a:p>
        </p:txBody>
      </p:sp>
      <p:sp>
        <p:nvSpPr>
          <p:cNvPr id="8" name="ZoneTexte 7"/>
          <p:cNvSpPr txBox="1"/>
          <p:nvPr/>
        </p:nvSpPr>
        <p:spPr>
          <a:xfrm>
            <a:off x="6456040" y="2331368"/>
            <a:ext cx="2880320" cy="400110"/>
          </a:xfrm>
          <a:prstGeom prst="rect">
            <a:avLst/>
          </a:prstGeom>
          <a:noFill/>
        </p:spPr>
        <p:txBody>
          <a:bodyPr wrap="square" rtlCol="0">
            <a:spAutoFit/>
          </a:bodyPr>
          <a:lstStyle/>
          <a:p>
            <a:r>
              <a:rPr lang="fr-FR" sz="2000" b="1" dirty="0" smtClean="0"/>
              <a:t>Les CMS</a:t>
            </a:r>
            <a:endParaRPr lang="fr-FR" sz="2000" b="1" dirty="0"/>
          </a:p>
        </p:txBody>
      </p:sp>
      <p:sp>
        <p:nvSpPr>
          <p:cNvPr id="9" name="ZoneTexte 8"/>
          <p:cNvSpPr txBox="1"/>
          <p:nvPr/>
        </p:nvSpPr>
        <p:spPr>
          <a:xfrm>
            <a:off x="1381932" y="2980589"/>
            <a:ext cx="2880320" cy="1015663"/>
          </a:xfrm>
          <a:prstGeom prst="rect">
            <a:avLst/>
          </a:prstGeom>
          <a:noFill/>
        </p:spPr>
        <p:txBody>
          <a:bodyPr wrap="square" rtlCol="0">
            <a:spAutoFit/>
          </a:bodyPr>
          <a:lstStyle/>
          <a:p>
            <a:r>
              <a:rPr lang="fr-FR" sz="2000" dirty="0" smtClean="0"/>
              <a:t>Sites vitrines</a:t>
            </a:r>
          </a:p>
          <a:p>
            <a:r>
              <a:rPr lang="fr-FR" sz="2000" dirty="0"/>
              <a:t>Les sites </a:t>
            </a:r>
            <a:r>
              <a:rPr lang="fr-FR" sz="2000" dirty="0" smtClean="0"/>
              <a:t>E-commerces</a:t>
            </a:r>
          </a:p>
          <a:p>
            <a:r>
              <a:rPr lang="fr-FR" sz="2000" dirty="0" smtClean="0"/>
              <a:t>Les sites institutionnel</a:t>
            </a:r>
            <a:endParaRPr lang="fr-FR" dirty="0"/>
          </a:p>
        </p:txBody>
      </p:sp>
      <p:sp>
        <p:nvSpPr>
          <p:cNvPr id="10" name="ZoneTexte 9"/>
          <p:cNvSpPr txBox="1"/>
          <p:nvPr/>
        </p:nvSpPr>
        <p:spPr>
          <a:xfrm>
            <a:off x="5702411" y="2980589"/>
            <a:ext cx="2880320" cy="984885"/>
          </a:xfrm>
          <a:prstGeom prst="rect">
            <a:avLst/>
          </a:prstGeom>
          <a:noFill/>
        </p:spPr>
        <p:txBody>
          <a:bodyPr wrap="square" rtlCol="0">
            <a:spAutoFit/>
          </a:bodyPr>
          <a:lstStyle/>
          <a:p>
            <a:r>
              <a:rPr lang="fr-FR" dirty="0" smtClean="0"/>
              <a:t>WordPress, Joomla et Drupal</a:t>
            </a:r>
          </a:p>
          <a:p>
            <a:r>
              <a:rPr lang="fr-FR" sz="2000" dirty="0" smtClean="0"/>
              <a:t>Prestashop Magento</a:t>
            </a:r>
          </a:p>
          <a:p>
            <a:r>
              <a:rPr lang="fr-FR" sz="2000" dirty="0" smtClean="0"/>
              <a:t>WordPress Drupal Joomla</a:t>
            </a:r>
            <a:endParaRPr lang="fr-FR" dirty="0"/>
          </a:p>
        </p:txBody>
      </p:sp>
      <p:sp>
        <p:nvSpPr>
          <p:cNvPr id="11" name="Sous-titre 2"/>
          <p:cNvSpPr txBox="1">
            <a:spLocks/>
          </p:cNvSpPr>
          <p:nvPr/>
        </p:nvSpPr>
        <p:spPr>
          <a:xfrm>
            <a:off x="9624392" y="6453336"/>
            <a:ext cx="6815669" cy="132080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fr-FR" sz="2000" dirty="0" smtClean="0"/>
              <a:t>Orange Digital Kalanso</a:t>
            </a:r>
            <a:endParaRPr lang="fr-FR" sz="2000" dirty="0"/>
          </a:p>
        </p:txBody>
      </p:sp>
    </p:spTree>
    <p:extLst>
      <p:ext uri="{BB962C8B-B14F-4D97-AF65-F5344CB8AC3E}">
        <p14:creationId xmlns:p14="http://schemas.microsoft.com/office/powerpoint/2010/main" val="449532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a:xfrm>
            <a:off x="335360" y="333922"/>
            <a:ext cx="9144000" cy="1143000"/>
          </a:xfrm>
        </p:spPr>
        <p:txBody>
          <a:bodyPr rtlCol="0">
            <a:normAutofit/>
          </a:bodyPr>
          <a:lstStyle/>
          <a:p>
            <a:pPr rtl="0"/>
            <a:r>
              <a:rPr lang="fr-FR" sz="3600" dirty="0" smtClean="0"/>
              <a:t>Les Membres Du Groupe:</a:t>
            </a:r>
            <a:endParaRPr lang="fr-FR" sz="3600" dirty="0"/>
          </a:p>
        </p:txBody>
      </p:sp>
      <p:sp>
        <p:nvSpPr>
          <p:cNvPr id="14" name="Espace réservé du contenu 13"/>
          <p:cNvSpPr>
            <a:spLocks noGrp="1"/>
          </p:cNvSpPr>
          <p:nvPr>
            <p:ph idx="1"/>
          </p:nvPr>
        </p:nvSpPr>
        <p:spPr>
          <a:xfrm>
            <a:off x="7536160" y="1476922"/>
            <a:ext cx="9144000" cy="4267200"/>
          </a:xfrm>
        </p:spPr>
        <p:txBody>
          <a:bodyPr rtlCol="0">
            <a:normAutofit lnSpcReduction="10000"/>
          </a:bodyPr>
          <a:lstStyle/>
          <a:p>
            <a:pPr rtl="0"/>
            <a:r>
              <a:rPr lang="fr-FR" dirty="0" smtClean="0"/>
              <a:t>Fadiala    Sidibé</a:t>
            </a:r>
          </a:p>
          <a:p>
            <a:pPr rtl="0"/>
            <a:r>
              <a:rPr lang="fr-FR" dirty="0" smtClean="0"/>
              <a:t>Ibrahim    Konaté</a:t>
            </a:r>
          </a:p>
          <a:p>
            <a:pPr rtl="0"/>
            <a:r>
              <a:rPr lang="fr-FR" smtClean="0"/>
              <a:t>Fatima Diagouraga</a:t>
            </a:r>
            <a:endParaRPr lang="fr-FR" dirty="0" smtClean="0"/>
          </a:p>
          <a:p>
            <a:pPr rtl="0"/>
            <a:r>
              <a:rPr lang="fr-FR" dirty="0" smtClean="0"/>
              <a:t>Hady	Fofana</a:t>
            </a:r>
          </a:p>
          <a:p>
            <a:pPr rtl="0"/>
            <a:r>
              <a:rPr lang="fr-FR" dirty="0" smtClean="0"/>
              <a:t>Mohamed  Bah</a:t>
            </a:r>
          </a:p>
          <a:p>
            <a:pPr rtl="0"/>
            <a:r>
              <a:rPr lang="fr-FR" dirty="0" smtClean="0"/>
              <a:t>Abdoul Aziz  Maiga</a:t>
            </a:r>
          </a:p>
          <a:p>
            <a:pPr rtl="0"/>
            <a:r>
              <a:rPr lang="fr-FR" dirty="0" smtClean="0"/>
              <a:t>Fatoumata N’Djim</a:t>
            </a:r>
          </a:p>
          <a:p>
            <a:pPr rtl="0"/>
            <a:r>
              <a:rPr lang="fr-FR" dirty="0" smtClean="0"/>
              <a:t>Ibrahim  Diawara</a:t>
            </a:r>
          </a:p>
          <a:p>
            <a:pPr rtl="0"/>
            <a:r>
              <a:rPr lang="fr-FR" dirty="0" smtClean="0"/>
              <a:t>Dramane Diarra</a:t>
            </a: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1504" y="1318568"/>
            <a:ext cx="5251695" cy="4724622"/>
          </a:xfrm>
          <a:prstGeom prst="rect">
            <a:avLst/>
          </a:prstGeom>
        </p:spPr>
      </p:pic>
      <p:sp>
        <p:nvSpPr>
          <p:cNvPr id="7" name="Sous-titre 2"/>
          <p:cNvSpPr txBox="1">
            <a:spLocks/>
          </p:cNvSpPr>
          <p:nvPr/>
        </p:nvSpPr>
        <p:spPr>
          <a:xfrm>
            <a:off x="9336360" y="6453336"/>
            <a:ext cx="6815669" cy="132080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fr-FR" sz="2000" smtClean="0"/>
              <a:t>Orange Digital Kalanso</a:t>
            </a:r>
            <a:endParaRPr lang="fr-FR" sz="2000" dirty="0"/>
          </a:p>
        </p:txBody>
      </p:sp>
    </p:spTree>
    <p:extLst>
      <p:ext uri="{BB962C8B-B14F-4D97-AF65-F5344CB8AC3E}">
        <p14:creationId xmlns:p14="http://schemas.microsoft.com/office/powerpoint/2010/main" val="3042826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fade">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fade">
                                      <p:cBhvr>
                                        <p:cTn id="27" dur="5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animEffect transition="in" filter="fade">
                                      <p:cBhvr>
                                        <p:cTn id="32" dur="500"/>
                                        <p:tgtEl>
                                          <p:spTgt spid="1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xEl>
                                              <p:pRg st="6" end="6"/>
                                            </p:txEl>
                                          </p:spTgt>
                                        </p:tgtEl>
                                        <p:attrNameLst>
                                          <p:attrName>style.visibility</p:attrName>
                                        </p:attrNameLst>
                                      </p:cBhvr>
                                      <p:to>
                                        <p:strVal val="visible"/>
                                      </p:to>
                                    </p:set>
                                    <p:animEffect transition="in" filter="fade">
                                      <p:cBhvr>
                                        <p:cTn id="37" dur="500"/>
                                        <p:tgtEl>
                                          <p:spTgt spid="1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xEl>
                                              <p:pRg st="7" end="7"/>
                                            </p:txEl>
                                          </p:spTgt>
                                        </p:tgtEl>
                                        <p:attrNameLst>
                                          <p:attrName>style.visibility</p:attrName>
                                        </p:attrNameLst>
                                      </p:cBhvr>
                                      <p:to>
                                        <p:strVal val="visible"/>
                                      </p:to>
                                    </p:set>
                                    <p:animEffect transition="in" filter="fade">
                                      <p:cBhvr>
                                        <p:cTn id="42" dur="500"/>
                                        <p:tgtEl>
                                          <p:spTgt spid="1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xEl>
                                              <p:pRg st="8" end="8"/>
                                            </p:txEl>
                                          </p:spTgt>
                                        </p:tgtEl>
                                        <p:attrNameLst>
                                          <p:attrName>style.visibility</p:attrName>
                                        </p:attrNameLst>
                                      </p:cBhvr>
                                      <p:to>
                                        <p:strVal val="visible"/>
                                      </p:to>
                                    </p:set>
                                    <p:animEffect transition="in" filter="fade">
                                      <p:cBhvr>
                                        <p:cTn id="47" dur="500"/>
                                        <p:tgtEl>
                                          <p:spTgt spid="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p:cNvPicPr>
          <p:nvPr/>
        </p:nvPicPr>
        <p:blipFill>
          <a:blip r:embed="rId2"/>
          <a:srcRect l="1678" t="4995" r="1678" b="1088"/>
          <a:stretch>
            <a:fillRect/>
          </a:stretch>
        </p:blipFill>
        <p:spPr>
          <a:xfrm>
            <a:off x="3575720" y="692696"/>
            <a:ext cx="5688632" cy="5475697"/>
          </a:xfrm>
          <a:prstGeom prst="rect">
            <a:avLst/>
          </a:prstGeom>
        </p:spPr>
      </p:pic>
      <p:sp>
        <p:nvSpPr>
          <p:cNvPr id="3" name="Sous-titre 2"/>
          <p:cNvSpPr txBox="1">
            <a:spLocks/>
          </p:cNvSpPr>
          <p:nvPr/>
        </p:nvSpPr>
        <p:spPr>
          <a:xfrm>
            <a:off x="9624392" y="6453336"/>
            <a:ext cx="6815669" cy="132080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fr-FR" sz="2000" dirty="0" smtClean="0"/>
              <a:t>Orange Digital Kalanso</a:t>
            </a:r>
            <a:endParaRPr lang="fr-FR" sz="2000" dirty="0"/>
          </a:p>
        </p:txBody>
      </p:sp>
    </p:spTree>
    <p:extLst>
      <p:ext uri="{BB962C8B-B14F-4D97-AF65-F5344CB8AC3E}">
        <p14:creationId xmlns:p14="http://schemas.microsoft.com/office/powerpoint/2010/main" val="19003598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marL="514350" indent="-514350">
              <a:buFont typeface="+mj-lt"/>
              <a:buAutoNum type="arabicPeriod"/>
            </a:pPr>
            <a:r>
              <a:rPr lang="fr-FR" sz="3600" b="1" dirty="0"/>
              <a:t>Les frameworks-PHP</a:t>
            </a:r>
            <a:endParaRPr lang="fr-FR" sz="3600" dirty="0"/>
          </a:p>
        </p:txBody>
      </p:sp>
      <p:sp>
        <p:nvSpPr>
          <p:cNvPr id="3" name="Espace réservé du contenu 2"/>
          <p:cNvSpPr>
            <a:spLocks noGrp="1"/>
          </p:cNvSpPr>
          <p:nvPr>
            <p:ph idx="1"/>
          </p:nvPr>
        </p:nvSpPr>
        <p:spPr/>
        <p:txBody>
          <a:bodyPr>
            <a:normAutofit/>
          </a:bodyPr>
          <a:lstStyle/>
          <a:p>
            <a:pPr marL="0" indent="0">
              <a:buNone/>
            </a:pPr>
            <a:r>
              <a:rPr lang="fr-FR" sz="2400" b="1" dirty="0" smtClean="0"/>
              <a:t>a) C’est </a:t>
            </a:r>
            <a:r>
              <a:rPr lang="fr-FR" sz="2400" b="1" dirty="0"/>
              <a:t>quoi un modèle de conception</a:t>
            </a:r>
            <a:r>
              <a:rPr lang="fr-FR" sz="2400" b="1" dirty="0" smtClean="0"/>
              <a:t>?</a:t>
            </a:r>
          </a:p>
          <a:p>
            <a:pPr marL="0" indent="0">
              <a:buNone/>
            </a:pPr>
            <a:r>
              <a:rPr lang="fr-FR" b="1" dirty="0" smtClean="0"/>
              <a:t>Un model de conception décrit en quelques mot une situation ou un problème de conception en mettant en œuvre des relation entre eux(modèles) pour aboutir à  une solution</a:t>
            </a:r>
            <a:endParaRPr lang="fr-FR" sz="2400" b="1" dirty="0" smtClean="0"/>
          </a:p>
        </p:txBody>
      </p:sp>
      <p:sp>
        <p:nvSpPr>
          <p:cNvPr id="4" name="Sous-titre 2"/>
          <p:cNvSpPr txBox="1">
            <a:spLocks/>
          </p:cNvSpPr>
          <p:nvPr/>
        </p:nvSpPr>
        <p:spPr>
          <a:xfrm>
            <a:off x="9624392" y="6453336"/>
            <a:ext cx="6815669" cy="132080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fr-FR" sz="2000" dirty="0" smtClean="0"/>
              <a:t>Orange Digital Kalanso</a:t>
            </a:r>
            <a:endParaRPr lang="fr-FR" sz="2000" dirty="0"/>
          </a:p>
        </p:txBody>
      </p:sp>
    </p:spTree>
    <p:extLst>
      <p:ext uri="{BB962C8B-B14F-4D97-AF65-F5344CB8AC3E}">
        <p14:creationId xmlns:p14="http://schemas.microsoft.com/office/powerpoint/2010/main" val="2116190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1952" y="1027891"/>
            <a:ext cx="9144000" cy="1143000"/>
          </a:xfrm>
        </p:spPr>
        <p:txBody>
          <a:bodyPr rtlCol="0"/>
          <a:lstStyle/>
          <a:p>
            <a:r>
              <a:rPr lang="fr-FR" dirty="0"/>
              <a:t>b) C’est quoi PHP?</a:t>
            </a:r>
          </a:p>
        </p:txBody>
      </p:sp>
      <p:sp>
        <p:nvSpPr>
          <p:cNvPr id="3" name="Espace réservé du contenu 2"/>
          <p:cNvSpPr>
            <a:spLocks noGrp="1"/>
          </p:cNvSpPr>
          <p:nvPr>
            <p:ph sz="half" idx="1"/>
          </p:nvPr>
        </p:nvSpPr>
        <p:spPr>
          <a:xfrm>
            <a:off x="1499592" y="2132856"/>
            <a:ext cx="4343400" cy="4270375"/>
          </a:xfrm>
        </p:spPr>
        <p:txBody>
          <a:bodyPr rtlCol="0"/>
          <a:lstStyle/>
          <a:p>
            <a:pPr marL="0" indent="0">
              <a:buNone/>
            </a:pPr>
            <a:endParaRPr lang="fr-FR" dirty="0" smtClean="0"/>
          </a:p>
          <a:p>
            <a:pPr marL="0" indent="0">
              <a:buNone/>
            </a:pPr>
            <a:r>
              <a:rPr lang="fr-FR" dirty="0" smtClean="0"/>
              <a:t>PHP </a:t>
            </a:r>
            <a:r>
              <a:rPr lang="fr-FR" dirty="0"/>
              <a:t>(PHP Hypertext Preprocessor) est un langage de scripts généraliste et Open Source, spécialement conçu pour la conception de site web dynamique.</a:t>
            </a:r>
          </a:p>
        </p:txBody>
      </p:sp>
      <p:pic>
        <p:nvPicPr>
          <p:cNvPr id="10" name="Espace réservé du contenu 9"/>
          <p:cNvPicPr>
            <a:picLocks noGrp="1" noChangeAspect="1"/>
          </p:cNvPicPr>
          <p:nvPr>
            <p:ph sz="half" idx="2"/>
          </p:nvPr>
        </p:nvPicPr>
        <p:blipFill>
          <a:blip r:embed="rId2"/>
          <a:stretch>
            <a:fillRect/>
          </a:stretch>
        </p:blipFill>
        <p:spPr>
          <a:xfrm>
            <a:off x="5663952" y="2420888"/>
            <a:ext cx="5855114" cy="3160846"/>
          </a:xfrm>
          <a:prstGeom prst="rect">
            <a:avLst/>
          </a:prstGeom>
        </p:spPr>
      </p:pic>
      <p:sp>
        <p:nvSpPr>
          <p:cNvPr id="5" name="Sous-titre 2"/>
          <p:cNvSpPr txBox="1">
            <a:spLocks/>
          </p:cNvSpPr>
          <p:nvPr/>
        </p:nvSpPr>
        <p:spPr>
          <a:xfrm>
            <a:off x="9624392" y="6403231"/>
            <a:ext cx="6815669" cy="132080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fr-FR" sz="2000" dirty="0" smtClean="0"/>
              <a:t>Orange Digital Kalanso</a:t>
            </a:r>
            <a:endParaRPr lang="fr-FR" sz="2000" dirty="0"/>
          </a:p>
        </p:txBody>
      </p:sp>
    </p:spTree>
    <p:extLst>
      <p:ext uri="{BB962C8B-B14F-4D97-AF65-F5344CB8AC3E}">
        <p14:creationId xmlns:p14="http://schemas.microsoft.com/office/powerpoint/2010/main" val="4145261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llipse 13"/>
          <p:cNvSpPr/>
          <p:nvPr/>
        </p:nvSpPr>
        <p:spPr>
          <a:xfrm>
            <a:off x="3641256" y="2480786"/>
            <a:ext cx="4651548" cy="24724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e) </a:t>
            </a:r>
            <a:r>
              <a:rPr lang="fr-FR" sz="2400" dirty="0" smtClean="0"/>
              <a:t>Les 6 Framework de PHP?</a:t>
            </a:r>
            <a:endParaRPr lang="fr-FR" sz="2400" dirty="0"/>
          </a:p>
        </p:txBody>
      </p:sp>
      <p:pic>
        <p:nvPicPr>
          <p:cNvPr id="13" name="Image 12"/>
          <p:cNvPicPr>
            <a:picLocks noChangeAspect="1"/>
          </p:cNvPicPr>
          <p:nvPr/>
        </p:nvPicPr>
        <p:blipFill>
          <a:blip r:embed="rId2"/>
          <a:stretch>
            <a:fillRect/>
          </a:stretch>
        </p:blipFill>
        <p:spPr>
          <a:xfrm>
            <a:off x="4223792" y="906570"/>
            <a:ext cx="3731075" cy="1079086"/>
          </a:xfrm>
          <a:prstGeom prst="rect">
            <a:avLst/>
          </a:prstGeom>
        </p:spPr>
      </p:pic>
      <p:pic>
        <p:nvPicPr>
          <p:cNvPr id="15" name="Image 14"/>
          <p:cNvPicPr>
            <a:picLocks noChangeAspect="1"/>
          </p:cNvPicPr>
          <p:nvPr/>
        </p:nvPicPr>
        <p:blipFill>
          <a:blip r:embed="rId3"/>
          <a:stretch>
            <a:fillRect/>
          </a:stretch>
        </p:blipFill>
        <p:spPr>
          <a:xfrm>
            <a:off x="642368" y="2907723"/>
            <a:ext cx="3005360" cy="1258578"/>
          </a:xfrm>
          <a:prstGeom prst="rect">
            <a:avLst/>
          </a:prstGeom>
        </p:spPr>
      </p:pic>
      <p:pic>
        <p:nvPicPr>
          <p:cNvPr id="16" name="Image 15"/>
          <p:cNvPicPr>
            <a:picLocks noChangeAspect="1"/>
          </p:cNvPicPr>
          <p:nvPr/>
        </p:nvPicPr>
        <p:blipFill>
          <a:blip r:embed="rId4"/>
          <a:stretch>
            <a:fillRect/>
          </a:stretch>
        </p:blipFill>
        <p:spPr>
          <a:xfrm>
            <a:off x="8613049" y="3034518"/>
            <a:ext cx="2739535" cy="682514"/>
          </a:xfrm>
          <a:prstGeom prst="rect">
            <a:avLst/>
          </a:prstGeom>
        </p:spPr>
      </p:pic>
      <p:pic>
        <p:nvPicPr>
          <p:cNvPr id="17" name="Image 16"/>
          <p:cNvPicPr>
            <a:picLocks noChangeAspect="1"/>
          </p:cNvPicPr>
          <p:nvPr/>
        </p:nvPicPr>
        <p:blipFill>
          <a:blip r:embed="rId5"/>
          <a:stretch>
            <a:fillRect/>
          </a:stretch>
        </p:blipFill>
        <p:spPr>
          <a:xfrm>
            <a:off x="674168" y="5203419"/>
            <a:ext cx="3456384" cy="804090"/>
          </a:xfrm>
          <a:prstGeom prst="rect">
            <a:avLst/>
          </a:prstGeom>
        </p:spPr>
      </p:pic>
      <p:pic>
        <p:nvPicPr>
          <p:cNvPr id="18" name="Image 17"/>
          <p:cNvPicPr>
            <a:picLocks noChangeAspect="1"/>
          </p:cNvPicPr>
          <p:nvPr/>
        </p:nvPicPr>
        <p:blipFill>
          <a:blip r:embed="rId6"/>
          <a:stretch>
            <a:fillRect/>
          </a:stretch>
        </p:blipFill>
        <p:spPr>
          <a:xfrm>
            <a:off x="5034497" y="5088368"/>
            <a:ext cx="2736304" cy="1034193"/>
          </a:xfrm>
          <a:prstGeom prst="rect">
            <a:avLst/>
          </a:prstGeom>
        </p:spPr>
      </p:pic>
      <p:pic>
        <p:nvPicPr>
          <p:cNvPr id="19" name="Image 18"/>
          <p:cNvPicPr>
            <a:picLocks noChangeAspect="1"/>
          </p:cNvPicPr>
          <p:nvPr/>
        </p:nvPicPr>
        <p:blipFill>
          <a:blip r:embed="rId7"/>
          <a:stretch>
            <a:fillRect/>
          </a:stretch>
        </p:blipFill>
        <p:spPr>
          <a:xfrm>
            <a:off x="8332812" y="5106760"/>
            <a:ext cx="3019772" cy="997407"/>
          </a:xfrm>
          <a:prstGeom prst="rect">
            <a:avLst/>
          </a:prstGeom>
        </p:spPr>
      </p:pic>
      <p:sp>
        <p:nvSpPr>
          <p:cNvPr id="9" name="Sous-titre 2"/>
          <p:cNvSpPr txBox="1">
            <a:spLocks/>
          </p:cNvSpPr>
          <p:nvPr/>
        </p:nvSpPr>
        <p:spPr>
          <a:xfrm>
            <a:off x="9624392" y="6453336"/>
            <a:ext cx="6815669" cy="132080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fr-FR" sz="2000" dirty="0" smtClean="0"/>
              <a:t>Orange Digital Kalanso</a:t>
            </a:r>
            <a:endParaRPr lang="fr-FR" sz="2000" dirty="0"/>
          </a:p>
        </p:txBody>
      </p:sp>
    </p:spTree>
    <p:extLst>
      <p:ext uri="{BB962C8B-B14F-4D97-AF65-F5344CB8AC3E}">
        <p14:creationId xmlns:p14="http://schemas.microsoft.com/office/powerpoint/2010/main" val="3787394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down)">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51768" y="620688"/>
            <a:ext cx="9144000" cy="1143000"/>
          </a:xfrm>
        </p:spPr>
        <p:txBody>
          <a:bodyPr rtlCol="0">
            <a:noAutofit/>
          </a:bodyPr>
          <a:lstStyle/>
          <a:p>
            <a:r>
              <a:rPr lang="fr-FR" sz="3200" b="1" dirty="0" smtClean="0"/>
              <a:t>d</a:t>
            </a:r>
            <a:r>
              <a:rPr lang="fr-FR" sz="2800" b="1" dirty="0" smtClean="0"/>
              <a:t>) </a:t>
            </a:r>
            <a:r>
              <a:rPr lang="fr-FR" sz="2400" b="1" dirty="0"/>
              <a:t>C’est quoi le modèle de conception MVC? Expliquez en détail le rôle de chaque composant dans MVC</a:t>
            </a:r>
            <a:r>
              <a:rPr lang="fr-FR" sz="2800" b="1" dirty="0"/>
              <a:t>.</a:t>
            </a:r>
            <a:r>
              <a:rPr lang="fr-FR" sz="2400" dirty="0"/>
              <a:t/>
            </a:r>
            <a:br>
              <a:rPr lang="fr-FR" sz="2400" dirty="0"/>
            </a:br>
            <a:endParaRPr lang="fr-FR" sz="2400" dirty="0"/>
          </a:p>
        </p:txBody>
      </p:sp>
      <p:sp>
        <p:nvSpPr>
          <p:cNvPr id="3" name="Espace réservé du contenu 2"/>
          <p:cNvSpPr>
            <a:spLocks noGrp="1"/>
          </p:cNvSpPr>
          <p:nvPr>
            <p:ph idx="1"/>
          </p:nvPr>
        </p:nvSpPr>
        <p:spPr>
          <a:xfrm>
            <a:off x="1511128" y="1412776"/>
            <a:ext cx="9144000" cy="4267200"/>
          </a:xfrm>
        </p:spPr>
        <p:txBody>
          <a:bodyPr>
            <a:normAutofit/>
          </a:bodyPr>
          <a:lstStyle/>
          <a:p>
            <a:pPr marL="0" indent="0">
              <a:buNone/>
            </a:pPr>
            <a:r>
              <a:rPr lang="fr-FR" sz="2000" dirty="0"/>
              <a:t>Le MVC signifie Model-View-Controller est un modèle architectural qui permet de bien organiser nos codes source et aussi sépare une application en trois composants logiques principaux : modèle, vue et le contrôleur.</a:t>
            </a:r>
          </a:p>
        </p:txBody>
      </p:sp>
      <p:pic>
        <p:nvPicPr>
          <p:cNvPr id="2052" name="Picture 4" descr="https://lh4.googleusercontent.com/XGy7jn0_2JWKFwMBrMPC2aM3aqw9ci8KY-wRQPaaY2sWXRLo1wjQj7VOJ7krmKv8rLHMOfU093eqMaiuJ7KCITgC_fqTBKsS5QU04OsJmJSi7tAfEItas5J7OvXP6rCsntOsOk_m=s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7728" y="2590428"/>
            <a:ext cx="4484700" cy="33598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Sous-titre 2"/>
          <p:cNvSpPr txBox="1">
            <a:spLocks/>
          </p:cNvSpPr>
          <p:nvPr/>
        </p:nvSpPr>
        <p:spPr>
          <a:xfrm>
            <a:off x="9624392" y="6472064"/>
            <a:ext cx="6815669" cy="132080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fr-FR" sz="2000" dirty="0" smtClean="0"/>
              <a:t>Orange Digital Kalanso</a:t>
            </a:r>
            <a:endParaRPr lang="fr-FR" sz="2000" dirty="0"/>
          </a:p>
        </p:txBody>
      </p:sp>
    </p:spTree>
    <p:extLst>
      <p:ext uri="{BB962C8B-B14F-4D97-AF65-F5344CB8AC3E}">
        <p14:creationId xmlns:p14="http://schemas.microsoft.com/office/powerpoint/2010/main" val="1153027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barn(inVertical)">
                                      <p:cBhvr>
                                        <p:cTn id="7" dur="500"/>
                                        <p:tgtEl>
                                          <p:spTgt spid="20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20032" y="599143"/>
            <a:ext cx="9144000" cy="1143000"/>
          </a:xfrm>
        </p:spPr>
        <p:txBody>
          <a:bodyPr rtlCol="0">
            <a:noAutofit/>
          </a:bodyPr>
          <a:lstStyle/>
          <a:p>
            <a:r>
              <a:rPr lang="fr-FR" sz="3200" dirty="0" smtClean="0"/>
              <a:t>e) </a:t>
            </a:r>
            <a:r>
              <a:rPr lang="fr-FR" sz="2800" dirty="0" smtClean="0"/>
              <a:t>C’est </a:t>
            </a:r>
            <a:r>
              <a:rPr lang="fr-FR" sz="2800" dirty="0"/>
              <a:t>quoi le modèle de conception MVVM?</a:t>
            </a:r>
            <a:r>
              <a:rPr lang="fr-FR" sz="3200" dirty="0"/>
              <a:t/>
            </a:r>
            <a:br>
              <a:rPr lang="fr-FR" sz="3200" dirty="0"/>
            </a:br>
            <a:endParaRPr lang="fr-FR" sz="2400" dirty="0"/>
          </a:p>
        </p:txBody>
      </p:sp>
      <p:sp>
        <p:nvSpPr>
          <p:cNvPr id="3" name="Espace réservé du contenu 2"/>
          <p:cNvSpPr>
            <a:spLocks noGrp="1"/>
          </p:cNvSpPr>
          <p:nvPr>
            <p:ph idx="1"/>
          </p:nvPr>
        </p:nvSpPr>
        <p:spPr>
          <a:xfrm>
            <a:off x="1492400" y="1412776"/>
            <a:ext cx="9144000" cy="1008112"/>
          </a:xfrm>
        </p:spPr>
        <p:txBody>
          <a:bodyPr>
            <a:normAutofit fontScale="92500" lnSpcReduction="20000"/>
          </a:bodyPr>
          <a:lstStyle/>
          <a:p>
            <a:pPr marL="0" indent="0">
              <a:buNone/>
            </a:pPr>
            <a:r>
              <a:rPr lang="fr-FR" dirty="0"/>
              <a:t>Model-</a:t>
            </a:r>
            <a:r>
              <a:rPr lang="fr-FR" dirty="0" err="1"/>
              <a:t>view</a:t>
            </a:r>
            <a:r>
              <a:rPr lang="fr-FR" dirty="0"/>
              <a:t>-</a:t>
            </a:r>
            <a:r>
              <a:rPr lang="fr-FR" dirty="0" err="1"/>
              <a:t>viewmodel</a:t>
            </a:r>
            <a:r>
              <a:rPr lang="fr-FR" dirty="0"/>
              <a:t> ( MVVM ) est </a:t>
            </a:r>
            <a:r>
              <a:rPr lang="fr-FR" dirty="0" smtClean="0"/>
              <a:t>un modèle logicielle </a:t>
            </a:r>
            <a:r>
              <a:rPr lang="fr-FR" dirty="0"/>
              <a:t>qui facilite la </a:t>
            </a:r>
            <a:r>
              <a:rPr lang="fr-FR" dirty="0" smtClean="0"/>
              <a:t>séparation du </a:t>
            </a:r>
            <a:r>
              <a:rPr lang="fr-FR" dirty="0"/>
              <a:t>développement de </a:t>
            </a:r>
            <a:r>
              <a:rPr lang="fr-FR" dirty="0" smtClean="0"/>
              <a:t>l‘interface utilisateur graphique (</a:t>
            </a:r>
            <a:r>
              <a:rPr lang="fr-FR" dirty="0"/>
              <a:t>la vue ) de sorte que la vue ne dépende d'aucune plate-forme de modèle spécifique.</a:t>
            </a:r>
          </a:p>
          <a:p>
            <a:pPr marL="0" indent="0">
              <a:buNone/>
            </a:pPr>
            <a:endParaRPr lang="fr-FR" dirty="0"/>
          </a:p>
        </p:txBody>
      </p:sp>
      <p:pic>
        <p:nvPicPr>
          <p:cNvPr id="4102" name="Picture 6" descr="https://lh6.googleusercontent.com/bu7-dP0Yn74gU-eXD7-LN-ajW3SD6bo4dxSf_VtHG4dTnhTyzUuIlox_hkZvCvpGsWUO2tX_U10gJpD6tXefw-g4K3LUGahXs5LtC3NeMKMyCccxUej_mVfyzsglT4Fa9upOF8Wr=s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6791" y="2420888"/>
            <a:ext cx="4095217" cy="3672408"/>
          </a:xfrm>
          <a:prstGeom prst="rect">
            <a:avLst/>
          </a:prstGeom>
          <a:noFill/>
          <a:extLst>
            <a:ext uri="{909E8E84-426E-40DD-AFC4-6F175D3DCCD1}">
              <a14:hiddenFill xmlns:a14="http://schemas.microsoft.com/office/drawing/2010/main">
                <a:solidFill>
                  <a:srgbClr val="FFFFFF"/>
                </a:solidFill>
              </a14:hiddenFill>
            </a:ext>
          </a:extLst>
        </p:spPr>
      </p:pic>
      <p:sp>
        <p:nvSpPr>
          <p:cNvPr id="5" name="Sous-titre 2"/>
          <p:cNvSpPr txBox="1">
            <a:spLocks/>
          </p:cNvSpPr>
          <p:nvPr/>
        </p:nvSpPr>
        <p:spPr>
          <a:xfrm>
            <a:off x="9552384" y="6381328"/>
            <a:ext cx="6815669" cy="132080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fr-FR" sz="2000" dirty="0" smtClean="0"/>
              <a:t>Orange Digital Kalanso</a:t>
            </a:r>
            <a:endParaRPr lang="fr-FR" sz="2000" dirty="0"/>
          </a:p>
        </p:txBody>
      </p:sp>
    </p:spTree>
    <p:extLst>
      <p:ext uri="{BB962C8B-B14F-4D97-AF65-F5344CB8AC3E}">
        <p14:creationId xmlns:p14="http://schemas.microsoft.com/office/powerpoint/2010/main" val="1768061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102"/>
                                        </p:tgtEl>
                                        <p:attrNameLst>
                                          <p:attrName>style.visibility</p:attrName>
                                        </p:attrNameLst>
                                      </p:cBhvr>
                                      <p:to>
                                        <p:strVal val="visible"/>
                                      </p:to>
                                    </p:set>
                                    <p:animEffect transition="in" filter="wipe(down)">
                                      <p:cBhvr>
                                        <p:cTn id="7" dur="500"/>
                                        <p:tgtEl>
                                          <p:spTgt spid="410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05096" y="1268760"/>
            <a:ext cx="9144000" cy="619472"/>
          </a:xfrm>
        </p:spPr>
        <p:txBody>
          <a:bodyPr rtlCol="0">
            <a:noAutofit/>
          </a:bodyPr>
          <a:lstStyle/>
          <a:p>
            <a:pPr fontAlgn="base"/>
            <a:r>
              <a:rPr lang="fr-FR" sz="3200" dirty="0" smtClean="0"/>
              <a:t>f) </a:t>
            </a:r>
            <a:r>
              <a:rPr lang="fr-FR" sz="2800" dirty="0" smtClean="0"/>
              <a:t>En </a:t>
            </a:r>
            <a:r>
              <a:rPr lang="fr-FR" sz="2800" dirty="0"/>
              <a:t>quoi MVVM est-il différent de MVC ?</a:t>
            </a:r>
            <a:endParaRPr lang="fr-FR" sz="3200" dirty="0"/>
          </a:p>
        </p:txBody>
      </p:sp>
      <p:sp>
        <p:nvSpPr>
          <p:cNvPr id="7" name="Rectangle 6"/>
          <p:cNvSpPr/>
          <p:nvPr/>
        </p:nvSpPr>
        <p:spPr>
          <a:xfrm>
            <a:off x="1527048" y="2564904"/>
            <a:ext cx="9969552" cy="1877437"/>
          </a:xfrm>
          <a:prstGeom prst="rect">
            <a:avLst/>
          </a:prstGeom>
        </p:spPr>
        <p:txBody>
          <a:bodyPr wrap="square">
            <a:spAutoFit/>
          </a:bodyPr>
          <a:lstStyle/>
          <a:p>
            <a:r>
              <a:rPr lang="fr-FR" sz="2000" b="1" dirty="0" smtClean="0"/>
              <a:t>MVVM </a:t>
            </a:r>
            <a:r>
              <a:rPr lang="fr-FR" sz="2000" b="1" dirty="0"/>
              <a:t>est utilisé pour une liaison bidirectionnelle des données dans les vues.  la vue ne doit jamais traiter de données. Elle s’occupe uniquement de les afficher . En revanche, MVC permet de séparer les problèmes côté serveur .</a:t>
            </a:r>
            <a:endParaRPr lang="fr-FR" sz="2400" b="1" dirty="0"/>
          </a:p>
          <a:p>
            <a:r>
              <a:rPr lang="fr-FR" sz="2000" dirty="0"/>
              <a:t/>
            </a:r>
            <a:br>
              <a:rPr lang="fr-FR" sz="2000" dirty="0"/>
            </a:br>
            <a:r>
              <a:rPr lang="fr-FR" dirty="0"/>
              <a:t/>
            </a:r>
            <a:br>
              <a:rPr lang="fr-FR" dirty="0"/>
            </a:br>
            <a:endParaRPr lang="fr-FR" dirty="0"/>
          </a:p>
        </p:txBody>
      </p:sp>
      <p:sp>
        <p:nvSpPr>
          <p:cNvPr id="4" name="Sous-titre 2"/>
          <p:cNvSpPr txBox="1">
            <a:spLocks/>
          </p:cNvSpPr>
          <p:nvPr/>
        </p:nvSpPr>
        <p:spPr>
          <a:xfrm>
            <a:off x="9624392" y="6453336"/>
            <a:ext cx="6815669" cy="132080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fr-FR" sz="2000" dirty="0" smtClean="0"/>
              <a:t>Orange Digital Kalanso</a:t>
            </a:r>
            <a:endParaRPr lang="fr-FR" sz="2000" dirty="0"/>
          </a:p>
        </p:txBody>
      </p:sp>
    </p:spTree>
    <p:extLst>
      <p:ext uri="{BB962C8B-B14F-4D97-AF65-F5344CB8AC3E}">
        <p14:creationId xmlns:p14="http://schemas.microsoft.com/office/powerpoint/2010/main" val="1475842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71464" y="1556792"/>
            <a:ext cx="9144000" cy="504056"/>
          </a:xfrm>
        </p:spPr>
        <p:txBody>
          <a:bodyPr rtlCol="0">
            <a:noAutofit/>
          </a:bodyPr>
          <a:lstStyle/>
          <a:p>
            <a:r>
              <a:rPr lang="fr-FR" sz="3200" dirty="0" smtClean="0"/>
              <a:t>g) C’est </a:t>
            </a:r>
            <a:r>
              <a:rPr lang="fr-FR" sz="3200" dirty="0"/>
              <a:t>quoi la programmation orienté objet en PHP?</a:t>
            </a:r>
          </a:p>
        </p:txBody>
      </p:sp>
      <p:sp>
        <p:nvSpPr>
          <p:cNvPr id="3" name="Rectangle 2"/>
          <p:cNvSpPr/>
          <p:nvPr/>
        </p:nvSpPr>
        <p:spPr>
          <a:xfrm>
            <a:off x="1847528" y="2636912"/>
            <a:ext cx="6096000" cy="2246769"/>
          </a:xfrm>
          <a:prstGeom prst="rect">
            <a:avLst/>
          </a:prstGeom>
        </p:spPr>
        <p:txBody>
          <a:bodyPr>
            <a:spAutoFit/>
          </a:bodyPr>
          <a:lstStyle/>
          <a:p>
            <a:r>
              <a:rPr lang="fr-FR" sz="2000" dirty="0">
                <a:latin typeface="Arial" panose="020B0604020202020204" pitchFamily="34" charset="0"/>
              </a:rPr>
              <a:t>La programmation orientée objet est une façon différente d'écrire et d'arranger son code autour de ce qu'on appelle des objets. Un objet est une entité qui va pouvoir contenir un ensemble de fonctions et de variables.</a:t>
            </a:r>
            <a:endParaRPr lang="fr-FR" sz="2000" dirty="0"/>
          </a:p>
          <a:p>
            <a:r>
              <a:rPr lang="fr-FR" sz="2000" dirty="0"/>
              <a:t/>
            </a:r>
            <a:br>
              <a:rPr lang="fr-FR" sz="2000" dirty="0"/>
            </a:br>
            <a:endParaRPr lang="fr-FR" sz="2000" dirty="0"/>
          </a:p>
        </p:txBody>
      </p:sp>
      <p:sp>
        <p:nvSpPr>
          <p:cNvPr id="4" name="Sous-titre 2"/>
          <p:cNvSpPr txBox="1">
            <a:spLocks/>
          </p:cNvSpPr>
          <p:nvPr/>
        </p:nvSpPr>
        <p:spPr>
          <a:xfrm>
            <a:off x="9624392" y="6453336"/>
            <a:ext cx="6815669" cy="132080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fr-FR" sz="2000" dirty="0" smtClean="0"/>
              <a:t>Orange Digital Kalanso</a:t>
            </a:r>
            <a:endParaRPr lang="fr-FR" sz="2000" dirty="0"/>
          </a:p>
        </p:txBody>
      </p:sp>
    </p:spTree>
    <p:extLst>
      <p:ext uri="{BB962C8B-B14F-4D97-AF65-F5344CB8AC3E}">
        <p14:creationId xmlns:p14="http://schemas.microsoft.com/office/powerpoint/2010/main" val="215988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qu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que">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que">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Thème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4098515-0C12-46CF-BC7C-69B4A13CD5FA}">
  <ds:schemaRefs>
    <ds:schemaRef ds:uri="http://schemas.microsoft.com/office/2006/documentManagement/types"/>
    <ds:schemaRef ds:uri="http://www.w3.org/XML/1998/namespace"/>
    <ds:schemaRef ds:uri="http://schemas.openxmlformats.org/package/2006/metadata/core-properties"/>
    <ds:schemaRef ds:uri="http://schemas.microsoft.com/office/infopath/2007/PartnerControls"/>
    <ds:schemaRef ds:uri="http://purl.org/dc/dcmitype/"/>
    <ds:schemaRef ds:uri="4873beb7-5857-4685-be1f-d57550cc96cc"/>
    <ds:schemaRef ds:uri="http://schemas.microsoft.com/office/2006/metadata/properties"/>
    <ds:schemaRef ds:uri="http://purl.org/dc/terms/"/>
    <ds:schemaRef ds:uri="http://purl.org/dc/elements/1.1/"/>
  </ds:schemaRefs>
</ds:datastoreItem>
</file>

<file path=customXml/itemProps2.xml><?xml version="1.0" encoding="utf-8"?>
<ds:datastoreItem xmlns:ds="http://schemas.openxmlformats.org/officeDocument/2006/customXml" ds:itemID="{746CFF6F-D9AA-4BC0-911A-0A1356771912}">
  <ds:schemaRefs>
    <ds:schemaRef ds:uri="http://schemas.microsoft.com/sharepoint/v3/contenttype/forms"/>
  </ds:schemaRefs>
</ds:datastoreItem>
</file>

<file path=customXml/itemProps3.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Organic</Template>
  <TotalTime>0</TotalTime>
  <Words>765</Words>
  <Application>Microsoft Office PowerPoint</Application>
  <PresentationFormat>Grand écran</PresentationFormat>
  <Paragraphs>101</Paragraphs>
  <Slides>20</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20</vt:i4>
      </vt:variant>
    </vt:vector>
  </HeadingPairs>
  <TitlesOfParts>
    <vt:vector size="26" baseType="lpstr">
      <vt:lpstr>Arial</vt:lpstr>
      <vt:lpstr>Candara</vt:lpstr>
      <vt:lpstr>Garamond</vt:lpstr>
      <vt:lpstr>Times New Roman</vt:lpstr>
      <vt:lpstr>Wingdings</vt:lpstr>
      <vt:lpstr>Organique</vt:lpstr>
      <vt:lpstr>        Veille technologique Web PHP,CMS  </vt:lpstr>
      <vt:lpstr>Les Membres Du Groupe:</vt:lpstr>
      <vt:lpstr>Les frameworks-PHP</vt:lpstr>
      <vt:lpstr>b) C’est quoi PHP?</vt:lpstr>
      <vt:lpstr>Présentation PowerPoint</vt:lpstr>
      <vt:lpstr>d) C’est quoi le modèle de conception MVC? Expliquez en détail le rôle de chaque composant dans MVC. </vt:lpstr>
      <vt:lpstr>e) C’est quoi le modèle de conception MVVM? </vt:lpstr>
      <vt:lpstr>f) En quoi MVVM est-il différent de MVC ?</vt:lpstr>
      <vt:lpstr>g) C’est quoi la programmation orienté objet en PHP?</vt:lpstr>
      <vt:lpstr>Présentation PowerPoint</vt:lpstr>
      <vt:lpstr>Présentation PowerPoint</vt:lpstr>
      <vt:lpstr>c) C’est quoi WordPress? Quelle est la particularité de WordPress par rapport aux autres CMS? </vt:lpstr>
      <vt:lpstr>d)  LES DIFFERENT COMPOSANTS DE WORDPRESS  </vt:lpstr>
      <vt:lpstr>e)  c’est quoi le référencement   </vt:lpstr>
      <vt:lpstr>f) C’est quoi le SEO?  </vt:lpstr>
      <vt:lpstr>Comment faire le SEO dans WordPress ?  </vt:lpstr>
      <vt:lpstr>g) C’est quoi SEA? </vt:lpstr>
      <vt:lpstr>h) Expliquer ces concepts de WordPress : thème, plugin, page, article, menu, widget.  </vt:lpstr>
      <vt:lpstr>h) Quels sont les différents types de site web et quel CMS utilisé  ?  </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2021-08-31T09:39:20Z</dcterms:created>
  <dcterms:modified xsi:type="dcterms:W3CDTF">2021-08-31T14:03:49Z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