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9" r:id="rId4"/>
    <p:sldId id="260" r:id="rId5"/>
    <p:sldId id="261" r:id="rId6"/>
    <p:sldId id="262" r:id="rId7"/>
    <p:sldId id="263" r:id="rId8"/>
    <p:sldId id="264" r:id="rId9"/>
    <p:sldId id="265" r:id="rId10"/>
    <p:sldId id="266" r:id="rId11"/>
    <p:sldId id="267"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9CB90A-AEFB-4D1A-A191-70724CAB9469}"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191384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9CB90A-AEFB-4D1A-A191-70724CAB9469}"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260187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9CB90A-AEFB-4D1A-A191-70724CAB9469}"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1255225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2 column - text">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08000" y="1219200"/>
            <a:ext cx="11176000" cy="4876800"/>
          </a:xfrm>
        </p:spPr>
        <p:txBody>
          <a:bodyPr/>
          <a:lstStyle>
            <a:lvl3pPr>
              <a:defRPr/>
            </a:lvl3pPr>
            <a:lvl4pPr marL="1258888" indent="-166688">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sp>
        <p:nvSpPr>
          <p:cNvPr id="2" name="Title 1"/>
          <p:cNvSpPr>
            <a:spLocks noGrp="1"/>
          </p:cNvSpPr>
          <p:nvPr>
            <p:ph type="title"/>
          </p:nvPr>
        </p:nvSpPr>
        <p:spPr/>
        <p:txBody>
          <a:bodyPr wrap="square"/>
          <a:lstStyle/>
          <a:p>
            <a:r>
              <a:rPr lang="en-US" dirty="0" smtClean="0"/>
              <a:t>Click to edit Master title style</a:t>
            </a:r>
            <a:endParaRPr lang="en-US" dirty="0"/>
          </a:p>
        </p:txBody>
      </p:sp>
      <p:sp>
        <p:nvSpPr>
          <p:cNvPr id="7" name="Text Placeholder 4"/>
          <p:cNvSpPr>
            <a:spLocks noGrp="1"/>
          </p:cNvSpPr>
          <p:nvPr>
            <p:ph type="body" sz="quarter" idx="17"/>
          </p:nvPr>
        </p:nvSpPr>
        <p:spPr>
          <a:xfrm>
            <a:off x="508000" y="875556"/>
            <a:ext cx="11176000" cy="267444"/>
          </a:xfrm>
        </p:spPr>
        <p:txBody>
          <a:bodyPr wrap="none" anchor="t" anchorCtr="0"/>
          <a:lstStyle>
            <a:lvl1pPr>
              <a:buNone/>
              <a:defRPr sz="1600">
                <a:solidFill>
                  <a:srgbClr val="6F7176"/>
                </a:solidFill>
              </a:defRPr>
            </a:lvl1pPr>
          </a:lstStyle>
          <a:p>
            <a:pPr lvl="0"/>
            <a:r>
              <a:rPr lang="en-US" dirty="0" smtClean="0"/>
              <a:t>Click to edit Master text styles</a:t>
            </a:r>
          </a:p>
        </p:txBody>
      </p:sp>
    </p:spTree>
    <p:extLst>
      <p:ext uri="{BB962C8B-B14F-4D97-AF65-F5344CB8AC3E}">
        <p14:creationId xmlns:p14="http://schemas.microsoft.com/office/powerpoint/2010/main" val="2170650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9CB90A-AEFB-4D1A-A191-70724CAB9469}"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185680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CB90A-AEFB-4D1A-A191-70724CAB9469}" type="datetimeFigureOut">
              <a:rPr lang="en-US" smtClean="0"/>
              <a:t>7/21/2016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276784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9CB90A-AEFB-4D1A-A191-70724CAB9469}"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178430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9CB90A-AEFB-4D1A-A191-70724CAB9469}" type="datetimeFigureOut">
              <a:rPr lang="en-US" smtClean="0"/>
              <a:t>7/21/2016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264742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9CB90A-AEFB-4D1A-A191-70724CAB9469}" type="datetimeFigureOut">
              <a:rPr lang="en-US" smtClean="0"/>
              <a:t>7/21/2016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146135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CB90A-AEFB-4D1A-A191-70724CAB9469}" type="datetimeFigureOut">
              <a:rPr lang="en-US" smtClean="0"/>
              <a:t>7/21/2016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5207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CB90A-AEFB-4D1A-A191-70724CAB9469}"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374468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CB90A-AEFB-4D1A-A191-70724CAB9469}" type="datetimeFigureOut">
              <a:rPr lang="en-US" smtClean="0"/>
              <a:t>7/21/2016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55067-EAEF-4E4E-A8CC-96D74CB32A2B}" type="slidenum">
              <a:rPr lang="en-US" smtClean="0"/>
              <a:t>‹#›</a:t>
            </a:fld>
            <a:endParaRPr lang="en-US"/>
          </a:p>
        </p:txBody>
      </p:sp>
    </p:spTree>
    <p:extLst>
      <p:ext uri="{BB962C8B-B14F-4D97-AF65-F5344CB8AC3E}">
        <p14:creationId xmlns:p14="http://schemas.microsoft.com/office/powerpoint/2010/main" val="136929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CB90A-AEFB-4D1A-A191-70724CAB9469}" type="datetimeFigureOut">
              <a:rPr lang="en-US" smtClean="0"/>
              <a:t>7/21/2016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55067-EAEF-4E4E-A8CC-96D74CB32A2B}" type="slidenum">
              <a:rPr lang="en-US" smtClean="0"/>
              <a:t>‹#›</a:t>
            </a:fld>
            <a:endParaRPr lang="en-US"/>
          </a:p>
        </p:txBody>
      </p:sp>
    </p:spTree>
    <p:extLst>
      <p:ext uri="{BB962C8B-B14F-4D97-AF65-F5344CB8AC3E}">
        <p14:creationId xmlns:p14="http://schemas.microsoft.com/office/powerpoint/2010/main" val="374992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prometheus.io/" TargetMode="External"/><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hyperlink" Target="http://www.zabbix.com/" TargetMode="External"/><Relationship Id="rId5" Type="http://schemas.openxmlformats.org/officeDocument/2006/relationships/hyperlink" Target="http://www.sysdig.org/"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ocker/labs/blob/master/java/readme.adoc" TargetMode="External"/><Relationship Id="rId2" Type="http://schemas.openxmlformats.org/officeDocument/2006/relationships/hyperlink" Target="https://github.com/docker/labs/blob/master/beginner/readme.md" TargetMode="External"/><Relationship Id="rId1" Type="http://schemas.openxmlformats.org/officeDocument/2006/relationships/slideLayout" Target="../slideLayouts/slideLayout12.xml"/><Relationship Id="rId6" Type="http://schemas.openxmlformats.org/officeDocument/2006/relationships/hyperlink" Target="https://github.com/riyazdf/dockercon-workshop" TargetMode="External"/><Relationship Id="rId5" Type="http://schemas.openxmlformats.org/officeDocument/2006/relationships/hyperlink" Target="https://github.com/docker/orchestration-workshop" TargetMode="External"/><Relationship Id="rId4" Type="http://schemas.openxmlformats.org/officeDocument/2006/relationships/hyperlink" Target="http://view.dckr.info:8080/#6"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docker.com/getdocker"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docker.com/dab" TargetMode="External"/><Relationship Id="rId2" Type="http://schemas.openxmlformats.org/officeDocument/2006/relationships/hyperlink" Target="http://www.beta.docker.com/" TargetMode="External"/><Relationship Id="rId1" Type="http://schemas.openxmlformats.org/officeDocument/2006/relationships/slideLayout" Target="../slideLayouts/slideLayout12.xml"/><Relationship Id="rId4" Type="http://schemas.openxmlformats.org/officeDocument/2006/relationships/hyperlink" Target="http://www.store.dock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docker/docker-bench-security"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860567" y="2694572"/>
            <a:ext cx="6575739" cy="979180"/>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Dockercon16 Overview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7585" y="511478"/>
            <a:ext cx="3105150" cy="1466850"/>
          </a:xfrm>
          <a:prstGeom prst="rect">
            <a:avLst/>
          </a:prstGeom>
        </p:spPr>
      </p:pic>
      <p:sp>
        <p:nvSpPr>
          <p:cNvPr id="7" name="Text Placeholder 6"/>
          <p:cNvSpPr>
            <a:spLocks noGrp="1"/>
          </p:cNvSpPr>
          <p:nvPr>
            <p:ph type="body" sz="quarter" idx="4294967295"/>
          </p:nvPr>
        </p:nvSpPr>
        <p:spPr>
          <a:xfrm>
            <a:off x="5467866" y="5080853"/>
            <a:ext cx="5714999" cy="663771"/>
          </a:xfrm>
          <a:prstGeom prst="rect">
            <a:avLst/>
          </a:prstGeom>
        </p:spPr>
        <p:txBody>
          <a:bodyPr/>
          <a:lstStyle/>
          <a:p>
            <a:pPr marL="0" indent="0">
              <a:buNone/>
            </a:pPr>
            <a:r>
              <a:rPr lang="en-US" dirty="0" smtClean="0"/>
              <a:t>Omid Nejati | DevOps Engineer </a:t>
            </a:r>
          </a:p>
          <a:p>
            <a:pPr marL="0" indent="0">
              <a:buNone/>
            </a:pPr>
            <a:r>
              <a:rPr lang="en-US" dirty="0" smtClean="0"/>
              <a:t> </a:t>
            </a:r>
            <a:endParaRPr lang="en-US" dirty="0"/>
          </a:p>
        </p:txBody>
      </p:sp>
    </p:spTree>
    <p:extLst>
      <p:ext uri="{BB962C8B-B14F-4D97-AF65-F5344CB8AC3E}">
        <p14:creationId xmlns:p14="http://schemas.microsoft.com/office/powerpoint/2010/main" val="309756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16238" y="908737"/>
            <a:ext cx="11176000" cy="5442636"/>
          </a:xfrm>
        </p:spPr>
        <p:txBody>
          <a:bodyPr/>
          <a:lstStyle/>
          <a:p>
            <a:r>
              <a:rPr lang="en-US" dirty="0" smtClean="0"/>
              <a:t>Storing </a:t>
            </a:r>
            <a:r>
              <a:rPr lang="en-US" dirty="0"/>
              <a:t>data within the </a:t>
            </a:r>
            <a:r>
              <a:rPr lang="en-US" dirty="0" smtClean="0"/>
              <a:t>container</a:t>
            </a:r>
          </a:p>
          <a:p>
            <a:pPr marL="0" indent="0">
              <a:buNone/>
            </a:pPr>
            <a:endParaRPr lang="en-US" dirty="0"/>
          </a:p>
          <a:p>
            <a:r>
              <a:rPr lang="en-US" dirty="0" smtClean="0"/>
              <a:t>Store </a:t>
            </a:r>
            <a:r>
              <a:rPr lang="en-US" dirty="0"/>
              <a:t>your data outside Docker’s Union </a:t>
            </a:r>
            <a:r>
              <a:rPr lang="en-US" dirty="0" smtClean="0"/>
              <a:t>Filesystem</a:t>
            </a:r>
          </a:p>
          <a:p>
            <a:endParaRPr lang="en-US" dirty="0"/>
          </a:p>
          <a:p>
            <a:r>
              <a:rPr lang="en-US" dirty="0" smtClean="0"/>
              <a:t>Mounting </a:t>
            </a:r>
            <a:r>
              <a:rPr lang="en-US" dirty="0"/>
              <a:t>a volume within the Docker host’s </a:t>
            </a:r>
            <a:r>
              <a:rPr lang="en-US" dirty="0" smtClean="0"/>
              <a:t>filesystem</a:t>
            </a:r>
          </a:p>
          <a:p>
            <a:endParaRPr lang="en-US" dirty="0" smtClean="0"/>
          </a:p>
          <a:p>
            <a:r>
              <a:rPr lang="en-US" dirty="0"/>
              <a:t>Storing data on a network-attached block device using </a:t>
            </a:r>
            <a:r>
              <a:rPr lang="en-US" dirty="0" smtClean="0"/>
              <a:t>the Volume </a:t>
            </a:r>
            <a:r>
              <a:rPr lang="en-US" dirty="0"/>
              <a:t>plug-in for Docker </a:t>
            </a:r>
            <a:r>
              <a:rPr lang="en-US" dirty="0" smtClean="0"/>
              <a:t>via -</a:t>
            </a:r>
            <a:r>
              <a:rPr lang="en-US" dirty="0"/>
              <a:t>volume-driver flag</a:t>
            </a:r>
          </a:p>
          <a:p>
            <a:endParaRPr lang="en-US" dirty="0"/>
          </a:p>
        </p:txBody>
      </p:sp>
      <p:sp>
        <p:nvSpPr>
          <p:cNvPr id="3" name="Title 2"/>
          <p:cNvSpPr>
            <a:spLocks noGrp="1"/>
          </p:cNvSpPr>
          <p:nvPr>
            <p:ph type="title"/>
          </p:nvPr>
        </p:nvSpPr>
        <p:spPr>
          <a:xfrm>
            <a:off x="838200" y="127296"/>
            <a:ext cx="10515600" cy="861246"/>
          </a:xfrm>
        </p:spPr>
        <p:txBody>
          <a:bodyPr/>
          <a:lstStyle/>
          <a:p>
            <a:r>
              <a:rPr lang="en-US" dirty="0" smtClean="0"/>
              <a:t>Docker Storage</a:t>
            </a:r>
            <a:endParaRPr lang="en-US" dirty="0"/>
          </a:p>
        </p:txBody>
      </p:sp>
      <p:sp>
        <p:nvSpPr>
          <p:cNvPr id="6" name="Rectangle 3"/>
          <p:cNvSpPr>
            <a:spLocks noChangeArrowheads="1"/>
          </p:cNvSpPr>
          <p:nvPr/>
        </p:nvSpPr>
        <p:spPr bwMode="auto">
          <a:xfrm>
            <a:off x="3282462" y="1431323"/>
            <a:ext cx="3518592" cy="384696"/>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eaLnBrk="0" fontAlgn="base" hangingPunct="0">
              <a:spcBef>
                <a:spcPct val="0"/>
              </a:spcBef>
              <a:spcAft>
                <a:spcPct val="0"/>
              </a:spcAft>
            </a:pPr>
            <a:r>
              <a:rPr lang="en-US" altLang="en-US" sz="1000" dirty="0" err="1">
                <a:solidFill>
                  <a:srgbClr val="FFFFFF"/>
                </a:solidFill>
                <a:latin typeface="Menlo"/>
              </a:rPr>
              <a:t>docker</a:t>
            </a:r>
            <a:r>
              <a:rPr lang="en-US" altLang="en-US" sz="1000" dirty="0">
                <a:solidFill>
                  <a:srgbClr val="FFFFFF"/>
                </a:solidFill>
                <a:latin typeface="Menlo"/>
              </a:rPr>
              <a:t> run --name my-special-container </a:t>
            </a:r>
            <a:r>
              <a:rPr lang="en-US" altLang="en-US" sz="1000" dirty="0" err="1">
                <a:solidFill>
                  <a:srgbClr val="FFFFFF"/>
                </a:solidFill>
                <a:latin typeface="Menlo"/>
              </a:rPr>
              <a:t>busybox</a:t>
            </a:r>
            <a:endParaRPr lang="en-US" altLang="en-US" sz="1000" dirty="0">
              <a:solidFill>
                <a:srgbClr val="FFFFFF"/>
              </a:solidFill>
              <a:latin typeface="Menlo"/>
            </a:endParaRPr>
          </a:p>
          <a:p>
            <a:pPr eaLnBrk="0" fontAlgn="base" hangingPunct="0">
              <a:spcBef>
                <a:spcPct val="0"/>
              </a:spcBef>
              <a:spcAft>
                <a:spcPct val="0"/>
              </a:spcAft>
            </a:pPr>
            <a:r>
              <a:rPr lang="en-US" altLang="en-US" sz="1000" dirty="0">
                <a:solidFill>
                  <a:srgbClr val="FFFFFF"/>
                </a:solidFill>
                <a:latin typeface="Menlo"/>
              </a:rPr>
              <a:t> </a:t>
            </a:r>
            <a:r>
              <a:rPr lang="en-US" altLang="en-US" sz="1000" dirty="0">
                <a:solidFill>
                  <a:srgbClr val="75715E"/>
                </a:solidFill>
                <a:latin typeface="Menlo"/>
              </a:rPr>
              <a:t>#then write to a directory you want to use inside the container</a:t>
            </a:r>
            <a:r>
              <a:rPr lang="en-US" altLang="en-US" sz="600" dirty="0"/>
              <a:t> </a:t>
            </a:r>
            <a:endParaRPr lang="en-US" altLang="en-US" dirty="0">
              <a:latin typeface="Arial" panose="020B0604020202020204" pitchFamily="34" charset="0"/>
            </a:endParaRPr>
          </a:p>
        </p:txBody>
      </p:sp>
      <p:sp>
        <p:nvSpPr>
          <p:cNvPr id="7" name="Rectangle 4"/>
          <p:cNvSpPr>
            <a:spLocks noChangeArrowheads="1"/>
          </p:cNvSpPr>
          <p:nvPr/>
        </p:nvSpPr>
        <p:spPr bwMode="auto">
          <a:xfrm>
            <a:off x="3282462" y="2617503"/>
            <a:ext cx="3877408" cy="230808"/>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eaLnBrk="0" fontAlgn="base" hangingPunct="0">
              <a:spcBef>
                <a:spcPct val="0"/>
              </a:spcBef>
              <a:spcAft>
                <a:spcPct val="0"/>
              </a:spcAft>
            </a:pPr>
            <a:r>
              <a:rPr lang="en-US" altLang="en-US" sz="1000" dirty="0" err="1">
                <a:solidFill>
                  <a:srgbClr val="FFFFFF"/>
                </a:solidFill>
                <a:latin typeface="Menlo"/>
              </a:rPr>
              <a:t>docker</a:t>
            </a:r>
            <a:r>
              <a:rPr lang="en-US" altLang="en-US" sz="1000" dirty="0">
                <a:solidFill>
                  <a:srgbClr val="FFFFFF"/>
                </a:solidFill>
                <a:latin typeface="Menlo"/>
              </a:rPr>
              <a:t> run --name my-special-container -v /container/</a:t>
            </a:r>
            <a:r>
              <a:rPr lang="en-US" altLang="en-US" sz="1000" dirty="0" err="1">
                <a:solidFill>
                  <a:srgbClr val="FFFFFF"/>
                </a:solidFill>
                <a:latin typeface="Menlo"/>
              </a:rPr>
              <a:t>dir</a:t>
            </a:r>
            <a:r>
              <a:rPr lang="en-US" altLang="en-US" sz="1000" dirty="0">
                <a:solidFill>
                  <a:srgbClr val="FFFFFF"/>
                </a:solidFill>
                <a:latin typeface="Menlo"/>
              </a:rPr>
              <a:t> </a:t>
            </a:r>
            <a:r>
              <a:rPr lang="en-US" altLang="en-US" sz="1000" dirty="0" err="1">
                <a:solidFill>
                  <a:srgbClr val="FFFFFF"/>
                </a:solidFill>
                <a:latin typeface="Menlo"/>
              </a:rPr>
              <a:t>busybox</a:t>
            </a:r>
            <a:r>
              <a:rPr lang="en-US" altLang="en-US" sz="600" dirty="0"/>
              <a:t> </a:t>
            </a:r>
            <a:endParaRPr lang="en-US" altLang="en-US" dirty="0">
              <a:latin typeface="Arial" panose="020B0604020202020204" pitchFamily="34" charset="0"/>
            </a:endParaRPr>
          </a:p>
        </p:txBody>
      </p:sp>
      <p:sp>
        <p:nvSpPr>
          <p:cNvPr id="8" name="Rectangle 5"/>
          <p:cNvSpPr>
            <a:spLocks noChangeArrowheads="1"/>
          </p:cNvSpPr>
          <p:nvPr/>
        </p:nvSpPr>
        <p:spPr bwMode="auto">
          <a:xfrm>
            <a:off x="3115408" y="3476445"/>
            <a:ext cx="4211515" cy="230808"/>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eaLnBrk="0" fontAlgn="base" hangingPunct="0">
              <a:spcBef>
                <a:spcPct val="0"/>
              </a:spcBef>
              <a:spcAft>
                <a:spcPct val="0"/>
              </a:spcAft>
            </a:pPr>
            <a:r>
              <a:rPr lang="en-US" altLang="en-US" sz="1000" dirty="0" err="1">
                <a:solidFill>
                  <a:srgbClr val="FFFFFF"/>
                </a:solidFill>
                <a:latin typeface="Menlo"/>
              </a:rPr>
              <a:t>docker</a:t>
            </a:r>
            <a:r>
              <a:rPr lang="en-US" altLang="en-US" sz="1000" dirty="0">
                <a:solidFill>
                  <a:srgbClr val="FFFFFF"/>
                </a:solidFill>
                <a:latin typeface="Menlo"/>
              </a:rPr>
              <a:t> run --name my-special-container -v /host/</a:t>
            </a:r>
            <a:r>
              <a:rPr lang="en-US" altLang="en-US" sz="1000" dirty="0" err="1">
                <a:solidFill>
                  <a:srgbClr val="FFFFFF"/>
                </a:solidFill>
                <a:latin typeface="Menlo"/>
              </a:rPr>
              <a:t>dir</a:t>
            </a:r>
            <a:r>
              <a:rPr lang="en-US" altLang="en-US" sz="1000" dirty="0">
                <a:solidFill>
                  <a:srgbClr val="FFFFFF"/>
                </a:solidFill>
                <a:latin typeface="Menlo"/>
              </a:rPr>
              <a:t>:/container/</a:t>
            </a:r>
            <a:r>
              <a:rPr lang="en-US" altLang="en-US" sz="1000" dirty="0" err="1">
                <a:solidFill>
                  <a:srgbClr val="FFFFFF"/>
                </a:solidFill>
                <a:latin typeface="Menlo"/>
              </a:rPr>
              <a:t>dir</a:t>
            </a:r>
            <a:r>
              <a:rPr lang="en-US" altLang="en-US" sz="1000" dirty="0">
                <a:solidFill>
                  <a:srgbClr val="FFFFFF"/>
                </a:solidFill>
                <a:latin typeface="Menlo"/>
              </a:rPr>
              <a:t> </a:t>
            </a:r>
            <a:r>
              <a:rPr lang="en-US" altLang="en-US" sz="1000" dirty="0" err="1">
                <a:solidFill>
                  <a:srgbClr val="FFFFFF"/>
                </a:solidFill>
                <a:latin typeface="Menlo"/>
              </a:rPr>
              <a:t>busybox</a:t>
            </a:r>
            <a:r>
              <a:rPr lang="en-US" altLang="en-US" sz="600" dirty="0"/>
              <a:t> </a:t>
            </a:r>
            <a:endParaRPr lang="en-US" altLang="en-US" dirty="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927" y="4996292"/>
            <a:ext cx="1645158" cy="1300520"/>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18898" y="5162251"/>
            <a:ext cx="1788257" cy="1189122"/>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683293" y="5103366"/>
            <a:ext cx="2385815" cy="1086371"/>
          </a:xfrm>
          <a:prstGeom prst="rect">
            <a:avLst/>
          </a:prstGeom>
        </p:spPr>
      </p:pic>
    </p:spTree>
    <p:extLst>
      <p:ext uri="{BB962C8B-B14F-4D97-AF65-F5344CB8AC3E}">
        <p14:creationId xmlns:p14="http://schemas.microsoft.com/office/powerpoint/2010/main" val="3910421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Docker monitoring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802" y="1402984"/>
            <a:ext cx="4476750" cy="1019175"/>
          </a:xfrm>
          <a:prstGeom prst="rect">
            <a:avLst/>
          </a:prstGeom>
        </p:spPr>
      </p:pic>
      <p:sp>
        <p:nvSpPr>
          <p:cNvPr id="5" name="AutoShape 2" descr="Logo"/>
          <p:cNvSpPr>
            <a:spLocks noGrp="1" noChangeAspect="1" noChangeArrowheads="1"/>
          </p:cNvSpPr>
          <p:nvPr>
            <p:ph type="body" sz="quarter" idx="13"/>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026" y="3017545"/>
            <a:ext cx="3017227" cy="795828"/>
          </a:xfrm>
          <a:prstGeom prst="rect">
            <a:avLst/>
          </a:prstGeom>
        </p:spPr>
      </p:pic>
      <p:sp>
        <p:nvSpPr>
          <p:cNvPr id="7" name="AutoShape 6" descr="Image result for Zabbix"/>
          <p:cNvSpPr>
            <a:spLocks noChangeAspect="1" noChangeArrowheads="1"/>
          </p:cNvSpPr>
          <p:nvPr/>
        </p:nvSpPr>
        <p:spPr bwMode="auto">
          <a:xfrm>
            <a:off x="2180736" y="140298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7803" y="4611076"/>
            <a:ext cx="3077533" cy="806314"/>
          </a:xfrm>
          <a:prstGeom prst="rect">
            <a:avLst/>
          </a:prstGeom>
        </p:spPr>
      </p:pic>
      <p:sp>
        <p:nvSpPr>
          <p:cNvPr id="9" name="Rectangle 8"/>
          <p:cNvSpPr/>
          <p:nvPr/>
        </p:nvSpPr>
        <p:spPr>
          <a:xfrm>
            <a:off x="7154013" y="3107110"/>
            <a:ext cx="2428935" cy="646331"/>
          </a:xfrm>
          <a:prstGeom prst="rect">
            <a:avLst/>
          </a:prstGeom>
        </p:spPr>
        <p:txBody>
          <a:bodyPr wrap="none">
            <a:spAutoFit/>
          </a:bodyPr>
          <a:lstStyle/>
          <a:p>
            <a:r>
              <a:rPr lang="en-US" dirty="0">
                <a:hlinkClick r:id="rId5"/>
              </a:rPr>
              <a:t>http://www.sysdig.org</a:t>
            </a:r>
            <a:r>
              <a:rPr lang="en-US" dirty="0">
                <a:hlinkClick r:id="rId5"/>
              </a:rPr>
              <a:t>/</a:t>
            </a:r>
            <a:endParaRPr lang="en-US" dirty="0"/>
          </a:p>
          <a:p>
            <a:endParaRPr lang="en-US" dirty="0"/>
          </a:p>
        </p:txBody>
      </p:sp>
      <p:sp>
        <p:nvSpPr>
          <p:cNvPr id="10" name="Rectangle 9"/>
          <p:cNvSpPr/>
          <p:nvPr/>
        </p:nvSpPr>
        <p:spPr>
          <a:xfrm>
            <a:off x="7154013" y="4691068"/>
            <a:ext cx="2544351" cy="646331"/>
          </a:xfrm>
          <a:prstGeom prst="rect">
            <a:avLst/>
          </a:prstGeom>
        </p:spPr>
        <p:txBody>
          <a:bodyPr wrap="none">
            <a:spAutoFit/>
          </a:bodyPr>
          <a:lstStyle/>
          <a:p>
            <a:r>
              <a:rPr lang="en-US" dirty="0">
                <a:hlinkClick r:id="rId6"/>
              </a:rPr>
              <a:t>http://www.zabbix.com</a:t>
            </a:r>
            <a:r>
              <a:rPr lang="en-US" dirty="0">
                <a:hlinkClick r:id="rId6"/>
              </a:rPr>
              <a:t>/</a:t>
            </a:r>
            <a:endParaRPr lang="en-US" dirty="0"/>
          </a:p>
          <a:p>
            <a:endParaRPr lang="en-US" dirty="0"/>
          </a:p>
        </p:txBody>
      </p:sp>
      <p:sp>
        <p:nvSpPr>
          <p:cNvPr id="11" name="Rectangle 10"/>
          <p:cNvSpPr/>
          <p:nvPr/>
        </p:nvSpPr>
        <p:spPr>
          <a:xfrm>
            <a:off x="7154012" y="1727905"/>
            <a:ext cx="2403222" cy="646331"/>
          </a:xfrm>
          <a:prstGeom prst="rect">
            <a:avLst/>
          </a:prstGeom>
        </p:spPr>
        <p:txBody>
          <a:bodyPr wrap="none">
            <a:spAutoFit/>
          </a:bodyPr>
          <a:lstStyle/>
          <a:p>
            <a:r>
              <a:rPr lang="en-US" dirty="0">
                <a:hlinkClick r:id="rId7"/>
              </a:rPr>
              <a:t>https://prometheus.io</a:t>
            </a:r>
            <a:r>
              <a:rPr lang="en-US" dirty="0">
                <a:hlinkClick r:id="rId7"/>
              </a:rPr>
              <a:t>/</a:t>
            </a:r>
            <a:endParaRPr lang="en-US" dirty="0"/>
          </a:p>
          <a:p>
            <a:endParaRPr lang="en-US" dirty="0"/>
          </a:p>
        </p:txBody>
      </p:sp>
    </p:spTree>
    <p:extLst>
      <p:ext uri="{BB962C8B-B14F-4D97-AF65-F5344CB8AC3E}">
        <p14:creationId xmlns:p14="http://schemas.microsoft.com/office/powerpoint/2010/main" val="2931373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58136" y="2352481"/>
            <a:ext cx="8382000" cy="1387497"/>
          </a:xfrm>
        </p:spPr>
        <p:txBody>
          <a:bodyPr>
            <a:noAutofit/>
          </a:bodyPr>
          <a:lstStyle/>
          <a:p>
            <a:pPr marL="0" indent="0" algn="ctr">
              <a:buNone/>
            </a:pPr>
            <a:r>
              <a:rPr lang="en-US" sz="9600" dirty="0" smtClean="0">
                <a:latin typeface="Arial Rounded MT Bold" panose="020F0704030504030204" pitchFamily="34" charset="0"/>
              </a:rPr>
              <a:t>Thanks</a:t>
            </a:r>
            <a:endParaRPr lang="en-US" sz="9600" dirty="0">
              <a:latin typeface="Arial Rounded MT Bold" panose="020F0704030504030204" pitchFamily="34" charset="0"/>
            </a:endParaRPr>
          </a:p>
        </p:txBody>
      </p:sp>
    </p:spTree>
    <p:extLst>
      <p:ext uri="{BB962C8B-B14F-4D97-AF65-F5344CB8AC3E}">
        <p14:creationId xmlns:p14="http://schemas.microsoft.com/office/powerpoint/2010/main" val="426469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711570"/>
            <a:ext cx="8382000" cy="3475892"/>
          </a:xfrm>
        </p:spPr>
        <p:txBody>
          <a:bodyPr>
            <a:normAutofit fontScale="92500" lnSpcReduction="10000"/>
          </a:bodyPr>
          <a:lstStyle/>
          <a:p>
            <a:pPr>
              <a:buFont typeface="Wingdings" panose="05000000000000000000" pitchFamily="2" charset="2"/>
              <a:buChar char="§"/>
            </a:pPr>
            <a:r>
              <a:rPr lang="en-US" dirty="0" smtClean="0"/>
              <a:t>1 day workshops</a:t>
            </a:r>
          </a:p>
          <a:p>
            <a:pPr>
              <a:buFont typeface="Wingdings" panose="05000000000000000000" pitchFamily="2" charset="2"/>
              <a:buChar char="§"/>
            </a:pPr>
            <a:r>
              <a:rPr lang="en-US" dirty="0" smtClean="0"/>
              <a:t>2 days show</a:t>
            </a:r>
          </a:p>
          <a:p>
            <a:pPr>
              <a:buFont typeface="Wingdings" panose="05000000000000000000" pitchFamily="2" charset="2"/>
              <a:buChar char="§"/>
            </a:pPr>
            <a:r>
              <a:rPr lang="en-US" dirty="0" smtClean="0"/>
              <a:t>4000 attendees</a:t>
            </a:r>
          </a:p>
          <a:p>
            <a:pPr lvl="1">
              <a:buFont typeface="Arial" panose="020B0604020202020204" pitchFamily="34" charset="0"/>
              <a:buChar char="•"/>
            </a:pPr>
            <a:r>
              <a:rPr lang="en-US" dirty="0" err="1" smtClean="0"/>
              <a:t>DockerCon</a:t>
            </a:r>
            <a:r>
              <a:rPr lang="en-US" dirty="0" smtClean="0"/>
              <a:t> 2014 had 500</a:t>
            </a:r>
          </a:p>
          <a:p>
            <a:pPr marL="414337" indent="-342900">
              <a:buFont typeface="Wingdings" panose="05000000000000000000" pitchFamily="2" charset="2"/>
              <a:buChar char="§"/>
            </a:pPr>
            <a:r>
              <a:rPr lang="en-US" dirty="0" smtClean="0"/>
              <a:t>800 Sessions submitted </a:t>
            </a:r>
          </a:p>
          <a:p>
            <a:pPr marL="414337" indent="-342900">
              <a:buFont typeface="Wingdings" panose="05000000000000000000" pitchFamily="2" charset="2"/>
              <a:buChar char="§"/>
            </a:pPr>
            <a:r>
              <a:rPr lang="en-US" dirty="0" smtClean="0"/>
              <a:t>2900 contributors</a:t>
            </a:r>
          </a:p>
          <a:p>
            <a:pPr marL="414337" indent="-342900">
              <a:buFont typeface="Wingdings" panose="05000000000000000000" pitchFamily="2" charset="2"/>
              <a:buChar char="§"/>
            </a:pPr>
            <a:r>
              <a:rPr lang="en-US" dirty="0" smtClean="0"/>
              <a:t>460K </a:t>
            </a:r>
            <a:r>
              <a:rPr lang="en-US" dirty="0" err="1" smtClean="0"/>
              <a:t>Dockerized</a:t>
            </a:r>
            <a:r>
              <a:rPr lang="en-US" dirty="0" smtClean="0"/>
              <a:t> apps</a:t>
            </a:r>
          </a:p>
          <a:p>
            <a:pPr lvl="1">
              <a:buFont typeface="Arial" panose="020B0604020202020204" pitchFamily="34" charset="0"/>
              <a:buChar char="•"/>
            </a:pPr>
            <a:r>
              <a:rPr lang="en-US" dirty="0" smtClean="0"/>
              <a:t>3000% growth in 2 years</a:t>
            </a:r>
            <a:endParaRPr lang="en-US" dirty="0"/>
          </a:p>
        </p:txBody>
      </p:sp>
      <p:sp>
        <p:nvSpPr>
          <p:cNvPr id="3" name="Title 2"/>
          <p:cNvSpPr>
            <a:spLocks noGrp="1"/>
          </p:cNvSpPr>
          <p:nvPr>
            <p:ph type="title"/>
          </p:nvPr>
        </p:nvSpPr>
        <p:spPr/>
        <p:txBody>
          <a:bodyPr/>
          <a:lstStyle/>
          <a:p>
            <a:r>
              <a:rPr lang="en-US" dirty="0" err="1" smtClean="0"/>
              <a:t>DockerCon</a:t>
            </a:r>
            <a:r>
              <a:rPr lang="en-US" dirty="0" smtClean="0"/>
              <a:t> 2016 </a:t>
            </a:r>
            <a:r>
              <a:rPr lang="en-US" dirty="0"/>
              <a:t> </a:t>
            </a:r>
            <a:r>
              <a:rPr lang="en-US" dirty="0" smtClean="0"/>
              <a:t>                              Seattle</a:t>
            </a:r>
            <a:endParaRPr lang="en-US" dirty="0"/>
          </a:p>
        </p:txBody>
      </p:sp>
    </p:spTree>
    <p:extLst>
      <p:ext uri="{BB962C8B-B14F-4D97-AF65-F5344CB8AC3E}">
        <p14:creationId xmlns:p14="http://schemas.microsoft.com/office/powerpoint/2010/main" val="2064602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Workshops</a:t>
            </a:r>
            <a:endParaRPr lang="en-US" dirty="0"/>
          </a:p>
        </p:txBody>
      </p:sp>
      <p:sp>
        <p:nvSpPr>
          <p:cNvPr id="5" name="Text Placeholder 1"/>
          <p:cNvSpPr>
            <a:spLocks noGrp="1"/>
          </p:cNvSpPr>
          <p:nvPr>
            <p:ph type="body" sz="quarter" idx="13"/>
          </p:nvPr>
        </p:nvSpPr>
        <p:spPr>
          <a:xfrm>
            <a:off x="1905000" y="1219200"/>
            <a:ext cx="8382000" cy="4876800"/>
          </a:xfrm>
        </p:spPr>
        <p:txBody>
          <a:bodyPr/>
          <a:lstStyle/>
          <a:p>
            <a:r>
              <a:rPr lang="en-US" u="sng" dirty="0">
                <a:hlinkClick r:id="rId2"/>
              </a:rPr>
              <a:t>Docker for </a:t>
            </a:r>
            <a:r>
              <a:rPr lang="en-US" u="sng" dirty="0" smtClean="0">
                <a:hlinkClick r:id="rId2"/>
              </a:rPr>
              <a:t>beginners</a:t>
            </a:r>
            <a:endParaRPr lang="en-US" dirty="0" smtClean="0">
              <a:solidFill>
                <a:srgbClr val="666666"/>
              </a:solidFill>
              <a:latin typeface="Helvetica" panose="020B0604020202020204" pitchFamily="34" charset="0"/>
            </a:endParaRPr>
          </a:p>
          <a:p>
            <a:r>
              <a:rPr lang="en-US" u="sng" dirty="0">
                <a:hlinkClick r:id="rId3"/>
              </a:rPr>
              <a:t>Docker for Java Developers</a:t>
            </a:r>
            <a:endParaRPr lang="en-US" dirty="0"/>
          </a:p>
          <a:p>
            <a:r>
              <a:rPr lang="en-US" dirty="0">
                <a:solidFill>
                  <a:srgbClr val="666666"/>
                </a:solidFill>
                <a:latin typeface="Helvetica" panose="020B0604020202020204" pitchFamily="34" charset="0"/>
              </a:rPr>
              <a:t> Docker </a:t>
            </a:r>
            <a:r>
              <a:rPr lang="en-US" dirty="0" smtClean="0">
                <a:solidFill>
                  <a:srgbClr val="666666"/>
                </a:solidFill>
                <a:latin typeface="Helvetica" panose="020B0604020202020204" pitchFamily="34" charset="0"/>
              </a:rPr>
              <a:t>Orchestration</a:t>
            </a:r>
          </a:p>
          <a:p>
            <a:pPr lvl="1"/>
            <a:r>
              <a:rPr lang="en-US" u="sng" dirty="0">
                <a:hlinkClick r:id="rId4"/>
              </a:rPr>
              <a:t>Slides</a:t>
            </a:r>
            <a:endParaRPr lang="en-US" dirty="0"/>
          </a:p>
          <a:p>
            <a:pPr lvl="1"/>
            <a:r>
              <a:rPr lang="en-US" dirty="0">
                <a:hlinkClick r:id="rId5"/>
              </a:rPr>
              <a:t>Orchestration </a:t>
            </a:r>
            <a:r>
              <a:rPr lang="en-US" dirty="0" smtClean="0">
                <a:hlinkClick r:id="rId5"/>
              </a:rPr>
              <a:t>Workshop</a:t>
            </a:r>
            <a:endParaRPr lang="en-US" dirty="0">
              <a:solidFill>
                <a:srgbClr val="666666"/>
              </a:solidFill>
              <a:latin typeface="Helvetica" panose="020B0604020202020204" pitchFamily="34" charset="0"/>
            </a:endParaRPr>
          </a:p>
          <a:p>
            <a:r>
              <a:rPr lang="en-US" dirty="0" smtClean="0">
                <a:solidFill>
                  <a:srgbClr val="666666"/>
                </a:solidFill>
                <a:latin typeface="Helvetica" panose="020B0604020202020204" pitchFamily="34" charset="0"/>
              </a:rPr>
              <a:t>Docker Security workshop</a:t>
            </a:r>
          </a:p>
          <a:p>
            <a:r>
              <a:rPr lang="en-US" dirty="0">
                <a:hlinkClick r:id="rId6"/>
              </a:rPr>
              <a:t>https://github.com/riyazdf/dockercon-workshop</a:t>
            </a:r>
            <a:endParaRPr lang="en-US" dirty="0"/>
          </a:p>
          <a:p>
            <a:endParaRPr lang="en-US" dirty="0"/>
          </a:p>
        </p:txBody>
      </p:sp>
    </p:spTree>
    <p:extLst>
      <p:ext uri="{BB962C8B-B14F-4D97-AF65-F5344CB8AC3E}">
        <p14:creationId xmlns:p14="http://schemas.microsoft.com/office/powerpoint/2010/main" val="272859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a:buNone/>
            </a:pPr>
            <a:r>
              <a:rPr lang="en-US" dirty="0"/>
              <a:t>	</a:t>
            </a:r>
            <a:endParaRPr lang="en-US" dirty="0" smtClean="0"/>
          </a:p>
          <a:p>
            <a:pPr marL="0" indent="0">
              <a:buNone/>
            </a:pPr>
            <a:r>
              <a:rPr lang="en-US" dirty="0" smtClean="0"/>
              <a:t>Docker for mac and windows (</a:t>
            </a:r>
            <a:r>
              <a:rPr lang="en-US" dirty="0" smtClean="0">
                <a:solidFill>
                  <a:schemeClr val="accent6"/>
                </a:solidFill>
              </a:rPr>
              <a:t>Beta</a:t>
            </a:r>
            <a:r>
              <a:rPr lang="en-US" dirty="0" smtClean="0">
                <a:solidFill>
                  <a:schemeClr val="tx1"/>
                </a:solidFill>
              </a:rPr>
              <a:t> Version</a:t>
            </a:r>
            <a:r>
              <a:rPr lang="en-US" dirty="0" smtClean="0"/>
              <a:t>)</a:t>
            </a:r>
          </a:p>
          <a:p>
            <a:pPr lvl="1">
              <a:buFont typeface="Arial" panose="020B0604020202020204" pitchFamily="34" charset="0"/>
              <a:buChar char="•"/>
            </a:pPr>
            <a:r>
              <a:rPr lang="en-US" sz="1600" dirty="0">
                <a:hlinkClick r:id="rId2"/>
              </a:rPr>
              <a:t>www.docker.com/getdocker</a:t>
            </a:r>
            <a:endParaRPr lang="en-US" sz="1600" dirty="0"/>
          </a:p>
          <a:p>
            <a:pPr marL="0" indent="0">
              <a:buNone/>
            </a:pPr>
            <a:r>
              <a:rPr lang="en-US" dirty="0" smtClean="0"/>
              <a:t>	</a:t>
            </a:r>
          </a:p>
          <a:p>
            <a:pPr marL="0" indent="0">
              <a:buNone/>
            </a:pPr>
            <a:r>
              <a:rPr lang="en-US" dirty="0" smtClean="0"/>
              <a:t>Docker 1.12 with orchestration built-in</a:t>
            </a:r>
          </a:p>
          <a:p>
            <a:pPr lvl="1">
              <a:buFont typeface="Arial" panose="020B0604020202020204" pitchFamily="34" charset="0"/>
              <a:buChar char="•"/>
            </a:pPr>
            <a:r>
              <a:rPr lang="en-US" sz="1600" dirty="0"/>
              <a:t>Swarm mode</a:t>
            </a:r>
          </a:p>
          <a:p>
            <a:pPr lvl="1">
              <a:buFont typeface="Arial" panose="020B0604020202020204" pitchFamily="34" charset="0"/>
              <a:buChar char="•"/>
            </a:pPr>
            <a:r>
              <a:rPr lang="en-US" sz="1600" dirty="0"/>
              <a:t>Cryptographic node identity</a:t>
            </a:r>
          </a:p>
          <a:p>
            <a:pPr lvl="1">
              <a:buFont typeface="Arial" panose="020B0604020202020204" pitchFamily="34" charset="0"/>
              <a:buChar char="•"/>
            </a:pPr>
            <a:r>
              <a:rPr lang="en-US" sz="1600" dirty="0"/>
              <a:t>Docker service API</a:t>
            </a:r>
          </a:p>
          <a:p>
            <a:pPr lvl="1">
              <a:buFont typeface="Arial" panose="020B0604020202020204" pitchFamily="34" charset="0"/>
              <a:buChar char="•"/>
            </a:pPr>
            <a:r>
              <a:rPr lang="en-US" sz="1600" dirty="0"/>
              <a:t>Routing mesh</a:t>
            </a:r>
          </a:p>
          <a:p>
            <a:pPr marL="406400" lvl="1" indent="0">
              <a:buNone/>
            </a:pPr>
            <a:endParaRPr lang="en-US" sz="1600" dirty="0"/>
          </a:p>
        </p:txBody>
      </p:sp>
      <p:sp>
        <p:nvSpPr>
          <p:cNvPr id="3" name="Title 2"/>
          <p:cNvSpPr>
            <a:spLocks noGrp="1"/>
          </p:cNvSpPr>
          <p:nvPr>
            <p:ph type="title"/>
          </p:nvPr>
        </p:nvSpPr>
        <p:spPr/>
        <p:txBody>
          <a:bodyPr/>
          <a:lstStyle/>
          <a:p>
            <a:r>
              <a:rPr lang="en-US" dirty="0" smtClean="0"/>
              <a:t>What is New on Docker</a:t>
            </a:r>
            <a:endParaRPr lang="en-US" dirty="0"/>
          </a:p>
        </p:txBody>
      </p:sp>
    </p:spTree>
    <p:extLst>
      <p:ext uri="{BB962C8B-B14F-4D97-AF65-F5344CB8AC3E}">
        <p14:creationId xmlns:p14="http://schemas.microsoft.com/office/powerpoint/2010/main" val="71148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524000" y="1210408"/>
            <a:ext cx="8382000" cy="4876800"/>
          </a:xfrm>
        </p:spPr>
        <p:txBody>
          <a:bodyPr/>
          <a:lstStyle/>
          <a:p>
            <a:pPr marL="406400" lvl="1" indent="0">
              <a:buClr>
                <a:srgbClr val="000000"/>
              </a:buClr>
              <a:buNone/>
            </a:pPr>
            <a:endParaRPr lang="en-US" dirty="0" smtClean="0">
              <a:solidFill>
                <a:srgbClr val="9FA1A4">
                  <a:lumMod val="10000"/>
                </a:srgbClr>
              </a:solidFill>
            </a:endParaRPr>
          </a:p>
          <a:p>
            <a:pPr marL="406400" lvl="1" indent="0">
              <a:buClr>
                <a:srgbClr val="000000"/>
              </a:buClr>
              <a:buNone/>
            </a:pPr>
            <a:r>
              <a:rPr lang="en-US" dirty="0" smtClean="0">
                <a:solidFill>
                  <a:srgbClr val="9FA1A4">
                    <a:lumMod val="10000"/>
                  </a:srgbClr>
                </a:solidFill>
              </a:rPr>
              <a:t>Docker </a:t>
            </a:r>
            <a:r>
              <a:rPr lang="en-US" dirty="0">
                <a:solidFill>
                  <a:srgbClr val="9FA1A4">
                    <a:lumMod val="10000"/>
                  </a:srgbClr>
                </a:solidFill>
              </a:rPr>
              <a:t>for AWS and Azure (</a:t>
            </a:r>
            <a:r>
              <a:rPr lang="en-US" dirty="0">
                <a:solidFill>
                  <a:srgbClr val="CC0000"/>
                </a:solidFill>
              </a:rPr>
              <a:t>Beta</a:t>
            </a:r>
            <a:r>
              <a:rPr lang="en-US" dirty="0">
                <a:solidFill>
                  <a:srgbClr val="000000"/>
                </a:solidFill>
              </a:rPr>
              <a:t> Version</a:t>
            </a:r>
            <a:r>
              <a:rPr lang="en-US" dirty="0">
                <a:solidFill>
                  <a:srgbClr val="9FA1A4">
                    <a:lumMod val="10000"/>
                  </a:srgbClr>
                </a:solidFill>
              </a:rPr>
              <a:t>)</a:t>
            </a:r>
          </a:p>
          <a:p>
            <a:pPr lvl="1">
              <a:buClr>
                <a:srgbClr val="000000"/>
              </a:buClr>
              <a:buFont typeface="Arial" panose="020B0604020202020204" pitchFamily="34" charset="0"/>
              <a:buChar char="•"/>
            </a:pPr>
            <a:r>
              <a:rPr lang="en-US" sz="1600" dirty="0">
                <a:solidFill>
                  <a:srgbClr val="9FA1A4">
                    <a:lumMod val="10000"/>
                  </a:srgbClr>
                </a:solidFill>
                <a:hlinkClick r:id="rId2"/>
              </a:rPr>
              <a:t>www.beta.docker.com</a:t>
            </a:r>
            <a:endParaRPr lang="en-US" sz="1600" dirty="0">
              <a:solidFill>
                <a:srgbClr val="9FA1A4">
                  <a:lumMod val="10000"/>
                </a:srgbClr>
              </a:solidFill>
            </a:endParaRPr>
          </a:p>
          <a:p>
            <a:pPr marL="406400" lvl="1" indent="0">
              <a:buClr>
                <a:srgbClr val="000000"/>
              </a:buClr>
              <a:buNone/>
            </a:pPr>
            <a:endParaRPr lang="en-US" dirty="0" smtClean="0">
              <a:solidFill>
                <a:srgbClr val="9FA1A4">
                  <a:lumMod val="10000"/>
                </a:srgbClr>
              </a:solidFill>
            </a:endParaRPr>
          </a:p>
          <a:p>
            <a:pPr marL="406400" lvl="1" indent="0">
              <a:buClr>
                <a:srgbClr val="000000"/>
              </a:buClr>
              <a:buNone/>
            </a:pPr>
            <a:r>
              <a:rPr lang="en-US" dirty="0" smtClean="0">
                <a:solidFill>
                  <a:srgbClr val="9FA1A4">
                    <a:lumMod val="10000"/>
                  </a:srgbClr>
                </a:solidFill>
              </a:rPr>
              <a:t>Distributed </a:t>
            </a:r>
            <a:r>
              <a:rPr lang="en-US" dirty="0">
                <a:solidFill>
                  <a:srgbClr val="9FA1A4">
                    <a:lumMod val="10000"/>
                  </a:srgbClr>
                </a:solidFill>
              </a:rPr>
              <a:t>Application Bundle (DBA)</a:t>
            </a:r>
          </a:p>
          <a:p>
            <a:pPr lvl="1">
              <a:buClr>
                <a:srgbClr val="000000"/>
              </a:buClr>
              <a:buFont typeface="Arial" panose="020B0604020202020204" pitchFamily="34" charset="0"/>
              <a:buChar char="•"/>
            </a:pPr>
            <a:r>
              <a:rPr lang="en-US" sz="1600" dirty="0">
                <a:solidFill>
                  <a:srgbClr val="9FA1A4">
                    <a:lumMod val="10000"/>
                  </a:srgbClr>
                </a:solidFill>
                <a:hlinkClick r:id="rId3"/>
              </a:rPr>
              <a:t>www.docker.com/dab</a:t>
            </a:r>
            <a:endParaRPr lang="en-US" sz="1600" dirty="0">
              <a:solidFill>
                <a:srgbClr val="9FA1A4">
                  <a:lumMod val="10000"/>
                </a:srgbClr>
              </a:solidFill>
            </a:endParaRPr>
          </a:p>
          <a:p>
            <a:pPr marL="0" indent="0">
              <a:buNone/>
            </a:pPr>
            <a:r>
              <a:rPr lang="en-US" dirty="0"/>
              <a:t>	</a:t>
            </a:r>
            <a:endParaRPr lang="en-US" dirty="0" smtClean="0"/>
          </a:p>
          <a:p>
            <a:pPr marL="0" indent="0">
              <a:buNone/>
            </a:pPr>
            <a:r>
              <a:rPr lang="en-US" dirty="0"/>
              <a:t>	</a:t>
            </a:r>
            <a:r>
              <a:rPr lang="en-US" dirty="0" smtClean="0"/>
              <a:t>Docker Store </a:t>
            </a:r>
          </a:p>
          <a:p>
            <a:pPr lvl="1">
              <a:buFont typeface="Arial" panose="020B0604020202020204" pitchFamily="34" charset="0"/>
              <a:buChar char="•"/>
            </a:pPr>
            <a:r>
              <a:rPr lang="en-US" sz="1600" dirty="0"/>
              <a:t>The Store offers better discovery, security, trust and reputation indicators </a:t>
            </a:r>
            <a:endParaRPr lang="en-US" sz="1600" dirty="0"/>
          </a:p>
          <a:p>
            <a:pPr lvl="1">
              <a:buFont typeface="Arial" panose="020B0604020202020204" pitchFamily="34" charset="0"/>
              <a:buChar char="•"/>
            </a:pPr>
            <a:r>
              <a:rPr lang="en-US" sz="1600" dirty="0">
                <a:hlinkClick r:id="rId4"/>
              </a:rPr>
              <a:t>www.store.docker.com</a:t>
            </a:r>
            <a:endParaRPr lang="en-US" sz="1600" dirty="0"/>
          </a:p>
          <a:p>
            <a:pPr lvl="1">
              <a:buFont typeface="Arial" panose="020B0604020202020204" pitchFamily="34" charset="0"/>
              <a:buChar char="•"/>
            </a:pPr>
            <a:endParaRPr lang="en-US" sz="1600" dirty="0"/>
          </a:p>
          <a:p>
            <a:pPr marL="406400" lvl="1" indent="0">
              <a:buNone/>
            </a:pPr>
            <a:endParaRPr lang="en-US" sz="1600" dirty="0"/>
          </a:p>
        </p:txBody>
      </p:sp>
      <p:sp>
        <p:nvSpPr>
          <p:cNvPr id="3" name="Title 2"/>
          <p:cNvSpPr>
            <a:spLocks noGrp="1"/>
          </p:cNvSpPr>
          <p:nvPr>
            <p:ph type="title"/>
          </p:nvPr>
        </p:nvSpPr>
        <p:spPr/>
        <p:txBody>
          <a:bodyPr/>
          <a:lstStyle/>
          <a:p>
            <a:r>
              <a:rPr lang="en-US" dirty="0" smtClean="0"/>
              <a:t>What is New on Docker</a:t>
            </a:r>
            <a:endParaRPr lang="en-US" dirty="0"/>
          </a:p>
        </p:txBody>
      </p:sp>
    </p:spTree>
    <p:extLst>
      <p:ext uri="{BB962C8B-B14F-4D97-AF65-F5344CB8AC3E}">
        <p14:creationId xmlns:p14="http://schemas.microsoft.com/office/powerpoint/2010/main" val="1615959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219200"/>
            <a:ext cx="4920762" cy="4876800"/>
          </a:xfrm>
        </p:spPr>
        <p:txBody>
          <a:bodyPr>
            <a:normAutofit fontScale="92500" lnSpcReduction="10000"/>
          </a:bodyPr>
          <a:lstStyle/>
          <a:p>
            <a:r>
              <a:rPr lang="en-US" dirty="0" smtClean="0"/>
              <a:t>Cloud: 80% say Docker central to cloud strategy</a:t>
            </a:r>
          </a:p>
          <a:p>
            <a:endParaRPr lang="en-US" dirty="0" smtClean="0"/>
          </a:p>
          <a:p>
            <a:r>
              <a:rPr lang="en-US" dirty="0" smtClean="0"/>
              <a:t>App Modernization: 3 out of 4 top initiatives resolve around application </a:t>
            </a:r>
          </a:p>
          <a:p>
            <a:endParaRPr lang="en-US" dirty="0" smtClean="0"/>
          </a:p>
          <a:p>
            <a:r>
              <a:rPr lang="en-US" dirty="0" smtClean="0"/>
              <a:t>DevOps: 44% looking to adopt DevOps </a:t>
            </a:r>
          </a:p>
          <a:p>
            <a:endParaRPr lang="en-US" dirty="0" smtClean="0"/>
          </a:p>
          <a:p>
            <a:r>
              <a:rPr lang="en-US" dirty="0" smtClean="0"/>
              <a:t>60% of Docker users are running in production </a:t>
            </a:r>
            <a:endParaRPr lang="en-US" dirty="0"/>
          </a:p>
        </p:txBody>
      </p:sp>
      <p:sp>
        <p:nvSpPr>
          <p:cNvPr id="3" name="Title 2"/>
          <p:cNvSpPr>
            <a:spLocks noGrp="1"/>
          </p:cNvSpPr>
          <p:nvPr>
            <p:ph type="title"/>
          </p:nvPr>
        </p:nvSpPr>
        <p:spPr/>
        <p:txBody>
          <a:bodyPr/>
          <a:lstStyle/>
          <a:p>
            <a:r>
              <a:rPr lang="en-US" dirty="0" smtClean="0"/>
              <a:t>Trends</a:t>
            </a:r>
            <a:endParaRPr lang="en-US" dirty="0"/>
          </a:p>
        </p:txBody>
      </p:sp>
    </p:spTree>
    <p:extLst>
      <p:ext uri="{BB962C8B-B14F-4D97-AF65-F5344CB8AC3E}">
        <p14:creationId xmlns:p14="http://schemas.microsoft.com/office/powerpoint/2010/main" val="287772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491761"/>
            <a:ext cx="8382000" cy="4876800"/>
          </a:xfrm>
        </p:spPr>
        <p:txBody>
          <a:bodyPr/>
          <a:lstStyle/>
          <a:p>
            <a:pPr>
              <a:buFont typeface="Wingdings" panose="05000000000000000000" pitchFamily="2" charset="2"/>
              <a:buChar char="Ø"/>
            </a:pPr>
            <a:r>
              <a:rPr lang="en-US" b="1" dirty="0">
                <a:latin typeface="Helvetica" panose="020B0604020202020204" pitchFamily="34" charset="0"/>
              </a:rPr>
              <a:t>Docker </a:t>
            </a:r>
            <a:r>
              <a:rPr lang="en-US" b="1" dirty="0">
                <a:latin typeface="Helvetica" panose="020B0604020202020204" pitchFamily="34" charset="0"/>
              </a:rPr>
              <a:t>Security </a:t>
            </a:r>
          </a:p>
          <a:p>
            <a:pPr>
              <a:buFont typeface="Wingdings" panose="05000000000000000000" pitchFamily="2" charset="2"/>
              <a:buChar char="Ø"/>
            </a:pPr>
            <a:endParaRPr lang="en-US" b="1" dirty="0">
              <a:latin typeface="Helvetica" panose="020B0604020202020204" pitchFamily="34" charset="0"/>
            </a:endParaRPr>
          </a:p>
          <a:p>
            <a:pPr>
              <a:buFont typeface="Wingdings" panose="05000000000000000000" pitchFamily="2" charset="2"/>
              <a:buChar char="Ø"/>
            </a:pPr>
            <a:r>
              <a:rPr lang="en-US" b="1" dirty="0">
                <a:latin typeface="Helvetica" panose="020B0604020202020204" pitchFamily="34" charset="0"/>
              </a:rPr>
              <a:t>Docker Storage</a:t>
            </a:r>
          </a:p>
          <a:p>
            <a:pPr>
              <a:buFont typeface="Wingdings" panose="05000000000000000000" pitchFamily="2" charset="2"/>
              <a:buChar char="Ø"/>
            </a:pPr>
            <a:endParaRPr lang="en-US" b="1" dirty="0">
              <a:latin typeface="Helvetica" panose="020B0604020202020204" pitchFamily="34" charset="0"/>
            </a:endParaRPr>
          </a:p>
          <a:p>
            <a:pPr>
              <a:buFont typeface="Wingdings" panose="05000000000000000000" pitchFamily="2" charset="2"/>
              <a:buChar char="Ø"/>
            </a:pPr>
            <a:r>
              <a:rPr lang="en-US" b="1" dirty="0">
                <a:latin typeface="Helvetica" panose="020B0604020202020204" pitchFamily="34" charset="0"/>
              </a:rPr>
              <a:t>Docker monitoring</a:t>
            </a:r>
          </a:p>
        </p:txBody>
      </p:sp>
      <p:sp>
        <p:nvSpPr>
          <p:cNvPr id="3" name="Title 2"/>
          <p:cNvSpPr>
            <a:spLocks noGrp="1"/>
          </p:cNvSpPr>
          <p:nvPr>
            <p:ph type="title"/>
          </p:nvPr>
        </p:nvSpPr>
        <p:spPr/>
        <p:txBody>
          <a:bodyPr/>
          <a:lstStyle/>
          <a:p>
            <a:r>
              <a:rPr lang="en-US" dirty="0" smtClean="0"/>
              <a:t>Challenges on Docker</a:t>
            </a:r>
            <a:endParaRPr lang="en-US" dirty="0"/>
          </a:p>
        </p:txBody>
      </p:sp>
    </p:spTree>
    <p:extLst>
      <p:ext uri="{BB962C8B-B14F-4D97-AF65-F5344CB8AC3E}">
        <p14:creationId xmlns:p14="http://schemas.microsoft.com/office/powerpoint/2010/main" val="157166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316052"/>
            <a:ext cx="8382000" cy="4779948"/>
          </a:xfrm>
        </p:spPr>
        <p:txBody>
          <a:bodyPr/>
          <a:lstStyle/>
          <a:p>
            <a:r>
              <a:rPr lang="en-US" b="1" dirty="0" smtClean="0"/>
              <a:t>Image Security </a:t>
            </a:r>
          </a:p>
          <a:p>
            <a:endParaRPr lang="en-US" b="1" dirty="0" smtClean="0"/>
          </a:p>
          <a:p>
            <a:pPr lvl="1">
              <a:buFont typeface="Arial" panose="020B0604020202020204" pitchFamily="34" charset="0"/>
              <a:buChar char="•"/>
            </a:pPr>
            <a:r>
              <a:rPr lang="en-US" sz="1600" b="1" dirty="0"/>
              <a:t>Docker Security </a:t>
            </a:r>
            <a:r>
              <a:rPr lang="en-US" sz="1600" b="1" dirty="0"/>
              <a:t>Scanning</a:t>
            </a:r>
          </a:p>
          <a:p>
            <a:pPr marL="406400" lvl="1" indent="0">
              <a:buNone/>
            </a:pPr>
            <a:r>
              <a:rPr lang="en-US" sz="1400" dirty="0"/>
              <a:t>Docker </a:t>
            </a:r>
            <a:r>
              <a:rPr lang="en-US" sz="1400" dirty="0"/>
              <a:t>Cloud and Docker Hub can scan images in private repositories to verify that they are free from known security vulnerabilities or exposures, and report the results of the scan for each image tag</a:t>
            </a:r>
            <a:r>
              <a:rPr lang="en-US" sz="1400" dirty="0"/>
              <a:t>.</a:t>
            </a:r>
          </a:p>
          <a:p>
            <a:pPr marL="406400" lvl="1" indent="0">
              <a:buNone/>
            </a:pPr>
            <a:endParaRPr lang="en-US" sz="1400" dirty="0"/>
          </a:p>
          <a:p>
            <a:pPr lvl="1">
              <a:buFont typeface="Arial" panose="020B0604020202020204" pitchFamily="34" charset="0"/>
              <a:buChar char="•"/>
            </a:pPr>
            <a:r>
              <a:rPr lang="en-US" sz="1600" b="1" dirty="0"/>
              <a:t>Aqua </a:t>
            </a:r>
            <a:r>
              <a:rPr lang="en-US" sz="1600" b="1" dirty="0" err="1"/>
              <a:t>Peekr</a:t>
            </a:r>
            <a:endParaRPr lang="en-US" sz="1600" b="1" dirty="0"/>
          </a:p>
          <a:p>
            <a:pPr marL="406400" lvl="1" indent="0">
              <a:buNone/>
            </a:pPr>
            <a:r>
              <a:rPr lang="en-US" sz="1600" dirty="0"/>
              <a:t>Free SaaS Scanner for Container </a:t>
            </a:r>
            <a:r>
              <a:rPr lang="en-US" sz="1600" dirty="0"/>
              <a:t>Images. </a:t>
            </a:r>
            <a:r>
              <a:rPr lang="en-US" sz="1600" dirty="0" err="1"/>
              <a:t>Peekr</a:t>
            </a:r>
            <a:r>
              <a:rPr lang="en-US" sz="1600" dirty="0"/>
              <a:t> </a:t>
            </a:r>
            <a:r>
              <a:rPr lang="en-US" sz="1600" dirty="0"/>
              <a:t>scans </a:t>
            </a:r>
            <a:r>
              <a:rPr lang="en-US" sz="1600" dirty="0"/>
              <a:t>public </a:t>
            </a:r>
            <a:r>
              <a:rPr lang="en-US" sz="1600" dirty="0"/>
              <a:t>or private registry images for known vulnerabilities and malicious </a:t>
            </a:r>
            <a:r>
              <a:rPr lang="en-US" sz="1600" dirty="0"/>
              <a:t>code.</a:t>
            </a:r>
            <a:endParaRPr lang="en-US" sz="1600" dirty="0"/>
          </a:p>
          <a:p>
            <a:pPr lvl="1">
              <a:buFont typeface="Arial" panose="020B0604020202020204" pitchFamily="34" charset="0"/>
              <a:buChar char="•"/>
            </a:pPr>
            <a:endParaRPr lang="en-US" sz="1600" dirty="0"/>
          </a:p>
          <a:p>
            <a:r>
              <a:rPr lang="en-US" b="1" dirty="0" smtClean="0"/>
              <a:t>Infrastructure Security</a:t>
            </a:r>
            <a:endParaRPr lang="en-US" b="1" dirty="0"/>
          </a:p>
          <a:p>
            <a:pPr lvl="1">
              <a:buFont typeface="Arial" panose="020B0604020202020204" pitchFamily="34" charset="0"/>
              <a:buChar char="•"/>
            </a:pPr>
            <a:r>
              <a:rPr lang="en-US" sz="1600" dirty="0"/>
              <a:t>The Docker Bench for Security is a script that checks for dozens of common </a:t>
            </a:r>
            <a:r>
              <a:rPr lang="en-US" sz="1600" dirty="0"/>
              <a:t>best practices </a:t>
            </a:r>
            <a:r>
              <a:rPr lang="en-US" sz="1600" dirty="0"/>
              <a:t>around deploying Docker containers in production</a:t>
            </a:r>
            <a:r>
              <a:rPr lang="en-US" sz="1600" dirty="0"/>
              <a:t>.</a:t>
            </a:r>
          </a:p>
          <a:p>
            <a:pPr lvl="1">
              <a:buFont typeface="Arial" panose="020B0604020202020204" pitchFamily="34" charset="0"/>
              <a:buChar char="•"/>
            </a:pPr>
            <a:r>
              <a:rPr lang="en-US" sz="1400" dirty="0">
                <a:hlinkClick r:id="rId2"/>
              </a:rPr>
              <a:t>https</a:t>
            </a:r>
            <a:r>
              <a:rPr lang="en-US" sz="1400" dirty="0">
                <a:hlinkClick r:id="rId2"/>
              </a:rPr>
              <a:t>://github.com/docker/docker-bench-security</a:t>
            </a:r>
            <a:endParaRPr lang="en-US" sz="1400" dirty="0"/>
          </a:p>
          <a:p>
            <a:endParaRPr lang="en-US" b="1" dirty="0"/>
          </a:p>
          <a:p>
            <a:pPr marL="0" indent="0">
              <a:buNone/>
            </a:pPr>
            <a:endParaRPr lang="en-US" dirty="0"/>
          </a:p>
        </p:txBody>
      </p:sp>
      <p:sp>
        <p:nvSpPr>
          <p:cNvPr id="3" name="Title 2"/>
          <p:cNvSpPr>
            <a:spLocks noGrp="1"/>
          </p:cNvSpPr>
          <p:nvPr>
            <p:ph type="title"/>
          </p:nvPr>
        </p:nvSpPr>
        <p:spPr/>
        <p:txBody>
          <a:bodyPr/>
          <a:lstStyle/>
          <a:p>
            <a:r>
              <a:rPr lang="en-US" dirty="0" smtClean="0"/>
              <a:t>Docker Security</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7326121" y="4308293"/>
            <a:ext cx="1956277" cy="528195"/>
          </a:xfrm>
          <a:prstGeom prst="rect">
            <a:avLst/>
          </a:prstGeom>
        </p:spPr>
      </p:pic>
      <p:pic>
        <p:nvPicPr>
          <p:cNvPr id="4" name="Picture 3"/>
          <p:cNvPicPr>
            <a:picLocks noChangeAspect="1"/>
          </p:cNvPicPr>
          <p:nvPr/>
        </p:nvPicPr>
        <p:blipFill rotWithShape="1">
          <a:blip r:embed="rId4" cstate="screen">
            <a:duotone>
              <a:prstClr val="black"/>
              <a:schemeClr val="accent4">
                <a:tint val="45000"/>
                <a:satMod val="400000"/>
              </a:schemeClr>
            </a:duotone>
            <a:extLst>
              <a:ext uri="{28A0092B-C50C-407E-A947-70E740481C1C}">
                <a14:useLocalDpi xmlns:a14="http://schemas.microsoft.com/office/drawing/2010/main" val="0"/>
              </a:ext>
            </a:extLst>
          </a:blip>
          <a:srcRect/>
          <a:stretch/>
        </p:blipFill>
        <p:spPr>
          <a:xfrm>
            <a:off x="8614245" y="1826769"/>
            <a:ext cx="1336304" cy="422247"/>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8705159" y="3182998"/>
            <a:ext cx="1308300" cy="472247"/>
          </a:xfrm>
          <a:prstGeom prst="rect">
            <a:avLst/>
          </a:prstGeom>
        </p:spPr>
      </p:pic>
    </p:spTree>
    <p:extLst>
      <p:ext uri="{BB962C8B-B14F-4D97-AF65-F5344CB8AC3E}">
        <p14:creationId xmlns:p14="http://schemas.microsoft.com/office/powerpoint/2010/main" val="3351907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1355934"/>
            <a:ext cx="8184989" cy="4909949"/>
          </a:xfrm>
          <a:prstGeom prst="rect">
            <a:avLst/>
          </a:prstGeom>
        </p:spPr>
      </p:pic>
      <p:sp>
        <p:nvSpPr>
          <p:cNvPr id="6" name="Title 2"/>
          <p:cNvSpPr>
            <a:spLocks noGrp="1"/>
          </p:cNvSpPr>
          <p:nvPr>
            <p:ph type="title"/>
          </p:nvPr>
        </p:nvSpPr>
        <p:spPr/>
        <p:txBody>
          <a:bodyPr/>
          <a:lstStyle/>
          <a:p>
            <a:r>
              <a:rPr lang="en-US" dirty="0" smtClean="0"/>
              <a:t>Docker Security</a:t>
            </a:r>
            <a:endParaRPr lang="en-US" dirty="0"/>
          </a:p>
        </p:txBody>
      </p:sp>
    </p:spTree>
    <p:extLst>
      <p:ext uri="{BB962C8B-B14F-4D97-AF65-F5344CB8AC3E}">
        <p14:creationId xmlns:p14="http://schemas.microsoft.com/office/powerpoint/2010/main" val="3960479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Calibri</vt:lpstr>
      <vt:lpstr>Calibri Light</vt:lpstr>
      <vt:lpstr>Helvetica</vt:lpstr>
      <vt:lpstr>Menlo</vt:lpstr>
      <vt:lpstr>Wingdings</vt:lpstr>
      <vt:lpstr>Office Theme</vt:lpstr>
      <vt:lpstr>PowerPoint Presentation</vt:lpstr>
      <vt:lpstr>DockerCon 2016                                Seattle</vt:lpstr>
      <vt:lpstr>Workshops</vt:lpstr>
      <vt:lpstr>What is New on Docker</vt:lpstr>
      <vt:lpstr>What is New on Docker</vt:lpstr>
      <vt:lpstr>Trends</vt:lpstr>
      <vt:lpstr>Challenges on Docker</vt:lpstr>
      <vt:lpstr>Docker Security</vt:lpstr>
      <vt:lpstr>Docker Security</vt:lpstr>
      <vt:lpstr>Docker Storage</vt:lpstr>
      <vt:lpstr>Docker monitoring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 nejati</dc:creator>
  <cp:lastModifiedBy>omid nejati</cp:lastModifiedBy>
  <cp:revision>1</cp:revision>
  <dcterms:created xsi:type="dcterms:W3CDTF">2016-07-21T20:07:09Z</dcterms:created>
  <dcterms:modified xsi:type="dcterms:W3CDTF">2016-07-21T20:07:27Z</dcterms:modified>
</cp:coreProperties>
</file>