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5"/>
  </p:notesMasterIdLst>
  <p:sldIdLst>
    <p:sldId id="256" r:id="rId2"/>
    <p:sldId id="266" r:id="rId3"/>
    <p:sldId id="258" r:id="rId4"/>
    <p:sldId id="285" r:id="rId5"/>
    <p:sldId id="259" r:id="rId6"/>
    <p:sldId id="260" r:id="rId7"/>
    <p:sldId id="261" r:id="rId8"/>
    <p:sldId id="262" r:id="rId9"/>
    <p:sldId id="287" r:id="rId10"/>
    <p:sldId id="265" r:id="rId11"/>
    <p:sldId id="274" r:id="rId12"/>
    <p:sldId id="283" r:id="rId13"/>
    <p:sldId id="268" r:id="rId14"/>
    <p:sldId id="281" r:id="rId15"/>
    <p:sldId id="282" r:id="rId16"/>
    <p:sldId id="284" r:id="rId17"/>
    <p:sldId id="279" r:id="rId18"/>
    <p:sldId id="280" r:id="rId19"/>
    <p:sldId id="286" r:id="rId20"/>
    <p:sldId id="276" r:id="rId21"/>
    <p:sldId id="277" r:id="rId22"/>
    <p:sldId id="269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5A44-4335-49FC-B92B-6F6D81566A3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B2189-A62C-4C42-9A65-B8E8C40F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2189-A62C-4C42-9A65-B8E8C40FDB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4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0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EFB442-C65B-4FED-BC9E-E41A87C969B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E1022ECC-1D88-4650-B381-77A84DA5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e@apetech.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539" y="1815152"/>
            <a:ext cx="10462512" cy="1815153"/>
          </a:xfrm>
        </p:spPr>
        <p:txBody>
          <a:bodyPr/>
          <a:lstStyle/>
          <a:p>
            <a:pPr algn="ctr"/>
            <a:r>
              <a:rPr lang="en-US" sz="4400" b="1" dirty="0"/>
              <a:t>Accelerometer Controlled </a:t>
            </a:r>
            <a:br>
              <a:rPr lang="en-US" sz="4400" b="1" dirty="0"/>
            </a:br>
            <a:r>
              <a:rPr lang="en-US" sz="4400" b="1" dirty="0"/>
              <a:t>Advanced </a:t>
            </a:r>
            <a:br>
              <a:rPr lang="en-US" sz="6000" b="1" dirty="0"/>
            </a:br>
            <a:r>
              <a:rPr lang="en-US" sz="6000" b="1" u="sng" dirty="0"/>
              <a:t>Maze Game 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539" y="4771257"/>
            <a:ext cx="9834715" cy="1834259"/>
          </a:xfrm>
        </p:spPr>
        <p:txBody>
          <a:bodyPr>
            <a:normAutofit/>
          </a:bodyPr>
          <a:lstStyle/>
          <a:p>
            <a:r>
              <a:rPr lang="en-US" sz="1800" b="1" u="sng" dirty="0"/>
              <a:t>Submitted By</a:t>
            </a:r>
            <a:r>
              <a:rPr lang="en-US" sz="1800" b="1" dirty="0"/>
              <a:t>		</a:t>
            </a:r>
            <a:r>
              <a:rPr lang="en-US" sz="1800" b="1" u="sng" dirty="0"/>
              <a:t>Project Guide</a:t>
            </a:r>
            <a:r>
              <a:rPr lang="en-US" sz="1800" b="1" dirty="0"/>
              <a:t>	             </a:t>
            </a:r>
            <a:r>
              <a:rPr lang="en-US" sz="1800" b="1" u="sng" dirty="0"/>
              <a:t>Project Coordinator</a:t>
            </a:r>
            <a:r>
              <a:rPr lang="en-US" sz="1800" b="1" dirty="0"/>
              <a:t>	</a:t>
            </a:r>
          </a:p>
          <a:p>
            <a:r>
              <a:rPr lang="en-US" sz="1600" b="1" dirty="0"/>
              <a:t>-Arun Panwar 		(Dr.) A. S. Yadav		Mrs. Anuradha</a:t>
            </a:r>
          </a:p>
          <a:p>
            <a:r>
              <a:rPr lang="en-US" sz="1600" b="1" dirty="0"/>
              <a:t>-Meghna Goyal		Head Of Deptt.		Assist. Professor</a:t>
            </a:r>
          </a:p>
          <a:p>
            <a:r>
              <a:rPr lang="en-US" sz="1600" b="1" dirty="0"/>
              <a:t>-Jitendra Sharma		E &amp; EE Engg.		</a:t>
            </a:r>
            <a:r>
              <a:rPr lang="en-US" sz="1800" b="1" dirty="0"/>
              <a:t>E &amp; EE Engg.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622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89097"/>
            <a:ext cx="10058400" cy="1609344"/>
          </a:xfrm>
        </p:spPr>
        <p:txBody>
          <a:bodyPr>
            <a:normAutofit/>
          </a:bodyPr>
          <a:lstStyle/>
          <a:p>
            <a:r>
              <a:rPr lang="en-US" sz="60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42448"/>
            <a:ext cx="10162259" cy="5015552"/>
          </a:xfrm>
        </p:spPr>
        <p:txBody>
          <a:bodyPr>
            <a:normAutofit/>
          </a:bodyPr>
          <a:lstStyle/>
          <a:p>
            <a:r>
              <a:rPr lang="en-US" sz="2800" b="1" dirty="0"/>
              <a:t>Level-1,Level-2 and Level-3 </a:t>
            </a:r>
            <a:r>
              <a:rPr lang="en-US" sz="2800" dirty="0"/>
              <a:t>with varying complexity and hurdles.</a:t>
            </a:r>
          </a:p>
          <a:p>
            <a:pPr marL="0" indent="0">
              <a:buNone/>
            </a:pPr>
            <a:endParaRPr lang="en-US" sz="800" dirty="0"/>
          </a:p>
          <a:p>
            <a:pPr marL="342900" indent="-342900"/>
            <a:r>
              <a:rPr lang="en-US" sz="2800" dirty="0"/>
              <a:t>Interactive </a:t>
            </a:r>
            <a:r>
              <a:rPr lang="en-US" sz="2800" b="1" dirty="0"/>
              <a:t>GUI</a:t>
            </a:r>
            <a:r>
              <a:rPr lang="en-US" sz="2800" dirty="0"/>
              <a:t> and </a:t>
            </a:r>
            <a:r>
              <a:rPr lang="en-US" sz="2800" b="1" dirty="0"/>
              <a:t>Elemental</a:t>
            </a:r>
            <a:r>
              <a:rPr lang="en-US" sz="2800" dirty="0"/>
              <a:t> </a:t>
            </a:r>
            <a:r>
              <a:rPr lang="en-US" sz="2800" b="1" dirty="0"/>
              <a:t>Features</a:t>
            </a:r>
            <a:r>
              <a:rPr lang="en-US" sz="2800" dirty="0"/>
              <a:t> like...</a:t>
            </a:r>
          </a:p>
          <a:p>
            <a:pPr marL="1714500" lvl="3" indent="-342900"/>
            <a:r>
              <a:rPr lang="en-US" sz="2800" dirty="0"/>
              <a:t>A </a:t>
            </a:r>
            <a:r>
              <a:rPr lang="en-US" sz="2800" b="1" dirty="0"/>
              <a:t>Menu</a:t>
            </a:r>
            <a:r>
              <a:rPr lang="en-US" sz="2800" dirty="0"/>
              <a:t> For Selecting Different Channels.</a:t>
            </a:r>
          </a:p>
          <a:p>
            <a:pPr marL="1714500" lvl="3" indent="-342900"/>
            <a:r>
              <a:rPr lang="en-US" sz="2800" b="1" dirty="0"/>
              <a:t>Welcome</a:t>
            </a:r>
            <a:r>
              <a:rPr lang="en-US" sz="2800" dirty="0"/>
              <a:t> Screen.</a:t>
            </a:r>
          </a:p>
          <a:p>
            <a:pPr marL="1714500" lvl="3" indent="-342900"/>
            <a:r>
              <a:rPr lang="en-US" sz="2800" b="1" dirty="0"/>
              <a:t>Rebounding</a:t>
            </a:r>
            <a:r>
              <a:rPr lang="en-US" sz="2800" dirty="0"/>
              <a:t> Feature for each Level.</a:t>
            </a:r>
          </a:p>
          <a:p>
            <a:pPr marL="1714500" lvl="3" indent="-342900"/>
            <a:r>
              <a:rPr lang="en-US" sz="2800" b="1" dirty="0"/>
              <a:t>Dynamic Elements </a:t>
            </a:r>
            <a:r>
              <a:rPr lang="en-US" sz="2800" dirty="0"/>
              <a:t>inside levels.</a:t>
            </a:r>
          </a:p>
          <a:p>
            <a:pPr marL="1714500" lvl="3" indent="-342900"/>
            <a:r>
              <a:rPr lang="en-US" sz="2800" b="1" dirty="0"/>
              <a:t>Score Calculation upto Rank 3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11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570" y="1705970"/>
            <a:ext cx="1005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3" indent="-457200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Play, Pause, Reset, Restart and Power ON/OFF Buttons</a:t>
            </a:r>
            <a:r>
              <a:rPr lang="en-US" sz="2800" dirty="0"/>
              <a:t>.</a:t>
            </a:r>
          </a:p>
          <a:p>
            <a:pPr marL="640080" lvl="3" indent="-457200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b="1" dirty="0"/>
              <a:t>battery to make game Box Portable</a:t>
            </a:r>
            <a:r>
              <a:rPr lang="en-US" sz="2800" dirty="0"/>
              <a:t>.</a:t>
            </a:r>
          </a:p>
          <a:p>
            <a:pPr marL="640080" lvl="3" indent="-4572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 complete </a:t>
            </a:r>
            <a:r>
              <a:rPr lang="en-US" sz="2800" b="1" dirty="0"/>
              <a:t>Industry ready box setup </a:t>
            </a:r>
            <a:r>
              <a:rPr lang="en-US" sz="2800" dirty="0"/>
              <a:t>covering all Equipments under one box i.e. accelerometer, PCB circuits wires etc.</a:t>
            </a:r>
          </a:p>
          <a:p>
            <a:pPr marL="640080" lvl="3" indent="-457200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b="1" dirty="0"/>
              <a:t>handmade charger </a:t>
            </a:r>
            <a:r>
              <a:rPr lang="en-US" sz="2800" dirty="0"/>
              <a:t>to charge battery from </a:t>
            </a:r>
            <a:r>
              <a:rPr lang="en-US" sz="2800" b="1" dirty="0"/>
              <a:t>AC source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64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33127" y="2788549"/>
            <a:ext cx="10058400" cy="16093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Game Play and Mazes</a:t>
            </a:r>
          </a:p>
        </p:txBody>
      </p:sp>
    </p:spTree>
    <p:extLst>
      <p:ext uri="{BB962C8B-B14F-4D97-AF65-F5344CB8AC3E}">
        <p14:creationId xmlns:p14="http://schemas.microsoft.com/office/powerpoint/2010/main" val="353576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3" y="449929"/>
            <a:ext cx="9846490" cy="4995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661" y="5720574"/>
            <a:ext cx="9491649" cy="532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6661" y="5786651"/>
            <a:ext cx="984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Screenshot of </a:t>
            </a:r>
            <a:r>
              <a:rPr lang="en-US" sz="2000" b="1" u="sng" dirty="0"/>
              <a:t>LEVEL-1 Maze</a:t>
            </a:r>
            <a:r>
              <a:rPr lang="en-US" sz="2000" dirty="0"/>
              <a:t>, taken from the running Simulation on Proteus ISIS.</a:t>
            </a:r>
          </a:p>
        </p:txBody>
      </p:sp>
    </p:spTree>
    <p:extLst>
      <p:ext uri="{BB962C8B-B14F-4D97-AF65-F5344CB8AC3E}">
        <p14:creationId xmlns:p14="http://schemas.microsoft.com/office/powerpoint/2010/main" val="197193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661" y="5720574"/>
            <a:ext cx="9491649" cy="532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Screenshot of </a:t>
            </a:r>
            <a:r>
              <a:rPr lang="en-US" b="1" u="sng" dirty="0"/>
              <a:t>LEVEL-2 Maze</a:t>
            </a:r>
            <a:r>
              <a:rPr lang="en-US" dirty="0"/>
              <a:t>, taken from the running Simulation on Proteus ISIS.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4" y="579550"/>
            <a:ext cx="10002936" cy="48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6661" y="5720574"/>
            <a:ext cx="9491649" cy="532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Screenshot of </a:t>
            </a:r>
            <a:r>
              <a:rPr lang="en-US" b="1" u="sng" dirty="0"/>
              <a:t>LEVEL-3 Maze</a:t>
            </a:r>
            <a:r>
              <a:rPr lang="en-US" dirty="0"/>
              <a:t>, taken from the running Simulation on Proteus ISIS.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7" y="425002"/>
            <a:ext cx="10023852" cy="48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076" y="2609647"/>
            <a:ext cx="5266558" cy="160934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Algorithms </a:t>
            </a:r>
          </a:p>
        </p:txBody>
      </p:sp>
    </p:spTree>
    <p:extLst>
      <p:ext uri="{BB962C8B-B14F-4D97-AF65-F5344CB8AC3E}">
        <p14:creationId xmlns:p14="http://schemas.microsoft.com/office/powerpoint/2010/main" val="358992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40" y="0"/>
            <a:ext cx="387254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0286" y="433066"/>
            <a:ext cx="4803820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0500" y="433066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Algorithm of the Maze Game</a:t>
            </a:r>
          </a:p>
        </p:txBody>
      </p:sp>
    </p:spTree>
    <p:extLst>
      <p:ext uri="{BB962C8B-B14F-4D97-AF65-F5344CB8AC3E}">
        <p14:creationId xmlns:p14="http://schemas.microsoft.com/office/powerpoint/2010/main" val="410733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79" y="0"/>
            <a:ext cx="470553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70500" y="433066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Algorithm of the Maze Game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7470" y="433066"/>
            <a:ext cx="4275786" cy="73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How Surroundings function works</a:t>
            </a:r>
          </a:p>
        </p:txBody>
      </p:sp>
    </p:spTree>
    <p:extLst>
      <p:ext uri="{BB962C8B-B14F-4D97-AF65-F5344CB8AC3E}">
        <p14:creationId xmlns:p14="http://schemas.microsoft.com/office/powerpoint/2010/main" val="60776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04823" y="2775670"/>
            <a:ext cx="5130085" cy="16093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81990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>
            <a:normAutofit/>
          </a:bodyPr>
          <a:lstStyle/>
          <a:p>
            <a:r>
              <a:rPr lang="en-US" sz="800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Introduction.</a:t>
            </a:r>
          </a:p>
          <a:p>
            <a:r>
              <a:rPr lang="en-US" sz="2800" dirty="0"/>
              <a:t>Equipments Used in the Project.</a:t>
            </a:r>
          </a:p>
          <a:p>
            <a:r>
              <a:rPr lang="en-US" sz="2800" dirty="0"/>
              <a:t>Features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Simulation on Proteus ISIS.</a:t>
            </a:r>
          </a:p>
          <a:p>
            <a:r>
              <a:rPr lang="en-US" sz="2800" dirty="0"/>
              <a:t>Game play and Mazes</a:t>
            </a:r>
          </a:p>
          <a:p>
            <a:r>
              <a:rPr lang="en-US" sz="2800" dirty="0"/>
              <a:t>Helping Sources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05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61" y="348156"/>
            <a:ext cx="11177517" cy="1609344"/>
          </a:xfrm>
        </p:spPr>
        <p:txBody>
          <a:bodyPr>
            <a:normAutofit/>
          </a:bodyPr>
          <a:lstStyle/>
          <a:p>
            <a:r>
              <a:rPr lang="en-US" sz="6000" dirty="0"/>
              <a:t>Simulation Using Proteus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961" y="2107760"/>
            <a:ext cx="9575406" cy="4050792"/>
          </a:xfrm>
        </p:spPr>
        <p:txBody>
          <a:bodyPr>
            <a:noAutofit/>
          </a:bodyPr>
          <a:lstStyle/>
          <a:p>
            <a:r>
              <a:rPr lang="en-US" sz="2800" dirty="0"/>
              <a:t>Simulation is tested using the VSM technology of software </a:t>
            </a:r>
            <a:r>
              <a:rPr lang="en-US" sz="2800" b="1" dirty="0"/>
              <a:t>“PROTEUS” </a:t>
            </a:r>
            <a:r>
              <a:rPr lang="en-US" sz="2800" dirty="0"/>
              <a:t>and its “</a:t>
            </a:r>
            <a:r>
              <a:rPr lang="en-US" sz="2800" b="1" dirty="0"/>
              <a:t>ISIS Module”.</a:t>
            </a:r>
          </a:p>
          <a:p>
            <a:r>
              <a:rPr lang="en-US" sz="2800" dirty="0"/>
              <a:t>ISIS (</a:t>
            </a:r>
            <a:r>
              <a:rPr lang="en-IN" sz="2800" b="1" u="sng" dirty="0"/>
              <a:t>Intelligent Schematic Input System</a:t>
            </a:r>
            <a:r>
              <a:rPr lang="en-US" sz="2800" dirty="0"/>
              <a:t>).</a:t>
            </a:r>
          </a:p>
          <a:p>
            <a:r>
              <a:rPr lang="en-US" sz="2800" b="1" dirty="0"/>
              <a:t>Data Pins </a:t>
            </a:r>
            <a:r>
              <a:rPr lang="en-US" sz="2800" dirty="0"/>
              <a:t>connected to </a:t>
            </a:r>
            <a:r>
              <a:rPr lang="en-US" sz="2800" b="1" dirty="0"/>
              <a:t>PORT D </a:t>
            </a:r>
            <a:r>
              <a:rPr lang="en-US" sz="2800" dirty="0"/>
              <a:t>of AtMega 32</a:t>
            </a:r>
            <a:r>
              <a:rPr lang="en-US" sz="2800" b="1" dirty="0"/>
              <a:t>.</a:t>
            </a:r>
            <a:endParaRPr lang="en-US" sz="2800" dirty="0"/>
          </a:p>
          <a:p>
            <a:r>
              <a:rPr lang="en-US" sz="2800" b="1" dirty="0"/>
              <a:t>Control Pins </a:t>
            </a:r>
            <a:r>
              <a:rPr lang="en-US" sz="2800" dirty="0"/>
              <a:t>connected to </a:t>
            </a:r>
            <a:r>
              <a:rPr lang="en-US" sz="2800" b="1" dirty="0"/>
              <a:t>PORT C </a:t>
            </a:r>
            <a:r>
              <a:rPr lang="en-US" sz="2800" dirty="0"/>
              <a:t>of AtMega 32</a:t>
            </a:r>
            <a:r>
              <a:rPr lang="en-US" sz="2800" b="1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8656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53" y="0"/>
            <a:ext cx="8243094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54890" y="215161"/>
            <a:ext cx="5932227" cy="532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Simulation On Proteus ISIS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962585"/>
            <a:ext cx="5654723" cy="532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7562" y="1044050"/>
            <a:ext cx="605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Screen Shot of the Connections Made on Proteus</a:t>
            </a:r>
          </a:p>
        </p:txBody>
      </p:sp>
    </p:spTree>
    <p:extLst>
      <p:ext uri="{BB962C8B-B14F-4D97-AF65-F5344CB8AC3E}">
        <p14:creationId xmlns:p14="http://schemas.microsoft.com/office/powerpoint/2010/main" val="339657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>
            <a:normAutofit/>
          </a:bodyPr>
          <a:lstStyle/>
          <a:p>
            <a:r>
              <a:rPr lang="en-US" sz="6000" dirty="0"/>
              <a:t>Helping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Project using the KS0108B controller library of GLCD </a:t>
            </a:r>
          </a:p>
          <a:p>
            <a:pPr marL="0" indent="0">
              <a:buNone/>
            </a:pPr>
            <a:r>
              <a:rPr lang="en-US" sz="2400" dirty="0"/>
              <a:t>  and Font Creator Software,</a:t>
            </a:r>
          </a:p>
          <a:p>
            <a:pPr marL="0" indent="0">
              <a:buNone/>
            </a:pPr>
            <a:r>
              <a:rPr lang="en-US" sz="2400" dirty="0"/>
              <a:t>  Produced and Written by- </a:t>
            </a:r>
            <a:r>
              <a:rPr lang="en-US" sz="2400" b="1" u="sng" dirty="0"/>
              <a:t>F. Maximilian Thiele</a:t>
            </a:r>
            <a:r>
              <a:rPr lang="en-US" sz="2400" b="1" dirty="0"/>
              <a:t>, </a:t>
            </a:r>
            <a:r>
              <a:rPr lang="en-US" sz="2400" b="1" dirty="0">
                <a:hlinkClick r:id="rId2"/>
              </a:rPr>
              <a:t>me@apetech.de</a:t>
            </a:r>
            <a:endParaRPr lang="en-US" sz="2400" b="1" dirty="0"/>
          </a:p>
          <a:p>
            <a:r>
              <a:rPr lang="en-US" sz="2400" dirty="0"/>
              <a:t>Library used for testing on 16x2 LCD is</a:t>
            </a:r>
          </a:p>
          <a:p>
            <a:pPr marL="0" indent="0">
              <a:buNone/>
            </a:pPr>
            <a:r>
              <a:rPr lang="en-US" sz="2400" dirty="0"/>
              <a:t>  Produced and Written by- </a:t>
            </a:r>
            <a:r>
              <a:rPr lang="en-US" sz="2400" b="1" u="sng" dirty="0"/>
              <a:t>Avinash Gupta</a:t>
            </a:r>
            <a:r>
              <a:rPr lang="en-US" sz="2400" b="1" dirty="0"/>
              <a:t>, eXtremeElectronics.co.in.</a:t>
            </a:r>
          </a:p>
          <a:p>
            <a:r>
              <a:rPr lang="en-US" sz="2400" b="1" dirty="0"/>
              <a:t>AtMega 32 and GLCD datasheets </a:t>
            </a:r>
            <a:r>
              <a:rPr lang="en-US" sz="2400" dirty="0"/>
              <a:t>of ATMEL and ETC INC. respectively.</a:t>
            </a:r>
          </a:p>
          <a:p>
            <a:r>
              <a:rPr lang="en-US" sz="2400" b="1" u="sng" dirty="0"/>
              <a:t>Google</a:t>
            </a:r>
            <a:r>
              <a:rPr lang="en-US" sz="2400" b="1" dirty="0"/>
              <a:t>, at each and every step of project.</a:t>
            </a:r>
          </a:p>
          <a:p>
            <a:endParaRPr lang="en-US" sz="2400" b="1" dirty="0"/>
          </a:p>
          <a:p>
            <a:pPr lvl="8"/>
            <a:endParaRPr lang="en-US" sz="600" b="1" dirty="0"/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/>
              <a:t>				</a:t>
            </a:r>
            <a:endParaRPr lang="en-US" sz="700" dirty="0"/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7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8911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8736" y="2546750"/>
            <a:ext cx="61687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Frijole" panose="02000000000000000000" pitchFamily="2" charset="0"/>
                <a:ea typeface="Frijole" panose="02000000000000000000" pitchFamily="2" charset="0"/>
              </a:rPr>
              <a:t>THANK YOU</a:t>
            </a:r>
          </a:p>
          <a:p>
            <a:endParaRPr lang="en-US" sz="5400" b="1" u="sng" dirty="0">
              <a:latin typeface="Frijole" panose="02000000000000000000" pitchFamily="2" charset="0"/>
              <a:ea typeface="Frijole" panose="02000000000000000000" pitchFamily="2" charset="0"/>
            </a:endParaRPr>
          </a:p>
          <a:p>
            <a:pPr algn="ctr"/>
            <a:r>
              <a:rPr lang="en-US" sz="4000" dirty="0">
                <a:ea typeface="Frijole" panose="02000000000000000000" pitchFamily="2" charset="0"/>
              </a:rPr>
              <a:t>(Any Questions)</a:t>
            </a:r>
            <a:endParaRPr lang="en-US" sz="2400" dirty="0">
              <a:ea typeface="Frijo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1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775" y="497368"/>
            <a:ext cx="10058400" cy="1030269"/>
          </a:xfrm>
        </p:spPr>
        <p:txBody>
          <a:bodyPr>
            <a:noAutofit/>
          </a:bodyPr>
          <a:lstStyle/>
          <a:p>
            <a:r>
              <a:rPr lang="en-US" sz="6000" dirty="0">
                <a:ea typeface="Adobe Ming Std L" panose="02020300000000000000" pitchFamily="18" charset="-128"/>
              </a:rPr>
              <a:t>INTRODUCTION</a:t>
            </a:r>
            <a:endParaRPr lang="en-US" sz="8000" dirty="0">
              <a:ea typeface="Adobe Ming Std L" panose="020203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75" y="1814240"/>
            <a:ext cx="10960747" cy="4597590"/>
          </a:xfrm>
        </p:spPr>
        <p:txBody>
          <a:bodyPr>
            <a:noAutofit/>
          </a:bodyPr>
          <a:lstStyle/>
          <a:p>
            <a:r>
              <a:rPr lang="en-US" sz="2800" dirty="0"/>
              <a:t>The main objective is to reinvent the classic “</a:t>
            </a:r>
            <a:r>
              <a:rPr lang="en-US" sz="2800" b="1" dirty="0"/>
              <a:t>find-your-way-in-the-maze puzzle”.</a:t>
            </a:r>
          </a:p>
          <a:p>
            <a:r>
              <a:rPr lang="en-US" sz="2800" dirty="0"/>
              <a:t>The ball for which you have to find the way inside the mazes are </a:t>
            </a:r>
            <a:r>
              <a:rPr lang="en-US" sz="2800" b="1" dirty="0"/>
              <a:t>controlled by the Accelerometer sensor.</a:t>
            </a:r>
          </a:p>
          <a:p>
            <a:r>
              <a:rPr lang="en-US" sz="2800" dirty="0"/>
              <a:t>It is a collection of Different type of maze games, which includes </a:t>
            </a:r>
            <a:r>
              <a:rPr lang="en-US" sz="2800" b="1" dirty="0"/>
              <a:t>simple, complex and Dynamic mazes.</a:t>
            </a:r>
            <a:r>
              <a:rPr lang="en-US" sz="2800" dirty="0"/>
              <a:t> </a:t>
            </a:r>
          </a:p>
          <a:p>
            <a:r>
              <a:rPr lang="en-US" sz="2800" dirty="0"/>
              <a:t>The game is displayed using a </a:t>
            </a:r>
            <a:r>
              <a:rPr lang="en-US" sz="2800" b="1" dirty="0"/>
              <a:t>128x64 Graphic LCD.</a:t>
            </a:r>
          </a:p>
          <a:p>
            <a:r>
              <a:rPr lang="en-US" sz="2800" b="1" dirty="0"/>
              <a:t>AVR Studio 4 and winavr</a:t>
            </a:r>
            <a:r>
              <a:rPr lang="en-US" sz="2800" dirty="0"/>
              <a:t> is used as IDE and </a:t>
            </a:r>
            <a:r>
              <a:rPr lang="en-US" sz="2800" b="1" dirty="0"/>
              <a:t>Proteus ISIS</a:t>
            </a:r>
            <a:r>
              <a:rPr lang="en-US" sz="2800" dirty="0"/>
              <a:t> is used for simulation.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7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24802" y="2621124"/>
            <a:ext cx="788814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Equipments Used</a:t>
            </a:r>
          </a:p>
        </p:txBody>
      </p:sp>
    </p:spTree>
    <p:extLst>
      <p:ext uri="{BB962C8B-B14F-4D97-AF65-F5344CB8AC3E}">
        <p14:creationId xmlns:p14="http://schemas.microsoft.com/office/powerpoint/2010/main" val="84660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63425" y="1255448"/>
            <a:ext cx="10500443" cy="4252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4000" b="1" u="sng" dirty="0"/>
              <a:t>ACCELEROMETER</a:t>
            </a:r>
            <a:r>
              <a:rPr lang="en-US" sz="4000" dirty="0"/>
              <a:t>:  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  <a:p>
            <a:r>
              <a:rPr lang="en-US" sz="2800" b="1" dirty="0"/>
              <a:t>ADXL335, 3-axis, +3g and -3g </a:t>
            </a:r>
            <a:r>
              <a:rPr lang="en-US" sz="2800" dirty="0"/>
              <a:t>accelerometer is used. </a:t>
            </a:r>
          </a:p>
          <a:p>
            <a:r>
              <a:rPr lang="en-US" sz="2800" dirty="0"/>
              <a:t>It senses </a:t>
            </a:r>
            <a:r>
              <a:rPr lang="en-US" sz="2800" b="1" dirty="0"/>
              <a:t>static acceleration </a:t>
            </a:r>
            <a:r>
              <a:rPr lang="en-US" sz="2800" dirty="0"/>
              <a:t>of  ‘g’ and </a:t>
            </a:r>
            <a:r>
              <a:rPr lang="en-US" sz="2800" b="1" dirty="0"/>
              <a:t>dynamic acceleration.</a:t>
            </a:r>
            <a:endParaRPr lang="en-US" sz="2800" dirty="0"/>
          </a:p>
          <a:p>
            <a:r>
              <a:rPr lang="en-US" sz="2800" dirty="0"/>
              <a:t>It has Five Pin Interface </a:t>
            </a:r>
            <a:r>
              <a:rPr lang="en-US" sz="2800" dirty="0" err="1"/>
              <a:t>i.e</a:t>
            </a:r>
            <a:r>
              <a:rPr lang="en-US" sz="2800" dirty="0"/>
              <a:t> </a:t>
            </a:r>
            <a:r>
              <a:rPr lang="en-US" sz="2800" b="1" dirty="0" err="1"/>
              <a:t>vcc</a:t>
            </a:r>
            <a:r>
              <a:rPr lang="en-US" sz="2800" b="1" dirty="0"/>
              <a:t>, </a:t>
            </a:r>
            <a:r>
              <a:rPr lang="en-US" sz="2800" b="1" dirty="0" err="1"/>
              <a:t>gnd</a:t>
            </a:r>
            <a:r>
              <a:rPr lang="en-US" sz="2800" b="1" dirty="0"/>
              <a:t>, x-out, y-out, z-out.</a:t>
            </a:r>
          </a:p>
          <a:p>
            <a:r>
              <a:rPr lang="en-US" sz="2800" dirty="0"/>
              <a:t>This Accelerometer operates at </a:t>
            </a:r>
            <a:r>
              <a:rPr lang="en-US" sz="2800" b="1" dirty="0"/>
              <a:t>3.6 Volt</a:t>
            </a:r>
            <a:r>
              <a:rPr lang="en-US" sz="2800" dirty="0"/>
              <a:t>.</a:t>
            </a:r>
          </a:p>
          <a:p>
            <a:r>
              <a:rPr lang="en-US" sz="2800" dirty="0"/>
              <a:t>Purchased from </a:t>
            </a:r>
            <a:r>
              <a:rPr lang="en-US" sz="2800" b="1" dirty="0"/>
              <a:t>Robokits.co.in</a:t>
            </a:r>
            <a:r>
              <a:rPr lang="en-US" sz="2800" dirty="0"/>
              <a:t> and product code is </a:t>
            </a:r>
            <a:r>
              <a:rPr lang="en-US" sz="2800" b="1" dirty="0"/>
              <a:t>RKI-1028.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91" y="224369"/>
            <a:ext cx="2612806" cy="22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1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967" y="1173355"/>
            <a:ext cx="10377801" cy="5175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/>
              <a:t>GRAPHIC LCD</a:t>
            </a:r>
            <a:r>
              <a:rPr lang="en-US" sz="4000" b="1" dirty="0"/>
              <a:t>: 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800" dirty="0"/>
              <a:t>Graphic LCD </a:t>
            </a:r>
            <a:r>
              <a:rPr lang="en-US" sz="2800" b="1" dirty="0"/>
              <a:t>“LG128643-SMLYH6V” </a:t>
            </a:r>
            <a:r>
              <a:rPr lang="en-US" sz="2800" dirty="0"/>
              <a:t>of </a:t>
            </a:r>
            <a:r>
              <a:rPr lang="en-US" sz="2800" b="1" dirty="0"/>
              <a:t>Dimension 128x64</a:t>
            </a:r>
            <a:r>
              <a:rPr lang="en-US" sz="2800" dirty="0"/>
              <a:t> is used(ETC Electronic).</a:t>
            </a:r>
          </a:p>
          <a:p>
            <a:r>
              <a:rPr lang="en-US" sz="2800" dirty="0"/>
              <a:t>It uses </a:t>
            </a:r>
            <a:r>
              <a:rPr lang="en-US" sz="2800" b="1" dirty="0"/>
              <a:t>KS0108B controller(</a:t>
            </a:r>
            <a:r>
              <a:rPr lang="en-US" sz="2800" dirty="0"/>
              <a:t>product of Samsung electronics).</a:t>
            </a:r>
          </a:p>
          <a:p>
            <a:r>
              <a:rPr lang="en-US" sz="2800" dirty="0"/>
              <a:t>This graphic LCD works on </a:t>
            </a:r>
            <a:r>
              <a:rPr lang="en-US" sz="2800" b="1" dirty="0"/>
              <a:t>5 Volt</a:t>
            </a:r>
            <a:r>
              <a:rPr lang="en-US" sz="2800" dirty="0"/>
              <a:t> Supply.</a:t>
            </a:r>
          </a:p>
          <a:p>
            <a:r>
              <a:rPr lang="en-US" sz="2800" dirty="0"/>
              <a:t>It has </a:t>
            </a:r>
            <a:r>
              <a:rPr lang="en-US" sz="2800" b="1" dirty="0"/>
              <a:t>20 Pin</a:t>
            </a:r>
            <a:r>
              <a:rPr lang="en-US" sz="2800" dirty="0"/>
              <a:t> Interface in which there are </a:t>
            </a:r>
            <a:r>
              <a:rPr lang="en-US" sz="2800" b="1" dirty="0"/>
              <a:t>8 data pins and LED+, LED-, </a:t>
            </a:r>
            <a:r>
              <a:rPr lang="en-US" sz="2800" b="1" dirty="0" err="1"/>
              <a:t>Vss</a:t>
            </a:r>
            <a:r>
              <a:rPr lang="en-US" sz="2800" b="1" dirty="0"/>
              <a:t>, </a:t>
            </a:r>
            <a:r>
              <a:rPr lang="en-US" sz="2800" b="1" dirty="0" err="1"/>
              <a:t>Vdd</a:t>
            </a:r>
            <a:r>
              <a:rPr lang="en-US" sz="2800" b="1" dirty="0"/>
              <a:t>, Vo, D/I, R/W,  E, CS1, CS2, RST, </a:t>
            </a:r>
            <a:r>
              <a:rPr lang="en-US" sz="2800" b="1" dirty="0" err="1"/>
              <a:t>Vee</a:t>
            </a:r>
            <a:r>
              <a:rPr lang="en-US" sz="2800" b="1" dirty="0"/>
              <a:t> </a:t>
            </a:r>
            <a:r>
              <a:rPr lang="en-US" sz="2800" dirty="0"/>
              <a:t>pins are available.</a:t>
            </a:r>
          </a:p>
          <a:p>
            <a:r>
              <a:rPr lang="en-US" sz="2800" dirty="0"/>
              <a:t>Purchased from </a:t>
            </a:r>
            <a:r>
              <a:rPr lang="en-US" sz="2800" b="1" dirty="0"/>
              <a:t>robokits.co.in.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689" y="-29342"/>
            <a:ext cx="3213311" cy="24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77" y="1156206"/>
            <a:ext cx="10139637" cy="5039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/>
              <a:t>Controller (ATMega 32)</a:t>
            </a:r>
            <a:r>
              <a:rPr lang="en-US" sz="4000" dirty="0"/>
              <a:t>: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dirty="0"/>
              <a:t>AtMega 32 is a </a:t>
            </a:r>
            <a:r>
              <a:rPr lang="en-US" sz="2800" b="1" dirty="0"/>
              <a:t>8 bit</a:t>
            </a:r>
            <a:r>
              <a:rPr lang="en-US" sz="2800" dirty="0"/>
              <a:t> product of </a:t>
            </a:r>
            <a:r>
              <a:rPr lang="en-US" sz="2800" b="1" dirty="0"/>
              <a:t>ATMEL Corp</a:t>
            </a:r>
            <a:r>
              <a:rPr lang="en-US" sz="2800" dirty="0"/>
              <a:t>. </a:t>
            </a:r>
          </a:p>
          <a:p>
            <a:r>
              <a:rPr lang="en-US" sz="2800" dirty="0"/>
              <a:t>It is a </a:t>
            </a:r>
            <a:r>
              <a:rPr lang="en-US" sz="2800" b="1" dirty="0"/>
              <a:t>40 pin</a:t>
            </a:r>
            <a:r>
              <a:rPr lang="en-US" sz="2800" dirty="0"/>
              <a:t> AVR MCU having 32 kb memory.</a:t>
            </a:r>
          </a:p>
          <a:p>
            <a:r>
              <a:rPr lang="en-US" sz="2800" dirty="0"/>
              <a:t>It has </a:t>
            </a:r>
            <a:r>
              <a:rPr lang="en-US" sz="2800" b="1" dirty="0"/>
              <a:t>4 ports i.e. A, B,C and D</a:t>
            </a:r>
            <a:r>
              <a:rPr lang="en-US" sz="2800" dirty="0"/>
              <a:t>.</a:t>
            </a:r>
          </a:p>
          <a:p>
            <a:r>
              <a:rPr lang="en-US" sz="2800" b="1" dirty="0"/>
              <a:t>ADC channels are on the PORT A </a:t>
            </a:r>
            <a:r>
              <a:rPr lang="en-US" sz="2800" dirty="0"/>
              <a:t>of this MCU,</a:t>
            </a:r>
          </a:p>
          <a:p>
            <a:pPr marL="0" indent="0">
              <a:buNone/>
            </a:pPr>
            <a:r>
              <a:rPr lang="en-US" sz="2800" dirty="0"/>
              <a:t>  so the Accelerometer output pins are at PORT A.</a:t>
            </a:r>
          </a:p>
          <a:p>
            <a:r>
              <a:rPr lang="en-US" sz="2800" b="1" dirty="0"/>
              <a:t>AREF, AVCC and AGND </a:t>
            </a:r>
            <a:r>
              <a:rPr lang="en-US" sz="2800" dirty="0"/>
              <a:t>pins are used to set the </a:t>
            </a:r>
          </a:p>
          <a:p>
            <a:pPr marL="0" indent="0">
              <a:buNone/>
            </a:pPr>
            <a:r>
              <a:rPr lang="en-US" sz="2800" dirty="0"/>
              <a:t>   reference value, </a:t>
            </a:r>
            <a:r>
              <a:rPr lang="en-US" sz="2800" dirty="0" err="1"/>
              <a:t>Vcc</a:t>
            </a:r>
            <a:r>
              <a:rPr lang="en-US" sz="2800" dirty="0"/>
              <a:t> and GND for ADC.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24" y="1156207"/>
            <a:ext cx="3736076" cy="46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3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7" y="279915"/>
            <a:ext cx="11687033" cy="1609344"/>
          </a:xfrm>
        </p:spPr>
        <p:txBody>
          <a:bodyPr>
            <a:noAutofit/>
          </a:bodyPr>
          <a:lstStyle/>
          <a:p>
            <a:r>
              <a:rPr lang="en-US" sz="6000" dirty="0"/>
              <a:t>Interfacing of Accelerometer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89" y="2828623"/>
            <a:ext cx="6311559" cy="17960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4063" y="1889259"/>
            <a:ext cx="10058400" cy="4050792"/>
          </a:xfrm>
        </p:spPr>
        <p:txBody>
          <a:bodyPr>
            <a:normAutofit/>
          </a:bodyPr>
          <a:lstStyle/>
          <a:p>
            <a:r>
              <a:rPr lang="en-US" sz="2800" b="1" dirty="0"/>
              <a:t>ADC Channel </a:t>
            </a:r>
            <a:r>
              <a:rPr lang="en-US" sz="2800" dirty="0"/>
              <a:t>is mounted on </a:t>
            </a:r>
            <a:r>
              <a:rPr lang="en-US" sz="2800" b="1" dirty="0"/>
              <a:t>PORT A of the ATMega 32</a:t>
            </a:r>
            <a:r>
              <a:rPr lang="en-US" sz="2800" dirty="0"/>
              <a:t>, so the Pins of the accelerometer connected to the PORT A.</a:t>
            </a:r>
          </a:p>
          <a:p>
            <a:r>
              <a:rPr lang="en-US" sz="2800" dirty="0"/>
              <a:t> </a:t>
            </a:r>
            <a:r>
              <a:rPr lang="en-US" sz="2800" b="1" dirty="0">
                <a:latin typeface="Gulim" panose="020B0600000101010101" pitchFamily="34" charset="-127"/>
                <a:ea typeface="Gulim" panose="020B0600000101010101" pitchFamily="34" charset="-127"/>
              </a:rPr>
              <a:t>Signal Conversion by ADC.</a:t>
            </a:r>
          </a:p>
          <a:p>
            <a:r>
              <a:rPr lang="en-US" sz="2800" b="1" dirty="0">
                <a:latin typeface="Gulim" panose="020B0600000101010101" pitchFamily="34" charset="-127"/>
                <a:ea typeface="Gulim" panose="020B0600000101010101" pitchFamily="34" charset="-127"/>
              </a:rPr>
              <a:t>For Single ended conversion</a:t>
            </a:r>
          </a:p>
          <a:p>
            <a:pPr marL="0" indent="0">
              <a:buNone/>
            </a:pPr>
            <a:r>
              <a:rPr lang="en-US" sz="2800" b="1" dirty="0"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</a:p>
          <a:p>
            <a:pPr marL="0" indent="0">
              <a:buNone/>
            </a:pPr>
            <a:endParaRPr lang="en-US" sz="26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sz="1700" b="1" dirty="0"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latin typeface="Gulim" panose="020B0600000101010101" pitchFamily="34" charset="-127"/>
                <a:ea typeface="Gulim" panose="020B0600000101010101" pitchFamily="34" charset="-127"/>
              </a:rPr>
              <a:t>Where Vin: the voltage output of Accelerometer</a:t>
            </a:r>
            <a:r>
              <a:rPr lang="en-US" sz="1700" b="1" dirty="0"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71223" y="4174735"/>
            <a:ext cx="3704162" cy="101624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ulim" panose="020B0600000101010101" pitchFamily="34" charset="-127"/>
                <a:ea typeface="Gulim" panose="020B0600000101010101" pitchFamily="34" charset="-127"/>
              </a:rPr>
              <a:t>ADC= (Vin*1024)/</a:t>
            </a:r>
            <a:r>
              <a:rPr lang="en-US" sz="24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Vref</a:t>
            </a:r>
            <a:endParaRPr lang="en-US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77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53" y="2699799"/>
            <a:ext cx="10586433" cy="1609344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Features of the Games</a:t>
            </a:r>
          </a:p>
        </p:txBody>
      </p:sp>
    </p:spTree>
    <p:extLst>
      <p:ext uri="{BB962C8B-B14F-4D97-AF65-F5344CB8AC3E}">
        <p14:creationId xmlns:p14="http://schemas.microsoft.com/office/powerpoint/2010/main" val="248824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1453</TotalTime>
  <Words>706</Words>
  <Application>Microsoft Office PowerPoint</Application>
  <PresentationFormat>Widescreen</PresentationFormat>
  <Paragraphs>101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Gulim</vt:lpstr>
      <vt:lpstr>Adobe Ming Std L</vt:lpstr>
      <vt:lpstr>Calibri</vt:lpstr>
      <vt:lpstr>Frijole</vt:lpstr>
      <vt:lpstr>Georgia</vt:lpstr>
      <vt:lpstr>Trebuchet MS</vt:lpstr>
      <vt:lpstr>Wingdings</vt:lpstr>
      <vt:lpstr>Wood Type</vt:lpstr>
      <vt:lpstr>Accelerometer Controlled  Advanced  Maze Game Box</vt:lpstr>
      <vt:lpstr>CONTENT</vt:lpstr>
      <vt:lpstr>INTRODUCTION</vt:lpstr>
      <vt:lpstr>PowerPoint Presentation</vt:lpstr>
      <vt:lpstr>PowerPoint Presentation</vt:lpstr>
      <vt:lpstr>PowerPoint Presentation</vt:lpstr>
      <vt:lpstr>PowerPoint Presentation</vt:lpstr>
      <vt:lpstr>Interfacing of Accelerometer</vt:lpstr>
      <vt:lpstr>Features of the Games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 </vt:lpstr>
      <vt:lpstr>PowerPoint Presentation</vt:lpstr>
      <vt:lpstr>PowerPoint Presentation</vt:lpstr>
      <vt:lpstr>PowerPoint Presentation</vt:lpstr>
      <vt:lpstr>Simulation Using Proteus</vt:lpstr>
      <vt:lpstr>PowerPoint Presentation</vt:lpstr>
      <vt:lpstr>Helping 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Accelerometer Controlled Advanced Maze Game Box</dc:title>
  <dc:creator>jitendra</dc:creator>
  <cp:lastModifiedBy>Jitendra Sharma</cp:lastModifiedBy>
  <cp:revision>179</cp:revision>
  <dcterms:created xsi:type="dcterms:W3CDTF">2013-11-11T20:38:06Z</dcterms:created>
  <dcterms:modified xsi:type="dcterms:W3CDTF">2018-10-29T15:37:42Z</dcterms:modified>
</cp:coreProperties>
</file>