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4"/>
  </p:notesMasterIdLst>
  <p:sldIdLst>
    <p:sldId id="261" r:id="rId3"/>
    <p:sldId id="278" r:id="rId4"/>
    <p:sldId id="265" r:id="rId5"/>
    <p:sldId id="280" r:id="rId6"/>
    <p:sldId id="256" r:id="rId7"/>
    <p:sldId id="267" r:id="rId8"/>
    <p:sldId id="266" r:id="rId9"/>
    <p:sldId id="283" r:id="rId10"/>
    <p:sldId id="284" r:id="rId11"/>
    <p:sldId id="262" r:id="rId12"/>
    <p:sldId id="258" r:id="rId13"/>
    <p:sldId id="259" r:id="rId14"/>
    <p:sldId id="271" r:id="rId15"/>
    <p:sldId id="277" r:id="rId16"/>
    <p:sldId id="264" r:id="rId17"/>
    <p:sldId id="260" r:id="rId18"/>
    <p:sldId id="272" r:id="rId19"/>
    <p:sldId id="270" r:id="rId20"/>
    <p:sldId id="273" r:id="rId21"/>
    <p:sldId id="287" r:id="rId22"/>
    <p:sldId id="286" r:id="rId23"/>
    <p:sldId id="288" r:id="rId24"/>
    <p:sldId id="285" r:id="rId25"/>
    <p:sldId id="269" r:id="rId26"/>
    <p:sldId id="274" r:id="rId27"/>
    <p:sldId id="281" r:id="rId28"/>
    <p:sldId id="282" r:id="rId29"/>
    <p:sldId id="268" r:id="rId30"/>
    <p:sldId id="275" r:id="rId31"/>
    <p:sldId id="279" r:id="rId32"/>
    <p:sldId id="276"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4" autoAdjust="0"/>
    <p:restoredTop sz="89011" autoAdjust="0"/>
  </p:normalViewPr>
  <p:slideViewPr>
    <p:cSldViewPr snapToGrid="0">
      <p:cViewPr varScale="1">
        <p:scale>
          <a:sx n="103" d="100"/>
          <a:sy n="103" d="100"/>
        </p:scale>
        <p:origin x="852" y="102"/>
      </p:cViewPr>
      <p:guideLst>
        <p:guide orient="horz" pos="2160"/>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6B23E3-04F3-4E58-B5E1-CA94FF92D1F8}" type="datetimeFigureOut">
              <a:rPr lang="zh-CN" altLang="en-US" smtClean="0"/>
              <a:t>11-18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7EC365-C63B-45D5-9155-D2E9BC1E20B6}" type="slidenum">
              <a:rPr lang="zh-CN" altLang="en-US" smtClean="0"/>
              <a:t>‹#›</a:t>
            </a:fld>
            <a:endParaRPr lang="zh-CN" altLang="en-US"/>
          </a:p>
        </p:txBody>
      </p:sp>
    </p:spTree>
    <p:extLst>
      <p:ext uri="{BB962C8B-B14F-4D97-AF65-F5344CB8AC3E}">
        <p14:creationId xmlns:p14="http://schemas.microsoft.com/office/powerpoint/2010/main" val="956039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A7EC365-C63B-45D5-9155-D2E9BC1E20B6}" type="slidenum">
              <a:rPr lang="zh-CN" altLang="en-US" smtClean="0"/>
              <a:t>7</a:t>
            </a:fld>
            <a:endParaRPr lang="zh-CN" altLang="en-US"/>
          </a:p>
        </p:txBody>
      </p:sp>
    </p:spTree>
    <p:extLst>
      <p:ext uri="{BB962C8B-B14F-4D97-AF65-F5344CB8AC3E}">
        <p14:creationId xmlns:p14="http://schemas.microsoft.com/office/powerpoint/2010/main" val="812682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A7EC365-C63B-45D5-9155-D2E9BC1E20B6}" type="slidenum">
              <a:rPr lang="zh-CN" altLang="en-US" smtClean="0"/>
              <a:t>19</a:t>
            </a:fld>
            <a:endParaRPr lang="zh-CN" altLang="en-US"/>
          </a:p>
        </p:txBody>
      </p:sp>
    </p:spTree>
    <p:extLst>
      <p:ext uri="{BB962C8B-B14F-4D97-AF65-F5344CB8AC3E}">
        <p14:creationId xmlns:p14="http://schemas.microsoft.com/office/powerpoint/2010/main" val="1713798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A7EC365-C63B-45D5-9155-D2E9BC1E20B6}" type="slidenum">
              <a:rPr lang="zh-CN" altLang="en-US" smtClean="0"/>
              <a:t>20</a:t>
            </a:fld>
            <a:endParaRPr lang="zh-CN" altLang="en-US"/>
          </a:p>
        </p:txBody>
      </p:sp>
    </p:spTree>
    <p:extLst>
      <p:ext uri="{BB962C8B-B14F-4D97-AF65-F5344CB8AC3E}">
        <p14:creationId xmlns:p14="http://schemas.microsoft.com/office/powerpoint/2010/main" val="267694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用一段不严谨的语言描述一下</a:t>
            </a:r>
            <a:r>
              <a:rPr lang="en-US" altLang="zh-CN" sz="1200" b="0" i="0" kern="1200" dirty="0">
                <a:solidFill>
                  <a:schemeClr val="tx1"/>
                </a:solidFill>
                <a:effectLst/>
                <a:latin typeface="+mn-lt"/>
                <a:ea typeface="+mn-ea"/>
                <a:cs typeface="+mn-cs"/>
              </a:rPr>
              <a:t>Meta-Learning</a:t>
            </a:r>
            <a:r>
              <a:rPr lang="zh-CN" altLang="en-US" sz="1200" b="0" i="0" kern="1200" dirty="0">
                <a:solidFill>
                  <a:schemeClr val="tx1"/>
                </a:solidFill>
                <a:effectLst/>
                <a:latin typeface="+mn-lt"/>
                <a:ea typeface="+mn-ea"/>
                <a:cs typeface="+mn-cs"/>
              </a:rPr>
              <a:t>：我们假定传统的深度学习算法是给</a:t>
            </a:r>
            <a:r>
              <a:rPr lang="en-US" altLang="zh-CN" sz="1200" b="0" i="0" kern="1200" dirty="0">
                <a:solidFill>
                  <a:schemeClr val="tx1"/>
                </a:solidFill>
                <a:effectLst/>
                <a:latin typeface="+mn-lt"/>
                <a:ea typeface="+mn-ea"/>
                <a:cs typeface="+mn-cs"/>
              </a:rPr>
              <a:t>100</a:t>
            </a:r>
            <a:r>
              <a:rPr lang="zh-CN" altLang="en-US" sz="1200" b="0" i="0" kern="1200" dirty="0">
                <a:solidFill>
                  <a:schemeClr val="tx1"/>
                </a:solidFill>
                <a:effectLst/>
                <a:latin typeface="+mn-lt"/>
                <a:ea typeface="+mn-ea"/>
                <a:cs typeface="+mn-cs"/>
              </a:rPr>
              <a:t>道化学题让他学会做化学题（再用</a:t>
            </a:r>
            <a:r>
              <a:rPr lang="en-US" altLang="zh-CN" sz="1200" b="0" i="0" kern="1200" dirty="0">
                <a:solidFill>
                  <a:schemeClr val="tx1"/>
                </a:solidFill>
                <a:effectLst/>
                <a:latin typeface="+mn-lt"/>
                <a:ea typeface="+mn-ea"/>
                <a:cs typeface="+mn-cs"/>
              </a:rPr>
              <a:t>50</a:t>
            </a:r>
            <a:r>
              <a:rPr lang="zh-CN" altLang="en-US" sz="1200" b="0" i="0" kern="1200" dirty="0">
                <a:solidFill>
                  <a:schemeClr val="tx1"/>
                </a:solidFill>
                <a:effectLst/>
                <a:latin typeface="+mn-lt"/>
                <a:ea typeface="+mn-ea"/>
                <a:cs typeface="+mn-cs"/>
              </a:rPr>
              <a:t>道化学题进行测试），</a:t>
            </a:r>
            <a:r>
              <a:rPr lang="en-US" altLang="zh-CN" sz="1200" b="0" i="0" kern="1200" dirty="0">
                <a:solidFill>
                  <a:schemeClr val="tx1"/>
                </a:solidFill>
                <a:effectLst/>
                <a:latin typeface="+mn-lt"/>
                <a:ea typeface="+mn-ea"/>
                <a:cs typeface="+mn-cs"/>
              </a:rPr>
              <a:t>MAML</a:t>
            </a:r>
            <a:r>
              <a:rPr lang="zh-CN" altLang="en-US" sz="1200" b="0" i="0" kern="1200" dirty="0">
                <a:solidFill>
                  <a:schemeClr val="tx1"/>
                </a:solidFill>
                <a:effectLst/>
                <a:latin typeface="+mn-lt"/>
                <a:ea typeface="+mn-ea"/>
                <a:cs typeface="+mn-cs"/>
              </a:rPr>
              <a:t>算法则是用</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道数学题，</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道语文题，</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道物理题来让算法学会做</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道化学题，具体来说先通过</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道数学、</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道语文、</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道物理题来让算法掌握学习的能力（分别用</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道数学、</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道语文、</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道物理题来验证学习效果），然后再给一点点化学题（</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题）训练就可以让算法掌握化学题的做法。</a:t>
            </a:r>
            <a:r>
              <a:rPr lang="zh-CN" altLang="en-US" sz="1200" b="1" i="0" kern="1200" dirty="0">
                <a:solidFill>
                  <a:schemeClr val="tx1"/>
                </a:solidFill>
                <a:effectLst/>
                <a:latin typeface="+mn-lt"/>
                <a:ea typeface="+mn-ea"/>
                <a:cs typeface="+mn-cs"/>
              </a:rPr>
              <a:t>如果说传统深度学习是在学习一个任务，那么</a:t>
            </a:r>
            <a:r>
              <a:rPr lang="en-US" altLang="zh-CN" sz="1200" b="1" i="0" kern="1200" dirty="0">
                <a:solidFill>
                  <a:schemeClr val="tx1"/>
                </a:solidFill>
                <a:effectLst/>
                <a:latin typeface="+mn-lt"/>
                <a:ea typeface="+mn-ea"/>
                <a:cs typeface="+mn-cs"/>
              </a:rPr>
              <a:t>MAML</a:t>
            </a:r>
            <a:r>
              <a:rPr lang="zh-CN" altLang="en-US" sz="1200" b="1" i="0" kern="1200" dirty="0">
                <a:solidFill>
                  <a:schemeClr val="tx1"/>
                </a:solidFill>
                <a:effectLst/>
                <a:latin typeface="+mn-lt"/>
                <a:ea typeface="+mn-ea"/>
                <a:cs typeface="+mn-cs"/>
              </a:rPr>
              <a:t>则是在遍历多个任务后找到一组敏感的参数，在新任务到来的时候帮助模型利用这组参数快速地将先验知识转移到新任务上</a:t>
            </a:r>
            <a:r>
              <a:rPr lang="zh-CN" altLang="en-US" sz="1200" b="0" i="0" kern="1200" dirty="0">
                <a:solidFill>
                  <a:schemeClr val="tx1"/>
                </a:solidFill>
                <a:effectLst/>
                <a:latin typeface="+mn-lt"/>
                <a:ea typeface="+mn-ea"/>
                <a:cs typeface="+mn-cs"/>
              </a:rPr>
              <a:t>。</a:t>
            </a:r>
            <a:endParaRPr kumimoji="1" lang="zh-CN" altLang="en-US" dirty="0"/>
          </a:p>
        </p:txBody>
      </p:sp>
      <p:sp>
        <p:nvSpPr>
          <p:cNvPr id="4" name="灯片编号占位符 3"/>
          <p:cNvSpPr>
            <a:spLocks noGrp="1"/>
          </p:cNvSpPr>
          <p:nvPr>
            <p:ph type="sldNum" sz="quarter" idx="5"/>
          </p:nvPr>
        </p:nvSpPr>
        <p:spPr/>
        <p:txBody>
          <a:bodyPr/>
          <a:lstStyle/>
          <a:p>
            <a:fld id="{1A7EC365-C63B-45D5-9155-D2E9BC1E20B6}" type="slidenum">
              <a:rPr lang="zh-CN" altLang="en-US" smtClean="0"/>
              <a:t>21</a:t>
            </a:fld>
            <a:endParaRPr lang="zh-CN" altLang="en-US"/>
          </a:p>
        </p:txBody>
      </p:sp>
    </p:spTree>
    <p:extLst>
      <p:ext uri="{BB962C8B-B14F-4D97-AF65-F5344CB8AC3E}">
        <p14:creationId xmlns:p14="http://schemas.microsoft.com/office/powerpoint/2010/main" val="16381740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a:solidFill>
                  <a:schemeClr val="tx1"/>
                </a:solidFill>
                <a:effectLst/>
                <a:latin typeface="+mn-lt"/>
                <a:ea typeface="+mn-ea"/>
                <a:cs typeface="+mn-cs"/>
              </a:rPr>
              <a:t>BiLevel Optimization</a:t>
            </a:r>
            <a:r>
              <a:rPr lang="zh-CN" altLang="en-US" sz="1200" b="0" i="0" kern="1200">
                <a:solidFill>
                  <a:schemeClr val="tx1"/>
                </a:solidFill>
                <a:effectLst/>
                <a:latin typeface="+mn-lt"/>
                <a:ea typeface="+mn-ea"/>
                <a:cs typeface="+mn-cs"/>
              </a:rPr>
              <a:t>的思想非常重要，几乎所有的</a:t>
            </a:r>
            <a:r>
              <a:rPr lang="en-US" altLang="zh-CN" sz="1200" b="0" i="0" kern="1200">
                <a:solidFill>
                  <a:schemeClr val="tx1"/>
                </a:solidFill>
                <a:effectLst/>
                <a:latin typeface="+mn-lt"/>
                <a:ea typeface="+mn-ea"/>
                <a:cs typeface="+mn-cs"/>
              </a:rPr>
              <a:t>meta learning</a:t>
            </a:r>
            <a:r>
              <a:rPr lang="zh-CN" altLang="en-US" sz="1200" b="0" i="0" kern="1200">
                <a:solidFill>
                  <a:schemeClr val="tx1"/>
                </a:solidFill>
                <a:effectLst/>
                <a:latin typeface="+mn-lt"/>
                <a:ea typeface="+mn-ea"/>
                <a:cs typeface="+mn-cs"/>
              </a:rPr>
              <a:t>问题都可以套在这个上面。</a:t>
            </a:r>
            <a:endParaRPr lang="zh-CN" altLang="en-US"/>
          </a:p>
        </p:txBody>
      </p:sp>
      <p:sp>
        <p:nvSpPr>
          <p:cNvPr id="4" name="灯片编号占位符 3"/>
          <p:cNvSpPr>
            <a:spLocks noGrp="1"/>
          </p:cNvSpPr>
          <p:nvPr>
            <p:ph type="sldNum" sz="quarter" idx="5"/>
          </p:nvPr>
        </p:nvSpPr>
        <p:spPr/>
        <p:txBody>
          <a:bodyPr/>
          <a:lstStyle/>
          <a:p>
            <a:fld id="{1A7EC365-C63B-45D5-9155-D2E9BC1E20B6}" type="slidenum">
              <a:rPr lang="zh-CN" altLang="en-US" smtClean="0"/>
              <a:t>22</a:t>
            </a:fld>
            <a:endParaRPr lang="zh-CN" altLang="en-US"/>
          </a:p>
        </p:txBody>
      </p:sp>
    </p:spTree>
    <p:extLst>
      <p:ext uri="{BB962C8B-B14F-4D97-AF65-F5344CB8AC3E}">
        <p14:creationId xmlns:p14="http://schemas.microsoft.com/office/powerpoint/2010/main" val="2937844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a:solidFill>
                  <a:schemeClr val="tx1"/>
                </a:solidFill>
                <a:effectLst/>
                <a:latin typeface="+mn-lt"/>
                <a:ea typeface="+mn-ea"/>
                <a:cs typeface="+mn-cs"/>
              </a:rPr>
              <a:t>MAML</a:t>
            </a:r>
            <a:r>
              <a:rPr lang="zh-CN" altLang="en-US" sz="1200" b="0" i="0" kern="1200">
                <a:solidFill>
                  <a:schemeClr val="tx1"/>
                </a:solidFill>
                <a:effectLst/>
                <a:latin typeface="+mn-lt"/>
                <a:ea typeface="+mn-ea"/>
                <a:cs typeface="+mn-cs"/>
              </a:rPr>
              <a:t>把问题转换为</a:t>
            </a:r>
            <a:endParaRPr lang="en-US" altLang="zh-CN"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a:solidFill>
                  <a:schemeClr val="tx1"/>
                </a:solidFill>
                <a:effectLst/>
                <a:latin typeface="+mn-lt"/>
                <a:ea typeface="+mn-ea"/>
                <a:cs typeface="+mn-cs"/>
              </a:rPr>
              <a:t>用一段不严谨的语言描述一下</a:t>
            </a:r>
            <a:r>
              <a:rPr lang="en-US" altLang="zh-CN" sz="1200" b="0" i="0" kern="1200">
                <a:solidFill>
                  <a:schemeClr val="tx1"/>
                </a:solidFill>
                <a:effectLst/>
                <a:latin typeface="+mn-lt"/>
                <a:ea typeface="+mn-ea"/>
                <a:cs typeface="+mn-cs"/>
              </a:rPr>
              <a:t>Meta-Learning</a:t>
            </a:r>
            <a:r>
              <a:rPr lang="zh-CN" altLang="en-US" sz="1200" b="0" i="0" kern="1200">
                <a:solidFill>
                  <a:schemeClr val="tx1"/>
                </a:solidFill>
                <a:effectLst/>
                <a:latin typeface="+mn-lt"/>
                <a:ea typeface="+mn-ea"/>
                <a:cs typeface="+mn-cs"/>
              </a:rPr>
              <a:t>：我们假定传统的深度学习算法是给</a:t>
            </a:r>
            <a:r>
              <a:rPr lang="en-US" altLang="zh-CN" sz="1200" b="0" i="0" kern="1200">
                <a:solidFill>
                  <a:schemeClr val="tx1"/>
                </a:solidFill>
                <a:effectLst/>
                <a:latin typeface="+mn-lt"/>
                <a:ea typeface="+mn-ea"/>
                <a:cs typeface="+mn-cs"/>
              </a:rPr>
              <a:t>100</a:t>
            </a:r>
            <a:r>
              <a:rPr lang="zh-CN" altLang="en-US" sz="1200" b="0" i="0" kern="1200">
                <a:solidFill>
                  <a:schemeClr val="tx1"/>
                </a:solidFill>
                <a:effectLst/>
                <a:latin typeface="+mn-lt"/>
                <a:ea typeface="+mn-ea"/>
                <a:cs typeface="+mn-cs"/>
              </a:rPr>
              <a:t>道化学题让他学会做化学题（再用</a:t>
            </a:r>
            <a:r>
              <a:rPr lang="en-US" altLang="zh-CN" sz="1200" b="0" i="0" kern="1200">
                <a:solidFill>
                  <a:schemeClr val="tx1"/>
                </a:solidFill>
                <a:effectLst/>
                <a:latin typeface="+mn-lt"/>
                <a:ea typeface="+mn-ea"/>
                <a:cs typeface="+mn-cs"/>
              </a:rPr>
              <a:t>50</a:t>
            </a:r>
            <a:r>
              <a:rPr lang="zh-CN" altLang="en-US" sz="1200" b="0" i="0" kern="1200">
                <a:solidFill>
                  <a:schemeClr val="tx1"/>
                </a:solidFill>
                <a:effectLst/>
                <a:latin typeface="+mn-lt"/>
                <a:ea typeface="+mn-ea"/>
                <a:cs typeface="+mn-cs"/>
              </a:rPr>
              <a:t>道化学题进行测试），</a:t>
            </a:r>
            <a:r>
              <a:rPr lang="en-US" altLang="zh-CN" sz="1200" b="0" i="0" kern="1200">
                <a:solidFill>
                  <a:schemeClr val="tx1"/>
                </a:solidFill>
                <a:effectLst/>
                <a:latin typeface="+mn-lt"/>
                <a:ea typeface="+mn-ea"/>
                <a:cs typeface="+mn-cs"/>
              </a:rPr>
              <a:t>MAML</a:t>
            </a:r>
            <a:r>
              <a:rPr lang="zh-CN" altLang="en-US" sz="1200" b="0" i="0" kern="1200">
                <a:solidFill>
                  <a:schemeClr val="tx1"/>
                </a:solidFill>
                <a:effectLst/>
                <a:latin typeface="+mn-lt"/>
                <a:ea typeface="+mn-ea"/>
                <a:cs typeface="+mn-cs"/>
              </a:rPr>
              <a:t>算法则是用</a:t>
            </a:r>
            <a:r>
              <a:rPr lang="en-US" altLang="zh-CN" sz="1200" b="0" i="0" kern="1200">
                <a:solidFill>
                  <a:schemeClr val="tx1"/>
                </a:solidFill>
                <a:effectLst/>
                <a:latin typeface="+mn-lt"/>
                <a:ea typeface="+mn-ea"/>
                <a:cs typeface="+mn-cs"/>
              </a:rPr>
              <a:t>5</a:t>
            </a:r>
            <a:r>
              <a:rPr lang="zh-CN" altLang="en-US" sz="1200" b="0" i="0" kern="1200">
                <a:solidFill>
                  <a:schemeClr val="tx1"/>
                </a:solidFill>
                <a:effectLst/>
                <a:latin typeface="+mn-lt"/>
                <a:ea typeface="+mn-ea"/>
                <a:cs typeface="+mn-cs"/>
              </a:rPr>
              <a:t>道数学题，</a:t>
            </a:r>
            <a:r>
              <a:rPr lang="en-US" altLang="zh-CN" sz="1200" b="0" i="0" kern="1200">
                <a:solidFill>
                  <a:schemeClr val="tx1"/>
                </a:solidFill>
                <a:effectLst/>
                <a:latin typeface="+mn-lt"/>
                <a:ea typeface="+mn-ea"/>
                <a:cs typeface="+mn-cs"/>
              </a:rPr>
              <a:t>5</a:t>
            </a:r>
            <a:r>
              <a:rPr lang="zh-CN" altLang="en-US" sz="1200" b="0" i="0" kern="1200">
                <a:solidFill>
                  <a:schemeClr val="tx1"/>
                </a:solidFill>
                <a:effectLst/>
                <a:latin typeface="+mn-lt"/>
                <a:ea typeface="+mn-ea"/>
                <a:cs typeface="+mn-cs"/>
              </a:rPr>
              <a:t>道语文题，</a:t>
            </a:r>
            <a:r>
              <a:rPr lang="en-US" altLang="zh-CN" sz="1200" b="0" i="0" kern="1200">
                <a:solidFill>
                  <a:schemeClr val="tx1"/>
                </a:solidFill>
                <a:effectLst/>
                <a:latin typeface="+mn-lt"/>
                <a:ea typeface="+mn-ea"/>
                <a:cs typeface="+mn-cs"/>
              </a:rPr>
              <a:t>5</a:t>
            </a:r>
            <a:r>
              <a:rPr lang="zh-CN" altLang="en-US" sz="1200" b="0" i="0" kern="1200">
                <a:solidFill>
                  <a:schemeClr val="tx1"/>
                </a:solidFill>
                <a:effectLst/>
                <a:latin typeface="+mn-lt"/>
                <a:ea typeface="+mn-ea"/>
                <a:cs typeface="+mn-cs"/>
              </a:rPr>
              <a:t>道物理题来让算法学会做</a:t>
            </a:r>
            <a:r>
              <a:rPr lang="en-US" altLang="zh-CN" sz="1200" b="0" i="0" kern="1200">
                <a:solidFill>
                  <a:schemeClr val="tx1"/>
                </a:solidFill>
                <a:effectLst/>
                <a:latin typeface="+mn-lt"/>
                <a:ea typeface="+mn-ea"/>
                <a:cs typeface="+mn-cs"/>
              </a:rPr>
              <a:t>5</a:t>
            </a:r>
            <a:r>
              <a:rPr lang="zh-CN" altLang="en-US" sz="1200" b="0" i="0" kern="1200">
                <a:solidFill>
                  <a:schemeClr val="tx1"/>
                </a:solidFill>
                <a:effectLst/>
                <a:latin typeface="+mn-lt"/>
                <a:ea typeface="+mn-ea"/>
                <a:cs typeface="+mn-cs"/>
              </a:rPr>
              <a:t>道化学题，具体来说先通过</a:t>
            </a:r>
            <a:r>
              <a:rPr lang="en-US" altLang="zh-CN" sz="1200" b="0" i="0" kern="1200">
                <a:solidFill>
                  <a:schemeClr val="tx1"/>
                </a:solidFill>
                <a:effectLst/>
                <a:latin typeface="+mn-lt"/>
                <a:ea typeface="+mn-ea"/>
                <a:cs typeface="+mn-cs"/>
              </a:rPr>
              <a:t>5</a:t>
            </a:r>
            <a:r>
              <a:rPr lang="zh-CN" altLang="en-US" sz="1200" b="0" i="0" kern="1200">
                <a:solidFill>
                  <a:schemeClr val="tx1"/>
                </a:solidFill>
                <a:effectLst/>
                <a:latin typeface="+mn-lt"/>
                <a:ea typeface="+mn-ea"/>
                <a:cs typeface="+mn-cs"/>
              </a:rPr>
              <a:t>道数学、</a:t>
            </a:r>
            <a:r>
              <a:rPr lang="en-US" altLang="zh-CN" sz="1200" b="0" i="0" kern="1200">
                <a:solidFill>
                  <a:schemeClr val="tx1"/>
                </a:solidFill>
                <a:effectLst/>
                <a:latin typeface="+mn-lt"/>
                <a:ea typeface="+mn-ea"/>
                <a:cs typeface="+mn-cs"/>
              </a:rPr>
              <a:t>5</a:t>
            </a:r>
            <a:r>
              <a:rPr lang="zh-CN" altLang="en-US" sz="1200" b="0" i="0" kern="1200">
                <a:solidFill>
                  <a:schemeClr val="tx1"/>
                </a:solidFill>
                <a:effectLst/>
                <a:latin typeface="+mn-lt"/>
                <a:ea typeface="+mn-ea"/>
                <a:cs typeface="+mn-cs"/>
              </a:rPr>
              <a:t>道语文、</a:t>
            </a:r>
            <a:r>
              <a:rPr lang="en-US" altLang="zh-CN" sz="1200" b="0" i="0" kern="1200">
                <a:solidFill>
                  <a:schemeClr val="tx1"/>
                </a:solidFill>
                <a:effectLst/>
                <a:latin typeface="+mn-lt"/>
                <a:ea typeface="+mn-ea"/>
                <a:cs typeface="+mn-cs"/>
              </a:rPr>
              <a:t>5</a:t>
            </a:r>
            <a:r>
              <a:rPr lang="zh-CN" altLang="en-US" sz="1200" b="0" i="0" kern="1200">
                <a:solidFill>
                  <a:schemeClr val="tx1"/>
                </a:solidFill>
                <a:effectLst/>
                <a:latin typeface="+mn-lt"/>
                <a:ea typeface="+mn-ea"/>
                <a:cs typeface="+mn-cs"/>
              </a:rPr>
              <a:t>道物理题来让算法掌握学习的能力（分别用</a:t>
            </a:r>
            <a:r>
              <a:rPr lang="en-US" altLang="zh-CN" sz="1200" b="0" i="0" kern="1200">
                <a:solidFill>
                  <a:schemeClr val="tx1"/>
                </a:solidFill>
                <a:effectLst/>
                <a:latin typeface="+mn-lt"/>
                <a:ea typeface="+mn-ea"/>
                <a:cs typeface="+mn-cs"/>
              </a:rPr>
              <a:t>2</a:t>
            </a:r>
            <a:r>
              <a:rPr lang="zh-CN" altLang="en-US" sz="1200" b="0" i="0" kern="1200">
                <a:solidFill>
                  <a:schemeClr val="tx1"/>
                </a:solidFill>
                <a:effectLst/>
                <a:latin typeface="+mn-lt"/>
                <a:ea typeface="+mn-ea"/>
                <a:cs typeface="+mn-cs"/>
              </a:rPr>
              <a:t>道数学、</a:t>
            </a:r>
            <a:r>
              <a:rPr lang="en-US" altLang="zh-CN" sz="1200" b="0" i="0" kern="1200">
                <a:solidFill>
                  <a:schemeClr val="tx1"/>
                </a:solidFill>
                <a:effectLst/>
                <a:latin typeface="+mn-lt"/>
                <a:ea typeface="+mn-ea"/>
                <a:cs typeface="+mn-cs"/>
              </a:rPr>
              <a:t>2</a:t>
            </a:r>
            <a:r>
              <a:rPr lang="zh-CN" altLang="en-US" sz="1200" b="0" i="0" kern="1200">
                <a:solidFill>
                  <a:schemeClr val="tx1"/>
                </a:solidFill>
                <a:effectLst/>
                <a:latin typeface="+mn-lt"/>
                <a:ea typeface="+mn-ea"/>
                <a:cs typeface="+mn-cs"/>
              </a:rPr>
              <a:t>道语文、</a:t>
            </a:r>
            <a:r>
              <a:rPr lang="en-US" altLang="zh-CN" sz="1200" b="0" i="0" kern="1200">
                <a:solidFill>
                  <a:schemeClr val="tx1"/>
                </a:solidFill>
                <a:effectLst/>
                <a:latin typeface="+mn-lt"/>
                <a:ea typeface="+mn-ea"/>
                <a:cs typeface="+mn-cs"/>
              </a:rPr>
              <a:t>2</a:t>
            </a:r>
            <a:r>
              <a:rPr lang="zh-CN" altLang="en-US" sz="1200" b="0" i="0" kern="1200">
                <a:solidFill>
                  <a:schemeClr val="tx1"/>
                </a:solidFill>
                <a:effectLst/>
                <a:latin typeface="+mn-lt"/>
                <a:ea typeface="+mn-ea"/>
                <a:cs typeface="+mn-cs"/>
              </a:rPr>
              <a:t>道物理题来验证学习效果），然后再给一点点化学题（</a:t>
            </a:r>
            <a:r>
              <a:rPr lang="en-US" altLang="zh-CN" sz="1200" b="0" i="0" kern="1200">
                <a:solidFill>
                  <a:schemeClr val="tx1"/>
                </a:solidFill>
                <a:effectLst/>
                <a:latin typeface="+mn-lt"/>
                <a:ea typeface="+mn-ea"/>
                <a:cs typeface="+mn-cs"/>
              </a:rPr>
              <a:t>5</a:t>
            </a:r>
            <a:r>
              <a:rPr lang="zh-CN" altLang="en-US" sz="1200" b="0" i="0" kern="1200">
                <a:solidFill>
                  <a:schemeClr val="tx1"/>
                </a:solidFill>
                <a:effectLst/>
                <a:latin typeface="+mn-lt"/>
                <a:ea typeface="+mn-ea"/>
                <a:cs typeface="+mn-cs"/>
              </a:rPr>
              <a:t>题）训练就可以让算法掌握化学题的做法。</a:t>
            </a:r>
            <a:r>
              <a:rPr lang="zh-CN" altLang="en-US" sz="1200" b="1" i="0" kern="1200">
                <a:solidFill>
                  <a:schemeClr val="tx1"/>
                </a:solidFill>
                <a:effectLst/>
                <a:latin typeface="+mn-lt"/>
                <a:ea typeface="+mn-ea"/>
                <a:cs typeface="+mn-cs"/>
              </a:rPr>
              <a:t>如果说传统深度学习是在学习一个任务，那么</a:t>
            </a:r>
            <a:r>
              <a:rPr lang="en-US" altLang="zh-CN" sz="1200" b="1" i="0" kern="1200">
                <a:solidFill>
                  <a:schemeClr val="tx1"/>
                </a:solidFill>
                <a:effectLst/>
                <a:latin typeface="+mn-lt"/>
                <a:ea typeface="+mn-ea"/>
                <a:cs typeface="+mn-cs"/>
              </a:rPr>
              <a:t>MAML</a:t>
            </a:r>
            <a:r>
              <a:rPr lang="zh-CN" altLang="en-US" sz="1200" b="1" i="0" kern="1200">
                <a:solidFill>
                  <a:schemeClr val="tx1"/>
                </a:solidFill>
                <a:effectLst/>
                <a:latin typeface="+mn-lt"/>
                <a:ea typeface="+mn-ea"/>
                <a:cs typeface="+mn-cs"/>
              </a:rPr>
              <a:t>则是在遍历多个任务后找到一组敏感的参数，在新任务到来的时候帮助模型利用这组参数快速地将先验知识转移到新任务上</a:t>
            </a:r>
            <a:r>
              <a:rPr lang="zh-CN" altLang="en-US" sz="1200" b="0" i="0" kern="1200">
                <a:solidFill>
                  <a:schemeClr val="tx1"/>
                </a:solidFill>
                <a:effectLst/>
                <a:latin typeface="+mn-lt"/>
                <a:ea typeface="+mn-ea"/>
                <a:cs typeface="+mn-cs"/>
              </a:rPr>
              <a:t>。</a:t>
            </a:r>
            <a:endParaRPr kumimoji="1" lang="zh-CN" altLang="en-US"/>
          </a:p>
          <a:p>
            <a:r>
              <a:rPr lang="zh-CN" altLang="en-US" sz="1200" b="0" i="0" kern="1200">
                <a:solidFill>
                  <a:schemeClr val="tx1"/>
                </a:solidFill>
                <a:effectLst/>
                <a:latin typeface="+mn-lt"/>
                <a:ea typeface="+mn-ea"/>
                <a:cs typeface="+mn-cs"/>
              </a:rPr>
              <a:t>找到一个点，让这个点距离各个任务的最优解最近</a:t>
            </a:r>
            <a:endParaRPr lang="zh-CN" altLang="en-US"/>
          </a:p>
        </p:txBody>
      </p:sp>
      <p:sp>
        <p:nvSpPr>
          <p:cNvPr id="4" name="灯片编号占位符 3"/>
          <p:cNvSpPr>
            <a:spLocks noGrp="1"/>
          </p:cNvSpPr>
          <p:nvPr>
            <p:ph type="sldNum" sz="quarter" idx="5"/>
          </p:nvPr>
        </p:nvSpPr>
        <p:spPr/>
        <p:txBody>
          <a:bodyPr/>
          <a:lstStyle/>
          <a:p>
            <a:fld id="{1A7EC365-C63B-45D5-9155-D2E9BC1E20B6}" type="slidenum">
              <a:rPr lang="zh-CN" altLang="en-US" smtClean="0"/>
              <a:t>23</a:t>
            </a:fld>
            <a:endParaRPr lang="zh-CN" altLang="en-US"/>
          </a:p>
        </p:txBody>
      </p:sp>
    </p:spTree>
    <p:extLst>
      <p:ext uri="{BB962C8B-B14F-4D97-AF65-F5344CB8AC3E}">
        <p14:creationId xmlns:p14="http://schemas.microsoft.com/office/powerpoint/2010/main" val="1438911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a:solidFill>
                  <a:schemeClr val="tx1"/>
                </a:solidFill>
                <a:effectLst/>
                <a:latin typeface="+mn-lt"/>
                <a:ea typeface="+mn-ea"/>
                <a:cs typeface="+mn-cs"/>
              </a:rPr>
              <a:t>算法就是解决问题的一系列计算步骤</a:t>
            </a:r>
            <a:endParaRPr lang="en-US" altLang="zh-CN"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b="0" i="0" kern="1200">
                <a:solidFill>
                  <a:schemeClr val="tx1"/>
                </a:solidFill>
                <a:effectLst/>
                <a:latin typeface="+mn-lt"/>
                <a:ea typeface="+mn-ea"/>
                <a:cs typeface="+mn-cs"/>
              </a:rPr>
              <a:t>设计好学习算法就是指设计好网络结构，超参，初始化参数，参数更新方式等等</a:t>
            </a:r>
            <a:endParaRPr kumimoji="1" lang="zh-CN" altLang="en-US"/>
          </a:p>
          <a:p>
            <a:r>
              <a:rPr lang="zh-CN" altLang="en-US"/>
              <a:t>对于</a:t>
            </a:r>
            <a:r>
              <a:rPr lang="en-US" altLang="zh-CN"/>
              <a:t>machine learnin</a:t>
            </a:r>
            <a:r>
              <a:rPr lang="zh-CN" altLang="en-US"/>
              <a:t>来说，我们最终要得到的是一个</a:t>
            </a:r>
            <a:r>
              <a:rPr lang="en-US" altLang="zh-CN"/>
              <a:t>function</a:t>
            </a:r>
            <a:r>
              <a:rPr lang="zh-CN" altLang="en-US"/>
              <a:t>，这个</a:t>
            </a:r>
            <a:r>
              <a:rPr lang="en-US" altLang="zh-CN"/>
              <a:t>function</a:t>
            </a:r>
            <a:r>
              <a:rPr lang="zh-CN" altLang="en-US"/>
              <a:t>用来做预估</a:t>
            </a:r>
            <a:endParaRPr lang="en-US" altLang="zh-CN"/>
          </a:p>
          <a:p>
            <a:r>
              <a:rPr lang="zh-CN" altLang="en-US"/>
              <a:t>对于</a:t>
            </a:r>
            <a:r>
              <a:rPr lang="en-US" altLang="zh-CN"/>
              <a:t>meta learning</a:t>
            </a:r>
            <a:r>
              <a:rPr lang="zh-CN" altLang="en-US"/>
              <a:t>来说，我们最终要得到的是一个</a:t>
            </a:r>
            <a:r>
              <a:rPr lang="en-US" altLang="zh-CN"/>
              <a:t>learning algorithm</a:t>
            </a:r>
            <a:r>
              <a:rPr lang="zh-CN" altLang="en-US"/>
              <a:t>，也就是</a:t>
            </a:r>
            <a:r>
              <a:rPr lang="en-US" altLang="zh-CN"/>
              <a:t>F</a:t>
            </a:r>
            <a:r>
              <a:rPr lang="zh-CN" altLang="en-US"/>
              <a:t>，这个</a:t>
            </a:r>
            <a:r>
              <a:rPr lang="en-US" altLang="zh-CN"/>
              <a:t>F</a:t>
            </a:r>
            <a:r>
              <a:rPr lang="zh-CN" altLang="en-US"/>
              <a:t>用来辅助得到我们的</a:t>
            </a:r>
            <a:r>
              <a:rPr lang="en-US" altLang="zh-CN"/>
              <a:t>function</a:t>
            </a:r>
            <a:endParaRPr lang="zh-CN" altLang="en-US"/>
          </a:p>
        </p:txBody>
      </p:sp>
      <p:sp>
        <p:nvSpPr>
          <p:cNvPr id="4" name="灯片编号占位符 3"/>
          <p:cNvSpPr>
            <a:spLocks noGrp="1"/>
          </p:cNvSpPr>
          <p:nvPr>
            <p:ph type="sldNum" sz="quarter" idx="5"/>
          </p:nvPr>
        </p:nvSpPr>
        <p:spPr/>
        <p:txBody>
          <a:bodyPr/>
          <a:lstStyle/>
          <a:p>
            <a:fld id="{1A7EC365-C63B-45D5-9155-D2E9BC1E20B6}" type="slidenum">
              <a:rPr lang="zh-CN" altLang="en-US" smtClean="0"/>
              <a:t>8</a:t>
            </a:fld>
            <a:endParaRPr lang="zh-CN" altLang="en-US"/>
          </a:p>
        </p:txBody>
      </p:sp>
    </p:spTree>
    <p:extLst>
      <p:ext uri="{BB962C8B-B14F-4D97-AF65-F5344CB8AC3E}">
        <p14:creationId xmlns:p14="http://schemas.microsoft.com/office/powerpoint/2010/main" val="1565404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a:solidFill>
                  <a:schemeClr val="tx1"/>
                </a:solidFill>
                <a:effectLst/>
                <a:latin typeface="+mn-lt"/>
                <a:ea typeface="+mn-ea"/>
                <a:cs typeface="+mn-cs"/>
              </a:rPr>
              <a:t>算法就是解决问题的一系列计算步骤</a:t>
            </a:r>
            <a:endParaRPr lang="en-US" altLang="zh-CN"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b="0" i="0" kern="1200">
                <a:solidFill>
                  <a:schemeClr val="tx1"/>
                </a:solidFill>
                <a:effectLst/>
                <a:latin typeface="+mn-lt"/>
                <a:ea typeface="+mn-ea"/>
                <a:cs typeface="+mn-cs"/>
              </a:rPr>
              <a:t>设计好学习算法就是指设计好网络结构，超参，初始化参数，参数更新方式等等</a:t>
            </a:r>
            <a:endParaRPr kumimoji="1" lang="zh-CN" altLang="en-US"/>
          </a:p>
          <a:p>
            <a:r>
              <a:rPr lang="zh-CN" altLang="en-US"/>
              <a:t>对于</a:t>
            </a:r>
            <a:r>
              <a:rPr lang="en-US" altLang="zh-CN"/>
              <a:t>machine learnin</a:t>
            </a:r>
            <a:r>
              <a:rPr lang="zh-CN" altLang="en-US"/>
              <a:t>来说，我们最终要得到的是一个</a:t>
            </a:r>
            <a:r>
              <a:rPr lang="en-US" altLang="zh-CN"/>
              <a:t>function</a:t>
            </a:r>
            <a:r>
              <a:rPr lang="zh-CN" altLang="en-US"/>
              <a:t>，这个</a:t>
            </a:r>
            <a:r>
              <a:rPr lang="en-US" altLang="zh-CN"/>
              <a:t>function</a:t>
            </a:r>
            <a:r>
              <a:rPr lang="zh-CN" altLang="en-US"/>
              <a:t>用来做预估</a:t>
            </a:r>
            <a:endParaRPr lang="en-US" altLang="zh-CN"/>
          </a:p>
          <a:p>
            <a:r>
              <a:rPr lang="zh-CN" altLang="en-US"/>
              <a:t>对于</a:t>
            </a:r>
            <a:r>
              <a:rPr lang="en-US" altLang="zh-CN"/>
              <a:t>meta learning</a:t>
            </a:r>
            <a:r>
              <a:rPr lang="zh-CN" altLang="en-US"/>
              <a:t>来说，我们最终要得到的是一个</a:t>
            </a:r>
            <a:r>
              <a:rPr lang="en-US" altLang="zh-CN"/>
              <a:t>learning algorithm</a:t>
            </a:r>
            <a:r>
              <a:rPr lang="zh-CN" altLang="en-US"/>
              <a:t>，也就是</a:t>
            </a:r>
            <a:r>
              <a:rPr lang="en-US" altLang="zh-CN"/>
              <a:t>F</a:t>
            </a:r>
            <a:r>
              <a:rPr lang="zh-CN" altLang="en-US"/>
              <a:t>，这个</a:t>
            </a:r>
            <a:r>
              <a:rPr lang="en-US" altLang="zh-CN"/>
              <a:t>F</a:t>
            </a:r>
            <a:r>
              <a:rPr lang="zh-CN" altLang="en-US"/>
              <a:t>用来辅助得到我们的</a:t>
            </a:r>
            <a:r>
              <a:rPr lang="en-US" altLang="zh-CN"/>
              <a:t>function</a:t>
            </a:r>
            <a:endParaRPr lang="zh-CN" altLang="en-US"/>
          </a:p>
        </p:txBody>
      </p:sp>
      <p:sp>
        <p:nvSpPr>
          <p:cNvPr id="4" name="灯片编号占位符 3"/>
          <p:cNvSpPr>
            <a:spLocks noGrp="1"/>
          </p:cNvSpPr>
          <p:nvPr>
            <p:ph type="sldNum" sz="quarter" idx="5"/>
          </p:nvPr>
        </p:nvSpPr>
        <p:spPr/>
        <p:txBody>
          <a:bodyPr/>
          <a:lstStyle/>
          <a:p>
            <a:fld id="{1A7EC365-C63B-45D5-9155-D2E9BC1E20B6}" type="slidenum">
              <a:rPr lang="zh-CN" altLang="en-US" smtClean="0"/>
              <a:t>9</a:t>
            </a:fld>
            <a:endParaRPr lang="zh-CN" altLang="en-US"/>
          </a:p>
        </p:txBody>
      </p:sp>
    </p:spTree>
    <p:extLst>
      <p:ext uri="{BB962C8B-B14F-4D97-AF65-F5344CB8AC3E}">
        <p14:creationId xmlns:p14="http://schemas.microsoft.com/office/powerpoint/2010/main" val="512272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mn-lt"/>
                <a:ea typeface="+mn-ea"/>
                <a:cs typeface="+mn-cs"/>
              </a:rPr>
              <a:t>人类之所以能够快速学习的关键是人类具备学会学习的能力，能够充分的利用以往的知识经验来指导新任务的学习</a:t>
            </a:r>
            <a:endParaRPr lang="en-US" altLang="zh-CN" sz="1200" b="0" i="0" kern="1200">
              <a:solidFill>
                <a:schemeClr val="tx1"/>
              </a:solidFill>
              <a:effectLst/>
              <a:latin typeface="+mn-lt"/>
              <a:ea typeface="+mn-ea"/>
              <a:cs typeface="+mn-cs"/>
            </a:endParaRPr>
          </a:p>
          <a:p>
            <a:r>
              <a:rPr kumimoji="1" lang="zh-CN" altLang="en-US" sz="1200" b="0" i="0" kern="1200">
                <a:solidFill>
                  <a:schemeClr val="tx1"/>
                </a:solidFill>
                <a:effectLst/>
                <a:latin typeface="+mn-lt"/>
                <a:ea typeface="+mn-ea"/>
                <a:cs typeface="+mn-cs"/>
              </a:rPr>
              <a:t>因此</a:t>
            </a:r>
            <a:r>
              <a:rPr kumimoji="1" lang="en-US" altLang="zh-CN" sz="1200" b="0" i="0" kern="1200">
                <a:solidFill>
                  <a:schemeClr val="tx1"/>
                </a:solidFill>
                <a:effectLst/>
                <a:latin typeface="+mn-lt"/>
                <a:ea typeface="+mn-ea"/>
                <a:cs typeface="+mn-cs"/>
              </a:rPr>
              <a:t>meta</a:t>
            </a:r>
            <a:r>
              <a:rPr kumimoji="1" lang="zh-CN" altLang="en-US" sz="1200" b="0" i="0" kern="1200">
                <a:solidFill>
                  <a:schemeClr val="tx1"/>
                </a:solidFill>
                <a:effectLst/>
                <a:latin typeface="+mn-lt"/>
                <a:ea typeface="+mn-ea"/>
                <a:cs typeface="+mn-cs"/>
              </a:rPr>
              <a:t> </a:t>
            </a:r>
            <a:r>
              <a:rPr kumimoji="1" lang="en-US" altLang="zh-CN" sz="1200" b="0" i="0" kern="1200">
                <a:solidFill>
                  <a:schemeClr val="tx1"/>
                </a:solidFill>
                <a:effectLst/>
                <a:latin typeface="+mn-lt"/>
                <a:ea typeface="+mn-ea"/>
                <a:cs typeface="+mn-cs"/>
              </a:rPr>
              <a:t>learning</a:t>
            </a:r>
            <a:r>
              <a:rPr kumimoji="1" lang="zh-CN" altLang="en-US" sz="1200" b="0" i="0" kern="1200">
                <a:solidFill>
                  <a:schemeClr val="tx1"/>
                </a:solidFill>
                <a:effectLst/>
                <a:latin typeface="+mn-lt"/>
                <a:ea typeface="+mn-ea"/>
                <a:cs typeface="+mn-cs"/>
              </a:rPr>
              <a:t>的宗旨就是</a:t>
            </a:r>
            <a:r>
              <a:rPr lang="zh-CN" altLang="en-US" sz="1200" b="0" i="0" kern="1200">
                <a:solidFill>
                  <a:schemeClr val="tx1"/>
                </a:solidFill>
                <a:effectLst/>
                <a:latin typeface="+mn-lt"/>
                <a:ea typeface="+mn-ea"/>
                <a:cs typeface="+mn-cs"/>
              </a:rPr>
              <a:t>通过少量样本达到学习新技能或快速适应新环境的能力，即学习的能力。</a:t>
            </a:r>
            <a:endParaRPr lang="en-US" altLang="zh-CN" sz="1200" b="0" i="0" kern="1200">
              <a:solidFill>
                <a:schemeClr val="tx1"/>
              </a:solidFill>
              <a:effectLst/>
              <a:latin typeface="+mn-lt"/>
              <a:ea typeface="+mn-ea"/>
              <a:cs typeface="+mn-cs"/>
            </a:endParaRPr>
          </a:p>
          <a:p>
            <a:r>
              <a:rPr lang="zh-CN" altLang="en-US" sz="1200" b="0" i="0" kern="1200">
                <a:solidFill>
                  <a:schemeClr val="tx1"/>
                </a:solidFill>
                <a:effectLst/>
                <a:latin typeface="+mn-lt"/>
                <a:ea typeface="+mn-ea"/>
                <a:cs typeface="+mn-cs"/>
              </a:rPr>
              <a:t>有人指出</a:t>
            </a:r>
            <a:r>
              <a:rPr lang="en-US" altLang="zh-CN" sz="1200" b="1" i="0" kern="1200">
                <a:solidFill>
                  <a:schemeClr val="tx1"/>
                </a:solidFill>
                <a:effectLst/>
                <a:latin typeface="+mn-lt"/>
                <a:ea typeface="+mn-ea"/>
                <a:cs typeface="+mn-cs"/>
              </a:rPr>
              <a:t>Meta Learning</a:t>
            </a:r>
            <a:r>
              <a:rPr lang="zh-CN" altLang="en-US" sz="1200" b="1" i="0" kern="1200">
                <a:solidFill>
                  <a:schemeClr val="tx1"/>
                </a:solidFill>
                <a:effectLst/>
                <a:latin typeface="+mn-lt"/>
                <a:ea typeface="+mn-ea"/>
                <a:cs typeface="+mn-cs"/>
              </a:rPr>
              <a:t>是实现通用人工智能的关键</a:t>
            </a:r>
            <a:r>
              <a:rPr lang="zh-CN" altLang="en-US" sz="1200" b="0" i="0" kern="1200">
                <a:solidFill>
                  <a:schemeClr val="tx1"/>
                </a:solidFill>
                <a:effectLst/>
                <a:latin typeface="+mn-lt"/>
                <a:ea typeface="+mn-ea"/>
                <a:cs typeface="+mn-cs"/>
              </a:rPr>
              <a:t>，因为它使人工智能能学会思考，与推理。</a:t>
            </a:r>
            <a:endParaRPr kumimoji="1" lang="zh-CN" altLang="en-US"/>
          </a:p>
          <a:p>
            <a:endParaRPr lang="zh-CN" altLang="en-US"/>
          </a:p>
        </p:txBody>
      </p:sp>
      <p:sp>
        <p:nvSpPr>
          <p:cNvPr id="4" name="灯片编号占位符 3"/>
          <p:cNvSpPr>
            <a:spLocks noGrp="1"/>
          </p:cNvSpPr>
          <p:nvPr>
            <p:ph type="sldNum" sz="quarter" idx="5"/>
          </p:nvPr>
        </p:nvSpPr>
        <p:spPr/>
        <p:txBody>
          <a:bodyPr/>
          <a:lstStyle/>
          <a:p>
            <a:fld id="{1A7EC365-C63B-45D5-9155-D2E9BC1E20B6}" type="slidenum">
              <a:rPr lang="zh-CN" altLang="en-US" smtClean="0"/>
              <a:t>11</a:t>
            </a:fld>
            <a:endParaRPr lang="zh-CN" altLang="en-US"/>
          </a:p>
        </p:txBody>
      </p:sp>
    </p:spTree>
    <p:extLst>
      <p:ext uri="{BB962C8B-B14F-4D97-AF65-F5344CB8AC3E}">
        <p14:creationId xmlns:p14="http://schemas.microsoft.com/office/powerpoint/2010/main" val="2749243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mn-lt"/>
                <a:ea typeface="+mn-ea"/>
                <a:cs typeface="+mn-cs"/>
              </a:rPr>
              <a:t>我们知道现在深度学习在使用大型数据集掌握一项任务（检测，分类等）方面取得了巨大的成功，但这并不是真正我们追求的“人工智能”。具体来说，我们可能训练了一个能做物理题很高分的学生，但是他也只能做物理题而已，面对数学题他只能吞下零分的命运；其次，在面对新的任务（数学题）的时候，我们的学生仍然需要大量的数据（数学题）进行训练，而在学习物理的时候积累下的学习方法（先验知识）却基本帮不上忙。</a:t>
            </a:r>
          </a:p>
          <a:p>
            <a:r>
              <a:rPr lang="zh-CN" altLang="en-US" sz="1200" b="0" i="0" kern="1200">
                <a:solidFill>
                  <a:schemeClr val="tx1"/>
                </a:solidFill>
                <a:effectLst/>
                <a:latin typeface="+mn-lt"/>
                <a:ea typeface="+mn-ea"/>
                <a:cs typeface="+mn-cs"/>
              </a:rPr>
              <a:t>以上的问题可以抽象为一个具体的问题：现在的深度学习往往只是在学习某一类特定的任务，而不是在学习自身“学习”的能力，这也是</a:t>
            </a:r>
            <a:r>
              <a:rPr lang="en-US" altLang="zh-CN" sz="1200" b="0" i="0" kern="1200">
                <a:solidFill>
                  <a:schemeClr val="tx1"/>
                </a:solidFill>
                <a:effectLst/>
                <a:latin typeface="+mn-lt"/>
                <a:ea typeface="+mn-ea"/>
                <a:cs typeface="+mn-cs"/>
              </a:rPr>
              <a:t>Meta-Learning</a:t>
            </a:r>
            <a:r>
              <a:rPr lang="zh-CN" altLang="en-US" sz="1200" b="0" i="0" kern="1200">
                <a:solidFill>
                  <a:schemeClr val="tx1"/>
                </a:solidFill>
                <a:effectLst/>
                <a:latin typeface="+mn-lt"/>
                <a:ea typeface="+mn-ea"/>
                <a:cs typeface="+mn-cs"/>
              </a:rPr>
              <a:t>的定义：</a:t>
            </a:r>
            <a:r>
              <a:rPr lang="zh-CN" altLang="en-US" sz="1200" b="1" i="0" kern="1200">
                <a:solidFill>
                  <a:schemeClr val="tx1"/>
                </a:solidFill>
                <a:effectLst/>
                <a:latin typeface="+mn-lt"/>
                <a:ea typeface="+mn-ea"/>
                <a:cs typeface="+mn-cs"/>
              </a:rPr>
              <a:t>学习如何学习的能力，而不是学习具体的某一个任务</a:t>
            </a:r>
            <a:r>
              <a:rPr lang="zh-CN" altLang="en-US" sz="1200" b="0" i="0" kern="1200">
                <a:solidFill>
                  <a:schemeClr val="tx1"/>
                </a:solidFill>
                <a:effectLst/>
                <a:latin typeface="+mn-lt"/>
                <a:ea typeface="+mn-ea"/>
                <a:cs typeface="+mn-cs"/>
              </a:rPr>
              <a:t>。假如我们的算法学会了怎么学习，当面对一个新的任务的时候，有了学习能力（先验知识）就可以只用少量的数据进行快速的学习，而这种学习如何学习的方式才是真正的“人工智能”。</a:t>
            </a:r>
          </a:p>
          <a:p>
            <a:endParaRPr lang="zh-CN" altLang="en-US"/>
          </a:p>
        </p:txBody>
      </p:sp>
      <p:sp>
        <p:nvSpPr>
          <p:cNvPr id="4" name="灯片编号占位符 3"/>
          <p:cNvSpPr>
            <a:spLocks noGrp="1"/>
          </p:cNvSpPr>
          <p:nvPr>
            <p:ph type="sldNum" sz="quarter" idx="5"/>
          </p:nvPr>
        </p:nvSpPr>
        <p:spPr/>
        <p:txBody>
          <a:bodyPr/>
          <a:lstStyle/>
          <a:p>
            <a:fld id="{1A7EC365-C63B-45D5-9155-D2E9BC1E20B6}" type="slidenum">
              <a:rPr lang="zh-CN" altLang="en-US" smtClean="0"/>
              <a:t>12</a:t>
            </a:fld>
            <a:endParaRPr lang="zh-CN" altLang="en-US"/>
          </a:p>
        </p:txBody>
      </p:sp>
    </p:spTree>
    <p:extLst>
      <p:ext uri="{BB962C8B-B14F-4D97-AF65-F5344CB8AC3E}">
        <p14:creationId xmlns:p14="http://schemas.microsoft.com/office/powerpoint/2010/main" val="1212233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A7EC365-C63B-45D5-9155-D2E9BC1E20B6}" type="slidenum">
              <a:rPr lang="zh-CN" altLang="en-US" smtClean="0"/>
              <a:t>14</a:t>
            </a:fld>
            <a:endParaRPr lang="zh-CN" altLang="en-US"/>
          </a:p>
        </p:txBody>
      </p:sp>
    </p:spTree>
    <p:extLst>
      <p:ext uri="{BB962C8B-B14F-4D97-AF65-F5344CB8AC3E}">
        <p14:creationId xmlns:p14="http://schemas.microsoft.com/office/powerpoint/2010/main" val="3035994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Meta Learning</a:t>
            </a:r>
            <a:r>
              <a:rPr lang="zh-CN" altLang="en-US" sz="1200" b="0" i="0" kern="1200" dirty="0">
                <a:solidFill>
                  <a:schemeClr val="tx1"/>
                </a:solidFill>
                <a:effectLst/>
                <a:latin typeface="+mn-lt"/>
                <a:ea typeface="+mn-ea"/>
                <a:cs typeface="+mn-cs"/>
              </a:rPr>
              <a:t>和传统的机器学习最大的不同便在于</a:t>
            </a:r>
            <a:r>
              <a:rPr lang="en-US" altLang="zh-CN" sz="1200" b="0" i="0" kern="1200" dirty="0">
                <a:solidFill>
                  <a:schemeClr val="tx1"/>
                </a:solidFill>
                <a:effectLst/>
                <a:latin typeface="+mn-lt"/>
                <a:ea typeface="+mn-ea"/>
                <a:cs typeface="+mn-cs"/>
              </a:rPr>
              <a:t>Meta Learning</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task level</a:t>
            </a:r>
            <a:r>
              <a:rPr lang="zh-CN" altLang="en-US" sz="1200" b="0" i="0" kern="1200" dirty="0">
                <a:solidFill>
                  <a:schemeClr val="tx1"/>
                </a:solidFill>
                <a:effectLst/>
                <a:latin typeface="+mn-lt"/>
                <a:ea typeface="+mn-ea"/>
                <a:cs typeface="+mn-cs"/>
              </a:rPr>
              <a:t>的，即每一个</a:t>
            </a:r>
            <a:r>
              <a:rPr lang="en-US" altLang="zh-CN" sz="1200" b="0" i="0" kern="1200" dirty="0">
                <a:solidFill>
                  <a:schemeClr val="tx1"/>
                </a:solidFill>
                <a:effectLst/>
                <a:latin typeface="+mn-lt"/>
                <a:ea typeface="+mn-ea"/>
                <a:cs typeface="+mn-cs"/>
              </a:rPr>
              <a:t>task</a:t>
            </a:r>
            <a:r>
              <a:rPr lang="zh-CN" altLang="en-US" sz="1200" b="0" i="0" kern="1200" dirty="0">
                <a:solidFill>
                  <a:schemeClr val="tx1"/>
                </a:solidFill>
                <a:effectLst/>
                <a:latin typeface="+mn-lt"/>
                <a:ea typeface="+mn-ea"/>
                <a:cs typeface="+mn-cs"/>
              </a:rPr>
              <a:t>都可以认为是</a:t>
            </a:r>
            <a:r>
              <a:rPr lang="en-US" altLang="zh-CN" sz="1200" b="0" i="0" kern="1200" dirty="0">
                <a:solidFill>
                  <a:schemeClr val="tx1"/>
                </a:solidFill>
                <a:effectLst/>
                <a:latin typeface="+mn-lt"/>
                <a:ea typeface="+mn-ea"/>
                <a:cs typeface="+mn-cs"/>
              </a:rPr>
              <a:t>meta learning</a:t>
            </a:r>
            <a:r>
              <a:rPr lang="zh-CN" altLang="en-US" sz="1200" b="0" i="0" kern="1200" dirty="0">
                <a:solidFill>
                  <a:schemeClr val="tx1"/>
                </a:solidFill>
                <a:effectLst/>
                <a:latin typeface="+mn-lt"/>
                <a:ea typeface="+mn-ea"/>
                <a:cs typeface="+mn-cs"/>
              </a:rPr>
              <a:t>的样本。</a:t>
            </a:r>
            <a:endParaRPr kumimoji="1" lang="zh-CN" altLang="en-US" dirty="0"/>
          </a:p>
        </p:txBody>
      </p:sp>
      <p:sp>
        <p:nvSpPr>
          <p:cNvPr id="4" name="灯片编号占位符 3"/>
          <p:cNvSpPr>
            <a:spLocks noGrp="1"/>
          </p:cNvSpPr>
          <p:nvPr>
            <p:ph type="sldNum" sz="quarter" idx="5"/>
          </p:nvPr>
        </p:nvSpPr>
        <p:spPr/>
        <p:txBody>
          <a:bodyPr/>
          <a:lstStyle/>
          <a:p>
            <a:fld id="{1A7EC365-C63B-45D5-9155-D2E9BC1E20B6}" type="slidenum">
              <a:rPr lang="zh-CN" altLang="en-US" smtClean="0"/>
              <a:t>16</a:t>
            </a:fld>
            <a:endParaRPr lang="zh-CN" altLang="en-US"/>
          </a:p>
        </p:txBody>
      </p:sp>
    </p:spTree>
    <p:extLst>
      <p:ext uri="{BB962C8B-B14F-4D97-AF65-F5344CB8AC3E}">
        <p14:creationId xmlns:p14="http://schemas.microsoft.com/office/powerpoint/2010/main" val="980443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a:solidFill>
                  <a:schemeClr val="tx1"/>
                </a:solidFill>
                <a:effectLst/>
                <a:latin typeface="+mn-lt"/>
                <a:ea typeface="+mn-ea"/>
                <a:cs typeface="+mn-cs"/>
              </a:rPr>
              <a:t>meta learning</a:t>
            </a:r>
            <a:r>
              <a:rPr lang="zh-CN" altLang="en-US" sz="1200" b="0" i="0" kern="1200">
                <a:solidFill>
                  <a:schemeClr val="tx1"/>
                </a:solidFill>
                <a:effectLst/>
                <a:latin typeface="+mn-lt"/>
                <a:ea typeface="+mn-ea"/>
                <a:cs typeface="+mn-cs"/>
              </a:rPr>
              <a:t>是强调从不同的若干小任务小样本来学习一个对未知样本未知类别都有好的判别和泛化能力的模型</a:t>
            </a:r>
            <a:endParaRPr lang="zh-CN" altLang="en-US"/>
          </a:p>
        </p:txBody>
      </p:sp>
      <p:sp>
        <p:nvSpPr>
          <p:cNvPr id="4" name="灯片编号占位符 3"/>
          <p:cNvSpPr>
            <a:spLocks noGrp="1"/>
          </p:cNvSpPr>
          <p:nvPr>
            <p:ph type="sldNum" sz="quarter" idx="5"/>
          </p:nvPr>
        </p:nvSpPr>
        <p:spPr/>
        <p:txBody>
          <a:bodyPr/>
          <a:lstStyle/>
          <a:p>
            <a:fld id="{1A7EC365-C63B-45D5-9155-D2E9BC1E20B6}" type="slidenum">
              <a:rPr lang="zh-CN" altLang="en-US" smtClean="0"/>
              <a:t>17</a:t>
            </a:fld>
            <a:endParaRPr lang="zh-CN" altLang="en-US"/>
          </a:p>
        </p:txBody>
      </p:sp>
    </p:spTree>
    <p:extLst>
      <p:ext uri="{BB962C8B-B14F-4D97-AF65-F5344CB8AC3E}">
        <p14:creationId xmlns:p14="http://schemas.microsoft.com/office/powerpoint/2010/main" val="3695336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A7EC365-C63B-45D5-9155-D2E9BC1E20B6}" type="slidenum">
              <a:rPr lang="zh-CN" altLang="en-US" smtClean="0"/>
              <a:t>18</a:t>
            </a:fld>
            <a:endParaRPr lang="zh-CN" altLang="en-US"/>
          </a:p>
        </p:txBody>
      </p:sp>
    </p:spTree>
    <p:extLst>
      <p:ext uri="{BB962C8B-B14F-4D97-AF65-F5344CB8AC3E}">
        <p14:creationId xmlns:p14="http://schemas.microsoft.com/office/powerpoint/2010/main" val="1875253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0ADB8E-88DB-40A9-9CE9-CAC934B315F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57BA294-CC45-44FD-98F8-E9F7930361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7640E47-1201-4A31-BA62-066FFE64F8FA}"/>
              </a:ext>
            </a:extLst>
          </p:cNvPr>
          <p:cNvSpPr>
            <a:spLocks noGrp="1"/>
          </p:cNvSpPr>
          <p:nvPr>
            <p:ph type="dt" sz="half" idx="10"/>
          </p:nvPr>
        </p:nvSpPr>
        <p:spPr/>
        <p:txBody>
          <a:bodyPr/>
          <a:lstStyle/>
          <a:p>
            <a:fld id="{550FB958-22FA-4098-AC6F-AECDF9B7736D}" type="datetimeFigureOut">
              <a:rPr lang="zh-CN" altLang="en-US" smtClean="0"/>
              <a:t>11-18</a:t>
            </a:fld>
            <a:endParaRPr lang="zh-CN" altLang="en-US"/>
          </a:p>
        </p:txBody>
      </p:sp>
      <p:sp>
        <p:nvSpPr>
          <p:cNvPr id="5" name="页脚占位符 4">
            <a:extLst>
              <a:ext uri="{FF2B5EF4-FFF2-40B4-BE49-F238E27FC236}">
                <a16:creationId xmlns:a16="http://schemas.microsoft.com/office/drawing/2014/main" id="{A4235523-91EA-43AC-98A3-371CC51DB3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F55A95-F40E-4D6E-B603-6289F1894286}"/>
              </a:ext>
            </a:extLst>
          </p:cNvPr>
          <p:cNvSpPr>
            <a:spLocks noGrp="1"/>
          </p:cNvSpPr>
          <p:nvPr>
            <p:ph type="sldNum" sz="quarter" idx="12"/>
          </p:nvPr>
        </p:nvSpPr>
        <p:spPr/>
        <p:txBody>
          <a:bodyPr/>
          <a:lstStyle/>
          <a:p>
            <a:fld id="{6762BFF7-34F3-4A0F-9D7D-E3D9F1FCDB5C}" type="slidenum">
              <a:rPr lang="zh-CN" altLang="en-US" smtClean="0"/>
              <a:t>‹#›</a:t>
            </a:fld>
            <a:endParaRPr lang="zh-CN" altLang="en-US"/>
          </a:p>
        </p:txBody>
      </p:sp>
    </p:spTree>
    <p:extLst>
      <p:ext uri="{BB962C8B-B14F-4D97-AF65-F5344CB8AC3E}">
        <p14:creationId xmlns:p14="http://schemas.microsoft.com/office/powerpoint/2010/main" val="2941832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BAB727-1CA8-487B-8BBE-E9ED8C8A2CC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0F91694-A56E-4A0B-A23C-1B01C389F46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B60DA3D-74DA-4425-B8A0-2961C3D7D40F}"/>
              </a:ext>
            </a:extLst>
          </p:cNvPr>
          <p:cNvSpPr>
            <a:spLocks noGrp="1"/>
          </p:cNvSpPr>
          <p:nvPr>
            <p:ph type="dt" sz="half" idx="10"/>
          </p:nvPr>
        </p:nvSpPr>
        <p:spPr/>
        <p:txBody>
          <a:bodyPr/>
          <a:lstStyle/>
          <a:p>
            <a:fld id="{550FB958-22FA-4098-AC6F-AECDF9B7736D}" type="datetimeFigureOut">
              <a:rPr lang="zh-CN" altLang="en-US" smtClean="0"/>
              <a:t>11-18</a:t>
            </a:fld>
            <a:endParaRPr lang="zh-CN" altLang="en-US"/>
          </a:p>
        </p:txBody>
      </p:sp>
      <p:sp>
        <p:nvSpPr>
          <p:cNvPr id="5" name="页脚占位符 4">
            <a:extLst>
              <a:ext uri="{FF2B5EF4-FFF2-40B4-BE49-F238E27FC236}">
                <a16:creationId xmlns:a16="http://schemas.microsoft.com/office/drawing/2014/main" id="{935FB351-75CE-4EE3-8D5C-C679A8FC82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E325E8-110D-4A9B-9830-A56E178E346B}"/>
              </a:ext>
            </a:extLst>
          </p:cNvPr>
          <p:cNvSpPr>
            <a:spLocks noGrp="1"/>
          </p:cNvSpPr>
          <p:nvPr>
            <p:ph type="sldNum" sz="quarter" idx="12"/>
          </p:nvPr>
        </p:nvSpPr>
        <p:spPr/>
        <p:txBody>
          <a:bodyPr/>
          <a:lstStyle/>
          <a:p>
            <a:fld id="{6762BFF7-34F3-4A0F-9D7D-E3D9F1FCDB5C}" type="slidenum">
              <a:rPr lang="zh-CN" altLang="en-US" smtClean="0"/>
              <a:t>‹#›</a:t>
            </a:fld>
            <a:endParaRPr lang="zh-CN" altLang="en-US"/>
          </a:p>
        </p:txBody>
      </p:sp>
    </p:spTree>
    <p:extLst>
      <p:ext uri="{BB962C8B-B14F-4D97-AF65-F5344CB8AC3E}">
        <p14:creationId xmlns:p14="http://schemas.microsoft.com/office/powerpoint/2010/main" val="3177284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F1549E9-9965-4A86-BA1A-39E71A628AE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92ACB4E-74FD-4AE7-B3C1-A731ED3D604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88D87EF-26B3-4FD7-BC6E-D3A8A1C23AA9}"/>
              </a:ext>
            </a:extLst>
          </p:cNvPr>
          <p:cNvSpPr>
            <a:spLocks noGrp="1"/>
          </p:cNvSpPr>
          <p:nvPr>
            <p:ph type="dt" sz="half" idx="10"/>
          </p:nvPr>
        </p:nvSpPr>
        <p:spPr/>
        <p:txBody>
          <a:bodyPr/>
          <a:lstStyle/>
          <a:p>
            <a:fld id="{550FB958-22FA-4098-AC6F-AECDF9B7736D}" type="datetimeFigureOut">
              <a:rPr lang="zh-CN" altLang="en-US" smtClean="0"/>
              <a:t>11-18</a:t>
            </a:fld>
            <a:endParaRPr lang="zh-CN" altLang="en-US"/>
          </a:p>
        </p:txBody>
      </p:sp>
      <p:sp>
        <p:nvSpPr>
          <p:cNvPr id="5" name="页脚占位符 4">
            <a:extLst>
              <a:ext uri="{FF2B5EF4-FFF2-40B4-BE49-F238E27FC236}">
                <a16:creationId xmlns:a16="http://schemas.microsoft.com/office/drawing/2014/main" id="{40B0A581-9ACA-4024-86B7-A6D07CF911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06196D-3AD4-4C96-A315-189F30993F20}"/>
              </a:ext>
            </a:extLst>
          </p:cNvPr>
          <p:cNvSpPr>
            <a:spLocks noGrp="1"/>
          </p:cNvSpPr>
          <p:nvPr>
            <p:ph type="sldNum" sz="quarter" idx="12"/>
          </p:nvPr>
        </p:nvSpPr>
        <p:spPr/>
        <p:txBody>
          <a:bodyPr/>
          <a:lstStyle/>
          <a:p>
            <a:fld id="{6762BFF7-34F3-4A0F-9D7D-E3D9F1FCDB5C}" type="slidenum">
              <a:rPr lang="zh-CN" altLang="en-US" smtClean="0"/>
              <a:t>‹#›</a:t>
            </a:fld>
            <a:endParaRPr lang="zh-CN" altLang="en-US"/>
          </a:p>
        </p:txBody>
      </p:sp>
    </p:spTree>
    <p:extLst>
      <p:ext uri="{BB962C8B-B14F-4D97-AF65-F5344CB8AC3E}">
        <p14:creationId xmlns:p14="http://schemas.microsoft.com/office/powerpoint/2010/main" val="1034101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50FB958-22FA-4098-AC6F-AECDF9B7736D}" type="datetimeFigureOut">
              <a:rPr lang="zh-CN" altLang="en-US" smtClean="0"/>
              <a:t>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762BFF7-34F3-4A0F-9D7D-E3D9F1FCDB5C}" type="slidenum">
              <a:rPr lang="zh-CN" altLang="en-US" smtClean="0"/>
              <a:t>‹#›</a:t>
            </a:fld>
            <a:endParaRPr lang="zh-CN" altLang="en-US"/>
          </a:p>
        </p:txBody>
      </p:sp>
    </p:spTree>
    <p:extLst>
      <p:ext uri="{BB962C8B-B14F-4D97-AF65-F5344CB8AC3E}">
        <p14:creationId xmlns:p14="http://schemas.microsoft.com/office/powerpoint/2010/main" val="4237450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50FB958-22FA-4098-AC6F-AECDF9B7736D}" type="datetimeFigureOut">
              <a:rPr lang="zh-CN" altLang="en-US" smtClean="0"/>
              <a:t>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762BFF7-34F3-4A0F-9D7D-E3D9F1FCDB5C}" type="slidenum">
              <a:rPr lang="zh-CN" altLang="en-US" smtClean="0"/>
              <a:t>‹#›</a:t>
            </a:fld>
            <a:endParaRPr lang="zh-CN" altLang="en-US"/>
          </a:p>
        </p:txBody>
      </p:sp>
    </p:spTree>
    <p:extLst>
      <p:ext uri="{BB962C8B-B14F-4D97-AF65-F5344CB8AC3E}">
        <p14:creationId xmlns:p14="http://schemas.microsoft.com/office/powerpoint/2010/main" val="454001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50FB958-22FA-4098-AC6F-AECDF9B7736D}" type="datetimeFigureOut">
              <a:rPr lang="zh-CN" altLang="en-US" smtClean="0"/>
              <a:t>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762BFF7-34F3-4A0F-9D7D-E3D9F1FCDB5C}" type="slidenum">
              <a:rPr lang="zh-CN" altLang="en-US" smtClean="0"/>
              <a:t>‹#›</a:t>
            </a:fld>
            <a:endParaRPr lang="zh-CN" altLang="en-US"/>
          </a:p>
        </p:txBody>
      </p:sp>
    </p:spTree>
    <p:extLst>
      <p:ext uri="{BB962C8B-B14F-4D97-AF65-F5344CB8AC3E}">
        <p14:creationId xmlns:p14="http://schemas.microsoft.com/office/powerpoint/2010/main" val="2613120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50FB958-22FA-4098-AC6F-AECDF9B7736D}" type="datetimeFigureOut">
              <a:rPr lang="zh-CN" altLang="en-US" smtClean="0"/>
              <a:t>11-18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762BFF7-34F3-4A0F-9D7D-E3D9F1FCDB5C}" type="slidenum">
              <a:rPr lang="zh-CN" altLang="en-US" smtClean="0"/>
              <a:t>‹#›</a:t>
            </a:fld>
            <a:endParaRPr lang="zh-CN" altLang="en-US"/>
          </a:p>
        </p:txBody>
      </p:sp>
    </p:spTree>
    <p:extLst>
      <p:ext uri="{BB962C8B-B14F-4D97-AF65-F5344CB8AC3E}">
        <p14:creationId xmlns:p14="http://schemas.microsoft.com/office/powerpoint/2010/main" val="1114956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50FB958-22FA-4098-AC6F-AECDF9B7736D}" type="datetimeFigureOut">
              <a:rPr lang="zh-CN" altLang="en-US" smtClean="0"/>
              <a:t>11-18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762BFF7-34F3-4A0F-9D7D-E3D9F1FCDB5C}" type="slidenum">
              <a:rPr lang="zh-CN" altLang="en-US" smtClean="0"/>
              <a:t>‹#›</a:t>
            </a:fld>
            <a:endParaRPr lang="zh-CN" altLang="en-US"/>
          </a:p>
        </p:txBody>
      </p:sp>
    </p:spTree>
    <p:extLst>
      <p:ext uri="{BB962C8B-B14F-4D97-AF65-F5344CB8AC3E}">
        <p14:creationId xmlns:p14="http://schemas.microsoft.com/office/powerpoint/2010/main" val="2588958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50FB958-22FA-4098-AC6F-AECDF9B7736D}" type="datetimeFigureOut">
              <a:rPr lang="zh-CN" altLang="en-US" smtClean="0"/>
              <a:t>11-18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762BFF7-34F3-4A0F-9D7D-E3D9F1FCDB5C}" type="slidenum">
              <a:rPr lang="zh-CN" altLang="en-US" smtClean="0"/>
              <a:t>‹#›</a:t>
            </a:fld>
            <a:endParaRPr lang="zh-CN" altLang="en-US"/>
          </a:p>
        </p:txBody>
      </p:sp>
    </p:spTree>
    <p:extLst>
      <p:ext uri="{BB962C8B-B14F-4D97-AF65-F5344CB8AC3E}">
        <p14:creationId xmlns:p14="http://schemas.microsoft.com/office/powerpoint/2010/main" val="7940986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0FB958-22FA-4098-AC6F-AECDF9B7736D}" type="datetimeFigureOut">
              <a:rPr lang="zh-CN" altLang="en-US" smtClean="0"/>
              <a:t>11-18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762BFF7-34F3-4A0F-9D7D-E3D9F1FCDB5C}" type="slidenum">
              <a:rPr lang="zh-CN" altLang="en-US" smtClean="0"/>
              <a:t>‹#›</a:t>
            </a:fld>
            <a:endParaRPr lang="zh-CN" altLang="en-US"/>
          </a:p>
        </p:txBody>
      </p:sp>
    </p:spTree>
    <p:extLst>
      <p:ext uri="{BB962C8B-B14F-4D97-AF65-F5344CB8AC3E}">
        <p14:creationId xmlns:p14="http://schemas.microsoft.com/office/powerpoint/2010/main" val="23162537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50FB958-22FA-4098-AC6F-AECDF9B7736D}" type="datetimeFigureOut">
              <a:rPr lang="zh-CN" altLang="en-US" smtClean="0"/>
              <a:t>11-18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762BFF7-34F3-4A0F-9D7D-E3D9F1FCDB5C}" type="slidenum">
              <a:rPr lang="zh-CN" altLang="en-US" smtClean="0"/>
              <a:t>‹#›</a:t>
            </a:fld>
            <a:endParaRPr lang="zh-CN" altLang="en-US"/>
          </a:p>
        </p:txBody>
      </p:sp>
    </p:spTree>
    <p:extLst>
      <p:ext uri="{BB962C8B-B14F-4D97-AF65-F5344CB8AC3E}">
        <p14:creationId xmlns:p14="http://schemas.microsoft.com/office/powerpoint/2010/main" val="3054288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344F17-27E3-48B9-9F88-0819D1F69A7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AD7975D-6E9A-44A4-AB6B-59D3EA4E7F1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9ACA172-E10C-44B9-B7F1-72374CE8C1A1}"/>
              </a:ext>
            </a:extLst>
          </p:cNvPr>
          <p:cNvSpPr>
            <a:spLocks noGrp="1"/>
          </p:cNvSpPr>
          <p:nvPr>
            <p:ph type="dt" sz="half" idx="10"/>
          </p:nvPr>
        </p:nvSpPr>
        <p:spPr/>
        <p:txBody>
          <a:bodyPr/>
          <a:lstStyle/>
          <a:p>
            <a:fld id="{550FB958-22FA-4098-AC6F-AECDF9B7736D}" type="datetimeFigureOut">
              <a:rPr lang="zh-CN" altLang="en-US" smtClean="0"/>
              <a:t>11-18</a:t>
            </a:fld>
            <a:endParaRPr lang="zh-CN" altLang="en-US"/>
          </a:p>
        </p:txBody>
      </p:sp>
      <p:sp>
        <p:nvSpPr>
          <p:cNvPr id="5" name="页脚占位符 4">
            <a:extLst>
              <a:ext uri="{FF2B5EF4-FFF2-40B4-BE49-F238E27FC236}">
                <a16:creationId xmlns:a16="http://schemas.microsoft.com/office/drawing/2014/main" id="{A30F8466-A758-4638-A505-395426216E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E5A59B-79E4-47F2-99D5-55A7D82D382F}"/>
              </a:ext>
            </a:extLst>
          </p:cNvPr>
          <p:cNvSpPr>
            <a:spLocks noGrp="1"/>
          </p:cNvSpPr>
          <p:nvPr>
            <p:ph type="sldNum" sz="quarter" idx="12"/>
          </p:nvPr>
        </p:nvSpPr>
        <p:spPr/>
        <p:txBody>
          <a:bodyPr/>
          <a:lstStyle/>
          <a:p>
            <a:fld id="{6762BFF7-34F3-4A0F-9D7D-E3D9F1FCDB5C}" type="slidenum">
              <a:rPr lang="zh-CN" altLang="en-US" smtClean="0"/>
              <a:t>‹#›</a:t>
            </a:fld>
            <a:endParaRPr lang="zh-CN" altLang="en-US"/>
          </a:p>
        </p:txBody>
      </p:sp>
    </p:spTree>
    <p:extLst>
      <p:ext uri="{BB962C8B-B14F-4D97-AF65-F5344CB8AC3E}">
        <p14:creationId xmlns:p14="http://schemas.microsoft.com/office/powerpoint/2010/main" val="8926511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50FB958-22FA-4098-AC6F-AECDF9B7736D}" type="datetimeFigureOut">
              <a:rPr lang="zh-CN" altLang="en-US" smtClean="0"/>
              <a:t>11-18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762BFF7-34F3-4A0F-9D7D-E3D9F1FCDB5C}" type="slidenum">
              <a:rPr lang="zh-CN" altLang="en-US" smtClean="0"/>
              <a:t>‹#›</a:t>
            </a:fld>
            <a:endParaRPr lang="zh-CN" altLang="en-US"/>
          </a:p>
        </p:txBody>
      </p:sp>
    </p:spTree>
    <p:extLst>
      <p:ext uri="{BB962C8B-B14F-4D97-AF65-F5344CB8AC3E}">
        <p14:creationId xmlns:p14="http://schemas.microsoft.com/office/powerpoint/2010/main" val="30662608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50FB958-22FA-4098-AC6F-AECDF9B7736D}" type="datetimeFigureOut">
              <a:rPr lang="zh-CN" altLang="en-US" smtClean="0"/>
              <a:t>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762BFF7-34F3-4A0F-9D7D-E3D9F1FCDB5C}" type="slidenum">
              <a:rPr lang="zh-CN" altLang="en-US" smtClean="0"/>
              <a:t>‹#›</a:t>
            </a:fld>
            <a:endParaRPr lang="zh-CN" altLang="en-US"/>
          </a:p>
        </p:txBody>
      </p:sp>
    </p:spTree>
    <p:extLst>
      <p:ext uri="{BB962C8B-B14F-4D97-AF65-F5344CB8AC3E}">
        <p14:creationId xmlns:p14="http://schemas.microsoft.com/office/powerpoint/2010/main" val="19764640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50FB958-22FA-4098-AC6F-AECDF9B7736D}" type="datetimeFigureOut">
              <a:rPr lang="zh-CN" altLang="en-US" smtClean="0"/>
              <a:t>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762BFF7-34F3-4A0F-9D7D-E3D9F1FCDB5C}"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608936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550FB958-22FA-4098-AC6F-AECDF9B7736D}" type="datetimeFigureOut">
              <a:rPr lang="zh-CN" altLang="en-US" smtClean="0"/>
              <a:t>11-18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762BFF7-34F3-4A0F-9D7D-E3D9F1FCDB5C}" type="slidenum">
              <a:rPr lang="zh-CN" altLang="en-US" smtClean="0"/>
              <a:t>‹#›</a:t>
            </a:fld>
            <a:endParaRPr lang="zh-CN" altLang="en-US"/>
          </a:p>
        </p:txBody>
      </p:sp>
    </p:spTree>
    <p:extLst>
      <p:ext uri="{BB962C8B-B14F-4D97-AF65-F5344CB8AC3E}">
        <p14:creationId xmlns:p14="http://schemas.microsoft.com/office/powerpoint/2010/main" val="17577505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550FB958-22FA-4098-AC6F-AECDF9B7736D}" type="datetimeFigureOut">
              <a:rPr lang="zh-CN" altLang="en-US" smtClean="0"/>
              <a:t>11-18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762BFF7-34F3-4A0F-9D7D-E3D9F1FCDB5C}"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02569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550FB958-22FA-4098-AC6F-AECDF9B7736D}" type="datetimeFigureOut">
              <a:rPr lang="zh-CN" altLang="en-US" smtClean="0"/>
              <a:t>11-18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762BFF7-34F3-4A0F-9D7D-E3D9F1FCDB5C}" type="slidenum">
              <a:rPr lang="zh-CN" altLang="en-US" smtClean="0"/>
              <a:t>‹#›</a:t>
            </a:fld>
            <a:endParaRPr lang="zh-CN" altLang="en-US"/>
          </a:p>
        </p:txBody>
      </p:sp>
    </p:spTree>
    <p:extLst>
      <p:ext uri="{BB962C8B-B14F-4D97-AF65-F5344CB8AC3E}">
        <p14:creationId xmlns:p14="http://schemas.microsoft.com/office/powerpoint/2010/main" val="21356114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50FB958-22FA-4098-AC6F-AECDF9B7736D}" type="datetimeFigureOut">
              <a:rPr lang="zh-CN" altLang="en-US" smtClean="0"/>
              <a:t>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762BFF7-34F3-4A0F-9D7D-E3D9F1FCDB5C}" type="slidenum">
              <a:rPr lang="zh-CN" altLang="en-US" smtClean="0"/>
              <a:t>‹#›</a:t>
            </a:fld>
            <a:endParaRPr lang="zh-CN" altLang="en-US"/>
          </a:p>
        </p:txBody>
      </p:sp>
    </p:spTree>
    <p:extLst>
      <p:ext uri="{BB962C8B-B14F-4D97-AF65-F5344CB8AC3E}">
        <p14:creationId xmlns:p14="http://schemas.microsoft.com/office/powerpoint/2010/main" val="9078613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50FB958-22FA-4098-AC6F-AECDF9B7736D}" type="datetimeFigureOut">
              <a:rPr lang="zh-CN" altLang="en-US" smtClean="0"/>
              <a:t>11-18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762BFF7-34F3-4A0F-9D7D-E3D9F1FCDB5C}" type="slidenum">
              <a:rPr lang="zh-CN" altLang="en-US" smtClean="0"/>
              <a:t>‹#›</a:t>
            </a:fld>
            <a:endParaRPr lang="zh-CN" altLang="en-US"/>
          </a:p>
        </p:txBody>
      </p:sp>
    </p:spTree>
    <p:extLst>
      <p:ext uri="{BB962C8B-B14F-4D97-AF65-F5344CB8AC3E}">
        <p14:creationId xmlns:p14="http://schemas.microsoft.com/office/powerpoint/2010/main" val="3595576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5DBA1E-12CD-4F8B-B4B7-FA627EB861C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D03B07D-02A4-416B-B068-C831D4A9E7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84246EF-5D28-496D-A18A-81DD37D0031D}"/>
              </a:ext>
            </a:extLst>
          </p:cNvPr>
          <p:cNvSpPr>
            <a:spLocks noGrp="1"/>
          </p:cNvSpPr>
          <p:nvPr>
            <p:ph type="dt" sz="half" idx="10"/>
          </p:nvPr>
        </p:nvSpPr>
        <p:spPr/>
        <p:txBody>
          <a:bodyPr/>
          <a:lstStyle/>
          <a:p>
            <a:fld id="{550FB958-22FA-4098-AC6F-AECDF9B7736D}" type="datetimeFigureOut">
              <a:rPr lang="zh-CN" altLang="en-US" smtClean="0"/>
              <a:t>11-18</a:t>
            </a:fld>
            <a:endParaRPr lang="zh-CN" altLang="en-US"/>
          </a:p>
        </p:txBody>
      </p:sp>
      <p:sp>
        <p:nvSpPr>
          <p:cNvPr id="5" name="页脚占位符 4">
            <a:extLst>
              <a:ext uri="{FF2B5EF4-FFF2-40B4-BE49-F238E27FC236}">
                <a16:creationId xmlns:a16="http://schemas.microsoft.com/office/drawing/2014/main" id="{D64AEFAC-1E10-4455-A3BA-FC90C208C6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B61C07-F9D8-4A2C-935F-DE60B3E1228F}"/>
              </a:ext>
            </a:extLst>
          </p:cNvPr>
          <p:cNvSpPr>
            <a:spLocks noGrp="1"/>
          </p:cNvSpPr>
          <p:nvPr>
            <p:ph type="sldNum" sz="quarter" idx="12"/>
          </p:nvPr>
        </p:nvSpPr>
        <p:spPr/>
        <p:txBody>
          <a:bodyPr/>
          <a:lstStyle/>
          <a:p>
            <a:fld id="{6762BFF7-34F3-4A0F-9D7D-E3D9F1FCDB5C}" type="slidenum">
              <a:rPr lang="zh-CN" altLang="en-US" smtClean="0"/>
              <a:t>‹#›</a:t>
            </a:fld>
            <a:endParaRPr lang="zh-CN" altLang="en-US"/>
          </a:p>
        </p:txBody>
      </p:sp>
    </p:spTree>
    <p:extLst>
      <p:ext uri="{BB962C8B-B14F-4D97-AF65-F5344CB8AC3E}">
        <p14:creationId xmlns:p14="http://schemas.microsoft.com/office/powerpoint/2010/main" val="1953984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4C3CDE-124A-4B3C-87CF-58383C4C98A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25906B7-32C5-42D8-AC1E-2B515EA2921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9CC9D77-B283-4361-A0A9-D238891A7FE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1708BD3-57D8-4750-B3DA-F9E362240687}"/>
              </a:ext>
            </a:extLst>
          </p:cNvPr>
          <p:cNvSpPr>
            <a:spLocks noGrp="1"/>
          </p:cNvSpPr>
          <p:nvPr>
            <p:ph type="dt" sz="half" idx="10"/>
          </p:nvPr>
        </p:nvSpPr>
        <p:spPr/>
        <p:txBody>
          <a:bodyPr/>
          <a:lstStyle/>
          <a:p>
            <a:fld id="{550FB958-22FA-4098-AC6F-AECDF9B7736D}" type="datetimeFigureOut">
              <a:rPr lang="zh-CN" altLang="en-US" smtClean="0"/>
              <a:t>11-18</a:t>
            </a:fld>
            <a:endParaRPr lang="zh-CN" altLang="en-US"/>
          </a:p>
        </p:txBody>
      </p:sp>
      <p:sp>
        <p:nvSpPr>
          <p:cNvPr id="6" name="页脚占位符 5">
            <a:extLst>
              <a:ext uri="{FF2B5EF4-FFF2-40B4-BE49-F238E27FC236}">
                <a16:creationId xmlns:a16="http://schemas.microsoft.com/office/drawing/2014/main" id="{FAD555B3-4085-4CF0-9C02-020EBAD567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82B03C2-E6D3-42B3-B3C4-EE2186B74D79}"/>
              </a:ext>
            </a:extLst>
          </p:cNvPr>
          <p:cNvSpPr>
            <a:spLocks noGrp="1"/>
          </p:cNvSpPr>
          <p:nvPr>
            <p:ph type="sldNum" sz="quarter" idx="12"/>
          </p:nvPr>
        </p:nvSpPr>
        <p:spPr/>
        <p:txBody>
          <a:bodyPr/>
          <a:lstStyle/>
          <a:p>
            <a:fld id="{6762BFF7-34F3-4A0F-9D7D-E3D9F1FCDB5C}" type="slidenum">
              <a:rPr lang="zh-CN" altLang="en-US" smtClean="0"/>
              <a:t>‹#›</a:t>
            </a:fld>
            <a:endParaRPr lang="zh-CN" altLang="en-US"/>
          </a:p>
        </p:txBody>
      </p:sp>
    </p:spTree>
    <p:extLst>
      <p:ext uri="{BB962C8B-B14F-4D97-AF65-F5344CB8AC3E}">
        <p14:creationId xmlns:p14="http://schemas.microsoft.com/office/powerpoint/2010/main" val="2698989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A32601-504E-4C27-A4E9-894CC548CE3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AF24DFF-300D-418F-9BF8-DFD67D4029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3915D37-F111-42EA-B205-1599E80A980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4FD0C1C-91CA-43C1-ADBA-B724AE461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E99533C-DA66-43E8-B72D-9CAE23442F8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F78E2EA-863F-424F-97BD-31FADF583753}"/>
              </a:ext>
            </a:extLst>
          </p:cNvPr>
          <p:cNvSpPr>
            <a:spLocks noGrp="1"/>
          </p:cNvSpPr>
          <p:nvPr>
            <p:ph type="dt" sz="half" idx="10"/>
          </p:nvPr>
        </p:nvSpPr>
        <p:spPr/>
        <p:txBody>
          <a:bodyPr/>
          <a:lstStyle/>
          <a:p>
            <a:fld id="{550FB958-22FA-4098-AC6F-AECDF9B7736D}" type="datetimeFigureOut">
              <a:rPr lang="zh-CN" altLang="en-US" smtClean="0"/>
              <a:t>11-18</a:t>
            </a:fld>
            <a:endParaRPr lang="zh-CN" altLang="en-US"/>
          </a:p>
        </p:txBody>
      </p:sp>
      <p:sp>
        <p:nvSpPr>
          <p:cNvPr id="8" name="页脚占位符 7">
            <a:extLst>
              <a:ext uri="{FF2B5EF4-FFF2-40B4-BE49-F238E27FC236}">
                <a16:creationId xmlns:a16="http://schemas.microsoft.com/office/drawing/2014/main" id="{612AA460-6727-4AC3-AFD3-9F7ABD42CB5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9B29417-8D86-41DF-9AAC-8A98943EBA44}"/>
              </a:ext>
            </a:extLst>
          </p:cNvPr>
          <p:cNvSpPr>
            <a:spLocks noGrp="1"/>
          </p:cNvSpPr>
          <p:nvPr>
            <p:ph type="sldNum" sz="quarter" idx="12"/>
          </p:nvPr>
        </p:nvSpPr>
        <p:spPr/>
        <p:txBody>
          <a:bodyPr/>
          <a:lstStyle/>
          <a:p>
            <a:fld id="{6762BFF7-34F3-4A0F-9D7D-E3D9F1FCDB5C}" type="slidenum">
              <a:rPr lang="zh-CN" altLang="en-US" smtClean="0"/>
              <a:t>‹#›</a:t>
            </a:fld>
            <a:endParaRPr lang="zh-CN" altLang="en-US"/>
          </a:p>
        </p:txBody>
      </p:sp>
    </p:spTree>
    <p:extLst>
      <p:ext uri="{BB962C8B-B14F-4D97-AF65-F5344CB8AC3E}">
        <p14:creationId xmlns:p14="http://schemas.microsoft.com/office/powerpoint/2010/main" val="2386932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ECE19F-EB6B-4135-A4DD-80A4DD8778B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2C9B64F-06C7-485A-A313-E1F58EF46078}"/>
              </a:ext>
            </a:extLst>
          </p:cNvPr>
          <p:cNvSpPr>
            <a:spLocks noGrp="1"/>
          </p:cNvSpPr>
          <p:nvPr>
            <p:ph type="dt" sz="half" idx="10"/>
          </p:nvPr>
        </p:nvSpPr>
        <p:spPr/>
        <p:txBody>
          <a:bodyPr/>
          <a:lstStyle/>
          <a:p>
            <a:fld id="{550FB958-22FA-4098-AC6F-AECDF9B7736D}" type="datetimeFigureOut">
              <a:rPr lang="zh-CN" altLang="en-US" smtClean="0"/>
              <a:t>11-18</a:t>
            </a:fld>
            <a:endParaRPr lang="zh-CN" altLang="en-US"/>
          </a:p>
        </p:txBody>
      </p:sp>
      <p:sp>
        <p:nvSpPr>
          <p:cNvPr id="4" name="页脚占位符 3">
            <a:extLst>
              <a:ext uri="{FF2B5EF4-FFF2-40B4-BE49-F238E27FC236}">
                <a16:creationId xmlns:a16="http://schemas.microsoft.com/office/drawing/2014/main" id="{ABD17E15-4F37-44DF-9143-AFA428574AB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F1E7B26-6ED6-4808-AA7B-C1E17BE1AAEA}"/>
              </a:ext>
            </a:extLst>
          </p:cNvPr>
          <p:cNvSpPr>
            <a:spLocks noGrp="1"/>
          </p:cNvSpPr>
          <p:nvPr>
            <p:ph type="sldNum" sz="quarter" idx="12"/>
          </p:nvPr>
        </p:nvSpPr>
        <p:spPr/>
        <p:txBody>
          <a:bodyPr/>
          <a:lstStyle/>
          <a:p>
            <a:fld id="{6762BFF7-34F3-4A0F-9D7D-E3D9F1FCDB5C}" type="slidenum">
              <a:rPr lang="zh-CN" altLang="en-US" smtClean="0"/>
              <a:t>‹#›</a:t>
            </a:fld>
            <a:endParaRPr lang="zh-CN" altLang="en-US"/>
          </a:p>
        </p:txBody>
      </p:sp>
    </p:spTree>
    <p:extLst>
      <p:ext uri="{BB962C8B-B14F-4D97-AF65-F5344CB8AC3E}">
        <p14:creationId xmlns:p14="http://schemas.microsoft.com/office/powerpoint/2010/main" val="1060539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0063867-C3D0-48F8-912C-E727122128A4}"/>
              </a:ext>
            </a:extLst>
          </p:cNvPr>
          <p:cNvSpPr>
            <a:spLocks noGrp="1"/>
          </p:cNvSpPr>
          <p:nvPr>
            <p:ph type="dt" sz="half" idx="10"/>
          </p:nvPr>
        </p:nvSpPr>
        <p:spPr/>
        <p:txBody>
          <a:bodyPr/>
          <a:lstStyle/>
          <a:p>
            <a:fld id="{550FB958-22FA-4098-AC6F-AECDF9B7736D}" type="datetimeFigureOut">
              <a:rPr lang="zh-CN" altLang="en-US" smtClean="0"/>
              <a:t>11-18</a:t>
            </a:fld>
            <a:endParaRPr lang="zh-CN" altLang="en-US"/>
          </a:p>
        </p:txBody>
      </p:sp>
      <p:sp>
        <p:nvSpPr>
          <p:cNvPr id="3" name="页脚占位符 2">
            <a:extLst>
              <a:ext uri="{FF2B5EF4-FFF2-40B4-BE49-F238E27FC236}">
                <a16:creationId xmlns:a16="http://schemas.microsoft.com/office/drawing/2014/main" id="{88139F49-F0E9-42F9-AD24-74C38D90B31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27CA6D8-A316-4DA4-A0D1-F332EDDC7399}"/>
              </a:ext>
            </a:extLst>
          </p:cNvPr>
          <p:cNvSpPr>
            <a:spLocks noGrp="1"/>
          </p:cNvSpPr>
          <p:nvPr>
            <p:ph type="sldNum" sz="quarter" idx="12"/>
          </p:nvPr>
        </p:nvSpPr>
        <p:spPr/>
        <p:txBody>
          <a:bodyPr/>
          <a:lstStyle/>
          <a:p>
            <a:fld id="{6762BFF7-34F3-4A0F-9D7D-E3D9F1FCDB5C}" type="slidenum">
              <a:rPr lang="zh-CN" altLang="en-US" smtClean="0"/>
              <a:t>‹#›</a:t>
            </a:fld>
            <a:endParaRPr lang="zh-CN" altLang="en-US"/>
          </a:p>
        </p:txBody>
      </p:sp>
    </p:spTree>
    <p:extLst>
      <p:ext uri="{BB962C8B-B14F-4D97-AF65-F5344CB8AC3E}">
        <p14:creationId xmlns:p14="http://schemas.microsoft.com/office/powerpoint/2010/main" val="4143056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3267DB-DDD6-4B40-9FEC-75F77C75B45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0B43835-7493-4EC1-BA21-D7A369AEEA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C88B6DF-E8D5-4846-A9DB-7BFBB8EA0E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B904938-31BC-4D88-8B8B-12B315C3A9F3}"/>
              </a:ext>
            </a:extLst>
          </p:cNvPr>
          <p:cNvSpPr>
            <a:spLocks noGrp="1"/>
          </p:cNvSpPr>
          <p:nvPr>
            <p:ph type="dt" sz="half" idx="10"/>
          </p:nvPr>
        </p:nvSpPr>
        <p:spPr/>
        <p:txBody>
          <a:bodyPr/>
          <a:lstStyle/>
          <a:p>
            <a:fld id="{550FB958-22FA-4098-AC6F-AECDF9B7736D}" type="datetimeFigureOut">
              <a:rPr lang="zh-CN" altLang="en-US" smtClean="0"/>
              <a:t>11-18</a:t>
            </a:fld>
            <a:endParaRPr lang="zh-CN" altLang="en-US"/>
          </a:p>
        </p:txBody>
      </p:sp>
      <p:sp>
        <p:nvSpPr>
          <p:cNvPr id="6" name="页脚占位符 5">
            <a:extLst>
              <a:ext uri="{FF2B5EF4-FFF2-40B4-BE49-F238E27FC236}">
                <a16:creationId xmlns:a16="http://schemas.microsoft.com/office/drawing/2014/main" id="{7110A40D-C2BB-4209-B087-1FFB77ED644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8C3EC6A-17B0-4ADA-ABAC-8FC9E8800ED1}"/>
              </a:ext>
            </a:extLst>
          </p:cNvPr>
          <p:cNvSpPr>
            <a:spLocks noGrp="1"/>
          </p:cNvSpPr>
          <p:nvPr>
            <p:ph type="sldNum" sz="quarter" idx="12"/>
          </p:nvPr>
        </p:nvSpPr>
        <p:spPr/>
        <p:txBody>
          <a:bodyPr/>
          <a:lstStyle/>
          <a:p>
            <a:fld id="{6762BFF7-34F3-4A0F-9D7D-E3D9F1FCDB5C}" type="slidenum">
              <a:rPr lang="zh-CN" altLang="en-US" smtClean="0"/>
              <a:t>‹#›</a:t>
            </a:fld>
            <a:endParaRPr lang="zh-CN" altLang="en-US"/>
          </a:p>
        </p:txBody>
      </p:sp>
    </p:spTree>
    <p:extLst>
      <p:ext uri="{BB962C8B-B14F-4D97-AF65-F5344CB8AC3E}">
        <p14:creationId xmlns:p14="http://schemas.microsoft.com/office/powerpoint/2010/main" val="4157809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79676B-F8B5-4A04-8FB4-94239309847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0773601-0E9D-4CED-9500-7C9865BF28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CFA7F73-A2FF-46D9-935D-965F435ED0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1E6584F-BA56-4F0B-8E21-A241038EDDDB}"/>
              </a:ext>
            </a:extLst>
          </p:cNvPr>
          <p:cNvSpPr>
            <a:spLocks noGrp="1"/>
          </p:cNvSpPr>
          <p:nvPr>
            <p:ph type="dt" sz="half" idx="10"/>
          </p:nvPr>
        </p:nvSpPr>
        <p:spPr/>
        <p:txBody>
          <a:bodyPr/>
          <a:lstStyle/>
          <a:p>
            <a:fld id="{550FB958-22FA-4098-AC6F-AECDF9B7736D}" type="datetimeFigureOut">
              <a:rPr lang="zh-CN" altLang="en-US" smtClean="0"/>
              <a:t>11-18</a:t>
            </a:fld>
            <a:endParaRPr lang="zh-CN" altLang="en-US"/>
          </a:p>
        </p:txBody>
      </p:sp>
      <p:sp>
        <p:nvSpPr>
          <p:cNvPr id="6" name="页脚占位符 5">
            <a:extLst>
              <a:ext uri="{FF2B5EF4-FFF2-40B4-BE49-F238E27FC236}">
                <a16:creationId xmlns:a16="http://schemas.microsoft.com/office/drawing/2014/main" id="{A3290763-B868-4D13-922C-EC8953D94D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D19C7D7-5067-4EDC-90EE-89E3D7F87539}"/>
              </a:ext>
            </a:extLst>
          </p:cNvPr>
          <p:cNvSpPr>
            <a:spLocks noGrp="1"/>
          </p:cNvSpPr>
          <p:nvPr>
            <p:ph type="sldNum" sz="quarter" idx="12"/>
          </p:nvPr>
        </p:nvSpPr>
        <p:spPr/>
        <p:txBody>
          <a:bodyPr/>
          <a:lstStyle/>
          <a:p>
            <a:fld id="{6762BFF7-34F3-4A0F-9D7D-E3D9F1FCDB5C}" type="slidenum">
              <a:rPr lang="zh-CN" altLang="en-US" smtClean="0"/>
              <a:t>‹#›</a:t>
            </a:fld>
            <a:endParaRPr lang="zh-CN" altLang="en-US"/>
          </a:p>
        </p:txBody>
      </p:sp>
    </p:spTree>
    <p:extLst>
      <p:ext uri="{BB962C8B-B14F-4D97-AF65-F5344CB8AC3E}">
        <p14:creationId xmlns:p14="http://schemas.microsoft.com/office/powerpoint/2010/main" val="105172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5BF757A-90AC-4CDF-B5EB-12333A94C7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5EAFCFB-CA89-432E-8FD1-BFD2C3F719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3E71F5D-E3AE-4FBB-9D65-FF1DA5DCE8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0FB958-22FA-4098-AC6F-AECDF9B7736D}" type="datetimeFigureOut">
              <a:rPr lang="zh-CN" altLang="en-US" smtClean="0"/>
              <a:t>11-18</a:t>
            </a:fld>
            <a:endParaRPr lang="zh-CN" altLang="en-US"/>
          </a:p>
        </p:txBody>
      </p:sp>
      <p:sp>
        <p:nvSpPr>
          <p:cNvPr id="5" name="页脚占位符 4">
            <a:extLst>
              <a:ext uri="{FF2B5EF4-FFF2-40B4-BE49-F238E27FC236}">
                <a16:creationId xmlns:a16="http://schemas.microsoft.com/office/drawing/2014/main" id="{D495A5C0-7E8E-45C4-A431-C2DFCB6445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7A069D4-0D21-449E-91AB-CE4E5CB74F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62BFF7-34F3-4A0F-9D7D-E3D9F1FCDB5C}" type="slidenum">
              <a:rPr lang="zh-CN" altLang="en-US" smtClean="0"/>
              <a:t>‹#›</a:t>
            </a:fld>
            <a:endParaRPr lang="zh-CN" altLang="en-US"/>
          </a:p>
        </p:txBody>
      </p:sp>
    </p:spTree>
    <p:extLst>
      <p:ext uri="{BB962C8B-B14F-4D97-AF65-F5344CB8AC3E}">
        <p14:creationId xmlns:p14="http://schemas.microsoft.com/office/powerpoint/2010/main" val="1916183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50FB958-22FA-4098-AC6F-AECDF9B7736D}" type="datetimeFigureOut">
              <a:rPr lang="zh-CN" altLang="en-US" smtClean="0"/>
              <a:t>11-18</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762BFF7-34F3-4A0F-9D7D-E3D9F1FCDB5C}" type="slidenum">
              <a:rPr lang="zh-CN" altLang="en-US" smtClean="0"/>
              <a:t>‹#›</a:t>
            </a:fld>
            <a:endParaRPr lang="zh-CN" altLang="en-US"/>
          </a:p>
        </p:txBody>
      </p:sp>
    </p:spTree>
    <p:extLst>
      <p:ext uri="{BB962C8B-B14F-4D97-AF65-F5344CB8AC3E}">
        <p14:creationId xmlns:p14="http://schemas.microsoft.com/office/powerpoint/2010/main" val="2677399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image" Target="../media/image11.jpeg"/><Relationship Id="rId13" Type="http://schemas.openxmlformats.org/officeDocument/2006/relationships/image" Target="../media/image14.jpeg"/><Relationship Id="rId3" Type="http://schemas.openxmlformats.org/officeDocument/2006/relationships/image" Target="../media/image3.jpeg"/><Relationship Id="rId7" Type="http://schemas.openxmlformats.org/officeDocument/2006/relationships/image" Target="../media/image10.jpeg"/><Relationship Id="rId12"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2.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5.jpeg"/><Relationship Id="rId9" Type="http://schemas.openxmlformats.org/officeDocument/2006/relationships/image" Target="../media/image8.jpeg"/><Relationship Id="rId14" Type="http://schemas.openxmlformats.org/officeDocument/2006/relationships/image" Target="../media/image15.jpeg"/></Relationships>
</file>

<file path=ppt/slides/_rels/slide17.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10.jpeg"/><Relationship Id="rId1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6.jpeg"/><Relationship Id="rId12" Type="http://schemas.openxmlformats.org/officeDocument/2006/relationships/image" Target="../media/image20.png"/><Relationship Id="rId17" Type="http://schemas.openxmlformats.org/officeDocument/2006/relationships/image" Target="../media/image21.png"/><Relationship Id="rId2" Type="http://schemas.openxmlformats.org/officeDocument/2006/relationships/notesSlide" Target="../notesSlides/notesSlide8.xml"/><Relationship Id="rId16"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33.png"/><Relationship Id="rId5" Type="http://schemas.openxmlformats.org/officeDocument/2006/relationships/image" Target="../media/image5.jpeg"/><Relationship Id="rId15" Type="http://schemas.openxmlformats.org/officeDocument/2006/relationships/image" Target="../media/image8.jpeg"/><Relationship Id="rId10" Type="http://schemas.openxmlformats.org/officeDocument/2006/relationships/image" Target="../media/image19.png"/><Relationship Id="rId4" Type="http://schemas.openxmlformats.org/officeDocument/2006/relationships/image" Target="../media/image3.jpeg"/><Relationship Id="rId9" Type="http://schemas.openxmlformats.org/officeDocument/2006/relationships/image" Target="../media/image18.png"/><Relationship Id="rId14" Type="http://schemas.openxmlformats.org/officeDocument/2006/relationships/image" Target="../media/image11.jpeg"/></Relationships>
</file>

<file path=ppt/slides/_rels/slide18.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16.png"/><Relationship Id="rId7" Type="http://schemas.openxmlformats.org/officeDocument/2006/relationships/image" Target="../media/image26.png"/><Relationship Id="rId12"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15.jpeg"/><Relationship Id="rId5" Type="http://schemas.openxmlformats.org/officeDocument/2006/relationships/image" Target="../media/image25.png"/><Relationship Id="rId10" Type="http://schemas.openxmlformats.org/officeDocument/2006/relationships/image" Target="../media/image14.jpeg"/><Relationship Id="rId4" Type="http://schemas.openxmlformats.org/officeDocument/2006/relationships/image" Target="../media/image24.png"/><Relationship Id="rId9" Type="http://schemas.openxmlformats.org/officeDocument/2006/relationships/image" Target="../media/image13.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8.png"/><Relationship Id="rId7"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4.xml"/></Relationships>
</file>

<file path=ppt/slides/_rels/slide29.xml.rels><?xml version="1.0" encoding="UTF-8" standalone="yes"?>
<Relationships xmlns="http://schemas.openxmlformats.org/package/2006/relationships"><Relationship Id="rId8" Type="http://schemas.openxmlformats.org/officeDocument/2006/relationships/hyperlink" Target="https://arxiv.org/abs/1803.02999" TargetMode="External"/><Relationship Id="rId3" Type="http://schemas.openxmlformats.org/officeDocument/2006/relationships/hyperlink" Target="https://arxiv.org/pdf/2004.05439.pdf" TargetMode="External"/><Relationship Id="rId7" Type="http://schemas.openxmlformats.org/officeDocument/2006/relationships/hyperlink" Target="https://bair.berkeley.edu/blog/2017/07/18/learning-to-learn/" TargetMode="External"/><Relationship Id="rId2" Type="http://schemas.openxmlformats.org/officeDocument/2006/relationships/hyperlink" Target="https://arxiv.org/pdf/1810.03548.pdf" TargetMode="External"/><Relationship Id="rId1" Type="http://schemas.openxmlformats.org/officeDocument/2006/relationships/slideLayout" Target="../slideLayouts/slideLayout2.xml"/><Relationship Id="rId6" Type="http://schemas.openxmlformats.org/officeDocument/2006/relationships/hyperlink" Target="https://www2.eecs.berkeley.edu/Pubs/TechRpts/2018/EECS-2018-105.pdf" TargetMode="External"/><Relationship Id="rId11" Type="http://schemas.openxmlformats.org/officeDocument/2006/relationships/hyperlink" Target="https://link.zhihu.com/?target=https%3A//github.com/dragen1860/MAML-Pytorch" TargetMode="External"/><Relationship Id="rId5" Type="http://schemas.openxmlformats.org/officeDocument/2006/relationships/hyperlink" Target="https://arxiv.org/pdf/1902.08438.pdf" TargetMode="External"/><Relationship Id="rId10" Type="http://schemas.openxmlformats.org/officeDocument/2006/relationships/hyperlink" Target="https://link.zhihu.com/?target=https%3A//github.com/cbfinn/maml" TargetMode="External"/><Relationship Id="rId4" Type="http://schemas.openxmlformats.org/officeDocument/2006/relationships/hyperlink" Target="https://arxiv.org/pdf/1703.03400.pdf" TargetMode="External"/><Relationship Id="rId9" Type="http://schemas.openxmlformats.org/officeDocument/2006/relationships/hyperlink" Target="https://openreview.net/pdf?id=rJY0-Kcl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3.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13" Type="http://schemas.openxmlformats.org/officeDocument/2006/relationships/image" Target="../media/image10.jpeg"/><Relationship Id="rId3" Type="http://schemas.openxmlformats.org/officeDocument/2006/relationships/image" Target="../media/image3.jpeg"/><Relationship Id="rId12"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8.jpeg"/><Relationship Id="rId5" Type="http://schemas.openxmlformats.org/officeDocument/2006/relationships/image" Target="../media/image5.jpeg"/><Relationship Id="rId10" Type="http://schemas.openxmlformats.org/officeDocument/2006/relationships/image" Target="../media/image7.png"/><Relationship Id="rId4" Type="http://schemas.openxmlformats.org/officeDocument/2006/relationships/image" Target="../media/image4.jpeg"/><Relationship Id="rId9" Type="http://schemas.openxmlformats.org/officeDocument/2006/relationships/image" Target="../media/image10.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D1AD925-CCE8-4E1A-8CC1-AAC0B55D419F}"/>
              </a:ext>
            </a:extLst>
          </p:cNvPr>
          <p:cNvSpPr txBox="1"/>
          <p:nvPr/>
        </p:nvSpPr>
        <p:spPr>
          <a:xfrm>
            <a:off x="2706687" y="2598003"/>
            <a:ext cx="7580313" cy="830997"/>
          </a:xfrm>
          <a:prstGeom prst="rect">
            <a:avLst/>
          </a:prstGeom>
          <a:noFill/>
        </p:spPr>
        <p:txBody>
          <a:bodyPr wrap="square" rtlCol="0">
            <a:spAutoFit/>
          </a:bodyPr>
          <a:lstStyle/>
          <a:p>
            <a:r>
              <a:rPr lang="en-US" altLang="zh-CN" sz="4800" b="1" dirty="0"/>
              <a:t>Meta learning overview</a:t>
            </a:r>
            <a:endParaRPr lang="zh-CN" altLang="en-US" sz="4800" b="1"/>
          </a:p>
        </p:txBody>
      </p:sp>
      <p:sp>
        <p:nvSpPr>
          <p:cNvPr id="5" name="文本框 4">
            <a:extLst>
              <a:ext uri="{FF2B5EF4-FFF2-40B4-BE49-F238E27FC236}">
                <a16:creationId xmlns:a16="http://schemas.microsoft.com/office/drawing/2014/main" id="{350479D7-5F55-4392-B537-34F345E69FAA}"/>
              </a:ext>
            </a:extLst>
          </p:cNvPr>
          <p:cNvSpPr txBox="1"/>
          <p:nvPr/>
        </p:nvSpPr>
        <p:spPr>
          <a:xfrm>
            <a:off x="5360987" y="3907989"/>
            <a:ext cx="1470025" cy="369332"/>
          </a:xfrm>
          <a:prstGeom prst="rect">
            <a:avLst/>
          </a:prstGeom>
          <a:noFill/>
        </p:spPr>
        <p:txBody>
          <a:bodyPr wrap="square" rtlCol="0">
            <a:spAutoFit/>
          </a:bodyPr>
          <a:lstStyle/>
          <a:p>
            <a:r>
              <a:rPr lang="en-US" altLang="zh-CN" b="1" dirty="0"/>
              <a:t>2020.11.22</a:t>
            </a:r>
            <a:endParaRPr lang="zh-CN" altLang="en-US" b="1"/>
          </a:p>
        </p:txBody>
      </p:sp>
    </p:spTree>
    <p:extLst>
      <p:ext uri="{BB962C8B-B14F-4D97-AF65-F5344CB8AC3E}">
        <p14:creationId xmlns:p14="http://schemas.microsoft.com/office/powerpoint/2010/main" val="523267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a:extLst>
              <a:ext uri="{FF2B5EF4-FFF2-40B4-BE49-F238E27FC236}">
                <a16:creationId xmlns:a16="http://schemas.microsoft.com/office/drawing/2014/main" id="{7AA71256-2627-4634-AFE4-92CAE8E3A28A}"/>
              </a:ext>
            </a:extLst>
          </p:cNvPr>
          <p:cNvGrpSpPr/>
          <p:nvPr/>
        </p:nvGrpSpPr>
        <p:grpSpPr>
          <a:xfrm>
            <a:off x="1600022" y="3072166"/>
            <a:ext cx="3216615" cy="834081"/>
            <a:chOff x="1182133" y="2594919"/>
            <a:chExt cx="3216615" cy="834081"/>
          </a:xfrm>
        </p:grpSpPr>
        <p:sp>
          <p:nvSpPr>
            <p:cNvPr id="4" name="矩形 3">
              <a:extLst>
                <a:ext uri="{FF2B5EF4-FFF2-40B4-BE49-F238E27FC236}">
                  <a16:creationId xmlns:a16="http://schemas.microsoft.com/office/drawing/2014/main" id="{BEBED324-004E-4EE7-A1A0-E3A988784552}"/>
                </a:ext>
              </a:extLst>
            </p:cNvPr>
            <p:cNvSpPr/>
            <p:nvPr/>
          </p:nvSpPr>
          <p:spPr>
            <a:xfrm>
              <a:off x="2018270" y="2594919"/>
              <a:ext cx="1477405" cy="834081"/>
            </a:xfrm>
            <a:prstGeom prst="rect">
              <a:avLst/>
            </a:prstGeom>
            <a:solidFill>
              <a:schemeClr val="accent2">
                <a:lumMod val="75000"/>
              </a:schemeClr>
            </a:solidFill>
            <a:ln w="190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E8F27C4-1550-4AE7-B7B2-227C60AA6055}"/>
                </a:ext>
              </a:extLst>
            </p:cNvPr>
            <p:cNvSpPr txBox="1"/>
            <p:nvPr/>
          </p:nvSpPr>
          <p:spPr>
            <a:xfrm>
              <a:off x="1182133" y="2807494"/>
              <a:ext cx="362464" cy="400110"/>
            </a:xfrm>
            <a:prstGeom prst="rect">
              <a:avLst/>
            </a:prstGeom>
            <a:noFill/>
          </p:spPr>
          <p:txBody>
            <a:bodyPr wrap="square" rtlCol="0">
              <a:spAutoFit/>
            </a:bodyPr>
            <a:lstStyle/>
            <a:p>
              <a:r>
                <a:rPr lang="en-US" altLang="zh-CN" sz="2000" b="1">
                  <a:latin typeface="微软雅黑" panose="020B0503020204020204" pitchFamily="34" charset="-122"/>
                  <a:ea typeface="微软雅黑" panose="020B0503020204020204" pitchFamily="34" charset="-122"/>
                </a:rPr>
                <a:t>x</a:t>
              </a:r>
              <a:endParaRPr lang="zh-CN" altLang="en-US" sz="2000" b="1">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093F495C-540A-41A7-8811-7FA3E971FAF3}"/>
                </a:ext>
              </a:extLst>
            </p:cNvPr>
            <p:cNvSpPr txBox="1"/>
            <p:nvPr/>
          </p:nvSpPr>
          <p:spPr>
            <a:xfrm>
              <a:off x="4065113" y="2795653"/>
              <a:ext cx="333635" cy="400110"/>
            </a:xfrm>
            <a:prstGeom prst="rect">
              <a:avLst/>
            </a:prstGeom>
            <a:noFill/>
          </p:spPr>
          <p:txBody>
            <a:bodyPr wrap="square" rtlCol="0">
              <a:spAutoFit/>
            </a:bodyPr>
            <a:lstStyle/>
            <a:p>
              <a:r>
                <a:rPr lang="en-US" altLang="zh-CN" sz="2000" b="1">
                  <a:latin typeface="微软雅黑" panose="020B0503020204020204" pitchFamily="34" charset="-122"/>
                  <a:ea typeface="微软雅黑" panose="020B0503020204020204" pitchFamily="34" charset="-122"/>
                </a:rPr>
                <a:t>y</a:t>
              </a:r>
              <a:endParaRPr lang="zh-CN" altLang="en-US" sz="2000" b="1">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23F281F-368F-4A6E-B050-F90F4F4F87F4}"/>
                </a:ext>
              </a:extLst>
            </p:cNvPr>
            <p:cNvSpPr txBox="1"/>
            <p:nvPr/>
          </p:nvSpPr>
          <p:spPr>
            <a:xfrm>
              <a:off x="2645762" y="2736182"/>
              <a:ext cx="222421" cy="523220"/>
            </a:xfrm>
            <a:prstGeom prst="rect">
              <a:avLst/>
            </a:prstGeom>
            <a:noFill/>
          </p:spPr>
          <p:txBody>
            <a:bodyPr wrap="square" rtlCol="0">
              <a:spAutoFit/>
            </a:bodyPr>
            <a:lstStyle/>
            <a:p>
              <a:r>
                <a:rPr lang="en-US" altLang="zh-CN" sz="2800" b="1">
                  <a:solidFill>
                    <a:schemeClr val="bg1"/>
                  </a:solidFill>
                  <a:latin typeface="华文隶书" panose="02010800040101010101" pitchFamily="2" charset="-122"/>
                  <a:ea typeface="华文隶书" panose="02010800040101010101" pitchFamily="2" charset="-122"/>
                </a:rPr>
                <a:t>f</a:t>
              </a:r>
              <a:endParaRPr lang="zh-CN" altLang="en-US" sz="2800" b="1">
                <a:solidFill>
                  <a:schemeClr val="bg1"/>
                </a:solidFill>
                <a:latin typeface="华文隶书" panose="02010800040101010101" pitchFamily="2" charset="-122"/>
                <a:ea typeface="华文隶书" panose="02010800040101010101" pitchFamily="2" charset="-122"/>
              </a:endParaRPr>
            </a:p>
          </p:txBody>
        </p:sp>
        <p:cxnSp>
          <p:nvCxnSpPr>
            <p:cNvPr id="9" name="直接箭头连接符 8">
              <a:extLst>
                <a:ext uri="{FF2B5EF4-FFF2-40B4-BE49-F238E27FC236}">
                  <a16:creationId xmlns:a16="http://schemas.microsoft.com/office/drawing/2014/main" id="{2D60928B-559F-4A25-93B3-FC1E65058EE2}"/>
                </a:ext>
              </a:extLst>
            </p:cNvPr>
            <p:cNvCxnSpPr>
              <a:cxnSpLocks/>
              <a:endCxn id="4" idx="1"/>
            </p:cNvCxnSpPr>
            <p:nvPr/>
          </p:nvCxnSpPr>
          <p:spPr>
            <a:xfrm>
              <a:off x="1544597" y="3011960"/>
              <a:ext cx="473673"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C4BEA7A5-4F53-4BB9-ADCE-F1F5D8DC380C}"/>
                </a:ext>
              </a:extLst>
            </p:cNvPr>
            <p:cNvCxnSpPr>
              <a:cxnSpLocks/>
            </p:cNvCxnSpPr>
            <p:nvPr/>
          </p:nvCxnSpPr>
          <p:spPr>
            <a:xfrm>
              <a:off x="3533774" y="3023568"/>
              <a:ext cx="473673"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grpSp>
        <p:nvGrpSpPr>
          <p:cNvPr id="94" name="组合 93">
            <a:extLst>
              <a:ext uri="{FF2B5EF4-FFF2-40B4-BE49-F238E27FC236}">
                <a16:creationId xmlns:a16="http://schemas.microsoft.com/office/drawing/2014/main" id="{098BC7DC-910D-44D9-9153-A64A77469971}"/>
              </a:ext>
            </a:extLst>
          </p:cNvPr>
          <p:cNvGrpSpPr/>
          <p:nvPr/>
        </p:nvGrpSpPr>
        <p:grpSpPr>
          <a:xfrm>
            <a:off x="6710623" y="1896047"/>
            <a:ext cx="4264367" cy="3304036"/>
            <a:chOff x="6710623" y="1896047"/>
            <a:chExt cx="4264367" cy="3304036"/>
          </a:xfrm>
        </p:grpSpPr>
        <p:sp>
          <p:nvSpPr>
            <p:cNvPr id="60" name="矩形 59">
              <a:extLst>
                <a:ext uri="{FF2B5EF4-FFF2-40B4-BE49-F238E27FC236}">
                  <a16:creationId xmlns:a16="http://schemas.microsoft.com/office/drawing/2014/main" id="{6F76815F-E135-49FA-B59E-C5BB60923EBF}"/>
                </a:ext>
              </a:extLst>
            </p:cNvPr>
            <p:cNvSpPr/>
            <p:nvPr/>
          </p:nvSpPr>
          <p:spPr>
            <a:xfrm>
              <a:off x="8058532" y="1896047"/>
              <a:ext cx="1477405" cy="834081"/>
            </a:xfrm>
            <a:prstGeom prst="rect">
              <a:avLst/>
            </a:prstGeom>
            <a:solidFill>
              <a:schemeClr val="accent2">
                <a:lumMod val="75000"/>
              </a:schemeClr>
            </a:solidFill>
            <a:ln w="190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i="1">
                  <a:latin typeface="Batang" panose="02030600000101010101" pitchFamily="18" charset="-127"/>
                  <a:ea typeface="Batang" panose="02030600000101010101" pitchFamily="18" charset="-127"/>
                </a:rPr>
                <a:t>F</a:t>
              </a:r>
              <a:endParaRPr lang="zh-CN" altLang="en-US" sz="2400" b="1" i="1">
                <a:latin typeface="Batang" panose="02030600000101010101" pitchFamily="18" charset="-127"/>
                <a:ea typeface="Batang" panose="02030600000101010101" pitchFamily="18" charset="-127"/>
              </a:endParaRPr>
            </a:p>
          </p:txBody>
        </p:sp>
        <p:grpSp>
          <p:nvGrpSpPr>
            <p:cNvPr id="16" name="组合 15">
              <a:extLst>
                <a:ext uri="{FF2B5EF4-FFF2-40B4-BE49-F238E27FC236}">
                  <a16:creationId xmlns:a16="http://schemas.microsoft.com/office/drawing/2014/main" id="{44EFFAFF-E1C9-46FC-8A62-8FB740D94D5A}"/>
                </a:ext>
              </a:extLst>
            </p:cNvPr>
            <p:cNvGrpSpPr/>
            <p:nvPr/>
          </p:nvGrpSpPr>
          <p:grpSpPr>
            <a:xfrm>
              <a:off x="6710623" y="3213471"/>
              <a:ext cx="3216615" cy="834081"/>
              <a:chOff x="1182133" y="2594919"/>
              <a:chExt cx="3216615" cy="834081"/>
            </a:xfrm>
          </p:grpSpPr>
          <p:sp>
            <p:nvSpPr>
              <p:cNvPr id="17" name="矩形 16">
                <a:extLst>
                  <a:ext uri="{FF2B5EF4-FFF2-40B4-BE49-F238E27FC236}">
                    <a16:creationId xmlns:a16="http://schemas.microsoft.com/office/drawing/2014/main" id="{84FB0CDE-F441-47F9-88CE-0D0787B54F2B}"/>
                  </a:ext>
                </a:extLst>
              </p:cNvPr>
              <p:cNvSpPr/>
              <p:nvPr/>
            </p:nvSpPr>
            <p:spPr>
              <a:xfrm>
                <a:off x="2018270" y="2594919"/>
                <a:ext cx="1477405" cy="834081"/>
              </a:xfrm>
              <a:prstGeom prst="rect">
                <a:avLst/>
              </a:prstGeom>
              <a:solidFill>
                <a:schemeClr val="accent4">
                  <a:lumMod val="60000"/>
                  <a:lumOff val="40000"/>
                </a:schemeClr>
              </a:solidFill>
              <a:ln w="190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45D98907-8CA3-4B3D-B5DD-9E546358BBDA}"/>
                  </a:ext>
                </a:extLst>
              </p:cNvPr>
              <p:cNvSpPr txBox="1"/>
              <p:nvPr/>
            </p:nvSpPr>
            <p:spPr>
              <a:xfrm>
                <a:off x="1182133" y="2807494"/>
                <a:ext cx="362464" cy="400110"/>
              </a:xfrm>
              <a:prstGeom prst="rect">
                <a:avLst/>
              </a:prstGeom>
              <a:noFill/>
            </p:spPr>
            <p:txBody>
              <a:bodyPr wrap="square" rtlCol="0">
                <a:spAutoFit/>
              </a:bodyPr>
              <a:lstStyle/>
              <a:p>
                <a:r>
                  <a:rPr lang="en-US" altLang="zh-CN" sz="2000" b="1">
                    <a:latin typeface="微软雅黑" panose="020B0503020204020204" pitchFamily="34" charset="-122"/>
                    <a:ea typeface="微软雅黑" panose="020B0503020204020204" pitchFamily="34" charset="-122"/>
                  </a:rPr>
                  <a:t>x</a:t>
                </a:r>
                <a:endParaRPr lang="zh-CN" altLang="en-US" sz="2000" b="1">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6CF28945-DE5D-42FB-9D94-D0F6E031C0D1}"/>
                  </a:ext>
                </a:extLst>
              </p:cNvPr>
              <p:cNvSpPr txBox="1"/>
              <p:nvPr/>
            </p:nvSpPr>
            <p:spPr>
              <a:xfrm>
                <a:off x="4065113" y="2795653"/>
                <a:ext cx="333635" cy="400110"/>
              </a:xfrm>
              <a:prstGeom prst="rect">
                <a:avLst/>
              </a:prstGeom>
              <a:noFill/>
            </p:spPr>
            <p:txBody>
              <a:bodyPr wrap="square" rtlCol="0">
                <a:spAutoFit/>
              </a:bodyPr>
              <a:lstStyle/>
              <a:p>
                <a:r>
                  <a:rPr lang="en-US" altLang="zh-CN" sz="2000" b="1">
                    <a:latin typeface="微软雅黑" panose="020B0503020204020204" pitchFamily="34" charset="-122"/>
                    <a:ea typeface="微软雅黑" panose="020B0503020204020204" pitchFamily="34" charset="-122"/>
                  </a:rPr>
                  <a:t>y</a:t>
                </a:r>
                <a:endParaRPr lang="zh-CN" altLang="en-US" sz="2000" b="1">
                  <a:latin typeface="微软雅黑" panose="020B0503020204020204" pitchFamily="34" charset="-122"/>
                  <a:ea typeface="微软雅黑" panose="020B0503020204020204" pitchFamily="34" charset="-122"/>
                </a:endParaRPr>
              </a:p>
            </p:txBody>
          </p:sp>
          <p:cxnSp>
            <p:nvCxnSpPr>
              <p:cNvPr id="21" name="直接箭头连接符 20">
                <a:extLst>
                  <a:ext uri="{FF2B5EF4-FFF2-40B4-BE49-F238E27FC236}">
                    <a16:creationId xmlns:a16="http://schemas.microsoft.com/office/drawing/2014/main" id="{D06C6DAB-3222-41E9-AB32-3130174B25F4}"/>
                  </a:ext>
                </a:extLst>
              </p:cNvPr>
              <p:cNvCxnSpPr>
                <a:cxnSpLocks/>
                <a:endCxn id="17" idx="1"/>
              </p:cNvCxnSpPr>
              <p:nvPr/>
            </p:nvCxnSpPr>
            <p:spPr>
              <a:xfrm>
                <a:off x="1544597" y="3011960"/>
                <a:ext cx="473673"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9B22554D-A87F-4980-AE6E-BD2FC85C5FF1}"/>
                  </a:ext>
                </a:extLst>
              </p:cNvPr>
              <p:cNvCxnSpPr>
                <a:cxnSpLocks/>
              </p:cNvCxnSpPr>
              <p:nvPr/>
            </p:nvCxnSpPr>
            <p:spPr>
              <a:xfrm>
                <a:off x="3533774" y="3023568"/>
                <a:ext cx="58450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grpSp>
          <p:nvGrpSpPr>
            <p:cNvPr id="23" name="组合 22">
              <a:extLst>
                <a:ext uri="{FF2B5EF4-FFF2-40B4-BE49-F238E27FC236}">
                  <a16:creationId xmlns:a16="http://schemas.microsoft.com/office/drawing/2014/main" id="{F8BE9479-72D2-430B-949D-934B6397A61B}"/>
                </a:ext>
              </a:extLst>
            </p:cNvPr>
            <p:cNvGrpSpPr/>
            <p:nvPr/>
          </p:nvGrpSpPr>
          <p:grpSpPr>
            <a:xfrm>
              <a:off x="6891598" y="3414362"/>
              <a:ext cx="3216615" cy="834081"/>
              <a:chOff x="1182133" y="2594919"/>
              <a:chExt cx="3216615" cy="834081"/>
            </a:xfrm>
          </p:grpSpPr>
          <p:sp>
            <p:nvSpPr>
              <p:cNvPr id="24" name="矩形 23">
                <a:extLst>
                  <a:ext uri="{FF2B5EF4-FFF2-40B4-BE49-F238E27FC236}">
                    <a16:creationId xmlns:a16="http://schemas.microsoft.com/office/drawing/2014/main" id="{0745739F-38E6-4929-B0A6-58488E168613}"/>
                  </a:ext>
                </a:extLst>
              </p:cNvPr>
              <p:cNvSpPr/>
              <p:nvPr/>
            </p:nvSpPr>
            <p:spPr>
              <a:xfrm>
                <a:off x="2018270" y="2594919"/>
                <a:ext cx="1477405" cy="834081"/>
              </a:xfrm>
              <a:prstGeom prst="rect">
                <a:avLst/>
              </a:prstGeom>
              <a:solidFill>
                <a:schemeClr val="accent4">
                  <a:lumMod val="60000"/>
                  <a:lumOff val="40000"/>
                </a:schemeClr>
              </a:solidFill>
              <a:ln w="190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47A70C32-B534-483B-94C8-6A88666B2493}"/>
                  </a:ext>
                </a:extLst>
              </p:cNvPr>
              <p:cNvSpPr txBox="1"/>
              <p:nvPr/>
            </p:nvSpPr>
            <p:spPr>
              <a:xfrm>
                <a:off x="1182133" y="2807494"/>
                <a:ext cx="362464" cy="400110"/>
              </a:xfrm>
              <a:prstGeom prst="rect">
                <a:avLst/>
              </a:prstGeom>
              <a:noFill/>
            </p:spPr>
            <p:txBody>
              <a:bodyPr wrap="square" rtlCol="0">
                <a:spAutoFit/>
              </a:bodyPr>
              <a:lstStyle/>
              <a:p>
                <a:r>
                  <a:rPr lang="en-US" altLang="zh-CN" sz="2000" b="1">
                    <a:latin typeface="微软雅黑" panose="020B0503020204020204" pitchFamily="34" charset="-122"/>
                    <a:ea typeface="微软雅黑" panose="020B0503020204020204" pitchFamily="34" charset="-122"/>
                  </a:rPr>
                  <a:t>x</a:t>
                </a:r>
                <a:endParaRPr lang="zh-CN" altLang="en-US" sz="2000" b="1">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3FA9C864-471A-4BD4-8871-073FA33D74DE}"/>
                  </a:ext>
                </a:extLst>
              </p:cNvPr>
              <p:cNvSpPr txBox="1"/>
              <p:nvPr/>
            </p:nvSpPr>
            <p:spPr>
              <a:xfrm>
                <a:off x="4065113" y="2795653"/>
                <a:ext cx="333635" cy="400110"/>
              </a:xfrm>
              <a:prstGeom prst="rect">
                <a:avLst/>
              </a:prstGeom>
              <a:noFill/>
            </p:spPr>
            <p:txBody>
              <a:bodyPr wrap="square" rtlCol="0">
                <a:spAutoFit/>
              </a:bodyPr>
              <a:lstStyle/>
              <a:p>
                <a:r>
                  <a:rPr lang="en-US" altLang="zh-CN" sz="2000" b="1">
                    <a:latin typeface="微软雅黑" panose="020B0503020204020204" pitchFamily="34" charset="-122"/>
                    <a:ea typeface="微软雅黑" panose="020B0503020204020204" pitchFamily="34" charset="-122"/>
                  </a:rPr>
                  <a:t>y</a:t>
                </a:r>
                <a:endParaRPr lang="zh-CN" altLang="en-US" sz="2000" b="1">
                  <a:latin typeface="微软雅黑" panose="020B0503020204020204" pitchFamily="34" charset="-122"/>
                  <a:ea typeface="微软雅黑" panose="020B0503020204020204" pitchFamily="34" charset="-122"/>
                </a:endParaRPr>
              </a:p>
            </p:txBody>
          </p:sp>
          <p:cxnSp>
            <p:nvCxnSpPr>
              <p:cNvPr id="27" name="直接箭头连接符 26">
                <a:extLst>
                  <a:ext uri="{FF2B5EF4-FFF2-40B4-BE49-F238E27FC236}">
                    <a16:creationId xmlns:a16="http://schemas.microsoft.com/office/drawing/2014/main" id="{8188993C-0DFE-488C-9BB7-57206DA5F1E2}"/>
                  </a:ext>
                </a:extLst>
              </p:cNvPr>
              <p:cNvCxnSpPr>
                <a:cxnSpLocks/>
                <a:endCxn id="24" idx="1"/>
              </p:cNvCxnSpPr>
              <p:nvPr/>
            </p:nvCxnSpPr>
            <p:spPr>
              <a:xfrm>
                <a:off x="1544597" y="3011960"/>
                <a:ext cx="473673"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FCAF8E27-5173-4131-8351-9A7DE1797105}"/>
                  </a:ext>
                </a:extLst>
              </p:cNvPr>
              <p:cNvCxnSpPr>
                <a:cxnSpLocks/>
              </p:cNvCxnSpPr>
              <p:nvPr/>
            </p:nvCxnSpPr>
            <p:spPr>
              <a:xfrm>
                <a:off x="3533774" y="3023568"/>
                <a:ext cx="56545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grpSp>
          <p:nvGrpSpPr>
            <p:cNvPr id="29" name="组合 28">
              <a:extLst>
                <a:ext uri="{FF2B5EF4-FFF2-40B4-BE49-F238E27FC236}">
                  <a16:creationId xmlns:a16="http://schemas.microsoft.com/office/drawing/2014/main" id="{D9E27599-3558-4BCD-B3B4-F2F5213D9A4D}"/>
                </a:ext>
              </a:extLst>
            </p:cNvPr>
            <p:cNvGrpSpPr/>
            <p:nvPr/>
          </p:nvGrpSpPr>
          <p:grpSpPr>
            <a:xfrm>
              <a:off x="7058287" y="3596201"/>
              <a:ext cx="3216615" cy="834081"/>
              <a:chOff x="1182133" y="2594919"/>
              <a:chExt cx="3216615" cy="834081"/>
            </a:xfrm>
          </p:grpSpPr>
          <p:sp>
            <p:nvSpPr>
              <p:cNvPr id="30" name="矩形 29">
                <a:extLst>
                  <a:ext uri="{FF2B5EF4-FFF2-40B4-BE49-F238E27FC236}">
                    <a16:creationId xmlns:a16="http://schemas.microsoft.com/office/drawing/2014/main" id="{2B8FE853-4FA0-4A1A-9E3B-9BB4BA2EA232}"/>
                  </a:ext>
                </a:extLst>
              </p:cNvPr>
              <p:cNvSpPr/>
              <p:nvPr/>
            </p:nvSpPr>
            <p:spPr>
              <a:xfrm>
                <a:off x="2018270" y="2594919"/>
                <a:ext cx="1477405" cy="834081"/>
              </a:xfrm>
              <a:prstGeom prst="rect">
                <a:avLst/>
              </a:prstGeom>
              <a:solidFill>
                <a:schemeClr val="accent4">
                  <a:lumMod val="60000"/>
                  <a:lumOff val="40000"/>
                </a:schemeClr>
              </a:solidFill>
              <a:ln w="190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06FEE542-34E5-4390-8954-A2F312CF852B}"/>
                  </a:ext>
                </a:extLst>
              </p:cNvPr>
              <p:cNvSpPr txBox="1"/>
              <p:nvPr/>
            </p:nvSpPr>
            <p:spPr>
              <a:xfrm>
                <a:off x="1182133" y="2807494"/>
                <a:ext cx="362464" cy="400110"/>
              </a:xfrm>
              <a:prstGeom prst="rect">
                <a:avLst/>
              </a:prstGeom>
              <a:noFill/>
            </p:spPr>
            <p:txBody>
              <a:bodyPr wrap="square" rtlCol="0">
                <a:spAutoFit/>
              </a:bodyPr>
              <a:lstStyle/>
              <a:p>
                <a:r>
                  <a:rPr lang="en-US" altLang="zh-CN" sz="2000" b="1">
                    <a:latin typeface="微软雅黑" panose="020B0503020204020204" pitchFamily="34" charset="-122"/>
                    <a:ea typeface="微软雅黑" panose="020B0503020204020204" pitchFamily="34" charset="-122"/>
                  </a:rPr>
                  <a:t>x</a:t>
                </a:r>
                <a:endParaRPr lang="zh-CN" altLang="en-US" sz="2000" b="1">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D512AE68-00BF-4C58-94FB-C793ED19F8F5}"/>
                  </a:ext>
                </a:extLst>
              </p:cNvPr>
              <p:cNvSpPr txBox="1"/>
              <p:nvPr/>
            </p:nvSpPr>
            <p:spPr>
              <a:xfrm>
                <a:off x="4065113" y="2795653"/>
                <a:ext cx="333635" cy="400110"/>
              </a:xfrm>
              <a:prstGeom prst="rect">
                <a:avLst/>
              </a:prstGeom>
              <a:noFill/>
            </p:spPr>
            <p:txBody>
              <a:bodyPr wrap="square" rtlCol="0">
                <a:spAutoFit/>
              </a:bodyPr>
              <a:lstStyle/>
              <a:p>
                <a:r>
                  <a:rPr lang="en-US" altLang="zh-CN" sz="2000" b="1">
                    <a:latin typeface="微软雅黑" panose="020B0503020204020204" pitchFamily="34" charset="-122"/>
                    <a:ea typeface="微软雅黑" panose="020B0503020204020204" pitchFamily="34" charset="-122"/>
                  </a:rPr>
                  <a:t>y</a:t>
                </a:r>
                <a:endParaRPr lang="zh-CN" altLang="en-US" sz="2000" b="1">
                  <a:latin typeface="微软雅黑" panose="020B0503020204020204" pitchFamily="34" charset="-122"/>
                  <a:ea typeface="微软雅黑" panose="020B0503020204020204" pitchFamily="34" charset="-122"/>
                </a:endParaRPr>
              </a:p>
            </p:txBody>
          </p:sp>
          <p:cxnSp>
            <p:nvCxnSpPr>
              <p:cNvPr id="33" name="直接箭头连接符 32">
                <a:extLst>
                  <a:ext uri="{FF2B5EF4-FFF2-40B4-BE49-F238E27FC236}">
                    <a16:creationId xmlns:a16="http://schemas.microsoft.com/office/drawing/2014/main" id="{B52E92EA-A4A6-4A2E-BF49-CF3C559AA2EB}"/>
                  </a:ext>
                </a:extLst>
              </p:cNvPr>
              <p:cNvCxnSpPr>
                <a:cxnSpLocks/>
                <a:endCxn id="30" idx="1"/>
              </p:cNvCxnSpPr>
              <p:nvPr/>
            </p:nvCxnSpPr>
            <p:spPr>
              <a:xfrm>
                <a:off x="1544597" y="3011960"/>
                <a:ext cx="473673"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a:extLst>
                  <a:ext uri="{FF2B5EF4-FFF2-40B4-BE49-F238E27FC236}">
                    <a16:creationId xmlns:a16="http://schemas.microsoft.com/office/drawing/2014/main" id="{71B81741-6E7A-4410-A105-B23B504B27EA}"/>
                  </a:ext>
                </a:extLst>
              </p:cNvPr>
              <p:cNvCxnSpPr>
                <a:cxnSpLocks/>
              </p:cNvCxnSpPr>
              <p:nvPr/>
            </p:nvCxnSpPr>
            <p:spPr>
              <a:xfrm>
                <a:off x="3533774" y="3023568"/>
                <a:ext cx="63559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grpSp>
          <p:nvGrpSpPr>
            <p:cNvPr id="35" name="组合 34">
              <a:extLst>
                <a:ext uri="{FF2B5EF4-FFF2-40B4-BE49-F238E27FC236}">
                  <a16:creationId xmlns:a16="http://schemas.microsoft.com/office/drawing/2014/main" id="{661EBD38-CACA-4261-BB3E-582C8F2C8A47}"/>
                </a:ext>
              </a:extLst>
            </p:cNvPr>
            <p:cNvGrpSpPr/>
            <p:nvPr/>
          </p:nvGrpSpPr>
          <p:grpSpPr>
            <a:xfrm>
              <a:off x="7220212" y="3797092"/>
              <a:ext cx="3216615" cy="834081"/>
              <a:chOff x="1182133" y="2594919"/>
              <a:chExt cx="3216615" cy="834081"/>
            </a:xfrm>
          </p:grpSpPr>
          <p:sp>
            <p:nvSpPr>
              <p:cNvPr id="36" name="矩形 35">
                <a:extLst>
                  <a:ext uri="{FF2B5EF4-FFF2-40B4-BE49-F238E27FC236}">
                    <a16:creationId xmlns:a16="http://schemas.microsoft.com/office/drawing/2014/main" id="{E01886AF-7650-4D9E-ACBC-0D703959AF6A}"/>
                  </a:ext>
                </a:extLst>
              </p:cNvPr>
              <p:cNvSpPr/>
              <p:nvPr/>
            </p:nvSpPr>
            <p:spPr>
              <a:xfrm>
                <a:off x="2018270" y="2594919"/>
                <a:ext cx="1477405" cy="834081"/>
              </a:xfrm>
              <a:prstGeom prst="rect">
                <a:avLst/>
              </a:prstGeom>
              <a:solidFill>
                <a:schemeClr val="accent4">
                  <a:lumMod val="60000"/>
                  <a:lumOff val="40000"/>
                </a:schemeClr>
              </a:solidFill>
              <a:ln w="190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1F4A427E-B47F-4C69-8D7C-8E3DB024BABC}"/>
                  </a:ext>
                </a:extLst>
              </p:cNvPr>
              <p:cNvSpPr txBox="1"/>
              <p:nvPr/>
            </p:nvSpPr>
            <p:spPr>
              <a:xfrm>
                <a:off x="1182133" y="2807494"/>
                <a:ext cx="362464" cy="400110"/>
              </a:xfrm>
              <a:prstGeom prst="rect">
                <a:avLst/>
              </a:prstGeom>
              <a:noFill/>
            </p:spPr>
            <p:txBody>
              <a:bodyPr wrap="square" rtlCol="0">
                <a:spAutoFit/>
              </a:bodyPr>
              <a:lstStyle/>
              <a:p>
                <a:r>
                  <a:rPr lang="en-US" altLang="zh-CN" sz="2000" b="1">
                    <a:latin typeface="微软雅黑" panose="020B0503020204020204" pitchFamily="34" charset="-122"/>
                    <a:ea typeface="微软雅黑" panose="020B0503020204020204" pitchFamily="34" charset="-122"/>
                  </a:rPr>
                  <a:t>x</a:t>
                </a:r>
                <a:endParaRPr lang="zh-CN" altLang="en-US" sz="2000" b="1">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6CA390E2-1A20-4892-B8C5-205618F18A0A}"/>
                  </a:ext>
                </a:extLst>
              </p:cNvPr>
              <p:cNvSpPr txBox="1"/>
              <p:nvPr/>
            </p:nvSpPr>
            <p:spPr>
              <a:xfrm>
                <a:off x="4065113" y="2795653"/>
                <a:ext cx="333635" cy="400110"/>
              </a:xfrm>
              <a:prstGeom prst="rect">
                <a:avLst/>
              </a:prstGeom>
              <a:noFill/>
            </p:spPr>
            <p:txBody>
              <a:bodyPr wrap="square" rtlCol="0">
                <a:spAutoFit/>
              </a:bodyPr>
              <a:lstStyle/>
              <a:p>
                <a:r>
                  <a:rPr lang="en-US" altLang="zh-CN" sz="2000" b="1">
                    <a:latin typeface="微软雅黑" panose="020B0503020204020204" pitchFamily="34" charset="-122"/>
                    <a:ea typeface="微软雅黑" panose="020B0503020204020204" pitchFamily="34" charset="-122"/>
                  </a:rPr>
                  <a:t>y</a:t>
                </a:r>
                <a:endParaRPr lang="zh-CN" altLang="en-US" sz="2000" b="1">
                  <a:latin typeface="微软雅黑" panose="020B0503020204020204" pitchFamily="34" charset="-122"/>
                  <a:ea typeface="微软雅黑" panose="020B0503020204020204" pitchFamily="34" charset="-122"/>
                </a:endParaRPr>
              </a:p>
            </p:txBody>
          </p:sp>
          <p:cxnSp>
            <p:nvCxnSpPr>
              <p:cNvPr id="39" name="直接箭头连接符 38">
                <a:extLst>
                  <a:ext uri="{FF2B5EF4-FFF2-40B4-BE49-F238E27FC236}">
                    <a16:creationId xmlns:a16="http://schemas.microsoft.com/office/drawing/2014/main" id="{B5CE4B2A-94F0-47DD-99B9-0FFE9CC724FF}"/>
                  </a:ext>
                </a:extLst>
              </p:cNvPr>
              <p:cNvCxnSpPr>
                <a:cxnSpLocks/>
                <a:endCxn id="36" idx="1"/>
              </p:cNvCxnSpPr>
              <p:nvPr/>
            </p:nvCxnSpPr>
            <p:spPr>
              <a:xfrm>
                <a:off x="1544597" y="3011960"/>
                <a:ext cx="473673"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CA656B68-DD9A-45D6-87C1-CDDC74A6CA16}"/>
                  </a:ext>
                </a:extLst>
              </p:cNvPr>
              <p:cNvCxnSpPr>
                <a:cxnSpLocks/>
              </p:cNvCxnSpPr>
              <p:nvPr/>
            </p:nvCxnSpPr>
            <p:spPr>
              <a:xfrm>
                <a:off x="3533774" y="3023568"/>
                <a:ext cx="611784"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grpSp>
          <p:nvGrpSpPr>
            <p:cNvPr id="41" name="组合 40">
              <a:extLst>
                <a:ext uri="{FF2B5EF4-FFF2-40B4-BE49-F238E27FC236}">
                  <a16:creationId xmlns:a16="http://schemas.microsoft.com/office/drawing/2014/main" id="{F3E8BA7B-8C8F-45BA-ABA1-E361A7F7A7A8}"/>
                </a:ext>
              </a:extLst>
            </p:cNvPr>
            <p:cNvGrpSpPr/>
            <p:nvPr/>
          </p:nvGrpSpPr>
          <p:grpSpPr>
            <a:xfrm>
              <a:off x="7358323" y="3978931"/>
              <a:ext cx="3216615" cy="834081"/>
              <a:chOff x="1182133" y="2604444"/>
              <a:chExt cx="3216615" cy="834081"/>
            </a:xfrm>
          </p:grpSpPr>
          <p:sp>
            <p:nvSpPr>
              <p:cNvPr id="42" name="矩形 41">
                <a:extLst>
                  <a:ext uri="{FF2B5EF4-FFF2-40B4-BE49-F238E27FC236}">
                    <a16:creationId xmlns:a16="http://schemas.microsoft.com/office/drawing/2014/main" id="{469C6310-1BEA-45B0-914D-40ED15EAAB48}"/>
                  </a:ext>
                </a:extLst>
              </p:cNvPr>
              <p:cNvSpPr/>
              <p:nvPr/>
            </p:nvSpPr>
            <p:spPr>
              <a:xfrm>
                <a:off x="2056370" y="2604444"/>
                <a:ext cx="1477405" cy="834081"/>
              </a:xfrm>
              <a:prstGeom prst="rect">
                <a:avLst/>
              </a:prstGeom>
              <a:solidFill>
                <a:schemeClr val="accent4">
                  <a:lumMod val="60000"/>
                  <a:lumOff val="40000"/>
                </a:schemeClr>
              </a:solidFill>
              <a:ln w="190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a:extLst>
                  <a:ext uri="{FF2B5EF4-FFF2-40B4-BE49-F238E27FC236}">
                    <a16:creationId xmlns:a16="http://schemas.microsoft.com/office/drawing/2014/main" id="{097E05AF-EB63-45D0-A4EC-2772584043E4}"/>
                  </a:ext>
                </a:extLst>
              </p:cNvPr>
              <p:cNvSpPr txBox="1"/>
              <p:nvPr/>
            </p:nvSpPr>
            <p:spPr>
              <a:xfrm>
                <a:off x="1182133" y="2807494"/>
                <a:ext cx="362464" cy="400110"/>
              </a:xfrm>
              <a:prstGeom prst="rect">
                <a:avLst/>
              </a:prstGeom>
              <a:noFill/>
            </p:spPr>
            <p:txBody>
              <a:bodyPr wrap="square" rtlCol="0">
                <a:spAutoFit/>
              </a:bodyPr>
              <a:lstStyle/>
              <a:p>
                <a:r>
                  <a:rPr lang="en-US" altLang="zh-CN" sz="2000" b="1">
                    <a:latin typeface="微软雅黑" panose="020B0503020204020204" pitchFamily="34" charset="-122"/>
                    <a:ea typeface="微软雅黑" panose="020B0503020204020204" pitchFamily="34" charset="-122"/>
                  </a:rPr>
                  <a:t>x</a:t>
                </a:r>
                <a:endParaRPr lang="zh-CN" altLang="en-US" sz="2000" b="1">
                  <a:latin typeface="微软雅黑" panose="020B0503020204020204" pitchFamily="34" charset="-122"/>
                  <a:ea typeface="微软雅黑" panose="020B0503020204020204" pitchFamily="34" charset="-122"/>
                </a:endParaRPr>
              </a:p>
            </p:txBody>
          </p:sp>
          <p:sp>
            <p:nvSpPr>
              <p:cNvPr id="44" name="文本框 43">
                <a:extLst>
                  <a:ext uri="{FF2B5EF4-FFF2-40B4-BE49-F238E27FC236}">
                    <a16:creationId xmlns:a16="http://schemas.microsoft.com/office/drawing/2014/main" id="{423A5603-DFE0-4AF8-9971-97B92B821DE9}"/>
                  </a:ext>
                </a:extLst>
              </p:cNvPr>
              <p:cNvSpPr txBox="1"/>
              <p:nvPr/>
            </p:nvSpPr>
            <p:spPr>
              <a:xfrm>
                <a:off x="4065113" y="2795653"/>
                <a:ext cx="333635" cy="400110"/>
              </a:xfrm>
              <a:prstGeom prst="rect">
                <a:avLst/>
              </a:prstGeom>
              <a:noFill/>
            </p:spPr>
            <p:txBody>
              <a:bodyPr wrap="square" rtlCol="0">
                <a:spAutoFit/>
              </a:bodyPr>
              <a:lstStyle/>
              <a:p>
                <a:r>
                  <a:rPr lang="en-US" altLang="zh-CN" sz="2000" b="1">
                    <a:latin typeface="微软雅黑" panose="020B0503020204020204" pitchFamily="34" charset="-122"/>
                    <a:ea typeface="微软雅黑" panose="020B0503020204020204" pitchFamily="34" charset="-122"/>
                  </a:rPr>
                  <a:t>y</a:t>
                </a:r>
                <a:endParaRPr lang="zh-CN" altLang="en-US" sz="2000" b="1">
                  <a:latin typeface="微软雅黑" panose="020B0503020204020204" pitchFamily="34" charset="-122"/>
                  <a:ea typeface="微软雅黑" panose="020B0503020204020204" pitchFamily="34" charset="-122"/>
                </a:endParaRPr>
              </a:p>
            </p:txBody>
          </p:sp>
          <p:cxnSp>
            <p:nvCxnSpPr>
              <p:cNvPr id="45" name="直接箭头连接符 44">
                <a:extLst>
                  <a:ext uri="{FF2B5EF4-FFF2-40B4-BE49-F238E27FC236}">
                    <a16:creationId xmlns:a16="http://schemas.microsoft.com/office/drawing/2014/main" id="{37F941CB-BBA4-4720-B313-A9F931DE7BEE}"/>
                  </a:ext>
                </a:extLst>
              </p:cNvPr>
              <p:cNvCxnSpPr>
                <a:cxnSpLocks/>
                <a:endCxn id="42" idx="1"/>
              </p:cNvCxnSpPr>
              <p:nvPr/>
            </p:nvCxnSpPr>
            <p:spPr>
              <a:xfrm>
                <a:off x="1582697" y="3021485"/>
                <a:ext cx="473673"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6" name="直接箭头连接符 45">
                <a:extLst>
                  <a:ext uri="{FF2B5EF4-FFF2-40B4-BE49-F238E27FC236}">
                    <a16:creationId xmlns:a16="http://schemas.microsoft.com/office/drawing/2014/main" id="{91924EC6-D910-4706-A613-72EB81102946}"/>
                  </a:ext>
                </a:extLst>
              </p:cNvPr>
              <p:cNvCxnSpPr>
                <a:cxnSpLocks/>
              </p:cNvCxnSpPr>
              <p:nvPr/>
            </p:nvCxnSpPr>
            <p:spPr>
              <a:xfrm>
                <a:off x="3533774" y="3023568"/>
                <a:ext cx="59608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grpSp>
          <p:nvGrpSpPr>
            <p:cNvPr id="47" name="组合 46">
              <a:extLst>
                <a:ext uri="{FF2B5EF4-FFF2-40B4-BE49-F238E27FC236}">
                  <a16:creationId xmlns:a16="http://schemas.microsoft.com/office/drawing/2014/main" id="{BF4D3C17-995C-4933-A3B8-D9822E80B076}"/>
                </a:ext>
              </a:extLst>
            </p:cNvPr>
            <p:cNvGrpSpPr/>
            <p:nvPr/>
          </p:nvGrpSpPr>
          <p:grpSpPr>
            <a:xfrm>
              <a:off x="7582161" y="4179401"/>
              <a:ext cx="3216615" cy="834081"/>
              <a:chOff x="1182133" y="2594919"/>
              <a:chExt cx="3216615" cy="834081"/>
            </a:xfrm>
          </p:grpSpPr>
          <p:sp>
            <p:nvSpPr>
              <p:cNvPr id="48" name="矩形 47">
                <a:extLst>
                  <a:ext uri="{FF2B5EF4-FFF2-40B4-BE49-F238E27FC236}">
                    <a16:creationId xmlns:a16="http://schemas.microsoft.com/office/drawing/2014/main" id="{FC44B3AA-6A5F-41F7-9ADE-B10373A3EAEC}"/>
                  </a:ext>
                </a:extLst>
              </p:cNvPr>
              <p:cNvSpPr/>
              <p:nvPr/>
            </p:nvSpPr>
            <p:spPr>
              <a:xfrm>
                <a:off x="2018270" y="2594919"/>
                <a:ext cx="1477405" cy="834081"/>
              </a:xfrm>
              <a:prstGeom prst="rect">
                <a:avLst/>
              </a:prstGeom>
              <a:solidFill>
                <a:schemeClr val="accent4">
                  <a:lumMod val="60000"/>
                  <a:lumOff val="40000"/>
                </a:schemeClr>
              </a:solidFill>
              <a:ln w="190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B806608F-88D0-46E9-838A-228881EB38AA}"/>
                  </a:ext>
                </a:extLst>
              </p:cNvPr>
              <p:cNvSpPr txBox="1"/>
              <p:nvPr/>
            </p:nvSpPr>
            <p:spPr>
              <a:xfrm>
                <a:off x="1182133" y="2807494"/>
                <a:ext cx="362464" cy="400110"/>
              </a:xfrm>
              <a:prstGeom prst="rect">
                <a:avLst/>
              </a:prstGeom>
              <a:noFill/>
            </p:spPr>
            <p:txBody>
              <a:bodyPr wrap="square" rtlCol="0">
                <a:spAutoFit/>
              </a:bodyPr>
              <a:lstStyle/>
              <a:p>
                <a:r>
                  <a:rPr lang="en-US" altLang="zh-CN" sz="2000" b="1">
                    <a:latin typeface="微软雅黑" panose="020B0503020204020204" pitchFamily="34" charset="-122"/>
                    <a:ea typeface="微软雅黑" panose="020B0503020204020204" pitchFamily="34" charset="-122"/>
                  </a:rPr>
                  <a:t>x</a:t>
                </a:r>
                <a:endParaRPr lang="zh-CN" altLang="en-US" sz="2000" b="1">
                  <a:latin typeface="微软雅黑" panose="020B0503020204020204" pitchFamily="34" charset="-122"/>
                  <a:ea typeface="微软雅黑" panose="020B0503020204020204" pitchFamily="34" charset="-122"/>
                </a:endParaRPr>
              </a:p>
            </p:txBody>
          </p:sp>
          <p:sp>
            <p:nvSpPr>
              <p:cNvPr id="50" name="文本框 49">
                <a:extLst>
                  <a:ext uri="{FF2B5EF4-FFF2-40B4-BE49-F238E27FC236}">
                    <a16:creationId xmlns:a16="http://schemas.microsoft.com/office/drawing/2014/main" id="{7D0F4800-028A-4836-A925-71232E61AE58}"/>
                  </a:ext>
                </a:extLst>
              </p:cNvPr>
              <p:cNvSpPr txBox="1"/>
              <p:nvPr/>
            </p:nvSpPr>
            <p:spPr>
              <a:xfrm>
                <a:off x="4065113" y="2795653"/>
                <a:ext cx="333635" cy="400110"/>
              </a:xfrm>
              <a:prstGeom prst="rect">
                <a:avLst/>
              </a:prstGeom>
              <a:noFill/>
            </p:spPr>
            <p:txBody>
              <a:bodyPr wrap="square" rtlCol="0">
                <a:spAutoFit/>
              </a:bodyPr>
              <a:lstStyle/>
              <a:p>
                <a:r>
                  <a:rPr lang="en-US" altLang="zh-CN" sz="2000" b="1">
                    <a:latin typeface="微软雅黑" panose="020B0503020204020204" pitchFamily="34" charset="-122"/>
                    <a:ea typeface="微软雅黑" panose="020B0503020204020204" pitchFamily="34" charset="-122"/>
                  </a:rPr>
                  <a:t>y</a:t>
                </a:r>
                <a:endParaRPr lang="zh-CN" altLang="en-US" sz="2000" b="1">
                  <a:latin typeface="微软雅黑" panose="020B0503020204020204" pitchFamily="34" charset="-122"/>
                  <a:ea typeface="微软雅黑" panose="020B0503020204020204" pitchFamily="34" charset="-122"/>
                </a:endParaRPr>
              </a:p>
            </p:txBody>
          </p:sp>
          <p:cxnSp>
            <p:nvCxnSpPr>
              <p:cNvPr id="51" name="直接箭头连接符 50">
                <a:extLst>
                  <a:ext uri="{FF2B5EF4-FFF2-40B4-BE49-F238E27FC236}">
                    <a16:creationId xmlns:a16="http://schemas.microsoft.com/office/drawing/2014/main" id="{0E42E74A-029D-4AB0-B988-44AA32840DAA}"/>
                  </a:ext>
                </a:extLst>
              </p:cNvPr>
              <p:cNvCxnSpPr>
                <a:cxnSpLocks/>
                <a:endCxn id="48" idx="1"/>
              </p:cNvCxnSpPr>
              <p:nvPr/>
            </p:nvCxnSpPr>
            <p:spPr>
              <a:xfrm>
                <a:off x="1544597" y="3011960"/>
                <a:ext cx="473673"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2" name="直接箭头连接符 51">
                <a:extLst>
                  <a:ext uri="{FF2B5EF4-FFF2-40B4-BE49-F238E27FC236}">
                    <a16:creationId xmlns:a16="http://schemas.microsoft.com/office/drawing/2014/main" id="{14E0FD5C-21EF-4561-9F98-80D28835F123}"/>
                  </a:ext>
                </a:extLst>
              </p:cNvPr>
              <p:cNvCxnSpPr>
                <a:cxnSpLocks/>
              </p:cNvCxnSpPr>
              <p:nvPr/>
            </p:nvCxnSpPr>
            <p:spPr>
              <a:xfrm>
                <a:off x="3533774" y="3023568"/>
                <a:ext cx="60084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grpSp>
          <p:nvGrpSpPr>
            <p:cNvPr id="53" name="组合 52">
              <a:extLst>
                <a:ext uri="{FF2B5EF4-FFF2-40B4-BE49-F238E27FC236}">
                  <a16:creationId xmlns:a16="http://schemas.microsoft.com/office/drawing/2014/main" id="{618E7D0D-BCBA-4446-9B20-77E9E20F3B08}"/>
                </a:ext>
              </a:extLst>
            </p:cNvPr>
            <p:cNvGrpSpPr/>
            <p:nvPr/>
          </p:nvGrpSpPr>
          <p:grpSpPr>
            <a:xfrm>
              <a:off x="7758375" y="4366002"/>
              <a:ext cx="3216615" cy="834081"/>
              <a:chOff x="1182133" y="2594919"/>
              <a:chExt cx="3216615" cy="834081"/>
            </a:xfrm>
          </p:grpSpPr>
          <p:sp>
            <p:nvSpPr>
              <p:cNvPr id="54" name="矩形 53">
                <a:extLst>
                  <a:ext uri="{FF2B5EF4-FFF2-40B4-BE49-F238E27FC236}">
                    <a16:creationId xmlns:a16="http://schemas.microsoft.com/office/drawing/2014/main" id="{4D78E694-A2E8-4345-9639-3A9A0D752F58}"/>
                  </a:ext>
                </a:extLst>
              </p:cNvPr>
              <p:cNvSpPr/>
              <p:nvPr/>
            </p:nvSpPr>
            <p:spPr>
              <a:xfrm>
                <a:off x="2018270" y="2594919"/>
                <a:ext cx="1477405" cy="834081"/>
              </a:xfrm>
              <a:prstGeom prst="rect">
                <a:avLst/>
              </a:prstGeom>
              <a:solidFill>
                <a:schemeClr val="accent4">
                  <a:lumMod val="60000"/>
                  <a:lumOff val="40000"/>
                </a:schemeClr>
              </a:solidFill>
              <a:ln w="190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a:extLst>
                  <a:ext uri="{FF2B5EF4-FFF2-40B4-BE49-F238E27FC236}">
                    <a16:creationId xmlns:a16="http://schemas.microsoft.com/office/drawing/2014/main" id="{DD702102-5B33-4DE2-9C61-B1EF7F941F6E}"/>
                  </a:ext>
                </a:extLst>
              </p:cNvPr>
              <p:cNvSpPr txBox="1"/>
              <p:nvPr/>
            </p:nvSpPr>
            <p:spPr>
              <a:xfrm>
                <a:off x="1182133" y="2807494"/>
                <a:ext cx="362464" cy="400110"/>
              </a:xfrm>
              <a:prstGeom prst="rect">
                <a:avLst/>
              </a:prstGeom>
              <a:noFill/>
            </p:spPr>
            <p:txBody>
              <a:bodyPr wrap="square" rtlCol="0">
                <a:spAutoFit/>
              </a:bodyPr>
              <a:lstStyle/>
              <a:p>
                <a:r>
                  <a:rPr lang="en-US" altLang="zh-CN" sz="2000" b="1">
                    <a:latin typeface="微软雅黑" panose="020B0503020204020204" pitchFamily="34" charset="-122"/>
                    <a:ea typeface="微软雅黑" panose="020B0503020204020204" pitchFamily="34" charset="-122"/>
                  </a:rPr>
                  <a:t>x</a:t>
                </a:r>
                <a:endParaRPr lang="zh-CN" altLang="en-US" sz="2000" b="1">
                  <a:latin typeface="微软雅黑" panose="020B0503020204020204" pitchFamily="34" charset="-122"/>
                  <a:ea typeface="微软雅黑" panose="020B0503020204020204" pitchFamily="34" charset="-122"/>
                </a:endParaRPr>
              </a:p>
            </p:txBody>
          </p:sp>
          <p:sp>
            <p:nvSpPr>
              <p:cNvPr id="56" name="文本框 55">
                <a:extLst>
                  <a:ext uri="{FF2B5EF4-FFF2-40B4-BE49-F238E27FC236}">
                    <a16:creationId xmlns:a16="http://schemas.microsoft.com/office/drawing/2014/main" id="{EF36A744-E245-4ED9-861D-053C0DADC7D8}"/>
                  </a:ext>
                </a:extLst>
              </p:cNvPr>
              <p:cNvSpPr txBox="1"/>
              <p:nvPr/>
            </p:nvSpPr>
            <p:spPr>
              <a:xfrm>
                <a:off x="4065113" y="2795653"/>
                <a:ext cx="333635" cy="400110"/>
              </a:xfrm>
              <a:prstGeom prst="rect">
                <a:avLst/>
              </a:prstGeom>
              <a:noFill/>
            </p:spPr>
            <p:txBody>
              <a:bodyPr wrap="square" rtlCol="0">
                <a:spAutoFit/>
              </a:bodyPr>
              <a:lstStyle/>
              <a:p>
                <a:r>
                  <a:rPr lang="en-US" altLang="zh-CN" sz="2000" b="1">
                    <a:latin typeface="微软雅黑" panose="020B0503020204020204" pitchFamily="34" charset="-122"/>
                    <a:ea typeface="微软雅黑" panose="020B0503020204020204" pitchFamily="34" charset="-122"/>
                  </a:rPr>
                  <a:t>y</a:t>
                </a:r>
                <a:endParaRPr lang="zh-CN" altLang="en-US" sz="2000" b="1">
                  <a:latin typeface="微软雅黑" panose="020B0503020204020204" pitchFamily="34" charset="-122"/>
                  <a:ea typeface="微软雅黑" panose="020B0503020204020204" pitchFamily="34" charset="-122"/>
                </a:endParaRPr>
              </a:p>
            </p:txBody>
          </p:sp>
          <p:cxnSp>
            <p:nvCxnSpPr>
              <p:cNvPr id="57" name="直接箭头连接符 56">
                <a:extLst>
                  <a:ext uri="{FF2B5EF4-FFF2-40B4-BE49-F238E27FC236}">
                    <a16:creationId xmlns:a16="http://schemas.microsoft.com/office/drawing/2014/main" id="{882B782B-8F10-4DE0-AFD7-F0ACC1E11FAE}"/>
                  </a:ext>
                </a:extLst>
              </p:cNvPr>
              <p:cNvCxnSpPr>
                <a:cxnSpLocks/>
                <a:endCxn id="54" idx="1"/>
              </p:cNvCxnSpPr>
              <p:nvPr/>
            </p:nvCxnSpPr>
            <p:spPr>
              <a:xfrm>
                <a:off x="1544597" y="3011960"/>
                <a:ext cx="473673"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8" name="直接箭头连接符 57">
                <a:extLst>
                  <a:ext uri="{FF2B5EF4-FFF2-40B4-BE49-F238E27FC236}">
                    <a16:creationId xmlns:a16="http://schemas.microsoft.com/office/drawing/2014/main" id="{0E4AB845-6CEA-40EC-98AC-A02A080F4C60}"/>
                  </a:ext>
                </a:extLst>
              </p:cNvPr>
              <p:cNvCxnSpPr>
                <a:cxnSpLocks/>
                <a:stCxn id="54" idx="3"/>
              </p:cNvCxnSpPr>
              <p:nvPr/>
            </p:nvCxnSpPr>
            <p:spPr>
              <a:xfrm>
                <a:off x="3495675" y="3011960"/>
                <a:ext cx="662758" cy="1160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sp>
          <p:nvSpPr>
            <p:cNvPr id="59" name="文本框 58">
              <a:extLst>
                <a:ext uri="{FF2B5EF4-FFF2-40B4-BE49-F238E27FC236}">
                  <a16:creationId xmlns:a16="http://schemas.microsoft.com/office/drawing/2014/main" id="{37D44803-C248-48E6-AEDF-CBC137177771}"/>
                </a:ext>
              </a:extLst>
            </p:cNvPr>
            <p:cNvSpPr txBox="1"/>
            <p:nvPr/>
          </p:nvSpPr>
          <p:spPr>
            <a:xfrm>
              <a:off x="9105965" y="4530476"/>
              <a:ext cx="222421" cy="523220"/>
            </a:xfrm>
            <a:prstGeom prst="rect">
              <a:avLst/>
            </a:prstGeom>
            <a:noFill/>
          </p:spPr>
          <p:txBody>
            <a:bodyPr wrap="square" rtlCol="0">
              <a:spAutoFit/>
            </a:bodyPr>
            <a:lstStyle/>
            <a:p>
              <a:r>
                <a:rPr lang="en-US" altLang="zh-CN" sz="2800" b="1">
                  <a:solidFill>
                    <a:schemeClr val="bg1"/>
                  </a:solidFill>
                  <a:latin typeface="华文隶书" panose="02010800040101010101" pitchFamily="2" charset="-122"/>
                  <a:ea typeface="华文隶书" panose="02010800040101010101" pitchFamily="2" charset="-122"/>
                </a:rPr>
                <a:t>f</a:t>
              </a:r>
              <a:endParaRPr lang="zh-CN" altLang="en-US" sz="2800" b="1">
                <a:solidFill>
                  <a:schemeClr val="bg1"/>
                </a:solidFill>
                <a:latin typeface="华文隶书" panose="02010800040101010101" pitchFamily="2" charset="-122"/>
                <a:ea typeface="华文隶书" panose="02010800040101010101" pitchFamily="2" charset="-122"/>
              </a:endParaRPr>
            </a:p>
          </p:txBody>
        </p:sp>
        <p:cxnSp>
          <p:nvCxnSpPr>
            <p:cNvPr id="63" name="直接箭头连接符 62">
              <a:extLst>
                <a:ext uri="{FF2B5EF4-FFF2-40B4-BE49-F238E27FC236}">
                  <a16:creationId xmlns:a16="http://schemas.microsoft.com/office/drawing/2014/main" id="{25BF3AEB-9F43-4B20-9133-01E90C3F1F9F}"/>
                </a:ext>
              </a:extLst>
            </p:cNvPr>
            <p:cNvCxnSpPr>
              <a:cxnSpLocks/>
              <a:endCxn id="17" idx="0"/>
            </p:cNvCxnSpPr>
            <p:nvPr/>
          </p:nvCxnSpPr>
          <p:spPr>
            <a:xfrm>
              <a:off x="8285463" y="2730128"/>
              <a:ext cx="0" cy="48334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08628935-9085-4993-B045-614C4DA379A6}"/>
                </a:ext>
              </a:extLst>
            </p:cNvPr>
            <p:cNvCxnSpPr>
              <a:cxnSpLocks/>
            </p:cNvCxnSpPr>
            <p:nvPr/>
          </p:nvCxnSpPr>
          <p:spPr>
            <a:xfrm>
              <a:off x="8437863" y="2730128"/>
              <a:ext cx="0" cy="68407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A322FE5B-A991-4129-95A9-582A45D5E280}"/>
                </a:ext>
              </a:extLst>
            </p:cNvPr>
            <p:cNvCxnSpPr>
              <a:cxnSpLocks/>
            </p:cNvCxnSpPr>
            <p:nvPr/>
          </p:nvCxnSpPr>
          <p:spPr>
            <a:xfrm>
              <a:off x="8590263" y="2730128"/>
              <a:ext cx="0" cy="86607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808070D1-BC64-4A77-A514-AECC0270B02E}"/>
                </a:ext>
              </a:extLst>
            </p:cNvPr>
            <p:cNvCxnSpPr>
              <a:cxnSpLocks/>
            </p:cNvCxnSpPr>
            <p:nvPr/>
          </p:nvCxnSpPr>
          <p:spPr>
            <a:xfrm>
              <a:off x="8742663" y="2730128"/>
              <a:ext cx="0" cy="106680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5C16A719-8905-459A-9AA7-C764847E6056}"/>
                </a:ext>
              </a:extLst>
            </p:cNvPr>
            <p:cNvCxnSpPr>
              <a:cxnSpLocks/>
            </p:cNvCxnSpPr>
            <p:nvPr/>
          </p:nvCxnSpPr>
          <p:spPr>
            <a:xfrm>
              <a:off x="8895063" y="2730128"/>
              <a:ext cx="0" cy="124534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C32B7B18-5918-4546-9F68-2BA50F505F46}"/>
                </a:ext>
              </a:extLst>
            </p:cNvPr>
            <p:cNvCxnSpPr>
              <a:cxnSpLocks/>
            </p:cNvCxnSpPr>
            <p:nvPr/>
          </p:nvCxnSpPr>
          <p:spPr>
            <a:xfrm>
              <a:off x="9047463" y="2730128"/>
              <a:ext cx="0" cy="144927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F0054915-50FC-4804-AC6C-2CD70F39DE68}"/>
                </a:ext>
              </a:extLst>
            </p:cNvPr>
            <p:cNvCxnSpPr>
              <a:cxnSpLocks/>
            </p:cNvCxnSpPr>
            <p:nvPr/>
          </p:nvCxnSpPr>
          <p:spPr>
            <a:xfrm>
              <a:off x="9199863" y="2730128"/>
              <a:ext cx="0" cy="163587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
        <p:nvSpPr>
          <p:cNvPr id="95" name="文本框 94">
            <a:extLst>
              <a:ext uri="{FF2B5EF4-FFF2-40B4-BE49-F238E27FC236}">
                <a16:creationId xmlns:a16="http://schemas.microsoft.com/office/drawing/2014/main" id="{44B678E6-2A2E-4645-9949-094C0E0879A6}"/>
              </a:ext>
            </a:extLst>
          </p:cNvPr>
          <p:cNvSpPr txBox="1"/>
          <p:nvPr/>
        </p:nvSpPr>
        <p:spPr>
          <a:xfrm>
            <a:off x="955062" y="979751"/>
            <a:ext cx="2752344" cy="400110"/>
          </a:xfrm>
          <a:prstGeom prst="rect">
            <a:avLst/>
          </a:prstGeom>
          <a:noFill/>
        </p:spPr>
        <p:txBody>
          <a:bodyPr wrap="square" rtlCol="0">
            <a:spAutoFit/>
          </a:bodyPr>
          <a:lstStyle/>
          <a:p>
            <a:pPr marL="342900" indent="-342900">
              <a:buFont typeface="Wingdings" panose="05000000000000000000" pitchFamily="2" charset="2"/>
              <a:buChar char="l"/>
            </a:pPr>
            <a:r>
              <a:rPr lang="en-US" altLang="zh-CN" sz="2000">
                <a:latin typeface="微软雅黑" panose="020B0503020204020204" pitchFamily="34" charset="-122"/>
                <a:ea typeface="微软雅黑" panose="020B0503020204020204" pitchFamily="34" charset="-122"/>
              </a:rPr>
              <a:t>learn to learn</a:t>
            </a:r>
            <a:endParaRPr lang="zh-CN" altLang="en-US" sz="2000">
              <a:latin typeface="微软雅黑" panose="020B0503020204020204" pitchFamily="34" charset="-122"/>
              <a:ea typeface="微软雅黑" panose="020B0503020204020204" pitchFamily="34" charset="-122"/>
            </a:endParaRPr>
          </a:p>
        </p:txBody>
      </p:sp>
      <p:sp>
        <p:nvSpPr>
          <p:cNvPr id="96" name="文本框 95">
            <a:extLst>
              <a:ext uri="{FF2B5EF4-FFF2-40B4-BE49-F238E27FC236}">
                <a16:creationId xmlns:a16="http://schemas.microsoft.com/office/drawing/2014/main" id="{9D1E9032-CB86-41B2-9B5C-C0CAF06EA860}"/>
              </a:ext>
            </a:extLst>
          </p:cNvPr>
          <p:cNvSpPr txBox="1"/>
          <p:nvPr/>
        </p:nvSpPr>
        <p:spPr>
          <a:xfrm>
            <a:off x="2547369" y="6039396"/>
            <a:ext cx="1477405" cy="400110"/>
          </a:xfrm>
          <a:prstGeom prst="rect">
            <a:avLst/>
          </a:prstGeom>
          <a:noFill/>
        </p:spPr>
        <p:txBody>
          <a:bodyPr wrap="square" rtlCol="0">
            <a:spAutoFit/>
          </a:bodyPr>
          <a:lstStyle/>
          <a:p>
            <a:r>
              <a:rPr lang="en-US" altLang="zh-CN" sz="2000">
                <a:latin typeface="微软雅黑" panose="020B0503020204020204" pitchFamily="34" charset="-122"/>
                <a:ea typeface="微软雅黑" panose="020B0503020204020204" pitchFamily="34" charset="-122"/>
              </a:rPr>
              <a:t>learning</a:t>
            </a:r>
            <a:endParaRPr lang="zh-CN" altLang="en-US" sz="2000">
              <a:latin typeface="微软雅黑" panose="020B0503020204020204" pitchFamily="34" charset="-122"/>
              <a:ea typeface="微软雅黑" panose="020B0503020204020204" pitchFamily="34" charset="-122"/>
            </a:endParaRPr>
          </a:p>
        </p:txBody>
      </p:sp>
      <p:sp>
        <p:nvSpPr>
          <p:cNvPr id="97" name="文本框 96">
            <a:extLst>
              <a:ext uri="{FF2B5EF4-FFF2-40B4-BE49-F238E27FC236}">
                <a16:creationId xmlns:a16="http://schemas.microsoft.com/office/drawing/2014/main" id="{198E7DAD-3512-45AC-8784-69286F79445D}"/>
              </a:ext>
            </a:extLst>
          </p:cNvPr>
          <p:cNvSpPr txBox="1"/>
          <p:nvPr/>
        </p:nvSpPr>
        <p:spPr>
          <a:xfrm>
            <a:off x="8030342" y="5957928"/>
            <a:ext cx="2752344" cy="400110"/>
          </a:xfrm>
          <a:prstGeom prst="rect">
            <a:avLst/>
          </a:prstGeom>
          <a:noFill/>
        </p:spPr>
        <p:txBody>
          <a:bodyPr wrap="square" rtlCol="0">
            <a:spAutoFit/>
          </a:bodyPr>
          <a:lstStyle/>
          <a:p>
            <a:r>
              <a:rPr lang="en-US" altLang="zh-CN" sz="2000">
                <a:solidFill>
                  <a:srgbClr val="FF0000"/>
                </a:solidFill>
                <a:latin typeface="微软雅黑" panose="020B0503020204020204" pitchFamily="34" charset="-122"/>
                <a:ea typeface="微软雅黑" panose="020B0503020204020204" pitchFamily="34" charset="-122"/>
              </a:rPr>
              <a:t>meta learning</a:t>
            </a:r>
            <a:endParaRPr lang="zh-CN" altLang="en-US" sz="2000">
              <a:solidFill>
                <a:srgbClr val="FF0000"/>
              </a:solidFill>
              <a:latin typeface="微软雅黑" panose="020B0503020204020204" pitchFamily="34" charset="-122"/>
              <a:ea typeface="微软雅黑" panose="020B0503020204020204" pitchFamily="34" charset="-122"/>
            </a:endParaRPr>
          </a:p>
        </p:txBody>
      </p:sp>
      <p:sp>
        <p:nvSpPr>
          <p:cNvPr id="98" name="标题 1">
            <a:extLst>
              <a:ext uri="{FF2B5EF4-FFF2-40B4-BE49-F238E27FC236}">
                <a16:creationId xmlns:a16="http://schemas.microsoft.com/office/drawing/2014/main" id="{85C5A7D6-F5E6-472C-87E2-B74A51C1F662}"/>
              </a:ext>
            </a:extLst>
          </p:cNvPr>
          <p:cNvSpPr>
            <a:spLocks noGrp="1"/>
          </p:cNvSpPr>
          <p:nvPr>
            <p:ph type="title"/>
          </p:nvPr>
        </p:nvSpPr>
        <p:spPr>
          <a:xfrm>
            <a:off x="300938" y="157541"/>
            <a:ext cx="5323703" cy="714031"/>
          </a:xfrm>
        </p:spPr>
        <p:txBody>
          <a:bodyPr>
            <a:normAutofit/>
          </a:bodyPr>
          <a:lstStyle/>
          <a:p>
            <a:r>
              <a:rPr lang="en-US" altLang="zh-CN" sz="2400">
                <a:latin typeface="微软雅黑" panose="020B0503020204020204" pitchFamily="34" charset="-122"/>
                <a:ea typeface="微软雅黑" panose="020B0503020204020204" pitchFamily="34" charset="-122"/>
              </a:rPr>
              <a:t>Meta learning - Definition</a:t>
            </a:r>
            <a:endParaRPr lang="zh-CN" altLang="en-US" sz="2400">
              <a:latin typeface="微软雅黑" panose="020B0503020204020204" pitchFamily="34" charset="-122"/>
              <a:ea typeface="微软雅黑" panose="020B0503020204020204" pitchFamily="34" charset="-122"/>
            </a:endParaRPr>
          </a:p>
        </p:txBody>
      </p:sp>
      <p:sp>
        <p:nvSpPr>
          <p:cNvPr id="99" name="矩形 98">
            <a:extLst>
              <a:ext uri="{FF2B5EF4-FFF2-40B4-BE49-F238E27FC236}">
                <a16:creationId xmlns:a16="http://schemas.microsoft.com/office/drawing/2014/main" id="{5A84AB81-A612-4012-997F-910C7114F25A}"/>
              </a:ext>
            </a:extLst>
          </p:cNvPr>
          <p:cNvSpPr/>
          <p:nvPr/>
        </p:nvSpPr>
        <p:spPr>
          <a:xfrm>
            <a:off x="1043673" y="1554473"/>
            <a:ext cx="4269747" cy="4403455"/>
          </a:xfrm>
          <a:prstGeom prst="rect">
            <a:avLst/>
          </a:prstGeom>
          <a:no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a:extLst>
              <a:ext uri="{FF2B5EF4-FFF2-40B4-BE49-F238E27FC236}">
                <a16:creationId xmlns:a16="http://schemas.microsoft.com/office/drawing/2014/main" id="{513C7F35-31B4-4534-B725-481CB36CDC2D}"/>
              </a:ext>
            </a:extLst>
          </p:cNvPr>
          <p:cNvSpPr/>
          <p:nvPr/>
        </p:nvSpPr>
        <p:spPr>
          <a:xfrm>
            <a:off x="6107287" y="1554473"/>
            <a:ext cx="5110601" cy="4403455"/>
          </a:xfrm>
          <a:prstGeom prst="rect">
            <a:avLst/>
          </a:prstGeom>
          <a:noFill/>
          <a:ln w="127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54491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9FC57D-E29A-4C90-9682-2F8433EFA4A8}"/>
              </a:ext>
            </a:extLst>
          </p:cNvPr>
          <p:cNvSpPr>
            <a:spLocks noGrp="1"/>
          </p:cNvSpPr>
          <p:nvPr>
            <p:ph type="title"/>
          </p:nvPr>
        </p:nvSpPr>
        <p:spPr>
          <a:xfrm>
            <a:off x="3143036" y="2909093"/>
            <a:ext cx="6271053" cy="824707"/>
          </a:xfrm>
        </p:spPr>
        <p:txBody>
          <a:bodyPr>
            <a:normAutofit fontScale="90000"/>
          </a:bodyPr>
          <a:lstStyle/>
          <a:p>
            <a:r>
              <a:rPr lang="en-US" altLang="zh-CN" sz="3600" b="1"/>
              <a:t>Why we need meta learning?</a:t>
            </a:r>
            <a:endParaRPr lang="zh-CN" altLang="en-US" sz="3600" b="1"/>
          </a:p>
        </p:txBody>
      </p:sp>
    </p:spTree>
    <p:extLst>
      <p:ext uri="{BB962C8B-B14F-4D97-AF65-F5344CB8AC3E}">
        <p14:creationId xmlns:p14="http://schemas.microsoft.com/office/powerpoint/2010/main" val="2097832101"/>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BA8BD69-2A3D-445B-8515-8CDBBEF1BAAE}"/>
              </a:ext>
            </a:extLst>
          </p:cNvPr>
          <p:cNvSpPr txBox="1"/>
          <p:nvPr/>
        </p:nvSpPr>
        <p:spPr>
          <a:xfrm>
            <a:off x="1323975" y="1285875"/>
            <a:ext cx="3171825" cy="369332"/>
          </a:xfrm>
          <a:prstGeom prst="rect">
            <a:avLst/>
          </a:prstGeom>
          <a:noFill/>
        </p:spPr>
        <p:txBody>
          <a:bodyPr wrap="square" rtlCol="0">
            <a:spAutoFit/>
          </a:bodyPr>
          <a:lstStyle/>
          <a:p>
            <a:r>
              <a:rPr lang="en-US" altLang="zh-CN"/>
              <a:t>mtg</a:t>
            </a:r>
            <a:r>
              <a:rPr lang="zh-CN" altLang="en-US"/>
              <a:t>广告场景</a:t>
            </a:r>
            <a:endParaRPr lang="en-US" altLang="zh-CN"/>
          </a:p>
        </p:txBody>
      </p:sp>
    </p:spTree>
    <p:extLst>
      <p:ext uri="{BB962C8B-B14F-4D97-AF65-F5344CB8AC3E}">
        <p14:creationId xmlns:p14="http://schemas.microsoft.com/office/powerpoint/2010/main" val="160155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26C67D-FCD3-42A8-A5CE-5F70EB30F444}"/>
              </a:ext>
            </a:extLst>
          </p:cNvPr>
          <p:cNvSpPr>
            <a:spLocks noGrp="1"/>
          </p:cNvSpPr>
          <p:nvPr>
            <p:ph type="title"/>
          </p:nvPr>
        </p:nvSpPr>
        <p:spPr>
          <a:xfrm>
            <a:off x="2726158" y="3222387"/>
            <a:ext cx="6943622" cy="663814"/>
          </a:xfrm>
        </p:spPr>
        <p:txBody>
          <a:bodyPr>
            <a:normAutofit/>
          </a:bodyPr>
          <a:lstStyle/>
          <a:p>
            <a:r>
              <a:rPr lang="en-US" altLang="zh-CN" sz="3200" b="1" dirty="0"/>
              <a:t>How to model on meta learning?</a:t>
            </a:r>
            <a:endParaRPr lang="zh-CN" altLang="en-US" sz="3200" b="1" dirty="0"/>
          </a:p>
        </p:txBody>
      </p:sp>
    </p:spTree>
    <p:extLst>
      <p:ext uri="{BB962C8B-B14F-4D97-AF65-F5344CB8AC3E}">
        <p14:creationId xmlns:p14="http://schemas.microsoft.com/office/powerpoint/2010/main" val="796941959"/>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a:extLst>
              <a:ext uri="{FF2B5EF4-FFF2-40B4-BE49-F238E27FC236}">
                <a16:creationId xmlns:a16="http://schemas.microsoft.com/office/drawing/2014/main" id="{82D17EA5-E69E-4015-8ED0-0BA90768BA13}"/>
              </a:ext>
            </a:extLst>
          </p:cNvPr>
          <p:cNvSpPr txBox="1"/>
          <p:nvPr/>
        </p:nvSpPr>
        <p:spPr>
          <a:xfrm>
            <a:off x="335281" y="446950"/>
            <a:ext cx="7458075" cy="461665"/>
          </a:xfrm>
          <a:prstGeom prst="rect">
            <a:avLst/>
          </a:prstGeom>
          <a:noFill/>
        </p:spPr>
        <p:txBody>
          <a:bodyPr wrap="square" rtlCol="0">
            <a:spAutoFit/>
          </a:bodyPr>
          <a:lstStyle/>
          <a:p>
            <a:r>
              <a:rPr lang="en-US" altLang="zh-CN" sz="2400" b="1" dirty="0"/>
              <a:t>General process of machine learning modeling</a:t>
            </a:r>
            <a:endParaRPr lang="zh-CN" altLang="en-US" sz="2400" b="1" dirty="0"/>
          </a:p>
        </p:txBody>
      </p:sp>
      <p:grpSp>
        <p:nvGrpSpPr>
          <p:cNvPr id="65" name="组合 64">
            <a:extLst>
              <a:ext uri="{FF2B5EF4-FFF2-40B4-BE49-F238E27FC236}">
                <a16:creationId xmlns:a16="http://schemas.microsoft.com/office/drawing/2014/main" id="{B8206777-A739-40F6-AA7C-0875CFB1B6F9}"/>
              </a:ext>
            </a:extLst>
          </p:cNvPr>
          <p:cNvGrpSpPr/>
          <p:nvPr/>
        </p:nvGrpSpPr>
        <p:grpSpPr>
          <a:xfrm>
            <a:off x="478156" y="1391522"/>
            <a:ext cx="5760719" cy="2761221"/>
            <a:chOff x="1600201" y="1353025"/>
            <a:chExt cx="7467599" cy="2930273"/>
          </a:xfrm>
        </p:grpSpPr>
        <p:sp>
          <p:nvSpPr>
            <p:cNvPr id="59" name="矩形 58">
              <a:extLst>
                <a:ext uri="{FF2B5EF4-FFF2-40B4-BE49-F238E27FC236}">
                  <a16:creationId xmlns:a16="http://schemas.microsoft.com/office/drawing/2014/main" id="{3299AB8D-2B94-4446-B22A-56BF4378F28D}"/>
                </a:ext>
              </a:extLst>
            </p:cNvPr>
            <p:cNvSpPr/>
            <p:nvPr/>
          </p:nvSpPr>
          <p:spPr>
            <a:xfrm>
              <a:off x="1600201" y="1353025"/>
              <a:ext cx="3209924" cy="66627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1400" b="1">
                  <a:latin typeface="微软雅黑" panose="020B0503020204020204" pitchFamily="34" charset="-122"/>
                  <a:ea typeface="微软雅黑" panose="020B0503020204020204" pitchFamily="34" charset="-122"/>
                </a:rPr>
                <a:t>define a set of functions</a:t>
              </a:r>
              <a:endParaRPr lang="zh-CN" altLang="en-US" sz="1400" b="1">
                <a:latin typeface="微软雅黑" panose="020B0503020204020204" pitchFamily="34" charset="-122"/>
                <a:ea typeface="微软雅黑" panose="020B0503020204020204" pitchFamily="34" charset="-122"/>
              </a:endParaRPr>
            </a:p>
          </p:txBody>
        </p:sp>
        <p:sp>
          <p:nvSpPr>
            <p:cNvPr id="60" name="矩形 59">
              <a:extLst>
                <a:ext uri="{FF2B5EF4-FFF2-40B4-BE49-F238E27FC236}">
                  <a16:creationId xmlns:a16="http://schemas.microsoft.com/office/drawing/2014/main" id="{39BFCE05-ECB2-4C9A-9F98-4E1F4A886B79}"/>
                </a:ext>
              </a:extLst>
            </p:cNvPr>
            <p:cNvSpPr/>
            <p:nvPr/>
          </p:nvSpPr>
          <p:spPr>
            <a:xfrm>
              <a:off x="3609973" y="2482344"/>
              <a:ext cx="3209924" cy="666276"/>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b="1" dirty="0">
                  <a:latin typeface="微软雅黑" panose="020B0503020204020204" pitchFamily="34" charset="-122"/>
                  <a:ea typeface="微软雅黑" panose="020B0503020204020204" pitchFamily="34" charset="-122"/>
                </a:rPr>
                <a:t>define the goodness of function</a:t>
              </a:r>
              <a:endParaRPr lang="zh-CN" altLang="en-US" sz="1400" b="1" dirty="0">
                <a:latin typeface="微软雅黑" panose="020B0503020204020204" pitchFamily="34" charset="-122"/>
                <a:ea typeface="微软雅黑" panose="020B0503020204020204" pitchFamily="34" charset="-122"/>
              </a:endParaRPr>
            </a:p>
          </p:txBody>
        </p:sp>
        <p:sp>
          <p:nvSpPr>
            <p:cNvPr id="61" name="矩形 60">
              <a:extLst>
                <a:ext uri="{FF2B5EF4-FFF2-40B4-BE49-F238E27FC236}">
                  <a16:creationId xmlns:a16="http://schemas.microsoft.com/office/drawing/2014/main" id="{D53723F1-F972-49DD-B573-8D9C735408EE}"/>
                </a:ext>
              </a:extLst>
            </p:cNvPr>
            <p:cNvSpPr/>
            <p:nvPr/>
          </p:nvSpPr>
          <p:spPr>
            <a:xfrm>
              <a:off x="5857876" y="3617022"/>
              <a:ext cx="3209924" cy="666276"/>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b="1" dirty="0">
                  <a:latin typeface="微软雅黑" panose="020B0503020204020204" pitchFamily="34" charset="-122"/>
                  <a:ea typeface="微软雅黑" panose="020B0503020204020204" pitchFamily="34" charset="-122"/>
                </a:rPr>
                <a:t>find the </a:t>
              </a:r>
              <a:r>
                <a:rPr lang="en-US" altLang="zh-CN" sz="1400" b="1" dirty="0" err="1">
                  <a:latin typeface="微软雅黑" panose="020B0503020204020204" pitchFamily="34" charset="-122"/>
                  <a:ea typeface="微软雅黑" panose="020B0503020204020204" pitchFamily="34" charset="-122"/>
                </a:rPr>
                <a:t>bese</a:t>
              </a:r>
              <a:r>
                <a:rPr lang="en-US" altLang="zh-CN" sz="1400" b="1" dirty="0">
                  <a:latin typeface="微软雅黑" panose="020B0503020204020204" pitchFamily="34" charset="-122"/>
                  <a:ea typeface="微软雅黑" panose="020B0503020204020204" pitchFamily="34" charset="-122"/>
                </a:rPr>
                <a:t> function</a:t>
              </a:r>
              <a:endParaRPr lang="zh-CN" altLang="en-US" sz="1400" b="1" dirty="0">
                <a:latin typeface="微软雅黑" panose="020B0503020204020204" pitchFamily="34" charset="-122"/>
                <a:ea typeface="微软雅黑" panose="020B0503020204020204" pitchFamily="34" charset="-122"/>
              </a:endParaRPr>
            </a:p>
          </p:txBody>
        </p:sp>
        <p:sp>
          <p:nvSpPr>
            <p:cNvPr id="62" name="箭头: 直角上 61">
              <a:extLst>
                <a:ext uri="{FF2B5EF4-FFF2-40B4-BE49-F238E27FC236}">
                  <a16:creationId xmlns:a16="http://schemas.microsoft.com/office/drawing/2014/main" id="{23F4AA06-A6EE-4480-801F-67B255F7172C}"/>
                </a:ext>
              </a:extLst>
            </p:cNvPr>
            <p:cNvSpPr/>
            <p:nvPr/>
          </p:nvSpPr>
          <p:spPr>
            <a:xfrm rot="5400000">
              <a:off x="2709862" y="2062165"/>
              <a:ext cx="942972" cy="857249"/>
            </a:xfrm>
            <a:prstGeom prst="bentUpArrow">
              <a:avLst>
                <a:gd name="adj1" fmla="val 12640"/>
                <a:gd name="adj2" fmla="val 16573"/>
                <a:gd name="adj3" fmla="val 2050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400"/>
            </a:p>
          </p:txBody>
        </p:sp>
        <p:sp>
          <p:nvSpPr>
            <p:cNvPr id="63" name="箭头: 直角上 62">
              <a:extLst>
                <a:ext uri="{FF2B5EF4-FFF2-40B4-BE49-F238E27FC236}">
                  <a16:creationId xmlns:a16="http://schemas.microsoft.com/office/drawing/2014/main" id="{81B8A981-0CFE-4DF8-8C6E-ABACAD773DCE}"/>
                </a:ext>
              </a:extLst>
            </p:cNvPr>
            <p:cNvSpPr/>
            <p:nvPr/>
          </p:nvSpPr>
          <p:spPr>
            <a:xfrm rot="5400000">
              <a:off x="4931871" y="3198324"/>
              <a:ext cx="975707" cy="876301"/>
            </a:xfrm>
            <a:prstGeom prst="bentUpArrow">
              <a:avLst>
                <a:gd name="adj1" fmla="val 12640"/>
                <a:gd name="adj2" fmla="val 16573"/>
                <a:gd name="adj3" fmla="val 2050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400"/>
            </a:p>
          </p:txBody>
        </p:sp>
      </p:grpSp>
      <p:sp>
        <p:nvSpPr>
          <p:cNvPr id="66" name="文本框 65">
            <a:extLst>
              <a:ext uri="{FF2B5EF4-FFF2-40B4-BE49-F238E27FC236}">
                <a16:creationId xmlns:a16="http://schemas.microsoft.com/office/drawing/2014/main" id="{F7BF1B09-3161-45D3-9926-DA0E939884B3}"/>
              </a:ext>
            </a:extLst>
          </p:cNvPr>
          <p:cNvSpPr txBox="1"/>
          <p:nvPr/>
        </p:nvSpPr>
        <p:spPr>
          <a:xfrm>
            <a:off x="335281" y="4712352"/>
            <a:ext cx="4562477" cy="461665"/>
          </a:xfrm>
          <a:prstGeom prst="rect">
            <a:avLst/>
          </a:prstGeom>
          <a:noFill/>
        </p:spPr>
        <p:txBody>
          <a:bodyPr wrap="square" rtlCol="0">
            <a:spAutoFit/>
          </a:bodyPr>
          <a:lstStyle/>
          <a:p>
            <a:r>
              <a:rPr lang="en-US" altLang="zh-CN" sz="2400" b="1" dirty="0"/>
              <a:t>for meta learning modeling</a:t>
            </a:r>
            <a:endParaRPr lang="zh-CN" altLang="en-US" sz="2400" b="1" dirty="0"/>
          </a:p>
        </p:txBody>
      </p:sp>
      <p:grpSp>
        <p:nvGrpSpPr>
          <p:cNvPr id="2" name="组合 1">
            <a:extLst>
              <a:ext uri="{FF2B5EF4-FFF2-40B4-BE49-F238E27FC236}">
                <a16:creationId xmlns:a16="http://schemas.microsoft.com/office/drawing/2014/main" id="{649B4FBC-239F-DD4A-8832-9512258B7BF9}"/>
              </a:ext>
            </a:extLst>
          </p:cNvPr>
          <p:cNvGrpSpPr/>
          <p:nvPr/>
        </p:nvGrpSpPr>
        <p:grpSpPr>
          <a:xfrm>
            <a:off x="1004343" y="5580781"/>
            <a:ext cx="3500435" cy="376382"/>
            <a:chOff x="1714500" y="5638800"/>
            <a:chExt cx="3500435" cy="376382"/>
          </a:xfrm>
        </p:grpSpPr>
        <p:sp>
          <p:nvSpPr>
            <p:cNvPr id="67" name="文本框 66">
              <a:extLst>
                <a:ext uri="{FF2B5EF4-FFF2-40B4-BE49-F238E27FC236}">
                  <a16:creationId xmlns:a16="http://schemas.microsoft.com/office/drawing/2014/main" id="{1323C701-5620-4859-8F1B-40BAAD97AA58}"/>
                </a:ext>
              </a:extLst>
            </p:cNvPr>
            <p:cNvSpPr txBox="1"/>
            <p:nvPr/>
          </p:nvSpPr>
          <p:spPr>
            <a:xfrm>
              <a:off x="1714500" y="5638800"/>
              <a:ext cx="1162050" cy="369332"/>
            </a:xfrm>
            <a:prstGeom prst="rect">
              <a:avLst/>
            </a:prstGeom>
            <a:noFill/>
          </p:spPr>
          <p:txBody>
            <a:bodyPr wrap="square" rtlCol="0">
              <a:spAutoFit/>
            </a:bodyPr>
            <a:lstStyle/>
            <a:p>
              <a:r>
                <a:rPr lang="en-US" altLang="zh-CN" b="1">
                  <a:solidFill>
                    <a:srgbClr val="FF0000"/>
                  </a:solidFill>
                </a:rPr>
                <a:t>function</a:t>
              </a:r>
              <a:endParaRPr lang="zh-CN" altLang="en-US" b="1">
                <a:solidFill>
                  <a:srgbClr val="FF0000"/>
                </a:solidFill>
              </a:endParaRPr>
            </a:p>
          </p:txBody>
        </p:sp>
        <p:sp>
          <p:nvSpPr>
            <p:cNvPr id="68" name="文本框 67">
              <a:extLst>
                <a:ext uri="{FF2B5EF4-FFF2-40B4-BE49-F238E27FC236}">
                  <a16:creationId xmlns:a16="http://schemas.microsoft.com/office/drawing/2014/main" id="{0B4E2B37-7C89-4CF0-8AFB-D5E7A1400448}"/>
                </a:ext>
              </a:extLst>
            </p:cNvPr>
            <p:cNvSpPr txBox="1"/>
            <p:nvPr/>
          </p:nvSpPr>
          <p:spPr>
            <a:xfrm>
              <a:off x="3652835" y="5645850"/>
              <a:ext cx="1562100" cy="369332"/>
            </a:xfrm>
            <a:prstGeom prst="rect">
              <a:avLst/>
            </a:prstGeom>
            <a:noFill/>
          </p:spPr>
          <p:txBody>
            <a:bodyPr wrap="square" rtlCol="0">
              <a:spAutoFit/>
            </a:bodyPr>
            <a:lstStyle/>
            <a:p>
              <a:r>
                <a:rPr lang="en-US" altLang="zh-CN" b="1">
                  <a:solidFill>
                    <a:srgbClr val="FF0000"/>
                  </a:solidFill>
                </a:rPr>
                <a:t>algorithm</a:t>
              </a:r>
              <a:endParaRPr lang="zh-CN" altLang="en-US" b="1">
                <a:solidFill>
                  <a:srgbClr val="FF0000"/>
                </a:solidFill>
              </a:endParaRPr>
            </a:p>
          </p:txBody>
        </p:sp>
        <p:cxnSp>
          <p:nvCxnSpPr>
            <p:cNvPr id="70" name="直接箭头连接符 69">
              <a:extLst>
                <a:ext uri="{FF2B5EF4-FFF2-40B4-BE49-F238E27FC236}">
                  <a16:creationId xmlns:a16="http://schemas.microsoft.com/office/drawing/2014/main" id="{E7EFF865-0A1F-4A72-A6A4-75B1E4A7D117}"/>
                </a:ext>
              </a:extLst>
            </p:cNvPr>
            <p:cNvCxnSpPr>
              <a:stCxn id="67" idx="3"/>
            </p:cNvCxnSpPr>
            <p:nvPr/>
          </p:nvCxnSpPr>
          <p:spPr>
            <a:xfrm>
              <a:off x="2876550" y="5823466"/>
              <a:ext cx="733423" cy="7050"/>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grpSp>
      <p:grpSp>
        <p:nvGrpSpPr>
          <p:cNvPr id="13" name="组合 12">
            <a:extLst>
              <a:ext uri="{FF2B5EF4-FFF2-40B4-BE49-F238E27FC236}">
                <a16:creationId xmlns:a16="http://schemas.microsoft.com/office/drawing/2014/main" id="{D544D720-03AD-6C4A-A762-ACB19FBC3282}"/>
              </a:ext>
            </a:extLst>
          </p:cNvPr>
          <p:cNvGrpSpPr/>
          <p:nvPr/>
        </p:nvGrpSpPr>
        <p:grpSpPr>
          <a:xfrm>
            <a:off x="4864960" y="1353646"/>
            <a:ext cx="5760719" cy="2761221"/>
            <a:chOff x="1600201" y="1353025"/>
            <a:chExt cx="7467599" cy="2930273"/>
          </a:xfrm>
        </p:grpSpPr>
        <p:sp>
          <p:nvSpPr>
            <p:cNvPr id="14" name="矩形 13">
              <a:extLst>
                <a:ext uri="{FF2B5EF4-FFF2-40B4-BE49-F238E27FC236}">
                  <a16:creationId xmlns:a16="http://schemas.microsoft.com/office/drawing/2014/main" id="{21353517-FF3C-184E-B62A-373C20CB57C5}"/>
                </a:ext>
              </a:extLst>
            </p:cNvPr>
            <p:cNvSpPr/>
            <p:nvPr/>
          </p:nvSpPr>
          <p:spPr>
            <a:xfrm>
              <a:off x="1600201" y="1353025"/>
              <a:ext cx="3209924" cy="66627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1400" b="1" dirty="0">
                  <a:latin typeface="微软雅黑" panose="020B0503020204020204" pitchFamily="34" charset="-122"/>
                  <a:ea typeface="微软雅黑" panose="020B0503020204020204" pitchFamily="34" charset="-122"/>
                </a:rPr>
                <a:t>define a set of </a:t>
              </a:r>
              <a:r>
                <a:rPr lang="en-US" altLang="zh-CN" sz="1400" b="1" dirty="0">
                  <a:solidFill>
                    <a:srgbClr val="FF0000"/>
                  </a:solidFill>
                  <a:latin typeface="微软雅黑" panose="020B0503020204020204" pitchFamily="34" charset="-122"/>
                  <a:ea typeface="微软雅黑" panose="020B0503020204020204" pitchFamily="34" charset="-122"/>
                </a:rPr>
                <a:t>algorithm</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6D2E68AD-209A-AA4F-ABFA-65334ACC83F4}"/>
                </a:ext>
              </a:extLst>
            </p:cNvPr>
            <p:cNvSpPr/>
            <p:nvPr/>
          </p:nvSpPr>
          <p:spPr>
            <a:xfrm>
              <a:off x="3609973" y="2482344"/>
              <a:ext cx="3209924" cy="666276"/>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b="1" dirty="0">
                  <a:latin typeface="微软雅黑" panose="020B0503020204020204" pitchFamily="34" charset="-122"/>
                  <a:ea typeface="微软雅黑" panose="020B0503020204020204" pitchFamily="34" charset="-122"/>
                </a:rPr>
                <a:t>define the goodness of </a:t>
              </a:r>
              <a:r>
                <a:rPr lang="en-US" altLang="zh-CN" sz="1400" b="1" dirty="0">
                  <a:solidFill>
                    <a:srgbClr val="FF0000"/>
                  </a:solidFill>
                  <a:latin typeface="微软雅黑" panose="020B0503020204020204" pitchFamily="34" charset="-122"/>
                  <a:ea typeface="微软雅黑" panose="020B0503020204020204" pitchFamily="34" charset="-122"/>
                </a:rPr>
                <a:t>algorithm</a:t>
              </a:r>
              <a:endParaRPr lang="zh-CN" altLang="en-US" sz="1400" b="1" dirty="0">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419B6B7A-0517-F24F-A30E-4FCC7BEEDD36}"/>
                </a:ext>
              </a:extLst>
            </p:cNvPr>
            <p:cNvSpPr/>
            <p:nvPr/>
          </p:nvSpPr>
          <p:spPr>
            <a:xfrm>
              <a:off x="5857876" y="3617022"/>
              <a:ext cx="3209924" cy="666276"/>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b="1" dirty="0">
                  <a:latin typeface="微软雅黑" panose="020B0503020204020204" pitchFamily="34" charset="-122"/>
                  <a:ea typeface="微软雅黑" panose="020B0503020204020204" pitchFamily="34" charset="-122"/>
                </a:rPr>
                <a:t>find the </a:t>
              </a:r>
              <a:r>
                <a:rPr lang="en-US" altLang="zh-CN" sz="1400" b="1" dirty="0" err="1">
                  <a:latin typeface="微软雅黑" panose="020B0503020204020204" pitchFamily="34" charset="-122"/>
                  <a:ea typeface="微软雅黑" panose="020B0503020204020204" pitchFamily="34" charset="-122"/>
                </a:rPr>
                <a:t>bese</a:t>
              </a:r>
              <a:r>
                <a:rPr lang="en-US" altLang="zh-CN" sz="1400" b="1" dirty="0">
                  <a:latin typeface="微软雅黑" panose="020B0503020204020204" pitchFamily="34" charset="-122"/>
                  <a:ea typeface="微软雅黑" panose="020B0503020204020204" pitchFamily="34" charset="-122"/>
                </a:rPr>
                <a:t> </a:t>
              </a:r>
              <a:r>
                <a:rPr lang="en-US" altLang="zh-CN" sz="1400" b="1" dirty="0">
                  <a:solidFill>
                    <a:srgbClr val="FF0000"/>
                  </a:solidFill>
                  <a:latin typeface="微软雅黑" panose="020B0503020204020204" pitchFamily="34" charset="-122"/>
                  <a:ea typeface="微软雅黑" panose="020B0503020204020204" pitchFamily="34" charset="-122"/>
                </a:rPr>
                <a:t>algorithm</a:t>
              </a:r>
              <a:endParaRPr lang="zh-CN" altLang="en-US" sz="1400" b="1" dirty="0">
                <a:latin typeface="微软雅黑" panose="020B0503020204020204" pitchFamily="34" charset="-122"/>
                <a:ea typeface="微软雅黑" panose="020B0503020204020204" pitchFamily="34" charset="-122"/>
              </a:endParaRPr>
            </a:p>
          </p:txBody>
        </p:sp>
        <p:sp>
          <p:nvSpPr>
            <p:cNvPr id="17" name="箭头: 直角上 61">
              <a:extLst>
                <a:ext uri="{FF2B5EF4-FFF2-40B4-BE49-F238E27FC236}">
                  <a16:creationId xmlns:a16="http://schemas.microsoft.com/office/drawing/2014/main" id="{4D08C3F0-0B51-7F48-B494-0A8CDDD0A219}"/>
                </a:ext>
              </a:extLst>
            </p:cNvPr>
            <p:cNvSpPr/>
            <p:nvPr/>
          </p:nvSpPr>
          <p:spPr>
            <a:xfrm rot="5400000">
              <a:off x="2709862" y="2062165"/>
              <a:ext cx="942972" cy="857249"/>
            </a:xfrm>
            <a:prstGeom prst="bentUpArrow">
              <a:avLst>
                <a:gd name="adj1" fmla="val 12640"/>
                <a:gd name="adj2" fmla="val 16573"/>
                <a:gd name="adj3" fmla="val 2050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400"/>
            </a:p>
          </p:txBody>
        </p:sp>
        <p:sp>
          <p:nvSpPr>
            <p:cNvPr id="18" name="箭头: 直角上 62">
              <a:extLst>
                <a:ext uri="{FF2B5EF4-FFF2-40B4-BE49-F238E27FC236}">
                  <a16:creationId xmlns:a16="http://schemas.microsoft.com/office/drawing/2014/main" id="{4AEF67FA-4239-AC40-89E6-54E6D71FDBF7}"/>
                </a:ext>
              </a:extLst>
            </p:cNvPr>
            <p:cNvSpPr/>
            <p:nvPr/>
          </p:nvSpPr>
          <p:spPr>
            <a:xfrm rot="5400000">
              <a:off x="4931871" y="3198324"/>
              <a:ext cx="975707" cy="876301"/>
            </a:xfrm>
            <a:prstGeom prst="bentUpArrow">
              <a:avLst>
                <a:gd name="adj1" fmla="val 12640"/>
                <a:gd name="adj2" fmla="val 16573"/>
                <a:gd name="adj3" fmla="val 2050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400"/>
            </a:p>
          </p:txBody>
        </p:sp>
      </p:grpSp>
    </p:spTree>
    <p:extLst>
      <p:ext uri="{BB962C8B-B14F-4D97-AF65-F5344CB8AC3E}">
        <p14:creationId xmlns:p14="http://schemas.microsoft.com/office/powerpoint/2010/main" val="1571950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2">
            <a:extLst>
              <a:ext uri="{FF2B5EF4-FFF2-40B4-BE49-F238E27FC236}">
                <a16:creationId xmlns:a16="http://schemas.microsoft.com/office/drawing/2014/main" id="{DCE91A15-5CF0-4846-9D8F-CAF040D6E0CD}"/>
              </a:ext>
            </a:extLst>
          </p:cNvPr>
          <p:cNvSpPr>
            <a:spLocks noGrp="1"/>
          </p:cNvSpPr>
          <p:nvPr>
            <p:ph idx="1"/>
          </p:nvPr>
        </p:nvSpPr>
        <p:spPr>
          <a:xfrm>
            <a:off x="638175" y="587375"/>
            <a:ext cx="5648325" cy="517525"/>
          </a:xfrm>
        </p:spPr>
        <p:txBody>
          <a:bodyPr>
            <a:normAutofit fontScale="92500"/>
          </a:bodyPr>
          <a:lstStyle/>
          <a:p>
            <a:r>
              <a:rPr lang="en-US" altLang="zh-TW" b="1" dirty="0"/>
              <a:t>Define a set of learning algorithm </a:t>
            </a:r>
            <a:endParaRPr lang="zh-TW" altLang="en-US" b="1" dirty="0"/>
          </a:p>
        </p:txBody>
      </p:sp>
      <p:sp>
        <p:nvSpPr>
          <p:cNvPr id="4" name="矩形 3">
            <a:extLst>
              <a:ext uri="{FF2B5EF4-FFF2-40B4-BE49-F238E27FC236}">
                <a16:creationId xmlns:a16="http://schemas.microsoft.com/office/drawing/2014/main" id="{EF668430-9E60-43CE-BE7D-FA37BAB2FCF8}"/>
              </a:ext>
            </a:extLst>
          </p:cNvPr>
          <p:cNvSpPr/>
          <p:nvPr/>
        </p:nvSpPr>
        <p:spPr>
          <a:xfrm>
            <a:off x="904875" y="1810335"/>
            <a:ext cx="8763000" cy="2840942"/>
          </a:xfrm>
          <a:prstGeom prst="rect">
            <a:avLst/>
          </a:prstGeom>
          <a:solidFill>
            <a:schemeClr val="accent6">
              <a:alpha val="50000"/>
            </a:schemeClr>
          </a:solidFill>
          <a:ln w="19050">
            <a:solidFill>
              <a:srgbClr val="92D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6" name="文字方塊 3">
                <a:extLst>
                  <a:ext uri="{FF2B5EF4-FFF2-40B4-BE49-F238E27FC236}">
                    <a16:creationId xmlns:a16="http://schemas.microsoft.com/office/drawing/2014/main" id="{C765E665-7F6B-49B9-822A-1FE6E37D3C8A}"/>
                  </a:ext>
                </a:extLst>
              </p:cNvPr>
              <p:cNvSpPr txBox="1"/>
              <p:nvPr/>
            </p:nvSpPr>
            <p:spPr>
              <a:xfrm>
                <a:off x="3470275" y="2191788"/>
                <a:ext cx="3997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smtClean="0">
                              <a:latin typeface="Cambria Math" panose="02040503050406030204" pitchFamily="18" charset="0"/>
                            </a:rPr>
                            <m:t>𝜃</m:t>
                          </m:r>
                        </m:e>
                        <m:sup>
                          <m:r>
                            <a:rPr lang="en-US" altLang="zh-TW" sz="2400" b="0" i="1" smtClean="0">
                              <a:latin typeface="Cambria Math" panose="02040503050406030204" pitchFamily="18" charset="0"/>
                            </a:rPr>
                            <m:t>0</m:t>
                          </m:r>
                        </m:sup>
                      </m:sSup>
                    </m:oMath>
                  </m:oMathPara>
                </a14:m>
                <a:endParaRPr lang="zh-TW" altLang="en-US" sz="2400" dirty="0"/>
              </a:p>
            </p:txBody>
          </p:sp>
        </mc:Choice>
        <mc:Fallback xmlns="">
          <p:sp>
            <p:nvSpPr>
              <p:cNvPr id="6" name="文字方塊 3">
                <a:extLst>
                  <a:ext uri="{FF2B5EF4-FFF2-40B4-BE49-F238E27FC236}">
                    <a16:creationId xmlns:a16="http://schemas.microsoft.com/office/drawing/2014/main" id="{C765E665-7F6B-49B9-822A-1FE6E37D3C8A}"/>
                  </a:ext>
                </a:extLst>
              </p:cNvPr>
              <p:cNvSpPr txBox="1">
                <a:spLocks noRot="1" noChangeAspect="1" noMove="1" noResize="1" noEditPoints="1" noAdjustHandles="1" noChangeArrowheads="1" noChangeShapeType="1" noTextEdit="1"/>
              </p:cNvSpPr>
              <p:nvPr/>
            </p:nvSpPr>
            <p:spPr>
              <a:xfrm>
                <a:off x="3470275" y="2191788"/>
                <a:ext cx="399725" cy="369332"/>
              </a:xfrm>
              <a:prstGeom prst="rect">
                <a:avLst/>
              </a:prstGeom>
              <a:blipFill>
                <a:blip r:embed="rId2"/>
                <a:stretch>
                  <a:fillRect l="-16667" t="-1667" r="-4545"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字方塊 4">
                <a:extLst>
                  <a:ext uri="{FF2B5EF4-FFF2-40B4-BE49-F238E27FC236}">
                    <a16:creationId xmlns:a16="http://schemas.microsoft.com/office/drawing/2014/main" id="{DF29D9D6-F2E7-4849-B11D-78C2D8C1876B}"/>
                  </a:ext>
                </a:extLst>
              </p:cNvPr>
              <p:cNvSpPr txBox="1"/>
              <p:nvPr/>
            </p:nvSpPr>
            <p:spPr>
              <a:xfrm>
                <a:off x="6166922" y="2191788"/>
                <a:ext cx="39312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smtClean="0">
                              <a:latin typeface="Cambria Math" panose="02040503050406030204" pitchFamily="18" charset="0"/>
                            </a:rPr>
                            <m:t>𝜃</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7" name="文字方塊 4">
                <a:extLst>
                  <a:ext uri="{FF2B5EF4-FFF2-40B4-BE49-F238E27FC236}">
                    <a16:creationId xmlns:a16="http://schemas.microsoft.com/office/drawing/2014/main" id="{DF29D9D6-F2E7-4849-B11D-78C2D8C1876B}"/>
                  </a:ext>
                </a:extLst>
              </p:cNvPr>
              <p:cNvSpPr txBox="1">
                <a:spLocks noRot="1" noChangeAspect="1" noMove="1" noResize="1" noEditPoints="1" noAdjustHandles="1" noChangeArrowheads="1" noChangeShapeType="1" noTextEdit="1"/>
              </p:cNvSpPr>
              <p:nvPr/>
            </p:nvSpPr>
            <p:spPr>
              <a:xfrm>
                <a:off x="6166922" y="2191788"/>
                <a:ext cx="393121" cy="369332"/>
              </a:xfrm>
              <a:prstGeom prst="rect">
                <a:avLst/>
              </a:prstGeom>
              <a:blipFill>
                <a:blip r:embed="rId3"/>
                <a:stretch>
                  <a:fillRect l="-18750" t="-1667" r="-6250"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字方塊 5">
                <a:extLst>
                  <a:ext uri="{FF2B5EF4-FFF2-40B4-BE49-F238E27FC236}">
                    <a16:creationId xmlns:a16="http://schemas.microsoft.com/office/drawing/2014/main" id="{A6C10501-9E69-4065-A6FB-A8D353D1C3AF}"/>
                  </a:ext>
                </a:extLst>
              </p:cNvPr>
              <p:cNvSpPr txBox="1"/>
              <p:nvPr/>
            </p:nvSpPr>
            <p:spPr>
              <a:xfrm>
                <a:off x="4881242" y="2953934"/>
                <a:ext cx="2617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ea typeface="Cambria Math" panose="02040503050406030204" pitchFamily="18" charset="0"/>
                        </a:rPr>
                        <m:t>𝑔</m:t>
                      </m:r>
                    </m:oMath>
                  </m:oMathPara>
                </a14:m>
                <a:endParaRPr lang="zh-TW" altLang="en-US" sz="2400" dirty="0"/>
              </a:p>
            </p:txBody>
          </p:sp>
        </mc:Choice>
        <mc:Fallback xmlns="">
          <p:sp>
            <p:nvSpPr>
              <p:cNvPr id="8" name="文字方塊 5">
                <a:extLst>
                  <a:ext uri="{FF2B5EF4-FFF2-40B4-BE49-F238E27FC236}">
                    <a16:creationId xmlns:a16="http://schemas.microsoft.com/office/drawing/2014/main" id="{A6C10501-9E69-4065-A6FB-A8D353D1C3AF}"/>
                  </a:ext>
                </a:extLst>
              </p:cNvPr>
              <p:cNvSpPr txBox="1">
                <a:spLocks noRot="1" noChangeAspect="1" noMove="1" noResize="1" noEditPoints="1" noAdjustHandles="1" noChangeArrowheads="1" noChangeShapeType="1" noTextEdit="1"/>
              </p:cNvSpPr>
              <p:nvPr/>
            </p:nvSpPr>
            <p:spPr>
              <a:xfrm>
                <a:off x="4881242" y="2953934"/>
                <a:ext cx="261738" cy="369332"/>
              </a:xfrm>
              <a:prstGeom prst="rect">
                <a:avLst/>
              </a:prstGeom>
              <a:blipFill>
                <a:blip r:embed="rId4"/>
                <a:stretch>
                  <a:fillRect l="-27907" r="-27907" b="-26667"/>
                </a:stretch>
              </a:blipFill>
            </p:spPr>
            <p:txBody>
              <a:bodyPr/>
              <a:lstStyle/>
              <a:p>
                <a:r>
                  <a:rPr lang="zh-CN" altLang="en-US">
                    <a:noFill/>
                  </a:rPr>
                  <a:t> </a:t>
                </a:r>
              </a:p>
            </p:txBody>
          </p:sp>
        </mc:Fallback>
      </mc:AlternateContent>
      <p:sp>
        <p:nvSpPr>
          <p:cNvPr id="9" name="文字方塊 8">
            <a:extLst>
              <a:ext uri="{FF2B5EF4-FFF2-40B4-BE49-F238E27FC236}">
                <a16:creationId xmlns:a16="http://schemas.microsoft.com/office/drawing/2014/main" id="{111CADD5-7F00-48A1-A26C-03CD303C23F8}"/>
              </a:ext>
            </a:extLst>
          </p:cNvPr>
          <p:cNvSpPr txBox="1"/>
          <p:nvPr/>
        </p:nvSpPr>
        <p:spPr>
          <a:xfrm>
            <a:off x="2857433" y="2330626"/>
            <a:ext cx="744126" cy="461665"/>
          </a:xfrm>
          <a:prstGeom prst="rect">
            <a:avLst/>
          </a:prstGeom>
          <a:noFill/>
        </p:spPr>
        <p:txBody>
          <a:bodyPr wrap="square" rtlCol="0">
            <a:spAutoFit/>
          </a:bodyPr>
          <a:lstStyle/>
          <a:p>
            <a:pPr algn="ctr"/>
            <a:r>
              <a:rPr lang="en-US" altLang="zh-TW" b="1" dirty="0"/>
              <a:t>Init</a:t>
            </a:r>
            <a:r>
              <a:rPr lang="en-US" altLang="zh-TW" sz="2400" b="1" dirty="0"/>
              <a:t> </a:t>
            </a:r>
            <a:endParaRPr lang="zh-TW" altLang="en-US" sz="2400" b="1" dirty="0"/>
          </a:p>
        </p:txBody>
      </p:sp>
      <p:sp>
        <p:nvSpPr>
          <p:cNvPr id="10" name="矩形 9">
            <a:extLst>
              <a:ext uri="{FF2B5EF4-FFF2-40B4-BE49-F238E27FC236}">
                <a16:creationId xmlns:a16="http://schemas.microsoft.com/office/drawing/2014/main" id="{D6FBA54B-921A-4C79-AF23-B714688C2945}"/>
              </a:ext>
            </a:extLst>
          </p:cNvPr>
          <p:cNvSpPr/>
          <p:nvPr/>
        </p:nvSpPr>
        <p:spPr>
          <a:xfrm>
            <a:off x="4225328" y="3715218"/>
            <a:ext cx="1573566" cy="71653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b="1" dirty="0"/>
              <a:t>Compute Gradient</a:t>
            </a:r>
            <a:endParaRPr lang="zh-TW" altLang="en-US" b="1" dirty="0"/>
          </a:p>
        </p:txBody>
      </p:sp>
      <p:sp>
        <p:nvSpPr>
          <p:cNvPr id="11" name="矩形 10">
            <a:extLst>
              <a:ext uri="{FF2B5EF4-FFF2-40B4-BE49-F238E27FC236}">
                <a16:creationId xmlns:a16="http://schemas.microsoft.com/office/drawing/2014/main" id="{FF28FE13-152D-47F2-8C59-7B23A78D0C9E}"/>
              </a:ext>
            </a:extLst>
          </p:cNvPr>
          <p:cNvSpPr/>
          <p:nvPr/>
        </p:nvSpPr>
        <p:spPr>
          <a:xfrm>
            <a:off x="4250728" y="2117084"/>
            <a:ext cx="1573566" cy="55114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TW" sz="1600" b="1" dirty="0"/>
              <a:t>Update</a:t>
            </a:r>
            <a:endParaRPr lang="zh-TW" altLang="en-US" sz="1600" b="1" dirty="0"/>
          </a:p>
        </p:txBody>
      </p:sp>
      <p:grpSp>
        <p:nvGrpSpPr>
          <p:cNvPr id="12" name="群組 13">
            <a:extLst>
              <a:ext uri="{FF2B5EF4-FFF2-40B4-BE49-F238E27FC236}">
                <a16:creationId xmlns:a16="http://schemas.microsoft.com/office/drawing/2014/main" id="{41BA8559-1D66-4B72-8AC5-7B9F5F01C456}"/>
              </a:ext>
            </a:extLst>
          </p:cNvPr>
          <p:cNvGrpSpPr/>
          <p:nvPr/>
        </p:nvGrpSpPr>
        <p:grpSpPr>
          <a:xfrm>
            <a:off x="4417455" y="4933107"/>
            <a:ext cx="1240111" cy="927105"/>
            <a:chOff x="6553365" y="4851400"/>
            <a:chExt cx="1371435" cy="1197963"/>
          </a:xfrm>
        </p:grpSpPr>
        <p:sp>
          <p:nvSpPr>
            <p:cNvPr id="13" name="流程圖: 磁碟 11">
              <a:extLst>
                <a:ext uri="{FF2B5EF4-FFF2-40B4-BE49-F238E27FC236}">
                  <a16:creationId xmlns:a16="http://schemas.microsoft.com/office/drawing/2014/main" id="{9E50E986-1C72-4563-AD7C-B94A65C2D53E}"/>
                </a:ext>
              </a:extLst>
            </p:cNvPr>
            <p:cNvSpPr/>
            <p:nvPr/>
          </p:nvSpPr>
          <p:spPr>
            <a:xfrm>
              <a:off x="6553365" y="4851400"/>
              <a:ext cx="1326823" cy="1193801"/>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14" name="矩形 13">
              <a:extLst>
                <a:ext uri="{FF2B5EF4-FFF2-40B4-BE49-F238E27FC236}">
                  <a16:creationId xmlns:a16="http://schemas.microsoft.com/office/drawing/2014/main" id="{15E22EE3-FAC4-45B7-A78C-47811454B1E7}"/>
                </a:ext>
              </a:extLst>
            </p:cNvPr>
            <p:cNvSpPr/>
            <p:nvPr/>
          </p:nvSpPr>
          <p:spPr>
            <a:xfrm>
              <a:off x="6553365" y="5214203"/>
              <a:ext cx="1371435" cy="835160"/>
            </a:xfrm>
            <a:prstGeom prst="rect">
              <a:avLst/>
            </a:prstGeom>
          </p:spPr>
          <p:txBody>
            <a:bodyPr wrap="square">
              <a:spAutoFit/>
            </a:bodyPr>
            <a:lstStyle/>
            <a:p>
              <a:pPr algn="ctr"/>
              <a:r>
                <a:rPr lang="en-US" altLang="zh-TW" dirty="0"/>
                <a:t>Training</a:t>
              </a:r>
            </a:p>
            <a:p>
              <a:pPr algn="ctr"/>
              <a:r>
                <a:rPr lang="en-US" altLang="zh-TW" dirty="0"/>
                <a:t>Data</a:t>
              </a:r>
              <a:endParaRPr lang="zh-TW" altLang="en-US" dirty="0"/>
            </a:p>
          </p:txBody>
        </p:sp>
      </p:grpSp>
      <mc:AlternateContent xmlns:mc="http://schemas.openxmlformats.org/markup-compatibility/2006" xmlns:a14="http://schemas.microsoft.com/office/drawing/2010/main">
        <mc:Choice Requires="a14">
          <p:sp>
            <p:nvSpPr>
              <p:cNvPr id="15" name="文字方塊 26">
                <a:extLst>
                  <a:ext uri="{FF2B5EF4-FFF2-40B4-BE49-F238E27FC236}">
                    <a16:creationId xmlns:a16="http://schemas.microsoft.com/office/drawing/2014/main" id="{0DF34A2D-CC33-47DF-A2EC-9C4690AB2BE3}"/>
                  </a:ext>
                </a:extLst>
              </p:cNvPr>
              <p:cNvSpPr txBox="1"/>
              <p:nvPr/>
            </p:nvSpPr>
            <p:spPr>
              <a:xfrm>
                <a:off x="8839947" y="2179088"/>
                <a:ext cx="3997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smtClean="0">
                              <a:latin typeface="Cambria Math" panose="02040503050406030204" pitchFamily="18" charset="0"/>
                            </a:rPr>
                            <m:t>𝜃</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5" name="文字方塊 26">
                <a:extLst>
                  <a:ext uri="{FF2B5EF4-FFF2-40B4-BE49-F238E27FC236}">
                    <a16:creationId xmlns:a16="http://schemas.microsoft.com/office/drawing/2014/main" id="{0DF34A2D-CC33-47DF-A2EC-9C4690AB2BE3}"/>
                  </a:ext>
                </a:extLst>
              </p:cNvPr>
              <p:cNvSpPr txBox="1">
                <a:spLocks noRot="1" noChangeAspect="1" noMove="1" noResize="1" noEditPoints="1" noAdjustHandles="1" noChangeArrowheads="1" noChangeShapeType="1" noTextEdit="1"/>
              </p:cNvSpPr>
              <p:nvPr/>
            </p:nvSpPr>
            <p:spPr>
              <a:xfrm>
                <a:off x="8839947" y="2179088"/>
                <a:ext cx="399725" cy="369332"/>
              </a:xfrm>
              <a:prstGeom prst="rect">
                <a:avLst/>
              </a:prstGeom>
              <a:blipFill>
                <a:blip r:embed="rId5"/>
                <a:stretch>
                  <a:fillRect l="-16667" r="-4545"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字方塊 27">
                <a:extLst>
                  <a:ext uri="{FF2B5EF4-FFF2-40B4-BE49-F238E27FC236}">
                    <a16:creationId xmlns:a16="http://schemas.microsoft.com/office/drawing/2014/main" id="{4A3C3239-A71C-4005-AD93-2D29FBE4EF3E}"/>
                  </a:ext>
                </a:extLst>
              </p:cNvPr>
              <p:cNvSpPr txBox="1"/>
              <p:nvPr/>
            </p:nvSpPr>
            <p:spPr>
              <a:xfrm>
                <a:off x="7562496" y="2986284"/>
                <a:ext cx="2617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ea typeface="Cambria Math" panose="02040503050406030204" pitchFamily="18" charset="0"/>
                        </a:rPr>
                        <m:t>𝑔</m:t>
                      </m:r>
                    </m:oMath>
                  </m:oMathPara>
                </a14:m>
                <a:endParaRPr lang="zh-TW" altLang="en-US" sz="2400" dirty="0"/>
              </a:p>
            </p:txBody>
          </p:sp>
        </mc:Choice>
        <mc:Fallback xmlns="">
          <p:sp>
            <p:nvSpPr>
              <p:cNvPr id="16" name="文字方塊 27">
                <a:extLst>
                  <a:ext uri="{FF2B5EF4-FFF2-40B4-BE49-F238E27FC236}">
                    <a16:creationId xmlns:a16="http://schemas.microsoft.com/office/drawing/2014/main" id="{4A3C3239-A71C-4005-AD93-2D29FBE4EF3E}"/>
                  </a:ext>
                </a:extLst>
              </p:cNvPr>
              <p:cNvSpPr txBox="1">
                <a:spLocks noRot="1" noChangeAspect="1" noMove="1" noResize="1" noEditPoints="1" noAdjustHandles="1" noChangeArrowheads="1" noChangeShapeType="1" noTextEdit="1"/>
              </p:cNvSpPr>
              <p:nvPr/>
            </p:nvSpPr>
            <p:spPr>
              <a:xfrm>
                <a:off x="7562496" y="2986284"/>
                <a:ext cx="261738" cy="369332"/>
              </a:xfrm>
              <a:prstGeom prst="rect">
                <a:avLst/>
              </a:prstGeom>
              <a:blipFill>
                <a:blip r:embed="rId6"/>
                <a:stretch>
                  <a:fillRect l="-27907" r="-27907" b="-26667"/>
                </a:stretch>
              </a:blipFill>
            </p:spPr>
            <p:txBody>
              <a:bodyPr/>
              <a:lstStyle/>
              <a:p>
                <a:r>
                  <a:rPr lang="zh-CN" altLang="en-US">
                    <a:noFill/>
                  </a:rPr>
                  <a:t> </a:t>
                </a:r>
              </a:p>
            </p:txBody>
          </p:sp>
        </mc:Fallback>
      </mc:AlternateContent>
      <p:sp>
        <p:nvSpPr>
          <p:cNvPr id="17" name="矩形 16">
            <a:extLst>
              <a:ext uri="{FF2B5EF4-FFF2-40B4-BE49-F238E27FC236}">
                <a16:creationId xmlns:a16="http://schemas.microsoft.com/office/drawing/2014/main" id="{BA49A959-5A6B-48E9-8CF9-44A518D649FB}"/>
              </a:ext>
            </a:extLst>
          </p:cNvPr>
          <p:cNvSpPr/>
          <p:nvPr/>
        </p:nvSpPr>
        <p:spPr>
          <a:xfrm>
            <a:off x="6898353" y="3715218"/>
            <a:ext cx="1573566" cy="71653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b="1">
                <a:solidFill>
                  <a:schemeClr val="lt1"/>
                </a:solidFill>
              </a:rPr>
              <a:t>Compute Gradient</a:t>
            </a:r>
            <a:endParaRPr lang="zh-TW" altLang="en-US" b="1" dirty="0">
              <a:solidFill>
                <a:schemeClr val="lt1"/>
              </a:solidFill>
            </a:endParaRPr>
          </a:p>
        </p:txBody>
      </p:sp>
      <p:sp>
        <p:nvSpPr>
          <p:cNvPr id="18" name="矩形 17">
            <a:extLst>
              <a:ext uri="{FF2B5EF4-FFF2-40B4-BE49-F238E27FC236}">
                <a16:creationId xmlns:a16="http://schemas.microsoft.com/office/drawing/2014/main" id="{351588F8-2CA3-4D4C-BA4C-39DF848A7AFF}"/>
              </a:ext>
            </a:extLst>
          </p:cNvPr>
          <p:cNvSpPr/>
          <p:nvPr/>
        </p:nvSpPr>
        <p:spPr>
          <a:xfrm>
            <a:off x="6898353" y="2117084"/>
            <a:ext cx="1573566" cy="55114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TW" sz="1600" b="1" dirty="0"/>
              <a:t>Update</a:t>
            </a:r>
            <a:endParaRPr lang="zh-TW" altLang="en-US" sz="1600" b="1" dirty="0"/>
          </a:p>
        </p:txBody>
      </p:sp>
      <p:grpSp>
        <p:nvGrpSpPr>
          <p:cNvPr id="19" name="群組 30">
            <a:extLst>
              <a:ext uri="{FF2B5EF4-FFF2-40B4-BE49-F238E27FC236}">
                <a16:creationId xmlns:a16="http://schemas.microsoft.com/office/drawing/2014/main" id="{8F2DD288-FAEA-4BBA-8401-8B2160A6397D}"/>
              </a:ext>
            </a:extLst>
          </p:cNvPr>
          <p:cNvGrpSpPr/>
          <p:nvPr/>
        </p:nvGrpSpPr>
        <p:grpSpPr>
          <a:xfrm>
            <a:off x="7082834" y="4929451"/>
            <a:ext cx="1240112" cy="923883"/>
            <a:chOff x="6553365" y="4851400"/>
            <a:chExt cx="1371435" cy="1193801"/>
          </a:xfrm>
        </p:grpSpPr>
        <p:sp>
          <p:nvSpPr>
            <p:cNvPr id="20" name="流程圖: 磁碟 31">
              <a:extLst>
                <a:ext uri="{FF2B5EF4-FFF2-40B4-BE49-F238E27FC236}">
                  <a16:creationId xmlns:a16="http://schemas.microsoft.com/office/drawing/2014/main" id="{DCC82AF5-FB70-4801-96B9-8EB5AE6DFB6F}"/>
                </a:ext>
              </a:extLst>
            </p:cNvPr>
            <p:cNvSpPr/>
            <p:nvPr/>
          </p:nvSpPr>
          <p:spPr>
            <a:xfrm>
              <a:off x="6553365" y="4851400"/>
              <a:ext cx="1326823" cy="1193801"/>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2400" dirty="0"/>
            </a:p>
          </p:txBody>
        </p:sp>
        <p:sp>
          <p:nvSpPr>
            <p:cNvPr id="21" name="矩形 20">
              <a:extLst>
                <a:ext uri="{FF2B5EF4-FFF2-40B4-BE49-F238E27FC236}">
                  <a16:creationId xmlns:a16="http://schemas.microsoft.com/office/drawing/2014/main" id="{783CC8CF-24D6-4323-85C3-16D7681B7094}"/>
                </a:ext>
              </a:extLst>
            </p:cNvPr>
            <p:cNvSpPr/>
            <p:nvPr/>
          </p:nvSpPr>
          <p:spPr>
            <a:xfrm>
              <a:off x="6553365" y="5214204"/>
              <a:ext cx="1371435" cy="830997"/>
            </a:xfrm>
            <a:prstGeom prst="rect">
              <a:avLst/>
            </a:prstGeom>
          </p:spPr>
          <p:txBody>
            <a:bodyPr wrap="square">
              <a:spAutoFit/>
            </a:bodyPr>
            <a:lstStyle/>
            <a:p>
              <a:pPr algn="ctr"/>
              <a:r>
                <a:rPr lang="en-US" altLang="zh-TW" dirty="0"/>
                <a:t>Training</a:t>
              </a:r>
            </a:p>
            <a:p>
              <a:pPr algn="ctr"/>
              <a:r>
                <a:rPr lang="en-US" altLang="zh-TW"/>
                <a:t>Data</a:t>
              </a:r>
              <a:endParaRPr lang="zh-TW" altLang="en-US" dirty="0"/>
            </a:p>
          </p:txBody>
        </p:sp>
      </p:grpSp>
      <p:cxnSp>
        <p:nvCxnSpPr>
          <p:cNvPr id="22" name="直線單箭頭接點 34">
            <a:extLst>
              <a:ext uri="{FF2B5EF4-FFF2-40B4-BE49-F238E27FC236}">
                <a16:creationId xmlns:a16="http://schemas.microsoft.com/office/drawing/2014/main" id="{6B4ED66A-DB17-4E58-9CC3-29A7FAE0E6EE}"/>
              </a:ext>
            </a:extLst>
          </p:cNvPr>
          <p:cNvCxnSpPr/>
          <p:nvPr/>
        </p:nvCxnSpPr>
        <p:spPr>
          <a:xfrm>
            <a:off x="3857300" y="2387382"/>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35">
            <a:extLst>
              <a:ext uri="{FF2B5EF4-FFF2-40B4-BE49-F238E27FC236}">
                <a16:creationId xmlns:a16="http://schemas.microsoft.com/office/drawing/2014/main" id="{699BE37F-727A-4B7A-852F-DE38497525B0}"/>
              </a:ext>
            </a:extLst>
          </p:cNvPr>
          <p:cNvCxnSpPr/>
          <p:nvPr/>
        </p:nvCxnSpPr>
        <p:spPr>
          <a:xfrm>
            <a:off x="5824294" y="2373505"/>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36">
            <a:extLst>
              <a:ext uri="{FF2B5EF4-FFF2-40B4-BE49-F238E27FC236}">
                <a16:creationId xmlns:a16="http://schemas.microsoft.com/office/drawing/2014/main" id="{05EC2EB1-C2E5-4709-BB56-9D49C4294FD6}"/>
              </a:ext>
            </a:extLst>
          </p:cNvPr>
          <p:cNvCxnSpPr/>
          <p:nvPr/>
        </p:nvCxnSpPr>
        <p:spPr>
          <a:xfrm>
            <a:off x="6560043" y="2373505"/>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37">
            <a:extLst>
              <a:ext uri="{FF2B5EF4-FFF2-40B4-BE49-F238E27FC236}">
                <a16:creationId xmlns:a16="http://schemas.microsoft.com/office/drawing/2014/main" id="{1E3DDC86-77BA-4397-919F-7513D0D714C2}"/>
              </a:ext>
            </a:extLst>
          </p:cNvPr>
          <p:cNvCxnSpPr/>
          <p:nvPr/>
        </p:nvCxnSpPr>
        <p:spPr>
          <a:xfrm>
            <a:off x="8471919" y="2387382"/>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38">
            <a:extLst>
              <a:ext uri="{FF2B5EF4-FFF2-40B4-BE49-F238E27FC236}">
                <a16:creationId xmlns:a16="http://schemas.microsoft.com/office/drawing/2014/main" id="{80FB9EDD-4DBB-4AEA-AC7F-726BC83BBE62}"/>
              </a:ext>
            </a:extLst>
          </p:cNvPr>
          <p:cNvCxnSpPr>
            <a:cxnSpLocks/>
          </p:cNvCxnSpPr>
          <p:nvPr/>
        </p:nvCxnSpPr>
        <p:spPr>
          <a:xfrm rot="16200000">
            <a:off x="4838461" y="2848224"/>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39">
            <a:extLst>
              <a:ext uri="{FF2B5EF4-FFF2-40B4-BE49-F238E27FC236}">
                <a16:creationId xmlns:a16="http://schemas.microsoft.com/office/drawing/2014/main" id="{9C927183-A911-46F9-AA5F-4AB695478802}"/>
              </a:ext>
            </a:extLst>
          </p:cNvPr>
          <p:cNvCxnSpPr>
            <a:cxnSpLocks/>
          </p:cNvCxnSpPr>
          <p:nvPr/>
        </p:nvCxnSpPr>
        <p:spPr>
          <a:xfrm rot="16200000">
            <a:off x="7510272" y="2848224"/>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40">
            <a:extLst>
              <a:ext uri="{FF2B5EF4-FFF2-40B4-BE49-F238E27FC236}">
                <a16:creationId xmlns:a16="http://schemas.microsoft.com/office/drawing/2014/main" id="{80BAA4F7-0051-46F1-BD2E-6949E3897964}"/>
              </a:ext>
            </a:extLst>
          </p:cNvPr>
          <p:cNvCxnSpPr>
            <a:cxnSpLocks/>
          </p:cNvCxnSpPr>
          <p:nvPr/>
        </p:nvCxnSpPr>
        <p:spPr>
          <a:xfrm rot="16200000">
            <a:off x="4838461" y="3535218"/>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41">
            <a:extLst>
              <a:ext uri="{FF2B5EF4-FFF2-40B4-BE49-F238E27FC236}">
                <a16:creationId xmlns:a16="http://schemas.microsoft.com/office/drawing/2014/main" id="{4DED064D-B349-4DED-8939-D1F2C3547282}"/>
              </a:ext>
            </a:extLst>
          </p:cNvPr>
          <p:cNvCxnSpPr>
            <a:cxnSpLocks/>
          </p:cNvCxnSpPr>
          <p:nvPr/>
        </p:nvCxnSpPr>
        <p:spPr>
          <a:xfrm rot="16200000">
            <a:off x="7513365" y="3532353"/>
            <a:ext cx="36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42">
            <a:extLst>
              <a:ext uri="{FF2B5EF4-FFF2-40B4-BE49-F238E27FC236}">
                <a16:creationId xmlns:a16="http://schemas.microsoft.com/office/drawing/2014/main" id="{3E87D2E7-48EC-4A3D-95FC-3B9D2867EF75}"/>
              </a:ext>
            </a:extLst>
          </p:cNvPr>
          <p:cNvCxnSpPr>
            <a:cxnSpLocks/>
          </p:cNvCxnSpPr>
          <p:nvPr/>
        </p:nvCxnSpPr>
        <p:spPr>
          <a:xfrm rot="16200000">
            <a:off x="4778111" y="4691157"/>
            <a:ext cx="468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43">
            <a:extLst>
              <a:ext uri="{FF2B5EF4-FFF2-40B4-BE49-F238E27FC236}">
                <a16:creationId xmlns:a16="http://schemas.microsoft.com/office/drawing/2014/main" id="{5195522B-2074-4B95-89C2-5E974BF3DC0A}"/>
              </a:ext>
            </a:extLst>
          </p:cNvPr>
          <p:cNvCxnSpPr>
            <a:cxnSpLocks/>
          </p:cNvCxnSpPr>
          <p:nvPr/>
        </p:nvCxnSpPr>
        <p:spPr>
          <a:xfrm rot="16200000">
            <a:off x="7456272" y="4691156"/>
            <a:ext cx="468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44">
            <a:extLst>
              <a:ext uri="{FF2B5EF4-FFF2-40B4-BE49-F238E27FC236}">
                <a16:creationId xmlns:a16="http://schemas.microsoft.com/office/drawing/2014/main" id="{00F1AC61-5412-4ED8-88FE-7FFA1D4CECFE}"/>
              </a:ext>
            </a:extLst>
          </p:cNvPr>
          <p:cNvCxnSpPr>
            <a:cxnSpLocks/>
            <a:endCxn id="33" idx="2"/>
          </p:cNvCxnSpPr>
          <p:nvPr/>
        </p:nvCxnSpPr>
        <p:spPr>
          <a:xfrm flipV="1">
            <a:off x="8947572" y="1633653"/>
            <a:ext cx="17922" cy="508832"/>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文字方塊 46">
                <a:extLst>
                  <a:ext uri="{FF2B5EF4-FFF2-40B4-BE49-F238E27FC236}">
                    <a16:creationId xmlns:a16="http://schemas.microsoft.com/office/drawing/2014/main" id="{20F6C90C-F55C-4D32-AE2D-54A2C6CEAAD1}"/>
                  </a:ext>
                </a:extLst>
              </p:cNvPr>
              <p:cNvSpPr txBox="1"/>
              <p:nvPr/>
            </p:nvSpPr>
            <p:spPr>
              <a:xfrm>
                <a:off x="8839947" y="1248868"/>
                <a:ext cx="251094" cy="3847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i="1" smtClean="0">
                              <a:solidFill>
                                <a:srgbClr val="00B050"/>
                              </a:solidFill>
                              <a:latin typeface="Cambria Math" panose="02040503050406030204" pitchFamily="18" charset="0"/>
                            </a:rPr>
                          </m:ctrlPr>
                        </m:accPr>
                        <m:e>
                          <m:r>
                            <a:rPr lang="zh-TW" altLang="en-US" sz="2400" i="1">
                              <a:solidFill>
                                <a:srgbClr val="00B050"/>
                              </a:solidFill>
                              <a:latin typeface="Cambria Math" panose="02040503050406030204" pitchFamily="18" charset="0"/>
                            </a:rPr>
                            <m:t>𝜃</m:t>
                          </m:r>
                        </m:e>
                      </m:acc>
                    </m:oMath>
                  </m:oMathPara>
                </a14:m>
                <a:endParaRPr lang="zh-TW" altLang="en-US" sz="2400" dirty="0">
                  <a:solidFill>
                    <a:srgbClr val="00B050"/>
                  </a:solidFill>
                </a:endParaRPr>
              </a:p>
            </p:txBody>
          </p:sp>
        </mc:Choice>
        <mc:Fallback xmlns="">
          <p:sp>
            <p:nvSpPr>
              <p:cNvPr id="33" name="文字方塊 46">
                <a:extLst>
                  <a:ext uri="{FF2B5EF4-FFF2-40B4-BE49-F238E27FC236}">
                    <a16:creationId xmlns:a16="http://schemas.microsoft.com/office/drawing/2014/main" id="{20F6C90C-F55C-4D32-AE2D-54A2C6CEAAD1}"/>
                  </a:ext>
                </a:extLst>
              </p:cNvPr>
              <p:cNvSpPr txBox="1">
                <a:spLocks noRot="1" noChangeAspect="1" noMove="1" noResize="1" noEditPoints="1" noAdjustHandles="1" noChangeArrowheads="1" noChangeShapeType="1" noTextEdit="1"/>
              </p:cNvSpPr>
              <p:nvPr/>
            </p:nvSpPr>
            <p:spPr>
              <a:xfrm>
                <a:off x="8839947" y="1248868"/>
                <a:ext cx="251094" cy="384785"/>
              </a:xfrm>
              <a:prstGeom prst="rect">
                <a:avLst/>
              </a:prstGeom>
              <a:blipFill>
                <a:blip r:embed="rId7"/>
                <a:stretch>
                  <a:fillRect l="-26829" t="-17460" r="-70732" b="-6349"/>
                </a:stretch>
              </a:blipFill>
            </p:spPr>
            <p:txBody>
              <a:bodyPr/>
              <a:lstStyle/>
              <a:p>
                <a:r>
                  <a:rPr lang="zh-CN" altLang="en-US">
                    <a:noFill/>
                  </a:rPr>
                  <a:t> </a:t>
                </a:r>
              </a:p>
            </p:txBody>
          </p:sp>
        </mc:Fallback>
      </mc:AlternateContent>
      <p:cxnSp>
        <p:nvCxnSpPr>
          <p:cNvPr id="34" name="直線單箭頭接點 47">
            <a:extLst>
              <a:ext uri="{FF2B5EF4-FFF2-40B4-BE49-F238E27FC236}">
                <a16:creationId xmlns:a16="http://schemas.microsoft.com/office/drawing/2014/main" id="{DB981A34-DB5A-4052-9A72-A87BCBB307DC}"/>
              </a:ext>
            </a:extLst>
          </p:cNvPr>
          <p:cNvCxnSpPr>
            <a:cxnSpLocks/>
          </p:cNvCxnSpPr>
          <p:nvPr/>
        </p:nvCxnSpPr>
        <p:spPr>
          <a:xfrm>
            <a:off x="2758453" y="2378969"/>
            <a:ext cx="67372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C4DE40C0-524B-4BEA-82CC-28D243AA7182}"/>
              </a:ext>
            </a:extLst>
          </p:cNvPr>
          <p:cNvSpPr/>
          <p:nvPr/>
        </p:nvSpPr>
        <p:spPr>
          <a:xfrm>
            <a:off x="1221753" y="2039637"/>
            <a:ext cx="1489512" cy="62858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1400" dirty="0">
                <a:latin typeface="微软雅黑" panose="020B0503020204020204" pitchFamily="34" charset="-122"/>
                <a:ea typeface="微软雅黑" panose="020B0503020204020204" pitchFamily="34" charset="-122"/>
              </a:rPr>
              <a:t>Network</a:t>
            </a:r>
          </a:p>
          <a:p>
            <a:pPr algn="ctr"/>
            <a:r>
              <a:rPr lang="en-US" altLang="zh-TW" sz="1400" dirty="0">
                <a:latin typeface="微软雅黑" panose="020B0503020204020204" pitchFamily="34" charset="-122"/>
                <a:ea typeface="微软雅黑" panose="020B0503020204020204" pitchFamily="34" charset="-122"/>
              </a:rPr>
              <a:t>Structure</a:t>
            </a:r>
            <a:endParaRPr lang="zh-TW" altLang="en-US" sz="1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6" name="文字方塊 50">
                <a:extLst>
                  <a:ext uri="{FF2B5EF4-FFF2-40B4-BE49-F238E27FC236}">
                    <a16:creationId xmlns:a16="http://schemas.microsoft.com/office/drawing/2014/main" id="{3CABC7FB-26A7-4944-9E0E-9DBFA15A67D0}"/>
                  </a:ext>
                </a:extLst>
              </p:cNvPr>
              <p:cNvSpPr txBox="1"/>
              <p:nvPr/>
            </p:nvSpPr>
            <p:spPr>
              <a:xfrm>
                <a:off x="1005725" y="3835835"/>
                <a:ext cx="2297761" cy="646331"/>
              </a:xfrm>
              <a:prstGeom prst="rect">
                <a:avLst/>
              </a:prstGeom>
              <a:noFill/>
            </p:spPr>
            <p:txBody>
              <a:bodyPr wrap="square" rtlCol="0">
                <a:spAutoFit/>
              </a:bodyPr>
              <a:lstStyle/>
              <a:p>
                <a:pPr algn="ctr"/>
                <a:r>
                  <a:rPr lang="en-US" altLang="zh-TW" b="1" dirty="0"/>
                  <a:t>Learning Algorithm</a:t>
                </a:r>
              </a:p>
              <a:p>
                <a:pPr algn="ctr"/>
                <a:r>
                  <a:rPr lang="en-US" altLang="zh-TW" b="1" dirty="0"/>
                  <a:t>(Function </a:t>
                </a:r>
                <a14:m>
                  <m:oMath xmlns:m="http://schemas.openxmlformats.org/officeDocument/2006/math">
                    <m:r>
                      <a:rPr lang="en-US" altLang="zh-TW" b="1" i="1" smtClean="0">
                        <a:latin typeface="Cambria Math" panose="02040503050406030204" pitchFamily="18" charset="0"/>
                      </a:rPr>
                      <m:t>𝑭</m:t>
                    </m:r>
                  </m:oMath>
                </a14:m>
                <a:r>
                  <a:rPr lang="en-US" altLang="zh-TW" b="1" dirty="0"/>
                  <a:t>)</a:t>
                </a:r>
                <a:endParaRPr lang="zh-TW" altLang="en-US" b="1" dirty="0"/>
              </a:p>
            </p:txBody>
          </p:sp>
        </mc:Choice>
        <mc:Fallback xmlns="">
          <p:sp>
            <p:nvSpPr>
              <p:cNvPr id="36" name="文字方塊 50">
                <a:extLst>
                  <a:ext uri="{FF2B5EF4-FFF2-40B4-BE49-F238E27FC236}">
                    <a16:creationId xmlns:a16="http://schemas.microsoft.com/office/drawing/2014/main" id="{3CABC7FB-26A7-4944-9E0E-9DBFA15A67D0}"/>
                  </a:ext>
                </a:extLst>
              </p:cNvPr>
              <p:cNvSpPr txBox="1">
                <a:spLocks noRot="1" noChangeAspect="1" noMove="1" noResize="1" noEditPoints="1" noAdjustHandles="1" noChangeArrowheads="1" noChangeShapeType="1" noTextEdit="1"/>
              </p:cNvSpPr>
              <p:nvPr/>
            </p:nvSpPr>
            <p:spPr>
              <a:xfrm>
                <a:off x="1005725" y="3835835"/>
                <a:ext cx="2297761" cy="646331"/>
              </a:xfrm>
              <a:prstGeom prst="rect">
                <a:avLst/>
              </a:prstGeom>
              <a:blipFill>
                <a:blip r:embed="rId8"/>
                <a:stretch>
                  <a:fillRect l="-531" t="-4717" r="-531" b="-14151"/>
                </a:stretch>
              </a:blipFill>
            </p:spPr>
            <p:txBody>
              <a:bodyPr/>
              <a:lstStyle/>
              <a:p>
                <a:r>
                  <a:rPr lang="zh-CN" altLang="en-US">
                    <a:noFill/>
                  </a:rPr>
                  <a:t> </a:t>
                </a:r>
              </a:p>
            </p:txBody>
          </p:sp>
        </mc:Fallback>
      </mc:AlternateContent>
      <p:sp>
        <p:nvSpPr>
          <p:cNvPr id="46" name="椭圆 45">
            <a:extLst>
              <a:ext uri="{FF2B5EF4-FFF2-40B4-BE49-F238E27FC236}">
                <a16:creationId xmlns:a16="http://schemas.microsoft.com/office/drawing/2014/main" id="{D0E4867D-58AC-4FD6-849D-8C58D26046D2}"/>
              </a:ext>
            </a:extLst>
          </p:cNvPr>
          <p:cNvSpPr/>
          <p:nvPr/>
        </p:nvSpPr>
        <p:spPr>
          <a:xfrm>
            <a:off x="1314819" y="2050339"/>
            <a:ext cx="1323975" cy="646331"/>
          </a:xfrm>
          <a:prstGeom prst="ellipse">
            <a:avLst/>
          </a:prstGeom>
          <a:noFill/>
          <a:ln w="19050">
            <a:solidFill>
              <a:srgbClr val="FF0000"/>
            </a:solidFill>
            <a:prstDash val="dash"/>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AB265832-1487-45AE-895B-1F734FD13C4C}"/>
              </a:ext>
            </a:extLst>
          </p:cNvPr>
          <p:cNvSpPr/>
          <p:nvPr/>
        </p:nvSpPr>
        <p:spPr>
          <a:xfrm>
            <a:off x="4350123" y="2071178"/>
            <a:ext cx="1323975" cy="646331"/>
          </a:xfrm>
          <a:prstGeom prst="ellipse">
            <a:avLst/>
          </a:prstGeom>
          <a:noFill/>
          <a:ln w="19050">
            <a:solidFill>
              <a:srgbClr val="FF0000"/>
            </a:solidFill>
            <a:prstDash val="dash"/>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3794BB82-7315-4315-8FCA-799ED59774FF}"/>
              </a:ext>
            </a:extLst>
          </p:cNvPr>
          <p:cNvSpPr/>
          <p:nvPr/>
        </p:nvSpPr>
        <p:spPr>
          <a:xfrm>
            <a:off x="7028284" y="2060479"/>
            <a:ext cx="1323975" cy="646331"/>
          </a:xfrm>
          <a:prstGeom prst="ellipse">
            <a:avLst/>
          </a:prstGeom>
          <a:noFill/>
          <a:ln w="19050">
            <a:solidFill>
              <a:srgbClr val="FF0000"/>
            </a:solidFill>
            <a:prstDash val="dash"/>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EF347798-2A5B-46D0-84BB-09A8D3B971A0}"/>
              </a:ext>
            </a:extLst>
          </p:cNvPr>
          <p:cNvSpPr/>
          <p:nvPr/>
        </p:nvSpPr>
        <p:spPr>
          <a:xfrm>
            <a:off x="2761126" y="2071178"/>
            <a:ext cx="1191945" cy="659278"/>
          </a:xfrm>
          <a:prstGeom prst="ellipse">
            <a:avLst/>
          </a:prstGeom>
          <a:noFill/>
          <a:ln w="19050">
            <a:solidFill>
              <a:srgbClr val="FF0000"/>
            </a:solidFill>
            <a:prstDash val="dash"/>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cxnSp>
        <p:nvCxnSpPr>
          <p:cNvPr id="53" name="直接箭头连接符 52">
            <a:extLst>
              <a:ext uri="{FF2B5EF4-FFF2-40B4-BE49-F238E27FC236}">
                <a16:creationId xmlns:a16="http://schemas.microsoft.com/office/drawing/2014/main" id="{C14E04BC-8982-4683-A1AA-9516B9801649}"/>
              </a:ext>
            </a:extLst>
          </p:cNvPr>
          <p:cNvCxnSpPr>
            <a:cxnSpLocks/>
          </p:cNvCxnSpPr>
          <p:nvPr/>
        </p:nvCxnSpPr>
        <p:spPr>
          <a:xfrm>
            <a:off x="9725250" y="3419475"/>
            <a:ext cx="647475" cy="0"/>
          </a:xfrm>
          <a:prstGeom prst="straightConnector1">
            <a:avLst/>
          </a:prstGeom>
          <a:ln w="28575">
            <a:solidFill>
              <a:schemeClr val="tx1">
                <a:lumMod val="95000"/>
                <a:lumOff val="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矩形 54">
                <a:extLst>
                  <a:ext uri="{FF2B5EF4-FFF2-40B4-BE49-F238E27FC236}">
                    <a16:creationId xmlns:a16="http://schemas.microsoft.com/office/drawing/2014/main" id="{E8EAB84D-A1A0-4BD6-BDE1-5766E13B905C}"/>
                  </a:ext>
                </a:extLst>
              </p:cNvPr>
              <p:cNvSpPr/>
              <p:nvPr/>
            </p:nvSpPr>
            <p:spPr>
              <a:xfrm>
                <a:off x="10430099" y="3234808"/>
                <a:ext cx="618049" cy="400110"/>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TW" sz="2000" b="1" i="1" smtClean="0">
                              <a:solidFill>
                                <a:srgbClr val="FF0000"/>
                              </a:solidFill>
                              <a:latin typeface="Cambria Math" panose="02040503050406030204" pitchFamily="18" charset="0"/>
                            </a:rPr>
                          </m:ctrlPr>
                        </m:sSupPr>
                        <m:e>
                          <m:r>
                            <a:rPr lang="en-US" altLang="zh-TW" sz="2000" b="1" i="1">
                              <a:solidFill>
                                <a:srgbClr val="FF0000"/>
                              </a:solidFill>
                              <a:latin typeface="Cambria Math" panose="02040503050406030204" pitchFamily="18" charset="0"/>
                            </a:rPr>
                            <m:t>𝒇</m:t>
                          </m:r>
                        </m:e>
                        <m:sup>
                          <m:r>
                            <a:rPr lang="en-US" altLang="zh-TW" sz="2000" b="1" i="1">
                              <a:solidFill>
                                <a:srgbClr val="FF0000"/>
                              </a:solidFill>
                              <a:latin typeface="Cambria Math" panose="02040503050406030204" pitchFamily="18" charset="0"/>
                            </a:rPr>
                            <m:t>∗</m:t>
                          </m:r>
                        </m:sup>
                      </m:sSup>
                    </m:oMath>
                  </m:oMathPara>
                </a14:m>
                <a:endParaRPr lang="zh-CN" altLang="en-US" sz="2000" b="1">
                  <a:solidFill>
                    <a:srgbClr val="FF0000"/>
                  </a:solidFill>
                </a:endParaRPr>
              </a:p>
            </p:txBody>
          </p:sp>
        </mc:Choice>
        <mc:Fallback xmlns="">
          <p:sp>
            <p:nvSpPr>
              <p:cNvPr id="55" name="矩形 54">
                <a:extLst>
                  <a:ext uri="{FF2B5EF4-FFF2-40B4-BE49-F238E27FC236}">
                    <a16:creationId xmlns:a16="http://schemas.microsoft.com/office/drawing/2014/main" id="{E8EAB84D-A1A0-4BD6-BDE1-5766E13B905C}"/>
                  </a:ext>
                </a:extLst>
              </p:cNvPr>
              <p:cNvSpPr>
                <a:spLocks noRot="1" noChangeAspect="1" noMove="1" noResize="1" noEditPoints="1" noAdjustHandles="1" noChangeArrowheads="1" noChangeShapeType="1" noTextEdit="1"/>
              </p:cNvSpPr>
              <p:nvPr/>
            </p:nvSpPr>
            <p:spPr>
              <a:xfrm>
                <a:off x="10430099" y="3234808"/>
                <a:ext cx="618049" cy="400110"/>
              </a:xfrm>
              <a:prstGeom prst="rect">
                <a:avLst/>
              </a:prstGeom>
              <a:blipFill>
                <a:blip r:embed="rId9"/>
                <a:stretch>
                  <a:fillRect b="-15385"/>
                </a:stretch>
              </a:blipFill>
              <a:ln>
                <a:noFill/>
              </a:ln>
            </p:spPr>
            <p:txBody>
              <a:bodyPr/>
              <a:lstStyle/>
              <a:p>
                <a:r>
                  <a:rPr lang="zh-CN" altLang="en-US">
                    <a:noFill/>
                  </a:rPr>
                  <a:t> </a:t>
                </a:r>
              </a:p>
            </p:txBody>
          </p:sp>
        </mc:Fallback>
      </mc:AlternateContent>
      <p:sp>
        <p:nvSpPr>
          <p:cNvPr id="56" name="矩形 55">
            <a:extLst>
              <a:ext uri="{FF2B5EF4-FFF2-40B4-BE49-F238E27FC236}">
                <a16:creationId xmlns:a16="http://schemas.microsoft.com/office/drawing/2014/main" id="{0F5AADB2-597D-4D0E-BD0C-C7CF24F775C0}"/>
              </a:ext>
            </a:extLst>
          </p:cNvPr>
          <p:cNvSpPr/>
          <p:nvPr/>
        </p:nvSpPr>
        <p:spPr>
          <a:xfrm>
            <a:off x="904875" y="6323000"/>
            <a:ext cx="8342638" cy="369332"/>
          </a:xfrm>
          <a:prstGeom prst="rect">
            <a:avLst/>
          </a:prstGeom>
        </p:spPr>
        <p:txBody>
          <a:bodyPr wrap="square">
            <a:spAutoFit/>
          </a:bodyPr>
          <a:lstStyle/>
          <a:p>
            <a:r>
              <a:rPr lang="en-US" altLang="zh-TW"/>
              <a:t>Different decisions in the red boxes lead to different algorithms. </a:t>
            </a:r>
            <a:endParaRPr lang="zh-TW" altLang="en-US" dirty="0"/>
          </a:p>
        </p:txBody>
      </p:sp>
      <p:sp>
        <p:nvSpPr>
          <p:cNvPr id="3" name="文本框 2">
            <a:extLst>
              <a:ext uri="{FF2B5EF4-FFF2-40B4-BE49-F238E27FC236}">
                <a16:creationId xmlns:a16="http://schemas.microsoft.com/office/drawing/2014/main" id="{7CD5AA24-089A-6D49-9539-838D70F840BF}"/>
              </a:ext>
            </a:extLst>
          </p:cNvPr>
          <p:cNvSpPr txBox="1"/>
          <p:nvPr/>
        </p:nvSpPr>
        <p:spPr>
          <a:xfrm>
            <a:off x="5994958" y="5186856"/>
            <a:ext cx="817321" cy="369332"/>
          </a:xfrm>
          <a:prstGeom prst="rect">
            <a:avLst/>
          </a:prstGeom>
          <a:noFill/>
        </p:spPr>
        <p:txBody>
          <a:bodyPr wrap="square" rtlCol="0">
            <a:spAutoFit/>
          </a:bodyPr>
          <a:lstStyle/>
          <a:p>
            <a:r>
              <a:rPr kumimoji="1" lang="en-US" altLang="zh-CN" b="1" dirty="0"/>
              <a:t>input</a:t>
            </a:r>
            <a:endParaRPr kumimoji="1" lang="zh-CN" altLang="en-US" b="1" dirty="0"/>
          </a:p>
        </p:txBody>
      </p:sp>
      <p:sp>
        <p:nvSpPr>
          <p:cNvPr id="50" name="文本框 49">
            <a:extLst>
              <a:ext uri="{FF2B5EF4-FFF2-40B4-BE49-F238E27FC236}">
                <a16:creationId xmlns:a16="http://schemas.microsoft.com/office/drawing/2014/main" id="{DF2029B0-84FC-1F41-B2CF-092A4EC9741C}"/>
              </a:ext>
            </a:extLst>
          </p:cNvPr>
          <p:cNvSpPr txBox="1"/>
          <p:nvPr/>
        </p:nvSpPr>
        <p:spPr>
          <a:xfrm>
            <a:off x="10306867" y="2594222"/>
            <a:ext cx="1027569" cy="369332"/>
          </a:xfrm>
          <a:prstGeom prst="rect">
            <a:avLst/>
          </a:prstGeom>
          <a:noFill/>
        </p:spPr>
        <p:txBody>
          <a:bodyPr wrap="square" rtlCol="0">
            <a:spAutoFit/>
          </a:bodyPr>
          <a:lstStyle/>
          <a:p>
            <a:r>
              <a:rPr kumimoji="1" lang="en-US" altLang="zh-CN" b="1" dirty="0"/>
              <a:t>output</a:t>
            </a:r>
            <a:endParaRPr kumimoji="1" lang="zh-CN" altLang="en-US" b="1" dirty="0"/>
          </a:p>
        </p:txBody>
      </p:sp>
      <p:cxnSp>
        <p:nvCxnSpPr>
          <p:cNvPr id="42" name="肘形连接符 41">
            <a:extLst>
              <a:ext uri="{FF2B5EF4-FFF2-40B4-BE49-F238E27FC236}">
                <a16:creationId xmlns:a16="http://schemas.microsoft.com/office/drawing/2014/main" id="{D665DBB9-E8AE-D945-9DFC-58DC5C101DA7}"/>
              </a:ext>
            </a:extLst>
          </p:cNvPr>
          <p:cNvCxnSpPr>
            <a:endCxn id="10" idx="1"/>
          </p:cNvCxnSpPr>
          <p:nvPr/>
        </p:nvCxnSpPr>
        <p:spPr>
          <a:xfrm rot="16200000" flipH="1">
            <a:off x="3191548" y="3039708"/>
            <a:ext cx="1512368" cy="555191"/>
          </a:xfrm>
          <a:prstGeom prst="bentConnector2">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51" name="肘形连接符 50">
            <a:extLst>
              <a:ext uri="{FF2B5EF4-FFF2-40B4-BE49-F238E27FC236}">
                <a16:creationId xmlns:a16="http://schemas.microsoft.com/office/drawing/2014/main" id="{07E42F9E-81E4-914D-9C46-E173464A1D09}"/>
              </a:ext>
            </a:extLst>
          </p:cNvPr>
          <p:cNvCxnSpPr/>
          <p:nvPr/>
        </p:nvCxnSpPr>
        <p:spPr>
          <a:xfrm rot="16200000" flipH="1">
            <a:off x="5845759" y="3017536"/>
            <a:ext cx="1512368" cy="555191"/>
          </a:xfrm>
          <a:prstGeom prst="bentConnector2">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016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8" grpId="0"/>
      <p:bldP spid="9" grpId="0"/>
      <p:bldP spid="10" grpId="0" animBg="1"/>
      <p:bldP spid="11" grpId="0" animBg="1"/>
      <p:bldP spid="15" grpId="0"/>
      <p:bldP spid="16" grpId="0"/>
      <p:bldP spid="17" grpId="0" animBg="1"/>
      <p:bldP spid="18" grpId="0" animBg="1"/>
      <p:bldP spid="33" grpId="0"/>
      <p:bldP spid="35" grpId="0" animBg="1"/>
      <p:bldP spid="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id="{2DD70509-BD2D-4417-9F2E-5F3294445AD3}"/>
              </a:ext>
            </a:extLst>
          </p:cNvPr>
          <p:cNvSpPr>
            <a:spLocks noGrp="1"/>
          </p:cNvSpPr>
          <p:nvPr>
            <p:ph idx="1"/>
          </p:nvPr>
        </p:nvSpPr>
        <p:spPr>
          <a:xfrm>
            <a:off x="539147" y="365750"/>
            <a:ext cx="7067550" cy="517525"/>
          </a:xfrm>
        </p:spPr>
        <p:txBody>
          <a:bodyPr>
            <a:normAutofit/>
          </a:bodyPr>
          <a:lstStyle/>
          <a:p>
            <a:r>
              <a:rPr lang="en-US" altLang="zh-TW" b="1" dirty="0"/>
              <a:t>Define the goodness of the function F</a:t>
            </a:r>
            <a:endParaRPr lang="zh-TW" altLang="en-US" b="1" dirty="0"/>
          </a:p>
        </p:txBody>
      </p:sp>
      <p:grpSp>
        <p:nvGrpSpPr>
          <p:cNvPr id="2" name="组合 1">
            <a:extLst>
              <a:ext uri="{FF2B5EF4-FFF2-40B4-BE49-F238E27FC236}">
                <a16:creationId xmlns:a16="http://schemas.microsoft.com/office/drawing/2014/main" id="{1D0F8BD0-F2CC-4FC6-9625-4F01CE2AB5C0}"/>
              </a:ext>
            </a:extLst>
          </p:cNvPr>
          <p:cNvGrpSpPr/>
          <p:nvPr/>
        </p:nvGrpSpPr>
        <p:grpSpPr>
          <a:xfrm>
            <a:off x="603637" y="1074841"/>
            <a:ext cx="4239859" cy="1671071"/>
            <a:chOff x="1001541" y="2094000"/>
            <a:chExt cx="4174693" cy="1939240"/>
          </a:xfrm>
        </p:grpSpPr>
        <p:sp>
          <p:nvSpPr>
            <p:cNvPr id="5" name="矩形 4">
              <a:extLst>
                <a:ext uri="{FF2B5EF4-FFF2-40B4-BE49-F238E27FC236}">
                  <a16:creationId xmlns:a16="http://schemas.microsoft.com/office/drawing/2014/main" id="{09911AF1-5C13-4845-9976-888A1D2B9E62}"/>
                </a:ext>
              </a:extLst>
            </p:cNvPr>
            <p:cNvSpPr/>
            <p:nvPr/>
          </p:nvSpPr>
          <p:spPr>
            <a:xfrm>
              <a:off x="1001541" y="2094000"/>
              <a:ext cx="4174693" cy="19392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1600"/>
            </a:p>
          </p:txBody>
        </p:sp>
        <p:sp>
          <p:nvSpPr>
            <p:cNvPr id="6" name="矩形 5">
              <a:extLst>
                <a:ext uri="{FF2B5EF4-FFF2-40B4-BE49-F238E27FC236}">
                  <a16:creationId xmlns:a16="http://schemas.microsoft.com/office/drawing/2014/main" id="{9BA516C0-BA43-41EC-BA3D-5F91E313FDC6}"/>
                </a:ext>
              </a:extLst>
            </p:cNvPr>
            <p:cNvSpPr/>
            <p:nvPr/>
          </p:nvSpPr>
          <p:spPr>
            <a:xfrm>
              <a:off x="1944192" y="2135260"/>
              <a:ext cx="3143303" cy="392884"/>
            </a:xfrm>
            <a:prstGeom prst="rect">
              <a:avLst/>
            </a:prstGeom>
          </p:spPr>
          <p:txBody>
            <a:bodyPr wrap="square">
              <a:spAutoFit/>
            </a:bodyPr>
            <a:lstStyle/>
            <a:p>
              <a:r>
                <a:rPr lang="en-US" altLang="zh-TW" sz="1600" b="1" dirty="0">
                  <a:latin typeface="微軟正黑體" panose="020B0604030504040204" pitchFamily="34" charset="-120"/>
                  <a:ea typeface="微軟正黑體" panose="020B0604030504040204" pitchFamily="34" charset="-120"/>
                </a:rPr>
                <a:t>Machine Learning</a:t>
              </a:r>
              <a:endParaRPr lang="zh-TW" altLang="en-US" sz="1600" b="1" dirty="0"/>
            </a:p>
          </p:txBody>
        </p:sp>
        <p:sp>
          <p:nvSpPr>
            <p:cNvPr id="7" name="矩形 6">
              <a:extLst>
                <a:ext uri="{FF2B5EF4-FFF2-40B4-BE49-F238E27FC236}">
                  <a16:creationId xmlns:a16="http://schemas.microsoft.com/office/drawing/2014/main" id="{18490CC2-B92F-4BEE-8324-B45BBCFFCEEF}"/>
                </a:ext>
              </a:extLst>
            </p:cNvPr>
            <p:cNvSpPr/>
            <p:nvPr/>
          </p:nvSpPr>
          <p:spPr>
            <a:xfrm>
              <a:off x="1187790" y="2574958"/>
              <a:ext cx="1799886" cy="108282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1600" dirty="0"/>
            </a:p>
          </p:txBody>
        </p:sp>
        <p:pic>
          <p:nvPicPr>
            <p:cNvPr id="8" name="Picture 2" descr="ãcatãçåçæå°çµæ">
              <a:extLst>
                <a:ext uri="{FF2B5EF4-FFF2-40B4-BE49-F238E27FC236}">
                  <a16:creationId xmlns:a16="http://schemas.microsoft.com/office/drawing/2014/main" id="{C30E314F-E32F-4237-B896-95A025C7E4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0005" y="2678831"/>
              <a:ext cx="720000" cy="71933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ãdogãçåçæå°çµæ">
              <a:extLst>
                <a:ext uri="{FF2B5EF4-FFF2-40B4-BE49-F238E27FC236}">
                  <a16:creationId xmlns:a16="http://schemas.microsoft.com/office/drawing/2014/main" id="{4FD49CB7-5B2D-4E36-B165-495EB5CD01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7479" y="2678831"/>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10" name="文字方塊 8">
              <a:extLst>
                <a:ext uri="{FF2B5EF4-FFF2-40B4-BE49-F238E27FC236}">
                  <a16:creationId xmlns:a16="http://schemas.microsoft.com/office/drawing/2014/main" id="{78DE552F-D766-4579-BDCF-08E0382373F2}"/>
                </a:ext>
              </a:extLst>
            </p:cNvPr>
            <p:cNvSpPr txBox="1"/>
            <p:nvPr/>
          </p:nvSpPr>
          <p:spPr>
            <a:xfrm>
              <a:off x="1359992" y="3296567"/>
              <a:ext cx="584200" cy="392884"/>
            </a:xfrm>
            <a:prstGeom prst="rect">
              <a:avLst/>
            </a:prstGeom>
            <a:noFill/>
          </p:spPr>
          <p:txBody>
            <a:bodyPr wrap="square" rtlCol="0">
              <a:spAutoFit/>
            </a:bodyPr>
            <a:lstStyle/>
            <a:p>
              <a:pPr algn="ctr"/>
              <a:r>
                <a:rPr lang="en-US" altLang="zh-TW" sz="1600" dirty="0"/>
                <a:t>cat</a:t>
              </a:r>
              <a:endParaRPr lang="zh-TW" altLang="en-US" sz="1600" dirty="0"/>
            </a:p>
          </p:txBody>
        </p:sp>
        <p:sp>
          <p:nvSpPr>
            <p:cNvPr id="11" name="文字方塊 9">
              <a:extLst>
                <a:ext uri="{FF2B5EF4-FFF2-40B4-BE49-F238E27FC236}">
                  <a16:creationId xmlns:a16="http://schemas.microsoft.com/office/drawing/2014/main" id="{F1D28DE6-1F00-47E0-8002-AE65A760B035}"/>
                </a:ext>
              </a:extLst>
            </p:cNvPr>
            <p:cNvSpPr txBox="1"/>
            <p:nvPr/>
          </p:nvSpPr>
          <p:spPr>
            <a:xfrm>
              <a:off x="2207892" y="3296567"/>
              <a:ext cx="584200" cy="392884"/>
            </a:xfrm>
            <a:prstGeom prst="rect">
              <a:avLst/>
            </a:prstGeom>
            <a:noFill/>
          </p:spPr>
          <p:txBody>
            <a:bodyPr wrap="square" rtlCol="0">
              <a:spAutoFit/>
            </a:bodyPr>
            <a:lstStyle/>
            <a:p>
              <a:pPr algn="ctr"/>
              <a:r>
                <a:rPr lang="en-US" altLang="zh-TW" sz="1600" dirty="0"/>
                <a:t>dog</a:t>
              </a:r>
              <a:endParaRPr lang="zh-TW" altLang="en-US" sz="1600" dirty="0"/>
            </a:p>
          </p:txBody>
        </p:sp>
        <p:sp>
          <p:nvSpPr>
            <p:cNvPr id="12" name="文字方塊 10">
              <a:extLst>
                <a:ext uri="{FF2B5EF4-FFF2-40B4-BE49-F238E27FC236}">
                  <a16:creationId xmlns:a16="http://schemas.microsoft.com/office/drawing/2014/main" id="{40D80935-8C4B-4BD5-B33B-87AC3460ACDA}"/>
                </a:ext>
              </a:extLst>
            </p:cNvPr>
            <p:cNvSpPr txBox="1"/>
            <p:nvPr/>
          </p:nvSpPr>
          <p:spPr>
            <a:xfrm>
              <a:off x="1633173" y="3611111"/>
              <a:ext cx="912174" cy="392884"/>
            </a:xfrm>
            <a:prstGeom prst="rect">
              <a:avLst/>
            </a:prstGeom>
            <a:noFill/>
          </p:spPr>
          <p:txBody>
            <a:bodyPr wrap="square" rtlCol="0">
              <a:spAutoFit/>
            </a:bodyPr>
            <a:lstStyle/>
            <a:p>
              <a:pPr algn="ctr"/>
              <a:r>
                <a:rPr lang="en-US" altLang="zh-TW" sz="1600" i="1" dirty="0"/>
                <a:t>Train</a:t>
              </a:r>
              <a:endParaRPr lang="zh-TW" altLang="en-US" sz="1600" i="1" dirty="0"/>
            </a:p>
          </p:txBody>
        </p:sp>
        <p:grpSp>
          <p:nvGrpSpPr>
            <p:cNvPr id="13" name="群組 11">
              <a:extLst>
                <a:ext uri="{FF2B5EF4-FFF2-40B4-BE49-F238E27FC236}">
                  <a16:creationId xmlns:a16="http://schemas.microsoft.com/office/drawing/2014/main" id="{7B043F67-7D5B-4941-94D2-793907C042E0}"/>
                </a:ext>
              </a:extLst>
            </p:cNvPr>
            <p:cNvGrpSpPr/>
            <p:nvPr/>
          </p:nvGrpSpPr>
          <p:grpSpPr>
            <a:xfrm>
              <a:off x="3204400" y="2603942"/>
              <a:ext cx="1740593" cy="1123148"/>
              <a:chOff x="-1042093" y="5506078"/>
              <a:chExt cx="1740593" cy="1123148"/>
            </a:xfrm>
          </p:grpSpPr>
          <p:sp>
            <p:nvSpPr>
              <p:cNvPr id="14" name="矩形 13">
                <a:extLst>
                  <a:ext uri="{FF2B5EF4-FFF2-40B4-BE49-F238E27FC236}">
                    <a16:creationId xmlns:a16="http://schemas.microsoft.com/office/drawing/2014/main" id="{4EE5B7C0-A719-4FF6-AC67-903A845F9FAE}"/>
                  </a:ext>
                </a:extLst>
              </p:cNvPr>
              <p:cNvSpPr/>
              <p:nvPr/>
            </p:nvSpPr>
            <p:spPr>
              <a:xfrm>
                <a:off x="-1042093" y="5506078"/>
                <a:ext cx="1740593" cy="10608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1600" dirty="0"/>
              </a:p>
            </p:txBody>
          </p:sp>
          <p:pic>
            <p:nvPicPr>
              <p:cNvPr id="15" name="Picture 4" descr="ãcatãçåçæå°çµæ">
                <a:extLst>
                  <a:ext uri="{FF2B5EF4-FFF2-40B4-BE49-F238E27FC236}">
                    <a16:creationId xmlns:a16="http://schemas.microsoft.com/office/drawing/2014/main" id="{45370943-F0FA-4F38-BAD6-0DED5FB042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8824" y="5604599"/>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descr="ãdogãçåçæå°çµæ">
                <a:extLst>
                  <a:ext uri="{FF2B5EF4-FFF2-40B4-BE49-F238E27FC236}">
                    <a16:creationId xmlns:a16="http://schemas.microsoft.com/office/drawing/2014/main" id="{8DB6FBAB-78C0-44AA-AD45-4E62F75939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350" y="5591899"/>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17" name="文字方塊 15">
                <a:extLst>
                  <a:ext uri="{FF2B5EF4-FFF2-40B4-BE49-F238E27FC236}">
                    <a16:creationId xmlns:a16="http://schemas.microsoft.com/office/drawing/2014/main" id="{D13C7EF4-5322-450E-8C46-DE72C893A3E8}"/>
                  </a:ext>
                </a:extLst>
              </p:cNvPr>
              <p:cNvSpPr txBox="1"/>
              <p:nvPr/>
            </p:nvSpPr>
            <p:spPr>
              <a:xfrm>
                <a:off x="-871362" y="6236342"/>
                <a:ext cx="584200" cy="392884"/>
              </a:xfrm>
              <a:prstGeom prst="rect">
                <a:avLst/>
              </a:prstGeom>
              <a:noFill/>
            </p:spPr>
            <p:txBody>
              <a:bodyPr wrap="square" rtlCol="0">
                <a:spAutoFit/>
              </a:bodyPr>
              <a:lstStyle/>
              <a:p>
                <a:pPr algn="ctr"/>
                <a:r>
                  <a:rPr lang="en-US" altLang="zh-TW" sz="1600" dirty="0"/>
                  <a:t>cat</a:t>
                </a:r>
                <a:endParaRPr lang="zh-TW" altLang="en-US" sz="1600" dirty="0"/>
              </a:p>
            </p:txBody>
          </p:sp>
          <p:sp>
            <p:nvSpPr>
              <p:cNvPr id="18" name="文字方塊 16">
                <a:extLst>
                  <a:ext uri="{FF2B5EF4-FFF2-40B4-BE49-F238E27FC236}">
                    <a16:creationId xmlns:a16="http://schemas.microsoft.com/office/drawing/2014/main" id="{38B9DA82-6F7E-4722-B73B-FBB3AB4DAF4D}"/>
                  </a:ext>
                </a:extLst>
              </p:cNvPr>
              <p:cNvSpPr txBox="1"/>
              <p:nvPr/>
            </p:nvSpPr>
            <p:spPr>
              <a:xfrm>
                <a:off x="-19638" y="6235699"/>
                <a:ext cx="584200" cy="392884"/>
              </a:xfrm>
              <a:prstGeom prst="rect">
                <a:avLst/>
              </a:prstGeom>
              <a:noFill/>
            </p:spPr>
            <p:txBody>
              <a:bodyPr wrap="square" rtlCol="0">
                <a:spAutoFit/>
              </a:bodyPr>
              <a:lstStyle/>
              <a:p>
                <a:pPr algn="ctr"/>
                <a:r>
                  <a:rPr lang="en-US" altLang="zh-TW" sz="1600" dirty="0"/>
                  <a:t>dog</a:t>
                </a:r>
                <a:endParaRPr lang="zh-TW" altLang="en-US" sz="1600" dirty="0"/>
              </a:p>
            </p:txBody>
          </p:sp>
        </p:grpSp>
        <p:sp>
          <p:nvSpPr>
            <p:cNvPr id="19" name="文字方塊 17">
              <a:extLst>
                <a:ext uri="{FF2B5EF4-FFF2-40B4-BE49-F238E27FC236}">
                  <a16:creationId xmlns:a16="http://schemas.microsoft.com/office/drawing/2014/main" id="{A16A6400-6F4A-4446-A8F7-2AB45ACCD15F}"/>
                </a:ext>
              </a:extLst>
            </p:cNvPr>
            <p:cNvSpPr txBox="1"/>
            <p:nvPr/>
          </p:nvSpPr>
          <p:spPr>
            <a:xfrm>
              <a:off x="3417688" y="3636914"/>
              <a:ext cx="912174" cy="392884"/>
            </a:xfrm>
            <a:prstGeom prst="rect">
              <a:avLst/>
            </a:prstGeom>
            <a:noFill/>
          </p:spPr>
          <p:txBody>
            <a:bodyPr wrap="square" rtlCol="0">
              <a:spAutoFit/>
            </a:bodyPr>
            <a:lstStyle/>
            <a:p>
              <a:pPr algn="ctr"/>
              <a:r>
                <a:rPr lang="en-US" altLang="zh-TW" sz="1600" i="1" dirty="0"/>
                <a:t>Test</a:t>
              </a:r>
              <a:endParaRPr lang="zh-TW" altLang="en-US" sz="1600" i="1" dirty="0"/>
            </a:p>
          </p:txBody>
        </p:sp>
      </p:grpSp>
      <p:sp>
        <p:nvSpPr>
          <p:cNvPr id="23" name="矩形 22">
            <a:extLst>
              <a:ext uri="{FF2B5EF4-FFF2-40B4-BE49-F238E27FC236}">
                <a16:creationId xmlns:a16="http://schemas.microsoft.com/office/drawing/2014/main" id="{61E80B0F-28CA-4A36-B832-95DA52803722}"/>
              </a:ext>
            </a:extLst>
          </p:cNvPr>
          <p:cNvSpPr/>
          <p:nvPr/>
        </p:nvSpPr>
        <p:spPr>
          <a:xfrm>
            <a:off x="3639855" y="3521887"/>
            <a:ext cx="1553397" cy="646331"/>
          </a:xfrm>
          <a:prstGeom prst="rect">
            <a:avLst/>
          </a:prstGeom>
        </p:spPr>
        <p:txBody>
          <a:bodyPr wrap="square">
            <a:spAutoFit/>
          </a:bodyPr>
          <a:lstStyle/>
          <a:p>
            <a:pPr algn="ctr"/>
            <a:r>
              <a:rPr lang="en-US" altLang="zh-TW" b="1" dirty="0">
                <a:latin typeface="微軟正黑體" panose="020B0604030504040204" pitchFamily="34" charset="-120"/>
                <a:ea typeface="微軟正黑體" panose="020B0604030504040204" pitchFamily="34" charset="-120"/>
              </a:rPr>
              <a:t>Training </a:t>
            </a:r>
          </a:p>
          <a:p>
            <a:pPr algn="ctr"/>
            <a:r>
              <a:rPr lang="en-US" altLang="zh-TW" b="1">
                <a:latin typeface="微軟正黑體" panose="020B0604030504040204" pitchFamily="34" charset="-120"/>
                <a:ea typeface="微軟正黑體" panose="020B0604030504040204" pitchFamily="34" charset="-120"/>
              </a:rPr>
              <a:t>Tasks</a:t>
            </a:r>
            <a:endParaRPr lang="zh-TW" altLang="en-US" b="1" dirty="0">
              <a:latin typeface="微軟正黑體" panose="020B0604030504040204" pitchFamily="34" charset="-120"/>
              <a:ea typeface="微軟正黑體" panose="020B0604030504040204" pitchFamily="34" charset="-120"/>
            </a:endParaRPr>
          </a:p>
        </p:txBody>
      </p:sp>
      <p:grpSp>
        <p:nvGrpSpPr>
          <p:cNvPr id="83" name="组合 82">
            <a:extLst>
              <a:ext uri="{FF2B5EF4-FFF2-40B4-BE49-F238E27FC236}">
                <a16:creationId xmlns:a16="http://schemas.microsoft.com/office/drawing/2014/main" id="{2032EEB4-3CDF-4DF2-8938-D9DFCD681138}"/>
              </a:ext>
            </a:extLst>
          </p:cNvPr>
          <p:cNvGrpSpPr/>
          <p:nvPr/>
        </p:nvGrpSpPr>
        <p:grpSpPr>
          <a:xfrm>
            <a:off x="3749230" y="1962087"/>
            <a:ext cx="8124698" cy="4725353"/>
            <a:chOff x="3763244" y="1402703"/>
            <a:chExt cx="8124698" cy="4725353"/>
          </a:xfrm>
        </p:grpSpPr>
        <p:sp>
          <p:nvSpPr>
            <p:cNvPr id="20" name="矩形 19">
              <a:extLst>
                <a:ext uri="{FF2B5EF4-FFF2-40B4-BE49-F238E27FC236}">
                  <a16:creationId xmlns:a16="http://schemas.microsoft.com/office/drawing/2014/main" id="{C3EE3FC4-1BC3-439D-B639-57011AF6A618}"/>
                </a:ext>
              </a:extLst>
            </p:cNvPr>
            <p:cNvSpPr/>
            <p:nvPr/>
          </p:nvSpPr>
          <p:spPr>
            <a:xfrm>
              <a:off x="6269615" y="3285669"/>
              <a:ext cx="5600700" cy="13255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1" name="矩形 20">
              <a:extLst>
                <a:ext uri="{FF2B5EF4-FFF2-40B4-BE49-F238E27FC236}">
                  <a16:creationId xmlns:a16="http://schemas.microsoft.com/office/drawing/2014/main" id="{D3FC3003-1B4B-4E49-A754-0679A46184AE}"/>
                </a:ext>
              </a:extLst>
            </p:cNvPr>
            <p:cNvSpPr/>
            <p:nvPr/>
          </p:nvSpPr>
          <p:spPr>
            <a:xfrm>
              <a:off x="6287242" y="1850654"/>
              <a:ext cx="5600700" cy="13255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2" name="矩形 21">
              <a:extLst>
                <a:ext uri="{FF2B5EF4-FFF2-40B4-BE49-F238E27FC236}">
                  <a16:creationId xmlns:a16="http://schemas.microsoft.com/office/drawing/2014/main" id="{8F2A2FD6-EF59-4070-8B82-421CAA9BE4F7}"/>
                </a:ext>
              </a:extLst>
            </p:cNvPr>
            <p:cNvSpPr/>
            <p:nvPr/>
          </p:nvSpPr>
          <p:spPr>
            <a:xfrm>
              <a:off x="6269615" y="4802493"/>
              <a:ext cx="5600700" cy="132556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nvGrpSpPr>
            <p:cNvPr id="24" name="群組 35">
              <a:extLst>
                <a:ext uri="{FF2B5EF4-FFF2-40B4-BE49-F238E27FC236}">
                  <a16:creationId xmlns:a16="http://schemas.microsoft.com/office/drawing/2014/main" id="{52209FE4-BEF9-4DD6-AD55-C9BFEE44E7AB}"/>
                </a:ext>
              </a:extLst>
            </p:cNvPr>
            <p:cNvGrpSpPr/>
            <p:nvPr/>
          </p:nvGrpSpPr>
          <p:grpSpPr>
            <a:xfrm>
              <a:off x="7199373" y="3417930"/>
              <a:ext cx="1850583" cy="1113443"/>
              <a:chOff x="6773871" y="2519462"/>
              <a:chExt cx="1799886" cy="1113443"/>
            </a:xfrm>
          </p:grpSpPr>
          <p:sp>
            <p:nvSpPr>
              <p:cNvPr id="25" name="矩形 24">
                <a:extLst>
                  <a:ext uri="{FF2B5EF4-FFF2-40B4-BE49-F238E27FC236}">
                    <a16:creationId xmlns:a16="http://schemas.microsoft.com/office/drawing/2014/main" id="{6FD47F5A-AF21-428E-8A39-27B0F5A644F9}"/>
                  </a:ext>
                </a:extLst>
              </p:cNvPr>
              <p:cNvSpPr/>
              <p:nvPr/>
            </p:nvSpPr>
            <p:spPr>
              <a:xfrm>
                <a:off x="6773871" y="2519462"/>
                <a:ext cx="1799886" cy="107824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26" name="文字方塊 37">
                <a:extLst>
                  <a:ext uri="{FF2B5EF4-FFF2-40B4-BE49-F238E27FC236}">
                    <a16:creationId xmlns:a16="http://schemas.microsoft.com/office/drawing/2014/main" id="{EF104529-24DD-46D9-8279-04186DBDF214}"/>
                  </a:ext>
                </a:extLst>
              </p:cNvPr>
              <p:cNvSpPr txBox="1"/>
              <p:nvPr/>
            </p:nvSpPr>
            <p:spPr>
              <a:xfrm>
                <a:off x="6842943" y="3241071"/>
                <a:ext cx="712730" cy="369332"/>
              </a:xfrm>
              <a:prstGeom prst="rect">
                <a:avLst/>
              </a:prstGeom>
              <a:noFill/>
            </p:spPr>
            <p:txBody>
              <a:bodyPr wrap="square" rtlCol="0">
                <a:spAutoFit/>
              </a:bodyPr>
              <a:lstStyle/>
              <a:p>
                <a:pPr algn="ctr"/>
                <a:r>
                  <a:rPr lang="en-US" altLang="zh-TW" dirty="0"/>
                  <a:t>apple</a:t>
                </a:r>
                <a:endParaRPr lang="zh-TW" altLang="en-US" dirty="0"/>
              </a:p>
            </p:txBody>
          </p:sp>
          <p:sp>
            <p:nvSpPr>
              <p:cNvPr id="27" name="文字方塊 38">
                <a:extLst>
                  <a:ext uri="{FF2B5EF4-FFF2-40B4-BE49-F238E27FC236}">
                    <a16:creationId xmlns:a16="http://schemas.microsoft.com/office/drawing/2014/main" id="{EFF6AF7A-9D44-4A93-AA18-E30C11EE38D9}"/>
                  </a:ext>
                </a:extLst>
              </p:cNvPr>
              <p:cNvSpPr txBox="1"/>
              <p:nvPr/>
            </p:nvSpPr>
            <p:spPr>
              <a:xfrm>
                <a:off x="7624745" y="3263573"/>
                <a:ext cx="879857" cy="369332"/>
              </a:xfrm>
              <a:prstGeom prst="rect">
                <a:avLst/>
              </a:prstGeom>
              <a:noFill/>
            </p:spPr>
            <p:txBody>
              <a:bodyPr wrap="square" rtlCol="0">
                <a:spAutoFit/>
              </a:bodyPr>
              <a:lstStyle/>
              <a:p>
                <a:pPr algn="ctr"/>
                <a:r>
                  <a:rPr lang="en-US" altLang="zh-TW" dirty="0"/>
                  <a:t>orange</a:t>
                </a:r>
                <a:endParaRPr lang="zh-TW" altLang="en-US" dirty="0"/>
              </a:p>
            </p:txBody>
          </p:sp>
          <p:pic>
            <p:nvPicPr>
              <p:cNvPr id="28" name="Picture 6" descr="ç¸éåç">
                <a:extLst>
                  <a:ext uri="{FF2B5EF4-FFF2-40B4-BE49-F238E27FC236}">
                    <a16:creationId xmlns:a16="http://schemas.microsoft.com/office/drawing/2014/main" id="{E35E09F5-4E21-4EC1-8679-D790080D745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75149" y="2579063"/>
                <a:ext cx="7152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ãorangeãçåçæå°çµæ">
                <a:extLst>
                  <a:ext uri="{FF2B5EF4-FFF2-40B4-BE49-F238E27FC236}">
                    <a16:creationId xmlns:a16="http://schemas.microsoft.com/office/drawing/2014/main" id="{95696015-06B5-4031-8430-A6FAD9F4482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13048" y="2589631"/>
                <a:ext cx="720000" cy="72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群組 41">
              <a:extLst>
                <a:ext uri="{FF2B5EF4-FFF2-40B4-BE49-F238E27FC236}">
                  <a16:creationId xmlns:a16="http://schemas.microsoft.com/office/drawing/2014/main" id="{EBC05BEC-9195-4603-BC44-6B1A900904BC}"/>
                </a:ext>
              </a:extLst>
            </p:cNvPr>
            <p:cNvGrpSpPr/>
            <p:nvPr/>
          </p:nvGrpSpPr>
          <p:grpSpPr>
            <a:xfrm>
              <a:off x="9875660" y="3420866"/>
              <a:ext cx="1749247" cy="1073011"/>
              <a:chOff x="4798371" y="4848099"/>
              <a:chExt cx="1749247" cy="1073011"/>
            </a:xfrm>
          </p:grpSpPr>
          <p:grpSp>
            <p:nvGrpSpPr>
              <p:cNvPr id="31" name="群組 42">
                <a:extLst>
                  <a:ext uri="{FF2B5EF4-FFF2-40B4-BE49-F238E27FC236}">
                    <a16:creationId xmlns:a16="http://schemas.microsoft.com/office/drawing/2014/main" id="{B2BF2CCF-AEF6-42AF-A817-BB53797B404A}"/>
                  </a:ext>
                </a:extLst>
              </p:cNvPr>
              <p:cNvGrpSpPr/>
              <p:nvPr/>
            </p:nvGrpSpPr>
            <p:grpSpPr>
              <a:xfrm>
                <a:off x="4798371" y="4848099"/>
                <a:ext cx="1749247" cy="1073011"/>
                <a:chOff x="-1042093" y="5506078"/>
                <a:chExt cx="1749247" cy="1073011"/>
              </a:xfrm>
            </p:grpSpPr>
            <p:sp>
              <p:nvSpPr>
                <p:cNvPr id="34" name="矩形 33">
                  <a:extLst>
                    <a:ext uri="{FF2B5EF4-FFF2-40B4-BE49-F238E27FC236}">
                      <a16:creationId xmlns:a16="http://schemas.microsoft.com/office/drawing/2014/main" id="{74DD4DEF-429D-4DB1-AF71-C772B96669EF}"/>
                    </a:ext>
                  </a:extLst>
                </p:cNvPr>
                <p:cNvSpPr/>
                <p:nvPr/>
              </p:nvSpPr>
              <p:spPr>
                <a:xfrm>
                  <a:off x="-1042093" y="5506078"/>
                  <a:ext cx="1740593" cy="10608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35" name="文字方塊 46">
                  <a:extLst>
                    <a:ext uri="{FF2B5EF4-FFF2-40B4-BE49-F238E27FC236}">
                      <a16:creationId xmlns:a16="http://schemas.microsoft.com/office/drawing/2014/main" id="{DAE8780E-3C12-4A10-BE4E-DFA0D501932D}"/>
                    </a:ext>
                  </a:extLst>
                </p:cNvPr>
                <p:cNvSpPr txBox="1"/>
                <p:nvPr/>
              </p:nvSpPr>
              <p:spPr>
                <a:xfrm>
                  <a:off x="-962967" y="6209757"/>
                  <a:ext cx="768021" cy="369332"/>
                </a:xfrm>
                <a:prstGeom prst="rect">
                  <a:avLst/>
                </a:prstGeom>
                <a:noFill/>
              </p:spPr>
              <p:txBody>
                <a:bodyPr wrap="square" rtlCol="0">
                  <a:spAutoFit/>
                </a:bodyPr>
                <a:lstStyle/>
                <a:p>
                  <a:pPr algn="ctr"/>
                  <a:r>
                    <a:rPr lang="en-US" altLang="zh-TW" dirty="0"/>
                    <a:t>apple</a:t>
                  </a:r>
                  <a:endParaRPr lang="zh-TW" altLang="en-US" dirty="0"/>
                </a:p>
              </p:txBody>
            </p:sp>
            <p:sp>
              <p:nvSpPr>
                <p:cNvPr id="36" name="文字方塊 47">
                  <a:extLst>
                    <a:ext uri="{FF2B5EF4-FFF2-40B4-BE49-F238E27FC236}">
                      <a16:creationId xmlns:a16="http://schemas.microsoft.com/office/drawing/2014/main" id="{76930A18-2F36-46B0-9208-056E2D0A452D}"/>
                    </a:ext>
                  </a:extLst>
                </p:cNvPr>
                <p:cNvSpPr txBox="1"/>
                <p:nvPr/>
              </p:nvSpPr>
              <p:spPr>
                <a:xfrm>
                  <a:off x="-172703" y="6197599"/>
                  <a:ext cx="879857" cy="338554"/>
                </a:xfrm>
                <a:prstGeom prst="rect">
                  <a:avLst/>
                </a:prstGeom>
                <a:noFill/>
              </p:spPr>
              <p:txBody>
                <a:bodyPr wrap="square" rtlCol="0">
                  <a:spAutoFit/>
                </a:bodyPr>
                <a:lstStyle/>
                <a:p>
                  <a:pPr algn="ctr"/>
                  <a:r>
                    <a:rPr lang="en-US" altLang="zh-TW" sz="1600"/>
                    <a:t>orange</a:t>
                  </a:r>
                  <a:endParaRPr lang="zh-TW" altLang="en-US" sz="1600" dirty="0"/>
                </a:p>
              </p:txBody>
            </p:sp>
          </p:grpSp>
          <p:pic>
            <p:nvPicPr>
              <p:cNvPr id="32" name="Picture 4" descr="ãappleãçåçæå°çµæ">
                <a:extLst>
                  <a:ext uri="{FF2B5EF4-FFF2-40B4-BE49-F238E27FC236}">
                    <a16:creationId xmlns:a16="http://schemas.microsoft.com/office/drawing/2014/main" id="{F13F272E-50F2-4036-857B-F6C14DFD470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82960" y="4913887"/>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ãorangeãçåçæå°çµæ">
                <a:extLst>
                  <a:ext uri="{FF2B5EF4-FFF2-40B4-BE49-F238E27FC236}">
                    <a16:creationId xmlns:a16="http://schemas.microsoft.com/office/drawing/2014/main" id="{0D94BE4E-BD3B-43C8-8D66-91B768DFA5C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57348" y="4930835"/>
                <a:ext cx="711765" cy="72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 name="群組 48">
              <a:extLst>
                <a:ext uri="{FF2B5EF4-FFF2-40B4-BE49-F238E27FC236}">
                  <a16:creationId xmlns:a16="http://schemas.microsoft.com/office/drawing/2014/main" id="{BCF765BF-09D1-4D1D-8AA4-E872EEFA8182}"/>
                </a:ext>
              </a:extLst>
            </p:cNvPr>
            <p:cNvGrpSpPr/>
            <p:nvPr/>
          </p:nvGrpSpPr>
          <p:grpSpPr>
            <a:xfrm>
              <a:off x="7249508" y="1959971"/>
              <a:ext cx="1799886" cy="1090941"/>
              <a:chOff x="2607005" y="2519462"/>
              <a:chExt cx="1799886" cy="1090941"/>
            </a:xfrm>
          </p:grpSpPr>
          <p:sp>
            <p:nvSpPr>
              <p:cNvPr id="38" name="矩形 37">
                <a:extLst>
                  <a:ext uri="{FF2B5EF4-FFF2-40B4-BE49-F238E27FC236}">
                    <a16:creationId xmlns:a16="http://schemas.microsoft.com/office/drawing/2014/main" id="{9E2EF5DD-4CC9-4F64-950F-0BB62AD82472}"/>
                  </a:ext>
                </a:extLst>
              </p:cNvPr>
              <p:cNvSpPr/>
              <p:nvPr/>
            </p:nvSpPr>
            <p:spPr>
              <a:xfrm>
                <a:off x="2607005" y="2519462"/>
                <a:ext cx="1799886" cy="107824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pic>
            <p:nvPicPr>
              <p:cNvPr id="39" name="Picture 2" descr="ãcatãçåçæå°çµæ">
                <a:extLst>
                  <a:ext uri="{FF2B5EF4-FFF2-40B4-BE49-F238E27FC236}">
                    <a16:creationId xmlns:a16="http://schemas.microsoft.com/office/drawing/2014/main" id="{32430078-CE53-4787-A256-E419CF7AE0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9220" y="2623335"/>
                <a:ext cx="720000" cy="719336"/>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0" descr="ãdogãçåçæå°çµæ">
                <a:extLst>
                  <a:ext uri="{FF2B5EF4-FFF2-40B4-BE49-F238E27FC236}">
                    <a16:creationId xmlns:a16="http://schemas.microsoft.com/office/drawing/2014/main" id="{2C7DE485-B127-4ABF-BFC0-3337D368DE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6694" y="2623335"/>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41" name="文字方塊 52">
                <a:extLst>
                  <a:ext uri="{FF2B5EF4-FFF2-40B4-BE49-F238E27FC236}">
                    <a16:creationId xmlns:a16="http://schemas.microsoft.com/office/drawing/2014/main" id="{7DCF8E1E-16D8-4E41-A0BF-965FABC28C9E}"/>
                  </a:ext>
                </a:extLst>
              </p:cNvPr>
              <p:cNvSpPr txBox="1"/>
              <p:nvPr/>
            </p:nvSpPr>
            <p:spPr>
              <a:xfrm>
                <a:off x="2779207" y="3241071"/>
                <a:ext cx="584200" cy="369332"/>
              </a:xfrm>
              <a:prstGeom prst="rect">
                <a:avLst/>
              </a:prstGeom>
              <a:noFill/>
            </p:spPr>
            <p:txBody>
              <a:bodyPr wrap="square" rtlCol="0">
                <a:spAutoFit/>
              </a:bodyPr>
              <a:lstStyle/>
              <a:p>
                <a:pPr algn="ctr"/>
                <a:r>
                  <a:rPr lang="en-US" altLang="zh-TW" dirty="0"/>
                  <a:t>cat</a:t>
                </a:r>
                <a:endParaRPr lang="zh-TW" altLang="en-US" dirty="0"/>
              </a:p>
            </p:txBody>
          </p:sp>
          <p:sp>
            <p:nvSpPr>
              <p:cNvPr id="42" name="文字方塊 53">
                <a:extLst>
                  <a:ext uri="{FF2B5EF4-FFF2-40B4-BE49-F238E27FC236}">
                    <a16:creationId xmlns:a16="http://schemas.microsoft.com/office/drawing/2014/main" id="{84A2B191-6851-444B-98DC-5B39D1AF5377}"/>
                  </a:ext>
                </a:extLst>
              </p:cNvPr>
              <p:cNvSpPr txBox="1"/>
              <p:nvPr/>
            </p:nvSpPr>
            <p:spPr>
              <a:xfrm>
                <a:off x="3627107" y="3241071"/>
                <a:ext cx="584200" cy="369332"/>
              </a:xfrm>
              <a:prstGeom prst="rect">
                <a:avLst/>
              </a:prstGeom>
              <a:noFill/>
            </p:spPr>
            <p:txBody>
              <a:bodyPr wrap="square" rtlCol="0">
                <a:spAutoFit/>
              </a:bodyPr>
              <a:lstStyle/>
              <a:p>
                <a:pPr algn="ctr"/>
                <a:r>
                  <a:rPr lang="en-US" altLang="zh-TW" dirty="0"/>
                  <a:t>dog</a:t>
                </a:r>
                <a:endParaRPr lang="zh-TW" altLang="en-US" dirty="0"/>
              </a:p>
            </p:txBody>
          </p:sp>
        </p:grpSp>
        <p:grpSp>
          <p:nvGrpSpPr>
            <p:cNvPr id="43" name="群組 54">
              <a:extLst>
                <a:ext uri="{FF2B5EF4-FFF2-40B4-BE49-F238E27FC236}">
                  <a16:creationId xmlns:a16="http://schemas.microsoft.com/office/drawing/2014/main" id="{DF894869-41BA-499F-80E3-A5121D800FF7}"/>
                </a:ext>
              </a:extLst>
            </p:cNvPr>
            <p:cNvGrpSpPr/>
            <p:nvPr/>
          </p:nvGrpSpPr>
          <p:grpSpPr>
            <a:xfrm>
              <a:off x="9884314" y="2004043"/>
              <a:ext cx="1740593" cy="1099596"/>
              <a:chOff x="-1042093" y="5506078"/>
              <a:chExt cx="1740593" cy="1099596"/>
            </a:xfrm>
          </p:grpSpPr>
          <p:sp>
            <p:nvSpPr>
              <p:cNvPr id="44" name="矩形 43">
                <a:extLst>
                  <a:ext uri="{FF2B5EF4-FFF2-40B4-BE49-F238E27FC236}">
                    <a16:creationId xmlns:a16="http://schemas.microsoft.com/office/drawing/2014/main" id="{4809AA98-EAC6-41F1-AE33-5275BB0EAE93}"/>
                  </a:ext>
                </a:extLst>
              </p:cNvPr>
              <p:cNvSpPr/>
              <p:nvPr/>
            </p:nvSpPr>
            <p:spPr>
              <a:xfrm>
                <a:off x="-1042093" y="5506078"/>
                <a:ext cx="1740593" cy="10608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pic>
            <p:nvPicPr>
              <p:cNvPr id="45" name="Picture 4" descr="ãcatãçåçæå°çµæ">
                <a:extLst>
                  <a:ext uri="{FF2B5EF4-FFF2-40B4-BE49-F238E27FC236}">
                    <a16:creationId xmlns:a16="http://schemas.microsoft.com/office/drawing/2014/main" id="{D70C5D66-F6C1-49D7-948C-D9881A4657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8824" y="5604599"/>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ãdogãçåçæå°çµæ">
                <a:extLst>
                  <a:ext uri="{FF2B5EF4-FFF2-40B4-BE49-F238E27FC236}">
                    <a16:creationId xmlns:a16="http://schemas.microsoft.com/office/drawing/2014/main" id="{49D88133-F6D6-41A5-AA04-F30D77E758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350" y="5591899"/>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47" name="文字方塊 58">
                <a:extLst>
                  <a:ext uri="{FF2B5EF4-FFF2-40B4-BE49-F238E27FC236}">
                    <a16:creationId xmlns:a16="http://schemas.microsoft.com/office/drawing/2014/main" id="{24B66CB8-016A-4913-B4E3-22EB3D8AB4BD}"/>
                  </a:ext>
                </a:extLst>
              </p:cNvPr>
              <p:cNvSpPr txBox="1"/>
              <p:nvPr/>
            </p:nvSpPr>
            <p:spPr>
              <a:xfrm>
                <a:off x="-871362" y="6236342"/>
                <a:ext cx="584200" cy="369332"/>
              </a:xfrm>
              <a:prstGeom prst="rect">
                <a:avLst/>
              </a:prstGeom>
              <a:noFill/>
            </p:spPr>
            <p:txBody>
              <a:bodyPr wrap="square" rtlCol="0">
                <a:spAutoFit/>
              </a:bodyPr>
              <a:lstStyle/>
              <a:p>
                <a:pPr algn="ctr"/>
                <a:r>
                  <a:rPr lang="en-US" altLang="zh-TW" dirty="0"/>
                  <a:t>cat</a:t>
                </a:r>
                <a:endParaRPr lang="zh-TW" altLang="en-US" dirty="0"/>
              </a:p>
            </p:txBody>
          </p:sp>
          <p:sp>
            <p:nvSpPr>
              <p:cNvPr id="48" name="文字方塊 59">
                <a:extLst>
                  <a:ext uri="{FF2B5EF4-FFF2-40B4-BE49-F238E27FC236}">
                    <a16:creationId xmlns:a16="http://schemas.microsoft.com/office/drawing/2014/main" id="{2129A9AB-263C-4FDE-8270-D38E749085B2}"/>
                  </a:ext>
                </a:extLst>
              </p:cNvPr>
              <p:cNvSpPr txBox="1"/>
              <p:nvPr/>
            </p:nvSpPr>
            <p:spPr>
              <a:xfrm>
                <a:off x="-19638" y="6235699"/>
                <a:ext cx="584200" cy="369332"/>
              </a:xfrm>
              <a:prstGeom prst="rect">
                <a:avLst/>
              </a:prstGeom>
              <a:noFill/>
            </p:spPr>
            <p:txBody>
              <a:bodyPr wrap="square" rtlCol="0">
                <a:spAutoFit/>
              </a:bodyPr>
              <a:lstStyle/>
              <a:p>
                <a:pPr algn="ctr"/>
                <a:r>
                  <a:rPr lang="en-US" altLang="zh-TW" dirty="0"/>
                  <a:t>dog</a:t>
                </a:r>
                <a:endParaRPr lang="zh-TW" altLang="en-US" dirty="0"/>
              </a:p>
            </p:txBody>
          </p:sp>
        </p:grpSp>
        <p:grpSp>
          <p:nvGrpSpPr>
            <p:cNvPr id="49" name="群組 70">
              <a:extLst>
                <a:ext uri="{FF2B5EF4-FFF2-40B4-BE49-F238E27FC236}">
                  <a16:creationId xmlns:a16="http://schemas.microsoft.com/office/drawing/2014/main" id="{D24CD8D6-E795-480E-B099-2247AA2B8D73}"/>
                </a:ext>
              </a:extLst>
            </p:cNvPr>
            <p:cNvGrpSpPr/>
            <p:nvPr/>
          </p:nvGrpSpPr>
          <p:grpSpPr>
            <a:xfrm>
              <a:off x="7228785" y="4915350"/>
              <a:ext cx="1740593" cy="1098953"/>
              <a:chOff x="4955889" y="4803469"/>
              <a:chExt cx="1740593" cy="1098953"/>
            </a:xfrm>
          </p:grpSpPr>
          <p:grpSp>
            <p:nvGrpSpPr>
              <p:cNvPr id="50" name="群組 71">
                <a:extLst>
                  <a:ext uri="{FF2B5EF4-FFF2-40B4-BE49-F238E27FC236}">
                    <a16:creationId xmlns:a16="http://schemas.microsoft.com/office/drawing/2014/main" id="{0F0EAD8F-4272-41F5-A920-5390D1E0A21C}"/>
                  </a:ext>
                </a:extLst>
              </p:cNvPr>
              <p:cNvGrpSpPr/>
              <p:nvPr/>
            </p:nvGrpSpPr>
            <p:grpSpPr>
              <a:xfrm>
                <a:off x="4955889" y="4803469"/>
                <a:ext cx="1740593" cy="1098953"/>
                <a:chOff x="-1042093" y="5506078"/>
                <a:chExt cx="1740593" cy="1098953"/>
              </a:xfrm>
            </p:grpSpPr>
            <p:sp>
              <p:nvSpPr>
                <p:cNvPr id="53" name="矩形 52">
                  <a:extLst>
                    <a:ext uri="{FF2B5EF4-FFF2-40B4-BE49-F238E27FC236}">
                      <a16:creationId xmlns:a16="http://schemas.microsoft.com/office/drawing/2014/main" id="{9F414861-BF75-4931-8041-3C91F82BD875}"/>
                    </a:ext>
                  </a:extLst>
                </p:cNvPr>
                <p:cNvSpPr/>
                <p:nvPr/>
              </p:nvSpPr>
              <p:spPr>
                <a:xfrm>
                  <a:off x="-1042093" y="5506078"/>
                  <a:ext cx="1740593" cy="10608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54" name="文字方塊 75">
                  <a:extLst>
                    <a:ext uri="{FF2B5EF4-FFF2-40B4-BE49-F238E27FC236}">
                      <a16:creationId xmlns:a16="http://schemas.microsoft.com/office/drawing/2014/main" id="{BC4B96BE-D697-47D0-9806-6411639D0B4E}"/>
                    </a:ext>
                  </a:extLst>
                </p:cNvPr>
                <p:cNvSpPr txBox="1"/>
                <p:nvPr/>
              </p:nvSpPr>
              <p:spPr>
                <a:xfrm>
                  <a:off x="-871362" y="6236342"/>
                  <a:ext cx="584200" cy="338554"/>
                </a:xfrm>
                <a:prstGeom prst="rect">
                  <a:avLst/>
                </a:prstGeom>
                <a:noFill/>
              </p:spPr>
              <p:txBody>
                <a:bodyPr wrap="square" rtlCol="0">
                  <a:spAutoFit/>
                </a:bodyPr>
                <a:lstStyle/>
                <a:p>
                  <a:pPr algn="ctr"/>
                  <a:r>
                    <a:rPr lang="en-US" altLang="zh-TW" sz="1600" dirty="0"/>
                    <a:t>bike</a:t>
                  </a:r>
                  <a:endParaRPr lang="zh-TW" altLang="en-US" sz="1600" dirty="0"/>
                </a:p>
              </p:txBody>
            </p:sp>
            <p:sp>
              <p:nvSpPr>
                <p:cNvPr id="55" name="文字方塊 76">
                  <a:extLst>
                    <a:ext uri="{FF2B5EF4-FFF2-40B4-BE49-F238E27FC236}">
                      <a16:creationId xmlns:a16="http://schemas.microsoft.com/office/drawing/2014/main" id="{FA806FCB-9D5B-49E2-A674-AE3DB424C891}"/>
                    </a:ext>
                  </a:extLst>
                </p:cNvPr>
                <p:cNvSpPr txBox="1"/>
                <p:nvPr/>
              </p:nvSpPr>
              <p:spPr>
                <a:xfrm>
                  <a:off x="-19638" y="6235699"/>
                  <a:ext cx="584200" cy="369332"/>
                </a:xfrm>
                <a:prstGeom prst="rect">
                  <a:avLst/>
                </a:prstGeom>
                <a:noFill/>
              </p:spPr>
              <p:txBody>
                <a:bodyPr wrap="square" rtlCol="0">
                  <a:spAutoFit/>
                </a:bodyPr>
                <a:lstStyle/>
                <a:p>
                  <a:pPr algn="ctr"/>
                  <a:r>
                    <a:rPr lang="en-US" altLang="zh-TW" dirty="0"/>
                    <a:t>car</a:t>
                  </a:r>
                  <a:endParaRPr lang="zh-TW" altLang="en-US" dirty="0"/>
                </a:p>
              </p:txBody>
            </p:sp>
          </p:grpSp>
          <p:pic>
            <p:nvPicPr>
              <p:cNvPr id="51" name="Picture 4" descr="ãbikeãçåçæå°çµæ">
                <a:extLst>
                  <a:ext uri="{FF2B5EF4-FFF2-40B4-BE49-F238E27FC236}">
                    <a16:creationId xmlns:a16="http://schemas.microsoft.com/office/drawing/2014/main" id="{132DADED-84B7-45B7-8B24-72023C12350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51766" y="4889289"/>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6" descr="ãcarãçåçæå°çµæ">
                <a:extLst>
                  <a:ext uri="{FF2B5EF4-FFF2-40B4-BE49-F238E27FC236}">
                    <a16:creationId xmlns:a16="http://schemas.microsoft.com/office/drawing/2014/main" id="{E7EBC06F-0419-4A43-9DDC-DB9C8A09873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94251" y="4876589"/>
                <a:ext cx="720000" cy="72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6" name="群組 77">
              <a:extLst>
                <a:ext uri="{FF2B5EF4-FFF2-40B4-BE49-F238E27FC236}">
                  <a16:creationId xmlns:a16="http://schemas.microsoft.com/office/drawing/2014/main" id="{4ED45360-B32A-4196-B96B-58FB4C640015}"/>
                </a:ext>
              </a:extLst>
            </p:cNvPr>
            <p:cNvGrpSpPr/>
            <p:nvPr/>
          </p:nvGrpSpPr>
          <p:grpSpPr>
            <a:xfrm>
              <a:off x="9867006" y="4926028"/>
              <a:ext cx="1799886" cy="1090941"/>
              <a:chOff x="6931389" y="2474832"/>
              <a:chExt cx="1799886" cy="1090941"/>
            </a:xfrm>
          </p:grpSpPr>
          <p:sp>
            <p:nvSpPr>
              <p:cNvPr id="57" name="矩形 56">
                <a:extLst>
                  <a:ext uri="{FF2B5EF4-FFF2-40B4-BE49-F238E27FC236}">
                    <a16:creationId xmlns:a16="http://schemas.microsoft.com/office/drawing/2014/main" id="{35C4DC9C-B6D3-4623-8A3B-2E357D631740}"/>
                  </a:ext>
                </a:extLst>
              </p:cNvPr>
              <p:cNvSpPr/>
              <p:nvPr/>
            </p:nvSpPr>
            <p:spPr>
              <a:xfrm>
                <a:off x="6931389" y="2474832"/>
                <a:ext cx="1799886" cy="107824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58" name="文字方塊 79">
                <a:extLst>
                  <a:ext uri="{FF2B5EF4-FFF2-40B4-BE49-F238E27FC236}">
                    <a16:creationId xmlns:a16="http://schemas.microsoft.com/office/drawing/2014/main" id="{B8C64823-1F0A-4732-8BBE-A6811D9626DC}"/>
                  </a:ext>
                </a:extLst>
              </p:cNvPr>
              <p:cNvSpPr txBox="1"/>
              <p:nvPr/>
            </p:nvSpPr>
            <p:spPr>
              <a:xfrm>
                <a:off x="7103591" y="3196441"/>
                <a:ext cx="584200" cy="646331"/>
              </a:xfrm>
              <a:prstGeom prst="rect">
                <a:avLst/>
              </a:prstGeom>
              <a:noFill/>
            </p:spPr>
            <p:txBody>
              <a:bodyPr wrap="square" rtlCol="0">
                <a:spAutoFit/>
              </a:bodyPr>
              <a:lstStyle>
                <a:defPPr>
                  <a:defRPr lang="zh-CN"/>
                </a:defPPr>
                <a:lvl1pPr algn="ctr">
                  <a:defRPr sz="1600"/>
                </a:lvl1pPr>
              </a:lstStyle>
              <a:p>
                <a:r>
                  <a:rPr lang="en-US" altLang="zh-TW"/>
                  <a:t>bike</a:t>
                </a:r>
                <a:endParaRPr lang="zh-TW" altLang="en-US" dirty="0"/>
              </a:p>
            </p:txBody>
          </p:sp>
          <p:sp>
            <p:nvSpPr>
              <p:cNvPr id="59" name="文字方塊 80">
                <a:extLst>
                  <a:ext uri="{FF2B5EF4-FFF2-40B4-BE49-F238E27FC236}">
                    <a16:creationId xmlns:a16="http://schemas.microsoft.com/office/drawing/2014/main" id="{4EA1C4FB-13B9-45C1-9343-03ADD3AF3302}"/>
                  </a:ext>
                </a:extLst>
              </p:cNvPr>
              <p:cNvSpPr txBox="1"/>
              <p:nvPr/>
            </p:nvSpPr>
            <p:spPr>
              <a:xfrm>
                <a:off x="7951491" y="3196441"/>
                <a:ext cx="584200" cy="369332"/>
              </a:xfrm>
              <a:prstGeom prst="rect">
                <a:avLst/>
              </a:prstGeom>
              <a:noFill/>
            </p:spPr>
            <p:txBody>
              <a:bodyPr wrap="square" rtlCol="0">
                <a:spAutoFit/>
              </a:bodyPr>
              <a:lstStyle/>
              <a:p>
                <a:pPr algn="ctr"/>
                <a:r>
                  <a:rPr lang="en-US" altLang="zh-TW" dirty="0"/>
                  <a:t>car</a:t>
                </a:r>
                <a:endParaRPr lang="zh-TW" altLang="en-US" dirty="0"/>
              </a:p>
            </p:txBody>
          </p:sp>
          <p:pic>
            <p:nvPicPr>
              <p:cNvPr id="60" name="Picture 2" descr="ãbikeãçåçæå°çµæ">
                <a:extLst>
                  <a:ext uri="{FF2B5EF4-FFF2-40B4-BE49-F238E27FC236}">
                    <a16:creationId xmlns:a16="http://schemas.microsoft.com/office/drawing/2014/main" id="{25779CB0-5B9B-4E6F-BE2F-F8242019149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35907" y="2581190"/>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8" descr="ç¸éåç">
                <a:extLst>
                  <a:ext uri="{FF2B5EF4-FFF2-40B4-BE49-F238E27FC236}">
                    <a16:creationId xmlns:a16="http://schemas.microsoft.com/office/drawing/2014/main" id="{8BFC1F27-FCFB-4B6F-8E9D-8380CA6E567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83591" y="2581190"/>
                <a:ext cx="720000" cy="720000"/>
              </a:xfrm>
              <a:prstGeom prst="rect">
                <a:avLst/>
              </a:prstGeom>
              <a:noFill/>
              <a:extLst>
                <a:ext uri="{909E8E84-426E-40DD-AFC4-6F175D3DCCD1}">
                  <a14:hiddenFill xmlns:a14="http://schemas.microsoft.com/office/drawing/2010/main">
                    <a:solidFill>
                      <a:srgbClr val="FFFFFF"/>
                    </a:solidFill>
                  </a14:hiddenFill>
                </a:ext>
              </a:extLst>
            </p:spPr>
          </p:pic>
        </p:grpSp>
        <p:sp>
          <p:nvSpPr>
            <p:cNvPr id="62" name="矩形 61">
              <a:extLst>
                <a:ext uri="{FF2B5EF4-FFF2-40B4-BE49-F238E27FC236}">
                  <a16:creationId xmlns:a16="http://schemas.microsoft.com/office/drawing/2014/main" id="{46C62C0D-9ADF-4EF6-B7F8-17B15DAE8881}"/>
                </a:ext>
              </a:extLst>
            </p:cNvPr>
            <p:cNvSpPr/>
            <p:nvPr/>
          </p:nvSpPr>
          <p:spPr>
            <a:xfrm>
              <a:off x="3763244" y="5060902"/>
              <a:ext cx="1313955" cy="646331"/>
            </a:xfrm>
            <a:prstGeom prst="rect">
              <a:avLst/>
            </a:prstGeom>
          </p:spPr>
          <p:txBody>
            <a:bodyPr wrap="square">
              <a:spAutoFit/>
            </a:bodyPr>
            <a:lstStyle/>
            <a:p>
              <a:pPr algn="ctr"/>
              <a:r>
                <a:rPr lang="en-US" altLang="zh-TW" b="1" dirty="0">
                  <a:latin typeface="微軟正黑體" panose="020B0604030504040204" pitchFamily="34" charset="-120"/>
                  <a:ea typeface="微軟正黑體" panose="020B0604030504040204" pitchFamily="34" charset="-120"/>
                </a:rPr>
                <a:t>Testing Tasks</a:t>
              </a:r>
              <a:endParaRPr lang="zh-TW" altLang="en-US" b="1" dirty="0"/>
            </a:p>
          </p:txBody>
        </p:sp>
        <p:sp>
          <p:nvSpPr>
            <p:cNvPr id="63" name="文字方塊 85">
              <a:extLst>
                <a:ext uri="{FF2B5EF4-FFF2-40B4-BE49-F238E27FC236}">
                  <a16:creationId xmlns:a16="http://schemas.microsoft.com/office/drawing/2014/main" id="{474CA8F1-601F-42D5-877A-8D0FDF80171C}"/>
                </a:ext>
              </a:extLst>
            </p:cNvPr>
            <p:cNvSpPr txBox="1"/>
            <p:nvPr/>
          </p:nvSpPr>
          <p:spPr>
            <a:xfrm>
              <a:off x="6369248" y="2279198"/>
              <a:ext cx="912174" cy="369332"/>
            </a:xfrm>
            <a:prstGeom prst="rect">
              <a:avLst/>
            </a:prstGeom>
            <a:noFill/>
          </p:spPr>
          <p:txBody>
            <a:bodyPr wrap="square" rtlCol="0">
              <a:spAutoFit/>
            </a:bodyPr>
            <a:lstStyle/>
            <a:p>
              <a:pPr algn="ctr"/>
              <a:r>
                <a:rPr lang="en-US" altLang="zh-TW" i="1" dirty="0"/>
                <a:t>Train</a:t>
              </a:r>
              <a:endParaRPr lang="zh-TW" altLang="en-US" i="1" dirty="0"/>
            </a:p>
          </p:txBody>
        </p:sp>
        <p:sp>
          <p:nvSpPr>
            <p:cNvPr id="64" name="文字方塊 86">
              <a:extLst>
                <a:ext uri="{FF2B5EF4-FFF2-40B4-BE49-F238E27FC236}">
                  <a16:creationId xmlns:a16="http://schemas.microsoft.com/office/drawing/2014/main" id="{92412E2C-6836-436F-B56A-C8CE24B30F6A}"/>
                </a:ext>
              </a:extLst>
            </p:cNvPr>
            <p:cNvSpPr txBox="1"/>
            <p:nvPr/>
          </p:nvSpPr>
          <p:spPr>
            <a:xfrm>
              <a:off x="9058137" y="2298600"/>
              <a:ext cx="912174" cy="369332"/>
            </a:xfrm>
            <a:prstGeom prst="rect">
              <a:avLst/>
            </a:prstGeom>
            <a:noFill/>
          </p:spPr>
          <p:txBody>
            <a:bodyPr wrap="square" rtlCol="0">
              <a:spAutoFit/>
            </a:bodyPr>
            <a:lstStyle/>
            <a:p>
              <a:pPr algn="ctr"/>
              <a:r>
                <a:rPr lang="en-US" altLang="zh-TW" i="1" dirty="0"/>
                <a:t>Test</a:t>
              </a:r>
              <a:endParaRPr lang="zh-TW" altLang="en-US" i="1" dirty="0"/>
            </a:p>
          </p:txBody>
        </p:sp>
        <p:sp>
          <p:nvSpPr>
            <p:cNvPr id="65" name="文字方塊 87">
              <a:extLst>
                <a:ext uri="{FF2B5EF4-FFF2-40B4-BE49-F238E27FC236}">
                  <a16:creationId xmlns:a16="http://schemas.microsoft.com/office/drawing/2014/main" id="{E6B53D9A-5290-4DBC-9461-AB3DF40236B6}"/>
                </a:ext>
              </a:extLst>
            </p:cNvPr>
            <p:cNvSpPr txBox="1"/>
            <p:nvPr/>
          </p:nvSpPr>
          <p:spPr>
            <a:xfrm>
              <a:off x="6339265" y="3740984"/>
              <a:ext cx="912174" cy="369332"/>
            </a:xfrm>
            <a:prstGeom prst="rect">
              <a:avLst/>
            </a:prstGeom>
            <a:noFill/>
          </p:spPr>
          <p:txBody>
            <a:bodyPr wrap="square" rtlCol="0">
              <a:spAutoFit/>
            </a:bodyPr>
            <a:lstStyle/>
            <a:p>
              <a:pPr algn="ctr"/>
              <a:r>
                <a:rPr lang="en-US" altLang="zh-TW" i="1" dirty="0"/>
                <a:t>Train</a:t>
              </a:r>
              <a:endParaRPr lang="zh-TW" altLang="en-US" i="1" dirty="0"/>
            </a:p>
          </p:txBody>
        </p:sp>
        <p:sp>
          <p:nvSpPr>
            <p:cNvPr id="66" name="文字方塊 88">
              <a:extLst>
                <a:ext uri="{FF2B5EF4-FFF2-40B4-BE49-F238E27FC236}">
                  <a16:creationId xmlns:a16="http://schemas.microsoft.com/office/drawing/2014/main" id="{E4C37CD5-4986-41A3-B278-88911052DECE}"/>
                </a:ext>
              </a:extLst>
            </p:cNvPr>
            <p:cNvSpPr txBox="1"/>
            <p:nvPr/>
          </p:nvSpPr>
          <p:spPr>
            <a:xfrm>
              <a:off x="9047832" y="3708119"/>
              <a:ext cx="912174" cy="369332"/>
            </a:xfrm>
            <a:prstGeom prst="rect">
              <a:avLst/>
            </a:prstGeom>
            <a:noFill/>
          </p:spPr>
          <p:txBody>
            <a:bodyPr wrap="square" rtlCol="0">
              <a:spAutoFit/>
            </a:bodyPr>
            <a:lstStyle/>
            <a:p>
              <a:pPr algn="ctr"/>
              <a:r>
                <a:rPr lang="en-US" altLang="zh-TW" i="1" dirty="0"/>
                <a:t>Test</a:t>
              </a:r>
              <a:endParaRPr lang="zh-TW" altLang="en-US" i="1" dirty="0"/>
            </a:p>
          </p:txBody>
        </p:sp>
        <p:sp>
          <p:nvSpPr>
            <p:cNvPr id="67" name="文字方塊 89">
              <a:extLst>
                <a:ext uri="{FF2B5EF4-FFF2-40B4-BE49-F238E27FC236}">
                  <a16:creationId xmlns:a16="http://schemas.microsoft.com/office/drawing/2014/main" id="{AC4E1B82-BF50-471E-B12E-9F5035F8EF4C}"/>
                </a:ext>
              </a:extLst>
            </p:cNvPr>
            <p:cNvSpPr txBox="1"/>
            <p:nvPr/>
          </p:nvSpPr>
          <p:spPr>
            <a:xfrm>
              <a:off x="6303075" y="5214943"/>
              <a:ext cx="912174" cy="369332"/>
            </a:xfrm>
            <a:prstGeom prst="rect">
              <a:avLst/>
            </a:prstGeom>
            <a:noFill/>
          </p:spPr>
          <p:txBody>
            <a:bodyPr wrap="square" rtlCol="0">
              <a:spAutoFit/>
            </a:bodyPr>
            <a:lstStyle/>
            <a:p>
              <a:pPr algn="ctr"/>
              <a:r>
                <a:rPr lang="en-US" altLang="zh-TW" i="1" dirty="0"/>
                <a:t>Train</a:t>
              </a:r>
              <a:endParaRPr lang="zh-TW" altLang="en-US" i="1" dirty="0"/>
            </a:p>
          </p:txBody>
        </p:sp>
        <p:sp>
          <p:nvSpPr>
            <p:cNvPr id="68" name="文字方塊 90">
              <a:extLst>
                <a:ext uri="{FF2B5EF4-FFF2-40B4-BE49-F238E27FC236}">
                  <a16:creationId xmlns:a16="http://schemas.microsoft.com/office/drawing/2014/main" id="{D7642EFD-F948-4D30-9479-69346A3B48AF}"/>
                </a:ext>
              </a:extLst>
            </p:cNvPr>
            <p:cNvSpPr txBox="1"/>
            <p:nvPr/>
          </p:nvSpPr>
          <p:spPr>
            <a:xfrm>
              <a:off x="9049669" y="5226014"/>
              <a:ext cx="912174" cy="369332"/>
            </a:xfrm>
            <a:prstGeom prst="rect">
              <a:avLst/>
            </a:prstGeom>
            <a:noFill/>
          </p:spPr>
          <p:txBody>
            <a:bodyPr wrap="square" rtlCol="0">
              <a:spAutoFit/>
            </a:bodyPr>
            <a:lstStyle/>
            <a:p>
              <a:pPr algn="ctr"/>
              <a:r>
                <a:rPr lang="en-US" altLang="zh-TW" i="1" dirty="0"/>
                <a:t>Test</a:t>
              </a:r>
              <a:endParaRPr lang="zh-TW" altLang="en-US" i="1" dirty="0"/>
            </a:p>
          </p:txBody>
        </p:sp>
        <p:sp>
          <p:nvSpPr>
            <p:cNvPr id="69" name="文字方塊 94">
              <a:extLst>
                <a:ext uri="{FF2B5EF4-FFF2-40B4-BE49-F238E27FC236}">
                  <a16:creationId xmlns:a16="http://schemas.microsoft.com/office/drawing/2014/main" id="{4AEE8DBA-69FF-4BB8-8A35-B8EC2CA2A973}"/>
                </a:ext>
              </a:extLst>
            </p:cNvPr>
            <p:cNvSpPr txBox="1"/>
            <p:nvPr/>
          </p:nvSpPr>
          <p:spPr>
            <a:xfrm>
              <a:off x="5318106" y="2264998"/>
              <a:ext cx="1051142" cy="369332"/>
            </a:xfrm>
            <a:prstGeom prst="rect">
              <a:avLst/>
            </a:prstGeom>
            <a:noFill/>
          </p:spPr>
          <p:txBody>
            <a:bodyPr wrap="square" rtlCol="0">
              <a:spAutoFit/>
            </a:bodyPr>
            <a:lstStyle/>
            <a:p>
              <a:r>
                <a:rPr lang="en-US" altLang="zh-TW" dirty="0"/>
                <a:t>Task 1</a:t>
              </a:r>
              <a:endParaRPr lang="zh-TW" altLang="en-US" dirty="0"/>
            </a:p>
          </p:txBody>
        </p:sp>
        <p:sp>
          <p:nvSpPr>
            <p:cNvPr id="70" name="文字方塊 95">
              <a:extLst>
                <a:ext uri="{FF2B5EF4-FFF2-40B4-BE49-F238E27FC236}">
                  <a16:creationId xmlns:a16="http://schemas.microsoft.com/office/drawing/2014/main" id="{B8B58FC5-BB05-401D-85A5-8B9ADB78C704}"/>
                </a:ext>
              </a:extLst>
            </p:cNvPr>
            <p:cNvSpPr txBox="1"/>
            <p:nvPr/>
          </p:nvSpPr>
          <p:spPr>
            <a:xfrm>
              <a:off x="5331626" y="3726217"/>
              <a:ext cx="1051142" cy="369332"/>
            </a:xfrm>
            <a:prstGeom prst="rect">
              <a:avLst/>
            </a:prstGeom>
            <a:noFill/>
          </p:spPr>
          <p:txBody>
            <a:bodyPr wrap="square" rtlCol="0">
              <a:spAutoFit/>
            </a:bodyPr>
            <a:lstStyle/>
            <a:p>
              <a:r>
                <a:rPr lang="en-US" altLang="zh-TW" dirty="0"/>
                <a:t>Task 2</a:t>
              </a:r>
              <a:endParaRPr lang="zh-TW" altLang="en-US" dirty="0"/>
            </a:p>
          </p:txBody>
        </p:sp>
        <p:sp>
          <p:nvSpPr>
            <p:cNvPr id="71" name="左大括弧 96">
              <a:extLst>
                <a:ext uri="{FF2B5EF4-FFF2-40B4-BE49-F238E27FC236}">
                  <a16:creationId xmlns:a16="http://schemas.microsoft.com/office/drawing/2014/main" id="{5FCB0A56-06A7-41B1-9F62-FE7EAC0404CD}"/>
                </a:ext>
              </a:extLst>
            </p:cNvPr>
            <p:cNvSpPr/>
            <p:nvPr/>
          </p:nvSpPr>
          <p:spPr>
            <a:xfrm>
              <a:off x="5145433" y="2208201"/>
              <a:ext cx="255709" cy="1998453"/>
            </a:xfrm>
            <a:prstGeom prst="leftBrace">
              <a:avLst>
                <a:gd name="adj1" fmla="val 64696"/>
                <a:gd name="adj2" fmla="val 4904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grpSp>
          <p:nvGrpSpPr>
            <p:cNvPr id="72" name="群組 19">
              <a:extLst>
                <a:ext uri="{FF2B5EF4-FFF2-40B4-BE49-F238E27FC236}">
                  <a16:creationId xmlns:a16="http://schemas.microsoft.com/office/drawing/2014/main" id="{388A9502-A7FB-43C9-BBDC-44F1EDB4E033}"/>
                </a:ext>
              </a:extLst>
            </p:cNvPr>
            <p:cNvGrpSpPr/>
            <p:nvPr/>
          </p:nvGrpSpPr>
          <p:grpSpPr>
            <a:xfrm>
              <a:off x="6860897" y="1402703"/>
              <a:ext cx="2122915" cy="791682"/>
              <a:chOff x="3549276" y="2042354"/>
              <a:chExt cx="2122915" cy="791682"/>
            </a:xfrm>
          </p:grpSpPr>
          <p:sp>
            <p:nvSpPr>
              <p:cNvPr id="73" name="文字方塊 97">
                <a:extLst>
                  <a:ext uri="{FF2B5EF4-FFF2-40B4-BE49-F238E27FC236}">
                    <a16:creationId xmlns:a16="http://schemas.microsoft.com/office/drawing/2014/main" id="{EC88E6D6-FBD6-48A5-8924-87980E88D6A7}"/>
                  </a:ext>
                </a:extLst>
              </p:cNvPr>
              <p:cNvSpPr txBox="1"/>
              <p:nvPr/>
            </p:nvSpPr>
            <p:spPr>
              <a:xfrm>
                <a:off x="3988851" y="2042354"/>
                <a:ext cx="168334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dirty="0">
                    <a:solidFill>
                      <a:srgbClr val="0000FF"/>
                    </a:solidFill>
                  </a:rPr>
                  <a:t>Support set</a:t>
                </a:r>
              </a:p>
            </p:txBody>
          </p:sp>
          <p:cxnSp>
            <p:nvCxnSpPr>
              <p:cNvPr id="74" name="直線單箭頭接點 18">
                <a:extLst>
                  <a:ext uri="{FF2B5EF4-FFF2-40B4-BE49-F238E27FC236}">
                    <a16:creationId xmlns:a16="http://schemas.microsoft.com/office/drawing/2014/main" id="{5F914348-BA2F-41BD-AE1C-61B83BEA5B0D}"/>
                  </a:ext>
                </a:extLst>
              </p:cNvPr>
              <p:cNvCxnSpPr>
                <a:cxnSpLocks/>
              </p:cNvCxnSpPr>
              <p:nvPr/>
            </p:nvCxnSpPr>
            <p:spPr>
              <a:xfrm flipV="1">
                <a:off x="3549276" y="2385850"/>
                <a:ext cx="363352" cy="448186"/>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5" name="群組 2">
              <a:extLst>
                <a:ext uri="{FF2B5EF4-FFF2-40B4-BE49-F238E27FC236}">
                  <a16:creationId xmlns:a16="http://schemas.microsoft.com/office/drawing/2014/main" id="{903C3B44-7BC3-4372-8228-640989D87903}"/>
                </a:ext>
              </a:extLst>
            </p:cNvPr>
            <p:cNvGrpSpPr/>
            <p:nvPr/>
          </p:nvGrpSpPr>
          <p:grpSpPr>
            <a:xfrm>
              <a:off x="9542606" y="1414105"/>
              <a:ext cx="1996602" cy="845512"/>
              <a:chOff x="6216038" y="2038601"/>
              <a:chExt cx="1996602" cy="845512"/>
            </a:xfrm>
          </p:grpSpPr>
          <p:sp>
            <p:nvSpPr>
              <p:cNvPr id="76" name="文字方塊 98">
                <a:extLst>
                  <a:ext uri="{FF2B5EF4-FFF2-40B4-BE49-F238E27FC236}">
                    <a16:creationId xmlns:a16="http://schemas.microsoft.com/office/drawing/2014/main" id="{2327BCBF-3D53-4A2B-9963-D31C7517D589}"/>
                  </a:ext>
                </a:extLst>
              </p:cNvPr>
              <p:cNvSpPr txBox="1"/>
              <p:nvPr/>
            </p:nvSpPr>
            <p:spPr>
              <a:xfrm>
                <a:off x="6586372" y="2038601"/>
                <a:ext cx="1626268"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dirty="0">
                    <a:solidFill>
                      <a:srgbClr val="0000FF"/>
                    </a:solidFill>
                  </a:rPr>
                  <a:t>Query set</a:t>
                </a:r>
                <a:endParaRPr lang="zh-TW" altLang="en-US" dirty="0">
                  <a:solidFill>
                    <a:srgbClr val="0000FF"/>
                  </a:solidFill>
                </a:endParaRPr>
              </a:p>
            </p:txBody>
          </p:sp>
          <p:cxnSp>
            <p:nvCxnSpPr>
              <p:cNvPr id="77" name="直線單箭頭接點 99">
                <a:extLst>
                  <a:ext uri="{FF2B5EF4-FFF2-40B4-BE49-F238E27FC236}">
                    <a16:creationId xmlns:a16="http://schemas.microsoft.com/office/drawing/2014/main" id="{F8ADE7F8-F4D2-4876-93B9-B2046712FEBA}"/>
                  </a:ext>
                </a:extLst>
              </p:cNvPr>
              <p:cNvCxnSpPr>
                <a:cxnSpLocks/>
              </p:cNvCxnSpPr>
              <p:nvPr/>
            </p:nvCxnSpPr>
            <p:spPr>
              <a:xfrm flipV="1">
                <a:off x="6216038" y="2454870"/>
                <a:ext cx="297503" cy="429243"/>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962734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组合 54">
            <a:extLst>
              <a:ext uri="{FF2B5EF4-FFF2-40B4-BE49-F238E27FC236}">
                <a16:creationId xmlns:a16="http://schemas.microsoft.com/office/drawing/2014/main" id="{486A65D2-B71F-4259-9664-94A15321886C}"/>
              </a:ext>
            </a:extLst>
          </p:cNvPr>
          <p:cNvGrpSpPr/>
          <p:nvPr/>
        </p:nvGrpSpPr>
        <p:grpSpPr>
          <a:xfrm>
            <a:off x="657225" y="133350"/>
            <a:ext cx="5042253" cy="4485007"/>
            <a:chOff x="657225" y="133350"/>
            <a:chExt cx="5042253" cy="4485007"/>
          </a:xfrm>
        </p:grpSpPr>
        <p:sp>
          <p:nvSpPr>
            <p:cNvPr id="53" name="矩形 52">
              <a:extLst>
                <a:ext uri="{FF2B5EF4-FFF2-40B4-BE49-F238E27FC236}">
                  <a16:creationId xmlns:a16="http://schemas.microsoft.com/office/drawing/2014/main" id="{B63B4A86-6C4E-45F5-8866-575326090EC6}"/>
                </a:ext>
              </a:extLst>
            </p:cNvPr>
            <p:cNvSpPr/>
            <p:nvPr/>
          </p:nvSpPr>
          <p:spPr>
            <a:xfrm>
              <a:off x="657225" y="133350"/>
              <a:ext cx="5042253" cy="4485007"/>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grpSp>
          <p:nvGrpSpPr>
            <p:cNvPr id="51" name="组合 50">
              <a:extLst>
                <a:ext uri="{FF2B5EF4-FFF2-40B4-BE49-F238E27FC236}">
                  <a16:creationId xmlns:a16="http://schemas.microsoft.com/office/drawing/2014/main" id="{769BDACC-88FB-4252-82E0-C912E2B04538}"/>
                </a:ext>
              </a:extLst>
            </p:cNvPr>
            <p:cNvGrpSpPr/>
            <p:nvPr/>
          </p:nvGrpSpPr>
          <p:grpSpPr>
            <a:xfrm>
              <a:off x="918759" y="496442"/>
              <a:ext cx="3775386" cy="4018042"/>
              <a:chOff x="1650680" y="919262"/>
              <a:chExt cx="3775386" cy="4018042"/>
            </a:xfrm>
          </p:grpSpPr>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4E4A45C9-CC4C-452D-AAA8-AAE94E8EC534}"/>
                      </a:ext>
                    </a:extLst>
                  </p:cNvPr>
                  <p:cNvSpPr/>
                  <p:nvPr/>
                </p:nvSpPr>
                <p:spPr>
                  <a:xfrm>
                    <a:off x="3626180" y="2306207"/>
                    <a:ext cx="1799886" cy="8259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t>Learning</a:t>
                    </a:r>
                  </a:p>
                  <a:p>
                    <a:pPr algn="ctr"/>
                    <a:r>
                      <a:rPr lang="en-US" altLang="zh-TW" sz="2000" dirty="0"/>
                      <a:t>Algorithm</a:t>
                    </a:r>
                    <a:r>
                      <a:rPr lang="en-US" altLang="zh-TW" sz="2400" dirty="0"/>
                      <a:t> </a:t>
                    </a:r>
                    <a14:m>
                      <m:oMath xmlns:m="http://schemas.openxmlformats.org/officeDocument/2006/math">
                        <m:r>
                          <a:rPr lang="en-US" altLang="zh-TW" sz="2400" b="0" i="1" smtClean="0">
                            <a:latin typeface="Cambria Math" panose="02040503050406030204" pitchFamily="18" charset="0"/>
                          </a:rPr>
                          <m:t>𝐹</m:t>
                        </m:r>
                      </m:oMath>
                    </a14:m>
                    <a:endParaRPr lang="zh-TW" altLang="en-US" sz="2400" dirty="0"/>
                  </a:p>
                </p:txBody>
              </p:sp>
            </mc:Choice>
            <mc:Fallback xmlns="">
              <p:sp>
                <p:nvSpPr>
                  <p:cNvPr id="2" name="矩形 1">
                    <a:extLst>
                      <a:ext uri="{FF2B5EF4-FFF2-40B4-BE49-F238E27FC236}">
                        <a16:creationId xmlns:a16="http://schemas.microsoft.com/office/drawing/2014/main" id="{4E4A45C9-CC4C-452D-AAA8-AAE94E8EC534}"/>
                      </a:ext>
                    </a:extLst>
                  </p:cNvPr>
                  <p:cNvSpPr>
                    <a:spLocks noRot="1" noChangeAspect="1" noMove="1" noResize="1" noEditPoints="1" noAdjustHandles="1" noChangeArrowheads="1" noChangeShapeType="1" noTextEdit="1"/>
                  </p:cNvSpPr>
                  <p:nvPr/>
                </p:nvSpPr>
                <p:spPr>
                  <a:xfrm>
                    <a:off x="3626180" y="2306207"/>
                    <a:ext cx="1799886" cy="825954"/>
                  </a:xfrm>
                  <a:prstGeom prst="rect">
                    <a:avLst/>
                  </a:prstGeom>
                  <a:blipFill>
                    <a:blip r:embed="rId3"/>
                    <a:stretch>
                      <a:fillRect b="-7353"/>
                    </a:stretch>
                  </a:blipFill>
                </p:spPr>
                <p:txBody>
                  <a:bodyPr/>
                  <a:lstStyle/>
                  <a:p>
                    <a:r>
                      <a:rPr lang="zh-CN" altLang="en-US">
                        <a:noFill/>
                      </a:rPr>
                      <a:t> </a:t>
                    </a:r>
                  </a:p>
                </p:txBody>
              </p:sp>
            </mc:Fallback>
          </mc:AlternateContent>
          <p:grpSp>
            <p:nvGrpSpPr>
              <p:cNvPr id="3" name="群組 86">
                <a:extLst>
                  <a:ext uri="{FF2B5EF4-FFF2-40B4-BE49-F238E27FC236}">
                    <a16:creationId xmlns:a16="http://schemas.microsoft.com/office/drawing/2014/main" id="{2044980B-D60D-4DB3-8E3A-924A0658FAD0}"/>
                  </a:ext>
                </a:extLst>
              </p:cNvPr>
              <p:cNvGrpSpPr/>
              <p:nvPr/>
            </p:nvGrpSpPr>
            <p:grpSpPr>
              <a:xfrm>
                <a:off x="3626180" y="919262"/>
                <a:ext cx="1799886" cy="1078241"/>
                <a:chOff x="2607005" y="2519462"/>
                <a:chExt cx="1799886" cy="1078241"/>
              </a:xfrm>
            </p:grpSpPr>
            <p:sp>
              <p:nvSpPr>
                <p:cNvPr id="4" name="矩形 3">
                  <a:extLst>
                    <a:ext uri="{FF2B5EF4-FFF2-40B4-BE49-F238E27FC236}">
                      <a16:creationId xmlns:a16="http://schemas.microsoft.com/office/drawing/2014/main" id="{E30A02B8-8453-47F2-A7D6-6D3A69DDA127}"/>
                    </a:ext>
                  </a:extLst>
                </p:cNvPr>
                <p:cNvSpPr/>
                <p:nvPr/>
              </p:nvSpPr>
              <p:spPr>
                <a:xfrm>
                  <a:off x="2607005" y="2519462"/>
                  <a:ext cx="1799886" cy="107824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pic>
              <p:nvPicPr>
                <p:cNvPr id="5" name="Picture 2" descr="ãcatãçåçæå°çµæ">
                  <a:extLst>
                    <a:ext uri="{FF2B5EF4-FFF2-40B4-BE49-F238E27FC236}">
                      <a16:creationId xmlns:a16="http://schemas.microsoft.com/office/drawing/2014/main" id="{E8EE5628-E786-44FE-A547-7B4B4DF00D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9220" y="2623335"/>
                  <a:ext cx="720000" cy="71933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ãdogãçåçæå°çµæ">
                  <a:extLst>
                    <a:ext uri="{FF2B5EF4-FFF2-40B4-BE49-F238E27FC236}">
                      <a16:creationId xmlns:a16="http://schemas.microsoft.com/office/drawing/2014/main" id="{0235E927-2732-4F6A-B99F-C9F72A4184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6694" y="2623335"/>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7" name="文字方塊 11">
                  <a:extLst>
                    <a:ext uri="{FF2B5EF4-FFF2-40B4-BE49-F238E27FC236}">
                      <a16:creationId xmlns:a16="http://schemas.microsoft.com/office/drawing/2014/main" id="{23C72EDC-8BA8-4BC8-8EC7-3973BDFE377D}"/>
                    </a:ext>
                  </a:extLst>
                </p:cNvPr>
                <p:cNvSpPr txBox="1"/>
                <p:nvPr/>
              </p:nvSpPr>
              <p:spPr>
                <a:xfrm>
                  <a:off x="2779207" y="3269646"/>
                  <a:ext cx="584200" cy="307777"/>
                </a:xfrm>
                <a:prstGeom prst="rect">
                  <a:avLst/>
                </a:prstGeom>
                <a:noFill/>
              </p:spPr>
              <p:txBody>
                <a:bodyPr wrap="square" rtlCol="0">
                  <a:spAutoFit/>
                </a:bodyPr>
                <a:lstStyle/>
                <a:p>
                  <a:pPr algn="ctr"/>
                  <a:r>
                    <a:rPr lang="en-US" altLang="zh-TW" sz="1400" dirty="0"/>
                    <a:t>cat</a:t>
                  </a:r>
                  <a:endParaRPr lang="zh-TW" altLang="en-US" sz="1400" dirty="0"/>
                </a:p>
              </p:txBody>
            </p:sp>
            <p:sp>
              <p:nvSpPr>
                <p:cNvPr id="8" name="文字方塊 13">
                  <a:extLst>
                    <a:ext uri="{FF2B5EF4-FFF2-40B4-BE49-F238E27FC236}">
                      <a16:creationId xmlns:a16="http://schemas.microsoft.com/office/drawing/2014/main" id="{D8D8EC60-1195-4B3F-AD9E-E0148A279594}"/>
                    </a:ext>
                  </a:extLst>
                </p:cNvPr>
                <p:cNvSpPr txBox="1"/>
                <p:nvPr/>
              </p:nvSpPr>
              <p:spPr>
                <a:xfrm>
                  <a:off x="3627107" y="3269646"/>
                  <a:ext cx="584200" cy="307777"/>
                </a:xfrm>
                <a:prstGeom prst="rect">
                  <a:avLst/>
                </a:prstGeom>
                <a:noFill/>
              </p:spPr>
              <p:txBody>
                <a:bodyPr wrap="square" rtlCol="0">
                  <a:spAutoFit/>
                </a:bodyPr>
                <a:lstStyle/>
                <a:p>
                  <a:pPr algn="ctr"/>
                  <a:r>
                    <a:rPr lang="en-US" altLang="zh-TW" sz="1400" dirty="0"/>
                    <a:t>dog</a:t>
                  </a:r>
                  <a:endParaRPr lang="zh-TW" altLang="en-US" sz="1400" dirty="0"/>
                </a:p>
              </p:txBody>
            </p:sp>
          </p:grpSp>
          <p:grpSp>
            <p:nvGrpSpPr>
              <p:cNvPr id="9" name="群組 25">
                <a:extLst>
                  <a:ext uri="{FF2B5EF4-FFF2-40B4-BE49-F238E27FC236}">
                    <a16:creationId xmlns:a16="http://schemas.microsoft.com/office/drawing/2014/main" id="{AD2440C2-4253-4280-9796-B82424B333AC}"/>
                  </a:ext>
                </a:extLst>
              </p:cNvPr>
              <p:cNvGrpSpPr/>
              <p:nvPr/>
            </p:nvGrpSpPr>
            <p:grpSpPr>
              <a:xfrm>
                <a:off x="1650680" y="3247899"/>
                <a:ext cx="1740593" cy="1076141"/>
                <a:chOff x="-1042093" y="5506078"/>
                <a:chExt cx="1740593" cy="1076141"/>
              </a:xfrm>
            </p:grpSpPr>
            <p:sp>
              <p:nvSpPr>
                <p:cNvPr id="10" name="矩形 9">
                  <a:extLst>
                    <a:ext uri="{FF2B5EF4-FFF2-40B4-BE49-F238E27FC236}">
                      <a16:creationId xmlns:a16="http://schemas.microsoft.com/office/drawing/2014/main" id="{50E054C4-219D-48E9-B157-FB1EA191BDFA}"/>
                    </a:ext>
                  </a:extLst>
                </p:cNvPr>
                <p:cNvSpPr/>
                <p:nvPr/>
              </p:nvSpPr>
              <p:spPr>
                <a:xfrm>
                  <a:off x="-1042093" y="5506078"/>
                  <a:ext cx="1740593" cy="10608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pic>
              <p:nvPicPr>
                <p:cNvPr id="11" name="Picture 4" descr="ãcatãçåçæå°çµæ">
                  <a:extLst>
                    <a:ext uri="{FF2B5EF4-FFF2-40B4-BE49-F238E27FC236}">
                      <a16:creationId xmlns:a16="http://schemas.microsoft.com/office/drawing/2014/main" id="{7CC27F31-ED9D-42C6-A7F4-32ECC64E92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8824" y="5604599"/>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2" descr="ãdogãçåçæå°çµæ">
                  <a:extLst>
                    <a:ext uri="{FF2B5EF4-FFF2-40B4-BE49-F238E27FC236}">
                      <a16:creationId xmlns:a16="http://schemas.microsoft.com/office/drawing/2014/main" id="{24C2D0CA-239A-4651-914D-EC28236DA0A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350" y="5591899"/>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13" name="文字方塊 17">
                  <a:extLst>
                    <a:ext uri="{FF2B5EF4-FFF2-40B4-BE49-F238E27FC236}">
                      <a16:creationId xmlns:a16="http://schemas.microsoft.com/office/drawing/2014/main" id="{08A4FE79-EA1A-48CB-AB86-7DA6FDD4F072}"/>
                    </a:ext>
                  </a:extLst>
                </p:cNvPr>
                <p:cNvSpPr txBox="1"/>
                <p:nvPr/>
              </p:nvSpPr>
              <p:spPr>
                <a:xfrm>
                  <a:off x="-871362" y="6274442"/>
                  <a:ext cx="584200" cy="307777"/>
                </a:xfrm>
                <a:prstGeom prst="rect">
                  <a:avLst/>
                </a:prstGeom>
                <a:noFill/>
              </p:spPr>
              <p:txBody>
                <a:bodyPr wrap="square" rtlCol="0">
                  <a:spAutoFit/>
                </a:bodyPr>
                <a:lstStyle/>
                <a:p>
                  <a:pPr algn="ctr"/>
                  <a:r>
                    <a:rPr lang="en-US" altLang="zh-TW" sz="1400" dirty="0"/>
                    <a:t>cat</a:t>
                  </a:r>
                  <a:endParaRPr lang="zh-TW" altLang="en-US" sz="1400" dirty="0"/>
                </a:p>
              </p:txBody>
            </p:sp>
            <p:sp>
              <p:nvSpPr>
                <p:cNvPr id="14" name="文字方塊 18">
                  <a:extLst>
                    <a:ext uri="{FF2B5EF4-FFF2-40B4-BE49-F238E27FC236}">
                      <a16:creationId xmlns:a16="http://schemas.microsoft.com/office/drawing/2014/main" id="{6CDB66F8-C26F-4552-99A3-3E6F74B3E307}"/>
                    </a:ext>
                  </a:extLst>
                </p:cNvPr>
                <p:cNvSpPr txBox="1"/>
                <p:nvPr/>
              </p:nvSpPr>
              <p:spPr>
                <a:xfrm>
                  <a:off x="-19638" y="6273799"/>
                  <a:ext cx="584200" cy="307777"/>
                </a:xfrm>
                <a:prstGeom prst="rect">
                  <a:avLst/>
                </a:prstGeom>
                <a:noFill/>
              </p:spPr>
              <p:txBody>
                <a:bodyPr wrap="square" rtlCol="0">
                  <a:spAutoFit/>
                </a:bodyPr>
                <a:lstStyle>
                  <a:defPPr>
                    <a:defRPr lang="zh-CN"/>
                  </a:defPPr>
                  <a:lvl1pPr algn="ctr">
                    <a:defRPr sz="1400"/>
                  </a:lvl1pPr>
                </a:lstStyle>
                <a:p>
                  <a:r>
                    <a:rPr lang="en-US" altLang="zh-TW" dirty="0"/>
                    <a:t>dog</a:t>
                  </a:r>
                  <a:endParaRPr lang="zh-TW" altLang="en-US" dirty="0"/>
                </a:p>
              </p:txBody>
            </p:sp>
          </p:grpSp>
          <p:sp>
            <p:nvSpPr>
              <p:cNvPr id="15" name="文字方塊 19">
                <a:extLst>
                  <a:ext uri="{FF2B5EF4-FFF2-40B4-BE49-F238E27FC236}">
                    <a16:creationId xmlns:a16="http://schemas.microsoft.com/office/drawing/2014/main" id="{7B168296-146C-49D3-A01F-07A66BD268D8}"/>
                  </a:ext>
                </a:extLst>
              </p:cNvPr>
              <p:cNvSpPr txBox="1"/>
              <p:nvPr/>
            </p:nvSpPr>
            <p:spPr>
              <a:xfrm>
                <a:off x="1743949" y="1858833"/>
                <a:ext cx="1117600" cy="461665"/>
              </a:xfrm>
              <a:prstGeom prst="rect">
                <a:avLst/>
              </a:prstGeom>
              <a:noFill/>
            </p:spPr>
            <p:txBody>
              <a:bodyPr wrap="square" rtlCol="0">
                <a:spAutoFit/>
              </a:bodyPr>
              <a:lstStyle/>
              <a:p>
                <a:pPr algn="ctr"/>
                <a:r>
                  <a:rPr lang="en-US" altLang="zh-TW" sz="2400" b="1" u="sng" dirty="0"/>
                  <a:t>Task 1</a:t>
                </a:r>
                <a:endParaRPr lang="zh-TW" altLang="en-US" sz="2400" b="1" u="sng" dirty="0"/>
              </a:p>
            </p:txBody>
          </p:sp>
          <p:grpSp>
            <p:nvGrpSpPr>
              <p:cNvPr id="16" name="群組 21">
                <a:extLst>
                  <a:ext uri="{FF2B5EF4-FFF2-40B4-BE49-F238E27FC236}">
                    <a16:creationId xmlns:a16="http://schemas.microsoft.com/office/drawing/2014/main" id="{9219768F-FEEA-4BE8-BD36-C160FC915125}"/>
                  </a:ext>
                </a:extLst>
              </p:cNvPr>
              <p:cNvGrpSpPr/>
              <p:nvPr/>
            </p:nvGrpSpPr>
            <p:grpSpPr>
              <a:xfrm>
                <a:off x="4263601" y="3514421"/>
                <a:ext cx="519829" cy="549710"/>
                <a:chOff x="6178183" y="3353744"/>
                <a:chExt cx="619435" cy="604230"/>
              </a:xfrm>
            </p:grpSpPr>
            <p:sp>
              <p:nvSpPr>
                <p:cNvPr id="17" name="矩形 16">
                  <a:extLst>
                    <a:ext uri="{FF2B5EF4-FFF2-40B4-BE49-F238E27FC236}">
                      <a16:creationId xmlns:a16="http://schemas.microsoft.com/office/drawing/2014/main" id="{CDFB1B48-F40C-4154-A188-0090ED7B4D8B}"/>
                    </a:ext>
                  </a:extLst>
                </p:cNvPr>
                <p:cNvSpPr/>
                <p:nvPr/>
              </p:nvSpPr>
              <p:spPr>
                <a:xfrm>
                  <a:off x="6178183" y="3353744"/>
                  <a:ext cx="619435" cy="60423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8" name="文字方塊 23">
                      <a:extLst>
                        <a:ext uri="{FF2B5EF4-FFF2-40B4-BE49-F238E27FC236}">
                          <a16:creationId xmlns:a16="http://schemas.microsoft.com/office/drawing/2014/main" id="{4710A13C-20F6-4847-B9E6-193B0CCEF0DC}"/>
                        </a:ext>
                      </a:extLst>
                    </p:cNvPr>
                    <p:cNvSpPr txBox="1"/>
                    <p:nvPr/>
                  </p:nvSpPr>
                  <p:spPr>
                    <a:xfrm>
                      <a:off x="6337300" y="3429000"/>
                      <a:ext cx="46031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𝑓</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24" name="文字方塊 23">
                      <a:extLst>
                        <a:ext uri="{FF2B5EF4-FFF2-40B4-BE49-F238E27FC236}">
                          <a16:creationId xmlns:a16="http://schemas.microsoft.com/office/drawing/2014/main" id="{2D7E2A85-0366-442D-9F92-4172CA4BFE84}"/>
                        </a:ext>
                      </a:extLst>
                    </p:cNvPr>
                    <p:cNvSpPr txBox="1">
                      <a:spLocks noRot="1" noChangeAspect="1" noMove="1" noResize="1" noEditPoints="1" noAdjustHandles="1" noChangeArrowheads="1" noChangeShapeType="1" noTextEdit="1"/>
                    </p:cNvSpPr>
                    <p:nvPr/>
                  </p:nvSpPr>
                  <p:spPr>
                    <a:xfrm>
                      <a:off x="6337300" y="3429000"/>
                      <a:ext cx="460318" cy="430887"/>
                    </a:xfrm>
                    <a:prstGeom prst="rect">
                      <a:avLst/>
                    </a:prstGeom>
                    <a:blipFill>
                      <a:blip r:embed="rId8"/>
                      <a:stretch>
                        <a:fillRect b="-4615"/>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19" name="文字方塊 26">
                    <a:extLst>
                      <a:ext uri="{FF2B5EF4-FFF2-40B4-BE49-F238E27FC236}">
                        <a16:creationId xmlns:a16="http://schemas.microsoft.com/office/drawing/2014/main" id="{C5EDA050-5115-4C6C-B408-B90D6C5B95F8}"/>
                      </a:ext>
                    </a:extLst>
                  </p:cNvPr>
                  <p:cNvSpPr txBox="1"/>
                  <p:nvPr/>
                </p:nvSpPr>
                <p:spPr>
                  <a:xfrm>
                    <a:off x="4371732" y="4506417"/>
                    <a:ext cx="36644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𝑙</m:t>
                              </m:r>
                            </m:e>
                            <m:sup>
                              <m:r>
                                <a:rPr lang="en-US" altLang="zh-TW" sz="2800" b="0" i="1" smtClean="0">
                                  <a:latin typeface="Cambria Math" panose="02040503050406030204" pitchFamily="18" charset="0"/>
                                </a:rPr>
                                <m:t>1</m:t>
                              </m:r>
                            </m:sup>
                          </m:sSup>
                        </m:oMath>
                      </m:oMathPara>
                    </a14:m>
                    <a:endParaRPr lang="zh-TW" altLang="en-US" sz="2800" dirty="0"/>
                  </a:p>
                </p:txBody>
              </p:sp>
            </mc:Choice>
            <mc:Fallback xmlns="">
              <p:sp>
                <p:nvSpPr>
                  <p:cNvPr id="19" name="文字方塊 26">
                    <a:extLst>
                      <a:ext uri="{FF2B5EF4-FFF2-40B4-BE49-F238E27FC236}">
                        <a16:creationId xmlns:a16="http://schemas.microsoft.com/office/drawing/2014/main" id="{C5EDA050-5115-4C6C-B408-B90D6C5B95F8}"/>
                      </a:ext>
                    </a:extLst>
                  </p:cNvPr>
                  <p:cNvSpPr txBox="1">
                    <a:spLocks noRot="1" noChangeAspect="1" noMove="1" noResize="1" noEditPoints="1" noAdjustHandles="1" noChangeArrowheads="1" noChangeShapeType="1" noTextEdit="1"/>
                  </p:cNvSpPr>
                  <p:nvPr/>
                </p:nvSpPr>
                <p:spPr>
                  <a:xfrm>
                    <a:off x="4371732" y="4506417"/>
                    <a:ext cx="366447" cy="430887"/>
                  </a:xfrm>
                  <a:prstGeom prst="rect">
                    <a:avLst/>
                  </a:prstGeom>
                  <a:blipFill>
                    <a:blip r:embed="rId9"/>
                    <a:stretch>
                      <a:fillRect/>
                    </a:stretch>
                  </a:blipFill>
                </p:spPr>
                <p:txBody>
                  <a:bodyPr/>
                  <a:lstStyle/>
                  <a:p>
                    <a:r>
                      <a:rPr lang="zh-CN" altLang="en-US">
                        <a:noFill/>
                      </a:rPr>
                      <a:t> </a:t>
                    </a:r>
                  </a:p>
                </p:txBody>
              </p:sp>
            </mc:Fallback>
          </mc:AlternateContent>
          <p:cxnSp>
            <p:nvCxnSpPr>
              <p:cNvPr id="20" name="直線單箭頭接點 45">
                <a:extLst>
                  <a:ext uri="{FF2B5EF4-FFF2-40B4-BE49-F238E27FC236}">
                    <a16:creationId xmlns:a16="http://schemas.microsoft.com/office/drawing/2014/main" id="{60DFFBA0-33C1-4B25-B85C-6B3D00651C88}"/>
                  </a:ext>
                </a:extLst>
              </p:cNvPr>
              <p:cNvCxnSpPr>
                <a:cxnSpLocks/>
              </p:cNvCxnSpPr>
              <p:nvPr/>
            </p:nvCxnSpPr>
            <p:spPr>
              <a:xfrm>
                <a:off x="4529555" y="1997503"/>
                <a:ext cx="0" cy="334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47">
                <a:extLst>
                  <a:ext uri="{FF2B5EF4-FFF2-40B4-BE49-F238E27FC236}">
                    <a16:creationId xmlns:a16="http://schemas.microsoft.com/office/drawing/2014/main" id="{B9F5BC54-8464-4F4C-8560-785A60033602}"/>
                  </a:ext>
                </a:extLst>
              </p:cNvPr>
              <p:cNvCxnSpPr>
                <a:cxnSpLocks/>
              </p:cNvCxnSpPr>
              <p:nvPr/>
            </p:nvCxnSpPr>
            <p:spPr>
              <a:xfrm>
                <a:off x="4523515" y="3166269"/>
                <a:ext cx="0" cy="334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48">
                <a:extLst>
                  <a:ext uri="{FF2B5EF4-FFF2-40B4-BE49-F238E27FC236}">
                    <a16:creationId xmlns:a16="http://schemas.microsoft.com/office/drawing/2014/main" id="{0C5730E9-750F-4286-8318-94E01EB66C63}"/>
                  </a:ext>
                </a:extLst>
              </p:cNvPr>
              <p:cNvCxnSpPr>
                <a:cxnSpLocks/>
              </p:cNvCxnSpPr>
              <p:nvPr/>
            </p:nvCxnSpPr>
            <p:spPr>
              <a:xfrm>
                <a:off x="4523515" y="4092278"/>
                <a:ext cx="0" cy="334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49">
                <a:extLst>
                  <a:ext uri="{FF2B5EF4-FFF2-40B4-BE49-F238E27FC236}">
                    <a16:creationId xmlns:a16="http://schemas.microsoft.com/office/drawing/2014/main" id="{2A8FE3C2-3426-4FBD-9652-4407631DDBA0}"/>
                  </a:ext>
                </a:extLst>
              </p:cNvPr>
              <p:cNvCxnSpPr>
                <a:cxnSpLocks/>
              </p:cNvCxnSpPr>
              <p:nvPr/>
            </p:nvCxnSpPr>
            <p:spPr>
              <a:xfrm flipV="1">
                <a:off x="3403973" y="3816700"/>
                <a:ext cx="8078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文字方塊 52">
                <a:extLst>
                  <a:ext uri="{FF2B5EF4-FFF2-40B4-BE49-F238E27FC236}">
                    <a16:creationId xmlns:a16="http://schemas.microsoft.com/office/drawing/2014/main" id="{B55CD673-4014-41B2-8F19-64C80DB5EB0D}"/>
                  </a:ext>
                </a:extLst>
              </p:cNvPr>
              <p:cNvSpPr txBox="1"/>
              <p:nvPr/>
            </p:nvSpPr>
            <p:spPr>
              <a:xfrm>
                <a:off x="2757678" y="1206447"/>
                <a:ext cx="912174" cy="461665"/>
              </a:xfrm>
              <a:prstGeom prst="rect">
                <a:avLst/>
              </a:prstGeom>
              <a:noFill/>
            </p:spPr>
            <p:txBody>
              <a:bodyPr wrap="square" rtlCol="0">
                <a:spAutoFit/>
              </a:bodyPr>
              <a:lstStyle/>
              <a:p>
                <a:pPr algn="ctr"/>
                <a:r>
                  <a:rPr lang="en-US" altLang="zh-TW" sz="2400" i="1" dirty="0"/>
                  <a:t>Train</a:t>
                </a:r>
                <a:endParaRPr lang="zh-TW" altLang="en-US" sz="2400" i="1" dirty="0"/>
              </a:p>
            </p:txBody>
          </p:sp>
          <p:sp>
            <p:nvSpPr>
              <p:cNvPr id="25" name="文字方塊 53">
                <a:extLst>
                  <a:ext uri="{FF2B5EF4-FFF2-40B4-BE49-F238E27FC236}">
                    <a16:creationId xmlns:a16="http://schemas.microsoft.com/office/drawing/2014/main" id="{F4F9C84B-BBE8-40CA-9189-62E8467D1F2E}"/>
                  </a:ext>
                </a:extLst>
              </p:cNvPr>
              <p:cNvSpPr txBox="1"/>
              <p:nvPr/>
            </p:nvSpPr>
            <p:spPr>
              <a:xfrm>
                <a:off x="2100701" y="2774734"/>
                <a:ext cx="912174" cy="461665"/>
              </a:xfrm>
              <a:prstGeom prst="rect">
                <a:avLst/>
              </a:prstGeom>
              <a:noFill/>
            </p:spPr>
            <p:txBody>
              <a:bodyPr wrap="square" rtlCol="0">
                <a:spAutoFit/>
              </a:bodyPr>
              <a:lstStyle/>
              <a:p>
                <a:pPr algn="ctr"/>
                <a:r>
                  <a:rPr lang="en-US" altLang="zh-TW" sz="2400" i="1" dirty="0"/>
                  <a:t>Test</a:t>
                </a:r>
                <a:endParaRPr lang="zh-TW" altLang="en-US" sz="2400" i="1" dirty="0"/>
              </a:p>
            </p:txBody>
          </p:sp>
        </p:grpSp>
      </p:grpSp>
      <p:grpSp>
        <p:nvGrpSpPr>
          <p:cNvPr id="56" name="组合 55">
            <a:extLst>
              <a:ext uri="{FF2B5EF4-FFF2-40B4-BE49-F238E27FC236}">
                <a16:creationId xmlns:a16="http://schemas.microsoft.com/office/drawing/2014/main" id="{FE7359BB-FA96-4EB3-BD05-2EB2F21510A5}"/>
              </a:ext>
            </a:extLst>
          </p:cNvPr>
          <p:cNvGrpSpPr/>
          <p:nvPr/>
        </p:nvGrpSpPr>
        <p:grpSpPr>
          <a:xfrm>
            <a:off x="6380973" y="125296"/>
            <a:ext cx="5042253" cy="4493061"/>
            <a:chOff x="6380973" y="125296"/>
            <a:chExt cx="5042253" cy="4493061"/>
          </a:xfrm>
        </p:grpSpPr>
        <p:grpSp>
          <p:nvGrpSpPr>
            <p:cNvPr id="52" name="组合 51">
              <a:extLst>
                <a:ext uri="{FF2B5EF4-FFF2-40B4-BE49-F238E27FC236}">
                  <a16:creationId xmlns:a16="http://schemas.microsoft.com/office/drawing/2014/main" id="{D9FF0D46-E9B4-47FD-9E17-EC4BE1A5F1B5}"/>
                </a:ext>
              </a:extLst>
            </p:cNvPr>
            <p:cNvGrpSpPr/>
            <p:nvPr/>
          </p:nvGrpSpPr>
          <p:grpSpPr>
            <a:xfrm>
              <a:off x="6926349" y="600315"/>
              <a:ext cx="3775386" cy="4018042"/>
              <a:chOff x="5817546" y="919262"/>
              <a:chExt cx="3775386" cy="4018042"/>
            </a:xfrm>
          </p:grpSpPr>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9D3D99E5-11F8-40E8-AEDC-A26DD9742E2A}"/>
                      </a:ext>
                    </a:extLst>
                  </p:cNvPr>
                  <p:cNvSpPr/>
                  <p:nvPr/>
                </p:nvSpPr>
                <p:spPr>
                  <a:xfrm>
                    <a:off x="7793046" y="2306207"/>
                    <a:ext cx="1799886" cy="8259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t>Learning</a:t>
                    </a:r>
                  </a:p>
                  <a:p>
                    <a:pPr algn="ctr"/>
                    <a:r>
                      <a:rPr lang="en-US" altLang="zh-TW" sz="2000" dirty="0"/>
                      <a:t>Algorithm </a:t>
                    </a:r>
                    <a14:m>
                      <m:oMath xmlns:m="http://schemas.openxmlformats.org/officeDocument/2006/math">
                        <m:r>
                          <a:rPr lang="en-US" altLang="zh-TW" sz="2000" b="0" i="1" smtClean="0">
                            <a:latin typeface="Cambria Math" panose="02040503050406030204" pitchFamily="18" charset="0"/>
                          </a:rPr>
                          <m:t>𝐹</m:t>
                        </m:r>
                      </m:oMath>
                    </a14:m>
                    <a:endParaRPr lang="zh-TW" altLang="en-US" sz="2000" dirty="0"/>
                  </a:p>
                </p:txBody>
              </p:sp>
            </mc:Choice>
            <mc:Fallback xmlns="">
              <p:sp>
                <p:nvSpPr>
                  <p:cNvPr id="26" name="矩形 25">
                    <a:extLst>
                      <a:ext uri="{FF2B5EF4-FFF2-40B4-BE49-F238E27FC236}">
                        <a16:creationId xmlns:a16="http://schemas.microsoft.com/office/drawing/2014/main" id="{9D3D99E5-11F8-40E8-AEDC-A26DD9742E2A}"/>
                      </a:ext>
                    </a:extLst>
                  </p:cNvPr>
                  <p:cNvSpPr>
                    <a:spLocks noRot="1" noChangeAspect="1" noMove="1" noResize="1" noEditPoints="1" noAdjustHandles="1" noChangeArrowheads="1" noChangeShapeType="1" noTextEdit="1"/>
                  </p:cNvSpPr>
                  <p:nvPr/>
                </p:nvSpPr>
                <p:spPr>
                  <a:xfrm>
                    <a:off x="7793046" y="2306207"/>
                    <a:ext cx="1799886" cy="825954"/>
                  </a:xfrm>
                  <a:prstGeom prst="rect">
                    <a:avLst/>
                  </a:prstGeom>
                  <a:blipFill>
                    <a:blip r:embed="rId10"/>
                    <a:stretch>
                      <a:fillRect b="-5147"/>
                    </a:stretch>
                  </a:blipFill>
                </p:spPr>
                <p:txBody>
                  <a:bodyPr/>
                  <a:lstStyle/>
                  <a:p>
                    <a:r>
                      <a:rPr lang="zh-CN" altLang="en-US">
                        <a:noFill/>
                      </a:rPr>
                      <a:t> </a:t>
                    </a:r>
                  </a:p>
                </p:txBody>
              </p:sp>
            </mc:Fallback>
          </mc:AlternateContent>
          <p:sp>
            <p:nvSpPr>
              <p:cNvPr id="27" name="文字方塊 66">
                <a:extLst>
                  <a:ext uri="{FF2B5EF4-FFF2-40B4-BE49-F238E27FC236}">
                    <a16:creationId xmlns:a16="http://schemas.microsoft.com/office/drawing/2014/main" id="{F8E91608-CC32-49CD-A7EA-2D74BA5E721F}"/>
                  </a:ext>
                </a:extLst>
              </p:cNvPr>
              <p:cNvSpPr txBox="1"/>
              <p:nvPr/>
            </p:nvSpPr>
            <p:spPr>
              <a:xfrm>
                <a:off x="5910815" y="1858833"/>
                <a:ext cx="1117600" cy="461665"/>
              </a:xfrm>
              <a:prstGeom prst="rect">
                <a:avLst/>
              </a:prstGeom>
              <a:noFill/>
            </p:spPr>
            <p:txBody>
              <a:bodyPr wrap="square" rtlCol="0">
                <a:spAutoFit/>
              </a:bodyPr>
              <a:lstStyle/>
              <a:p>
                <a:pPr algn="ctr"/>
                <a:r>
                  <a:rPr lang="en-US" altLang="zh-TW" sz="2400" b="1" u="sng" dirty="0"/>
                  <a:t>Task 2</a:t>
                </a:r>
                <a:endParaRPr lang="zh-TW" altLang="en-US" sz="2400" b="1" u="sng" dirty="0"/>
              </a:p>
            </p:txBody>
          </p:sp>
          <p:grpSp>
            <p:nvGrpSpPr>
              <p:cNvPr id="28" name="群組 67">
                <a:extLst>
                  <a:ext uri="{FF2B5EF4-FFF2-40B4-BE49-F238E27FC236}">
                    <a16:creationId xmlns:a16="http://schemas.microsoft.com/office/drawing/2014/main" id="{29CAFE9F-D263-4D26-BD77-CE3F691E29D3}"/>
                  </a:ext>
                </a:extLst>
              </p:cNvPr>
              <p:cNvGrpSpPr/>
              <p:nvPr/>
            </p:nvGrpSpPr>
            <p:grpSpPr>
              <a:xfrm>
                <a:off x="8430470" y="3514421"/>
                <a:ext cx="601543" cy="549710"/>
                <a:chOff x="6178183" y="3353744"/>
                <a:chExt cx="716806" cy="604230"/>
              </a:xfrm>
            </p:grpSpPr>
            <p:sp>
              <p:nvSpPr>
                <p:cNvPr id="29" name="矩形 28">
                  <a:extLst>
                    <a:ext uri="{FF2B5EF4-FFF2-40B4-BE49-F238E27FC236}">
                      <a16:creationId xmlns:a16="http://schemas.microsoft.com/office/drawing/2014/main" id="{2BE55CA4-D7CB-406D-87A9-AFB84C6708F3}"/>
                    </a:ext>
                  </a:extLst>
                </p:cNvPr>
                <p:cNvSpPr/>
                <p:nvPr/>
              </p:nvSpPr>
              <p:spPr>
                <a:xfrm>
                  <a:off x="6178183" y="3353744"/>
                  <a:ext cx="619435" cy="60423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0" name="文字方塊 69">
                      <a:extLst>
                        <a:ext uri="{FF2B5EF4-FFF2-40B4-BE49-F238E27FC236}">
                          <a16:creationId xmlns:a16="http://schemas.microsoft.com/office/drawing/2014/main" id="{0DE1D976-45D8-46EA-86F0-FA10ABAAB7C5}"/>
                        </a:ext>
                      </a:extLst>
                    </p:cNvPr>
                    <p:cNvSpPr txBox="1"/>
                    <p:nvPr/>
                  </p:nvSpPr>
                  <p:spPr>
                    <a:xfrm>
                      <a:off x="6337300" y="3429000"/>
                      <a:ext cx="557689" cy="4736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𝑓</m:t>
                                </m:r>
                              </m:e>
                              <m:sup>
                                <m:r>
                                  <a:rPr lang="en-US" altLang="zh-TW" sz="2800" b="0" i="1" smtClean="0">
                                    <a:latin typeface="Cambria Math" panose="02040503050406030204" pitchFamily="18" charset="0"/>
                                  </a:rPr>
                                  <m:t>2</m:t>
                                </m:r>
                              </m:sup>
                            </m:sSup>
                          </m:oMath>
                        </m:oMathPara>
                      </a14:m>
                      <a:endParaRPr lang="zh-TW" altLang="en-US" sz="2800" dirty="0"/>
                    </a:p>
                  </p:txBody>
                </p:sp>
              </mc:Choice>
              <mc:Fallback xmlns="">
                <p:sp>
                  <p:nvSpPr>
                    <p:cNvPr id="70" name="文字方塊 69">
                      <a:extLst>
                        <a:ext uri="{FF2B5EF4-FFF2-40B4-BE49-F238E27FC236}">
                          <a16:creationId xmlns:a16="http://schemas.microsoft.com/office/drawing/2014/main" id="{FEE6C29A-14DE-4D93-967B-949D48DFEE35}"/>
                        </a:ext>
                      </a:extLst>
                    </p:cNvPr>
                    <p:cNvSpPr txBox="1">
                      <a:spLocks noRot="1" noChangeAspect="1" noMove="1" noResize="1" noEditPoints="1" noAdjustHandles="1" noChangeArrowheads="1" noChangeShapeType="1" noTextEdit="1"/>
                    </p:cNvSpPr>
                    <p:nvPr/>
                  </p:nvSpPr>
                  <p:spPr>
                    <a:xfrm>
                      <a:off x="6337300" y="3429000"/>
                      <a:ext cx="557689" cy="473622"/>
                    </a:xfrm>
                    <a:prstGeom prst="rect">
                      <a:avLst/>
                    </a:prstGeom>
                    <a:blipFill>
                      <a:blip r:embed="rId11"/>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31" name="文字方塊 70">
                    <a:extLst>
                      <a:ext uri="{FF2B5EF4-FFF2-40B4-BE49-F238E27FC236}">
                        <a16:creationId xmlns:a16="http://schemas.microsoft.com/office/drawing/2014/main" id="{661ABE26-4A64-421C-9B5D-7441CF1D0C0A}"/>
                      </a:ext>
                    </a:extLst>
                  </p:cNvPr>
                  <p:cNvSpPr txBox="1"/>
                  <p:nvPr/>
                </p:nvSpPr>
                <p:spPr>
                  <a:xfrm>
                    <a:off x="8538598" y="4506417"/>
                    <a:ext cx="37414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𝑙</m:t>
                              </m:r>
                            </m:e>
                            <m:sup>
                              <m:r>
                                <a:rPr lang="en-US" altLang="zh-TW" sz="2800" b="0" i="1" smtClean="0">
                                  <a:latin typeface="Cambria Math" panose="02040503050406030204" pitchFamily="18" charset="0"/>
                                </a:rPr>
                                <m:t>2</m:t>
                              </m:r>
                            </m:sup>
                          </m:sSup>
                        </m:oMath>
                      </m:oMathPara>
                    </a14:m>
                    <a:endParaRPr lang="zh-TW" altLang="en-US" sz="2800" dirty="0"/>
                  </a:p>
                </p:txBody>
              </p:sp>
            </mc:Choice>
            <mc:Fallback xmlns="">
              <p:sp>
                <p:nvSpPr>
                  <p:cNvPr id="31" name="文字方塊 70">
                    <a:extLst>
                      <a:ext uri="{FF2B5EF4-FFF2-40B4-BE49-F238E27FC236}">
                        <a16:creationId xmlns:a16="http://schemas.microsoft.com/office/drawing/2014/main" id="{661ABE26-4A64-421C-9B5D-7441CF1D0C0A}"/>
                      </a:ext>
                    </a:extLst>
                  </p:cNvPr>
                  <p:cNvSpPr txBox="1">
                    <a:spLocks noRot="1" noChangeAspect="1" noMove="1" noResize="1" noEditPoints="1" noAdjustHandles="1" noChangeArrowheads="1" noChangeShapeType="1" noTextEdit="1"/>
                  </p:cNvSpPr>
                  <p:nvPr/>
                </p:nvSpPr>
                <p:spPr>
                  <a:xfrm>
                    <a:off x="8538598" y="4506417"/>
                    <a:ext cx="374140" cy="430887"/>
                  </a:xfrm>
                  <a:prstGeom prst="rect">
                    <a:avLst/>
                  </a:prstGeom>
                  <a:blipFill>
                    <a:blip r:embed="rId12"/>
                    <a:stretch>
                      <a:fillRect/>
                    </a:stretch>
                  </a:blipFill>
                </p:spPr>
                <p:txBody>
                  <a:bodyPr/>
                  <a:lstStyle/>
                  <a:p>
                    <a:r>
                      <a:rPr lang="zh-CN" altLang="en-US">
                        <a:noFill/>
                      </a:rPr>
                      <a:t> </a:t>
                    </a:r>
                  </a:p>
                </p:txBody>
              </p:sp>
            </mc:Fallback>
          </mc:AlternateContent>
          <p:cxnSp>
            <p:nvCxnSpPr>
              <p:cNvPr id="32" name="直線單箭頭接點 71">
                <a:extLst>
                  <a:ext uri="{FF2B5EF4-FFF2-40B4-BE49-F238E27FC236}">
                    <a16:creationId xmlns:a16="http://schemas.microsoft.com/office/drawing/2014/main" id="{7CC755F8-2646-446A-9383-4C924B258079}"/>
                  </a:ext>
                </a:extLst>
              </p:cNvPr>
              <p:cNvCxnSpPr>
                <a:cxnSpLocks/>
              </p:cNvCxnSpPr>
              <p:nvPr/>
            </p:nvCxnSpPr>
            <p:spPr>
              <a:xfrm>
                <a:off x="8696421" y="1997503"/>
                <a:ext cx="0" cy="334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72">
                <a:extLst>
                  <a:ext uri="{FF2B5EF4-FFF2-40B4-BE49-F238E27FC236}">
                    <a16:creationId xmlns:a16="http://schemas.microsoft.com/office/drawing/2014/main" id="{B2C6DFAC-DBEA-4F5B-BCF1-6A7768B27C54}"/>
                  </a:ext>
                </a:extLst>
              </p:cNvPr>
              <p:cNvCxnSpPr>
                <a:cxnSpLocks/>
              </p:cNvCxnSpPr>
              <p:nvPr/>
            </p:nvCxnSpPr>
            <p:spPr>
              <a:xfrm>
                <a:off x="8690381" y="3166269"/>
                <a:ext cx="0" cy="334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73">
                <a:extLst>
                  <a:ext uri="{FF2B5EF4-FFF2-40B4-BE49-F238E27FC236}">
                    <a16:creationId xmlns:a16="http://schemas.microsoft.com/office/drawing/2014/main" id="{4B8E1D10-67DA-4B77-B296-7BA2A342FE08}"/>
                  </a:ext>
                </a:extLst>
              </p:cNvPr>
              <p:cNvCxnSpPr>
                <a:cxnSpLocks/>
              </p:cNvCxnSpPr>
              <p:nvPr/>
            </p:nvCxnSpPr>
            <p:spPr>
              <a:xfrm>
                <a:off x="8690381" y="4092278"/>
                <a:ext cx="0" cy="334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74">
                <a:extLst>
                  <a:ext uri="{FF2B5EF4-FFF2-40B4-BE49-F238E27FC236}">
                    <a16:creationId xmlns:a16="http://schemas.microsoft.com/office/drawing/2014/main" id="{BA2CDB82-3DB7-4145-8D39-10E9D2CC9BDD}"/>
                  </a:ext>
                </a:extLst>
              </p:cNvPr>
              <p:cNvCxnSpPr>
                <a:cxnSpLocks/>
              </p:cNvCxnSpPr>
              <p:nvPr/>
            </p:nvCxnSpPr>
            <p:spPr>
              <a:xfrm flipV="1">
                <a:off x="7570839" y="3816700"/>
                <a:ext cx="8078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文字方塊 75">
                <a:extLst>
                  <a:ext uri="{FF2B5EF4-FFF2-40B4-BE49-F238E27FC236}">
                    <a16:creationId xmlns:a16="http://schemas.microsoft.com/office/drawing/2014/main" id="{C1841D73-2850-48CB-BC68-B50582106FBF}"/>
                  </a:ext>
                </a:extLst>
              </p:cNvPr>
              <p:cNvSpPr txBox="1"/>
              <p:nvPr/>
            </p:nvSpPr>
            <p:spPr>
              <a:xfrm>
                <a:off x="6924544" y="1206447"/>
                <a:ext cx="912174" cy="461665"/>
              </a:xfrm>
              <a:prstGeom prst="rect">
                <a:avLst/>
              </a:prstGeom>
              <a:noFill/>
            </p:spPr>
            <p:txBody>
              <a:bodyPr wrap="square" rtlCol="0">
                <a:spAutoFit/>
              </a:bodyPr>
              <a:lstStyle/>
              <a:p>
                <a:pPr algn="ctr"/>
                <a:r>
                  <a:rPr lang="en-US" altLang="zh-TW" sz="2400" i="1" dirty="0"/>
                  <a:t>Train</a:t>
                </a:r>
                <a:endParaRPr lang="zh-TW" altLang="en-US" sz="2400" i="1" dirty="0"/>
              </a:p>
            </p:txBody>
          </p:sp>
          <p:sp>
            <p:nvSpPr>
              <p:cNvPr id="37" name="文字方塊 76">
                <a:extLst>
                  <a:ext uri="{FF2B5EF4-FFF2-40B4-BE49-F238E27FC236}">
                    <a16:creationId xmlns:a16="http://schemas.microsoft.com/office/drawing/2014/main" id="{0349FAB6-28BE-4166-9091-456644A17F29}"/>
                  </a:ext>
                </a:extLst>
              </p:cNvPr>
              <p:cNvSpPr txBox="1"/>
              <p:nvPr/>
            </p:nvSpPr>
            <p:spPr>
              <a:xfrm>
                <a:off x="6267567" y="2774734"/>
                <a:ext cx="912174" cy="461665"/>
              </a:xfrm>
              <a:prstGeom prst="rect">
                <a:avLst/>
              </a:prstGeom>
              <a:noFill/>
            </p:spPr>
            <p:txBody>
              <a:bodyPr wrap="square" rtlCol="0">
                <a:spAutoFit/>
              </a:bodyPr>
              <a:lstStyle/>
              <a:p>
                <a:pPr algn="ctr"/>
                <a:r>
                  <a:rPr lang="en-US" altLang="zh-TW" sz="2400" i="1" dirty="0"/>
                  <a:t>Test</a:t>
                </a:r>
                <a:endParaRPr lang="zh-TW" altLang="en-US" sz="2400" i="1" dirty="0"/>
              </a:p>
            </p:txBody>
          </p:sp>
          <p:grpSp>
            <p:nvGrpSpPr>
              <p:cNvPr id="38" name="群組 87">
                <a:extLst>
                  <a:ext uri="{FF2B5EF4-FFF2-40B4-BE49-F238E27FC236}">
                    <a16:creationId xmlns:a16="http://schemas.microsoft.com/office/drawing/2014/main" id="{B060524D-0DE6-4593-BE30-1FC4C535E951}"/>
                  </a:ext>
                </a:extLst>
              </p:cNvPr>
              <p:cNvGrpSpPr/>
              <p:nvPr/>
            </p:nvGrpSpPr>
            <p:grpSpPr>
              <a:xfrm>
                <a:off x="7793046" y="919262"/>
                <a:ext cx="1799886" cy="1078241"/>
                <a:chOff x="6773871" y="2519462"/>
                <a:chExt cx="1799886" cy="1078241"/>
              </a:xfrm>
            </p:grpSpPr>
            <p:sp>
              <p:nvSpPr>
                <p:cNvPr id="39" name="矩形 38">
                  <a:extLst>
                    <a:ext uri="{FF2B5EF4-FFF2-40B4-BE49-F238E27FC236}">
                      <a16:creationId xmlns:a16="http://schemas.microsoft.com/office/drawing/2014/main" id="{ED37E4FE-3DCC-4C19-9AE5-996B3C14ABEA}"/>
                    </a:ext>
                  </a:extLst>
                </p:cNvPr>
                <p:cNvSpPr/>
                <p:nvPr/>
              </p:nvSpPr>
              <p:spPr>
                <a:xfrm>
                  <a:off x="6773871" y="2519462"/>
                  <a:ext cx="1799886" cy="107824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40" name="文字方塊 58">
                  <a:extLst>
                    <a:ext uri="{FF2B5EF4-FFF2-40B4-BE49-F238E27FC236}">
                      <a16:creationId xmlns:a16="http://schemas.microsoft.com/office/drawing/2014/main" id="{66013258-9A81-4B92-93F6-84577EA240D1}"/>
                    </a:ext>
                  </a:extLst>
                </p:cNvPr>
                <p:cNvSpPr txBox="1"/>
                <p:nvPr/>
              </p:nvSpPr>
              <p:spPr>
                <a:xfrm>
                  <a:off x="6842943" y="3269646"/>
                  <a:ext cx="712730" cy="307777"/>
                </a:xfrm>
                <a:prstGeom prst="rect">
                  <a:avLst/>
                </a:prstGeom>
                <a:noFill/>
              </p:spPr>
              <p:txBody>
                <a:bodyPr wrap="square" rtlCol="0">
                  <a:spAutoFit/>
                </a:bodyPr>
                <a:lstStyle/>
                <a:p>
                  <a:pPr algn="ctr"/>
                  <a:r>
                    <a:rPr lang="en-US" altLang="zh-TW" sz="1400" dirty="0"/>
                    <a:t>apple</a:t>
                  </a:r>
                  <a:endParaRPr lang="zh-TW" altLang="en-US" sz="1400" dirty="0"/>
                </a:p>
              </p:txBody>
            </p:sp>
            <p:sp>
              <p:nvSpPr>
                <p:cNvPr id="41" name="文字方塊 83">
                  <a:extLst>
                    <a:ext uri="{FF2B5EF4-FFF2-40B4-BE49-F238E27FC236}">
                      <a16:creationId xmlns:a16="http://schemas.microsoft.com/office/drawing/2014/main" id="{D49C0D9E-699D-4D0A-86B3-4D8798E46284}"/>
                    </a:ext>
                  </a:extLst>
                </p:cNvPr>
                <p:cNvSpPr txBox="1"/>
                <p:nvPr/>
              </p:nvSpPr>
              <p:spPr>
                <a:xfrm>
                  <a:off x="7624745" y="3263573"/>
                  <a:ext cx="879857" cy="369332"/>
                </a:xfrm>
                <a:prstGeom prst="rect">
                  <a:avLst/>
                </a:prstGeom>
                <a:noFill/>
              </p:spPr>
              <p:txBody>
                <a:bodyPr wrap="square" rtlCol="0">
                  <a:spAutoFit/>
                </a:bodyPr>
                <a:lstStyle>
                  <a:defPPr>
                    <a:defRPr lang="zh-CN"/>
                  </a:defPPr>
                  <a:lvl1pPr algn="ctr">
                    <a:defRPr sz="1400"/>
                  </a:lvl1pPr>
                </a:lstStyle>
                <a:p>
                  <a:r>
                    <a:rPr lang="en-US" altLang="zh-TW" dirty="0"/>
                    <a:t>orange</a:t>
                  </a:r>
                  <a:endParaRPr lang="zh-TW" altLang="en-US" dirty="0"/>
                </a:p>
              </p:txBody>
            </p:sp>
            <p:pic>
              <p:nvPicPr>
                <p:cNvPr id="42" name="Picture 6" descr="ç¸éåç">
                  <a:extLst>
                    <a:ext uri="{FF2B5EF4-FFF2-40B4-BE49-F238E27FC236}">
                      <a16:creationId xmlns:a16="http://schemas.microsoft.com/office/drawing/2014/main" id="{48A36C1F-B2F1-47F8-9242-5D4A9C5C916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75149" y="2579063"/>
                  <a:ext cx="7152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8" descr="ãorangeãçåçæå°çµæ">
                  <a:extLst>
                    <a:ext uri="{FF2B5EF4-FFF2-40B4-BE49-F238E27FC236}">
                      <a16:creationId xmlns:a16="http://schemas.microsoft.com/office/drawing/2014/main" id="{F31FAB22-BDED-4FEB-9860-4C1C92BD508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13048" y="2589631"/>
                  <a:ext cx="720000" cy="72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群組 89">
                <a:extLst>
                  <a:ext uri="{FF2B5EF4-FFF2-40B4-BE49-F238E27FC236}">
                    <a16:creationId xmlns:a16="http://schemas.microsoft.com/office/drawing/2014/main" id="{E7289F8D-666C-42C3-B221-19196A64D473}"/>
                  </a:ext>
                </a:extLst>
              </p:cNvPr>
              <p:cNvGrpSpPr/>
              <p:nvPr/>
            </p:nvGrpSpPr>
            <p:grpSpPr>
              <a:xfrm>
                <a:off x="5817546" y="3247899"/>
                <a:ext cx="1749247" cy="1065973"/>
                <a:chOff x="4798371" y="4848099"/>
                <a:chExt cx="1749247" cy="1065973"/>
              </a:xfrm>
            </p:grpSpPr>
            <p:grpSp>
              <p:nvGrpSpPr>
                <p:cNvPr id="45" name="群組 60">
                  <a:extLst>
                    <a:ext uri="{FF2B5EF4-FFF2-40B4-BE49-F238E27FC236}">
                      <a16:creationId xmlns:a16="http://schemas.microsoft.com/office/drawing/2014/main" id="{52899DDE-4814-4FA0-964C-9FD8A71F649E}"/>
                    </a:ext>
                  </a:extLst>
                </p:cNvPr>
                <p:cNvGrpSpPr/>
                <p:nvPr/>
              </p:nvGrpSpPr>
              <p:grpSpPr>
                <a:xfrm>
                  <a:off x="4798371" y="4848099"/>
                  <a:ext cx="1749247" cy="1065973"/>
                  <a:chOff x="-1042093" y="5506078"/>
                  <a:chExt cx="1749247" cy="1065973"/>
                </a:xfrm>
              </p:grpSpPr>
              <p:sp>
                <p:nvSpPr>
                  <p:cNvPr id="48" name="矩形 47">
                    <a:extLst>
                      <a:ext uri="{FF2B5EF4-FFF2-40B4-BE49-F238E27FC236}">
                        <a16:creationId xmlns:a16="http://schemas.microsoft.com/office/drawing/2014/main" id="{029318D9-BFA7-4161-9665-EA012EA8D518}"/>
                      </a:ext>
                    </a:extLst>
                  </p:cNvPr>
                  <p:cNvSpPr/>
                  <p:nvPr/>
                </p:nvSpPr>
                <p:spPr>
                  <a:xfrm>
                    <a:off x="-1042093" y="5506078"/>
                    <a:ext cx="1740593" cy="10608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49" name="文字方塊 64">
                    <a:extLst>
                      <a:ext uri="{FF2B5EF4-FFF2-40B4-BE49-F238E27FC236}">
                        <a16:creationId xmlns:a16="http://schemas.microsoft.com/office/drawing/2014/main" id="{08168BAE-94E1-45AF-BF18-09179D8BCE6B}"/>
                      </a:ext>
                    </a:extLst>
                  </p:cNvPr>
                  <p:cNvSpPr txBox="1"/>
                  <p:nvPr/>
                </p:nvSpPr>
                <p:spPr>
                  <a:xfrm>
                    <a:off x="-962967" y="6247857"/>
                    <a:ext cx="768021" cy="307777"/>
                  </a:xfrm>
                  <a:prstGeom prst="rect">
                    <a:avLst/>
                  </a:prstGeom>
                  <a:noFill/>
                </p:spPr>
                <p:txBody>
                  <a:bodyPr wrap="square" rtlCol="0">
                    <a:spAutoFit/>
                  </a:bodyPr>
                  <a:lstStyle/>
                  <a:p>
                    <a:pPr algn="ctr"/>
                    <a:r>
                      <a:rPr lang="en-US" altLang="zh-TW" sz="1400" dirty="0"/>
                      <a:t>apple</a:t>
                    </a:r>
                    <a:endParaRPr lang="zh-TW" altLang="en-US" sz="1400" dirty="0"/>
                  </a:p>
                </p:txBody>
              </p:sp>
              <p:sp>
                <p:nvSpPr>
                  <p:cNvPr id="50" name="文字方塊 65">
                    <a:extLst>
                      <a:ext uri="{FF2B5EF4-FFF2-40B4-BE49-F238E27FC236}">
                        <a16:creationId xmlns:a16="http://schemas.microsoft.com/office/drawing/2014/main" id="{C753E105-12C6-4482-8B7C-FB1EA45A24EC}"/>
                      </a:ext>
                    </a:extLst>
                  </p:cNvPr>
                  <p:cNvSpPr txBox="1"/>
                  <p:nvPr/>
                </p:nvSpPr>
                <p:spPr>
                  <a:xfrm>
                    <a:off x="-172703" y="6264274"/>
                    <a:ext cx="879857" cy="307777"/>
                  </a:xfrm>
                  <a:prstGeom prst="rect">
                    <a:avLst/>
                  </a:prstGeom>
                  <a:noFill/>
                </p:spPr>
                <p:txBody>
                  <a:bodyPr wrap="square" rtlCol="0">
                    <a:spAutoFit/>
                  </a:bodyPr>
                  <a:lstStyle/>
                  <a:p>
                    <a:pPr algn="ctr"/>
                    <a:r>
                      <a:rPr lang="en-US" altLang="zh-TW" sz="1400" dirty="0"/>
                      <a:t>orange</a:t>
                    </a:r>
                    <a:endParaRPr lang="zh-TW" altLang="en-US" sz="1400" dirty="0"/>
                  </a:p>
                </p:txBody>
              </p:sp>
            </p:grpSp>
            <p:pic>
              <p:nvPicPr>
                <p:cNvPr id="46" name="Picture 4" descr="ãappleãçåçæå°çµæ">
                  <a:extLst>
                    <a:ext uri="{FF2B5EF4-FFF2-40B4-BE49-F238E27FC236}">
                      <a16:creationId xmlns:a16="http://schemas.microsoft.com/office/drawing/2014/main" id="{6A4F791A-8A5A-455A-A26E-A7F3FE18D14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82960" y="4913887"/>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10" descr="ãorangeãçåçæå°çµæ">
                  <a:extLst>
                    <a:ext uri="{FF2B5EF4-FFF2-40B4-BE49-F238E27FC236}">
                      <a16:creationId xmlns:a16="http://schemas.microsoft.com/office/drawing/2014/main" id="{D920554E-0C8F-4162-BA61-3FB78294565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57348" y="4930835"/>
                  <a:ext cx="711765" cy="720000"/>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54" name="矩形 53">
              <a:extLst>
                <a:ext uri="{FF2B5EF4-FFF2-40B4-BE49-F238E27FC236}">
                  <a16:creationId xmlns:a16="http://schemas.microsoft.com/office/drawing/2014/main" id="{97A5FADE-E70B-471E-8DDC-1AE5C807273C}"/>
                </a:ext>
              </a:extLst>
            </p:cNvPr>
            <p:cNvSpPr/>
            <p:nvPr/>
          </p:nvSpPr>
          <p:spPr>
            <a:xfrm>
              <a:off x="6380973" y="125296"/>
              <a:ext cx="5042253" cy="449306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57" name="文字方塊 77">
                <a:extLst>
                  <a:ext uri="{FF2B5EF4-FFF2-40B4-BE49-F238E27FC236}">
                    <a16:creationId xmlns:a16="http://schemas.microsoft.com/office/drawing/2014/main" id="{762893C7-3D22-4701-BADB-1569F806F2DC}"/>
                  </a:ext>
                </a:extLst>
              </p:cNvPr>
              <p:cNvSpPr txBox="1"/>
              <p:nvPr/>
            </p:nvSpPr>
            <p:spPr>
              <a:xfrm>
                <a:off x="3793268" y="4932890"/>
                <a:ext cx="2304291" cy="12115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𝐹</m:t>
                          </m:r>
                        </m:e>
                      </m:d>
                      <m:r>
                        <a:rPr lang="en-US" altLang="zh-TW" sz="2800" b="0" i="1" smtClean="0">
                          <a:latin typeface="Cambria Math" panose="02040503050406030204" pitchFamily="18" charset="0"/>
                        </a:rPr>
                        <m:t>=</m:t>
                      </m:r>
                      <m:nary>
                        <m:naryPr>
                          <m:chr m:val="∑"/>
                          <m:ctrlPr>
                            <a:rPr lang="en-US" altLang="zh-TW" sz="2800" b="0" i="1" smtClean="0">
                              <a:latin typeface="Cambria Math" panose="02040503050406030204" pitchFamily="18" charset="0"/>
                            </a:rPr>
                          </m:ctrlPr>
                        </m:naryPr>
                        <m:sub>
                          <m:r>
                            <m:rPr>
                              <m:brk m:alnAt="23"/>
                            </m:rPr>
                            <a:rPr lang="en-US" altLang="zh-TW" sz="2800" b="0" i="1" smtClean="0">
                              <a:latin typeface="Cambria Math" panose="02040503050406030204" pitchFamily="18" charset="0"/>
                            </a:rPr>
                            <m:t>𝑛</m:t>
                          </m:r>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𝑁</m:t>
                          </m:r>
                        </m:sup>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𝑙</m:t>
                              </m:r>
                            </m:e>
                            <m:sup>
                              <m:r>
                                <a:rPr lang="en-US" altLang="zh-TW" sz="2800" b="0" i="1" smtClean="0">
                                  <a:latin typeface="Cambria Math" panose="02040503050406030204" pitchFamily="18" charset="0"/>
                                </a:rPr>
                                <m:t>𝑛</m:t>
                              </m:r>
                            </m:sup>
                          </m:sSup>
                          <m:r>
                            <m:rPr>
                              <m:nor/>
                            </m:rPr>
                            <a:rPr lang="zh-TW" altLang="en-US" sz="2800" dirty="0"/>
                            <m:t> </m:t>
                          </m:r>
                        </m:e>
                      </m:nary>
                    </m:oMath>
                  </m:oMathPara>
                </a14:m>
                <a:endParaRPr lang="zh-TW" altLang="en-US" sz="2800" dirty="0"/>
              </a:p>
            </p:txBody>
          </p:sp>
        </mc:Choice>
        <mc:Fallback xmlns="">
          <p:sp>
            <p:nvSpPr>
              <p:cNvPr id="57" name="文字方塊 77">
                <a:extLst>
                  <a:ext uri="{FF2B5EF4-FFF2-40B4-BE49-F238E27FC236}">
                    <a16:creationId xmlns:a16="http://schemas.microsoft.com/office/drawing/2014/main" id="{762893C7-3D22-4701-BADB-1569F806F2DC}"/>
                  </a:ext>
                </a:extLst>
              </p:cNvPr>
              <p:cNvSpPr txBox="1">
                <a:spLocks noRot="1" noChangeAspect="1" noMove="1" noResize="1" noEditPoints="1" noAdjustHandles="1" noChangeArrowheads="1" noChangeShapeType="1" noTextEdit="1"/>
              </p:cNvSpPr>
              <p:nvPr/>
            </p:nvSpPr>
            <p:spPr>
              <a:xfrm>
                <a:off x="3793268" y="4932890"/>
                <a:ext cx="2304291" cy="1211550"/>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文字方塊 81">
                <a:extLst>
                  <a:ext uri="{FF2B5EF4-FFF2-40B4-BE49-F238E27FC236}">
                    <a16:creationId xmlns:a16="http://schemas.microsoft.com/office/drawing/2014/main" id="{84EC0B4F-438D-403A-A12D-C1023E013239}"/>
                  </a:ext>
                </a:extLst>
              </p:cNvPr>
              <p:cNvSpPr txBox="1"/>
              <p:nvPr/>
            </p:nvSpPr>
            <p:spPr>
              <a:xfrm>
                <a:off x="6598136" y="4683895"/>
                <a:ext cx="1689521" cy="461665"/>
              </a:xfrm>
              <a:prstGeom prst="rect">
                <a:avLst/>
              </a:prstGeom>
              <a:noFill/>
            </p:spPr>
            <p:txBody>
              <a:bodyPr wrap="square" rtlCol="0">
                <a:spAutoFit/>
              </a:bodyPr>
              <a:lstStyle>
                <a:defPPr>
                  <a:defRPr lang="zh-CN"/>
                </a:defPPr>
                <a:lvl1pPr>
                  <a:defRPr b="1">
                    <a:solidFill>
                      <a:srgbClr val="FF0000"/>
                    </a:solidFill>
                  </a:defRPr>
                </a:lvl1pPr>
              </a:lstStyle>
              <a:p>
                <a14:m>
                  <m:oMath xmlns:m="http://schemas.openxmlformats.org/officeDocument/2006/math">
                    <m:r>
                      <m:rPr>
                        <m:sty m:val="p"/>
                      </m:rPr>
                      <a:rPr lang="en-US" altLang="zh-TW">
                        <a:latin typeface="Cambria Math" panose="02040503050406030204" pitchFamily="18" charset="0"/>
                      </a:rPr>
                      <m:t>N</m:t>
                    </m:r>
                  </m:oMath>
                </a14:m>
                <a:r>
                  <a:rPr lang="zh-TW" altLang="en-US" dirty="0"/>
                  <a:t> </a:t>
                </a:r>
                <a:r>
                  <a:rPr lang="en-US" altLang="zh-TW" dirty="0"/>
                  <a:t>tasks</a:t>
                </a:r>
                <a:endParaRPr lang="zh-TW" altLang="en-US" dirty="0"/>
              </a:p>
            </p:txBody>
          </p:sp>
        </mc:Choice>
        <mc:Fallback xmlns="">
          <p:sp>
            <p:nvSpPr>
              <p:cNvPr id="58" name="文字方塊 81">
                <a:extLst>
                  <a:ext uri="{FF2B5EF4-FFF2-40B4-BE49-F238E27FC236}">
                    <a16:creationId xmlns:a16="http://schemas.microsoft.com/office/drawing/2014/main" id="{84EC0B4F-438D-403A-A12D-C1023E013239}"/>
                  </a:ext>
                </a:extLst>
              </p:cNvPr>
              <p:cNvSpPr txBox="1">
                <a:spLocks noRot="1" noChangeAspect="1" noMove="1" noResize="1" noEditPoints="1" noAdjustHandles="1" noChangeArrowheads="1" noChangeShapeType="1" noTextEdit="1"/>
              </p:cNvSpPr>
              <p:nvPr/>
            </p:nvSpPr>
            <p:spPr>
              <a:xfrm>
                <a:off x="6598136" y="4683895"/>
                <a:ext cx="1689521" cy="461665"/>
              </a:xfrm>
              <a:prstGeom prst="rect">
                <a:avLst/>
              </a:prstGeom>
              <a:blipFill>
                <a:blip r:embed="rId18"/>
                <a:stretch>
                  <a:fillRect t="-8197" b="-24590"/>
                </a:stretch>
              </a:blipFill>
            </p:spPr>
            <p:txBody>
              <a:bodyPr/>
              <a:lstStyle/>
              <a:p>
                <a:r>
                  <a:rPr lang="zh-CN" altLang="en-US">
                    <a:noFill/>
                  </a:rPr>
                  <a:t> </a:t>
                </a:r>
              </a:p>
            </p:txBody>
          </p:sp>
        </mc:Fallback>
      </mc:AlternateContent>
      <p:sp>
        <p:nvSpPr>
          <p:cNvPr id="59" name="文字方塊 88">
            <a:extLst>
              <a:ext uri="{FF2B5EF4-FFF2-40B4-BE49-F238E27FC236}">
                <a16:creationId xmlns:a16="http://schemas.microsoft.com/office/drawing/2014/main" id="{75B7E1B4-1D31-465A-9FBF-8ECC7E865472}"/>
              </a:ext>
            </a:extLst>
          </p:cNvPr>
          <p:cNvSpPr txBox="1"/>
          <p:nvPr/>
        </p:nvSpPr>
        <p:spPr>
          <a:xfrm>
            <a:off x="5823721" y="6052723"/>
            <a:ext cx="4400101" cy="369332"/>
          </a:xfrm>
          <a:prstGeom prst="rect">
            <a:avLst/>
          </a:prstGeom>
          <a:noFill/>
        </p:spPr>
        <p:txBody>
          <a:bodyPr wrap="square" rtlCol="0">
            <a:spAutoFit/>
          </a:bodyPr>
          <a:lstStyle/>
          <a:p>
            <a:r>
              <a:rPr lang="en-US" altLang="zh-TW" b="1" dirty="0">
                <a:solidFill>
                  <a:srgbClr val="FF0000"/>
                </a:solidFill>
              </a:rPr>
              <a:t>Testing loss for task n after training</a:t>
            </a:r>
            <a:endParaRPr lang="zh-TW" altLang="en-US" b="1" dirty="0">
              <a:solidFill>
                <a:srgbClr val="FF0000"/>
              </a:solidFill>
            </a:endParaRPr>
          </a:p>
        </p:txBody>
      </p:sp>
      <p:cxnSp>
        <p:nvCxnSpPr>
          <p:cNvPr id="60" name="直線單箭頭接點 84">
            <a:extLst>
              <a:ext uri="{FF2B5EF4-FFF2-40B4-BE49-F238E27FC236}">
                <a16:creationId xmlns:a16="http://schemas.microsoft.com/office/drawing/2014/main" id="{110882F4-DAA0-4B4D-8150-100BC5326CD5}"/>
              </a:ext>
            </a:extLst>
          </p:cNvPr>
          <p:cNvCxnSpPr/>
          <p:nvPr/>
        </p:nvCxnSpPr>
        <p:spPr>
          <a:xfrm>
            <a:off x="5823721" y="5653917"/>
            <a:ext cx="481487" cy="3352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91">
            <a:extLst>
              <a:ext uri="{FF2B5EF4-FFF2-40B4-BE49-F238E27FC236}">
                <a16:creationId xmlns:a16="http://schemas.microsoft.com/office/drawing/2014/main" id="{0B647798-7A10-4029-8317-9944329F8DBA}"/>
              </a:ext>
            </a:extLst>
          </p:cNvPr>
          <p:cNvCxnSpPr>
            <a:cxnSpLocks/>
            <a:endCxn id="58" idx="1"/>
          </p:cNvCxnSpPr>
          <p:nvPr/>
        </p:nvCxnSpPr>
        <p:spPr>
          <a:xfrm flipV="1">
            <a:off x="5479153" y="4868561"/>
            <a:ext cx="1118983" cy="2122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2277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5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ACE4670D-5AA5-4931-9581-7AB4EA620615}"/>
                  </a:ext>
                </a:extLst>
              </p:cNvPr>
              <p:cNvSpPr/>
              <p:nvPr/>
            </p:nvSpPr>
            <p:spPr>
              <a:xfrm>
                <a:off x="439006" y="435608"/>
                <a:ext cx="4472763" cy="480131"/>
              </a:xfrm>
              <a:prstGeom prst="rect">
                <a:avLst/>
              </a:prstGeom>
            </p:spPr>
            <p:txBody>
              <a:bodyPr vert="horz" lIns="91440" tIns="45720" rIns="91440" bIns="45720" rtlCol="0">
                <a:normAutofit/>
              </a:bodyPr>
              <a:lstStyle/>
              <a:p>
                <a:pPr marL="228600" indent="-228600">
                  <a:lnSpc>
                    <a:spcPct val="90000"/>
                  </a:lnSpc>
                  <a:spcBef>
                    <a:spcPts val="1000"/>
                  </a:spcBef>
                  <a:buFont typeface="Arial" panose="020B0604020202020204" pitchFamily="34" charset="0"/>
                  <a:buChar char="•"/>
                </a:pPr>
                <a:r>
                  <a:rPr lang="en-US" altLang="zh-TW" sz="2800" b="1" dirty="0"/>
                  <a:t>Find the best function </a:t>
                </a:r>
                <a14:m>
                  <m:oMath xmlns:m="http://schemas.openxmlformats.org/officeDocument/2006/math">
                    <m:sSup>
                      <m:sSupPr>
                        <m:ctrlPr>
                          <a:rPr lang="en-US" altLang="zh-TW" sz="2800" b="1" i="1" smtClean="0">
                            <a:latin typeface="Cambria Math" panose="02040503050406030204" pitchFamily="18" charset="0"/>
                          </a:rPr>
                        </m:ctrlPr>
                      </m:sSupPr>
                      <m:e>
                        <m:r>
                          <a:rPr lang="en-US" altLang="zh-TW" sz="2800" b="1" smtClean="0">
                            <a:latin typeface="Cambria Math" panose="02040503050406030204" pitchFamily="18" charset="0"/>
                          </a:rPr>
                          <m:t>𝐹</m:t>
                        </m:r>
                      </m:e>
                      <m:sup>
                        <m:r>
                          <a:rPr lang="en-US" altLang="zh-TW" sz="2800" b="1" smtClean="0">
                            <a:latin typeface="Cambria Math" panose="02040503050406030204" pitchFamily="18" charset="0"/>
                          </a:rPr>
                          <m:t>∗</m:t>
                        </m:r>
                      </m:sup>
                    </m:sSup>
                  </m:oMath>
                </a14:m>
                <a:endParaRPr lang="zh-TW" altLang="en-US" sz="2800" b="1" dirty="0"/>
              </a:p>
            </p:txBody>
          </p:sp>
        </mc:Choice>
        <mc:Fallback xmlns="">
          <p:sp>
            <p:nvSpPr>
              <p:cNvPr id="2" name="矩形 1">
                <a:extLst>
                  <a:ext uri="{FF2B5EF4-FFF2-40B4-BE49-F238E27FC236}">
                    <a16:creationId xmlns:a16="http://schemas.microsoft.com/office/drawing/2014/main" id="{ACE4670D-5AA5-4931-9581-7AB4EA620615}"/>
                  </a:ext>
                </a:extLst>
              </p:cNvPr>
              <p:cNvSpPr>
                <a:spLocks noRot="1" noChangeAspect="1" noMove="1" noResize="1" noEditPoints="1" noAdjustHandles="1" noChangeArrowheads="1" noChangeShapeType="1" noTextEdit="1"/>
              </p:cNvSpPr>
              <p:nvPr/>
            </p:nvSpPr>
            <p:spPr>
              <a:xfrm>
                <a:off x="439006" y="435608"/>
                <a:ext cx="4472763" cy="480131"/>
              </a:xfrm>
              <a:prstGeom prst="rect">
                <a:avLst/>
              </a:prstGeom>
              <a:blipFill>
                <a:blip r:embed="rId3"/>
                <a:stretch>
                  <a:fillRect l="-2550" t="-17949" b="-307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字方塊 33">
                <a:extLst>
                  <a:ext uri="{FF2B5EF4-FFF2-40B4-BE49-F238E27FC236}">
                    <a16:creationId xmlns:a16="http://schemas.microsoft.com/office/drawing/2014/main" id="{3F1B2F1A-2BD6-4389-8206-0BE5DAE3FDD8}"/>
                  </a:ext>
                </a:extLst>
              </p:cNvPr>
              <p:cNvSpPr txBox="1"/>
              <p:nvPr/>
            </p:nvSpPr>
            <p:spPr>
              <a:xfrm>
                <a:off x="853805" y="1961530"/>
                <a:ext cx="2999411" cy="5614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solidFill>
                                <a:srgbClr val="FF0000"/>
                              </a:solidFill>
                              <a:latin typeface="Cambria Math" panose="02040503050406030204" pitchFamily="18" charset="0"/>
                            </a:rPr>
                          </m:ctrlPr>
                        </m:sSupPr>
                        <m:e>
                          <m:r>
                            <a:rPr lang="en-US" altLang="zh-TW" sz="2800" i="1">
                              <a:solidFill>
                                <a:srgbClr val="FF0000"/>
                              </a:solidFill>
                              <a:latin typeface="Cambria Math" panose="02040503050406030204" pitchFamily="18" charset="0"/>
                            </a:rPr>
                            <m:t>𝐹</m:t>
                          </m:r>
                        </m:e>
                        <m:sup>
                          <m:r>
                            <a:rPr lang="en-US" altLang="zh-TW" sz="2800" i="1">
                              <a:solidFill>
                                <a:srgbClr val="FF0000"/>
                              </a:solidFill>
                              <a:latin typeface="Cambria Math" panose="02040503050406030204" pitchFamily="18" charset="0"/>
                            </a:rPr>
                            <m:t>∗</m:t>
                          </m:r>
                        </m:sup>
                      </m:sSup>
                      <m:r>
                        <a:rPr lang="en-US" altLang="zh-TW" sz="2800" b="0" i="1" smtClean="0">
                          <a:solidFill>
                            <a:srgbClr val="FF0000"/>
                          </a:solidFill>
                          <a:latin typeface="Cambria Math" panose="02040503050406030204" pitchFamily="18" charset="0"/>
                        </a:rPr>
                        <m:t>=</m:t>
                      </m:r>
                      <m:r>
                        <a:rPr lang="en-US" altLang="zh-TW" sz="2800" b="0" i="1" smtClean="0">
                          <a:solidFill>
                            <a:srgbClr val="FF0000"/>
                          </a:solidFill>
                          <a:latin typeface="Cambria Math" panose="02040503050406030204" pitchFamily="18" charset="0"/>
                        </a:rPr>
                        <m:t>𝑎𝑟𝑔</m:t>
                      </m:r>
                      <m:func>
                        <m:funcPr>
                          <m:ctrlPr>
                            <a:rPr lang="en-US" altLang="zh-TW" sz="2800" b="0" i="1" smtClean="0">
                              <a:solidFill>
                                <a:srgbClr val="FF0000"/>
                              </a:solidFill>
                              <a:latin typeface="Cambria Math" panose="02040503050406030204" pitchFamily="18" charset="0"/>
                            </a:rPr>
                          </m:ctrlPr>
                        </m:funcPr>
                        <m:fName>
                          <m:limLow>
                            <m:limLowPr>
                              <m:ctrlPr>
                                <a:rPr lang="en-US" altLang="zh-TW" sz="2800" b="0" i="1" smtClean="0">
                                  <a:solidFill>
                                    <a:srgbClr val="FF0000"/>
                                  </a:solidFill>
                                  <a:latin typeface="Cambria Math" panose="02040503050406030204" pitchFamily="18" charset="0"/>
                                </a:rPr>
                              </m:ctrlPr>
                            </m:limLowPr>
                            <m:e>
                              <m:r>
                                <a:rPr lang="en-US" altLang="zh-TW" sz="2800" b="0" i="1" smtClean="0">
                                  <a:solidFill>
                                    <a:srgbClr val="FF0000"/>
                                  </a:solidFill>
                                  <a:latin typeface="Cambria Math" panose="02040503050406030204" pitchFamily="18" charset="0"/>
                                </a:rPr>
                                <m:t>𝑚𝑖𝑛</m:t>
                              </m:r>
                            </m:e>
                            <m:lim>
                              <m:r>
                                <a:rPr lang="en-US" altLang="zh-TW" sz="2800" b="0" i="1" smtClean="0">
                                  <a:solidFill>
                                    <a:srgbClr val="FF0000"/>
                                  </a:solidFill>
                                  <a:latin typeface="Cambria Math" panose="02040503050406030204" pitchFamily="18" charset="0"/>
                                </a:rPr>
                                <m:t>𝐹</m:t>
                              </m:r>
                            </m:lim>
                          </m:limLow>
                        </m:fName>
                        <m:e>
                          <m:r>
                            <a:rPr lang="en-US" altLang="zh-TW" sz="2800" b="0" i="1" smtClean="0">
                              <a:solidFill>
                                <a:srgbClr val="FF0000"/>
                              </a:solidFill>
                              <a:latin typeface="Cambria Math" panose="02040503050406030204" pitchFamily="18" charset="0"/>
                            </a:rPr>
                            <m:t>𝐿</m:t>
                          </m:r>
                          <m:d>
                            <m:dPr>
                              <m:ctrlPr>
                                <a:rPr lang="en-US" altLang="zh-TW" sz="2800" b="0" i="1" smtClean="0">
                                  <a:solidFill>
                                    <a:srgbClr val="FF0000"/>
                                  </a:solidFill>
                                  <a:latin typeface="Cambria Math" panose="02040503050406030204" pitchFamily="18" charset="0"/>
                                </a:rPr>
                              </m:ctrlPr>
                            </m:dPr>
                            <m:e>
                              <m:r>
                                <a:rPr lang="en-US" altLang="zh-TW" sz="2800" b="0" i="1" smtClean="0">
                                  <a:solidFill>
                                    <a:srgbClr val="FF0000"/>
                                  </a:solidFill>
                                  <a:latin typeface="Cambria Math" panose="02040503050406030204" pitchFamily="18" charset="0"/>
                                </a:rPr>
                                <m:t>𝐹</m:t>
                              </m:r>
                            </m:e>
                          </m:d>
                        </m:e>
                      </m:func>
                    </m:oMath>
                  </m:oMathPara>
                </a14:m>
                <a:endParaRPr lang="zh-TW" altLang="en-US" sz="2800" dirty="0">
                  <a:solidFill>
                    <a:srgbClr val="FF0000"/>
                  </a:solidFill>
                </a:endParaRPr>
              </a:p>
            </p:txBody>
          </p:sp>
        </mc:Choice>
        <mc:Fallback xmlns="">
          <p:sp>
            <p:nvSpPr>
              <p:cNvPr id="3" name="文字方塊 33">
                <a:extLst>
                  <a:ext uri="{FF2B5EF4-FFF2-40B4-BE49-F238E27FC236}">
                    <a16:creationId xmlns:a16="http://schemas.microsoft.com/office/drawing/2014/main" id="{3F1B2F1A-2BD6-4389-8206-0BE5DAE3FDD8}"/>
                  </a:ext>
                </a:extLst>
              </p:cNvPr>
              <p:cNvSpPr txBox="1">
                <a:spLocks noRot="1" noChangeAspect="1" noMove="1" noResize="1" noEditPoints="1" noAdjustHandles="1" noChangeArrowheads="1" noChangeShapeType="1" noTextEdit="1"/>
              </p:cNvSpPr>
              <p:nvPr/>
            </p:nvSpPr>
            <p:spPr>
              <a:xfrm>
                <a:off x="853805" y="1961530"/>
                <a:ext cx="2999411" cy="561436"/>
              </a:xfrm>
              <a:prstGeom prst="rect">
                <a:avLst/>
              </a:prstGeom>
              <a:blipFill>
                <a:blip r:embed="rId4"/>
                <a:stretch>
                  <a:fillRect/>
                </a:stretch>
              </a:blipFill>
            </p:spPr>
            <p:txBody>
              <a:bodyPr/>
              <a:lstStyle/>
              <a:p>
                <a:r>
                  <a:rPr lang="zh-CN" altLang="en-US">
                    <a:noFill/>
                  </a:rPr>
                  <a:t> </a:t>
                </a:r>
              </a:p>
            </p:txBody>
          </p:sp>
        </mc:Fallback>
      </mc:AlternateContent>
      <p:grpSp>
        <p:nvGrpSpPr>
          <p:cNvPr id="29" name="组合 28">
            <a:extLst>
              <a:ext uri="{FF2B5EF4-FFF2-40B4-BE49-F238E27FC236}">
                <a16:creationId xmlns:a16="http://schemas.microsoft.com/office/drawing/2014/main" id="{A4D54EF4-EC08-4BD7-8DBD-9EA309B63986}"/>
              </a:ext>
            </a:extLst>
          </p:cNvPr>
          <p:cNvGrpSpPr/>
          <p:nvPr/>
        </p:nvGrpSpPr>
        <p:grpSpPr>
          <a:xfrm>
            <a:off x="5323348" y="2042193"/>
            <a:ext cx="5671081" cy="4362298"/>
            <a:chOff x="4993769" y="2039698"/>
            <a:chExt cx="5671081" cy="4362298"/>
          </a:xfrm>
        </p:grpSpPr>
        <p:sp>
          <p:nvSpPr>
            <p:cNvPr id="4" name="文字方塊 5">
              <a:extLst>
                <a:ext uri="{FF2B5EF4-FFF2-40B4-BE49-F238E27FC236}">
                  <a16:creationId xmlns:a16="http://schemas.microsoft.com/office/drawing/2014/main" id="{B036887A-19CD-4029-9296-188B34975028}"/>
                </a:ext>
              </a:extLst>
            </p:cNvPr>
            <p:cNvSpPr txBox="1"/>
            <p:nvPr/>
          </p:nvSpPr>
          <p:spPr>
            <a:xfrm>
              <a:off x="4993769" y="2039698"/>
              <a:ext cx="2347552" cy="400110"/>
            </a:xfrm>
            <a:prstGeom prst="rect">
              <a:avLst/>
            </a:prstGeom>
            <a:noFill/>
          </p:spPr>
          <p:txBody>
            <a:bodyPr wrap="square" rtlCol="0">
              <a:spAutoFit/>
            </a:bodyPr>
            <a:lstStyle/>
            <a:p>
              <a:pPr algn="ctr"/>
              <a:r>
                <a:rPr lang="en-US" altLang="zh-TW" sz="2000" b="1" dirty="0"/>
                <a:t>Testing: Task New</a:t>
              </a:r>
              <a:endParaRPr lang="zh-TW" altLang="en-US" sz="2000" b="1" dirty="0"/>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464D130D-9981-4999-B96F-301B0F2AC0DA}"/>
                    </a:ext>
                  </a:extLst>
                </p:cNvPr>
                <p:cNvSpPr/>
                <p:nvPr/>
              </p:nvSpPr>
              <p:spPr>
                <a:xfrm>
                  <a:off x="8855439" y="3770899"/>
                  <a:ext cx="1799886" cy="8259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dirty="0"/>
                    <a:t>Learning</a:t>
                  </a:r>
                </a:p>
                <a:p>
                  <a:pPr algn="ctr"/>
                  <a:r>
                    <a:rPr lang="en-US" altLang="zh-TW" dirty="0"/>
                    <a:t>Algorithm </a:t>
                  </a:r>
                  <a14:m>
                    <m:oMath xmlns:m="http://schemas.openxmlformats.org/officeDocument/2006/math">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𝐹</m:t>
                          </m:r>
                        </m:e>
                        <m:sup>
                          <m:r>
                            <a:rPr lang="en-US" altLang="zh-TW" i="1">
                              <a:latin typeface="Cambria Math" panose="02040503050406030204" pitchFamily="18" charset="0"/>
                            </a:rPr>
                            <m:t>∗</m:t>
                          </m:r>
                        </m:sup>
                      </m:sSup>
                    </m:oMath>
                  </a14:m>
                  <a:endParaRPr lang="zh-TW" altLang="en-US" dirty="0"/>
                </a:p>
              </p:txBody>
            </p:sp>
          </mc:Choice>
          <mc:Fallback xmlns="">
            <p:sp>
              <p:nvSpPr>
                <p:cNvPr id="5" name="矩形 4">
                  <a:extLst>
                    <a:ext uri="{FF2B5EF4-FFF2-40B4-BE49-F238E27FC236}">
                      <a16:creationId xmlns:a16="http://schemas.microsoft.com/office/drawing/2014/main" id="{464D130D-9981-4999-B96F-301B0F2AC0DA}"/>
                    </a:ext>
                  </a:extLst>
                </p:cNvPr>
                <p:cNvSpPr>
                  <a:spLocks noRot="1" noChangeAspect="1" noMove="1" noResize="1" noEditPoints="1" noAdjustHandles="1" noChangeArrowheads="1" noChangeShapeType="1" noTextEdit="1"/>
                </p:cNvSpPr>
                <p:nvPr/>
              </p:nvSpPr>
              <p:spPr>
                <a:xfrm>
                  <a:off x="8855439" y="3770899"/>
                  <a:ext cx="1799886" cy="825954"/>
                </a:xfrm>
                <a:prstGeom prst="rect">
                  <a:avLst/>
                </a:prstGeom>
                <a:blipFill>
                  <a:blip r:embed="rId5"/>
                  <a:stretch>
                    <a:fillRect/>
                  </a:stretch>
                </a:blipFill>
              </p:spPr>
              <p:txBody>
                <a:bodyPr/>
                <a:lstStyle/>
                <a:p>
                  <a:r>
                    <a:rPr lang="zh-CN" altLang="en-US">
                      <a:noFill/>
                    </a:rPr>
                    <a:t> </a:t>
                  </a:r>
                </a:p>
              </p:txBody>
            </p:sp>
          </mc:Fallback>
        </mc:AlternateContent>
        <p:grpSp>
          <p:nvGrpSpPr>
            <p:cNvPr id="6" name="群組 15">
              <a:extLst>
                <a:ext uri="{FF2B5EF4-FFF2-40B4-BE49-F238E27FC236}">
                  <a16:creationId xmlns:a16="http://schemas.microsoft.com/office/drawing/2014/main" id="{0CE2F4BC-CF5B-4E20-A28A-5214B0472B26}"/>
                </a:ext>
              </a:extLst>
            </p:cNvPr>
            <p:cNvGrpSpPr/>
            <p:nvPr/>
          </p:nvGrpSpPr>
          <p:grpSpPr>
            <a:xfrm>
              <a:off x="9492859" y="4979113"/>
              <a:ext cx="575895" cy="549710"/>
              <a:chOff x="6178183" y="3353744"/>
              <a:chExt cx="686244" cy="604230"/>
            </a:xfrm>
          </p:grpSpPr>
          <p:sp>
            <p:nvSpPr>
              <p:cNvPr id="7" name="矩形 6">
                <a:extLst>
                  <a:ext uri="{FF2B5EF4-FFF2-40B4-BE49-F238E27FC236}">
                    <a16:creationId xmlns:a16="http://schemas.microsoft.com/office/drawing/2014/main" id="{39948207-DCDC-441C-B595-B61C60364BEE}"/>
                  </a:ext>
                </a:extLst>
              </p:cNvPr>
              <p:cNvSpPr/>
              <p:nvPr/>
            </p:nvSpPr>
            <p:spPr>
              <a:xfrm>
                <a:off x="6178183" y="3353744"/>
                <a:ext cx="619435" cy="60423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8" name="文字方塊 17">
                    <a:extLst>
                      <a:ext uri="{FF2B5EF4-FFF2-40B4-BE49-F238E27FC236}">
                        <a16:creationId xmlns:a16="http://schemas.microsoft.com/office/drawing/2014/main" id="{0C69AD84-6EAD-4DD5-83B4-52AFC0E7513D}"/>
                      </a:ext>
                    </a:extLst>
                  </p:cNvPr>
                  <p:cNvSpPr txBox="1"/>
                  <p:nvPr/>
                </p:nvSpPr>
                <p:spPr>
                  <a:xfrm>
                    <a:off x="6337300" y="3429000"/>
                    <a:ext cx="527127" cy="4736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𝑓</m:t>
                              </m:r>
                            </m:e>
                            <m:sup>
                              <m:r>
                                <a:rPr lang="en-US" altLang="zh-TW" sz="2800" b="0" i="1" smtClean="0">
                                  <a:latin typeface="Cambria Math" panose="02040503050406030204" pitchFamily="18" charset="0"/>
                                </a:rPr>
                                <m:t>∗</m:t>
                              </m:r>
                            </m:sup>
                          </m:sSup>
                        </m:oMath>
                      </m:oMathPara>
                    </a14:m>
                    <a:endParaRPr lang="zh-TW" altLang="en-US" sz="2800" dirty="0"/>
                  </a:p>
                </p:txBody>
              </p:sp>
            </mc:Choice>
            <mc:Fallback xmlns="">
              <p:sp>
                <p:nvSpPr>
                  <p:cNvPr id="18" name="文字方塊 17">
                    <a:extLst>
                      <a:ext uri="{FF2B5EF4-FFF2-40B4-BE49-F238E27FC236}">
                        <a16:creationId xmlns:a16="http://schemas.microsoft.com/office/drawing/2014/main" id="{07C87A05-20AE-4F2A-A319-418C40B3E0DE}"/>
                      </a:ext>
                    </a:extLst>
                  </p:cNvPr>
                  <p:cNvSpPr txBox="1">
                    <a:spLocks noRot="1" noChangeAspect="1" noMove="1" noResize="1" noEditPoints="1" noAdjustHandles="1" noChangeArrowheads="1" noChangeShapeType="1" noTextEdit="1"/>
                  </p:cNvSpPr>
                  <p:nvPr/>
                </p:nvSpPr>
                <p:spPr>
                  <a:xfrm>
                    <a:off x="6337300" y="3429000"/>
                    <a:ext cx="527127" cy="473622"/>
                  </a:xfrm>
                  <a:prstGeom prst="rect">
                    <a:avLst/>
                  </a:prstGeom>
                  <a:blipFill>
                    <a:blip r:embed="rId6"/>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9" name="文字方塊 18">
                  <a:extLst>
                    <a:ext uri="{FF2B5EF4-FFF2-40B4-BE49-F238E27FC236}">
                      <a16:creationId xmlns:a16="http://schemas.microsoft.com/office/drawing/2014/main" id="{71F18462-9C94-4AF4-AFDE-98684F51F5DE}"/>
                    </a:ext>
                  </a:extLst>
                </p:cNvPr>
                <p:cNvSpPr txBox="1"/>
                <p:nvPr/>
              </p:nvSpPr>
              <p:spPr>
                <a:xfrm>
                  <a:off x="9626391" y="5971109"/>
                  <a:ext cx="20698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𝑙</m:t>
                        </m:r>
                      </m:oMath>
                    </m:oMathPara>
                  </a14:m>
                  <a:endParaRPr lang="zh-TW" altLang="en-US" sz="2800" dirty="0"/>
                </a:p>
              </p:txBody>
            </p:sp>
          </mc:Choice>
          <mc:Fallback xmlns="">
            <p:sp>
              <p:nvSpPr>
                <p:cNvPr id="9" name="文字方塊 18">
                  <a:extLst>
                    <a:ext uri="{FF2B5EF4-FFF2-40B4-BE49-F238E27FC236}">
                      <a16:creationId xmlns:a16="http://schemas.microsoft.com/office/drawing/2014/main" id="{71F18462-9C94-4AF4-AFDE-98684F51F5DE}"/>
                    </a:ext>
                  </a:extLst>
                </p:cNvPr>
                <p:cNvSpPr txBox="1">
                  <a:spLocks noRot="1" noChangeAspect="1" noMove="1" noResize="1" noEditPoints="1" noAdjustHandles="1" noChangeArrowheads="1" noChangeShapeType="1" noTextEdit="1"/>
                </p:cNvSpPr>
                <p:nvPr/>
              </p:nvSpPr>
              <p:spPr>
                <a:xfrm>
                  <a:off x="9626391" y="5971109"/>
                  <a:ext cx="206980" cy="430887"/>
                </a:xfrm>
                <a:prstGeom prst="rect">
                  <a:avLst/>
                </a:prstGeom>
                <a:blipFill>
                  <a:blip r:embed="rId7"/>
                  <a:stretch>
                    <a:fillRect/>
                  </a:stretch>
                </a:blipFill>
              </p:spPr>
              <p:txBody>
                <a:bodyPr/>
                <a:lstStyle/>
                <a:p>
                  <a:r>
                    <a:rPr lang="zh-CN" altLang="en-US">
                      <a:noFill/>
                    </a:rPr>
                    <a:t> </a:t>
                  </a:r>
                </a:p>
              </p:txBody>
            </p:sp>
          </mc:Fallback>
        </mc:AlternateContent>
        <p:cxnSp>
          <p:nvCxnSpPr>
            <p:cNvPr id="10" name="直線單箭頭接點 19">
              <a:extLst>
                <a:ext uri="{FF2B5EF4-FFF2-40B4-BE49-F238E27FC236}">
                  <a16:creationId xmlns:a16="http://schemas.microsoft.com/office/drawing/2014/main" id="{E2696E9D-0F38-4889-816C-C514B20C9AF3}"/>
                </a:ext>
              </a:extLst>
            </p:cNvPr>
            <p:cNvCxnSpPr>
              <a:cxnSpLocks/>
            </p:cNvCxnSpPr>
            <p:nvPr/>
          </p:nvCxnSpPr>
          <p:spPr>
            <a:xfrm>
              <a:off x="9758814" y="3462195"/>
              <a:ext cx="0" cy="334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20">
              <a:extLst>
                <a:ext uri="{FF2B5EF4-FFF2-40B4-BE49-F238E27FC236}">
                  <a16:creationId xmlns:a16="http://schemas.microsoft.com/office/drawing/2014/main" id="{DD1555F7-12AF-4158-81DB-0028FE6CE529}"/>
                </a:ext>
              </a:extLst>
            </p:cNvPr>
            <p:cNvCxnSpPr>
              <a:cxnSpLocks/>
            </p:cNvCxnSpPr>
            <p:nvPr/>
          </p:nvCxnSpPr>
          <p:spPr>
            <a:xfrm>
              <a:off x="9752774" y="4630961"/>
              <a:ext cx="0" cy="334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21">
              <a:extLst>
                <a:ext uri="{FF2B5EF4-FFF2-40B4-BE49-F238E27FC236}">
                  <a16:creationId xmlns:a16="http://schemas.microsoft.com/office/drawing/2014/main" id="{8F1A6D65-A70A-45D8-B2CD-F4FCD629AEEF}"/>
                </a:ext>
              </a:extLst>
            </p:cNvPr>
            <p:cNvCxnSpPr>
              <a:cxnSpLocks/>
            </p:cNvCxnSpPr>
            <p:nvPr/>
          </p:nvCxnSpPr>
          <p:spPr>
            <a:xfrm>
              <a:off x="9752774" y="5556970"/>
              <a:ext cx="0" cy="334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22">
              <a:extLst>
                <a:ext uri="{FF2B5EF4-FFF2-40B4-BE49-F238E27FC236}">
                  <a16:creationId xmlns:a16="http://schemas.microsoft.com/office/drawing/2014/main" id="{E2B7B5EC-3F52-484F-82C2-F974C915179F}"/>
                </a:ext>
              </a:extLst>
            </p:cNvPr>
            <p:cNvCxnSpPr>
              <a:cxnSpLocks/>
            </p:cNvCxnSpPr>
            <p:nvPr/>
          </p:nvCxnSpPr>
          <p:spPr>
            <a:xfrm flipV="1">
              <a:off x="8652282" y="5281392"/>
              <a:ext cx="8078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23">
              <a:extLst>
                <a:ext uri="{FF2B5EF4-FFF2-40B4-BE49-F238E27FC236}">
                  <a16:creationId xmlns:a16="http://schemas.microsoft.com/office/drawing/2014/main" id="{6467E5CF-8711-4983-8207-E9A5A4EB4BF5}"/>
                </a:ext>
              </a:extLst>
            </p:cNvPr>
            <p:cNvSpPr txBox="1"/>
            <p:nvPr/>
          </p:nvSpPr>
          <p:spPr>
            <a:xfrm>
              <a:off x="7986937" y="2671139"/>
              <a:ext cx="912174" cy="400110"/>
            </a:xfrm>
            <a:prstGeom prst="rect">
              <a:avLst/>
            </a:prstGeom>
            <a:noFill/>
          </p:spPr>
          <p:txBody>
            <a:bodyPr wrap="square" rtlCol="0">
              <a:spAutoFit/>
            </a:bodyPr>
            <a:lstStyle>
              <a:defPPr>
                <a:defRPr lang="zh-CN"/>
              </a:defPPr>
              <a:lvl1pPr algn="ctr">
                <a:defRPr sz="2000" i="1"/>
              </a:lvl1pPr>
            </a:lstStyle>
            <a:p>
              <a:r>
                <a:rPr lang="en-US" altLang="zh-TW"/>
                <a:t>Train</a:t>
              </a:r>
              <a:endParaRPr lang="zh-TW" altLang="en-US" dirty="0"/>
            </a:p>
          </p:txBody>
        </p:sp>
        <p:sp>
          <p:nvSpPr>
            <p:cNvPr id="15" name="文字方塊 24">
              <a:extLst>
                <a:ext uri="{FF2B5EF4-FFF2-40B4-BE49-F238E27FC236}">
                  <a16:creationId xmlns:a16="http://schemas.microsoft.com/office/drawing/2014/main" id="{70126C15-F85D-46CD-9B75-3783034930BB}"/>
                </a:ext>
              </a:extLst>
            </p:cNvPr>
            <p:cNvSpPr txBox="1"/>
            <p:nvPr/>
          </p:nvSpPr>
          <p:spPr>
            <a:xfrm>
              <a:off x="7329960" y="4239426"/>
              <a:ext cx="912174" cy="400110"/>
            </a:xfrm>
            <a:prstGeom prst="rect">
              <a:avLst/>
            </a:prstGeom>
            <a:noFill/>
          </p:spPr>
          <p:txBody>
            <a:bodyPr wrap="square" rtlCol="0">
              <a:spAutoFit/>
            </a:bodyPr>
            <a:lstStyle/>
            <a:p>
              <a:pPr algn="ctr"/>
              <a:r>
                <a:rPr lang="en-US" altLang="zh-TW" sz="2000" i="1" dirty="0"/>
                <a:t>Test</a:t>
              </a:r>
              <a:endParaRPr lang="zh-TW" altLang="en-US" sz="2000" i="1" dirty="0"/>
            </a:p>
          </p:txBody>
        </p:sp>
        <p:grpSp>
          <p:nvGrpSpPr>
            <p:cNvPr id="16" name="群組 30">
              <a:extLst>
                <a:ext uri="{FF2B5EF4-FFF2-40B4-BE49-F238E27FC236}">
                  <a16:creationId xmlns:a16="http://schemas.microsoft.com/office/drawing/2014/main" id="{E83F4A34-442F-4252-9609-7EBC277C7E3F}"/>
                </a:ext>
              </a:extLst>
            </p:cNvPr>
            <p:cNvGrpSpPr/>
            <p:nvPr/>
          </p:nvGrpSpPr>
          <p:grpSpPr>
            <a:xfrm>
              <a:off x="6879939" y="4712591"/>
              <a:ext cx="1740593" cy="1068818"/>
              <a:chOff x="4955889" y="4803469"/>
              <a:chExt cx="1740593" cy="1068818"/>
            </a:xfrm>
          </p:grpSpPr>
          <p:grpSp>
            <p:nvGrpSpPr>
              <p:cNvPr id="17" name="群組 10">
                <a:extLst>
                  <a:ext uri="{FF2B5EF4-FFF2-40B4-BE49-F238E27FC236}">
                    <a16:creationId xmlns:a16="http://schemas.microsoft.com/office/drawing/2014/main" id="{ACB604E1-F8E0-4624-8BEF-6D423229574F}"/>
                  </a:ext>
                </a:extLst>
              </p:cNvPr>
              <p:cNvGrpSpPr/>
              <p:nvPr/>
            </p:nvGrpSpPr>
            <p:grpSpPr>
              <a:xfrm>
                <a:off x="4955889" y="4803469"/>
                <a:ext cx="1740593" cy="1068818"/>
                <a:chOff x="-1042093" y="5506078"/>
                <a:chExt cx="1740593" cy="1068818"/>
              </a:xfrm>
            </p:grpSpPr>
            <p:sp>
              <p:nvSpPr>
                <p:cNvPr id="20" name="矩形 19">
                  <a:extLst>
                    <a:ext uri="{FF2B5EF4-FFF2-40B4-BE49-F238E27FC236}">
                      <a16:creationId xmlns:a16="http://schemas.microsoft.com/office/drawing/2014/main" id="{4E2CED9B-01E5-40D4-8411-3A8A427DF68B}"/>
                    </a:ext>
                  </a:extLst>
                </p:cNvPr>
                <p:cNvSpPr/>
                <p:nvPr/>
              </p:nvSpPr>
              <p:spPr>
                <a:xfrm>
                  <a:off x="-1042093" y="5506078"/>
                  <a:ext cx="1740593" cy="10608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21" name="文字方塊 12">
                  <a:extLst>
                    <a:ext uri="{FF2B5EF4-FFF2-40B4-BE49-F238E27FC236}">
                      <a16:creationId xmlns:a16="http://schemas.microsoft.com/office/drawing/2014/main" id="{ADBFBA3A-2301-42FC-AC6C-74B8DE0DCF59}"/>
                    </a:ext>
                  </a:extLst>
                </p:cNvPr>
                <p:cNvSpPr txBox="1"/>
                <p:nvPr/>
              </p:nvSpPr>
              <p:spPr>
                <a:xfrm>
                  <a:off x="-871362" y="6236342"/>
                  <a:ext cx="584200" cy="338554"/>
                </a:xfrm>
                <a:prstGeom prst="rect">
                  <a:avLst/>
                </a:prstGeom>
                <a:noFill/>
              </p:spPr>
              <p:txBody>
                <a:bodyPr wrap="square" rtlCol="0">
                  <a:spAutoFit/>
                </a:bodyPr>
                <a:lstStyle/>
                <a:p>
                  <a:pPr algn="ctr"/>
                  <a:r>
                    <a:rPr lang="en-US" altLang="zh-TW" sz="1600" dirty="0"/>
                    <a:t>bike</a:t>
                  </a:r>
                  <a:endParaRPr lang="zh-TW" altLang="en-US" sz="1600" dirty="0"/>
                </a:p>
              </p:txBody>
            </p:sp>
            <p:sp>
              <p:nvSpPr>
                <p:cNvPr id="22" name="文字方塊 13">
                  <a:extLst>
                    <a:ext uri="{FF2B5EF4-FFF2-40B4-BE49-F238E27FC236}">
                      <a16:creationId xmlns:a16="http://schemas.microsoft.com/office/drawing/2014/main" id="{3882D049-7D5B-48AB-88B0-305AA395D636}"/>
                    </a:ext>
                  </a:extLst>
                </p:cNvPr>
                <p:cNvSpPr txBox="1"/>
                <p:nvPr/>
              </p:nvSpPr>
              <p:spPr>
                <a:xfrm>
                  <a:off x="-19638" y="6235699"/>
                  <a:ext cx="584200" cy="338554"/>
                </a:xfrm>
                <a:prstGeom prst="rect">
                  <a:avLst/>
                </a:prstGeom>
                <a:noFill/>
              </p:spPr>
              <p:txBody>
                <a:bodyPr wrap="square" rtlCol="0">
                  <a:spAutoFit/>
                </a:bodyPr>
                <a:lstStyle/>
                <a:p>
                  <a:pPr algn="ctr"/>
                  <a:r>
                    <a:rPr lang="en-US" altLang="zh-TW" sz="1600" dirty="0"/>
                    <a:t>car</a:t>
                  </a:r>
                  <a:endParaRPr lang="zh-TW" altLang="en-US" sz="1600" dirty="0"/>
                </a:p>
              </p:txBody>
            </p:sp>
          </p:grpSp>
          <p:pic>
            <p:nvPicPr>
              <p:cNvPr id="18" name="Picture 4" descr="ãbikeãçåçæå°çµæ">
                <a:extLst>
                  <a:ext uri="{FF2B5EF4-FFF2-40B4-BE49-F238E27FC236}">
                    <a16:creationId xmlns:a16="http://schemas.microsoft.com/office/drawing/2014/main" id="{C82C29B5-12A3-4B5E-BBAD-AD98F86ECA1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51766" y="4889289"/>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ãcarãçåçæå°çµæ">
                <a:extLst>
                  <a:ext uri="{FF2B5EF4-FFF2-40B4-BE49-F238E27FC236}">
                    <a16:creationId xmlns:a16="http://schemas.microsoft.com/office/drawing/2014/main" id="{9A96FDDB-2723-4F17-8DA8-D29FB855639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94251" y="4876589"/>
                <a:ext cx="720000" cy="72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群組 29">
              <a:extLst>
                <a:ext uri="{FF2B5EF4-FFF2-40B4-BE49-F238E27FC236}">
                  <a16:creationId xmlns:a16="http://schemas.microsoft.com/office/drawing/2014/main" id="{DB929487-1C1F-4461-8331-61547905D07A}"/>
                </a:ext>
              </a:extLst>
            </p:cNvPr>
            <p:cNvGrpSpPr/>
            <p:nvPr/>
          </p:nvGrpSpPr>
          <p:grpSpPr>
            <a:xfrm>
              <a:off x="8864964" y="2336329"/>
              <a:ext cx="1799886" cy="1119516"/>
              <a:chOff x="6931389" y="2474832"/>
              <a:chExt cx="1799886" cy="1119516"/>
            </a:xfrm>
          </p:grpSpPr>
          <p:sp>
            <p:nvSpPr>
              <p:cNvPr id="24" name="矩形 23">
                <a:extLst>
                  <a:ext uri="{FF2B5EF4-FFF2-40B4-BE49-F238E27FC236}">
                    <a16:creationId xmlns:a16="http://schemas.microsoft.com/office/drawing/2014/main" id="{905C7603-BD0E-43B7-9542-B9233706695F}"/>
                  </a:ext>
                </a:extLst>
              </p:cNvPr>
              <p:cNvSpPr/>
              <p:nvPr/>
            </p:nvSpPr>
            <p:spPr>
              <a:xfrm>
                <a:off x="6931389" y="2474832"/>
                <a:ext cx="1799886" cy="107824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25" name="文字方塊 8">
                <a:extLst>
                  <a:ext uri="{FF2B5EF4-FFF2-40B4-BE49-F238E27FC236}">
                    <a16:creationId xmlns:a16="http://schemas.microsoft.com/office/drawing/2014/main" id="{ECD0D21F-B3A7-484B-88D2-71AEC9AB2FED}"/>
                  </a:ext>
                </a:extLst>
              </p:cNvPr>
              <p:cNvSpPr txBox="1"/>
              <p:nvPr/>
            </p:nvSpPr>
            <p:spPr>
              <a:xfrm>
                <a:off x="7103591" y="3244066"/>
                <a:ext cx="584200" cy="338554"/>
              </a:xfrm>
              <a:prstGeom prst="rect">
                <a:avLst/>
              </a:prstGeom>
              <a:noFill/>
            </p:spPr>
            <p:txBody>
              <a:bodyPr wrap="square" rtlCol="0">
                <a:spAutoFit/>
              </a:bodyPr>
              <a:lstStyle>
                <a:defPPr>
                  <a:defRPr lang="zh-CN"/>
                </a:defPPr>
                <a:lvl1pPr algn="ctr">
                  <a:defRPr sz="1600"/>
                </a:lvl1pPr>
              </a:lstStyle>
              <a:p>
                <a:r>
                  <a:rPr lang="en-US" altLang="zh-TW"/>
                  <a:t>bike</a:t>
                </a:r>
                <a:endParaRPr lang="zh-TW" altLang="en-US" dirty="0"/>
              </a:p>
            </p:txBody>
          </p:sp>
          <p:sp>
            <p:nvSpPr>
              <p:cNvPr id="26" name="文字方塊 9">
                <a:extLst>
                  <a:ext uri="{FF2B5EF4-FFF2-40B4-BE49-F238E27FC236}">
                    <a16:creationId xmlns:a16="http://schemas.microsoft.com/office/drawing/2014/main" id="{8355F147-714D-48B0-AB38-A9EBAA1839AB}"/>
                  </a:ext>
                </a:extLst>
              </p:cNvPr>
              <p:cNvSpPr txBox="1"/>
              <p:nvPr/>
            </p:nvSpPr>
            <p:spPr>
              <a:xfrm>
                <a:off x="7951491" y="3225016"/>
                <a:ext cx="584200" cy="369332"/>
              </a:xfrm>
              <a:prstGeom prst="rect">
                <a:avLst/>
              </a:prstGeom>
              <a:noFill/>
            </p:spPr>
            <p:txBody>
              <a:bodyPr wrap="square" rtlCol="0">
                <a:spAutoFit/>
              </a:bodyPr>
              <a:lstStyle/>
              <a:p>
                <a:pPr algn="ctr"/>
                <a:r>
                  <a:rPr lang="en-US" altLang="zh-TW" dirty="0"/>
                  <a:t>car</a:t>
                </a:r>
                <a:endParaRPr lang="zh-TW" altLang="en-US" dirty="0"/>
              </a:p>
            </p:txBody>
          </p:sp>
          <p:pic>
            <p:nvPicPr>
              <p:cNvPr id="27" name="Picture 2" descr="ãbikeãçåçæå°çµæ">
                <a:extLst>
                  <a:ext uri="{FF2B5EF4-FFF2-40B4-BE49-F238E27FC236}">
                    <a16:creationId xmlns:a16="http://schemas.microsoft.com/office/drawing/2014/main" id="{80A05873-35F2-4A72-A2BC-CA581E2CC6D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35907" y="2581190"/>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ç¸éåç">
                <a:extLst>
                  <a:ext uri="{FF2B5EF4-FFF2-40B4-BE49-F238E27FC236}">
                    <a16:creationId xmlns:a16="http://schemas.microsoft.com/office/drawing/2014/main" id="{9A7ACD53-690F-4E82-8953-26C5643DEA7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83591" y="2581190"/>
                <a:ext cx="720000" cy="720000"/>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30" name="矩形 29">
            <a:extLst>
              <a:ext uri="{FF2B5EF4-FFF2-40B4-BE49-F238E27FC236}">
                <a16:creationId xmlns:a16="http://schemas.microsoft.com/office/drawing/2014/main" id="{0A51FB77-DA4C-48B9-B454-10E2154AAD00}"/>
              </a:ext>
            </a:extLst>
          </p:cNvPr>
          <p:cNvSpPr/>
          <p:nvPr/>
        </p:nvSpPr>
        <p:spPr>
          <a:xfrm>
            <a:off x="5010150" y="1600402"/>
            <a:ext cx="6553200" cy="5095673"/>
          </a:xfrm>
          <a:prstGeom prst="rect">
            <a:avLst/>
          </a:prstGeom>
          <a:noFill/>
          <a:ln w="2857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1" name="文字方塊 77">
                <a:extLst>
                  <a:ext uri="{FF2B5EF4-FFF2-40B4-BE49-F238E27FC236}">
                    <a16:creationId xmlns:a16="http://schemas.microsoft.com/office/drawing/2014/main" id="{3AD28C4B-26D1-8B4E-9A1A-4AF8C3991695}"/>
                  </a:ext>
                </a:extLst>
              </p:cNvPr>
              <p:cNvSpPr txBox="1"/>
              <p:nvPr/>
            </p:nvSpPr>
            <p:spPr>
              <a:xfrm>
                <a:off x="853805" y="2673634"/>
                <a:ext cx="2304291" cy="12115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𝐿</m:t>
                      </m:r>
                      <m:d>
                        <m:dPr>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𝐹</m:t>
                          </m:r>
                        </m:e>
                      </m:d>
                      <m:r>
                        <a:rPr lang="en-US" altLang="zh-TW" sz="2800" b="0" i="1" smtClean="0">
                          <a:latin typeface="Cambria Math" panose="02040503050406030204" pitchFamily="18" charset="0"/>
                        </a:rPr>
                        <m:t>=</m:t>
                      </m:r>
                      <m:nary>
                        <m:naryPr>
                          <m:chr m:val="∑"/>
                          <m:ctrlPr>
                            <a:rPr lang="en-US" altLang="zh-TW" sz="2800" b="0" i="1" smtClean="0">
                              <a:latin typeface="Cambria Math" panose="02040503050406030204" pitchFamily="18" charset="0"/>
                            </a:rPr>
                          </m:ctrlPr>
                        </m:naryPr>
                        <m:sub>
                          <m:r>
                            <m:rPr>
                              <m:brk m:alnAt="23"/>
                            </m:rPr>
                            <a:rPr lang="en-US" altLang="zh-TW" sz="2800" b="0" i="1" smtClean="0">
                              <a:latin typeface="Cambria Math" panose="02040503050406030204" pitchFamily="18" charset="0"/>
                            </a:rPr>
                            <m:t>𝑛</m:t>
                          </m:r>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𝑁</m:t>
                          </m:r>
                        </m:sup>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𝑙</m:t>
                              </m:r>
                            </m:e>
                            <m:sup>
                              <m:r>
                                <a:rPr lang="en-US" altLang="zh-TW" sz="2800" b="0" i="1" smtClean="0">
                                  <a:latin typeface="Cambria Math" panose="02040503050406030204" pitchFamily="18" charset="0"/>
                                </a:rPr>
                                <m:t>𝑛</m:t>
                              </m:r>
                            </m:sup>
                          </m:sSup>
                          <m:r>
                            <m:rPr>
                              <m:nor/>
                            </m:rPr>
                            <a:rPr lang="zh-TW" altLang="en-US" sz="2800" dirty="0"/>
                            <m:t> </m:t>
                          </m:r>
                        </m:e>
                      </m:nary>
                    </m:oMath>
                  </m:oMathPara>
                </a14:m>
                <a:endParaRPr lang="zh-TW" altLang="en-US" sz="2800" dirty="0"/>
              </a:p>
            </p:txBody>
          </p:sp>
        </mc:Choice>
        <mc:Fallback xmlns="">
          <p:sp>
            <p:nvSpPr>
              <p:cNvPr id="31" name="文字方塊 77">
                <a:extLst>
                  <a:ext uri="{FF2B5EF4-FFF2-40B4-BE49-F238E27FC236}">
                    <a16:creationId xmlns:a16="http://schemas.microsoft.com/office/drawing/2014/main" id="{3AD28C4B-26D1-8B4E-9A1A-4AF8C3991695}"/>
                  </a:ext>
                </a:extLst>
              </p:cNvPr>
              <p:cNvSpPr txBox="1">
                <a:spLocks noRot="1" noChangeAspect="1" noMove="1" noResize="1" noEditPoints="1" noAdjustHandles="1" noChangeArrowheads="1" noChangeShapeType="1" noTextEdit="1"/>
              </p:cNvSpPr>
              <p:nvPr/>
            </p:nvSpPr>
            <p:spPr>
              <a:xfrm>
                <a:off x="853805" y="2673634"/>
                <a:ext cx="2304291" cy="1211550"/>
              </a:xfrm>
              <a:prstGeom prst="rect">
                <a:avLst/>
              </a:prstGeom>
              <a:blipFill>
                <a:blip r:embed="rId12"/>
                <a:stretch>
                  <a:fillRect l="-2732" t="-112500" r="-13661" b="-1739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26957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CE8685B-6970-C243-96D7-5E4B3B1FB7D0}"/>
              </a:ext>
            </a:extLst>
          </p:cNvPr>
          <p:cNvSpPr/>
          <p:nvPr/>
        </p:nvSpPr>
        <p:spPr>
          <a:xfrm>
            <a:off x="3770963" y="3136612"/>
            <a:ext cx="4827925" cy="584775"/>
          </a:xfrm>
          <a:prstGeom prst="rect">
            <a:avLst/>
          </a:prstGeom>
        </p:spPr>
        <p:txBody>
          <a:bodyPr wrap="none">
            <a:spAutoFit/>
          </a:bodyPr>
          <a:lstStyle/>
          <a:p>
            <a:r>
              <a:rPr lang="en-US" altLang="zh-CN" sz="3200" b="1" dirty="0">
                <a:latin typeface="NimbusSanL"/>
              </a:rPr>
              <a:t>Formalizing Meta-Learning </a:t>
            </a:r>
            <a:endParaRPr lang="en-US" altLang="zh-CN" sz="3200" dirty="0"/>
          </a:p>
        </p:txBody>
      </p:sp>
    </p:spTree>
    <p:extLst>
      <p:ext uri="{BB962C8B-B14F-4D97-AF65-F5344CB8AC3E}">
        <p14:creationId xmlns:p14="http://schemas.microsoft.com/office/powerpoint/2010/main" val="2328277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CC9972B-A946-478B-BA5E-4DD5C9EBB858}"/>
              </a:ext>
            </a:extLst>
          </p:cNvPr>
          <p:cNvSpPr txBox="1"/>
          <p:nvPr/>
        </p:nvSpPr>
        <p:spPr>
          <a:xfrm>
            <a:off x="4391025" y="3221027"/>
            <a:ext cx="3409950" cy="584775"/>
          </a:xfrm>
          <a:prstGeom prst="rect">
            <a:avLst/>
          </a:prstGeom>
          <a:noFill/>
        </p:spPr>
        <p:txBody>
          <a:bodyPr wrap="square" rtlCol="0">
            <a:spAutoFit/>
          </a:bodyPr>
          <a:lstStyle/>
          <a:p>
            <a:r>
              <a:rPr lang="en-US" altLang="zh-CN" sz="3200" b="1" dirty="0"/>
              <a:t>tell a story……</a:t>
            </a:r>
            <a:endParaRPr lang="zh-CN" altLang="en-US" sz="3200" b="1" dirty="0"/>
          </a:p>
        </p:txBody>
      </p:sp>
    </p:spTree>
    <p:extLst>
      <p:ext uri="{BB962C8B-B14F-4D97-AF65-F5344CB8AC3E}">
        <p14:creationId xmlns:p14="http://schemas.microsoft.com/office/powerpoint/2010/main" val="2257300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91B2CDA-384A-E343-9393-84A7D4AE92E4}"/>
              </a:ext>
            </a:extLst>
          </p:cNvPr>
          <p:cNvSpPr/>
          <p:nvPr/>
        </p:nvSpPr>
        <p:spPr>
          <a:xfrm>
            <a:off x="1804543" y="752594"/>
            <a:ext cx="3609899" cy="400110"/>
          </a:xfrm>
          <a:prstGeom prst="rect">
            <a:avLst/>
          </a:prstGeom>
        </p:spPr>
        <p:txBody>
          <a:bodyPr wrap="none">
            <a:spAutoFit/>
          </a:bodyPr>
          <a:lstStyle/>
          <a:p>
            <a:r>
              <a:rPr lang="en-US" altLang="zh-CN" sz="2000" b="1" dirty="0">
                <a:latin typeface="URWPalladioL"/>
              </a:rPr>
              <a:t>Conventional Machine Learning </a:t>
            </a:r>
            <a:endParaRPr lang="en-US" altLang="zh-CN" sz="2000" dirty="0"/>
          </a:p>
        </p:txBody>
      </p:sp>
      <p:grpSp>
        <p:nvGrpSpPr>
          <p:cNvPr id="11" name="组合 10">
            <a:extLst>
              <a:ext uri="{FF2B5EF4-FFF2-40B4-BE49-F238E27FC236}">
                <a16:creationId xmlns:a16="http://schemas.microsoft.com/office/drawing/2014/main" id="{483B76C7-2982-5B44-83BE-0A7ED03F859E}"/>
              </a:ext>
            </a:extLst>
          </p:cNvPr>
          <p:cNvGrpSpPr/>
          <p:nvPr/>
        </p:nvGrpSpPr>
        <p:grpSpPr>
          <a:xfrm>
            <a:off x="2433016" y="1456969"/>
            <a:ext cx="2352952" cy="1519354"/>
            <a:chOff x="1501235" y="1167140"/>
            <a:chExt cx="2352952" cy="1519354"/>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74B758E-8900-0843-BEFA-2B702C23EDBB}"/>
                    </a:ext>
                  </a:extLst>
                </p:cNvPr>
                <p:cNvSpPr txBox="1"/>
                <p:nvPr/>
              </p:nvSpPr>
              <p:spPr>
                <a:xfrm>
                  <a:off x="1501235" y="2286000"/>
                  <a:ext cx="2352952" cy="4004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zh-CN" i="1" smtClean="0">
                                <a:latin typeface="Cambria Math" panose="02040503050406030204" pitchFamily="18" charset="0"/>
                              </a:rPr>
                            </m:ctrlPr>
                          </m:sSupPr>
                          <m:e>
                            <m:r>
                              <m:rPr>
                                <m:nor/>
                              </m:rPr>
                              <a:rPr lang="el-GR" altLang="zh-CN"/>
                              <m:t>θ</m:t>
                            </m:r>
                          </m:e>
                          <m:sup>
                            <m:r>
                              <a:rPr kumimoji="1" lang="zh-CN" altLang="en-US" b="0" i="1" smtClean="0">
                                <a:latin typeface="Cambria Math" panose="02040503050406030204" pitchFamily="18" charset="0"/>
                              </a:rPr>
                              <m:t>∗</m:t>
                            </m:r>
                          </m:sup>
                        </m:sSup>
                        <m:r>
                          <a:rPr kumimoji="1" lang="en-US" altLang="zh-CN" i="1" smtClean="0">
                            <a:latin typeface="Cambria Math" panose="02040503050406030204" pitchFamily="18" charset="0"/>
                          </a:rPr>
                          <m:t>=</m:t>
                        </m:r>
                        <m:func>
                          <m:funcPr>
                            <m:ctrlPr>
                              <a:rPr kumimoji="1" lang="en-US" altLang="zh-CN" i="1" smtClean="0">
                                <a:latin typeface="Cambria Math" panose="02040503050406030204" pitchFamily="18" charset="0"/>
                              </a:rPr>
                            </m:ctrlPr>
                          </m:funcPr>
                          <m:fName>
                            <m:r>
                              <a:rPr kumimoji="1" lang="en-US" altLang="zh-CN" b="0" i="1" smtClean="0">
                                <a:latin typeface="Cambria Math" panose="02040503050406030204" pitchFamily="18" charset="0"/>
                              </a:rPr>
                              <m:t>𝑎𝑟𝑔</m:t>
                            </m:r>
                            <m:limLow>
                              <m:limLowPr>
                                <m:ctrlPr>
                                  <a:rPr kumimoji="1" lang="en-US" altLang="zh-CN" i="1" smtClean="0">
                                    <a:latin typeface="Cambria Math" panose="02040503050406030204" pitchFamily="18" charset="0"/>
                                  </a:rPr>
                                </m:ctrlPr>
                              </m:limLowPr>
                              <m:e>
                                <m:r>
                                  <m:rPr>
                                    <m:sty m:val="p"/>
                                  </m:rPr>
                                  <a:rPr kumimoji="1" lang="en-US" altLang="zh-CN" i="0" smtClean="0">
                                    <a:latin typeface="Cambria Math" panose="02040503050406030204" pitchFamily="18" charset="0"/>
                                  </a:rPr>
                                  <m:t>min</m:t>
                                </m:r>
                              </m:e>
                              <m:lim>
                                <m:r>
                                  <m:rPr>
                                    <m:nor/>
                                  </m:rPr>
                                  <a:rPr lang="el-GR" altLang="zh-CN"/>
                                  <m:t>θ</m:t>
                                </m:r>
                              </m:lim>
                            </m:limLow>
                          </m:fName>
                          <m:e>
                            <m:r>
                              <m:rPr>
                                <m:nor/>
                              </m:rPr>
                              <a:rPr lang="en-US" altLang="zh-CN"/>
                              <m:t>L</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𝐷</m:t>
                            </m:r>
                            <m:r>
                              <a:rPr kumimoji="1" lang="en-US" altLang="zh-CN" b="0" i="1" smtClean="0">
                                <a:latin typeface="Cambria Math" panose="02040503050406030204" pitchFamily="18" charset="0"/>
                              </a:rPr>
                              <m:t>;</m:t>
                            </m:r>
                            <m:r>
                              <m:rPr>
                                <m:nor/>
                              </m:rPr>
                              <a:rPr lang="el-GR" altLang="zh-CN" b="1" smtClean="0">
                                <a:solidFill>
                                  <a:srgbClr val="00B050"/>
                                </a:solidFill>
                              </a:rPr>
                              <m:t>θ</m:t>
                            </m:r>
                            <m:r>
                              <a:rPr lang="en-US" altLang="zh-CN" b="0" i="1" smtClean="0">
                                <a:latin typeface="Cambria Math" panose="02040503050406030204" pitchFamily="18" charset="0"/>
                                <a:ea typeface="Microsoft YaHei" panose="020B0503020204020204" pitchFamily="34" charset="-122"/>
                              </a:rPr>
                              <m:t>,</m:t>
                            </m:r>
                            <m:r>
                              <a:rPr lang="zh-CN" altLang="en-US" b="0" i="1" smtClean="0">
                                <a:latin typeface="Cambria Math" panose="02040503050406030204" pitchFamily="18" charset="0"/>
                                <a:ea typeface="Microsoft YaHei" panose="020B0503020204020204" pitchFamily="34" charset="-122"/>
                              </a:rPr>
                              <m:t> </m:t>
                            </m:r>
                            <m:r>
                              <a:rPr lang="en-US" altLang="zh-CN" b="0" i="1" smtClean="0">
                                <a:solidFill>
                                  <a:srgbClr val="FF0000"/>
                                </a:solidFill>
                                <a:latin typeface="Cambria Math" panose="02040503050406030204" pitchFamily="18" charset="0"/>
                                <a:ea typeface="Microsoft YaHei" panose="020B0503020204020204" pitchFamily="34" charset="-122"/>
                              </a:rPr>
                              <m:t>𝑤</m:t>
                            </m:r>
                            <m:r>
                              <a:rPr kumimoji="1" lang="en-US" altLang="zh-CN" b="0" i="1" smtClean="0">
                                <a:latin typeface="Cambria Math" panose="02040503050406030204" pitchFamily="18" charset="0"/>
                              </a:rPr>
                              <m:t>)</m:t>
                            </m:r>
                          </m:e>
                        </m:func>
                      </m:oMath>
                    </m:oMathPara>
                  </a14:m>
                  <a:endParaRPr kumimoji="1" lang="zh-CN" altLang="en-US" dirty="0"/>
                </a:p>
              </p:txBody>
            </p:sp>
          </mc:Choice>
          <mc:Fallback xmlns="">
            <p:sp>
              <p:nvSpPr>
                <p:cNvPr id="4" name="文本框 3">
                  <a:extLst>
                    <a:ext uri="{FF2B5EF4-FFF2-40B4-BE49-F238E27FC236}">
                      <a16:creationId xmlns:a16="http://schemas.microsoft.com/office/drawing/2014/main" id="{474B758E-8900-0843-BEFA-2B702C23EDBB}"/>
                    </a:ext>
                  </a:extLst>
                </p:cNvPr>
                <p:cNvSpPr txBox="1">
                  <a:spLocks noRot="1" noChangeAspect="1" noMove="1" noResize="1" noEditPoints="1" noAdjustHandles="1" noChangeArrowheads="1" noChangeShapeType="1" noTextEdit="1"/>
                </p:cNvSpPr>
                <p:nvPr/>
              </p:nvSpPr>
              <p:spPr>
                <a:xfrm>
                  <a:off x="1501235" y="2286000"/>
                  <a:ext cx="2352952" cy="400494"/>
                </a:xfrm>
                <a:prstGeom prst="rect">
                  <a:avLst/>
                </a:prstGeom>
                <a:blipFill>
                  <a:blip r:embed="rId3"/>
                  <a:stretch>
                    <a:fillRect l="-2703" r="-2703" b="-18750"/>
                  </a:stretch>
                </a:blipFill>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id="{AF9AEEED-17C9-B34F-92D3-3CD0EE80B021}"/>
                </a:ext>
              </a:extLst>
            </p:cNvPr>
            <p:cNvSpPr/>
            <p:nvPr/>
          </p:nvSpPr>
          <p:spPr>
            <a:xfrm>
              <a:off x="1501235" y="1167140"/>
              <a:ext cx="2073003" cy="369332"/>
            </a:xfrm>
            <a:prstGeom prst="rect">
              <a:avLst/>
            </a:prstGeom>
          </p:spPr>
          <p:txBody>
            <a:bodyPr wrap="none">
              <a:spAutoFit/>
            </a:bodyPr>
            <a:lstStyle/>
            <a:p>
              <a:r>
                <a:rPr lang="en-US" altLang="zh-CN" dirty="0">
                  <a:latin typeface="CMSY10"/>
                </a:rPr>
                <a:t>D </a:t>
              </a:r>
              <a:r>
                <a:rPr lang="en-US" altLang="zh-CN" dirty="0">
                  <a:latin typeface="CMR10"/>
                </a:rPr>
                <a:t>= </a:t>
              </a:r>
              <a:r>
                <a:rPr lang="en-US" altLang="zh-CN" dirty="0">
                  <a:latin typeface="CMSY10"/>
                </a:rPr>
                <a:t>{</a:t>
              </a:r>
              <a:r>
                <a:rPr lang="en-US" altLang="zh-CN" dirty="0">
                  <a:latin typeface="CMR10"/>
                </a:rPr>
                <a:t>(</a:t>
              </a:r>
              <a:r>
                <a:rPr lang="en-US" altLang="zh-CN" dirty="0">
                  <a:latin typeface="CMMI10"/>
                </a:rPr>
                <a:t>x</a:t>
              </a:r>
              <a:r>
                <a:rPr lang="en-US" altLang="zh-CN" sz="800" dirty="0">
                  <a:latin typeface="CMR7"/>
                </a:rPr>
                <a:t>1</a:t>
              </a:r>
              <a:r>
                <a:rPr lang="en-US" altLang="zh-CN" dirty="0">
                  <a:latin typeface="CMMI10"/>
                </a:rPr>
                <a:t>,y</a:t>
              </a:r>
              <a:r>
                <a:rPr lang="en-US" altLang="zh-CN" sz="800" dirty="0">
                  <a:latin typeface="CMR7"/>
                </a:rPr>
                <a:t>1</a:t>
              </a:r>
              <a:r>
                <a:rPr lang="en-US" altLang="zh-CN" dirty="0">
                  <a:latin typeface="CMR10"/>
                </a:rPr>
                <a:t>)</a:t>
              </a:r>
              <a:r>
                <a:rPr lang="en-US" altLang="zh-CN" dirty="0">
                  <a:latin typeface="CMMI10"/>
                </a:rPr>
                <a:t>,...,</a:t>
              </a:r>
              <a:r>
                <a:rPr lang="en-US" altLang="zh-CN" dirty="0">
                  <a:latin typeface="CMR10"/>
                </a:rPr>
                <a:t>(</a:t>
              </a:r>
              <a:r>
                <a:rPr lang="en-US" altLang="zh-CN" dirty="0" err="1">
                  <a:latin typeface="CMMI10"/>
                </a:rPr>
                <a:t>x</a:t>
              </a:r>
              <a:r>
                <a:rPr lang="en-US" altLang="zh-CN" sz="800" dirty="0" err="1">
                  <a:latin typeface="CMMI7"/>
                </a:rPr>
                <a:t>N</a:t>
              </a:r>
              <a:r>
                <a:rPr lang="en-US" altLang="zh-CN" dirty="0" err="1">
                  <a:latin typeface="CMMI10"/>
                </a:rPr>
                <a:t>,y</a:t>
              </a:r>
              <a:r>
                <a:rPr lang="en-US" altLang="zh-CN" sz="800" dirty="0" err="1">
                  <a:latin typeface="CMMI7"/>
                </a:rPr>
                <a:t>N</a:t>
              </a:r>
              <a:r>
                <a:rPr lang="en-US" altLang="zh-CN" dirty="0">
                  <a:latin typeface="CMR10"/>
                </a:rPr>
                <a:t>)</a:t>
              </a:r>
              <a:r>
                <a:rPr lang="en-US" altLang="zh-CN" dirty="0">
                  <a:latin typeface="CMSY10"/>
                </a:rPr>
                <a:t>} </a:t>
              </a:r>
              <a:endParaRPr lang="en-US" altLang="zh-CN" dirty="0"/>
            </a:p>
          </p:txBody>
        </p:sp>
        <p:sp>
          <p:nvSpPr>
            <p:cNvPr id="8" name="矩形 7">
              <a:extLst>
                <a:ext uri="{FF2B5EF4-FFF2-40B4-BE49-F238E27FC236}">
                  <a16:creationId xmlns:a16="http://schemas.microsoft.com/office/drawing/2014/main" id="{812B60D5-4B92-2245-B2E5-4348ED235922}"/>
                </a:ext>
              </a:extLst>
            </p:cNvPr>
            <p:cNvSpPr/>
            <p:nvPr/>
          </p:nvSpPr>
          <p:spPr>
            <a:xfrm>
              <a:off x="1501235" y="1712491"/>
              <a:ext cx="1019831" cy="369332"/>
            </a:xfrm>
            <a:prstGeom prst="rect">
              <a:avLst/>
            </a:prstGeom>
          </p:spPr>
          <p:txBody>
            <a:bodyPr wrap="none">
              <a:spAutoFit/>
            </a:bodyPr>
            <a:lstStyle/>
            <a:p>
              <a:r>
                <a:rPr lang="en-US" altLang="zh-CN" dirty="0">
                  <a:latin typeface="CMMI10"/>
                </a:rPr>
                <a:t>y</a:t>
              </a:r>
              <a:r>
                <a:rPr lang="en-US" altLang="zh-CN" dirty="0">
                  <a:latin typeface="CMR10"/>
                </a:rPr>
                <a:t>ˆ = </a:t>
              </a:r>
              <a:r>
                <a:rPr lang="en-US" altLang="zh-CN" dirty="0">
                  <a:latin typeface="CMMI10"/>
                </a:rPr>
                <a:t>f</a:t>
              </a:r>
              <a:r>
                <a:rPr lang="el-GR" altLang="zh-CN" sz="800" dirty="0">
                  <a:latin typeface="CMMI7"/>
                </a:rPr>
                <a:t>θ</a:t>
              </a:r>
              <a:r>
                <a:rPr lang="el-GR" altLang="zh-CN" dirty="0">
                  <a:latin typeface="CMR10"/>
                </a:rPr>
                <a:t>(</a:t>
              </a:r>
              <a:r>
                <a:rPr lang="en-US" altLang="zh-CN" dirty="0">
                  <a:latin typeface="CMMI10"/>
                </a:rPr>
                <a:t>x</a:t>
              </a:r>
              <a:r>
                <a:rPr lang="en-US" altLang="zh-CN" dirty="0">
                  <a:latin typeface="CMR10"/>
                </a:rPr>
                <a:t>) </a:t>
              </a:r>
              <a:endParaRPr lang="en-US" altLang="zh-CN" dirty="0"/>
            </a:p>
          </p:txBody>
        </p:sp>
      </p:grpSp>
      <p:sp>
        <p:nvSpPr>
          <p:cNvPr id="9" name="矩形 8">
            <a:extLst>
              <a:ext uri="{FF2B5EF4-FFF2-40B4-BE49-F238E27FC236}">
                <a16:creationId xmlns:a16="http://schemas.microsoft.com/office/drawing/2014/main" id="{DB53436D-88EF-1943-A61A-8086E3456654}"/>
              </a:ext>
            </a:extLst>
          </p:cNvPr>
          <p:cNvSpPr/>
          <p:nvPr/>
        </p:nvSpPr>
        <p:spPr>
          <a:xfrm>
            <a:off x="5733756" y="1492907"/>
            <a:ext cx="3609899"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l-GR" altLang="zh-CN" dirty="0">
                <a:solidFill>
                  <a:srgbClr val="FF0000"/>
                </a:solidFill>
                <a:latin typeface="CMMI10"/>
              </a:rPr>
              <a:t>ω</a:t>
            </a:r>
            <a:r>
              <a:rPr lang="el-GR" altLang="zh-CN" dirty="0">
                <a:latin typeface="CMMI10"/>
              </a:rPr>
              <a:t> </a:t>
            </a:r>
            <a:r>
              <a:rPr lang="en-US" altLang="zh-CN" dirty="0">
                <a:latin typeface="URWPalladioL"/>
              </a:rPr>
              <a:t>is pre-specified. </a:t>
            </a:r>
          </a:p>
          <a:p>
            <a:r>
              <a:rPr lang="en-US" altLang="zh-CN" dirty="0">
                <a:latin typeface="URWPalladioL"/>
              </a:rPr>
              <a:t>The specification of </a:t>
            </a:r>
            <a:r>
              <a:rPr lang="el-GR" altLang="zh-CN" dirty="0">
                <a:solidFill>
                  <a:srgbClr val="FF0000"/>
                </a:solidFill>
                <a:latin typeface="CMMI10"/>
              </a:rPr>
              <a:t>ω</a:t>
            </a:r>
            <a:r>
              <a:rPr lang="el-GR" altLang="zh-CN" dirty="0">
                <a:latin typeface="CMMI10"/>
              </a:rPr>
              <a:t> </a:t>
            </a:r>
            <a:r>
              <a:rPr lang="en-US" altLang="zh-CN" dirty="0">
                <a:latin typeface="URWPalladioL"/>
              </a:rPr>
              <a:t>can drastically affect performance measures like accuracy or data efficiency. </a:t>
            </a:r>
            <a:endParaRPr lang="en-US" altLang="zh-CN" dirty="0"/>
          </a:p>
        </p:txBody>
      </p:sp>
      <p:sp>
        <p:nvSpPr>
          <p:cNvPr id="15" name="云形 14">
            <a:extLst>
              <a:ext uri="{FF2B5EF4-FFF2-40B4-BE49-F238E27FC236}">
                <a16:creationId xmlns:a16="http://schemas.microsoft.com/office/drawing/2014/main" id="{5DDB2C67-B4F1-CB44-B71A-00768BCF0737}"/>
              </a:ext>
            </a:extLst>
          </p:cNvPr>
          <p:cNvSpPr/>
          <p:nvPr/>
        </p:nvSpPr>
        <p:spPr>
          <a:xfrm>
            <a:off x="4916130" y="3717818"/>
            <a:ext cx="3371850" cy="1289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44555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F8249CF0-224C-F74F-AAF9-665E297B7184}"/>
              </a:ext>
            </a:extLst>
          </p:cNvPr>
          <p:cNvSpPr/>
          <p:nvPr/>
        </p:nvSpPr>
        <p:spPr>
          <a:xfrm>
            <a:off x="843735" y="269409"/>
            <a:ext cx="5993500" cy="523220"/>
          </a:xfrm>
          <a:prstGeom prst="rect">
            <a:avLst/>
          </a:prstGeom>
        </p:spPr>
        <p:txBody>
          <a:bodyPr wrap="none">
            <a:spAutoFit/>
          </a:bodyPr>
          <a:lstStyle/>
          <a:p>
            <a:r>
              <a:rPr lang="en-US" altLang="zh-CN" sz="2800" b="1" dirty="0">
                <a:latin typeface="URWPalladioL"/>
              </a:rPr>
              <a:t>Meta-Learning: Task-Distribution View </a:t>
            </a:r>
          </a:p>
        </p:txBody>
      </p:sp>
      <p:sp>
        <p:nvSpPr>
          <p:cNvPr id="12" name="矩形 11">
            <a:extLst>
              <a:ext uri="{FF2B5EF4-FFF2-40B4-BE49-F238E27FC236}">
                <a16:creationId xmlns:a16="http://schemas.microsoft.com/office/drawing/2014/main" id="{0C6E749A-ED58-AA44-AF8A-2C83C4B689A7}"/>
              </a:ext>
            </a:extLst>
          </p:cNvPr>
          <p:cNvSpPr/>
          <p:nvPr/>
        </p:nvSpPr>
        <p:spPr>
          <a:xfrm>
            <a:off x="890285" y="1218757"/>
            <a:ext cx="1074333" cy="369332"/>
          </a:xfrm>
          <a:prstGeom prst="rect">
            <a:avLst/>
          </a:prstGeom>
        </p:spPr>
        <p:txBody>
          <a:bodyPr wrap="none">
            <a:spAutoFit/>
          </a:bodyPr>
          <a:lstStyle/>
          <a:p>
            <a:r>
              <a:rPr lang="en-US" altLang="zh-CN" dirty="0"/>
              <a:t>T</a:t>
            </a:r>
            <a:r>
              <a:rPr lang="en-US" altLang="zh-CN" dirty="0">
                <a:latin typeface="CMSY10"/>
              </a:rPr>
              <a:t> </a:t>
            </a:r>
            <a:r>
              <a:rPr lang="en-US" altLang="zh-CN" dirty="0">
                <a:latin typeface="CMR10"/>
              </a:rPr>
              <a:t>= </a:t>
            </a:r>
            <a:r>
              <a:rPr lang="en-US" altLang="zh-CN" dirty="0">
                <a:latin typeface="CMSY10"/>
              </a:rPr>
              <a:t>{D</a:t>
            </a:r>
            <a:r>
              <a:rPr lang="en-US" altLang="zh-CN" dirty="0">
                <a:latin typeface="CMMI10"/>
              </a:rPr>
              <a:t>, </a:t>
            </a:r>
            <a:r>
              <a:rPr lang="en-US" altLang="zh-CN" dirty="0">
                <a:latin typeface="CMSY10"/>
              </a:rPr>
              <a:t>L} </a:t>
            </a:r>
            <a:endParaRPr lang="en-US" altLang="zh-CN" dirty="0"/>
          </a:p>
        </p:txBody>
      </p:sp>
      <p:sp>
        <p:nvSpPr>
          <p:cNvPr id="13" name="矩形 12">
            <a:extLst>
              <a:ext uri="{FF2B5EF4-FFF2-40B4-BE49-F238E27FC236}">
                <a16:creationId xmlns:a16="http://schemas.microsoft.com/office/drawing/2014/main" id="{453BE92B-CA15-E043-942D-AF52FFDBA626}"/>
              </a:ext>
            </a:extLst>
          </p:cNvPr>
          <p:cNvSpPr/>
          <p:nvPr/>
        </p:nvSpPr>
        <p:spPr>
          <a:xfrm>
            <a:off x="843735" y="1848068"/>
            <a:ext cx="1167434" cy="369332"/>
          </a:xfrm>
          <a:prstGeom prst="rect">
            <a:avLst/>
          </a:prstGeom>
        </p:spPr>
        <p:txBody>
          <a:bodyPr wrap="square">
            <a:spAutoFit/>
          </a:bodyPr>
          <a:lstStyle/>
          <a:p>
            <a:r>
              <a:rPr lang="zh-CN" altLang="en-US" dirty="0">
                <a:solidFill>
                  <a:srgbClr val="121212"/>
                </a:solidFill>
                <a:latin typeface="-apple-system"/>
              </a:rPr>
              <a:t>学习目标</a:t>
            </a:r>
            <a:r>
              <a:rPr lang="en-US" altLang="zh-CN" dirty="0">
                <a:solidFill>
                  <a:srgbClr val="121212"/>
                </a:solidFill>
                <a:latin typeface="-apple-system"/>
              </a:rPr>
              <a:t>:</a:t>
            </a:r>
            <a:endParaRPr lang="zh-CN" altLang="en-US" dirty="0"/>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79F375C7-30D0-1340-9F25-556AA4E9D6F2}"/>
                  </a:ext>
                </a:extLst>
              </p:cNvPr>
              <p:cNvSpPr txBox="1"/>
              <p:nvPr/>
            </p:nvSpPr>
            <p:spPr>
              <a:xfrm>
                <a:off x="2215846" y="1848068"/>
                <a:ext cx="2002792" cy="4482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zh-CN" b="0" i="1" smtClean="0">
                              <a:latin typeface="Cambria Math" panose="02040503050406030204" pitchFamily="18" charset="0"/>
                            </a:rPr>
                          </m:ctrlPr>
                        </m:funcPr>
                        <m:fName>
                          <m:limLow>
                            <m:limLowPr>
                              <m:ctrlPr>
                                <a:rPr kumimoji="1" lang="en-US" altLang="zh-CN" i="1" smtClean="0">
                                  <a:latin typeface="Cambria Math" panose="02040503050406030204" pitchFamily="18" charset="0"/>
                                </a:rPr>
                              </m:ctrlPr>
                            </m:limLowPr>
                            <m:e>
                              <m:r>
                                <m:rPr>
                                  <m:sty m:val="p"/>
                                </m:rPr>
                                <a:rPr kumimoji="1" lang="en-US" altLang="zh-CN" i="0" smtClean="0">
                                  <a:latin typeface="Cambria Math" panose="02040503050406030204" pitchFamily="18" charset="0"/>
                                </a:rPr>
                                <m:t>min</m:t>
                              </m:r>
                            </m:e>
                            <m:lim>
                              <m:r>
                                <a:rPr kumimoji="1" lang="en-US" altLang="zh-CN" b="0" i="1" smtClean="0">
                                  <a:latin typeface="Cambria Math" panose="02040503050406030204" pitchFamily="18" charset="0"/>
                                </a:rPr>
                                <m:t>𝑤</m:t>
                              </m:r>
                            </m:lim>
                          </m:limLow>
                        </m:fName>
                        <m:e>
                          <m:limLow>
                            <m:limLowPr>
                              <m:ctrlPr>
                                <a:rPr kumimoji="1" lang="en-US" altLang="zh-CN" i="1">
                                  <a:latin typeface="Cambria Math" panose="02040503050406030204" pitchFamily="18" charset="0"/>
                                </a:rPr>
                              </m:ctrlPr>
                            </m:limLowPr>
                            <m:e>
                              <m:r>
                                <m:rPr>
                                  <m:sty m:val="p"/>
                                </m:rPr>
                                <a:rPr kumimoji="1" lang="en-US" altLang="zh-CN" b="0" i="0" smtClean="0">
                                  <a:latin typeface="Cambria Math" panose="02040503050406030204" pitchFamily="18" charset="0"/>
                                </a:rPr>
                                <m:t>E</m:t>
                              </m:r>
                            </m:e>
                            <m:lim>
                              <m:r>
                                <m:rPr>
                                  <m:nor/>
                                </m:rPr>
                                <a:rPr kumimoji="1" lang="en-US" altLang="zh-CN" b="0" i="1" smtClean="0">
                                  <a:latin typeface="Cambria Math" panose="02040503050406030204" pitchFamily="18" charset="0"/>
                                </a:rPr>
                                <m:t>T</m:t>
                              </m:r>
                              <m:r>
                                <m:rPr>
                                  <m:nor/>
                                </m:rPr>
                                <a:rPr kumimoji="1" lang="en-US" altLang="zh-CN" b="0" i="1" smtClean="0">
                                  <a:latin typeface="Cambria Math" panose="02040503050406030204" pitchFamily="18" charset="0"/>
                                </a:rPr>
                                <m:t>~</m:t>
                              </m:r>
                              <m:r>
                                <m:rPr>
                                  <m:nor/>
                                </m:rPr>
                                <a:rPr kumimoji="1" lang="en-US" altLang="zh-CN" b="0" i="1" smtClean="0">
                                  <a:latin typeface="Cambria Math" panose="02040503050406030204" pitchFamily="18" charset="0"/>
                                </a:rPr>
                                <m:t>p</m:t>
                              </m:r>
                              <m:r>
                                <m:rPr>
                                  <m:nor/>
                                </m:rPr>
                                <a:rPr kumimoji="1" lang="en-US" altLang="zh-CN" b="0" i="1" smtClean="0">
                                  <a:latin typeface="Cambria Math" panose="02040503050406030204" pitchFamily="18" charset="0"/>
                                </a:rPr>
                                <m:t>(</m:t>
                              </m:r>
                              <m:r>
                                <m:rPr>
                                  <m:nor/>
                                </m:rPr>
                                <a:rPr kumimoji="1" lang="en-US" altLang="zh-CN" b="0" i="1" smtClean="0">
                                  <a:latin typeface="Cambria Math" panose="02040503050406030204" pitchFamily="18" charset="0"/>
                                </a:rPr>
                                <m:t>T</m:t>
                              </m:r>
                              <m:r>
                                <m:rPr>
                                  <m:nor/>
                                </m:rPr>
                                <a:rPr kumimoji="1" lang="en-US" altLang="zh-CN" b="0" i="1" smtClean="0">
                                  <a:latin typeface="Cambria Math" panose="02040503050406030204" pitchFamily="18" charset="0"/>
                                </a:rPr>
                                <m:t>)</m:t>
                              </m:r>
                            </m:lim>
                          </m:limLow>
                          <m:r>
                            <m:rPr>
                              <m:sty m:val="p"/>
                            </m:rPr>
                            <a:rPr lang="en-US" altLang="zh-CN" i="1">
                              <a:latin typeface="Cambria Math" panose="02040503050406030204" pitchFamily="18" charset="0"/>
                            </a:rPr>
                            <m:t>L</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solidFill>
                                <a:srgbClr val="FF0000"/>
                              </a:solidFill>
                              <a:latin typeface="Cambria Math" panose="02040503050406030204" pitchFamily="18" charset="0"/>
                            </a:rPr>
                            <m:t>𝑤</m:t>
                          </m:r>
                          <m:r>
                            <a:rPr lang="en-US" altLang="zh-CN" b="0" i="1" smtClean="0">
                              <a:latin typeface="Cambria Math" panose="02040503050406030204" pitchFamily="18" charset="0"/>
                            </a:rPr>
                            <m:t>)</m:t>
                          </m:r>
                        </m:e>
                      </m:func>
                    </m:oMath>
                  </m:oMathPara>
                </a14:m>
                <a:endParaRPr kumimoji="1" lang="zh-CN" altLang="en-US" dirty="0"/>
              </a:p>
            </p:txBody>
          </p:sp>
        </mc:Choice>
        <mc:Fallback xmlns="">
          <p:sp>
            <p:nvSpPr>
              <p:cNvPr id="14" name="文本框 13">
                <a:extLst>
                  <a:ext uri="{FF2B5EF4-FFF2-40B4-BE49-F238E27FC236}">
                    <a16:creationId xmlns:a16="http://schemas.microsoft.com/office/drawing/2014/main" id="{79F375C7-30D0-1340-9F25-556AA4E9D6F2}"/>
                  </a:ext>
                </a:extLst>
              </p:cNvPr>
              <p:cNvSpPr txBox="1">
                <a:spLocks noRot="1" noChangeAspect="1" noMove="1" noResize="1" noEditPoints="1" noAdjustHandles="1" noChangeArrowheads="1" noChangeShapeType="1" noTextEdit="1"/>
              </p:cNvSpPr>
              <p:nvPr/>
            </p:nvSpPr>
            <p:spPr>
              <a:xfrm>
                <a:off x="2215846" y="1848068"/>
                <a:ext cx="2002792" cy="448200"/>
              </a:xfrm>
              <a:prstGeom prst="rect">
                <a:avLst/>
              </a:prstGeom>
              <a:blipFill>
                <a:blip r:embed="rId3"/>
                <a:stretch>
                  <a:fillRect l="-1258" t="-2778" r="-3145" b="-22222"/>
                </a:stretch>
              </a:blipFill>
            </p:spPr>
            <p:txBody>
              <a:bodyPr/>
              <a:lstStyle/>
              <a:p>
                <a:r>
                  <a:rPr lang="zh-CN" altLang="en-US">
                    <a:noFill/>
                  </a:rPr>
                  <a:t> </a:t>
                </a:r>
              </a:p>
            </p:txBody>
          </p:sp>
        </mc:Fallback>
      </mc:AlternateContent>
      <p:sp>
        <p:nvSpPr>
          <p:cNvPr id="16" name="矩形 15">
            <a:extLst>
              <a:ext uri="{FF2B5EF4-FFF2-40B4-BE49-F238E27FC236}">
                <a16:creationId xmlns:a16="http://schemas.microsoft.com/office/drawing/2014/main" id="{9AD40DF1-E6A4-BE44-AB19-193A21473B5B}"/>
              </a:ext>
            </a:extLst>
          </p:cNvPr>
          <p:cNvSpPr/>
          <p:nvPr/>
        </p:nvSpPr>
        <p:spPr>
          <a:xfrm>
            <a:off x="5265746" y="1432569"/>
            <a:ext cx="4621825" cy="830997"/>
          </a:xfrm>
          <a:prstGeom prst="rect">
            <a:avLst/>
          </a:prstGeom>
          <a:ln>
            <a:solidFill>
              <a:schemeClr val="accent6">
                <a:lumMod val="40000"/>
                <a:lumOff val="60000"/>
              </a:schemeClr>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l-GR" altLang="zh-CN" sz="1600" b="1" dirty="0">
                <a:solidFill>
                  <a:srgbClr val="FF0000"/>
                </a:solidFill>
                <a:latin typeface="Microsoft YaHei Light" panose="020B0502040204020203" pitchFamily="34" charset="-122"/>
                <a:ea typeface="Microsoft YaHei Light" panose="020B0502040204020203" pitchFamily="34" charset="-122"/>
              </a:rPr>
              <a:t>ω</a:t>
            </a:r>
            <a:r>
              <a:rPr lang="el-GR" altLang="zh-CN" sz="1600" dirty="0">
                <a:latin typeface="Microsoft YaHei Light" panose="020B0502040204020203" pitchFamily="34" charset="-122"/>
                <a:ea typeface="Microsoft YaHei Light" panose="020B0502040204020203" pitchFamily="34" charset="-122"/>
              </a:rPr>
              <a:t> </a:t>
            </a:r>
            <a:r>
              <a:rPr lang="el-GR" altLang="zh-CN" sz="1600" dirty="0" err="1">
                <a:latin typeface="Microsoft YaHei Light" panose="020B0502040204020203" pitchFamily="34" charset="-122"/>
                <a:ea typeface="Microsoft YaHei Light" panose="020B0502040204020203" pitchFamily="34" charset="-122"/>
              </a:rPr>
              <a:t>is</a:t>
            </a:r>
            <a:r>
              <a:rPr lang="zh-CN" altLang="en-US" sz="1600" dirty="0">
                <a:latin typeface="Microsoft YaHei Light" panose="020B0502040204020203" pitchFamily="34" charset="-122"/>
                <a:ea typeface="Microsoft YaHei Light" panose="020B0502040204020203" pitchFamily="34" charset="-122"/>
              </a:rPr>
              <a:t> </a:t>
            </a:r>
            <a:r>
              <a:rPr lang="en-US" altLang="zh-CN" sz="1600" dirty="0">
                <a:latin typeface="Microsoft YaHei Light" panose="020B0502040204020203" pitchFamily="34" charset="-122"/>
                <a:ea typeface="Microsoft YaHei Light" panose="020B0502040204020203" pitchFamily="34" charset="-122"/>
              </a:rPr>
              <a:t>meta knowledge. </a:t>
            </a:r>
          </a:p>
          <a:p>
            <a:r>
              <a:rPr lang="zh-CN" altLang="en-US" sz="1600" dirty="0">
                <a:latin typeface="Microsoft YaHei Light" panose="020B0502040204020203" pitchFamily="34" charset="-122"/>
                <a:ea typeface="Microsoft YaHei Light" panose="020B0502040204020203" pitchFamily="34" charset="-122"/>
              </a:rPr>
              <a:t>我们希望能够学到一个通用的</a:t>
            </a:r>
            <a:r>
              <a:rPr lang="en-US" altLang="zh-CN" sz="1600" b="1" dirty="0">
                <a:solidFill>
                  <a:srgbClr val="FF0000"/>
                </a:solidFill>
                <a:latin typeface="Microsoft YaHei Light" panose="020B0502040204020203" pitchFamily="34" charset="-122"/>
                <a:ea typeface="Microsoft YaHei Light" panose="020B0502040204020203" pitchFamily="34" charset="-122"/>
              </a:rPr>
              <a:t>meta knowledge</a:t>
            </a:r>
            <a:r>
              <a:rPr lang="zh-CN" altLang="en-US" sz="1600" dirty="0">
                <a:latin typeface="Microsoft YaHei Light" panose="020B0502040204020203" pitchFamily="34" charset="-122"/>
                <a:ea typeface="Microsoft YaHei Light" panose="020B0502040204020203" pitchFamily="34" charset="-122"/>
              </a:rPr>
              <a:t>，使得不同的</a:t>
            </a:r>
            <a:r>
              <a:rPr lang="en-US" altLang="zh-CN" sz="1600" dirty="0">
                <a:latin typeface="Microsoft YaHei Light" panose="020B0502040204020203" pitchFamily="34" charset="-122"/>
                <a:ea typeface="Microsoft YaHei Light" panose="020B0502040204020203" pitchFamily="34" charset="-122"/>
              </a:rPr>
              <a:t>task</a:t>
            </a:r>
            <a:r>
              <a:rPr lang="zh-CN" altLang="en-US" sz="1600" dirty="0">
                <a:latin typeface="Microsoft YaHei Light" panose="020B0502040204020203" pitchFamily="34" charset="-122"/>
                <a:ea typeface="Microsoft YaHei Light" panose="020B0502040204020203" pitchFamily="34" charset="-122"/>
              </a:rPr>
              <a:t>的</a:t>
            </a:r>
            <a:r>
              <a:rPr lang="en-US" altLang="zh-CN" sz="1600" dirty="0">
                <a:latin typeface="Microsoft YaHei Light" panose="020B0502040204020203" pitchFamily="34" charset="-122"/>
                <a:ea typeface="Microsoft YaHei Light" panose="020B0502040204020203" pitchFamily="34" charset="-122"/>
              </a:rPr>
              <a:t>Loss</a:t>
            </a:r>
            <a:r>
              <a:rPr lang="zh-CN" altLang="en-US" sz="1600" dirty="0">
                <a:latin typeface="Microsoft YaHei Light" panose="020B0502040204020203" pitchFamily="34" charset="-122"/>
                <a:ea typeface="Microsoft YaHei Light" panose="020B0502040204020203" pitchFamily="34" charset="-122"/>
              </a:rPr>
              <a:t>都能越小越好。</a:t>
            </a:r>
            <a:endParaRPr lang="en-US" altLang="zh-CN" sz="1600" dirty="0">
              <a:latin typeface="Microsoft YaHei Light" panose="020B0502040204020203" pitchFamily="34" charset="-122"/>
              <a:ea typeface="Microsoft YaHei Light" panose="020B0502040204020203" pitchFamily="34" charset="-122"/>
            </a:endParaRPr>
          </a:p>
        </p:txBody>
      </p:sp>
      <p:sp>
        <p:nvSpPr>
          <p:cNvPr id="18" name="矩形 17">
            <a:extLst>
              <a:ext uri="{FF2B5EF4-FFF2-40B4-BE49-F238E27FC236}">
                <a16:creationId xmlns:a16="http://schemas.microsoft.com/office/drawing/2014/main" id="{5D487A24-EEE6-0242-8D6D-67A46BCC0C83}"/>
              </a:ext>
            </a:extLst>
          </p:cNvPr>
          <p:cNvSpPr/>
          <p:nvPr/>
        </p:nvSpPr>
        <p:spPr>
          <a:xfrm>
            <a:off x="897686" y="2722396"/>
            <a:ext cx="4130989" cy="331470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zh-CN" altLang="en-US" dirty="0"/>
          </a:p>
        </p:txBody>
      </p:sp>
      <p:sp>
        <p:nvSpPr>
          <p:cNvPr id="19" name="矩形 18">
            <a:extLst>
              <a:ext uri="{FF2B5EF4-FFF2-40B4-BE49-F238E27FC236}">
                <a16:creationId xmlns:a16="http://schemas.microsoft.com/office/drawing/2014/main" id="{9AC88212-2D27-A440-BAF0-0E083226F00F}"/>
              </a:ext>
            </a:extLst>
          </p:cNvPr>
          <p:cNvSpPr/>
          <p:nvPr/>
        </p:nvSpPr>
        <p:spPr>
          <a:xfrm>
            <a:off x="1026866" y="2837299"/>
            <a:ext cx="1188980" cy="369332"/>
          </a:xfrm>
          <a:prstGeom prst="rect">
            <a:avLst/>
          </a:prstGeom>
        </p:spPr>
        <p:txBody>
          <a:bodyPr wrap="none">
            <a:spAutoFit/>
          </a:bodyPr>
          <a:lstStyle/>
          <a:p>
            <a:r>
              <a:rPr lang="en-US" altLang="zh-CN" dirty="0">
                <a:solidFill>
                  <a:srgbClr val="121212"/>
                </a:solidFill>
                <a:latin typeface="-apple-system"/>
              </a:rPr>
              <a:t>Meta-train</a:t>
            </a:r>
            <a:endParaRPr lang="zh-CN" altLang="en-US" dirty="0"/>
          </a:p>
        </p:txBody>
      </p:sp>
      <p:sp>
        <p:nvSpPr>
          <p:cNvPr id="21" name="矩形 20">
            <a:extLst>
              <a:ext uri="{FF2B5EF4-FFF2-40B4-BE49-F238E27FC236}">
                <a16:creationId xmlns:a16="http://schemas.microsoft.com/office/drawing/2014/main" id="{61BC4DFA-23BF-9F45-A115-1367E8116D0D}"/>
              </a:ext>
            </a:extLst>
          </p:cNvPr>
          <p:cNvSpPr/>
          <p:nvPr/>
        </p:nvSpPr>
        <p:spPr>
          <a:xfrm>
            <a:off x="6331925" y="2722396"/>
            <a:ext cx="4432624" cy="331470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zh-CN" altLang="en-US" dirty="0"/>
          </a:p>
        </p:txBody>
      </p:sp>
      <p:sp>
        <p:nvSpPr>
          <p:cNvPr id="22" name="矩形 21">
            <a:extLst>
              <a:ext uri="{FF2B5EF4-FFF2-40B4-BE49-F238E27FC236}">
                <a16:creationId xmlns:a16="http://schemas.microsoft.com/office/drawing/2014/main" id="{59BA060F-6144-474E-B9C1-0FE8DD9C8662}"/>
              </a:ext>
            </a:extLst>
          </p:cNvPr>
          <p:cNvSpPr/>
          <p:nvPr/>
        </p:nvSpPr>
        <p:spPr>
          <a:xfrm>
            <a:off x="6471356" y="2863731"/>
            <a:ext cx="1105303" cy="369332"/>
          </a:xfrm>
          <a:prstGeom prst="rect">
            <a:avLst/>
          </a:prstGeom>
        </p:spPr>
        <p:txBody>
          <a:bodyPr wrap="none">
            <a:spAutoFit/>
          </a:bodyPr>
          <a:lstStyle/>
          <a:p>
            <a:r>
              <a:rPr lang="en-US" altLang="zh-CN" dirty="0">
                <a:solidFill>
                  <a:srgbClr val="121212"/>
                </a:solidFill>
                <a:latin typeface="-apple-system"/>
              </a:rPr>
              <a:t>Meta-test</a:t>
            </a:r>
            <a:endParaRPr lang="zh-CN" altLang="en-US" dirty="0"/>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3044EF47-9D6C-4840-BC1A-70D03338C971}"/>
                  </a:ext>
                </a:extLst>
              </p:cNvPr>
              <p:cNvSpPr txBox="1"/>
              <p:nvPr/>
            </p:nvSpPr>
            <p:spPr>
              <a:xfrm>
                <a:off x="1427451" y="3780771"/>
                <a:ext cx="3138231" cy="3615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zh-CN" i="1" smtClean="0">
                              <a:latin typeface="Cambria Math" panose="02040503050406030204" pitchFamily="18" charset="0"/>
                            </a:rPr>
                          </m:ctrlPr>
                        </m:sSupPr>
                        <m:e>
                          <m:r>
                            <m:rPr>
                              <m:nor/>
                            </m:rPr>
                            <a:rPr kumimoji="1" lang="en-US" altLang="zh-CN" b="0" i="0" smtClean="0">
                              <a:latin typeface="Cambria Math" panose="02040503050406030204" pitchFamily="18" charset="0"/>
                            </a:rPr>
                            <m:t>w</m:t>
                          </m:r>
                        </m:e>
                        <m:sup>
                          <m:r>
                            <a:rPr kumimoji="1" lang="zh-CN" altLang="en-US" b="0" i="1" smtClean="0">
                              <a:latin typeface="Cambria Math" panose="02040503050406030204" pitchFamily="18" charset="0"/>
                            </a:rPr>
                            <m:t>∗</m:t>
                          </m:r>
                        </m:sup>
                      </m:sSup>
                      <m:r>
                        <a:rPr kumimoji="1" lang="en-US" altLang="zh-CN" i="1" smtClean="0">
                          <a:latin typeface="Cambria Math" panose="02040503050406030204" pitchFamily="18" charset="0"/>
                        </a:rPr>
                        <m:t>=</m:t>
                      </m:r>
                      <m:func>
                        <m:funcPr>
                          <m:ctrlPr>
                            <a:rPr kumimoji="1" lang="en-US" altLang="zh-CN" i="1" smtClean="0">
                              <a:latin typeface="Cambria Math" panose="02040503050406030204" pitchFamily="18" charset="0"/>
                            </a:rPr>
                          </m:ctrlPr>
                        </m:funcPr>
                        <m:fName>
                          <m:r>
                            <a:rPr kumimoji="1" lang="en-US" altLang="zh-CN" b="0" i="1" smtClean="0">
                              <a:latin typeface="Cambria Math" panose="02040503050406030204" pitchFamily="18" charset="0"/>
                            </a:rPr>
                            <m:t>𝑎𝑟𝑔</m:t>
                          </m:r>
                          <m:limLow>
                            <m:limLowPr>
                              <m:ctrlPr>
                                <a:rPr kumimoji="1" lang="en-US" altLang="zh-CN" i="1" smtClean="0">
                                  <a:latin typeface="Cambria Math" panose="02040503050406030204" pitchFamily="18" charset="0"/>
                                </a:rPr>
                              </m:ctrlPr>
                            </m:limLowPr>
                            <m:e>
                              <m:r>
                                <m:rPr>
                                  <m:sty m:val="p"/>
                                </m:rPr>
                                <a:rPr kumimoji="1" lang="en-US" altLang="zh-CN" i="0" smtClean="0">
                                  <a:latin typeface="Cambria Math" panose="02040503050406030204" pitchFamily="18" charset="0"/>
                                </a:rPr>
                                <m:t>m</m:t>
                              </m:r>
                              <m:r>
                                <m:rPr>
                                  <m:sty m:val="p"/>
                                </m:rPr>
                                <a:rPr kumimoji="1" lang="en-US" altLang="zh-CN" i="1">
                                  <a:latin typeface="Cambria Math" panose="02040503050406030204" pitchFamily="18" charset="0"/>
                                </a:rPr>
                                <m:t>ax</m:t>
                              </m:r>
                            </m:e>
                            <m:lim>
                              <m:r>
                                <m:rPr>
                                  <m:nor/>
                                </m:rPr>
                                <a:rPr kumimoji="1" lang="en-US" altLang="zh-CN" b="0" i="0" smtClean="0">
                                  <a:latin typeface="Cambria Math" panose="02040503050406030204" pitchFamily="18" charset="0"/>
                                </a:rPr>
                                <m:t>w</m:t>
                              </m:r>
                            </m:lim>
                          </m:limLow>
                        </m:fName>
                        <m:e>
                          <m:r>
                            <m:rPr>
                              <m:nor/>
                            </m:rPr>
                            <a:rPr kumimoji="1" lang="en-US" altLang="zh-CN" b="0" i="0" smtClean="0">
                              <a:latin typeface="Cambria Math" panose="02040503050406030204" pitchFamily="18" charset="0"/>
                            </a:rPr>
                            <m:t>log</m:t>
                          </m:r>
                          <m:r>
                            <m:rPr>
                              <m:nor/>
                            </m:rPr>
                            <a:rPr kumimoji="1" lang="zh-CN" altLang="en-US" b="0" i="0" smtClean="0">
                              <a:latin typeface="Cambria Math" panose="02040503050406030204" pitchFamily="18" charset="0"/>
                            </a:rPr>
                            <m:t> </m:t>
                          </m:r>
                          <m:r>
                            <m:rPr>
                              <m:nor/>
                            </m:rPr>
                            <a:rPr kumimoji="1" lang="en-US" altLang="zh-CN" b="0" i="0" smtClean="0">
                              <a:latin typeface="Cambria Math" panose="02040503050406030204" pitchFamily="18" charset="0"/>
                            </a:rPr>
                            <m:t>p</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𝑤</m:t>
                          </m:r>
                          <m:r>
                            <m:rPr>
                              <m:nor/>
                            </m:rPr>
                            <a:rPr kumimoji="1" lang="en-US" altLang="zh-CN" b="1" i="0" smtClean="0">
                              <a:latin typeface="Cambria Math" panose="02040503050406030204" pitchFamily="18" charset="0"/>
                            </a:rPr>
                            <m:t>|</m:t>
                          </m:r>
                          <m:sSub>
                            <m:sSubPr>
                              <m:ctrlPr>
                                <a:rPr kumimoji="1" lang="en-US" altLang="zh-CN" b="1" i="1" smtClean="0">
                                  <a:latin typeface="Cambria Math" panose="02040503050406030204" pitchFamily="18" charset="0"/>
                                </a:rPr>
                              </m:ctrlPr>
                            </m:sSubPr>
                            <m:e>
                              <m:r>
                                <a:rPr kumimoji="1" lang="en-US" altLang="zh-CN" b="1" i="1" smtClean="0">
                                  <a:latin typeface="Cambria Math" panose="02040503050406030204" pitchFamily="18" charset="0"/>
                                </a:rPr>
                                <m:t>𝑫</m:t>
                              </m:r>
                            </m:e>
                            <m:sub>
                              <m:r>
                                <a:rPr kumimoji="1" lang="en-US" altLang="zh-CN" b="1" i="1" smtClean="0">
                                  <a:latin typeface="Cambria Math" panose="02040503050406030204" pitchFamily="18" charset="0"/>
                                </a:rPr>
                                <m:t>𝒔𝒐𝒖𝒓𝒄𝒆</m:t>
                              </m:r>
                            </m:sub>
                          </m:sSub>
                          <m:r>
                            <a:rPr kumimoji="1" lang="en-US" altLang="zh-CN" b="0" i="1" smtClean="0">
                              <a:latin typeface="Cambria Math" panose="02040503050406030204" pitchFamily="18" charset="0"/>
                            </a:rPr>
                            <m:t>)</m:t>
                          </m:r>
                        </m:e>
                      </m:func>
                    </m:oMath>
                  </m:oMathPara>
                </a14:m>
                <a:endParaRPr kumimoji="1" lang="zh-CN" altLang="en-US" dirty="0"/>
              </a:p>
            </p:txBody>
          </p:sp>
        </mc:Choice>
        <mc:Fallback xmlns="">
          <p:sp>
            <p:nvSpPr>
              <p:cNvPr id="23" name="文本框 22">
                <a:extLst>
                  <a:ext uri="{FF2B5EF4-FFF2-40B4-BE49-F238E27FC236}">
                    <a16:creationId xmlns:a16="http://schemas.microsoft.com/office/drawing/2014/main" id="{3044EF47-9D6C-4840-BC1A-70D03338C971}"/>
                  </a:ext>
                </a:extLst>
              </p:cNvPr>
              <p:cNvSpPr txBox="1">
                <a:spLocks noRot="1" noChangeAspect="1" noMove="1" noResize="1" noEditPoints="1" noAdjustHandles="1" noChangeArrowheads="1" noChangeShapeType="1" noTextEdit="1"/>
              </p:cNvSpPr>
              <p:nvPr/>
            </p:nvSpPr>
            <p:spPr>
              <a:xfrm>
                <a:off x="1427451" y="3780771"/>
                <a:ext cx="3138231" cy="361509"/>
              </a:xfrm>
              <a:prstGeom prst="rect">
                <a:avLst/>
              </a:prstGeom>
              <a:blipFill>
                <a:blip r:embed="rId4"/>
                <a:stretch>
                  <a:fillRect t="-3448" r="-1606" b="-10345"/>
                </a:stretch>
              </a:blipFill>
            </p:spPr>
            <p:txBody>
              <a:bodyPr/>
              <a:lstStyle/>
              <a:p>
                <a:r>
                  <a:rPr lang="zh-CN" altLang="en-US">
                    <a:noFill/>
                  </a:rPr>
                  <a:t> </a:t>
                </a:r>
              </a:p>
            </p:txBody>
          </p:sp>
        </mc:Fallback>
      </mc:AlternateContent>
      <p:cxnSp>
        <p:nvCxnSpPr>
          <p:cNvPr id="25" name="直线箭头连接符 24">
            <a:extLst>
              <a:ext uri="{FF2B5EF4-FFF2-40B4-BE49-F238E27FC236}">
                <a16:creationId xmlns:a16="http://schemas.microsoft.com/office/drawing/2014/main" id="{67D02A97-D663-1846-B146-9AD941101AE4}"/>
              </a:ext>
            </a:extLst>
          </p:cNvPr>
          <p:cNvCxnSpPr>
            <a:stCxn id="14" idx="3"/>
          </p:cNvCxnSpPr>
          <p:nvPr/>
        </p:nvCxnSpPr>
        <p:spPr>
          <a:xfrm flipV="1">
            <a:off x="4218638" y="1848067"/>
            <a:ext cx="945767" cy="224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E8914798-C238-A942-9EF2-9D324E62A7FB}"/>
              </a:ext>
            </a:extLst>
          </p:cNvPr>
          <p:cNvSpPr/>
          <p:nvPr/>
        </p:nvSpPr>
        <p:spPr>
          <a:xfrm>
            <a:off x="1139762" y="4647276"/>
            <a:ext cx="2825748" cy="584775"/>
          </a:xfrm>
          <a:prstGeom prst="rect">
            <a:avLst/>
          </a:prstGeom>
        </p:spPr>
        <p:txBody>
          <a:bodyPr wrap="square">
            <a:spAutoFit/>
          </a:bodyPr>
          <a:lstStyle/>
          <a:p>
            <a:r>
              <a:rPr lang="zh-CN" altLang="en-US" sz="1600" dirty="0">
                <a:solidFill>
                  <a:srgbClr val="121212"/>
                </a:solidFill>
                <a:latin typeface="-apple-system"/>
              </a:rPr>
              <a:t>采样大量的</a:t>
            </a:r>
            <a:r>
              <a:rPr lang="en-US" altLang="zh-CN" sz="1600" dirty="0">
                <a:solidFill>
                  <a:srgbClr val="121212"/>
                </a:solidFill>
                <a:latin typeface="-apple-system"/>
              </a:rPr>
              <a:t>source task</a:t>
            </a:r>
            <a:r>
              <a:rPr lang="zh-CN" altLang="en-US" sz="1600" dirty="0">
                <a:solidFill>
                  <a:srgbClr val="121212"/>
                </a:solidFill>
                <a:latin typeface="-apple-system"/>
              </a:rPr>
              <a:t>来学习</a:t>
            </a:r>
            <a:r>
              <a:rPr lang="en-US" altLang="zh-CN" sz="1600" dirty="0">
                <a:solidFill>
                  <a:srgbClr val="121212"/>
                </a:solidFill>
                <a:latin typeface="-apple-system"/>
              </a:rPr>
              <a:t>meta knowledge </a:t>
            </a:r>
            <a:endParaRPr lang="zh-CN" altLang="en-US" sz="1600" dirty="0"/>
          </a:p>
        </p:txBody>
      </p:sp>
      <mc:AlternateContent xmlns:mc="http://schemas.openxmlformats.org/markup-compatibility/2006">
        <mc:Choice xmlns:a14="http://schemas.microsoft.com/office/drawing/2010/main" Requires="a14">
          <p:sp>
            <p:nvSpPr>
              <p:cNvPr id="28" name="矩形 27">
                <a:extLst>
                  <a:ext uri="{FF2B5EF4-FFF2-40B4-BE49-F238E27FC236}">
                    <a16:creationId xmlns:a16="http://schemas.microsoft.com/office/drawing/2014/main" id="{6E4DACC4-6671-6D49-8378-8A53C1BC9F68}"/>
                  </a:ext>
                </a:extLst>
              </p:cNvPr>
              <p:cNvSpPr/>
              <p:nvPr/>
            </p:nvSpPr>
            <p:spPr>
              <a:xfrm>
                <a:off x="6691078" y="4647276"/>
                <a:ext cx="3712555" cy="830997"/>
              </a:xfrm>
              <a:prstGeom prst="rect">
                <a:avLst/>
              </a:prstGeom>
            </p:spPr>
            <p:txBody>
              <a:bodyPr wrap="square">
                <a:spAutoFit/>
              </a:bodyPr>
              <a:lstStyle/>
              <a:p>
                <a:r>
                  <a:rPr lang="zh-CN" altLang="en-US" sz="1600"/>
                  <a:t>使用</a:t>
                </a:r>
                <a:r>
                  <a:rPr lang="en-US" altLang="zh-CN" sz="1600"/>
                  <a:t>target task</a:t>
                </a:r>
                <a:r>
                  <a:rPr lang="zh-CN" altLang="en-US" sz="1600"/>
                  <a:t>来验证效果</a:t>
                </a:r>
                <a:endParaRPr lang="en-US" altLang="zh-CN" sz="1600">
                  <a:solidFill>
                    <a:srgbClr val="121212"/>
                  </a:solidFill>
                  <a:latin typeface="-apple-system"/>
                </a:endParaRPr>
              </a:p>
              <a:p>
                <a:r>
                  <a:rPr lang="zh-CN" altLang="en-US" sz="1600">
                    <a:solidFill>
                      <a:srgbClr val="121212"/>
                    </a:solidFill>
                    <a:latin typeface="-apple-system"/>
                  </a:rPr>
                  <a:t>目标</a:t>
                </a:r>
                <a:r>
                  <a:rPr lang="zh-CN" altLang="en-US" sz="1600" dirty="0">
                    <a:solidFill>
                      <a:srgbClr val="121212"/>
                    </a:solidFill>
                    <a:latin typeface="-apple-system"/>
                  </a:rPr>
                  <a:t>是基于已经学到的</a:t>
                </a:r>
                <a:r>
                  <a:rPr lang="en-US" altLang="zh-CN" sz="1600" dirty="0">
                    <a:solidFill>
                      <a:srgbClr val="121212"/>
                    </a:solidFill>
                    <a:latin typeface="-apple-system"/>
                  </a:rPr>
                  <a:t>meta knowledge</a:t>
                </a:r>
                <a:r>
                  <a:rPr lang="zh-CN" altLang="en-US" sz="1600" dirty="0">
                    <a:solidFill>
                      <a:srgbClr val="121212"/>
                    </a:solidFill>
                    <a:latin typeface="-apple-system"/>
                  </a:rPr>
                  <a:t>来寻找最优</a:t>
                </a:r>
                <a:r>
                  <a:rPr lang="zh-CN" altLang="en-US" sz="1600">
                    <a:solidFill>
                      <a:srgbClr val="121212"/>
                    </a:solidFill>
                    <a:latin typeface="-apple-system"/>
                  </a:rPr>
                  <a:t>的</a:t>
                </a:r>
                <a:r>
                  <a:rPr lang="en-US" altLang="zh-CN" sz="1600">
                    <a:solidFill>
                      <a:srgbClr val="121212"/>
                    </a:solidFill>
                    <a:latin typeface="-apple-system"/>
                  </a:rPr>
                  <a:t>model </a:t>
                </a:r>
                <a14:m>
                  <m:oMath xmlns:m="http://schemas.openxmlformats.org/officeDocument/2006/math">
                    <m:r>
                      <m:rPr>
                        <m:nor/>
                      </m:rPr>
                      <a:rPr lang="el-GR" altLang="zh-CN" sz="1600"/>
                      <m:t>θ</m:t>
                    </m:r>
                  </m:oMath>
                </a14:m>
                <a:endParaRPr lang="zh-CN" altLang="en-US" sz="1600" dirty="0"/>
              </a:p>
            </p:txBody>
          </p:sp>
        </mc:Choice>
        <mc:Fallback>
          <p:sp>
            <p:nvSpPr>
              <p:cNvPr id="28" name="矩形 27">
                <a:extLst>
                  <a:ext uri="{FF2B5EF4-FFF2-40B4-BE49-F238E27FC236}">
                    <a16:creationId xmlns:a16="http://schemas.microsoft.com/office/drawing/2014/main" id="{6E4DACC4-6671-6D49-8378-8A53C1BC9F68}"/>
                  </a:ext>
                </a:extLst>
              </p:cNvPr>
              <p:cNvSpPr>
                <a:spLocks noRot="1" noChangeAspect="1" noMove="1" noResize="1" noEditPoints="1" noAdjustHandles="1" noChangeArrowheads="1" noChangeShapeType="1" noTextEdit="1"/>
              </p:cNvSpPr>
              <p:nvPr/>
            </p:nvSpPr>
            <p:spPr>
              <a:xfrm>
                <a:off x="6691078" y="4647276"/>
                <a:ext cx="3712555" cy="830997"/>
              </a:xfrm>
              <a:prstGeom prst="rect">
                <a:avLst/>
              </a:prstGeom>
              <a:blipFill>
                <a:blip r:embed="rId5"/>
                <a:stretch>
                  <a:fillRect l="-985" t="-2190" b="-80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E5E7CF95-F247-41F6-AE5B-02429406122D}"/>
                  </a:ext>
                </a:extLst>
              </p:cNvPr>
              <p:cNvSpPr txBox="1"/>
              <p:nvPr/>
            </p:nvSpPr>
            <p:spPr>
              <a:xfrm>
                <a:off x="6657493" y="3958825"/>
                <a:ext cx="3873176" cy="4590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zh-CN" i="1" smtClean="0">
                              <a:latin typeface="Cambria Math" panose="02040503050406030204" pitchFamily="18" charset="0"/>
                            </a:rPr>
                          </m:ctrlPr>
                        </m:sSupPr>
                        <m:e>
                          <m:r>
                            <m:rPr>
                              <m:nor/>
                            </m:rPr>
                            <a:rPr lang="el-GR" altLang="zh-CN"/>
                            <m:t>θ</m:t>
                          </m:r>
                        </m:e>
                        <m:sup>
                          <m:r>
                            <a:rPr kumimoji="1" lang="zh-CN" altLang="en-US" b="0" i="1" smtClean="0">
                              <a:latin typeface="Cambria Math" panose="02040503050406030204" pitchFamily="18" charset="0"/>
                            </a:rPr>
                            <m:t>∗</m:t>
                          </m:r>
                        </m:sup>
                      </m:sSup>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𝑖</m:t>
                      </m:r>
                      <m:r>
                        <a:rPr kumimoji="1" lang="en-US" altLang="zh-CN" b="0" i="1" smtClean="0">
                          <a:latin typeface="Cambria Math" panose="02040503050406030204" pitchFamily="18" charset="0"/>
                        </a:rPr>
                        <m:t>)=</m:t>
                      </m:r>
                      <m:func>
                        <m:funcPr>
                          <m:ctrlPr>
                            <a:rPr kumimoji="1" lang="en-US" altLang="zh-CN" i="1" smtClean="0">
                              <a:latin typeface="Cambria Math" panose="02040503050406030204" pitchFamily="18" charset="0"/>
                            </a:rPr>
                          </m:ctrlPr>
                        </m:funcPr>
                        <m:fName>
                          <m:r>
                            <a:rPr kumimoji="1" lang="en-US" altLang="zh-CN" b="0" i="1" smtClean="0">
                              <a:latin typeface="Cambria Math" panose="02040503050406030204" pitchFamily="18" charset="0"/>
                            </a:rPr>
                            <m:t>𝑎𝑟𝑔</m:t>
                          </m:r>
                          <m:limLow>
                            <m:limLowPr>
                              <m:ctrlPr>
                                <a:rPr kumimoji="1" lang="en-US" altLang="zh-CN" i="1" smtClean="0">
                                  <a:latin typeface="Cambria Math" panose="02040503050406030204" pitchFamily="18" charset="0"/>
                                </a:rPr>
                              </m:ctrlPr>
                            </m:limLowPr>
                            <m:e>
                              <m:r>
                                <m:rPr>
                                  <m:sty m:val="p"/>
                                </m:rPr>
                                <a:rPr kumimoji="1" lang="en-US" altLang="zh-CN" b="0" i="0" smtClean="0">
                                  <a:latin typeface="Cambria Math" panose="02040503050406030204" pitchFamily="18" charset="0"/>
                                </a:rPr>
                                <m:t>m</m:t>
                              </m:r>
                              <m:r>
                                <a:rPr kumimoji="1" lang="en-US" altLang="zh-CN" b="0" i="1">
                                  <a:latin typeface="Cambria Math" panose="02040503050406030204" pitchFamily="18" charset="0"/>
                                </a:rPr>
                                <m:t>𝑎𝑥</m:t>
                              </m:r>
                            </m:e>
                            <m:lim>
                              <m:r>
                                <m:rPr>
                                  <m:nor/>
                                </m:rPr>
                                <a:rPr lang="el-GR" altLang="zh-CN"/>
                                <m:t>θ</m:t>
                              </m:r>
                            </m:lim>
                          </m:limLow>
                        </m:fName>
                        <m:e>
                          <m:r>
                            <m:rPr>
                              <m:nor/>
                            </m:rPr>
                            <a:rPr kumimoji="1" lang="en-US" altLang="zh-CN" i="0" smtClean="0">
                              <a:latin typeface="Cambria Math" panose="02040503050406030204" pitchFamily="18" charset="0"/>
                            </a:rPr>
                            <m:t>log</m:t>
                          </m:r>
                          <m:r>
                            <m:rPr>
                              <m:nor/>
                            </m:rPr>
                            <a:rPr kumimoji="1" lang="zh-CN" altLang="en-US" i="0" smtClean="0">
                              <a:latin typeface="Cambria Math" panose="02040503050406030204" pitchFamily="18" charset="0"/>
                            </a:rPr>
                            <m:t> </m:t>
                          </m:r>
                          <m:r>
                            <m:rPr>
                              <m:nor/>
                            </m:rPr>
                            <a:rPr kumimoji="1" lang="en-US" altLang="zh-CN" i="0" smtClean="0">
                              <a:latin typeface="Cambria Math" panose="02040503050406030204" pitchFamily="18" charset="0"/>
                            </a:rPr>
                            <m:t>p</m:t>
                          </m:r>
                          <m:r>
                            <a:rPr kumimoji="1" lang="en-US" altLang="zh-CN" b="0" i="1" smtClean="0">
                              <a:latin typeface="Cambria Math" panose="02040503050406030204" pitchFamily="18" charset="0"/>
                            </a:rPr>
                            <m:t>(</m:t>
                          </m:r>
                          <m:r>
                            <m:rPr>
                              <m:nor/>
                            </m:rPr>
                            <a:rPr lang="el-GR" altLang="zh-CN"/>
                            <m:t>θ</m:t>
                          </m:r>
                          <m:r>
                            <m:rPr>
                              <m:nor/>
                            </m:rPr>
                            <a:rPr kumimoji="1" lang="en-US" altLang="zh-CN" i="0" smtClean="0">
                              <a:latin typeface="Cambria Math" panose="02040503050406030204" pitchFamily="18" charset="0"/>
                            </a:rPr>
                            <m:t>|</m:t>
                          </m:r>
                          <m:sSup>
                            <m:sSupPr>
                              <m:ctrlPr>
                                <a:rPr kumimoji="1" lang="en-US" altLang="zh-CN" i="1">
                                  <a:latin typeface="Cambria Math" panose="02040503050406030204" pitchFamily="18" charset="0"/>
                                </a:rPr>
                              </m:ctrlPr>
                            </m:sSupPr>
                            <m:e>
                              <m:r>
                                <m:rPr>
                                  <m:nor/>
                                </m:rPr>
                                <a:rPr kumimoji="1" lang="en-US" altLang="zh-CN">
                                  <a:latin typeface="Cambria Math" panose="02040503050406030204" pitchFamily="18" charset="0"/>
                                </a:rPr>
                                <m:t>w</m:t>
                              </m:r>
                            </m:e>
                            <m:sup>
                              <m:r>
                                <a:rPr kumimoji="1" lang="zh-CN" altLang="en-US" b="0" i="1">
                                  <a:latin typeface="Cambria Math" panose="02040503050406030204" pitchFamily="18" charset="0"/>
                                </a:rPr>
                                <m:t>∗</m:t>
                              </m:r>
                            </m:sup>
                          </m:sSup>
                          <m:r>
                            <a:rPr kumimoji="1" lang="en-US" altLang="zh-CN" b="0" i="1" smtClean="0">
                              <a:latin typeface="Cambria Math" panose="02040503050406030204" pitchFamily="18" charset="0"/>
                            </a:rPr>
                            <m:t>,</m:t>
                          </m:r>
                          <m:sSubSup>
                            <m:sSubSupPr>
                              <m:ctrlPr>
                                <a:rPr kumimoji="1" lang="en-US" altLang="zh-CN" i="1" smtClean="0">
                                  <a:latin typeface="Cambria Math" panose="02040503050406030204" pitchFamily="18" charset="0"/>
                                </a:rPr>
                              </m:ctrlPr>
                            </m:sSubSupPr>
                            <m:e>
                              <m:r>
                                <a:rPr kumimoji="1" lang="en-US" altLang="zh-CN" b="0" i="1" smtClean="0">
                                  <a:latin typeface="Cambria Math" panose="02040503050406030204" pitchFamily="18" charset="0"/>
                                </a:rPr>
                                <m:t>𝐷</m:t>
                              </m:r>
                            </m:e>
                            <m:sub>
                              <m:r>
                                <a:rPr kumimoji="1" lang="en-US" altLang="zh-CN" b="0" i="1" smtClean="0">
                                  <a:latin typeface="Cambria Math" panose="02040503050406030204" pitchFamily="18" charset="0"/>
                                </a:rPr>
                                <m:t>𝑡𝑎𝑟𝑔𝑒𝑡</m:t>
                              </m:r>
                            </m:sub>
                            <m:sup>
                              <m:r>
                                <a:rPr kumimoji="1" lang="en-US" altLang="zh-CN" b="0" i="1" smtClean="0">
                                  <a:latin typeface="Cambria Math" panose="02040503050406030204" pitchFamily="18" charset="0"/>
                                </a:rPr>
                                <m:t>𝑡𝑟𝑎𝑖𝑛</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𝑖</m:t>
                              </m:r>
                              <m:r>
                                <a:rPr kumimoji="1" lang="en-US" altLang="zh-CN" b="0" i="1" smtClean="0">
                                  <a:latin typeface="Cambria Math" panose="02040503050406030204" pitchFamily="18" charset="0"/>
                                </a:rPr>
                                <m:t>)</m:t>
                              </m:r>
                            </m:sup>
                          </m:sSubSup>
                          <m:r>
                            <a:rPr kumimoji="1" lang="en-US" altLang="zh-CN" b="0" i="1" smtClean="0">
                              <a:latin typeface="Cambria Math" panose="02040503050406030204" pitchFamily="18" charset="0"/>
                            </a:rPr>
                            <m:t>)</m:t>
                          </m:r>
                        </m:e>
                      </m:func>
                    </m:oMath>
                  </m:oMathPara>
                </a14:m>
                <a:endParaRPr kumimoji="1" lang="zh-CN" altLang="en-US" dirty="0"/>
              </a:p>
            </p:txBody>
          </p:sp>
        </mc:Choice>
        <mc:Fallback>
          <p:sp>
            <p:nvSpPr>
              <p:cNvPr id="15" name="文本框 14">
                <a:extLst>
                  <a:ext uri="{FF2B5EF4-FFF2-40B4-BE49-F238E27FC236}">
                    <a16:creationId xmlns:a16="http://schemas.microsoft.com/office/drawing/2014/main" id="{E5E7CF95-F247-41F6-AE5B-02429406122D}"/>
                  </a:ext>
                </a:extLst>
              </p:cNvPr>
              <p:cNvSpPr txBox="1">
                <a:spLocks noRot="1" noChangeAspect="1" noMove="1" noResize="1" noEditPoints="1" noAdjustHandles="1" noChangeArrowheads="1" noChangeShapeType="1" noTextEdit="1"/>
              </p:cNvSpPr>
              <p:nvPr/>
            </p:nvSpPr>
            <p:spPr>
              <a:xfrm>
                <a:off x="6657493" y="3958825"/>
                <a:ext cx="3873176" cy="459036"/>
              </a:xfrm>
              <a:prstGeom prst="rect">
                <a:avLst/>
              </a:prstGeom>
              <a:blipFill>
                <a:blip r:embed="rId6"/>
                <a:stretch>
                  <a:fillRect t="-2632" r="-787" b="-1578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 name="矩形 1">
                <a:extLst>
                  <a:ext uri="{FF2B5EF4-FFF2-40B4-BE49-F238E27FC236}">
                    <a16:creationId xmlns:a16="http://schemas.microsoft.com/office/drawing/2014/main" id="{A12D7337-3573-4B03-AFA6-E15F5C4F4C12}"/>
                  </a:ext>
                </a:extLst>
              </p:cNvPr>
              <p:cNvSpPr/>
              <p:nvPr/>
            </p:nvSpPr>
            <p:spPr>
              <a:xfrm>
                <a:off x="6625764" y="3336034"/>
                <a:ext cx="3439082" cy="44473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kumimoji="1" lang="en-US" altLang="zh-CN" smtClean="0">
                              <a:latin typeface="Cambria Math" panose="02040503050406030204" pitchFamily="18" charset="0"/>
                            </a:rPr>
                          </m:ctrlPr>
                        </m:sSubPr>
                        <m:e>
                          <m:r>
                            <m:rPr>
                              <m:sty m:val="p"/>
                            </m:rPr>
                            <a:rPr kumimoji="1" lang="en-US" altLang="zh-CN" b="0" i="0">
                              <a:latin typeface="Cambria Math" panose="02040503050406030204" pitchFamily="18" charset="0"/>
                            </a:rPr>
                            <m:t>D</m:t>
                          </m:r>
                        </m:e>
                        <m:sub>
                          <m:r>
                            <m:rPr>
                              <m:sty m:val="p"/>
                            </m:rPr>
                            <a:rPr kumimoji="1" lang="en-US" altLang="zh-CN" b="0" i="0" smtClean="0">
                              <a:latin typeface="Cambria Math" panose="02040503050406030204" pitchFamily="18" charset="0"/>
                            </a:rPr>
                            <m:t>target</m:t>
                          </m:r>
                        </m:sub>
                      </m:sSub>
                      <m:r>
                        <a:rPr kumimoji="1" lang="en-US" altLang="zh-CN" b="0" i="0" smtClean="0">
                          <a:latin typeface="Cambria Math" panose="02040503050406030204" pitchFamily="18" charset="0"/>
                        </a:rPr>
                        <m:t>=</m:t>
                      </m:r>
                      <m:sSubSup>
                        <m:sSubSupPr>
                          <m:ctrlPr>
                            <a:rPr kumimoji="1" lang="en-US" altLang="zh-CN">
                              <a:latin typeface="Cambria Math" panose="02040503050406030204" pitchFamily="18" charset="0"/>
                            </a:rPr>
                          </m:ctrlPr>
                        </m:sSubSupPr>
                        <m:e>
                          <m:r>
                            <a:rPr kumimoji="1" lang="en-US" altLang="zh-CN" b="0" i="0" smtClean="0">
                              <a:latin typeface="Cambria Math" panose="02040503050406030204" pitchFamily="18" charset="0"/>
                            </a:rPr>
                            <m:t>{</m:t>
                          </m:r>
                          <m:d>
                            <m:dPr>
                              <m:ctrlPr>
                                <a:rPr kumimoji="1" lang="en-US" altLang="zh-CN" smtClean="0">
                                  <a:latin typeface="Cambria Math" panose="02040503050406030204" pitchFamily="18" charset="0"/>
                                </a:rPr>
                              </m:ctrlPr>
                            </m:dPr>
                            <m:e>
                              <m:sSubSup>
                                <m:sSubSupPr>
                                  <m:ctrlPr>
                                    <a:rPr kumimoji="1" lang="en-US" altLang="zh-CN">
                                      <a:latin typeface="Cambria Math" panose="02040503050406030204" pitchFamily="18" charset="0"/>
                                    </a:rPr>
                                  </m:ctrlPr>
                                </m:sSubSupPr>
                                <m:e>
                                  <m:r>
                                    <m:rPr>
                                      <m:sty m:val="p"/>
                                    </m:rPr>
                                    <a:rPr kumimoji="1" lang="en-US" altLang="zh-CN" b="0" i="0">
                                      <a:latin typeface="Cambria Math" panose="02040503050406030204" pitchFamily="18" charset="0"/>
                                    </a:rPr>
                                    <m:t>D</m:t>
                                  </m:r>
                                </m:e>
                                <m:sub>
                                  <m:r>
                                    <m:rPr>
                                      <m:sty m:val="p"/>
                                    </m:rPr>
                                    <a:rPr kumimoji="1" lang="en-US" altLang="zh-CN" b="0" i="0">
                                      <a:latin typeface="Cambria Math" panose="02040503050406030204" pitchFamily="18" charset="0"/>
                                    </a:rPr>
                                    <m:t>target</m:t>
                                  </m:r>
                                </m:sub>
                                <m:sup>
                                  <m:r>
                                    <m:rPr>
                                      <m:sty m:val="p"/>
                                    </m:rPr>
                                    <a:rPr kumimoji="1" lang="en-US" altLang="zh-CN" b="0" i="0">
                                      <a:latin typeface="Cambria Math" panose="02040503050406030204" pitchFamily="18" charset="0"/>
                                    </a:rPr>
                                    <m:t>train</m:t>
                                  </m:r>
                                </m:sup>
                              </m:sSubSup>
                              <m:r>
                                <a:rPr kumimoji="1" lang="en-US" altLang="zh-CN" b="0" i="0" smtClean="0">
                                  <a:latin typeface="Cambria Math" panose="02040503050406030204" pitchFamily="18" charset="0"/>
                                </a:rPr>
                                <m:t>,</m:t>
                              </m:r>
                              <m:sSubSup>
                                <m:sSubSupPr>
                                  <m:ctrlPr>
                                    <a:rPr kumimoji="1" lang="en-US" altLang="zh-CN">
                                      <a:latin typeface="Cambria Math" panose="02040503050406030204" pitchFamily="18" charset="0"/>
                                    </a:rPr>
                                  </m:ctrlPr>
                                </m:sSubSupPr>
                                <m:e>
                                  <m:r>
                                    <m:rPr>
                                      <m:sty m:val="p"/>
                                    </m:rPr>
                                    <a:rPr kumimoji="1" lang="en-US" altLang="zh-CN" b="0" i="0">
                                      <a:latin typeface="Cambria Math" panose="02040503050406030204" pitchFamily="18" charset="0"/>
                                    </a:rPr>
                                    <m:t>D</m:t>
                                  </m:r>
                                </m:e>
                                <m:sub>
                                  <m:r>
                                    <m:rPr>
                                      <m:sty m:val="p"/>
                                    </m:rPr>
                                    <a:rPr kumimoji="1" lang="en-US" altLang="zh-CN" b="0" i="0">
                                      <a:latin typeface="Cambria Math" panose="02040503050406030204" pitchFamily="18" charset="0"/>
                                    </a:rPr>
                                    <m:t>target</m:t>
                                  </m:r>
                                </m:sub>
                                <m:sup>
                                  <m:r>
                                    <m:rPr>
                                      <m:sty m:val="p"/>
                                    </m:rPr>
                                    <a:rPr kumimoji="1" lang="en-US" altLang="zh-CN" b="0" i="0" smtClean="0">
                                      <a:latin typeface="Cambria Math" panose="02040503050406030204" pitchFamily="18" charset="0"/>
                                    </a:rPr>
                                    <m:t>test</m:t>
                                  </m:r>
                                </m:sup>
                              </m:sSubSup>
                            </m:e>
                          </m:d>
                          <m:r>
                            <a:rPr kumimoji="1" lang="en-US" altLang="zh-CN" b="0" i="0" baseline="30000" smtClean="0">
                              <a:latin typeface="Cambria Math" panose="02040503050406030204" pitchFamily="18" charset="0"/>
                            </a:rPr>
                            <m:t>(</m:t>
                          </m:r>
                          <m:r>
                            <m:rPr>
                              <m:sty m:val="p"/>
                            </m:rPr>
                            <a:rPr kumimoji="1" lang="en-US" altLang="zh-CN" b="0" i="0" baseline="30000" smtClean="0">
                              <a:latin typeface="Cambria Math" panose="02040503050406030204" pitchFamily="18" charset="0"/>
                            </a:rPr>
                            <m:t>i</m:t>
                          </m:r>
                          <m:r>
                            <a:rPr kumimoji="1" lang="en-US" altLang="zh-CN" b="0" i="0" baseline="30000" smtClean="0">
                              <a:latin typeface="Cambria Math" panose="02040503050406030204" pitchFamily="18" charset="0"/>
                            </a:rPr>
                            <m:t>)}</m:t>
                          </m:r>
                        </m:e>
                        <m:sub>
                          <m:r>
                            <m:rPr>
                              <m:sty m:val="p"/>
                            </m:rPr>
                            <a:rPr kumimoji="1" lang="en-US" altLang="zh-CN" b="0" i="0" smtClean="0">
                              <a:latin typeface="Cambria Math" panose="02040503050406030204" pitchFamily="18" charset="0"/>
                            </a:rPr>
                            <m:t>i</m:t>
                          </m:r>
                          <m:r>
                            <a:rPr kumimoji="1" lang="en-US" altLang="zh-CN" b="0" i="0" smtClean="0">
                              <a:latin typeface="Cambria Math" panose="02040503050406030204" pitchFamily="18" charset="0"/>
                            </a:rPr>
                            <m:t>=1</m:t>
                          </m:r>
                        </m:sub>
                        <m:sup>
                          <m:r>
                            <m:rPr>
                              <m:sty m:val="p"/>
                            </m:rPr>
                            <a:rPr kumimoji="1" lang="en-US" altLang="zh-CN" b="0" i="0" smtClean="0">
                              <a:latin typeface="Cambria Math" panose="02040503050406030204" pitchFamily="18" charset="0"/>
                            </a:rPr>
                            <m:t>Q</m:t>
                          </m:r>
                        </m:sup>
                      </m:sSubSup>
                    </m:oMath>
                  </m:oMathPara>
                </a14:m>
                <a:endParaRPr lang="zh-CN" altLang="en-US"/>
              </a:p>
            </p:txBody>
          </p:sp>
        </mc:Choice>
        <mc:Fallback>
          <p:sp>
            <p:nvSpPr>
              <p:cNvPr id="2" name="矩形 1">
                <a:extLst>
                  <a:ext uri="{FF2B5EF4-FFF2-40B4-BE49-F238E27FC236}">
                    <a16:creationId xmlns:a16="http://schemas.microsoft.com/office/drawing/2014/main" id="{A12D7337-3573-4B03-AFA6-E15F5C4F4C12}"/>
                  </a:ext>
                </a:extLst>
              </p:cNvPr>
              <p:cNvSpPr>
                <a:spLocks noRot="1" noChangeAspect="1" noMove="1" noResize="1" noEditPoints="1" noAdjustHandles="1" noChangeArrowheads="1" noChangeShapeType="1" noTextEdit="1"/>
              </p:cNvSpPr>
              <p:nvPr/>
            </p:nvSpPr>
            <p:spPr>
              <a:xfrm>
                <a:off x="6625764" y="3336034"/>
                <a:ext cx="3439082" cy="444737"/>
              </a:xfrm>
              <a:prstGeom prst="rect">
                <a:avLst/>
              </a:prstGeom>
              <a:blipFill>
                <a:blip r:embed="rId7"/>
                <a:stretch>
                  <a:fillRect b="-684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矩形 16">
                <a:extLst>
                  <a:ext uri="{FF2B5EF4-FFF2-40B4-BE49-F238E27FC236}">
                    <a16:creationId xmlns:a16="http://schemas.microsoft.com/office/drawing/2014/main" id="{C565B465-D38C-4CFF-9C2E-A4CB7FB874D3}"/>
                  </a:ext>
                </a:extLst>
              </p:cNvPr>
              <p:cNvSpPr/>
              <p:nvPr/>
            </p:nvSpPr>
            <p:spPr>
              <a:xfrm>
                <a:off x="1323504" y="3206631"/>
                <a:ext cx="3641061" cy="40575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kumimoji="1" lang="en-US" altLang="zh-CN" smtClean="0">
                              <a:latin typeface="Cambria Math" panose="02040503050406030204" pitchFamily="18" charset="0"/>
                            </a:rPr>
                          </m:ctrlPr>
                        </m:sSubPr>
                        <m:e>
                          <m:r>
                            <m:rPr>
                              <m:sty m:val="p"/>
                            </m:rPr>
                            <a:rPr kumimoji="1" lang="en-US" altLang="zh-CN" b="0" i="0">
                              <a:latin typeface="Cambria Math" panose="02040503050406030204" pitchFamily="18" charset="0"/>
                            </a:rPr>
                            <m:t>D</m:t>
                          </m:r>
                        </m:e>
                        <m:sub>
                          <m:r>
                            <a:rPr kumimoji="1" lang="en-US" altLang="zh-CN" b="1" i="1">
                              <a:latin typeface="Cambria Math" panose="02040503050406030204" pitchFamily="18" charset="0"/>
                            </a:rPr>
                            <m:t>𝒔𝒐𝒖𝒓𝒄𝒆</m:t>
                          </m:r>
                        </m:sub>
                      </m:sSub>
                      <m:r>
                        <a:rPr kumimoji="1" lang="en-US" altLang="zh-CN" b="0" i="0" smtClean="0">
                          <a:latin typeface="Cambria Math" panose="02040503050406030204" pitchFamily="18" charset="0"/>
                        </a:rPr>
                        <m:t>=</m:t>
                      </m:r>
                      <m:sSubSup>
                        <m:sSubSupPr>
                          <m:ctrlPr>
                            <a:rPr kumimoji="1" lang="en-US" altLang="zh-CN">
                              <a:latin typeface="Cambria Math" panose="02040503050406030204" pitchFamily="18" charset="0"/>
                            </a:rPr>
                          </m:ctrlPr>
                        </m:sSubSupPr>
                        <m:e>
                          <m:r>
                            <a:rPr kumimoji="1" lang="en-US" altLang="zh-CN" b="0" i="0" smtClean="0">
                              <a:latin typeface="Cambria Math" panose="02040503050406030204" pitchFamily="18" charset="0"/>
                            </a:rPr>
                            <m:t>{</m:t>
                          </m:r>
                          <m:d>
                            <m:dPr>
                              <m:ctrlPr>
                                <a:rPr kumimoji="1" lang="en-US" altLang="zh-CN" smtClean="0">
                                  <a:latin typeface="Cambria Math" panose="02040503050406030204" pitchFamily="18" charset="0"/>
                                </a:rPr>
                              </m:ctrlPr>
                            </m:dPr>
                            <m:e>
                              <m:sSubSup>
                                <m:sSubSupPr>
                                  <m:ctrlPr>
                                    <a:rPr kumimoji="1" lang="en-US" altLang="zh-CN">
                                      <a:latin typeface="Cambria Math" panose="02040503050406030204" pitchFamily="18" charset="0"/>
                                    </a:rPr>
                                  </m:ctrlPr>
                                </m:sSubSupPr>
                                <m:e>
                                  <m:r>
                                    <m:rPr>
                                      <m:sty m:val="p"/>
                                    </m:rPr>
                                    <a:rPr kumimoji="1" lang="en-US" altLang="zh-CN" b="0" i="0">
                                      <a:latin typeface="Cambria Math" panose="02040503050406030204" pitchFamily="18" charset="0"/>
                                    </a:rPr>
                                    <m:t>D</m:t>
                                  </m:r>
                                </m:e>
                                <m:sub>
                                  <m:r>
                                    <a:rPr kumimoji="1" lang="en-US" altLang="zh-CN" b="1" i="1">
                                      <a:latin typeface="Cambria Math" panose="02040503050406030204" pitchFamily="18" charset="0"/>
                                    </a:rPr>
                                    <m:t>𝒔𝒐𝒖𝒓𝒄𝒆</m:t>
                                  </m:r>
                                </m:sub>
                                <m:sup>
                                  <m:r>
                                    <m:rPr>
                                      <m:sty m:val="p"/>
                                    </m:rPr>
                                    <a:rPr kumimoji="1" lang="en-US" altLang="zh-CN" b="0" i="0">
                                      <a:latin typeface="Cambria Math" panose="02040503050406030204" pitchFamily="18" charset="0"/>
                                    </a:rPr>
                                    <m:t>train</m:t>
                                  </m:r>
                                </m:sup>
                              </m:sSubSup>
                              <m:r>
                                <a:rPr kumimoji="1" lang="en-US" altLang="zh-CN" b="0" i="0" smtClean="0">
                                  <a:latin typeface="Cambria Math" panose="02040503050406030204" pitchFamily="18" charset="0"/>
                                </a:rPr>
                                <m:t>,</m:t>
                              </m:r>
                              <m:sSubSup>
                                <m:sSubSupPr>
                                  <m:ctrlPr>
                                    <a:rPr kumimoji="1" lang="en-US" altLang="zh-CN">
                                      <a:latin typeface="Cambria Math" panose="02040503050406030204" pitchFamily="18" charset="0"/>
                                    </a:rPr>
                                  </m:ctrlPr>
                                </m:sSubSupPr>
                                <m:e>
                                  <m:r>
                                    <m:rPr>
                                      <m:sty m:val="p"/>
                                    </m:rPr>
                                    <a:rPr kumimoji="1" lang="en-US" altLang="zh-CN" b="0" i="0">
                                      <a:latin typeface="Cambria Math" panose="02040503050406030204" pitchFamily="18" charset="0"/>
                                    </a:rPr>
                                    <m:t>D</m:t>
                                  </m:r>
                                </m:e>
                                <m:sub>
                                  <m:r>
                                    <a:rPr kumimoji="1" lang="en-US" altLang="zh-CN" b="1" i="1">
                                      <a:latin typeface="Cambria Math" panose="02040503050406030204" pitchFamily="18" charset="0"/>
                                    </a:rPr>
                                    <m:t>𝒔𝒐𝒖𝒓𝒄𝒆</m:t>
                                  </m:r>
                                </m:sub>
                                <m:sup>
                                  <m:r>
                                    <m:rPr>
                                      <m:sty m:val="p"/>
                                    </m:rPr>
                                    <a:rPr kumimoji="1" lang="en-US" altLang="zh-CN" b="0" i="0" smtClean="0">
                                      <a:latin typeface="Cambria Math" panose="02040503050406030204" pitchFamily="18" charset="0"/>
                                    </a:rPr>
                                    <m:t>test</m:t>
                                  </m:r>
                                </m:sup>
                              </m:sSubSup>
                            </m:e>
                          </m:d>
                          <m:r>
                            <a:rPr kumimoji="1" lang="en-US" altLang="zh-CN" b="0" i="0" baseline="30000" smtClean="0">
                              <a:latin typeface="Cambria Math" panose="02040503050406030204" pitchFamily="18" charset="0"/>
                            </a:rPr>
                            <m:t>(</m:t>
                          </m:r>
                          <m:r>
                            <m:rPr>
                              <m:sty m:val="p"/>
                            </m:rPr>
                            <a:rPr kumimoji="1" lang="en-US" altLang="zh-CN" b="0" i="0" baseline="30000" smtClean="0">
                              <a:latin typeface="Cambria Math" panose="02040503050406030204" pitchFamily="18" charset="0"/>
                            </a:rPr>
                            <m:t>i</m:t>
                          </m:r>
                          <m:r>
                            <a:rPr kumimoji="1" lang="en-US" altLang="zh-CN" b="0" i="0" baseline="30000" smtClean="0">
                              <a:latin typeface="Cambria Math" panose="02040503050406030204" pitchFamily="18" charset="0"/>
                            </a:rPr>
                            <m:t>)}</m:t>
                          </m:r>
                        </m:e>
                        <m:sub>
                          <m:r>
                            <m:rPr>
                              <m:sty m:val="p"/>
                            </m:rPr>
                            <a:rPr kumimoji="1" lang="en-US" altLang="zh-CN" b="0" i="0" smtClean="0">
                              <a:latin typeface="Cambria Math" panose="02040503050406030204" pitchFamily="18" charset="0"/>
                            </a:rPr>
                            <m:t>i</m:t>
                          </m:r>
                          <m:r>
                            <a:rPr kumimoji="1" lang="en-US" altLang="zh-CN" b="0" i="0" smtClean="0">
                              <a:latin typeface="Cambria Math" panose="02040503050406030204" pitchFamily="18" charset="0"/>
                            </a:rPr>
                            <m:t>=1</m:t>
                          </m:r>
                        </m:sub>
                        <m:sup>
                          <m:r>
                            <m:rPr>
                              <m:sty m:val="p"/>
                            </m:rPr>
                            <a:rPr kumimoji="1" lang="en-US" altLang="zh-CN" b="0" i="0" smtClean="0">
                              <a:latin typeface="Cambria Math" panose="02040503050406030204" pitchFamily="18" charset="0"/>
                            </a:rPr>
                            <m:t>M</m:t>
                          </m:r>
                        </m:sup>
                      </m:sSubSup>
                    </m:oMath>
                  </m:oMathPara>
                </a14:m>
                <a:endParaRPr lang="zh-CN" altLang="en-US"/>
              </a:p>
            </p:txBody>
          </p:sp>
        </mc:Choice>
        <mc:Fallback>
          <p:sp>
            <p:nvSpPr>
              <p:cNvPr id="17" name="矩形 16">
                <a:extLst>
                  <a:ext uri="{FF2B5EF4-FFF2-40B4-BE49-F238E27FC236}">
                    <a16:creationId xmlns:a16="http://schemas.microsoft.com/office/drawing/2014/main" id="{C565B465-D38C-4CFF-9C2E-A4CB7FB874D3}"/>
                  </a:ext>
                </a:extLst>
              </p:cNvPr>
              <p:cNvSpPr>
                <a:spLocks noRot="1" noChangeAspect="1" noMove="1" noResize="1" noEditPoints="1" noAdjustHandles="1" noChangeArrowheads="1" noChangeShapeType="1" noTextEdit="1"/>
              </p:cNvSpPr>
              <p:nvPr/>
            </p:nvSpPr>
            <p:spPr>
              <a:xfrm>
                <a:off x="1323504" y="3206631"/>
                <a:ext cx="3641061" cy="405752"/>
              </a:xfrm>
              <a:prstGeom prst="rect">
                <a:avLst/>
              </a:prstGeom>
              <a:blipFill>
                <a:blip r:embed="rId8"/>
                <a:stretch>
                  <a:fillRect b="-104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02554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7B43E8-918E-4294-9B02-E2C2CD9CC7EB}"/>
              </a:ext>
            </a:extLst>
          </p:cNvPr>
          <p:cNvSpPr>
            <a:spLocks noGrp="1"/>
          </p:cNvSpPr>
          <p:nvPr>
            <p:ph type="title"/>
          </p:nvPr>
        </p:nvSpPr>
        <p:spPr>
          <a:xfrm>
            <a:off x="688910" y="581061"/>
            <a:ext cx="5061578" cy="369332"/>
          </a:xfrm>
        </p:spPr>
        <p:txBody>
          <a:bodyPr wrap="none">
            <a:spAutoFit/>
          </a:bodyPr>
          <a:lstStyle/>
          <a:p>
            <a:r>
              <a:rPr lang="en-US" altLang="zh-CN" sz="2800" b="1" dirty="0">
                <a:latin typeface="URWPalladioL"/>
                <a:ea typeface="+mn-ea"/>
                <a:cs typeface="+mn-cs"/>
              </a:rPr>
              <a:t>train meta knowledge — </a:t>
            </a:r>
            <a:r>
              <a:rPr lang="en-US" altLang="zh-CN" sz="2800" b="1" dirty="0" err="1">
                <a:latin typeface="URWPalladioL"/>
                <a:ea typeface="+mn-ea"/>
                <a:cs typeface="+mn-cs"/>
              </a:rPr>
              <a:t>BiLevel</a:t>
            </a:r>
            <a:r>
              <a:rPr lang="en-US" altLang="zh-CN" sz="2800" b="1">
                <a:latin typeface="URWPalladioL"/>
                <a:ea typeface="+mn-ea"/>
                <a:cs typeface="+mn-cs"/>
              </a:rPr>
              <a:t> Optimization</a:t>
            </a:r>
            <a:endParaRPr lang="zh-CN" altLang="en-US" sz="2800" b="1">
              <a:latin typeface="URWPalladioL"/>
              <a:ea typeface="+mn-ea"/>
              <a:cs typeface="+mn-cs"/>
            </a:endParaRPr>
          </a:p>
        </p:txBody>
      </p:sp>
      <p:sp>
        <p:nvSpPr>
          <p:cNvPr id="4" name="矩形 3">
            <a:extLst>
              <a:ext uri="{FF2B5EF4-FFF2-40B4-BE49-F238E27FC236}">
                <a16:creationId xmlns:a16="http://schemas.microsoft.com/office/drawing/2014/main" id="{271BB49B-5A5A-406A-BA19-267A04837DB1}"/>
              </a:ext>
            </a:extLst>
          </p:cNvPr>
          <p:cNvSpPr/>
          <p:nvPr/>
        </p:nvSpPr>
        <p:spPr>
          <a:xfrm>
            <a:off x="1160624" y="1185188"/>
            <a:ext cx="8207310" cy="646331"/>
          </a:xfrm>
          <a:prstGeom prst="rect">
            <a:avLst/>
          </a:prstGeom>
        </p:spPr>
        <p:txBody>
          <a:bodyPr wrap="square">
            <a:spAutoFit/>
          </a:bodyPr>
          <a:lstStyle/>
          <a:p>
            <a:r>
              <a:rPr lang="zh-CN" altLang="en-US">
                <a:solidFill>
                  <a:srgbClr val="121212"/>
                </a:solidFill>
                <a:latin typeface="-apple-system"/>
              </a:rPr>
              <a:t>构造两层的</a:t>
            </a:r>
            <a:r>
              <a:rPr lang="en-US" altLang="zh-CN">
                <a:solidFill>
                  <a:srgbClr val="121212"/>
                </a:solidFill>
                <a:latin typeface="-apple-system"/>
              </a:rPr>
              <a:t>optimization</a:t>
            </a:r>
            <a:r>
              <a:rPr lang="zh-CN" altLang="en-US">
                <a:solidFill>
                  <a:srgbClr val="121212"/>
                </a:solidFill>
                <a:latin typeface="-apple-system"/>
              </a:rPr>
              <a:t>优化过程，在</a:t>
            </a:r>
            <a:r>
              <a:rPr lang="en-US" altLang="zh-CN">
                <a:solidFill>
                  <a:srgbClr val="121212"/>
                </a:solidFill>
                <a:latin typeface="-apple-system"/>
              </a:rPr>
              <a:t>inner-loop</a:t>
            </a:r>
            <a:r>
              <a:rPr lang="zh-CN" altLang="en-US">
                <a:solidFill>
                  <a:srgbClr val="121212"/>
                </a:solidFill>
                <a:latin typeface="-apple-system"/>
              </a:rPr>
              <a:t>即内层中使用</a:t>
            </a:r>
            <a:r>
              <a:rPr lang="en-US" altLang="zh-CN">
                <a:solidFill>
                  <a:srgbClr val="121212"/>
                </a:solidFill>
                <a:latin typeface="-apple-system"/>
              </a:rPr>
              <a:t>train set</a:t>
            </a:r>
            <a:r>
              <a:rPr lang="zh-CN" altLang="en-US">
                <a:solidFill>
                  <a:srgbClr val="121212"/>
                </a:solidFill>
                <a:latin typeface="-apple-system"/>
              </a:rPr>
              <a:t>更新</a:t>
            </a:r>
            <a:r>
              <a:rPr lang="en-US" altLang="zh-CN">
                <a:solidFill>
                  <a:srgbClr val="121212"/>
                </a:solidFill>
                <a:latin typeface="-apple-system"/>
              </a:rPr>
              <a:t>model</a:t>
            </a:r>
            <a:r>
              <a:rPr lang="zh-CN" altLang="en-US">
                <a:solidFill>
                  <a:srgbClr val="121212"/>
                </a:solidFill>
                <a:latin typeface="-apple-system"/>
              </a:rPr>
              <a:t>，然后再</a:t>
            </a:r>
            <a:r>
              <a:rPr lang="en-US" altLang="zh-CN">
                <a:solidFill>
                  <a:srgbClr val="121212"/>
                </a:solidFill>
                <a:latin typeface="-apple-system"/>
              </a:rPr>
              <a:t>outer-loop</a:t>
            </a:r>
            <a:r>
              <a:rPr lang="zh-CN" altLang="en-US">
                <a:solidFill>
                  <a:srgbClr val="121212"/>
                </a:solidFill>
                <a:latin typeface="-apple-system"/>
              </a:rPr>
              <a:t>基于更新后的</a:t>
            </a:r>
            <a:r>
              <a:rPr lang="en-US" altLang="zh-CN">
                <a:solidFill>
                  <a:srgbClr val="121212"/>
                </a:solidFill>
                <a:latin typeface="-apple-system"/>
              </a:rPr>
              <a:t>model</a:t>
            </a:r>
            <a:r>
              <a:rPr lang="zh-CN" altLang="en-US">
                <a:solidFill>
                  <a:srgbClr val="121212"/>
                </a:solidFill>
                <a:latin typeface="-apple-system"/>
              </a:rPr>
              <a:t>优化</a:t>
            </a:r>
            <a:r>
              <a:rPr lang="en-US" altLang="zh-CN">
                <a:solidFill>
                  <a:srgbClr val="121212"/>
                </a:solidFill>
                <a:latin typeface="-apple-system"/>
              </a:rPr>
              <a:t>meta knowledge</a:t>
            </a:r>
            <a:r>
              <a:rPr lang="zh-CN" altLang="en-US">
                <a:solidFill>
                  <a:srgbClr val="121212"/>
                </a:solidFill>
                <a:latin typeface="-apple-system"/>
              </a:rPr>
              <a:t>。</a:t>
            </a:r>
            <a:endParaRPr lang="zh-CN" altLang="en-US"/>
          </a:p>
        </p:txBody>
      </p:sp>
      <p:pic>
        <p:nvPicPr>
          <p:cNvPr id="5" name="图片 4">
            <a:extLst>
              <a:ext uri="{FF2B5EF4-FFF2-40B4-BE49-F238E27FC236}">
                <a16:creationId xmlns:a16="http://schemas.microsoft.com/office/drawing/2014/main" id="{8F15539B-5CB7-4E14-89A0-D5DE6AE7CB57}"/>
              </a:ext>
            </a:extLst>
          </p:cNvPr>
          <p:cNvPicPr>
            <a:picLocks noChangeAspect="1"/>
          </p:cNvPicPr>
          <p:nvPr/>
        </p:nvPicPr>
        <p:blipFill>
          <a:blip r:embed="rId3"/>
          <a:stretch>
            <a:fillRect/>
          </a:stretch>
        </p:blipFill>
        <p:spPr>
          <a:xfrm>
            <a:off x="1582769" y="2010914"/>
            <a:ext cx="6360174" cy="1570700"/>
          </a:xfrm>
          <a:prstGeom prst="rect">
            <a:avLst/>
          </a:prstGeom>
        </p:spPr>
      </p:pic>
      <p:grpSp>
        <p:nvGrpSpPr>
          <p:cNvPr id="26" name="组合 25">
            <a:extLst>
              <a:ext uri="{FF2B5EF4-FFF2-40B4-BE49-F238E27FC236}">
                <a16:creationId xmlns:a16="http://schemas.microsoft.com/office/drawing/2014/main" id="{F643816E-2BA2-4EB9-8A00-41D47AA3FF9F}"/>
              </a:ext>
            </a:extLst>
          </p:cNvPr>
          <p:cNvGrpSpPr/>
          <p:nvPr/>
        </p:nvGrpSpPr>
        <p:grpSpPr>
          <a:xfrm>
            <a:off x="783771" y="3598898"/>
            <a:ext cx="8703649" cy="2855168"/>
            <a:chOff x="783771" y="3598898"/>
            <a:chExt cx="8703649" cy="2855168"/>
          </a:xfrm>
        </p:grpSpPr>
        <p:sp>
          <p:nvSpPr>
            <p:cNvPr id="6" name="矩形 5">
              <a:extLst>
                <a:ext uri="{FF2B5EF4-FFF2-40B4-BE49-F238E27FC236}">
                  <a16:creationId xmlns:a16="http://schemas.microsoft.com/office/drawing/2014/main" id="{153280D1-B6A7-4C7A-A406-57D1DD13EE69}"/>
                </a:ext>
              </a:extLst>
            </p:cNvPr>
            <p:cNvSpPr/>
            <p:nvPr/>
          </p:nvSpPr>
          <p:spPr>
            <a:xfrm>
              <a:off x="2099389" y="3598898"/>
              <a:ext cx="6111551" cy="285516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52C7513-6541-4A69-9C2F-2A9D8782D3D6}"/>
                </a:ext>
              </a:extLst>
            </p:cNvPr>
            <p:cNvSpPr/>
            <p:nvPr/>
          </p:nvSpPr>
          <p:spPr>
            <a:xfrm>
              <a:off x="2931626" y="4226767"/>
              <a:ext cx="2332653" cy="1446045"/>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b="1">
                  <a:solidFill>
                    <a:srgbClr val="FF0000"/>
                  </a:solidFill>
                  <a:latin typeface="-apple-system"/>
                </a:rPr>
                <a:t>inner-loop</a:t>
              </a:r>
              <a:endParaRPr lang="zh-CN" altLang="en-US" b="1">
                <a:solidFill>
                  <a:srgbClr val="FF0000"/>
                </a:solidFill>
              </a:endParaRP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F19660C5-DD4B-454E-985A-2AD303F22158}"/>
                    </a:ext>
                  </a:extLst>
                </p:cNvPr>
                <p:cNvSpPr txBox="1"/>
                <p:nvPr/>
              </p:nvSpPr>
              <p:spPr>
                <a:xfrm>
                  <a:off x="3748816" y="5265014"/>
                  <a:ext cx="679610" cy="28591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𝑡𝑟𝑎𝑖𝑛</m:t>
                            </m:r>
                          </m:sup>
                        </m:sSup>
                      </m:oMath>
                    </m:oMathPara>
                  </a14:m>
                  <a:endParaRPr lang="zh-CN" altLang="en-US"/>
                </a:p>
              </p:txBody>
            </p:sp>
          </mc:Choice>
          <mc:Fallback>
            <p:sp>
              <p:nvSpPr>
                <p:cNvPr id="8" name="文本框 7">
                  <a:extLst>
                    <a:ext uri="{FF2B5EF4-FFF2-40B4-BE49-F238E27FC236}">
                      <a16:creationId xmlns:a16="http://schemas.microsoft.com/office/drawing/2014/main" id="{F19660C5-DD4B-454E-985A-2AD303F22158}"/>
                    </a:ext>
                  </a:extLst>
                </p:cNvPr>
                <p:cNvSpPr txBox="1">
                  <a:spLocks noRot="1" noChangeAspect="1" noMove="1" noResize="1" noEditPoints="1" noAdjustHandles="1" noChangeArrowheads="1" noChangeShapeType="1" noTextEdit="1"/>
                </p:cNvSpPr>
                <p:nvPr/>
              </p:nvSpPr>
              <p:spPr>
                <a:xfrm>
                  <a:off x="3748816" y="5265014"/>
                  <a:ext cx="679610" cy="285912"/>
                </a:xfrm>
                <a:prstGeom prst="rect">
                  <a:avLst/>
                </a:prstGeom>
                <a:blipFill>
                  <a:blip r:embed="rId4"/>
                  <a:stretch>
                    <a:fillRect l="-7207" t="-6383" r="-3604" b="-6383"/>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869BCF7D-1AB3-4641-B5B3-3A18FFB693D2}"/>
                </a:ext>
              </a:extLst>
            </p:cNvPr>
            <p:cNvSpPr txBox="1"/>
            <p:nvPr/>
          </p:nvSpPr>
          <p:spPr>
            <a:xfrm>
              <a:off x="783771" y="4841816"/>
              <a:ext cx="376854" cy="369332"/>
            </a:xfrm>
            <a:prstGeom prst="rect">
              <a:avLst/>
            </a:prstGeom>
            <a:noFill/>
          </p:spPr>
          <p:txBody>
            <a:bodyPr wrap="square" rtlCol="0">
              <a:spAutoFit/>
            </a:bodyPr>
            <a:lstStyle/>
            <a:p>
              <a:r>
                <a:rPr lang="en-US" altLang="zh-CN" b="1"/>
                <a:t>w</a:t>
              </a:r>
              <a:endParaRPr lang="zh-CN" altLang="en-US" b="1"/>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1F5F08AD-F382-4799-B7D0-D3FF200FE725}"/>
                    </a:ext>
                  </a:extLst>
                </p:cNvPr>
                <p:cNvSpPr txBox="1"/>
                <p:nvPr/>
              </p:nvSpPr>
              <p:spPr>
                <a:xfrm>
                  <a:off x="2085390" y="4870241"/>
                  <a:ext cx="376854"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nor/>
                          </m:rPr>
                          <a:rPr lang="el-GR" altLang="zh-CN" b="1"/>
                          <m:t>θ</m:t>
                        </m:r>
                      </m:oMath>
                    </m:oMathPara>
                  </a14:m>
                  <a:endParaRPr lang="zh-CN" altLang="en-US" b="1"/>
                </a:p>
              </p:txBody>
            </p:sp>
          </mc:Choice>
          <mc:Fallback>
            <p:sp>
              <p:nvSpPr>
                <p:cNvPr id="10" name="文本框 9">
                  <a:extLst>
                    <a:ext uri="{FF2B5EF4-FFF2-40B4-BE49-F238E27FC236}">
                      <a16:creationId xmlns:a16="http://schemas.microsoft.com/office/drawing/2014/main" id="{1F5F08AD-F382-4799-B7D0-D3FF200FE725}"/>
                    </a:ext>
                  </a:extLst>
                </p:cNvPr>
                <p:cNvSpPr txBox="1">
                  <a:spLocks noRot="1" noChangeAspect="1" noMove="1" noResize="1" noEditPoints="1" noAdjustHandles="1" noChangeArrowheads="1" noChangeShapeType="1" noTextEdit="1"/>
                </p:cNvSpPr>
                <p:nvPr/>
              </p:nvSpPr>
              <p:spPr>
                <a:xfrm>
                  <a:off x="2085390" y="4870241"/>
                  <a:ext cx="376854"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0C4F4BC4-1E94-40A1-B505-BACD2BDCBA8F}"/>
                    </a:ext>
                  </a:extLst>
                </p:cNvPr>
                <p:cNvSpPr txBox="1"/>
                <p:nvPr/>
              </p:nvSpPr>
              <p:spPr>
                <a:xfrm>
                  <a:off x="5682634" y="4877024"/>
                  <a:ext cx="520409"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nor/>
                          </m:rPr>
                          <a:rPr lang="el-GR" altLang="zh-CN" b="1"/>
                          <m:t>θ</m:t>
                        </m:r>
                        <m:r>
                          <m:rPr>
                            <m:nor/>
                          </m:rPr>
                          <a:rPr lang="en-US" altLang="zh-CN" b="1" i="0" baseline="30000" smtClean="0"/>
                          <m:t>*</m:t>
                        </m:r>
                      </m:oMath>
                    </m:oMathPara>
                  </a14:m>
                  <a:endParaRPr lang="zh-CN" altLang="en-US" b="1" baseline="30000"/>
                </a:p>
              </p:txBody>
            </p:sp>
          </mc:Choice>
          <mc:Fallback>
            <p:sp>
              <p:nvSpPr>
                <p:cNvPr id="11" name="文本框 10">
                  <a:extLst>
                    <a:ext uri="{FF2B5EF4-FFF2-40B4-BE49-F238E27FC236}">
                      <a16:creationId xmlns:a16="http://schemas.microsoft.com/office/drawing/2014/main" id="{0C4F4BC4-1E94-40A1-B505-BACD2BDCBA8F}"/>
                    </a:ext>
                  </a:extLst>
                </p:cNvPr>
                <p:cNvSpPr txBox="1">
                  <a:spLocks noRot="1" noChangeAspect="1" noMove="1" noResize="1" noEditPoints="1" noAdjustHandles="1" noChangeArrowheads="1" noChangeShapeType="1" noTextEdit="1"/>
                </p:cNvSpPr>
                <p:nvPr/>
              </p:nvSpPr>
              <p:spPr>
                <a:xfrm>
                  <a:off x="5682634" y="4877024"/>
                  <a:ext cx="520409" cy="369332"/>
                </a:xfrm>
                <a:prstGeom prst="rect">
                  <a:avLst/>
                </a:prstGeom>
                <a:blipFill>
                  <a:blip r:embed="rId6"/>
                  <a:stretch>
                    <a:fillRect/>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14934BF8-43FB-4B9C-9E51-A772E2617DA0}"/>
                </a:ext>
              </a:extLst>
            </p:cNvPr>
            <p:cNvSpPr txBox="1"/>
            <p:nvPr/>
          </p:nvSpPr>
          <p:spPr>
            <a:xfrm>
              <a:off x="6540759" y="4859536"/>
              <a:ext cx="1402184" cy="369332"/>
            </a:xfrm>
            <a:prstGeom prst="rect">
              <a:avLst/>
            </a:prstGeom>
            <a:noFill/>
          </p:spPr>
          <p:txBody>
            <a:bodyPr wrap="square" rtlCol="0">
              <a:spAutoFit/>
            </a:bodyPr>
            <a:lstStyle/>
            <a:p>
              <a:r>
                <a:rPr lang="en-US" altLang="zh-CN" b="1">
                  <a:solidFill>
                    <a:srgbClr val="FF0000"/>
                  </a:solidFill>
                </a:rPr>
                <a:t>outer-loop</a:t>
              </a:r>
              <a:endParaRPr lang="zh-CN" altLang="en-US" b="1">
                <a:solidFill>
                  <a:srgbClr val="FF0000"/>
                </a:solidFill>
              </a:endParaRPr>
            </a:p>
          </p:txBody>
        </p:sp>
        <p:sp>
          <p:nvSpPr>
            <p:cNvPr id="13" name="文本框 12">
              <a:extLst>
                <a:ext uri="{FF2B5EF4-FFF2-40B4-BE49-F238E27FC236}">
                  <a16:creationId xmlns:a16="http://schemas.microsoft.com/office/drawing/2014/main" id="{EB945F41-78FB-49FF-9E9A-0F03C30E2768}"/>
                </a:ext>
              </a:extLst>
            </p:cNvPr>
            <p:cNvSpPr txBox="1"/>
            <p:nvPr/>
          </p:nvSpPr>
          <p:spPr>
            <a:xfrm>
              <a:off x="8854749" y="4914344"/>
              <a:ext cx="632671" cy="369332"/>
            </a:xfrm>
            <a:prstGeom prst="rect">
              <a:avLst/>
            </a:prstGeom>
            <a:noFill/>
          </p:spPr>
          <p:txBody>
            <a:bodyPr wrap="square" rtlCol="0">
              <a:spAutoFit/>
            </a:bodyPr>
            <a:lstStyle/>
            <a:p>
              <a:r>
                <a:rPr lang="en-US" altLang="zh-CN" b="1"/>
                <a:t>w</a:t>
              </a:r>
              <a:r>
                <a:rPr lang="en-US" altLang="zh-CN" b="1" baseline="30000"/>
                <a:t>*</a:t>
              </a:r>
              <a:endParaRPr lang="zh-CN" altLang="en-US" b="1" baseline="30000"/>
            </a:p>
          </p:txBody>
        </p:sp>
        <p:cxnSp>
          <p:nvCxnSpPr>
            <p:cNvPr id="15" name="直接箭头连接符 14">
              <a:extLst>
                <a:ext uri="{FF2B5EF4-FFF2-40B4-BE49-F238E27FC236}">
                  <a16:creationId xmlns:a16="http://schemas.microsoft.com/office/drawing/2014/main" id="{BDD85D35-D179-4A06-8017-40CEC52C6622}"/>
                </a:ext>
              </a:extLst>
            </p:cNvPr>
            <p:cNvCxnSpPr>
              <a:stCxn id="9" idx="3"/>
            </p:cNvCxnSpPr>
            <p:nvPr/>
          </p:nvCxnSpPr>
          <p:spPr>
            <a:xfrm>
              <a:off x="1160625" y="5026482"/>
              <a:ext cx="836126" cy="271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直接箭头连接符 15">
              <a:extLst>
                <a:ext uri="{FF2B5EF4-FFF2-40B4-BE49-F238E27FC236}">
                  <a16:creationId xmlns:a16="http://schemas.microsoft.com/office/drawing/2014/main" id="{AD8A63B9-6F63-4F09-A693-DEDF75503ED5}"/>
                </a:ext>
              </a:extLst>
            </p:cNvPr>
            <p:cNvCxnSpPr>
              <a:cxnSpLocks/>
            </p:cNvCxnSpPr>
            <p:nvPr/>
          </p:nvCxnSpPr>
          <p:spPr>
            <a:xfrm>
              <a:off x="2442157" y="5054907"/>
              <a:ext cx="43844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直接箭头连接符 17">
              <a:extLst>
                <a:ext uri="{FF2B5EF4-FFF2-40B4-BE49-F238E27FC236}">
                  <a16:creationId xmlns:a16="http://schemas.microsoft.com/office/drawing/2014/main" id="{725E6EDD-7C54-4914-B903-583DEF6AE6C6}"/>
                </a:ext>
              </a:extLst>
            </p:cNvPr>
            <p:cNvCxnSpPr>
              <a:cxnSpLocks/>
            </p:cNvCxnSpPr>
            <p:nvPr/>
          </p:nvCxnSpPr>
          <p:spPr>
            <a:xfrm>
              <a:off x="5334647" y="5080348"/>
              <a:ext cx="43844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直接箭头连接符 18">
              <a:extLst>
                <a:ext uri="{FF2B5EF4-FFF2-40B4-BE49-F238E27FC236}">
                  <a16:creationId xmlns:a16="http://schemas.microsoft.com/office/drawing/2014/main" id="{2C02894B-AB1B-4A73-8886-9544C9DF00AD}"/>
                </a:ext>
              </a:extLst>
            </p:cNvPr>
            <p:cNvCxnSpPr>
              <a:cxnSpLocks/>
              <a:endCxn id="13" idx="1"/>
            </p:cNvCxnSpPr>
            <p:nvPr/>
          </p:nvCxnSpPr>
          <p:spPr>
            <a:xfrm>
              <a:off x="8261967" y="5099010"/>
              <a:ext cx="59278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mc:Choice xmlns:a14="http://schemas.microsoft.com/office/drawing/2010/main" Requires="a14">
            <p:sp>
              <p:nvSpPr>
                <p:cNvPr id="25" name="文本框 24">
                  <a:extLst>
                    <a:ext uri="{FF2B5EF4-FFF2-40B4-BE49-F238E27FC236}">
                      <a16:creationId xmlns:a16="http://schemas.microsoft.com/office/drawing/2014/main" id="{F8A11534-7638-438A-9DCB-9CBA3C578B3F}"/>
                    </a:ext>
                  </a:extLst>
                </p:cNvPr>
                <p:cNvSpPr txBox="1"/>
                <p:nvPr/>
              </p:nvSpPr>
              <p:spPr>
                <a:xfrm>
                  <a:off x="4815359" y="6108202"/>
                  <a:ext cx="537263" cy="28931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𝐷</m:t>
                            </m:r>
                          </m:e>
                          <m:sup>
                            <m:r>
                              <m:rPr>
                                <m:sty m:val="p"/>
                              </m:rPr>
                              <a:rPr lang="en-US" altLang="zh-CN" i="1">
                                <a:latin typeface="Cambria Math" panose="02040503050406030204" pitchFamily="18" charset="0"/>
                              </a:rPr>
                              <m:t>vali</m:t>
                            </m:r>
                          </m:sup>
                        </m:sSup>
                      </m:oMath>
                    </m:oMathPara>
                  </a14:m>
                  <a:endParaRPr lang="zh-CN" altLang="en-US"/>
                </a:p>
              </p:txBody>
            </p:sp>
          </mc:Choice>
          <mc:Fallback>
            <p:sp>
              <p:nvSpPr>
                <p:cNvPr id="25" name="文本框 24">
                  <a:extLst>
                    <a:ext uri="{FF2B5EF4-FFF2-40B4-BE49-F238E27FC236}">
                      <a16:creationId xmlns:a16="http://schemas.microsoft.com/office/drawing/2014/main" id="{F8A11534-7638-438A-9DCB-9CBA3C578B3F}"/>
                    </a:ext>
                  </a:extLst>
                </p:cNvPr>
                <p:cNvSpPr txBox="1">
                  <a:spLocks noRot="1" noChangeAspect="1" noMove="1" noResize="1" noEditPoints="1" noAdjustHandles="1" noChangeArrowheads="1" noChangeShapeType="1" noTextEdit="1"/>
                </p:cNvSpPr>
                <p:nvPr/>
              </p:nvSpPr>
              <p:spPr>
                <a:xfrm>
                  <a:off x="4815359" y="6108202"/>
                  <a:ext cx="537263" cy="289310"/>
                </a:xfrm>
                <a:prstGeom prst="rect">
                  <a:avLst/>
                </a:prstGeom>
                <a:blipFill>
                  <a:blip r:embed="rId7"/>
                  <a:stretch>
                    <a:fillRect l="-10227" t="-4255" r="-3409" b="-8511"/>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4227070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ED74B42-5018-445F-80C1-3E4F43B12EBB}"/>
              </a:ext>
            </a:extLst>
          </p:cNvPr>
          <p:cNvPicPr>
            <a:picLocks noChangeAspect="1"/>
          </p:cNvPicPr>
          <p:nvPr/>
        </p:nvPicPr>
        <p:blipFill>
          <a:blip r:embed="rId3"/>
          <a:stretch>
            <a:fillRect/>
          </a:stretch>
        </p:blipFill>
        <p:spPr>
          <a:xfrm>
            <a:off x="5887544" y="1955152"/>
            <a:ext cx="5752547" cy="3377001"/>
          </a:xfrm>
          <a:prstGeom prst="rect">
            <a:avLst/>
          </a:prstGeom>
        </p:spPr>
      </p:pic>
      <p:pic>
        <p:nvPicPr>
          <p:cNvPr id="4" name="图片 3">
            <a:extLst>
              <a:ext uri="{FF2B5EF4-FFF2-40B4-BE49-F238E27FC236}">
                <a16:creationId xmlns:a16="http://schemas.microsoft.com/office/drawing/2014/main" id="{3EA11503-CC72-4937-8AA2-D4FB82ADD14D}"/>
              </a:ext>
            </a:extLst>
          </p:cNvPr>
          <p:cNvPicPr>
            <a:picLocks noChangeAspect="1"/>
          </p:cNvPicPr>
          <p:nvPr/>
        </p:nvPicPr>
        <p:blipFill>
          <a:blip r:embed="rId4"/>
          <a:stretch>
            <a:fillRect/>
          </a:stretch>
        </p:blipFill>
        <p:spPr>
          <a:xfrm>
            <a:off x="872509" y="1662452"/>
            <a:ext cx="4867275" cy="3962400"/>
          </a:xfrm>
          <a:prstGeom prst="rect">
            <a:avLst/>
          </a:prstGeom>
        </p:spPr>
      </p:pic>
    </p:spTree>
    <p:extLst>
      <p:ext uri="{BB962C8B-B14F-4D97-AF65-F5344CB8AC3E}">
        <p14:creationId xmlns:p14="http://schemas.microsoft.com/office/powerpoint/2010/main" val="574942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FBEF080-6C41-42B7-9FA3-8408F4F8DB6E}"/>
              </a:ext>
            </a:extLst>
          </p:cNvPr>
          <p:cNvSpPr/>
          <p:nvPr/>
        </p:nvSpPr>
        <p:spPr>
          <a:xfrm>
            <a:off x="2242220" y="3133534"/>
            <a:ext cx="7707559" cy="590931"/>
          </a:xfrm>
          <a:prstGeom prst="rect">
            <a:avLst/>
          </a:prstGeom>
        </p:spPr>
        <p:txBody>
          <a:bodyPr vert="horz" lIns="91440" tIns="45720" rIns="91440" bIns="45720" rtlCol="0" anchor="ctr">
            <a:normAutofit fontScale="77500" lnSpcReduction="20000"/>
          </a:bodyPr>
          <a:lstStyle/>
          <a:p>
            <a:pPr>
              <a:lnSpc>
                <a:spcPct val="90000"/>
              </a:lnSpc>
              <a:spcBef>
                <a:spcPct val="0"/>
              </a:spcBef>
            </a:pPr>
            <a:r>
              <a:rPr lang="en-US" altLang="zh-CN" sz="3600" b="1" dirty="0">
                <a:latin typeface="+mj-lt"/>
                <a:ea typeface="+mj-ea"/>
                <a:cs typeface="+mj-cs"/>
              </a:rPr>
              <a:t>Common approaches to meta-learning</a:t>
            </a:r>
            <a:endParaRPr lang="zh-CN" altLang="en-US" sz="3600" b="1">
              <a:latin typeface="+mj-lt"/>
              <a:ea typeface="+mj-ea"/>
              <a:cs typeface="+mj-cs"/>
            </a:endParaRPr>
          </a:p>
        </p:txBody>
      </p:sp>
    </p:spTree>
    <p:extLst>
      <p:ext uri="{BB962C8B-B14F-4D97-AF65-F5344CB8AC3E}">
        <p14:creationId xmlns:p14="http://schemas.microsoft.com/office/powerpoint/2010/main" val="1208860414"/>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7086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FBEF080-6C41-42B7-9FA3-8408F4F8DB6E}"/>
              </a:ext>
            </a:extLst>
          </p:cNvPr>
          <p:cNvSpPr/>
          <p:nvPr/>
        </p:nvSpPr>
        <p:spPr>
          <a:xfrm>
            <a:off x="2539400" y="2838069"/>
            <a:ext cx="7707559" cy="590931"/>
          </a:xfrm>
          <a:prstGeom prst="rect">
            <a:avLst/>
          </a:prstGeom>
        </p:spPr>
        <p:txBody>
          <a:bodyPr vert="horz" lIns="91440" tIns="45720" rIns="91440" bIns="45720" rtlCol="0" anchor="ctr">
            <a:normAutofit/>
          </a:bodyPr>
          <a:lstStyle/>
          <a:p>
            <a:pPr>
              <a:lnSpc>
                <a:spcPct val="90000"/>
              </a:lnSpc>
              <a:spcBef>
                <a:spcPct val="0"/>
              </a:spcBef>
            </a:pPr>
            <a:r>
              <a:rPr lang="en-US" altLang="zh-CN" sz="3600" b="1" dirty="0">
                <a:latin typeface="+mj-lt"/>
                <a:ea typeface="+mj-ea"/>
                <a:cs typeface="+mj-cs"/>
              </a:rPr>
              <a:t>The application of meta-learning</a:t>
            </a:r>
            <a:endParaRPr lang="zh-CN" altLang="en-US" sz="3600" b="1" dirty="0">
              <a:latin typeface="+mj-lt"/>
              <a:ea typeface="+mj-ea"/>
              <a:cs typeface="+mj-cs"/>
            </a:endParaRPr>
          </a:p>
        </p:txBody>
      </p:sp>
    </p:spTree>
    <p:extLst>
      <p:ext uri="{BB962C8B-B14F-4D97-AF65-F5344CB8AC3E}">
        <p14:creationId xmlns:p14="http://schemas.microsoft.com/office/powerpoint/2010/main" val="478398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8A279F9-AEEC-F74E-B5F0-9D44F85D4583}"/>
              </a:ext>
            </a:extLst>
          </p:cNvPr>
          <p:cNvSpPr txBox="1"/>
          <p:nvPr/>
        </p:nvSpPr>
        <p:spPr>
          <a:xfrm>
            <a:off x="880110" y="582930"/>
            <a:ext cx="5215890" cy="400110"/>
          </a:xfrm>
          <a:prstGeom prst="rect">
            <a:avLst/>
          </a:prstGeom>
          <a:noFill/>
        </p:spPr>
        <p:txBody>
          <a:bodyPr wrap="square" rtlCol="0">
            <a:spAutoFit/>
          </a:bodyPr>
          <a:lstStyle/>
          <a:p>
            <a:pPr marL="285750" indent="-285750">
              <a:buFont typeface="Wingdings" pitchFamily="2" charset="2"/>
              <a:buChar char="l"/>
            </a:pPr>
            <a:r>
              <a:rPr kumimoji="1" lang="zh-CN" altLang="en-US" sz="2000" b="1" dirty="0"/>
              <a:t>初始化模型参数</a:t>
            </a:r>
            <a:endParaRPr lang="en-US" altLang="zh-CN" b="1" dirty="0"/>
          </a:p>
        </p:txBody>
      </p:sp>
      <p:sp>
        <p:nvSpPr>
          <p:cNvPr id="5" name="矩形 4">
            <a:extLst>
              <a:ext uri="{FF2B5EF4-FFF2-40B4-BE49-F238E27FC236}">
                <a16:creationId xmlns:a16="http://schemas.microsoft.com/office/drawing/2014/main" id="{6BE1CB11-CC6D-4F42-AFB1-ABE0784E8196}"/>
              </a:ext>
            </a:extLst>
          </p:cNvPr>
          <p:cNvSpPr/>
          <p:nvPr/>
        </p:nvSpPr>
        <p:spPr>
          <a:xfrm>
            <a:off x="1127760" y="983040"/>
            <a:ext cx="3535680" cy="1671483"/>
          </a:xfrm>
          <a:prstGeom prst="rect">
            <a:avLst/>
          </a:prstGeom>
        </p:spPr>
        <p:txBody>
          <a:bodyPr wrap="square">
            <a:spAutoFit/>
          </a:bodyPr>
          <a:lstStyle/>
          <a:p>
            <a:pPr>
              <a:lnSpc>
                <a:spcPct val="150000"/>
              </a:lnSpc>
            </a:pPr>
            <a:r>
              <a:rPr lang="en-US" altLang="zh-CN" sz="1400" dirty="0">
                <a:solidFill>
                  <a:srgbClr val="111111"/>
                </a:solidFill>
                <a:latin typeface="Microsoft YaHei Light" panose="020B0502040204020203" pitchFamily="34" charset="-122"/>
                <a:ea typeface="Microsoft YaHei Light" panose="020B0502040204020203" pitchFamily="34" charset="-122"/>
              </a:rPr>
              <a:t>LSTM Meta-Learner </a:t>
            </a:r>
          </a:p>
          <a:p>
            <a:pPr>
              <a:lnSpc>
                <a:spcPct val="150000"/>
              </a:lnSpc>
            </a:pPr>
            <a:r>
              <a:rPr lang="en-US" altLang="zh-CN" sz="1400" dirty="0">
                <a:latin typeface="Microsoft YaHei Light" panose="020B0502040204020203" pitchFamily="34" charset="-122"/>
                <a:ea typeface="Microsoft YaHei Light" panose="020B0502040204020203" pitchFamily="34" charset="-122"/>
              </a:rPr>
              <a:t>Model-Agnostic Meta-Learning (MAML)</a:t>
            </a:r>
          </a:p>
          <a:p>
            <a:pPr>
              <a:lnSpc>
                <a:spcPct val="150000"/>
              </a:lnSpc>
            </a:pPr>
            <a:r>
              <a:rPr lang="en-US" altLang="zh-CN" sz="1400" dirty="0">
                <a:latin typeface="Microsoft YaHei Light" panose="020B0502040204020203" pitchFamily="34" charset="-122"/>
                <a:ea typeface="Microsoft YaHei Light" panose="020B0502040204020203" pitchFamily="34" charset="-122"/>
              </a:rPr>
              <a:t>Reptile</a:t>
            </a:r>
          </a:p>
          <a:p>
            <a:pPr>
              <a:lnSpc>
                <a:spcPct val="150000"/>
              </a:lnSpc>
            </a:pPr>
            <a:r>
              <a:rPr lang="en-US" altLang="zh-CN" sz="1400" dirty="0">
                <a:latin typeface="Microsoft YaHei Light" panose="020B0502040204020203" pitchFamily="34" charset="-122"/>
                <a:ea typeface="Microsoft YaHei Light" panose="020B0502040204020203" pitchFamily="34" charset="-122"/>
              </a:rPr>
              <a:t>First-Order MAML (FOMAML)</a:t>
            </a:r>
          </a:p>
          <a:p>
            <a:pPr>
              <a:lnSpc>
                <a:spcPct val="150000"/>
              </a:lnSpc>
            </a:pPr>
            <a:r>
              <a:rPr lang="en-US" altLang="zh-CN" sz="1400" dirty="0">
                <a:latin typeface="Microsoft YaHei Light" panose="020B0502040204020203" pitchFamily="34" charset="-122"/>
                <a:ea typeface="Microsoft YaHei Light" panose="020B0502040204020203" pitchFamily="34" charset="-122"/>
              </a:rPr>
              <a:t>Meta Embedding</a:t>
            </a:r>
          </a:p>
        </p:txBody>
      </p:sp>
      <p:sp>
        <p:nvSpPr>
          <p:cNvPr id="9" name="文本框 8">
            <a:extLst>
              <a:ext uri="{FF2B5EF4-FFF2-40B4-BE49-F238E27FC236}">
                <a16:creationId xmlns:a16="http://schemas.microsoft.com/office/drawing/2014/main" id="{76F12261-FE49-554E-9AEB-DB79CC471E28}"/>
              </a:ext>
            </a:extLst>
          </p:cNvPr>
          <p:cNvSpPr txBox="1"/>
          <p:nvPr/>
        </p:nvSpPr>
        <p:spPr>
          <a:xfrm>
            <a:off x="880110" y="2731468"/>
            <a:ext cx="5215890" cy="400110"/>
          </a:xfrm>
          <a:prstGeom prst="rect">
            <a:avLst/>
          </a:prstGeom>
          <a:noFill/>
        </p:spPr>
        <p:txBody>
          <a:bodyPr wrap="square" rtlCol="0">
            <a:spAutoFit/>
          </a:bodyPr>
          <a:lstStyle/>
          <a:p>
            <a:pPr marL="285750" indent="-285750">
              <a:buFont typeface="Wingdings" pitchFamily="2" charset="2"/>
              <a:buChar char="l"/>
            </a:pPr>
            <a:r>
              <a:rPr kumimoji="1" lang="zh-CN" altLang="en-US" sz="2000" b="1" dirty="0"/>
              <a:t>设计模型架构</a:t>
            </a:r>
            <a:endParaRPr lang="en-US" altLang="zh-CN" b="1" dirty="0"/>
          </a:p>
        </p:txBody>
      </p:sp>
      <p:sp>
        <p:nvSpPr>
          <p:cNvPr id="10" name="文本框 9">
            <a:extLst>
              <a:ext uri="{FF2B5EF4-FFF2-40B4-BE49-F238E27FC236}">
                <a16:creationId xmlns:a16="http://schemas.microsoft.com/office/drawing/2014/main" id="{B94D0E36-F025-814C-BBF9-81B07663982D}"/>
              </a:ext>
            </a:extLst>
          </p:cNvPr>
          <p:cNvSpPr txBox="1"/>
          <p:nvPr/>
        </p:nvSpPr>
        <p:spPr>
          <a:xfrm>
            <a:off x="872490" y="4046224"/>
            <a:ext cx="2743200" cy="369332"/>
          </a:xfrm>
          <a:prstGeom prst="rect">
            <a:avLst/>
          </a:prstGeom>
          <a:noFill/>
        </p:spPr>
        <p:txBody>
          <a:bodyPr wrap="square" rtlCol="0">
            <a:spAutoFit/>
          </a:bodyPr>
          <a:lstStyle/>
          <a:p>
            <a:pPr marL="285750" indent="-285750">
              <a:buFont typeface="Wingdings" pitchFamily="2" charset="2"/>
              <a:buChar char="l"/>
            </a:pPr>
            <a:r>
              <a:rPr lang="zh-CN" altLang="en-US" b="1" dirty="0"/>
              <a:t>设计参数更新策略</a:t>
            </a:r>
          </a:p>
        </p:txBody>
      </p:sp>
      <p:sp>
        <p:nvSpPr>
          <p:cNvPr id="6" name="矩形 5">
            <a:extLst>
              <a:ext uri="{FF2B5EF4-FFF2-40B4-BE49-F238E27FC236}">
                <a16:creationId xmlns:a16="http://schemas.microsoft.com/office/drawing/2014/main" id="{AE1330C0-9ECC-514E-ACA0-08AB2D74BBE6}"/>
              </a:ext>
            </a:extLst>
          </p:cNvPr>
          <p:cNvSpPr/>
          <p:nvPr/>
        </p:nvSpPr>
        <p:spPr>
          <a:xfrm>
            <a:off x="895350" y="5145536"/>
            <a:ext cx="1858201" cy="369332"/>
          </a:xfrm>
          <a:prstGeom prst="rect">
            <a:avLst/>
          </a:prstGeom>
          <a:noFill/>
        </p:spPr>
        <p:txBody>
          <a:bodyPr wrap="square" rtlCol="0">
            <a:spAutoFit/>
          </a:bodyPr>
          <a:lstStyle/>
          <a:p>
            <a:pPr marL="285750" indent="-285750">
              <a:buFont typeface="Wingdings" pitchFamily="2" charset="2"/>
              <a:buChar char="l"/>
            </a:pPr>
            <a:r>
              <a:rPr lang="zh-CN" altLang="en-US" b="1" dirty="0"/>
              <a:t>设计激活函数</a:t>
            </a:r>
          </a:p>
        </p:txBody>
      </p:sp>
      <p:sp>
        <p:nvSpPr>
          <p:cNvPr id="3" name="矩形 2">
            <a:extLst>
              <a:ext uri="{FF2B5EF4-FFF2-40B4-BE49-F238E27FC236}">
                <a16:creationId xmlns:a16="http://schemas.microsoft.com/office/drawing/2014/main" id="{5FFD0DAF-4A0A-0A49-ABDB-365C668F2C86}"/>
              </a:ext>
            </a:extLst>
          </p:cNvPr>
          <p:cNvSpPr/>
          <p:nvPr/>
        </p:nvSpPr>
        <p:spPr>
          <a:xfrm>
            <a:off x="1070610" y="3246004"/>
            <a:ext cx="3339953" cy="646331"/>
          </a:xfrm>
          <a:prstGeom prst="rect">
            <a:avLst/>
          </a:prstGeom>
        </p:spPr>
        <p:txBody>
          <a:bodyPr wrap="square">
            <a:spAutoFit/>
          </a:bodyPr>
          <a:lstStyle/>
          <a:p>
            <a:pPr>
              <a:lnSpc>
                <a:spcPct val="150000"/>
              </a:lnSpc>
            </a:pPr>
            <a:r>
              <a:rPr lang="en-US" altLang="zh-CN" sz="1400" dirty="0">
                <a:solidFill>
                  <a:srgbClr val="111111"/>
                </a:solidFill>
                <a:latin typeface="Microsoft YaHei Light" panose="020B0502040204020203" pitchFamily="34" charset="-122"/>
                <a:ea typeface="Microsoft YaHei Light" panose="020B0502040204020203" pitchFamily="34" charset="-122"/>
              </a:rPr>
              <a:t> Neural Architecture Search (NAS)</a:t>
            </a:r>
          </a:p>
          <a:p>
            <a:pPr>
              <a:lnSpc>
                <a:spcPct val="150000"/>
              </a:lnSpc>
            </a:pPr>
            <a:r>
              <a:rPr lang="en-US" altLang="zh-CN" sz="1400" dirty="0">
                <a:solidFill>
                  <a:srgbClr val="111111"/>
                </a:solidFill>
                <a:latin typeface="Microsoft YaHei Light" panose="020B0502040204020203" pitchFamily="34" charset="-122"/>
                <a:ea typeface="Microsoft YaHei Light" panose="020B0502040204020203" pitchFamily="34" charset="-122"/>
              </a:rPr>
              <a:t> </a:t>
            </a:r>
            <a:r>
              <a:rPr lang="en-US" altLang="zh-CN" sz="1400" dirty="0" err="1">
                <a:solidFill>
                  <a:srgbClr val="111111"/>
                </a:solidFill>
                <a:latin typeface="Microsoft YaHei Light" panose="020B0502040204020203" pitchFamily="34" charset="-122"/>
                <a:ea typeface="Microsoft YaHei Light" panose="020B0502040204020203" pitchFamily="34" charset="-122"/>
              </a:rPr>
              <a:t>AutoML</a:t>
            </a:r>
            <a:endParaRPr lang="zh-CN" altLang="en-US" sz="1400" dirty="0">
              <a:solidFill>
                <a:srgbClr val="111111"/>
              </a:solidFill>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2788932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1E7D317-3952-47C0-A093-64007D20A097}"/>
              </a:ext>
            </a:extLst>
          </p:cNvPr>
          <p:cNvSpPr/>
          <p:nvPr/>
        </p:nvSpPr>
        <p:spPr>
          <a:xfrm>
            <a:off x="4208138" y="3206234"/>
            <a:ext cx="4802512" cy="590931"/>
          </a:xfrm>
          <a:prstGeom prst="rect">
            <a:avLst/>
          </a:prstGeom>
        </p:spPr>
        <p:txBody>
          <a:bodyPr vert="horz" lIns="91440" tIns="45720" rIns="91440" bIns="45720" rtlCol="0" anchor="ctr">
            <a:noAutofit/>
          </a:bodyPr>
          <a:lstStyle/>
          <a:p>
            <a:pPr>
              <a:lnSpc>
                <a:spcPct val="90000"/>
              </a:lnSpc>
              <a:spcBef>
                <a:spcPct val="0"/>
              </a:spcBef>
            </a:pPr>
            <a:r>
              <a:rPr lang="en-US" altLang="zh-CN" sz="3600" b="1" dirty="0">
                <a:latin typeface="+mj-lt"/>
                <a:ea typeface="+mj-ea"/>
                <a:cs typeface="+mj-cs"/>
              </a:rPr>
              <a:t>Important papers</a:t>
            </a:r>
            <a:endParaRPr lang="zh-CN" altLang="en-US" sz="3600" b="1">
              <a:latin typeface="+mj-lt"/>
              <a:ea typeface="+mj-ea"/>
              <a:cs typeface="+mj-cs"/>
            </a:endParaRPr>
          </a:p>
        </p:txBody>
      </p:sp>
    </p:spTree>
    <p:extLst>
      <p:ext uri="{BB962C8B-B14F-4D97-AF65-F5344CB8AC3E}">
        <p14:creationId xmlns:p14="http://schemas.microsoft.com/office/powerpoint/2010/main" val="1265825226"/>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EA2F786-FC9D-43A8-833F-4E61D7F16F8E}"/>
              </a:ext>
            </a:extLst>
          </p:cNvPr>
          <p:cNvSpPr txBox="1"/>
          <p:nvPr/>
        </p:nvSpPr>
        <p:spPr>
          <a:xfrm>
            <a:off x="916305" y="474345"/>
            <a:ext cx="9886950" cy="5909310"/>
          </a:xfrm>
          <a:prstGeom prst="rect">
            <a:avLst/>
          </a:prstGeom>
          <a:noFill/>
        </p:spPr>
        <p:txBody>
          <a:bodyPr wrap="square" rtlCol="0">
            <a:spAutoFit/>
          </a:bodyPr>
          <a:lstStyle/>
          <a:p>
            <a:r>
              <a:rPr lang="en-US" altLang="zh-CN" sz="1400" dirty="0"/>
              <a:t>Meta-Learning: A Survey</a:t>
            </a:r>
          </a:p>
          <a:p>
            <a:r>
              <a:rPr lang="en-US" altLang="zh-CN" sz="1400" dirty="0">
                <a:hlinkClick r:id="rId2"/>
              </a:rPr>
              <a:t>https://arxiv.org/pdf/1810.03548.pdf</a:t>
            </a:r>
            <a:r>
              <a:rPr lang="en-US" altLang="zh-CN" sz="1400" dirty="0"/>
              <a:t> </a:t>
            </a:r>
          </a:p>
          <a:p>
            <a:endParaRPr lang="en-US" altLang="zh-CN" sz="1400" dirty="0"/>
          </a:p>
          <a:p>
            <a:r>
              <a:rPr lang="en-US" altLang="zh-CN" sz="1400" b="1" dirty="0"/>
              <a:t>Meta-Learning in Neural Networks: A Survey</a:t>
            </a:r>
          </a:p>
          <a:p>
            <a:r>
              <a:rPr lang="en-US" altLang="zh-CN" sz="1400" dirty="0">
                <a:hlinkClick r:id="rId3"/>
              </a:rPr>
              <a:t>https://arxiv.org/pdf/2004.05439.pdf</a:t>
            </a:r>
            <a:endParaRPr lang="en-US" altLang="zh-CN" sz="1400" dirty="0"/>
          </a:p>
          <a:p>
            <a:endParaRPr lang="en-US" altLang="zh-CN" sz="1400" dirty="0"/>
          </a:p>
          <a:p>
            <a:r>
              <a:rPr lang="en-US" altLang="zh-CN" sz="1400" b="1" dirty="0"/>
              <a:t>Model-Agnostic Meta-Learning for Fast Adaptation of Deep Networks (Chelsea Finn)</a:t>
            </a:r>
          </a:p>
          <a:p>
            <a:r>
              <a:rPr lang="en-US" altLang="zh-CN" sz="1400" dirty="0">
                <a:hlinkClick r:id="rId4"/>
              </a:rPr>
              <a:t>https://arxiv.org/pdf/1703.03400.pdf</a:t>
            </a:r>
            <a:endParaRPr lang="en-US" altLang="zh-CN" sz="1400" dirty="0"/>
          </a:p>
          <a:p>
            <a:endParaRPr lang="en-US" altLang="zh-CN" sz="1400" dirty="0"/>
          </a:p>
          <a:p>
            <a:r>
              <a:rPr lang="en-US" altLang="zh-CN" sz="1400" dirty="0"/>
              <a:t>Online meta-learning (Chelsea Finn)</a:t>
            </a:r>
          </a:p>
          <a:p>
            <a:r>
              <a:rPr lang="en-US" altLang="zh-CN" sz="1400" dirty="0">
                <a:hlinkClick r:id="rId5"/>
              </a:rPr>
              <a:t>https://arxiv.org/pdf/1902.08438.pdf</a:t>
            </a:r>
            <a:endParaRPr lang="en-US" altLang="zh-CN" sz="1400" dirty="0"/>
          </a:p>
          <a:p>
            <a:endParaRPr lang="en-US" altLang="zh-CN" sz="1400" dirty="0"/>
          </a:p>
          <a:p>
            <a:r>
              <a:rPr lang="en-US" altLang="zh-CN" sz="1400" b="1" dirty="0"/>
              <a:t>Learning to Learn with Gradients (Chelsea Finn</a:t>
            </a:r>
            <a:r>
              <a:rPr lang="zh-CN" altLang="en-US" sz="1400" b="1" dirty="0"/>
              <a:t>的博士论文</a:t>
            </a:r>
            <a:r>
              <a:rPr lang="en-US" altLang="zh-CN" sz="1400" b="1" dirty="0"/>
              <a:t>, 2018 ACM </a:t>
            </a:r>
            <a:r>
              <a:rPr lang="zh-CN" altLang="en-US" sz="1400" b="1" dirty="0"/>
              <a:t>最佳博士论文</a:t>
            </a:r>
            <a:r>
              <a:rPr lang="en-US" altLang="zh-CN" sz="1400" b="1" dirty="0"/>
              <a:t>)</a:t>
            </a:r>
          </a:p>
          <a:p>
            <a:r>
              <a:rPr lang="en-US" altLang="zh-CN" sz="1400" dirty="0">
                <a:hlinkClick r:id="rId6"/>
              </a:rPr>
              <a:t>https://www2.eecs.berkeley.edu/Pubs/TechRpts/2018/EECS-2018-105.pdf</a:t>
            </a:r>
            <a:endParaRPr lang="en-US" altLang="zh-CN" sz="1400" dirty="0"/>
          </a:p>
          <a:p>
            <a:endParaRPr lang="en-US" altLang="zh-CN" sz="1400" dirty="0"/>
          </a:p>
          <a:p>
            <a:r>
              <a:rPr lang="en-US" altLang="zh-CN" sz="1400" dirty="0"/>
              <a:t>Chelsea Finn</a:t>
            </a:r>
            <a:r>
              <a:rPr lang="zh-CN" altLang="en-US" sz="1400" dirty="0"/>
              <a:t>的博客</a:t>
            </a:r>
            <a:endParaRPr lang="en-US" altLang="zh-CN" sz="1400" dirty="0"/>
          </a:p>
          <a:p>
            <a:r>
              <a:rPr lang="en-US" altLang="zh-CN" sz="1400" dirty="0">
                <a:hlinkClick r:id="rId7"/>
              </a:rPr>
              <a:t>https://bair.berkeley.edu/blog/2017/07/18/learning-to-learn/</a:t>
            </a:r>
            <a:endParaRPr lang="en-US" altLang="zh-CN" sz="1400" dirty="0"/>
          </a:p>
          <a:p>
            <a:endParaRPr lang="en-US" altLang="zh-CN" sz="1400" dirty="0"/>
          </a:p>
          <a:p>
            <a:r>
              <a:rPr lang="en-US" altLang="zh-CN" sz="1400" dirty="0"/>
              <a:t>On First-Order Meta-Learning Algorithms</a:t>
            </a:r>
          </a:p>
          <a:p>
            <a:r>
              <a:rPr lang="en-US" altLang="zh-CN" sz="1400" dirty="0">
                <a:hlinkClick r:id="rId8"/>
              </a:rPr>
              <a:t>https://arxiv.org/abs/1803.02999</a:t>
            </a:r>
            <a:endParaRPr lang="en-US" altLang="zh-CN" sz="1400" dirty="0"/>
          </a:p>
          <a:p>
            <a:endParaRPr lang="en-US" altLang="zh-CN" sz="1400" dirty="0"/>
          </a:p>
          <a:p>
            <a:r>
              <a:rPr lang="en-US" altLang="zh-CN" sz="1400" dirty="0"/>
              <a:t>LSTM Meta-Learner</a:t>
            </a:r>
          </a:p>
          <a:p>
            <a:r>
              <a:rPr lang="en-US" altLang="zh-CN" sz="1400" dirty="0">
                <a:hlinkClick r:id="rId9"/>
              </a:rPr>
              <a:t>https://openreview.net/pdf?id=rJY0-Kcll</a:t>
            </a:r>
            <a:endParaRPr lang="en-US" altLang="zh-CN" sz="1400" dirty="0"/>
          </a:p>
          <a:p>
            <a:endParaRPr lang="en-US" altLang="zh-CN" sz="1400" dirty="0"/>
          </a:p>
          <a:p>
            <a:r>
              <a:rPr lang="en-US" altLang="zh-CN" sz="1400" dirty="0"/>
              <a:t>MAML </a:t>
            </a:r>
            <a:r>
              <a:rPr lang="en-US" altLang="zh-CN" sz="1400" dirty="0" err="1"/>
              <a:t>Tensorflow</a:t>
            </a:r>
            <a:r>
              <a:rPr lang="zh-CN" altLang="en-US" sz="1400" dirty="0"/>
              <a:t>实现：</a:t>
            </a:r>
            <a:r>
              <a:rPr lang="en-US" altLang="zh-CN" sz="1400" dirty="0">
                <a:hlinkClick r:id="rId10"/>
              </a:rPr>
              <a:t>cbfinn/maml</a:t>
            </a:r>
            <a:endParaRPr lang="en-US" altLang="zh-CN" sz="1400" dirty="0"/>
          </a:p>
          <a:p>
            <a:r>
              <a:rPr lang="en-US" altLang="zh-CN" sz="1400" dirty="0"/>
              <a:t>MAML </a:t>
            </a:r>
            <a:r>
              <a:rPr lang="en-US" altLang="zh-CN" sz="1400" dirty="0" err="1"/>
              <a:t>Pytorch</a:t>
            </a:r>
            <a:r>
              <a:rPr lang="zh-CN" altLang="en-US" sz="1400" dirty="0"/>
              <a:t>实现：</a:t>
            </a:r>
            <a:r>
              <a:rPr lang="en-US" altLang="zh-CN" sz="1400" dirty="0">
                <a:hlinkClick r:id="rId11"/>
              </a:rPr>
              <a:t>dragen1860/MAML-Pytorch</a:t>
            </a:r>
            <a:endParaRPr lang="en-US" altLang="zh-CN" sz="1400" dirty="0"/>
          </a:p>
        </p:txBody>
      </p:sp>
    </p:spTree>
    <p:extLst>
      <p:ext uri="{BB962C8B-B14F-4D97-AF65-F5344CB8AC3E}">
        <p14:creationId xmlns:p14="http://schemas.microsoft.com/office/powerpoint/2010/main" val="194739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EA951783-CB46-4648-A7EF-F5B7CE5920DD}"/>
              </a:ext>
            </a:extLst>
          </p:cNvPr>
          <p:cNvSpPr txBox="1"/>
          <p:nvPr/>
        </p:nvSpPr>
        <p:spPr>
          <a:xfrm>
            <a:off x="2695575" y="538996"/>
            <a:ext cx="6800850" cy="6001643"/>
          </a:xfrm>
          <a:prstGeom prst="rect">
            <a:avLst/>
          </a:prstGeom>
          <a:noFill/>
        </p:spPr>
        <p:txBody>
          <a:bodyPr wrap="square" rtlCol="0">
            <a:spAutoFit/>
          </a:bodyPr>
          <a:lstStyle/>
          <a:p>
            <a:r>
              <a:rPr kumimoji="1" lang="zh-CN" altLang="en-US" sz="1600" dirty="0">
                <a:latin typeface="Microsoft YaHei Light" panose="020B0502040204020203" pitchFamily="34" charset="-122"/>
                <a:ea typeface="Microsoft YaHei Light" panose="020B0502040204020203" pitchFamily="34" charset="-122"/>
              </a:rPr>
              <a:t>从前有个小孩儿，叫</a:t>
            </a:r>
            <a:r>
              <a:rPr kumimoji="1" lang="en-US" altLang="zh-CN" sz="1600" dirty="0" err="1">
                <a:latin typeface="Microsoft YaHei Light" panose="020B0502040204020203" pitchFamily="34" charset="-122"/>
                <a:ea typeface="Microsoft YaHei Light" panose="020B0502040204020203" pitchFamily="34" charset="-122"/>
              </a:rPr>
              <a:t>dnn</a:t>
            </a:r>
            <a:endParaRPr kumimoji="1" lang="en-US" altLang="zh-CN" sz="1600" dirty="0">
              <a:latin typeface="Microsoft YaHei Light" panose="020B0502040204020203" pitchFamily="34" charset="-122"/>
              <a:ea typeface="Microsoft YaHei Light" panose="020B0502040204020203" pitchFamily="34" charset="-122"/>
            </a:endParaRPr>
          </a:p>
          <a:p>
            <a:r>
              <a:rPr kumimoji="1" lang="zh-CN" altLang="en-US" sz="1600" dirty="0">
                <a:latin typeface="Microsoft YaHei Light" panose="020B0502040204020203" pitchFamily="34" charset="-122"/>
                <a:ea typeface="Microsoft YaHei Light" panose="020B0502040204020203" pitchFamily="34" charset="-122"/>
              </a:rPr>
              <a:t>非常擅于</a:t>
            </a:r>
            <a:r>
              <a:rPr kumimoji="1" lang="zh-CN" altLang="en-US" sz="1600" dirty="0">
                <a:solidFill>
                  <a:srgbClr val="FF0000"/>
                </a:solidFill>
                <a:latin typeface="Microsoft YaHei Light" panose="020B0502040204020203" pitchFamily="34" charset="-122"/>
                <a:ea typeface="Microsoft YaHei Light" panose="020B0502040204020203" pitchFamily="34" charset="-122"/>
              </a:rPr>
              <a:t>物理、化学、生物</a:t>
            </a:r>
            <a:endParaRPr kumimoji="1" lang="en-US" altLang="zh-CN" sz="1600" dirty="0">
              <a:latin typeface="Microsoft YaHei Light" panose="020B0502040204020203" pitchFamily="34" charset="-122"/>
              <a:ea typeface="Microsoft YaHei Light" panose="020B0502040204020203" pitchFamily="34" charset="-122"/>
            </a:endParaRPr>
          </a:p>
          <a:p>
            <a:r>
              <a:rPr kumimoji="1" lang="zh-CN" altLang="en-US" sz="1600" dirty="0">
                <a:latin typeface="Microsoft YaHei Light" panose="020B0502040204020203" pitchFamily="34" charset="-122"/>
                <a:ea typeface="Microsoft YaHei Light" panose="020B0502040204020203" pitchFamily="34" charset="-122"/>
              </a:rPr>
              <a:t>几百年来累计参加千万次考试，每次正确率都在</a:t>
            </a:r>
            <a:r>
              <a:rPr kumimoji="1" lang="en-US" altLang="zh-CN" sz="1600" dirty="0">
                <a:latin typeface="Microsoft YaHei Light" panose="020B0502040204020203" pitchFamily="34" charset="-122"/>
                <a:ea typeface="Microsoft YaHei Light" panose="020B0502040204020203" pitchFamily="34" charset="-122"/>
              </a:rPr>
              <a:t>90%</a:t>
            </a:r>
            <a:r>
              <a:rPr kumimoji="1" lang="zh-CN" altLang="en-US" sz="1600" dirty="0">
                <a:latin typeface="Microsoft YaHei Light" panose="020B0502040204020203" pitchFamily="34" charset="-122"/>
                <a:ea typeface="Microsoft YaHei Light" panose="020B0502040204020203" pitchFamily="34" charset="-122"/>
              </a:rPr>
              <a:t>以上</a:t>
            </a:r>
            <a:endParaRPr kumimoji="1" lang="en-US" altLang="zh-CN" sz="1600" dirty="0">
              <a:latin typeface="Microsoft YaHei Light" panose="020B0502040204020203" pitchFamily="34" charset="-122"/>
              <a:ea typeface="Microsoft YaHei Light" panose="020B0502040204020203" pitchFamily="34" charset="-122"/>
            </a:endParaRPr>
          </a:p>
          <a:p>
            <a:r>
              <a:rPr kumimoji="1" lang="zh-CN" altLang="en-US" sz="1600" dirty="0">
                <a:latin typeface="Microsoft YaHei Light" panose="020B0502040204020203" pitchFamily="34" charset="-122"/>
                <a:ea typeface="Microsoft YaHei Light" panose="020B0502040204020203" pitchFamily="34" charset="-122"/>
              </a:rPr>
              <a:t>而且正确率与日俱增</a:t>
            </a:r>
            <a:endParaRPr kumimoji="1" lang="en-US" altLang="zh-CN" sz="1600" dirty="0">
              <a:latin typeface="Microsoft YaHei Light" panose="020B0502040204020203" pitchFamily="34" charset="-122"/>
              <a:ea typeface="Microsoft YaHei Light" panose="020B0502040204020203" pitchFamily="34" charset="-122"/>
            </a:endParaRPr>
          </a:p>
          <a:p>
            <a:endParaRPr kumimoji="1" lang="en-US" altLang="zh-CN" sz="1600" dirty="0">
              <a:latin typeface="Microsoft YaHei Light" panose="020B0502040204020203" pitchFamily="34" charset="-122"/>
              <a:ea typeface="Microsoft YaHei Light" panose="020B0502040204020203" pitchFamily="34" charset="-122"/>
            </a:endParaRPr>
          </a:p>
          <a:p>
            <a:r>
              <a:rPr kumimoji="1" lang="zh-CN" altLang="en-US" sz="1600" dirty="0">
                <a:latin typeface="Microsoft YaHei Light" panose="020B0502040204020203" pitchFamily="34" charset="-122"/>
                <a:ea typeface="Microsoft YaHei Light" panose="020B0502040204020203" pitchFamily="34" charset="-122"/>
              </a:rPr>
              <a:t>某日，来了一位数学老师</a:t>
            </a:r>
            <a:endParaRPr kumimoji="1" lang="en-US" altLang="zh-CN" sz="1600" dirty="0">
              <a:latin typeface="Microsoft YaHei Light" panose="020B0502040204020203" pitchFamily="34" charset="-122"/>
              <a:ea typeface="Microsoft YaHei Light" panose="020B0502040204020203" pitchFamily="34" charset="-122"/>
            </a:endParaRPr>
          </a:p>
          <a:p>
            <a:r>
              <a:rPr kumimoji="1" lang="zh-CN" altLang="en-US" sz="1600" dirty="0">
                <a:latin typeface="Microsoft YaHei Light" panose="020B0502040204020203" pitchFamily="34" charset="-122"/>
                <a:ea typeface="Microsoft YaHei Light" panose="020B0502040204020203" pitchFamily="34" charset="-122"/>
              </a:rPr>
              <a:t>给了</a:t>
            </a:r>
            <a:r>
              <a:rPr kumimoji="1" lang="en-US" altLang="zh-CN" sz="1600" dirty="0" err="1">
                <a:latin typeface="Microsoft YaHei Light" panose="020B0502040204020203" pitchFamily="34" charset="-122"/>
                <a:ea typeface="Microsoft YaHei Light" panose="020B0502040204020203" pitchFamily="34" charset="-122"/>
              </a:rPr>
              <a:t>dnn</a:t>
            </a:r>
            <a:r>
              <a:rPr kumimoji="1" lang="zh-CN" altLang="en-US" sz="1600" dirty="0">
                <a:latin typeface="Microsoft YaHei Light" panose="020B0502040204020203" pitchFamily="34" charset="-122"/>
                <a:ea typeface="Microsoft YaHei Light" panose="020B0502040204020203" pitchFamily="34" charset="-122"/>
              </a:rPr>
              <a:t>一份</a:t>
            </a:r>
            <a:r>
              <a:rPr kumimoji="1" lang="zh-CN" altLang="en-US" sz="1600" dirty="0">
                <a:solidFill>
                  <a:srgbClr val="FF0000"/>
                </a:solidFill>
                <a:latin typeface="Microsoft YaHei Light" panose="020B0502040204020203" pitchFamily="34" charset="-122"/>
                <a:ea typeface="Microsoft YaHei Light" panose="020B0502040204020203" pitchFamily="34" charset="-122"/>
              </a:rPr>
              <a:t>数学</a:t>
            </a:r>
            <a:r>
              <a:rPr kumimoji="1" lang="zh-CN" altLang="en-US" sz="1600" dirty="0">
                <a:latin typeface="Microsoft YaHei Light" panose="020B0502040204020203" pitchFamily="34" charset="-122"/>
                <a:ea typeface="Microsoft YaHei Light" panose="020B0502040204020203" pitchFamily="34" charset="-122"/>
              </a:rPr>
              <a:t>试卷</a:t>
            </a:r>
            <a:endParaRPr kumimoji="1" lang="en-US" altLang="zh-CN" sz="1600" dirty="0">
              <a:latin typeface="Microsoft YaHei Light" panose="020B0502040204020203" pitchFamily="34" charset="-122"/>
              <a:ea typeface="Microsoft YaHei Light" panose="020B0502040204020203" pitchFamily="34" charset="-122"/>
            </a:endParaRPr>
          </a:p>
          <a:p>
            <a:r>
              <a:rPr kumimoji="1" lang="zh-CN" altLang="en-US" sz="1600" dirty="0">
                <a:latin typeface="Microsoft YaHei Light" panose="020B0502040204020203" pitchFamily="34" charset="-122"/>
                <a:ea typeface="Microsoft YaHei Light" panose="020B0502040204020203" pitchFamily="34" charset="-122"/>
              </a:rPr>
              <a:t>面对从没见过的一道道数学题，</a:t>
            </a:r>
            <a:r>
              <a:rPr kumimoji="1" lang="en-US" altLang="zh-CN" sz="1600" dirty="0" err="1">
                <a:latin typeface="Microsoft YaHei Light" panose="020B0502040204020203" pitchFamily="34" charset="-122"/>
                <a:ea typeface="Microsoft YaHei Light" panose="020B0502040204020203" pitchFamily="34" charset="-122"/>
              </a:rPr>
              <a:t>dnn</a:t>
            </a:r>
            <a:r>
              <a:rPr kumimoji="1" lang="zh-CN" altLang="en-US" sz="1600" dirty="0">
                <a:latin typeface="Microsoft YaHei Light" panose="020B0502040204020203" pitchFamily="34" charset="-122"/>
                <a:ea typeface="Microsoft YaHei Light" panose="020B0502040204020203" pitchFamily="34" charset="-122"/>
              </a:rPr>
              <a:t>第一次拿了</a:t>
            </a:r>
            <a:r>
              <a:rPr kumimoji="1" lang="en-US" altLang="zh-CN" sz="1600" dirty="0">
                <a:latin typeface="Microsoft YaHei Light" panose="020B0502040204020203" pitchFamily="34" charset="-122"/>
                <a:ea typeface="Microsoft YaHei Light" panose="020B0502040204020203" pitchFamily="34" charset="-122"/>
              </a:rPr>
              <a:t>0</a:t>
            </a:r>
            <a:r>
              <a:rPr kumimoji="1" lang="zh-CN" altLang="en-US" sz="1600" dirty="0">
                <a:latin typeface="Microsoft YaHei Light" panose="020B0502040204020203" pitchFamily="34" charset="-122"/>
                <a:ea typeface="Microsoft YaHei Light" panose="020B0502040204020203" pitchFamily="34" charset="-122"/>
              </a:rPr>
              <a:t>分</a:t>
            </a:r>
            <a:endParaRPr kumimoji="1" lang="en-US" altLang="zh-CN" sz="1600" dirty="0">
              <a:latin typeface="Microsoft YaHei Light" panose="020B0502040204020203" pitchFamily="34" charset="-122"/>
              <a:ea typeface="Microsoft YaHei Light" panose="020B0502040204020203" pitchFamily="34" charset="-122"/>
            </a:endParaRPr>
          </a:p>
          <a:p>
            <a:r>
              <a:rPr kumimoji="1" lang="zh-CN" altLang="en-US" sz="1600" dirty="0">
                <a:latin typeface="Microsoft YaHei Light" panose="020B0502040204020203" pitchFamily="34" charset="-122"/>
                <a:ea typeface="Microsoft YaHei Light" panose="020B0502040204020203" pitchFamily="34" charset="-122"/>
              </a:rPr>
              <a:t>后来在经过成千上万次的反复练习和考试后，正确率勉强达到及格水平</a:t>
            </a:r>
            <a:endParaRPr kumimoji="1" lang="en-US" altLang="zh-CN" sz="1600" dirty="0">
              <a:latin typeface="Microsoft YaHei Light" panose="020B0502040204020203" pitchFamily="34" charset="-122"/>
              <a:ea typeface="Microsoft YaHei Light" panose="020B0502040204020203" pitchFamily="34" charset="-122"/>
            </a:endParaRPr>
          </a:p>
          <a:p>
            <a:endParaRPr kumimoji="1" lang="en-US" altLang="zh-CN" sz="1600" dirty="0">
              <a:latin typeface="Microsoft YaHei Light" panose="020B0502040204020203" pitchFamily="34" charset="-122"/>
              <a:ea typeface="Microsoft YaHei Light" panose="020B0502040204020203" pitchFamily="34" charset="-122"/>
            </a:endParaRPr>
          </a:p>
          <a:p>
            <a:r>
              <a:rPr kumimoji="1" lang="zh-CN" altLang="en-US" sz="1600" dirty="0">
                <a:latin typeface="Microsoft YaHei Light" panose="020B0502040204020203" pitchFamily="34" charset="-122"/>
                <a:ea typeface="Microsoft YaHei Light" panose="020B0502040204020203" pitchFamily="34" charset="-122"/>
              </a:rPr>
              <a:t>某日，又来了一位计算机老师</a:t>
            </a:r>
            <a:endParaRPr kumimoji="1" lang="en-US" altLang="zh-CN" sz="1600" dirty="0">
              <a:latin typeface="Microsoft YaHei Light" panose="020B0502040204020203" pitchFamily="34" charset="-122"/>
              <a:ea typeface="Microsoft YaHei Light" panose="020B0502040204020203" pitchFamily="34" charset="-122"/>
            </a:endParaRPr>
          </a:p>
          <a:p>
            <a:r>
              <a:rPr kumimoji="1" lang="zh-CN" altLang="en-US" sz="1600" dirty="0">
                <a:latin typeface="Microsoft YaHei Light" panose="020B0502040204020203" pitchFamily="34" charset="-122"/>
                <a:ea typeface="Microsoft YaHei Light" panose="020B0502040204020203" pitchFamily="34" charset="-122"/>
              </a:rPr>
              <a:t>给了</a:t>
            </a:r>
            <a:r>
              <a:rPr kumimoji="1" lang="en-US" altLang="zh-CN" sz="1600" dirty="0" err="1">
                <a:latin typeface="Microsoft YaHei Light" panose="020B0502040204020203" pitchFamily="34" charset="-122"/>
                <a:ea typeface="Microsoft YaHei Light" panose="020B0502040204020203" pitchFamily="34" charset="-122"/>
              </a:rPr>
              <a:t>dnn</a:t>
            </a:r>
            <a:r>
              <a:rPr kumimoji="1" lang="zh-CN" altLang="en-US" sz="1600" dirty="0">
                <a:latin typeface="Microsoft YaHei Light" panose="020B0502040204020203" pitchFamily="34" charset="-122"/>
                <a:ea typeface="Microsoft YaHei Light" panose="020B0502040204020203" pitchFamily="34" charset="-122"/>
              </a:rPr>
              <a:t>一份</a:t>
            </a:r>
            <a:r>
              <a:rPr kumimoji="1" lang="en-US" altLang="zh-CN" sz="1600" dirty="0" err="1">
                <a:solidFill>
                  <a:srgbClr val="FF0000"/>
                </a:solidFill>
                <a:latin typeface="Microsoft YaHei Light" panose="020B0502040204020203" pitchFamily="34" charset="-122"/>
                <a:ea typeface="Microsoft YaHei Light" panose="020B0502040204020203" pitchFamily="34" charset="-122"/>
              </a:rPr>
              <a:t>c++</a:t>
            </a:r>
            <a:r>
              <a:rPr kumimoji="1" lang="zh-CN" altLang="en-US" sz="1600" dirty="0">
                <a:solidFill>
                  <a:srgbClr val="FF0000"/>
                </a:solidFill>
                <a:latin typeface="Microsoft YaHei Light" panose="020B0502040204020203" pitchFamily="34" charset="-122"/>
                <a:ea typeface="Microsoft YaHei Light" panose="020B0502040204020203" pitchFamily="34" charset="-122"/>
              </a:rPr>
              <a:t>编程</a:t>
            </a:r>
            <a:r>
              <a:rPr kumimoji="1" lang="zh-CN" altLang="en-US" sz="1600" dirty="0">
                <a:latin typeface="Microsoft YaHei Light" panose="020B0502040204020203" pitchFamily="34" charset="-122"/>
                <a:ea typeface="Microsoft YaHei Light" panose="020B0502040204020203" pitchFamily="34" charset="-122"/>
              </a:rPr>
              <a:t>试卷</a:t>
            </a:r>
            <a:endParaRPr kumimoji="1" lang="en-US" altLang="zh-CN" sz="1600" dirty="0">
              <a:latin typeface="Microsoft YaHei Light" panose="020B0502040204020203" pitchFamily="34" charset="-122"/>
              <a:ea typeface="Microsoft YaHei Light" panose="020B0502040204020203" pitchFamily="34" charset="-122"/>
            </a:endParaRPr>
          </a:p>
          <a:p>
            <a:r>
              <a:rPr kumimoji="1" lang="en-US" altLang="zh-CN" sz="1600" dirty="0">
                <a:latin typeface="Microsoft YaHei Light" panose="020B0502040204020203" pitchFamily="34" charset="-122"/>
                <a:ea typeface="Microsoft YaHei Light" panose="020B0502040204020203" pitchFamily="34" charset="-122"/>
              </a:rPr>
              <a:t>……</a:t>
            </a:r>
          </a:p>
          <a:p>
            <a:r>
              <a:rPr kumimoji="1" lang="en-US" altLang="zh-CN" sz="1600" dirty="0">
                <a:latin typeface="Microsoft YaHei Light" panose="020B0502040204020203" pitchFamily="34" charset="-122"/>
                <a:ea typeface="Microsoft YaHei Light" panose="020B0502040204020203" pitchFamily="34" charset="-122"/>
              </a:rPr>
              <a:t>……</a:t>
            </a:r>
          </a:p>
          <a:p>
            <a:endParaRPr kumimoji="1" lang="en-US" altLang="zh-CN" sz="1600" dirty="0">
              <a:latin typeface="Microsoft YaHei Light" panose="020B0502040204020203" pitchFamily="34" charset="-122"/>
              <a:ea typeface="Microsoft YaHei Light" panose="020B0502040204020203" pitchFamily="34" charset="-122"/>
            </a:endParaRPr>
          </a:p>
          <a:p>
            <a:r>
              <a:rPr kumimoji="1" lang="zh-CN" altLang="en-US" sz="1600" dirty="0">
                <a:latin typeface="Microsoft YaHei Light" panose="020B0502040204020203" pitchFamily="34" charset="-122"/>
                <a:ea typeface="Microsoft YaHei Light" panose="020B0502040204020203" pitchFamily="34" charset="-122"/>
              </a:rPr>
              <a:t>老师们百思不得其解</a:t>
            </a:r>
            <a:endParaRPr kumimoji="1" lang="en-US" altLang="zh-CN" sz="1600" dirty="0">
              <a:latin typeface="Microsoft YaHei Light" panose="020B0502040204020203" pitchFamily="34" charset="-122"/>
              <a:ea typeface="Microsoft YaHei Light" panose="020B0502040204020203" pitchFamily="34" charset="-122"/>
            </a:endParaRPr>
          </a:p>
          <a:p>
            <a:r>
              <a:rPr kumimoji="1" lang="zh-CN" altLang="en-US" sz="1600" dirty="0">
                <a:latin typeface="Microsoft YaHei Light" panose="020B0502040204020203" pitchFamily="34" charset="-122"/>
                <a:ea typeface="Microsoft YaHei Light" panose="020B0502040204020203" pitchFamily="34" charset="-122"/>
              </a:rPr>
              <a:t>同样的选择题、判断题、填空题</a:t>
            </a:r>
            <a:endParaRPr kumimoji="1" lang="en-US" altLang="zh-CN" sz="1600" dirty="0">
              <a:latin typeface="Microsoft YaHei Light" panose="020B0502040204020203" pitchFamily="34" charset="-122"/>
              <a:ea typeface="Microsoft YaHei Light" panose="020B0502040204020203" pitchFamily="34" charset="-122"/>
            </a:endParaRPr>
          </a:p>
          <a:p>
            <a:r>
              <a:rPr kumimoji="1" lang="zh-CN" altLang="en-US" sz="1600" dirty="0">
                <a:latin typeface="Microsoft YaHei Light" panose="020B0502040204020203" pitchFamily="34" charset="-122"/>
                <a:ea typeface="Microsoft YaHei Light" panose="020B0502040204020203" pitchFamily="34" charset="-122"/>
              </a:rPr>
              <a:t>为什么物化生能考这么好，一到没见过的科目就不行了？</a:t>
            </a:r>
            <a:endParaRPr kumimoji="1" lang="en-US" altLang="zh-CN" sz="1600" dirty="0">
              <a:latin typeface="Microsoft YaHei Light" panose="020B0502040204020203" pitchFamily="34" charset="-122"/>
              <a:ea typeface="Microsoft YaHei Light" panose="020B0502040204020203" pitchFamily="34" charset="-122"/>
            </a:endParaRPr>
          </a:p>
          <a:p>
            <a:r>
              <a:rPr kumimoji="1" lang="zh-CN" altLang="en-US" sz="1600" dirty="0">
                <a:latin typeface="Microsoft YaHei Light" panose="020B0502040204020203" pitchFamily="34" charset="-122"/>
                <a:ea typeface="Microsoft YaHei Light" panose="020B0502040204020203" pitchFamily="34" charset="-122"/>
              </a:rPr>
              <a:t>为什么之前的学习经验帮不上忙呢？</a:t>
            </a:r>
            <a:endParaRPr kumimoji="1" lang="en-US" altLang="zh-CN" sz="1600" dirty="0">
              <a:latin typeface="Microsoft YaHei Light" panose="020B0502040204020203" pitchFamily="34" charset="-122"/>
              <a:ea typeface="Microsoft YaHei Light" panose="020B0502040204020203" pitchFamily="34" charset="-122"/>
            </a:endParaRPr>
          </a:p>
          <a:p>
            <a:endParaRPr kumimoji="1" lang="en-US" altLang="zh-CN" sz="1600" dirty="0">
              <a:latin typeface="Microsoft YaHei Light" panose="020B0502040204020203" pitchFamily="34" charset="-122"/>
              <a:ea typeface="Microsoft YaHei Light" panose="020B0502040204020203" pitchFamily="34" charset="-122"/>
            </a:endParaRPr>
          </a:p>
          <a:p>
            <a:r>
              <a:rPr kumimoji="1" lang="zh-CN" altLang="en-US" sz="1600" dirty="0">
                <a:latin typeface="Microsoft YaHei Light" panose="020B0502040204020203" pitchFamily="34" charset="-122"/>
                <a:ea typeface="Microsoft YaHei Light" panose="020B0502040204020203" pitchFamily="34" charset="-122"/>
              </a:rPr>
              <a:t>只到学校里来了一位叫</a:t>
            </a:r>
            <a:r>
              <a:rPr kumimoji="1" lang="en-US" altLang="zh-CN" sz="1600" dirty="0">
                <a:latin typeface="Microsoft YaHei Light" panose="020B0502040204020203" pitchFamily="34" charset="-122"/>
                <a:ea typeface="Microsoft YaHei Light" panose="020B0502040204020203" pitchFamily="34" charset="-122"/>
              </a:rPr>
              <a:t>meta-learning</a:t>
            </a:r>
            <a:r>
              <a:rPr kumimoji="1" lang="zh-CN" altLang="en-US" sz="1600" dirty="0">
                <a:latin typeface="Microsoft YaHei Light" panose="020B0502040204020203" pitchFamily="34" charset="-122"/>
                <a:ea typeface="Microsoft YaHei Light" panose="020B0502040204020203" pitchFamily="34" charset="-122"/>
              </a:rPr>
              <a:t>的老师</a:t>
            </a:r>
            <a:endParaRPr kumimoji="1" lang="en-US" altLang="zh-CN" sz="1600" dirty="0">
              <a:latin typeface="Microsoft YaHei Light" panose="020B0502040204020203" pitchFamily="34" charset="-122"/>
              <a:ea typeface="Microsoft YaHei Light" panose="020B0502040204020203" pitchFamily="34" charset="-122"/>
            </a:endParaRPr>
          </a:p>
          <a:p>
            <a:r>
              <a:rPr kumimoji="1" lang="zh-CN" altLang="en-US" sz="1600" dirty="0">
                <a:latin typeface="Microsoft YaHei Light" panose="020B0502040204020203" pitchFamily="34" charset="-122"/>
                <a:ea typeface="Microsoft YaHei Light" panose="020B0502040204020203" pitchFamily="34" charset="-122"/>
              </a:rPr>
              <a:t>改进了学习的方法</a:t>
            </a:r>
            <a:endParaRPr kumimoji="1" lang="en-US" altLang="zh-CN" sz="1600" dirty="0">
              <a:latin typeface="Microsoft YaHei Light" panose="020B0502040204020203" pitchFamily="34" charset="-122"/>
              <a:ea typeface="Microsoft YaHei Light" panose="020B0502040204020203" pitchFamily="34" charset="-122"/>
            </a:endParaRPr>
          </a:p>
          <a:p>
            <a:r>
              <a:rPr kumimoji="1" lang="zh-CN" altLang="en-US" sz="1600" dirty="0">
                <a:latin typeface="Microsoft YaHei Light" panose="020B0502040204020203" pitchFamily="34" charset="-122"/>
                <a:ea typeface="Microsoft YaHei Light" panose="020B0502040204020203" pitchFamily="34" charset="-122"/>
              </a:rPr>
              <a:t>让</a:t>
            </a:r>
            <a:r>
              <a:rPr kumimoji="1" lang="en-US" altLang="zh-CN" sz="1600" dirty="0" err="1">
                <a:latin typeface="Microsoft YaHei Light" panose="020B0502040204020203" pitchFamily="34" charset="-122"/>
                <a:ea typeface="Microsoft YaHei Light" panose="020B0502040204020203" pitchFamily="34" charset="-122"/>
              </a:rPr>
              <a:t>dnn</a:t>
            </a:r>
            <a:r>
              <a:rPr kumimoji="1" lang="zh-CN" altLang="en-US" sz="1600" dirty="0">
                <a:latin typeface="Microsoft YaHei Light" panose="020B0502040204020203" pitchFamily="34" charset="-122"/>
                <a:ea typeface="Microsoft YaHei Light" panose="020B0502040204020203" pitchFamily="34" charset="-122"/>
              </a:rPr>
              <a:t>在新的科目考试中仅仅通过数十次的练习</a:t>
            </a:r>
            <a:endParaRPr kumimoji="1" lang="en-US" altLang="zh-CN" sz="1600" dirty="0">
              <a:latin typeface="Microsoft YaHei Light" panose="020B0502040204020203" pitchFamily="34" charset="-122"/>
              <a:ea typeface="Microsoft YaHei Light" panose="020B0502040204020203" pitchFamily="34" charset="-122"/>
            </a:endParaRPr>
          </a:p>
          <a:p>
            <a:r>
              <a:rPr kumimoji="1" lang="zh-CN" altLang="en-US" sz="1600" dirty="0">
                <a:latin typeface="Microsoft YaHei Light" panose="020B0502040204020203" pitchFamily="34" charset="-122"/>
                <a:ea typeface="Microsoft YaHei Light" panose="020B0502040204020203" pitchFamily="34" charset="-122"/>
              </a:rPr>
              <a:t>就达到了</a:t>
            </a:r>
            <a:r>
              <a:rPr kumimoji="1" lang="en-US" altLang="zh-CN" sz="1600" dirty="0">
                <a:latin typeface="Microsoft YaHei Light" panose="020B0502040204020203" pitchFamily="34" charset="-122"/>
                <a:ea typeface="Microsoft YaHei Light" panose="020B0502040204020203" pitchFamily="34" charset="-122"/>
              </a:rPr>
              <a:t>90%</a:t>
            </a:r>
            <a:r>
              <a:rPr kumimoji="1" lang="zh-CN" altLang="en-US" sz="1600" dirty="0">
                <a:latin typeface="Microsoft YaHei Light" panose="020B0502040204020203" pitchFamily="34" charset="-122"/>
                <a:ea typeface="Microsoft YaHei Light" panose="020B0502040204020203" pitchFamily="34" charset="-122"/>
              </a:rPr>
              <a:t>以上的正确率</a:t>
            </a:r>
          </a:p>
        </p:txBody>
      </p:sp>
      <p:pic>
        <p:nvPicPr>
          <p:cNvPr id="2" name="图片 1">
            <a:extLst>
              <a:ext uri="{FF2B5EF4-FFF2-40B4-BE49-F238E27FC236}">
                <a16:creationId xmlns:a16="http://schemas.microsoft.com/office/drawing/2014/main" id="{F1B5BC3F-8DB2-3143-AE10-16E482BE9ADF}"/>
              </a:ext>
            </a:extLst>
          </p:cNvPr>
          <p:cNvPicPr>
            <a:picLocks noChangeAspect="1"/>
          </p:cNvPicPr>
          <p:nvPr/>
        </p:nvPicPr>
        <p:blipFill>
          <a:blip r:embed="rId2"/>
          <a:stretch>
            <a:fillRect/>
          </a:stretch>
        </p:blipFill>
        <p:spPr>
          <a:xfrm>
            <a:off x="320040" y="538996"/>
            <a:ext cx="2025015" cy="1350010"/>
          </a:xfrm>
          <a:prstGeom prst="rect">
            <a:avLst/>
          </a:prstGeom>
        </p:spPr>
      </p:pic>
      <p:pic>
        <p:nvPicPr>
          <p:cNvPr id="3" name="图片 2">
            <a:extLst>
              <a:ext uri="{FF2B5EF4-FFF2-40B4-BE49-F238E27FC236}">
                <a16:creationId xmlns:a16="http://schemas.microsoft.com/office/drawing/2014/main" id="{79F9693C-50DF-694A-B1EB-55EAE42D0EE4}"/>
              </a:ext>
            </a:extLst>
          </p:cNvPr>
          <p:cNvPicPr>
            <a:picLocks noChangeAspect="1"/>
          </p:cNvPicPr>
          <p:nvPr/>
        </p:nvPicPr>
        <p:blipFill>
          <a:blip r:embed="rId3"/>
          <a:stretch>
            <a:fillRect/>
          </a:stretch>
        </p:blipFill>
        <p:spPr>
          <a:xfrm>
            <a:off x="9496425" y="4378960"/>
            <a:ext cx="2372360" cy="2372360"/>
          </a:xfrm>
          <a:prstGeom prst="rect">
            <a:avLst/>
          </a:prstGeom>
        </p:spPr>
      </p:pic>
    </p:spTree>
    <p:extLst>
      <p:ext uri="{BB962C8B-B14F-4D97-AF65-F5344CB8AC3E}">
        <p14:creationId xmlns:p14="http://schemas.microsoft.com/office/powerpoint/2010/main" val="3851291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fade">
                                      <p:cBhvr>
                                        <p:cTn id="35" dur="1000"/>
                                        <p:tgtEl>
                                          <p:spTgt spid="7">
                                            <p:txEl>
                                              <p:pRg st="5" end="5"/>
                                            </p:txEl>
                                          </p:spTgt>
                                        </p:tgtEl>
                                      </p:cBhvr>
                                    </p:animEffect>
                                    <p:anim calcmode="lin" valueType="num">
                                      <p:cBhvr>
                                        <p:cTn id="36"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6" end="6"/>
                                            </p:txEl>
                                          </p:spTgt>
                                        </p:tgtEl>
                                        <p:attrNameLst>
                                          <p:attrName>style.visibility</p:attrName>
                                        </p:attrNameLst>
                                      </p:cBhvr>
                                      <p:to>
                                        <p:strVal val="visible"/>
                                      </p:to>
                                    </p:set>
                                    <p:animEffect transition="in" filter="fade">
                                      <p:cBhvr>
                                        <p:cTn id="42" dur="1000"/>
                                        <p:tgtEl>
                                          <p:spTgt spid="7">
                                            <p:txEl>
                                              <p:pRg st="6" end="6"/>
                                            </p:txEl>
                                          </p:spTgt>
                                        </p:tgtEl>
                                      </p:cBhvr>
                                    </p:animEffect>
                                    <p:anim calcmode="lin" valueType="num">
                                      <p:cBhvr>
                                        <p:cTn id="43"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Effect transition="in" filter="fade">
                                      <p:cBhvr>
                                        <p:cTn id="49" dur="1000"/>
                                        <p:tgtEl>
                                          <p:spTgt spid="7">
                                            <p:txEl>
                                              <p:pRg st="7" end="7"/>
                                            </p:txEl>
                                          </p:spTgt>
                                        </p:tgtEl>
                                      </p:cBhvr>
                                    </p:animEffect>
                                    <p:anim calcmode="lin" valueType="num">
                                      <p:cBhvr>
                                        <p:cTn id="50"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7">
                                            <p:txEl>
                                              <p:pRg st="8" end="8"/>
                                            </p:txEl>
                                          </p:spTgt>
                                        </p:tgtEl>
                                        <p:attrNameLst>
                                          <p:attrName>style.visibility</p:attrName>
                                        </p:attrNameLst>
                                      </p:cBhvr>
                                      <p:to>
                                        <p:strVal val="visible"/>
                                      </p:to>
                                    </p:set>
                                    <p:animEffect transition="in" filter="fade">
                                      <p:cBhvr>
                                        <p:cTn id="56" dur="1000"/>
                                        <p:tgtEl>
                                          <p:spTgt spid="7">
                                            <p:txEl>
                                              <p:pRg st="8" end="8"/>
                                            </p:txEl>
                                          </p:spTgt>
                                        </p:tgtEl>
                                      </p:cBhvr>
                                    </p:animEffect>
                                    <p:anim calcmode="lin" valueType="num">
                                      <p:cBhvr>
                                        <p:cTn id="57"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7">
                                            <p:txEl>
                                              <p:pRg st="10" end="10"/>
                                            </p:txEl>
                                          </p:spTgt>
                                        </p:tgtEl>
                                        <p:attrNameLst>
                                          <p:attrName>style.visibility</p:attrName>
                                        </p:attrNameLst>
                                      </p:cBhvr>
                                      <p:to>
                                        <p:strVal val="visible"/>
                                      </p:to>
                                    </p:set>
                                    <p:animEffect transition="in" filter="fade">
                                      <p:cBhvr>
                                        <p:cTn id="63" dur="1000"/>
                                        <p:tgtEl>
                                          <p:spTgt spid="7">
                                            <p:txEl>
                                              <p:pRg st="10" end="10"/>
                                            </p:txEl>
                                          </p:spTgt>
                                        </p:tgtEl>
                                      </p:cBhvr>
                                    </p:animEffect>
                                    <p:anim calcmode="lin" valueType="num">
                                      <p:cBhvr>
                                        <p:cTn id="64"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7">
                                            <p:txEl>
                                              <p:pRg st="11" end="11"/>
                                            </p:txEl>
                                          </p:spTgt>
                                        </p:tgtEl>
                                        <p:attrNameLst>
                                          <p:attrName>style.visibility</p:attrName>
                                        </p:attrNameLst>
                                      </p:cBhvr>
                                      <p:to>
                                        <p:strVal val="visible"/>
                                      </p:to>
                                    </p:set>
                                    <p:animEffect transition="in" filter="fade">
                                      <p:cBhvr>
                                        <p:cTn id="70" dur="1000"/>
                                        <p:tgtEl>
                                          <p:spTgt spid="7">
                                            <p:txEl>
                                              <p:pRg st="11" end="11"/>
                                            </p:txEl>
                                          </p:spTgt>
                                        </p:tgtEl>
                                      </p:cBhvr>
                                    </p:animEffect>
                                    <p:anim calcmode="lin" valueType="num">
                                      <p:cBhvr>
                                        <p:cTn id="71"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72" dur="1000" fill="hold"/>
                                        <p:tgtEl>
                                          <p:spTgt spid="7">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7">
                                            <p:txEl>
                                              <p:pRg st="12" end="12"/>
                                            </p:txEl>
                                          </p:spTgt>
                                        </p:tgtEl>
                                        <p:attrNameLst>
                                          <p:attrName>style.visibility</p:attrName>
                                        </p:attrNameLst>
                                      </p:cBhvr>
                                      <p:to>
                                        <p:strVal val="visible"/>
                                      </p:to>
                                    </p:set>
                                    <p:animEffect transition="in" filter="fade">
                                      <p:cBhvr>
                                        <p:cTn id="77" dur="1000"/>
                                        <p:tgtEl>
                                          <p:spTgt spid="7">
                                            <p:txEl>
                                              <p:pRg st="12" end="12"/>
                                            </p:txEl>
                                          </p:spTgt>
                                        </p:tgtEl>
                                      </p:cBhvr>
                                    </p:animEffect>
                                    <p:anim calcmode="lin" valueType="num">
                                      <p:cBhvr>
                                        <p:cTn id="78"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79"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7">
                                            <p:txEl>
                                              <p:pRg st="13" end="13"/>
                                            </p:txEl>
                                          </p:spTgt>
                                        </p:tgtEl>
                                        <p:attrNameLst>
                                          <p:attrName>style.visibility</p:attrName>
                                        </p:attrNameLst>
                                      </p:cBhvr>
                                      <p:to>
                                        <p:strVal val="visible"/>
                                      </p:to>
                                    </p:set>
                                    <p:animEffect transition="in" filter="fade">
                                      <p:cBhvr>
                                        <p:cTn id="84" dur="1000"/>
                                        <p:tgtEl>
                                          <p:spTgt spid="7">
                                            <p:txEl>
                                              <p:pRg st="13" end="13"/>
                                            </p:txEl>
                                          </p:spTgt>
                                        </p:tgtEl>
                                      </p:cBhvr>
                                    </p:animEffect>
                                    <p:anim calcmode="lin" valueType="num">
                                      <p:cBhvr>
                                        <p:cTn id="85"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86"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7">
                                            <p:txEl>
                                              <p:pRg st="15" end="15"/>
                                            </p:txEl>
                                          </p:spTgt>
                                        </p:tgtEl>
                                        <p:attrNameLst>
                                          <p:attrName>style.visibility</p:attrName>
                                        </p:attrNameLst>
                                      </p:cBhvr>
                                      <p:to>
                                        <p:strVal val="visible"/>
                                      </p:to>
                                    </p:set>
                                    <p:animEffect transition="in" filter="fade">
                                      <p:cBhvr>
                                        <p:cTn id="91" dur="1000"/>
                                        <p:tgtEl>
                                          <p:spTgt spid="7">
                                            <p:txEl>
                                              <p:pRg st="15" end="15"/>
                                            </p:txEl>
                                          </p:spTgt>
                                        </p:tgtEl>
                                      </p:cBhvr>
                                    </p:animEffect>
                                    <p:anim calcmode="lin" valueType="num">
                                      <p:cBhvr>
                                        <p:cTn id="92" dur="1000" fill="hold"/>
                                        <p:tgtEl>
                                          <p:spTgt spid="7">
                                            <p:txEl>
                                              <p:pRg st="15" end="15"/>
                                            </p:txEl>
                                          </p:spTgt>
                                        </p:tgtEl>
                                        <p:attrNameLst>
                                          <p:attrName>ppt_x</p:attrName>
                                        </p:attrNameLst>
                                      </p:cBhvr>
                                      <p:tavLst>
                                        <p:tav tm="0">
                                          <p:val>
                                            <p:strVal val="#ppt_x"/>
                                          </p:val>
                                        </p:tav>
                                        <p:tav tm="100000">
                                          <p:val>
                                            <p:strVal val="#ppt_x"/>
                                          </p:val>
                                        </p:tav>
                                      </p:tavLst>
                                    </p:anim>
                                    <p:anim calcmode="lin" valueType="num">
                                      <p:cBhvr>
                                        <p:cTn id="93" dur="1000" fill="hold"/>
                                        <p:tgtEl>
                                          <p:spTgt spid="7">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7">
                                            <p:txEl>
                                              <p:pRg st="16" end="16"/>
                                            </p:txEl>
                                          </p:spTgt>
                                        </p:tgtEl>
                                        <p:attrNameLst>
                                          <p:attrName>style.visibility</p:attrName>
                                        </p:attrNameLst>
                                      </p:cBhvr>
                                      <p:to>
                                        <p:strVal val="visible"/>
                                      </p:to>
                                    </p:set>
                                    <p:animEffect transition="in" filter="fade">
                                      <p:cBhvr>
                                        <p:cTn id="98" dur="1000"/>
                                        <p:tgtEl>
                                          <p:spTgt spid="7">
                                            <p:txEl>
                                              <p:pRg st="16" end="16"/>
                                            </p:txEl>
                                          </p:spTgt>
                                        </p:tgtEl>
                                      </p:cBhvr>
                                    </p:animEffect>
                                    <p:anim calcmode="lin" valueType="num">
                                      <p:cBhvr>
                                        <p:cTn id="99" dur="1000" fill="hold"/>
                                        <p:tgtEl>
                                          <p:spTgt spid="7">
                                            <p:txEl>
                                              <p:pRg st="16" end="16"/>
                                            </p:txEl>
                                          </p:spTgt>
                                        </p:tgtEl>
                                        <p:attrNameLst>
                                          <p:attrName>ppt_x</p:attrName>
                                        </p:attrNameLst>
                                      </p:cBhvr>
                                      <p:tavLst>
                                        <p:tav tm="0">
                                          <p:val>
                                            <p:strVal val="#ppt_x"/>
                                          </p:val>
                                        </p:tav>
                                        <p:tav tm="100000">
                                          <p:val>
                                            <p:strVal val="#ppt_x"/>
                                          </p:val>
                                        </p:tav>
                                      </p:tavLst>
                                    </p:anim>
                                    <p:anim calcmode="lin" valueType="num">
                                      <p:cBhvr>
                                        <p:cTn id="100" dur="1000" fill="hold"/>
                                        <p:tgtEl>
                                          <p:spTgt spid="7">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7">
                                            <p:txEl>
                                              <p:pRg st="17" end="17"/>
                                            </p:txEl>
                                          </p:spTgt>
                                        </p:tgtEl>
                                        <p:attrNameLst>
                                          <p:attrName>style.visibility</p:attrName>
                                        </p:attrNameLst>
                                      </p:cBhvr>
                                      <p:to>
                                        <p:strVal val="visible"/>
                                      </p:to>
                                    </p:set>
                                    <p:animEffect transition="in" filter="fade">
                                      <p:cBhvr>
                                        <p:cTn id="105" dur="1000"/>
                                        <p:tgtEl>
                                          <p:spTgt spid="7">
                                            <p:txEl>
                                              <p:pRg st="17" end="17"/>
                                            </p:txEl>
                                          </p:spTgt>
                                        </p:tgtEl>
                                      </p:cBhvr>
                                    </p:animEffect>
                                    <p:anim calcmode="lin" valueType="num">
                                      <p:cBhvr>
                                        <p:cTn id="106" dur="1000" fill="hold"/>
                                        <p:tgtEl>
                                          <p:spTgt spid="7">
                                            <p:txEl>
                                              <p:pRg st="17" end="17"/>
                                            </p:txEl>
                                          </p:spTgt>
                                        </p:tgtEl>
                                        <p:attrNameLst>
                                          <p:attrName>ppt_x</p:attrName>
                                        </p:attrNameLst>
                                      </p:cBhvr>
                                      <p:tavLst>
                                        <p:tav tm="0">
                                          <p:val>
                                            <p:strVal val="#ppt_x"/>
                                          </p:val>
                                        </p:tav>
                                        <p:tav tm="100000">
                                          <p:val>
                                            <p:strVal val="#ppt_x"/>
                                          </p:val>
                                        </p:tav>
                                      </p:tavLst>
                                    </p:anim>
                                    <p:anim calcmode="lin" valueType="num">
                                      <p:cBhvr>
                                        <p:cTn id="107" dur="1000" fill="hold"/>
                                        <p:tgtEl>
                                          <p:spTgt spid="7">
                                            <p:txEl>
                                              <p:pRg st="17" end="17"/>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7">
                                            <p:txEl>
                                              <p:pRg st="18" end="18"/>
                                            </p:txEl>
                                          </p:spTgt>
                                        </p:tgtEl>
                                        <p:attrNameLst>
                                          <p:attrName>style.visibility</p:attrName>
                                        </p:attrNameLst>
                                      </p:cBhvr>
                                      <p:to>
                                        <p:strVal val="visible"/>
                                      </p:to>
                                    </p:set>
                                    <p:animEffect transition="in" filter="fade">
                                      <p:cBhvr>
                                        <p:cTn id="112" dur="1000"/>
                                        <p:tgtEl>
                                          <p:spTgt spid="7">
                                            <p:txEl>
                                              <p:pRg st="18" end="18"/>
                                            </p:txEl>
                                          </p:spTgt>
                                        </p:tgtEl>
                                      </p:cBhvr>
                                    </p:animEffect>
                                    <p:anim calcmode="lin" valueType="num">
                                      <p:cBhvr>
                                        <p:cTn id="113" dur="1000" fill="hold"/>
                                        <p:tgtEl>
                                          <p:spTgt spid="7">
                                            <p:txEl>
                                              <p:pRg st="18" end="18"/>
                                            </p:txEl>
                                          </p:spTgt>
                                        </p:tgtEl>
                                        <p:attrNameLst>
                                          <p:attrName>ppt_x</p:attrName>
                                        </p:attrNameLst>
                                      </p:cBhvr>
                                      <p:tavLst>
                                        <p:tav tm="0">
                                          <p:val>
                                            <p:strVal val="#ppt_x"/>
                                          </p:val>
                                        </p:tav>
                                        <p:tav tm="100000">
                                          <p:val>
                                            <p:strVal val="#ppt_x"/>
                                          </p:val>
                                        </p:tav>
                                      </p:tavLst>
                                    </p:anim>
                                    <p:anim calcmode="lin" valueType="num">
                                      <p:cBhvr>
                                        <p:cTn id="114" dur="1000" fill="hold"/>
                                        <p:tgtEl>
                                          <p:spTgt spid="7">
                                            <p:txEl>
                                              <p:pRg st="18" end="18"/>
                                            </p:txEl>
                                          </p:spTgt>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grpId="0" nodeType="clickEffect">
                                  <p:stCondLst>
                                    <p:cond delay="0"/>
                                  </p:stCondLst>
                                  <p:childTnLst>
                                    <p:set>
                                      <p:cBhvr>
                                        <p:cTn id="118" dur="1" fill="hold">
                                          <p:stCondLst>
                                            <p:cond delay="0"/>
                                          </p:stCondLst>
                                        </p:cTn>
                                        <p:tgtEl>
                                          <p:spTgt spid="7">
                                            <p:txEl>
                                              <p:pRg st="20" end="20"/>
                                            </p:txEl>
                                          </p:spTgt>
                                        </p:tgtEl>
                                        <p:attrNameLst>
                                          <p:attrName>style.visibility</p:attrName>
                                        </p:attrNameLst>
                                      </p:cBhvr>
                                      <p:to>
                                        <p:strVal val="visible"/>
                                      </p:to>
                                    </p:set>
                                    <p:animEffect transition="in" filter="fade">
                                      <p:cBhvr>
                                        <p:cTn id="119" dur="1000"/>
                                        <p:tgtEl>
                                          <p:spTgt spid="7">
                                            <p:txEl>
                                              <p:pRg st="20" end="20"/>
                                            </p:txEl>
                                          </p:spTgt>
                                        </p:tgtEl>
                                      </p:cBhvr>
                                    </p:animEffect>
                                    <p:anim calcmode="lin" valueType="num">
                                      <p:cBhvr>
                                        <p:cTn id="120" dur="1000" fill="hold"/>
                                        <p:tgtEl>
                                          <p:spTgt spid="7">
                                            <p:txEl>
                                              <p:pRg st="20" end="20"/>
                                            </p:txEl>
                                          </p:spTgt>
                                        </p:tgtEl>
                                        <p:attrNameLst>
                                          <p:attrName>ppt_x</p:attrName>
                                        </p:attrNameLst>
                                      </p:cBhvr>
                                      <p:tavLst>
                                        <p:tav tm="0">
                                          <p:val>
                                            <p:strVal val="#ppt_x"/>
                                          </p:val>
                                        </p:tav>
                                        <p:tav tm="100000">
                                          <p:val>
                                            <p:strVal val="#ppt_x"/>
                                          </p:val>
                                        </p:tav>
                                      </p:tavLst>
                                    </p:anim>
                                    <p:anim calcmode="lin" valueType="num">
                                      <p:cBhvr>
                                        <p:cTn id="121" dur="1000" fill="hold"/>
                                        <p:tgtEl>
                                          <p:spTgt spid="7">
                                            <p:txEl>
                                              <p:pRg st="20" end="20"/>
                                            </p:txEl>
                                          </p:spTgt>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grpId="0" nodeType="clickEffect">
                                  <p:stCondLst>
                                    <p:cond delay="0"/>
                                  </p:stCondLst>
                                  <p:childTnLst>
                                    <p:set>
                                      <p:cBhvr>
                                        <p:cTn id="125" dur="1" fill="hold">
                                          <p:stCondLst>
                                            <p:cond delay="0"/>
                                          </p:stCondLst>
                                        </p:cTn>
                                        <p:tgtEl>
                                          <p:spTgt spid="7">
                                            <p:txEl>
                                              <p:pRg st="21" end="21"/>
                                            </p:txEl>
                                          </p:spTgt>
                                        </p:tgtEl>
                                        <p:attrNameLst>
                                          <p:attrName>style.visibility</p:attrName>
                                        </p:attrNameLst>
                                      </p:cBhvr>
                                      <p:to>
                                        <p:strVal val="visible"/>
                                      </p:to>
                                    </p:set>
                                    <p:animEffect transition="in" filter="fade">
                                      <p:cBhvr>
                                        <p:cTn id="126" dur="1000"/>
                                        <p:tgtEl>
                                          <p:spTgt spid="7">
                                            <p:txEl>
                                              <p:pRg st="21" end="21"/>
                                            </p:txEl>
                                          </p:spTgt>
                                        </p:tgtEl>
                                      </p:cBhvr>
                                    </p:animEffect>
                                    <p:anim calcmode="lin" valueType="num">
                                      <p:cBhvr>
                                        <p:cTn id="127" dur="1000" fill="hold"/>
                                        <p:tgtEl>
                                          <p:spTgt spid="7">
                                            <p:txEl>
                                              <p:pRg st="21" end="21"/>
                                            </p:txEl>
                                          </p:spTgt>
                                        </p:tgtEl>
                                        <p:attrNameLst>
                                          <p:attrName>ppt_x</p:attrName>
                                        </p:attrNameLst>
                                      </p:cBhvr>
                                      <p:tavLst>
                                        <p:tav tm="0">
                                          <p:val>
                                            <p:strVal val="#ppt_x"/>
                                          </p:val>
                                        </p:tav>
                                        <p:tav tm="100000">
                                          <p:val>
                                            <p:strVal val="#ppt_x"/>
                                          </p:val>
                                        </p:tav>
                                      </p:tavLst>
                                    </p:anim>
                                    <p:anim calcmode="lin" valueType="num">
                                      <p:cBhvr>
                                        <p:cTn id="128" dur="1000" fill="hold"/>
                                        <p:tgtEl>
                                          <p:spTgt spid="7">
                                            <p:txEl>
                                              <p:pRg st="21" end="21"/>
                                            </p:txEl>
                                          </p:spTgt>
                                        </p:tgtEl>
                                        <p:attrNameLst>
                                          <p:attrName>ppt_y</p:attrName>
                                        </p:attrNameLst>
                                      </p:cBhvr>
                                      <p:tavLst>
                                        <p:tav tm="0">
                                          <p:val>
                                            <p:strVal val="#ppt_y+.1"/>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2" presetClass="entr" presetSubtype="0" fill="hold" grpId="0" nodeType="clickEffect">
                                  <p:stCondLst>
                                    <p:cond delay="0"/>
                                  </p:stCondLst>
                                  <p:childTnLst>
                                    <p:set>
                                      <p:cBhvr>
                                        <p:cTn id="132" dur="1" fill="hold">
                                          <p:stCondLst>
                                            <p:cond delay="0"/>
                                          </p:stCondLst>
                                        </p:cTn>
                                        <p:tgtEl>
                                          <p:spTgt spid="7">
                                            <p:txEl>
                                              <p:pRg st="22" end="22"/>
                                            </p:txEl>
                                          </p:spTgt>
                                        </p:tgtEl>
                                        <p:attrNameLst>
                                          <p:attrName>style.visibility</p:attrName>
                                        </p:attrNameLst>
                                      </p:cBhvr>
                                      <p:to>
                                        <p:strVal val="visible"/>
                                      </p:to>
                                    </p:set>
                                    <p:animEffect transition="in" filter="fade">
                                      <p:cBhvr>
                                        <p:cTn id="133" dur="1000"/>
                                        <p:tgtEl>
                                          <p:spTgt spid="7">
                                            <p:txEl>
                                              <p:pRg st="22" end="22"/>
                                            </p:txEl>
                                          </p:spTgt>
                                        </p:tgtEl>
                                      </p:cBhvr>
                                    </p:animEffect>
                                    <p:anim calcmode="lin" valueType="num">
                                      <p:cBhvr>
                                        <p:cTn id="134" dur="1000" fill="hold"/>
                                        <p:tgtEl>
                                          <p:spTgt spid="7">
                                            <p:txEl>
                                              <p:pRg st="22" end="22"/>
                                            </p:txEl>
                                          </p:spTgt>
                                        </p:tgtEl>
                                        <p:attrNameLst>
                                          <p:attrName>ppt_x</p:attrName>
                                        </p:attrNameLst>
                                      </p:cBhvr>
                                      <p:tavLst>
                                        <p:tav tm="0">
                                          <p:val>
                                            <p:strVal val="#ppt_x"/>
                                          </p:val>
                                        </p:tav>
                                        <p:tav tm="100000">
                                          <p:val>
                                            <p:strVal val="#ppt_x"/>
                                          </p:val>
                                        </p:tav>
                                      </p:tavLst>
                                    </p:anim>
                                    <p:anim calcmode="lin" valueType="num">
                                      <p:cBhvr>
                                        <p:cTn id="135" dur="1000" fill="hold"/>
                                        <p:tgtEl>
                                          <p:spTgt spid="7">
                                            <p:txEl>
                                              <p:pRg st="22" end="22"/>
                                            </p:txEl>
                                          </p:spTgt>
                                        </p:tgtEl>
                                        <p:attrNameLst>
                                          <p:attrName>ppt_y</p:attrName>
                                        </p:attrNameLst>
                                      </p:cBhvr>
                                      <p:tavLst>
                                        <p:tav tm="0">
                                          <p:val>
                                            <p:strVal val="#ppt_y+.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42" presetClass="entr" presetSubtype="0" fill="hold" grpId="0" nodeType="clickEffect">
                                  <p:stCondLst>
                                    <p:cond delay="0"/>
                                  </p:stCondLst>
                                  <p:childTnLst>
                                    <p:set>
                                      <p:cBhvr>
                                        <p:cTn id="139" dur="1" fill="hold">
                                          <p:stCondLst>
                                            <p:cond delay="0"/>
                                          </p:stCondLst>
                                        </p:cTn>
                                        <p:tgtEl>
                                          <p:spTgt spid="7">
                                            <p:txEl>
                                              <p:pRg st="23" end="23"/>
                                            </p:txEl>
                                          </p:spTgt>
                                        </p:tgtEl>
                                        <p:attrNameLst>
                                          <p:attrName>style.visibility</p:attrName>
                                        </p:attrNameLst>
                                      </p:cBhvr>
                                      <p:to>
                                        <p:strVal val="visible"/>
                                      </p:to>
                                    </p:set>
                                    <p:animEffect transition="in" filter="fade">
                                      <p:cBhvr>
                                        <p:cTn id="140" dur="1000"/>
                                        <p:tgtEl>
                                          <p:spTgt spid="7">
                                            <p:txEl>
                                              <p:pRg st="23" end="23"/>
                                            </p:txEl>
                                          </p:spTgt>
                                        </p:tgtEl>
                                      </p:cBhvr>
                                    </p:animEffect>
                                    <p:anim calcmode="lin" valueType="num">
                                      <p:cBhvr>
                                        <p:cTn id="141" dur="1000" fill="hold"/>
                                        <p:tgtEl>
                                          <p:spTgt spid="7">
                                            <p:txEl>
                                              <p:pRg st="23" end="23"/>
                                            </p:txEl>
                                          </p:spTgt>
                                        </p:tgtEl>
                                        <p:attrNameLst>
                                          <p:attrName>ppt_x</p:attrName>
                                        </p:attrNameLst>
                                      </p:cBhvr>
                                      <p:tavLst>
                                        <p:tav tm="0">
                                          <p:val>
                                            <p:strVal val="#ppt_x"/>
                                          </p:val>
                                        </p:tav>
                                        <p:tav tm="100000">
                                          <p:val>
                                            <p:strVal val="#ppt_x"/>
                                          </p:val>
                                        </p:tav>
                                      </p:tavLst>
                                    </p:anim>
                                    <p:anim calcmode="lin" valueType="num">
                                      <p:cBhvr>
                                        <p:cTn id="142" dur="1000" fill="hold"/>
                                        <p:tgtEl>
                                          <p:spTgt spid="7">
                                            <p:txEl>
                                              <p:pRg st="23" end="2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1E7D317-3952-47C0-A093-64007D20A097}"/>
              </a:ext>
            </a:extLst>
          </p:cNvPr>
          <p:cNvSpPr/>
          <p:nvPr/>
        </p:nvSpPr>
        <p:spPr>
          <a:xfrm>
            <a:off x="3497580" y="2801207"/>
            <a:ext cx="7692390" cy="1255585"/>
          </a:xfrm>
          <a:prstGeom prst="rect">
            <a:avLst/>
          </a:prstGeom>
        </p:spPr>
        <p:txBody>
          <a:bodyPr vert="horz" lIns="91440" tIns="45720" rIns="91440" bIns="45720" rtlCol="0" anchor="ctr">
            <a:noAutofit/>
          </a:bodyPr>
          <a:lstStyle/>
          <a:p>
            <a:pPr lvl="0">
              <a:lnSpc>
                <a:spcPct val="90000"/>
              </a:lnSpc>
              <a:spcBef>
                <a:spcPct val="0"/>
              </a:spcBef>
            </a:pPr>
            <a:r>
              <a:rPr lang="en-US" altLang="zh-CN" sz="3600" b="1" dirty="0">
                <a:solidFill>
                  <a:prstClr val="black"/>
                </a:solidFill>
                <a:ea typeface="+mj-ea"/>
              </a:rPr>
              <a:t>Preview of the next episode</a:t>
            </a:r>
          </a:p>
        </p:txBody>
      </p:sp>
    </p:spTree>
    <p:extLst>
      <p:ext uri="{BB962C8B-B14F-4D97-AF65-F5344CB8AC3E}">
        <p14:creationId xmlns:p14="http://schemas.microsoft.com/office/powerpoint/2010/main" val="3433814219"/>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BC3BCD8-84B6-45F0-91B5-A88AA400B6EA}"/>
              </a:ext>
            </a:extLst>
          </p:cNvPr>
          <p:cNvSpPr/>
          <p:nvPr/>
        </p:nvSpPr>
        <p:spPr>
          <a:xfrm>
            <a:off x="1125894" y="1191995"/>
            <a:ext cx="6096000" cy="2122697"/>
          </a:xfrm>
          <a:prstGeom prst="rect">
            <a:avLst/>
          </a:prstGeom>
        </p:spPr>
        <p:txBody>
          <a:bodyPr>
            <a:spAutoFit/>
          </a:bodyPr>
          <a:lstStyle/>
          <a:p>
            <a:pPr>
              <a:lnSpc>
                <a:spcPct val="150000"/>
              </a:lnSpc>
            </a:pPr>
            <a:r>
              <a:rPr lang="en-US" altLang="zh-CN" b="1">
                <a:solidFill>
                  <a:srgbClr val="111111"/>
                </a:solidFill>
                <a:latin typeface="Lucida Bright" panose="02040602050505020304" pitchFamily="18" charset="0"/>
                <a:ea typeface="Microsoft YaHei Light" panose="020B0502040204020203" pitchFamily="34" charset="-122"/>
              </a:rPr>
              <a:t>LSTM Meta-Learner </a:t>
            </a:r>
          </a:p>
          <a:p>
            <a:pPr>
              <a:lnSpc>
                <a:spcPct val="150000"/>
              </a:lnSpc>
            </a:pPr>
            <a:r>
              <a:rPr lang="en-US" altLang="zh-CN" b="1">
                <a:latin typeface="Lucida Bright" panose="02040602050505020304" pitchFamily="18" charset="0"/>
                <a:ea typeface="Microsoft YaHei Light" panose="020B0502040204020203" pitchFamily="34" charset="-122"/>
              </a:rPr>
              <a:t>Model-Agnostic Meta-Learning (MAML)</a:t>
            </a:r>
          </a:p>
          <a:p>
            <a:pPr>
              <a:lnSpc>
                <a:spcPct val="150000"/>
              </a:lnSpc>
            </a:pPr>
            <a:r>
              <a:rPr lang="en-US" altLang="zh-CN" b="1">
                <a:latin typeface="Lucida Bright" panose="02040602050505020304" pitchFamily="18" charset="0"/>
                <a:ea typeface="Microsoft YaHei Light" panose="020B0502040204020203" pitchFamily="34" charset="-122"/>
              </a:rPr>
              <a:t>Reptile</a:t>
            </a:r>
          </a:p>
          <a:p>
            <a:pPr>
              <a:lnSpc>
                <a:spcPct val="150000"/>
              </a:lnSpc>
            </a:pPr>
            <a:r>
              <a:rPr lang="en-US" altLang="zh-CN" b="1">
                <a:latin typeface="Lucida Bright" panose="02040602050505020304" pitchFamily="18" charset="0"/>
                <a:ea typeface="Microsoft YaHei Light" panose="020B0502040204020203" pitchFamily="34" charset="-122"/>
              </a:rPr>
              <a:t>First-Order MAML (FOMAML)</a:t>
            </a:r>
          </a:p>
          <a:p>
            <a:pPr>
              <a:lnSpc>
                <a:spcPct val="150000"/>
              </a:lnSpc>
            </a:pPr>
            <a:r>
              <a:rPr lang="en-US" altLang="zh-CN" b="1">
                <a:latin typeface="Lucida Bright" panose="02040602050505020304" pitchFamily="18" charset="0"/>
                <a:ea typeface="Microsoft YaHei Light" panose="020B0502040204020203" pitchFamily="34" charset="-122"/>
              </a:rPr>
              <a:t>Meta Embedding</a:t>
            </a:r>
            <a:endParaRPr lang="en-US" altLang="zh-CN" b="1" dirty="0">
              <a:latin typeface="Lucida Bright" panose="02040602050505020304" pitchFamily="18" charset="0"/>
              <a:ea typeface="Microsoft YaHei Light" panose="020B0502040204020203" pitchFamily="34" charset="-122"/>
            </a:endParaRPr>
          </a:p>
        </p:txBody>
      </p:sp>
    </p:spTree>
    <p:extLst>
      <p:ext uri="{BB962C8B-B14F-4D97-AF65-F5344CB8AC3E}">
        <p14:creationId xmlns:p14="http://schemas.microsoft.com/office/powerpoint/2010/main" val="3825349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11A3ADA3-0117-E84A-9CF1-57EDA4FFE0A8}"/>
              </a:ext>
            </a:extLst>
          </p:cNvPr>
          <p:cNvSpPr>
            <a:spLocks noGrp="1"/>
          </p:cNvSpPr>
          <p:nvPr>
            <p:ph type="title"/>
          </p:nvPr>
        </p:nvSpPr>
        <p:spPr>
          <a:xfrm>
            <a:off x="2724150" y="484108"/>
            <a:ext cx="2543175" cy="654050"/>
          </a:xfrm>
        </p:spPr>
        <p:txBody>
          <a:bodyPr>
            <a:normAutofit/>
          </a:bodyPr>
          <a:lstStyle/>
          <a:p>
            <a:r>
              <a:rPr lang="en-US" altLang="zh-CN" b="1" dirty="0"/>
              <a:t>outline</a:t>
            </a:r>
            <a:endParaRPr lang="zh-CN" altLang="en-US" b="1" dirty="0"/>
          </a:p>
        </p:txBody>
      </p:sp>
      <p:sp>
        <p:nvSpPr>
          <p:cNvPr id="5" name="文本框 4">
            <a:extLst>
              <a:ext uri="{FF2B5EF4-FFF2-40B4-BE49-F238E27FC236}">
                <a16:creationId xmlns:a16="http://schemas.microsoft.com/office/drawing/2014/main" id="{409FEE97-CF1E-1145-A4C5-C78D2F339B39}"/>
              </a:ext>
            </a:extLst>
          </p:cNvPr>
          <p:cNvSpPr txBox="1"/>
          <p:nvPr/>
        </p:nvSpPr>
        <p:spPr>
          <a:xfrm>
            <a:off x="2724150" y="1578846"/>
            <a:ext cx="6638925" cy="4918782"/>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altLang="zh-CN" sz="2000" b="1" dirty="0"/>
              <a:t>What is meta?</a:t>
            </a:r>
          </a:p>
          <a:p>
            <a:pPr marL="285750" indent="-285750">
              <a:lnSpc>
                <a:spcPct val="200000"/>
              </a:lnSpc>
              <a:buFont typeface="Wingdings" panose="05000000000000000000" pitchFamily="2" charset="2"/>
              <a:buChar char="Ø"/>
            </a:pPr>
            <a:r>
              <a:rPr lang="en-US" altLang="zh-CN" sz="2000" b="1" dirty="0"/>
              <a:t>What is meta learning?</a:t>
            </a:r>
            <a:endParaRPr lang="zh-CN" altLang="en-US" sz="2000" b="1" dirty="0"/>
          </a:p>
          <a:p>
            <a:pPr marL="285750" indent="-285750">
              <a:lnSpc>
                <a:spcPct val="200000"/>
              </a:lnSpc>
              <a:buFont typeface="Wingdings" panose="05000000000000000000" pitchFamily="2" charset="2"/>
              <a:buChar char="Ø"/>
            </a:pPr>
            <a:r>
              <a:rPr lang="en-US" altLang="zh-CN" sz="2000" b="1" dirty="0"/>
              <a:t>Why we need meta learning?</a:t>
            </a:r>
          </a:p>
          <a:p>
            <a:pPr marL="285750" indent="-285750">
              <a:lnSpc>
                <a:spcPct val="200000"/>
              </a:lnSpc>
              <a:buFont typeface="Wingdings" panose="05000000000000000000" pitchFamily="2" charset="2"/>
              <a:buChar char="Ø"/>
            </a:pPr>
            <a:r>
              <a:rPr lang="en-US" altLang="zh-CN" sz="2000" b="1" dirty="0"/>
              <a:t>How to model on meta learning?</a:t>
            </a:r>
          </a:p>
          <a:p>
            <a:pPr marL="285750" indent="-285750">
              <a:lnSpc>
                <a:spcPct val="200000"/>
              </a:lnSpc>
              <a:buFont typeface="Wingdings" panose="05000000000000000000" pitchFamily="2" charset="2"/>
              <a:buChar char="Ø"/>
            </a:pPr>
            <a:r>
              <a:rPr lang="en-US" altLang="zh-CN" sz="2000" b="1" dirty="0">
                <a:latin typeface="NimbusSanL"/>
              </a:rPr>
              <a:t>Formalizing Meta-Learning </a:t>
            </a:r>
            <a:endParaRPr lang="en-US" altLang="zh-CN" sz="2000" b="1" dirty="0"/>
          </a:p>
          <a:p>
            <a:pPr marL="285750" indent="-285750">
              <a:lnSpc>
                <a:spcPct val="200000"/>
              </a:lnSpc>
              <a:buFont typeface="Wingdings" panose="05000000000000000000" pitchFamily="2" charset="2"/>
              <a:buChar char="Ø"/>
            </a:pPr>
            <a:r>
              <a:rPr lang="en-US" altLang="zh-CN" sz="2000" b="1" dirty="0"/>
              <a:t>Common approaches to meta-learning</a:t>
            </a:r>
            <a:endParaRPr lang="zh-CN" altLang="en-US" sz="2000" b="1" dirty="0"/>
          </a:p>
          <a:p>
            <a:pPr marL="285750" indent="-285750">
              <a:lnSpc>
                <a:spcPct val="200000"/>
              </a:lnSpc>
              <a:buFont typeface="Wingdings" panose="05000000000000000000" pitchFamily="2" charset="2"/>
              <a:buChar char="Ø"/>
            </a:pPr>
            <a:r>
              <a:rPr lang="en-US" altLang="zh-CN" sz="2000" b="1" dirty="0"/>
              <a:t>The application of meta-learning</a:t>
            </a:r>
          </a:p>
          <a:p>
            <a:pPr marL="285750" indent="-285750">
              <a:lnSpc>
                <a:spcPct val="200000"/>
              </a:lnSpc>
              <a:buFont typeface="Wingdings" panose="05000000000000000000" pitchFamily="2" charset="2"/>
              <a:buChar char="Ø"/>
            </a:pPr>
            <a:r>
              <a:rPr lang="en-US" altLang="zh-CN" sz="2000" b="1" dirty="0"/>
              <a:t>Important papers</a:t>
            </a:r>
            <a:endParaRPr lang="zh-CN" altLang="en-US" sz="2000" b="1" dirty="0"/>
          </a:p>
        </p:txBody>
      </p:sp>
      <p:cxnSp>
        <p:nvCxnSpPr>
          <p:cNvPr id="6" name="直接连接符 5">
            <a:extLst>
              <a:ext uri="{FF2B5EF4-FFF2-40B4-BE49-F238E27FC236}">
                <a16:creationId xmlns:a16="http://schemas.microsoft.com/office/drawing/2014/main" id="{6D1096BA-0509-F744-910B-70FF43D3F607}"/>
              </a:ext>
            </a:extLst>
          </p:cNvPr>
          <p:cNvCxnSpPr/>
          <p:nvPr/>
        </p:nvCxnSpPr>
        <p:spPr>
          <a:xfrm>
            <a:off x="2571750" y="1196341"/>
            <a:ext cx="92583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47331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C30A707-E98F-4047-8E64-48554549CE45}"/>
              </a:ext>
            </a:extLst>
          </p:cNvPr>
          <p:cNvSpPr txBox="1"/>
          <p:nvPr/>
        </p:nvSpPr>
        <p:spPr>
          <a:xfrm>
            <a:off x="3737918" y="3133534"/>
            <a:ext cx="4716163" cy="590931"/>
          </a:xfrm>
          <a:prstGeom prst="rect">
            <a:avLst/>
          </a:prstGeom>
        </p:spPr>
        <p:txBody>
          <a:bodyPr vert="horz" lIns="91440" tIns="45720" rIns="91440" bIns="45720" rtlCol="0" anchor="ctr">
            <a:normAutofit/>
          </a:bodyPr>
          <a:lstStyle>
            <a:lvl1pPr>
              <a:lnSpc>
                <a:spcPct val="90000"/>
              </a:lnSpc>
              <a:spcBef>
                <a:spcPct val="0"/>
              </a:spcBef>
              <a:buNone/>
              <a:defRPr sz="3600" b="1">
                <a:latin typeface="+mj-lt"/>
                <a:ea typeface="+mj-ea"/>
                <a:cs typeface="+mj-cs"/>
              </a:defRPr>
            </a:lvl1pPr>
          </a:lstStyle>
          <a:p>
            <a:pPr algn="ctr"/>
            <a:r>
              <a:rPr lang="en-US" altLang="zh-CN"/>
              <a:t>What is meta ?</a:t>
            </a:r>
            <a:endParaRPr lang="zh-CN" altLang="en-US"/>
          </a:p>
        </p:txBody>
      </p:sp>
    </p:spTree>
    <p:extLst>
      <p:ext uri="{BB962C8B-B14F-4D97-AF65-F5344CB8AC3E}">
        <p14:creationId xmlns:p14="http://schemas.microsoft.com/office/powerpoint/2010/main" val="1768736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30DE0EA-A974-434D-85DF-0790CD992CDA}"/>
              </a:ext>
            </a:extLst>
          </p:cNvPr>
          <p:cNvSpPr/>
          <p:nvPr/>
        </p:nvSpPr>
        <p:spPr>
          <a:xfrm>
            <a:off x="772284" y="397461"/>
            <a:ext cx="4710264" cy="338554"/>
          </a:xfrm>
          <a:prstGeom prst="rect">
            <a:avLst/>
          </a:prstGeom>
        </p:spPr>
        <p:txBody>
          <a:bodyPr wrap="none">
            <a:spAutoFit/>
          </a:bodyPr>
          <a:lstStyle/>
          <a:p>
            <a:r>
              <a:rPr lang="en-US" altLang="zh-CN" sz="1600" b="0" i="0">
                <a:solidFill>
                  <a:srgbClr val="FF0000"/>
                </a:solidFill>
                <a:effectLst/>
                <a:latin typeface="微软雅黑" panose="020B0503020204020204" pitchFamily="34" charset="-122"/>
                <a:ea typeface="微软雅黑" panose="020B0503020204020204" pitchFamily="34" charset="-122"/>
              </a:rPr>
              <a:t>"Meta" is a prefix meaning "referring to itself."</a:t>
            </a:r>
            <a:endParaRPr lang="zh-CN" altLang="en-US" sz="1600">
              <a:solidFill>
                <a:srgbClr val="FF0000"/>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4417EF41-018B-4EA0-A727-1E47311C66A4}"/>
              </a:ext>
            </a:extLst>
          </p:cNvPr>
          <p:cNvSpPr/>
          <p:nvPr/>
        </p:nvSpPr>
        <p:spPr>
          <a:xfrm>
            <a:off x="787832" y="1160607"/>
            <a:ext cx="2942600" cy="338554"/>
          </a:xfrm>
          <a:prstGeom prst="rect">
            <a:avLst/>
          </a:prstGeom>
        </p:spPr>
        <p:txBody>
          <a:bodyPr wrap="none">
            <a:spAutoFit/>
          </a:bodyPr>
          <a:lstStyle/>
          <a:p>
            <a:r>
              <a:rPr lang="en-US" altLang="zh-CN" sz="1600" b="0" i="0">
                <a:solidFill>
                  <a:srgbClr val="121212"/>
                </a:solidFill>
                <a:effectLst/>
                <a:latin typeface="微软雅黑" panose="020B0503020204020204" pitchFamily="34" charset="-122"/>
                <a:ea typeface="微软雅黑" panose="020B0503020204020204" pitchFamily="34" charset="-122"/>
              </a:rPr>
              <a:t>meta xxx = xxx of/about xxx</a:t>
            </a:r>
            <a:endParaRPr lang="zh-CN" altLang="en-US" sz="160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36721E87-420A-45D8-ABE0-806F18019F45}"/>
              </a:ext>
            </a:extLst>
          </p:cNvPr>
          <p:cNvSpPr/>
          <p:nvPr/>
        </p:nvSpPr>
        <p:spPr>
          <a:xfrm>
            <a:off x="947954" y="1798658"/>
            <a:ext cx="10824946" cy="4727063"/>
          </a:xfrm>
          <a:prstGeom prst="rect">
            <a:avLst/>
          </a:prstGeom>
        </p:spPr>
        <p:txBody>
          <a:bodyPr wrap="square">
            <a:spAutoFit/>
          </a:bodyPr>
          <a:lstStyle/>
          <a:p>
            <a:r>
              <a:rPr lang="zh-CN" altLang="en-US" sz="1600">
                <a:latin typeface="微软雅黑" panose="020B0503020204020204" pitchFamily="34" charset="-122"/>
                <a:ea typeface="微软雅黑" panose="020B0503020204020204" pitchFamily="34" charset="-122"/>
              </a:rPr>
              <a:t>举例： </a:t>
            </a:r>
            <a:endParaRPr lang="en-US" altLang="zh-CN" sz="160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meta data = data about data (比如一张音乐专辑的meta data就是这张专辑的歌手名字，歌曲名称，作词人等)</a:t>
            </a:r>
            <a:endParaRPr lang="en-US" altLang="zh-CN" sz="160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meta learning = learning of learning (学习怎么去学，现在一般指自动地学习用哪个模型拟合给定分布的数据)</a:t>
            </a:r>
            <a:endParaRPr lang="en-US" altLang="zh-CN" sz="160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meta search = search of search （在几个搜索引擎返回的结果中再次搜索或者聚合成最终的搜索结果）</a:t>
            </a:r>
            <a:endParaRPr lang="en-US" altLang="zh-CN" sz="160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meta study  = study about study （基于几个已发表的文章结果进行再次整合研究得出新的或consensus的结论，比如一篇survey paper就是最典型的 meta paper study）</a:t>
            </a:r>
            <a:endParaRPr lang="en-US" altLang="zh-CN" sz="160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meta review = review of review (大PC基于几个reviewer的评论再写个总结性的评论概括你文章最终的评审，决定你中不中)</a:t>
            </a:r>
            <a:endParaRPr lang="en-US" altLang="zh-CN" sz="160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meta cognition = cognition of cognition (有关认知的知识，即人们对于什么因素影响人的认知活动的过程和结果、这些因素是如何起作用的、它们之间又是怎样相互作用的等问题的认知。) </a:t>
            </a:r>
            <a:endParaRPr lang="en-US" altLang="zh-CN" sz="160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meta gaming</a:t>
            </a:r>
            <a:endParaRPr lang="en-US" altLang="zh-CN" sz="160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meta fiction</a:t>
            </a:r>
            <a:endParaRPr lang="en-US" altLang="zh-CN" sz="160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meta analyse</a:t>
            </a:r>
            <a:endParaRPr lang="en-US" altLang="zh-CN" sz="160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DD8555DE-22DF-470C-86F9-E4A19CDE61B9}"/>
              </a:ext>
            </a:extLst>
          </p:cNvPr>
          <p:cNvSpPr/>
          <p:nvPr/>
        </p:nvSpPr>
        <p:spPr>
          <a:xfrm>
            <a:off x="787832" y="822053"/>
            <a:ext cx="4083169" cy="338554"/>
          </a:xfrm>
          <a:prstGeom prst="rect">
            <a:avLst/>
          </a:prstGeom>
        </p:spPr>
        <p:txBody>
          <a:bodyPr wrap="none">
            <a:spAutoFit/>
          </a:bodyPr>
          <a:lstStyle/>
          <a:p>
            <a:r>
              <a:rPr lang="zh-CN" altLang="en-US" sz="1600" b="0" i="0">
                <a:solidFill>
                  <a:srgbClr val="121212"/>
                </a:solidFill>
                <a:effectLst/>
                <a:latin typeface="微软雅黑" panose="020B0503020204020204" pitchFamily="34" charset="-122"/>
                <a:ea typeface="微软雅黑" panose="020B0503020204020204" pitchFamily="34" charset="-122"/>
              </a:rPr>
              <a:t>在科学技术领域可以用以下这个公式表达：</a:t>
            </a:r>
            <a:endParaRPr lang="zh-CN" altLang="en-US" sz="160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C521291E-1DB8-4AE4-8AED-350387D3517A}"/>
              </a:ext>
            </a:extLst>
          </p:cNvPr>
          <p:cNvSpPr/>
          <p:nvPr/>
        </p:nvSpPr>
        <p:spPr>
          <a:xfrm>
            <a:off x="867533" y="1675327"/>
            <a:ext cx="11010141" cy="4963597"/>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07135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C30A707-E98F-4047-8E64-48554549CE45}"/>
              </a:ext>
            </a:extLst>
          </p:cNvPr>
          <p:cNvSpPr txBox="1"/>
          <p:nvPr/>
        </p:nvSpPr>
        <p:spPr>
          <a:xfrm>
            <a:off x="3737918" y="3133534"/>
            <a:ext cx="4716163" cy="590931"/>
          </a:xfrm>
          <a:prstGeom prst="rect">
            <a:avLst/>
          </a:prstGeom>
        </p:spPr>
        <p:txBody>
          <a:bodyPr vert="horz" lIns="91440" tIns="45720" rIns="91440" bIns="45720" rtlCol="0" anchor="ctr">
            <a:normAutofit fontScale="92500"/>
          </a:bodyPr>
          <a:lstStyle>
            <a:lvl1pPr>
              <a:lnSpc>
                <a:spcPct val="90000"/>
              </a:lnSpc>
              <a:spcBef>
                <a:spcPct val="0"/>
              </a:spcBef>
              <a:buNone/>
              <a:defRPr sz="3600" b="1">
                <a:latin typeface="+mj-lt"/>
                <a:ea typeface="+mj-ea"/>
                <a:cs typeface="+mj-cs"/>
              </a:defRPr>
            </a:lvl1pPr>
          </a:lstStyle>
          <a:p>
            <a:pPr algn="ctr"/>
            <a:r>
              <a:rPr lang="en-US" altLang="zh-CN"/>
              <a:t>What is meta learning?</a:t>
            </a:r>
            <a:endParaRPr lang="zh-CN" altLang="en-US"/>
          </a:p>
        </p:txBody>
      </p:sp>
      <p:sp>
        <p:nvSpPr>
          <p:cNvPr id="2" name="文本框 1">
            <a:extLst>
              <a:ext uri="{FF2B5EF4-FFF2-40B4-BE49-F238E27FC236}">
                <a16:creationId xmlns:a16="http://schemas.microsoft.com/office/drawing/2014/main" id="{5301DE98-811A-487E-B327-F5991B0BA982}"/>
              </a:ext>
            </a:extLst>
          </p:cNvPr>
          <p:cNvSpPr txBox="1"/>
          <p:nvPr/>
        </p:nvSpPr>
        <p:spPr>
          <a:xfrm>
            <a:off x="4619625" y="4133850"/>
            <a:ext cx="3105149" cy="400110"/>
          </a:xfrm>
          <a:prstGeom prst="rect">
            <a:avLst/>
          </a:prstGeom>
          <a:noFill/>
        </p:spPr>
        <p:txBody>
          <a:bodyPr wrap="square" rtlCol="0">
            <a:spAutoFit/>
          </a:bodyPr>
          <a:lstStyle/>
          <a:p>
            <a:r>
              <a:rPr lang="en-US" altLang="zh-CN" sz="2000">
                <a:solidFill>
                  <a:srgbClr val="FF0000"/>
                </a:solidFill>
              </a:rPr>
              <a:t>learning</a:t>
            </a:r>
            <a:r>
              <a:rPr lang="en-US" altLang="zh-CN" sz="2000"/>
              <a:t> about </a:t>
            </a:r>
            <a:r>
              <a:rPr lang="en-US" altLang="zh-CN" sz="2000">
                <a:solidFill>
                  <a:srgbClr val="FF0000"/>
                </a:solidFill>
              </a:rPr>
              <a:t>learning</a:t>
            </a:r>
            <a:endParaRPr lang="zh-CN" altLang="en-US" sz="2000">
              <a:solidFill>
                <a:srgbClr val="FF0000"/>
              </a:solidFill>
            </a:endParaRPr>
          </a:p>
        </p:txBody>
      </p:sp>
    </p:spTree>
    <p:extLst>
      <p:ext uri="{BB962C8B-B14F-4D97-AF65-F5344CB8AC3E}">
        <p14:creationId xmlns:p14="http://schemas.microsoft.com/office/powerpoint/2010/main" val="311169383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4DE3A04-BB1F-4E4D-A5FA-6744DE1DCEE6}"/>
              </a:ext>
            </a:extLst>
          </p:cNvPr>
          <p:cNvSpPr/>
          <p:nvPr/>
        </p:nvSpPr>
        <p:spPr>
          <a:xfrm>
            <a:off x="548221" y="218204"/>
            <a:ext cx="2397901" cy="400110"/>
          </a:xfrm>
          <a:prstGeom prst="rect">
            <a:avLst/>
          </a:prstGeom>
        </p:spPr>
        <p:txBody>
          <a:bodyPr wrap="none">
            <a:spAutoFit/>
          </a:bodyPr>
          <a:lstStyle/>
          <a:p>
            <a:r>
              <a:rPr lang="en-US" altLang="zh-TW" sz="2000" b="1">
                <a:latin typeface="微軟正黑體" panose="020B0604030504040204" pitchFamily="34" charset="-120"/>
                <a:ea typeface="微軟正黑體" panose="020B0604030504040204" pitchFamily="34" charset="-120"/>
              </a:rPr>
              <a:t>Machine Learning</a:t>
            </a:r>
            <a:endParaRPr lang="zh-TW" altLang="en-US" sz="2000" b="1" dirty="0"/>
          </a:p>
        </p:txBody>
      </p:sp>
      <p:grpSp>
        <p:nvGrpSpPr>
          <p:cNvPr id="49" name="组合 48">
            <a:extLst>
              <a:ext uri="{FF2B5EF4-FFF2-40B4-BE49-F238E27FC236}">
                <a16:creationId xmlns:a16="http://schemas.microsoft.com/office/drawing/2014/main" id="{A1100E50-5EE6-4818-9EBC-4E5468EE14D6}"/>
              </a:ext>
            </a:extLst>
          </p:cNvPr>
          <p:cNvGrpSpPr/>
          <p:nvPr/>
        </p:nvGrpSpPr>
        <p:grpSpPr>
          <a:xfrm>
            <a:off x="2694262" y="1141250"/>
            <a:ext cx="6340392" cy="5498546"/>
            <a:chOff x="548221" y="1072118"/>
            <a:chExt cx="6340392" cy="5498546"/>
          </a:xfrm>
        </p:grpSpPr>
        <p:grpSp>
          <p:nvGrpSpPr>
            <p:cNvPr id="48" name="组合 47">
              <a:extLst>
                <a:ext uri="{FF2B5EF4-FFF2-40B4-BE49-F238E27FC236}">
                  <a16:creationId xmlns:a16="http://schemas.microsoft.com/office/drawing/2014/main" id="{00A60891-DBFD-4A0E-94F3-203A4F0DE2EC}"/>
                </a:ext>
              </a:extLst>
            </p:cNvPr>
            <p:cNvGrpSpPr/>
            <p:nvPr/>
          </p:nvGrpSpPr>
          <p:grpSpPr>
            <a:xfrm>
              <a:off x="548221" y="1072118"/>
              <a:ext cx="6340392" cy="4713763"/>
              <a:chOff x="548221" y="1072118"/>
              <a:chExt cx="6340392" cy="4713763"/>
            </a:xfrm>
          </p:grpSpPr>
          <p:sp>
            <p:nvSpPr>
              <p:cNvPr id="5" name="矩形 4">
                <a:extLst>
                  <a:ext uri="{FF2B5EF4-FFF2-40B4-BE49-F238E27FC236}">
                    <a16:creationId xmlns:a16="http://schemas.microsoft.com/office/drawing/2014/main" id="{844CE158-2B85-4519-9094-CEC3B81C0A0C}"/>
                  </a:ext>
                </a:extLst>
              </p:cNvPr>
              <p:cNvSpPr/>
              <p:nvPr/>
            </p:nvSpPr>
            <p:spPr>
              <a:xfrm>
                <a:off x="548223" y="4015639"/>
                <a:ext cx="3665199" cy="177024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grpSp>
            <p:nvGrpSpPr>
              <p:cNvPr id="6" name="群組 4">
                <a:extLst>
                  <a:ext uri="{FF2B5EF4-FFF2-40B4-BE49-F238E27FC236}">
                    <a16:creationId xmlns:a16="http://schemas.microsoft.com/office/drawing/2014/main" id="{A2C06E73-B306-42BD-A1B3-AE776A8B4BF0}"/>
                  </a:ext>
                </a:extLst>
              </p:cNvPr>
              <p:cNvGrpSpPr/>
              <p:nvPr/>
            </p:nvGrpSpPr>
            <p:grpSpPr>
              <a:xfrm>
                <a:off x="703544" y="4170570"/>
                <a:ext cx="3333649" cy="1089332"/>
                <a:chOff x="1455822" y="4798189"/>
                <a:chExt cx="3333649" cy="1089332"/>
              </a:xfrm>
            </p:grpSpPr>
            <p:pic>
              <p:nvPicPr>
                <p:cNvPr id="7" name="Picture 2" descr="ãcatãçåçæå°çµæ">
                  <a:extLst>
                    <a:ext uri="{FF2B5EF4-FFF2-40B4-BE49-F238E27FC236}">
                      <a16:creationId xmlns:a16="http://schemas.microsoft.com/office/drawing/2014/main" id="{45EE3F1D-D41A-4779-B451-14E4D61F4C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5822" y="4798853"/>
                  <a:ext cx="720000" cy="71933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ãcatãçåçæå°çµæ">
                  <a:extLst>
                    <a:ext uri="{FF2B5EF4-FFF2-40B4-BE49-F238E27FC236}">
                      <a16:creationId xmlns:a16="http://schemas.microsoft.com/office/drawing/2014/main" id="{1239B1D2-1E31-4B1F-BA46-1B097A26D8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1997" y="4798189"/>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ãdogãçåçæå°çµæ">
                  <a:extLst>
                    <a:ext uri="{FF2B5EF4-FFF2-40B4-BE49-F238E27FC236}">
                      <a16:creationId xmlns:a16="http://schemas.microsoft.com/office/drawing/2014/main" id="{000501AF-7172-4135-8A27-494F84CB27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3296" y="4798853"/>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ãdogãçåçæå°çµæ">
                  <a:extLst>
                    <a:ext uri="{FF2B5EF4-FFF2-40B4-BE49-F238E27FC236}">
                      <a16:creationId xmlns:a16="http://schemas.microsoft.com/office/drawing/2014/main" id="{6E9A23E8-C6C6-4E81-814C-0217C876A98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9471" y="4798189"/>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11" name="文字方塊 3">
                  <a:extLst>
                    <a:ext uri="{FF2B5EF4-FFF2-40B4-BE49-F238E27FC236}">
                      <a16:creationId xmlns:a16="http://schemas.microsoft.com/office/drawing/2014/main" id="{E65A5F28-3235-4337-BE18-DAE05639B71D}"/>
                    </a:ext>
                  </a:extLst>
                </p:cNvPr>
                <p:cNvSpPr txBox="1"/>
                <p:nvPr/>
              </p:nvSpPr>
              <p:spPr>
                <a:xfrm>
                  <a:off x="1503109" y="5518189"/>
                  <a:ext cx="584200" cy="369332"/>
                </a:xfrm>
                <a:prstGeom prst="rect">
                  <a:avLst/>
                </a:prstGeom>
                <a:noFill/>
              </p:spPr>
              <p:txBody>
                <a:bodyPr wrap="square" rtlCol="0">
                  <a:spAutoFit/>
                </a:bodyPr>
                <a:lstStyle/>
                <a:p>
                  <a:pPr algn="ctr"/>
                  <a:r>
                    <a:rPr lang="en-US" altLang="zh-TW" dirty="0"/>
                    <a:t>cat</a:t>
                  </a:r>
                  <a:endParaRPr lang="zh-TW" altLang="en-US" dirty="0"/>
                </a:p>
              </p:txBody>
            </p:sp>
            <p:sp>
              <p:nvSpPr>
                <p:cNvPr id="12" name="文字方塊 10">
                  <a:extLst>
                    <a:ext uri="{FF2B5EF4-FFF2-40B4-BE49-F238E27FC236}">
                      <a16:creationId xmlns:a16="http://schemas.microsoft.com/office/drawing/2014/main" id="{AAE8239B-860F-4D65-8D8D-A635903392F2}"/>
                    </a:ext>
                  </a:extLst>
                </p:cNvPr>
                <p:cNvSpPr txBox="1"/>
                <p:nvPr/>
              </p:nvSpPr>
              <p:spPr>
                <a:xfrm>
                  <a:off x="3279897" y="5518189"/>
                  <a:ext cx="584200" cy="369332"/>
                </a:xfrm>
                <a:prstGeom prst="rect">
                  <a:avLst/>
                </a:prstGeom>
                <a:noFill/>
              </p:spPr>
              <p:txBody>
                <a:bodyPr wrap="square" rtlCol="0">
                  <a:spAutoFit/>
                </a:bodyPr>
                <a:lstStyle/>
                <a:p>
                  <a:pPr algn="ctr"/>
                  <a:r>
                    <a:rPr lang="en-US" altLang="zh-TW" dirty="0"/>
                    <a:t>cat</a:t>
                  </a:r>
                  <a:endParaRPr lang="zh-TW" altLang="en-US" dirty="0"/>
                </a:p>
              </p:txBody>
            </p:sp>
            <p:sp>
              <p:nvSpPr>
                <p:cNvPr id="13" name="文字方塊 11">
                  <a:extLst>
                    <a:ext uri="{FF2B5EF4-FFF2-40B4-BE49-F238E27FC236}">
                      <a16:creationId xmlns:a16="http://schemas.microsoft.com/office/drawing/2014/main" id="{D96B7DB5-F2B7-42C8-B447-879106EA4E6B}"/>
                    </a:ext>
                  </a:extLst>
                </p:cNvPr>
                <p:cNvSpPr txBox="1"/>
                <p:nvPr/>
              </p:nvSpPr>
              <p:spPr>
                <a:xfrm>
                  <a:off x="2401809" y="5518189"/>
                  <a:ext cx="584200" cy="369332"/>
                </a:xfrm>
                <a:prstGeom prst="rect">
                  <a:avLst/>
                </a:prstGeom>
                <a:noFill/>
              </p:spPr>
              <p:txBody>
                <a:bodyPr wrap="square" rtlCol="0">
                  <a:spAutoFit/>
                </a:bodyPr>
                <a:lstStyle/>
                <a:p>
                  <a:pPr algn="ctr"/>
                  <a:r>
                    <a:rPr lang="en-US" altLang="zh-TW" dirty="0"/>
                    <a:t>dog</a:t>
                  </a:r>
                  <a:endParaRPr lang="zh-TW" altLang="en-US" dirty="0"/>
                </a:p>
              </p:txBody>
            </p:sp>
            <p:sp>
              <p:nvSpPr>
                <p:cNvPr id="14" name="文字方塊 12">
                  <a:extLst>
                    <a:ext uri="{FF2B5EF4-FFF2-40B4-BE49-F238E27FC236}">
                      <a16:creationId xmlns:a16="http://schemas.microsoft.com/office/drawing/2014/main" id="{BD812D4B-4D9D-4A5E-A41F-CA1760FC4BE4}"/>
                    </a:ext>
                  </a:extLst>
                </p:cNvPr>
                <p:cNvSpPr txBox="1"/>
                <p:nvPr/>
              </p:nvSpPr>
              <p:spPr>
                <a:xfrm>
                  <a:off x="4141183" y="5518189"/>
                  <a:ext cx="584200" cy="369332"/>
                </a:xfrm>
                <a:prstGeom prst="rect">
                  <a:avLst/>
                </a:prstGeom>
                <a:noFill/>
              </p:spPr>
              <p:txBody>
                <a:bodyPr wrap="square" rtlCol="0">
                  <a:spAutoFit/>
                </a:bodyPr>
                <a:lstStyle/>
                <a:p>
                  <a:pPr algn="ctr"/>
                  <a:r>
                    <a:rPr lang="en-US" altLang="zh-TW" dirty="0"/>
                    <a:t>dog</a:t>
                  </a:r>
                  <a:endParaRPr lang="zh-TW" altLang="en-US" dirty="0"/>
                </a:p>
              </p:txBody>
            </p:sp>
          </p:grpSp>
          <p:sp>
            <p:nvSpPr>
              <p:cNvPr id="15" name="文字方塊 5">
                <a:extLst>
                  <a:ext uri="{FF2B5EF4-FFF2-40B4-BE49-F238E27FC236}">
                    <a16:creationId xmlns:a16="http://schemas.microsoft.com/office/drawing/2014/main" id="{7269DDF8-D3B5-4787-9821-34FF8BEFFA71}"/>
                  </a:ext>
                </a:extLst>
              </p:cNvPr>
              <p:cNvSpPr txBox="1"/>
              <p:nvPr/>
            </p:nvSpPr>
            <p:spPr>
              <a:xfrm>
                <a:off x="1063544" y="5259902"/>
                <a:ext cx="2667000" cy="461665"/>
              </a:xfrm>
              <a:prstGeom prst="rect">
                <a:avLst/>
              </a:prstGeom>
              <a:noFill/>
            </p:spPr>
            <p:txBody>
              <a:bodyPr wrap="square" rtlCol="0">
                <a:spAutoFit/>
              </a:bodyPr>
              <a:lstStyle/>
              <a:p>
                <a:pPr algn="ctr"/>
                <a:r>
                  <a:rPr lang="en-US" altLang="zh-TW" sz="2400" dirty="0"/>
                  <a:t>Training Data</a:t>
                </a:r>
                <a:endParaRPr lang="zh-TW" altLang="en-US" sz="2400" dirty="0"/>
              </a:p>
            </p:txBody>
          </p:sp>
          <p:sp>
            <p:nvSpPr>
              <p:cNvPr id="16" name="矩形 15">
                <a:extLst>
                  <a:ext uri="{FF2B5EF4-FFF2-40B4-BE49-F238E27FC236}">
                    <a16:creationId xmlns:a16="http://schemas.microsoft.com/office/drawing/2014/main" id="{FB99A237-1DFB-48D1-ABA9-371FC85D3462}"/>
                  </a:ext>
                </a:extLst>
              </p:cNvPr>
              <p:cNvSpPr/>
              <p:nvPr/>
            </p:nvSpPr>
            <p:spPr>
              <a:xfrm>
                <a:off x="1391122" y="2547085"/>
                <a:ext cx="1979396" cy="9793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t>Learning</a:t>
                </a:r>
              </a:p>
              <a:p>
                <a:pPr algn="ctr"/>
                <a:r>
                  <a:rPr lang="en-US" altLang="zh-TW" sz="2000" dirty="0"/>
                  <a:t>Algorithm</a:t>
                </a:r>
                <a:endParaRPr lang="zh-TW" altLang="en-US" sz="2000" dirty="0"/>
              </a:p>
            </p:txBody>
          </p:sp>
          <p:sp>
            <p:nvSpPr>
              <p:cNvPr id="17" name="矩形 16">
                <a:extLst>
                  <a:ext uri="{FF2B5EF4-FFF2-40B4-BE49-F238E27FC236}">
                    <a16:creationId xmlns:a16="http://schemas.microsoft.com/office/drawing/2014/main" id="{F8938B62-C6ED-46A7-9F8C-3E2450A29FB7}"/>
                  </a:ext>
                </a:extLst>
              </p:cNvPr>
              <p:cNvSpPr/>
              <p:nvPr/>
            </p:nvSpPr>
            <p:spPr>
              <a:xfrm>
                <a:off x="548221" y="1072118"/>
                <a:ext cx="3665199" cy="9793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Designed by Developers</a:t>
                </a:r>
                <a:endParaRPr lang="zh-TW" altLang="en-US" sz="2400" dirty="0"/>
              </a:p>
            </p:txBody>
          </p:sp>
          <p:grpSp>
            <p:nvGrpSpPr>
              <p:cNvPr id="18" name="群組 13">
                <a:extLst>
                  <a:ext uri="{FF2B5EF4-FFF2-40B4-BE49-F238E27FC236}">
                    <a16:creationId xmlns:a16="http://schemas.microsoft.com/office/drawing/2014/main" id="{8E137B23-65B0-4807-937C-9A7915632C7A}"/>
                  </a:ext>
                </a:extLst>
              </p:cNvPr>
              <p:cNvGrpSpPr/>
              <p:nvPr/>
            </p:nvGrpSpPr>
            <p:grpSpPr>
              <a:xfrm>
                <a:off x="5433528" y="2621100"/>
                <a:ext cx="900000" cy="837181"/>
                <a:chOff x="5956300" y="3152705"/>
                <a:chExt cx="1052833" cy="979347"/>
              </a:xfrm>
            </p:grpSpPr>
            <p:sp>
              <p:nvSpPr>
                <p:cNvPr id="19" name="矩形 18">
                  <a:extLst>
                    <a:ext uri="{FF2B5EF4-FFF2-40B4-BE49-F238E27FC236}">
                      <a16:creationId xmlns:a16="http://schemas.microsoft.com/office/drawing/2014/main" id="{B3B34D92-DC01-4E65-8A52-13E4C39CC082}"/>
                    </a:ext>
                  </a:extLst>
                </p:cNvPr>
                <p:cNvSpPr/>
                <p:nvPr/>
              </p:nvSpPr>
              <p:spPr>
                <a:xfrm>
                  <a:off x="5956300" y="3152705"/>
                  <a:ext cx="1052833" cy="979347"/>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0" name="文字方塊 8">
                      <a:extLst>
                        <a:ext uri="{FF2B5EF4-FFF2-40B4-BE49-F238E27FC236}">
                          <a16:creationId xmlns:a16="http://schemas.microsoft.com/office/drawing/2014/main" id="{2EB28DEF-1613-4663-9D9F-770C9D17F8C3}"/>
                        </a:ext>
                      </a:extLst>
                    </p:cNvPr>
                    <p:cNvSpPr txBox="1"/>
                    <p:nvPr/>
                  </p:nvSpPr>
                  <p:spPr>
                    <a:xfrm>
                      <a:off x="6337300" y="3429000"/>
                      <a:ext cx="44236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𝑓</m:t>
                                </m:r>
                              </m:e>
                              <m:sup>
                                <m:r>
                                  <a:rPr lang="en-US" altLang="zh-TW" sz="2800" b="0" i="1" smtClean="0">
                                    <a:latin typeface="Cambria Math" panose="02040503050406030204" pitchFamily="18" charset="0"/>
                                  </a:rPr>
                                  <m:t>∗</m:t>
                                </m:r>
                              </m:sup>
                            </m:sSup>
                          </m:oMath>
                        </m:oMathPara>
                      </a14:m>
                      <a:endParaRPr lang="zh-TW" altLang="en-US" sz="2800" dirty="0"/>
                    </a:p>
                  </p:txBody>
                </p:sp>
              </mc:Choice>
              <mc:Fallback xmlns="">
                <p:sp>
                  <p:nvSpPr>
                    <p:cNvPr id="20" name="文字方塊 8">
                      <a:extLst>
                        <a:ext uri="{FF2B5EF4-FFF2-40B4-BE49-F238E27FC236}">
                          <a16:creationId xmlns:a16="http://schemas.microsoft.com/office/drawing/2014/main" id="{2EB28DEF-1613-4663-9D9F-770C9D17F8C3}"/>
                        </a:ext>
                      </a:extLst>
                    </p:cNvPr>
                    <p:cNvSpPr txBox="1">
                      <a:spLocks noRot="1" noChangeAspect="1" noMove="1" noResize="1" noEditPoints="1" noAdjustHandles="1" noChangeArrowheads="1" noChangeShapeType="1" noTextEdit="1"/>
                    </p:cNvSpPr>
                    <p:nvPr/>
                  </p:nvSpPr>
                  <p:spPr>
                    <a:xfrm>
                      <a:off x="6337300" y="3429000"/>
                      <a:ext cx="442365" cy="430887"/>
                    </a:xfrm>
                    <a:prstGeom prst="rect">
                      <a:avLst/>
                    </a:prstGeom>
                    <a:blipFill>
                      <a:blip r:embed="rId7"/>
                      <a:stretch>
                        <a:fillRect b="-13333"/>
                      </a:stretch>
                    </a:blipFill>
                  </p:spPr>
                  <p:txBody>
                    <a:bodyPr/>
                    <a:lstStyle/>
                    <a:p>
                      <a:r>
                        <a:rPr lang="zh-CN" altLang="en-US">
                          <a:noFill/>
                        </a:rPr>
                        <a:t> </a:t>
                      </a:r>
                    </a:p>
                  </p:txBody>
                </p:sp>
              </mc:Fallback>
            </mc:AlternateContent>
          </p:grpSp>
          <p:pic>
            <p:nvPicPr>
              <p:cNvPr id="21" name="Picture 14" descr="ãcatãçåçæå°çµæ">
                <a:extLst>
                  <a:ext uri="{FF2B5EF4-FFF2-40B4-BE49-F238E27FC236}">
                    <a16:creationId xmlns:a16="http://schemas.microsoft.com/office/drawing/2014/main" id="{C97DE01B-168F-4CA0-9D6E-32B056EB3F6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6897" y="4170570"/>
                <a:ext cx="900000" cy="900000"/>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直線單箭頭接點 15">
                <a:extLst>
                  <a:ext uri="{FF2B5EF4-FFF2-40B4-BE49-F238E27FC236}">
                    <a16:creationId xmlns:a16="http://schemas.microsoft.com/office/drawing/2014/main" id="{63C4F91D-0254-44E4-8550-5B072E312178}"/>
                  </a:ext>
                </a:extLst>
              </p:cNvPr>
              <p:cNvCxnSpPr>
                <a:cxnSpLocks/>
              </p:cNvCxnSpPr>
              <p:nvPr/>
            </p:nvCxnSpPr>
            <p:spPr>
              <a:xfrm>
                <a:off x="2362158" y="2079458"/>
                <a:ext cx="0" cy="4616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5">
                <a:extLst>
                  <a:ext uri="{FF2B5EF4-FFF2-40B4-BE49-F238E27FC236}">
                    <a16:creationId xmlns:a16="http://schemas.microsoft.com/office/drawing/2014/main" id="{8967B25E-6795-4619-88B5-FBF7BD4F42C6}"/>
                  </a:ext>
                </a:extLst>
              </p:cNvPr>
              <p:cNvCxnSpPr>
                <a:cxnSpLocks/>
              </p:cNvCxnSpPr>
              <p:nvPr/>
            </p:nvCxnSpPr>
            <p:spPr>
              <a:xfrm flipV="1">
                <a:off x="2380820" y="3553974"/>
                <a:ext cx="0" cy="4616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文字方塊 26">
                <a:extLst>
                  <a:ext uri="{FF2B5EF4-FFF2-40B4-BE49-F238E27FC236}">
                    <a16:creationId xmlns:a16="http://schemas.microsoft.com/office/drawing/2014/main" id="{4F4D493F-9872-4CED-A5A0-BE4214335519}"/>
                  </a:ext>
                </a:extLst>
              </p:cNvPr>
              <p:cNvSpPr txBox="1"/>
              <p:nvPr/>
            </p:nvSpPr>
            <p:spPr>
              <a:xfrm>
                <a:off x="5594797" y="1571316"/>
                <a:ext cx="584200" cy="400110"/>
              </a:xfrm>
              <a:prstGeom prst="rect">
                <a:avLst/>
              </a:prstGeom>
              <a:noFill/>
            </p:spPr>
            <p:txBody>
              <a:bodyPr wrap="square" rtlCol="0">
                <a:spAutoFit/>
              </a:bodyPr>
              <a:lstStyle/>
              <a:p>
                <a:pPr algn="ctr"/>
                <a:r>
                  <a:rPr lang="en-US" altLang="zh-TW" sz="2000" dirty="0"/>
                  <a:t>cat</a:t>
                </a:r>
                <a:endParaRPr lang="zh-TW" altLang="en-US" sz="2000" dirty="0"/>
              </a:p>
            </p:txBody>
          </p:sp>
          <p:sp>
            <p:nvSpPr>
              <p:cNvPr id="25" name="文字方塊 27">
                <a:extLst>
                  <a:ext uri="{FF2B5EF4-FFF2-40B4-BE49-F238E27FC236}">
                    <a16:creationId xmlns:a16="http://schemas.microsoft.com/office/drawing/2014/main" id="{A20B0836-3299-48EA-974F-183F36F49957}"/>
                  </a:ext>
                </a:extLst>
              </p:cNvPr>
              <p:cNvSpPr txBox="1"/>
              <p:nvPr/>
            </p:nvSpPr>
            <p:spPr>
              <a:xfrm>
                <a:off x="4838848" y="5126397"/>
                <a:ext cx="2049765" cy="461665"/>
              </a:xfrm>
              <a:prstGeom prst="rect">
                <a:avLst/>
              </a:prstGeom>
              <a:noFill/>
            </p:spPr>
            <p:txBody>
              <a:bodyPr wrap="square" rtlCol="0">
                <a:spAutoFit/>
              </a:bodyPr>
              <a:lstStyle/>
              <a:p>
                <a:pPr algn="ctr"/>
                <a:r>
                  <a:rPr lang="en-US" altLang="zh-TW" sz="2400" dirty="0"/>
                  <a:t>Testing Data</a:t>
                </a:r>
                <a:endParaRPr lang="zh-TW" altLang="en-US" sz="2400" dirty="0"/>
              </a:p>
            </p:txBody>
          </p:sp>
          <p:cxnSp>
            <p:nvCxnSpPr>
              <p:cNvPr id="26" name="直線單箭頭接點 28">
                <a:extLst>
                  <a:ext uri="{FF2B5EF4-FFF2-40B4-BE49-F238E27FC236}">
                    <a16:creationId xmlns:a16="http://schemas.microsoft.com/office/drawing/2014/main" id="{777885D1-41E0-4B18-9B21-E331B4581A3E}"/>
                  </a:ext>
                </a:extLst>
              </p:cNvPr>
              <p:cNvCxnSpPr>
                <a:cxnSpLocks/>
              </p:cNvCxnSpPr>
              <p:nvPr/>
            </p:nvCxnSpPr>
            <p:spPr>
              <a:xfrm flipV="1">
                <a:off x="5876430" y="3553974"/>
                <a:ext cx="0" cy="5856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30">
                <a:extLst>
                  <a:ext uri="{FF2B5EF4-FFF2-40B4-BE49-F238E27FC236}">
                    <a16:creationId xmlns:a16="http://schemas.microsoft.com/office/drawing/2014/main" id="{7927727B-4362-4956-9CD7-82183A3D10AA}"/>
                  </a:ext>
                </a:extLst>
              </p:cNvPr>
              <p:cNvCxnSpPr>
                <a:cxnSpLocks/>
              </p:cNvCxnSpPr>
              <p:nvPr/>
            </p:nvCxnSpPr>
            <p:spPr>
              <a:xfrm flipV="1">
                <a:off x="5874197" y="1961415"/>
                <a:ext cx="0" cy="5856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31">
                <a:extLst>
                  <a:ext uri="{FF2B5EF4-FFF2-40B4-BE49-F238E27FC236}">
                    <a16:creationId xmlns:a16="http://schemas.microsoft.com/office/drawing/2014/main" id="{C9647E4F-1248-48D2-A7C2-12A6E54D01B1}"/>
                  </a:ext>
                </a:extLst>
              </p:cNvPr>
              <p:cNvCxnSpPr>
                <a:cxnSpLocks/>
                <a:stCxn id="16" idx="3"/>
              </p:cNvCxnSpPr>
              <p:nvPr/>
            </p:nvCxnSpPr>
            <p:spPr>
              <a:xfrm>
                <a:off x="3370518" y="3036759"/>
                <a:ext cx="198996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6" name="组合 45">
              <a:extLst>
                <a:ext uri="{FF2B5EF4-FFF2-40B4-BE49-F238E27FC236}">
                  <a16:creationId xmlns:a16="http://schemas.microsoft.com/office/drawing/2014/main" id="{21B0F455-DE62-4E93-B6F5-8287EE649AAC}"/>
                </a:ext>
              </a:extLst>
            </p:cNvPr>
            <p:cNvGrpSpPr/>
            <p:nvPr/>
          </p:nvGrpSpPr>
          <p:grpSpPr>
            <a:xfrm>
              <a:off x="1934870" y="5979511"/>
              <a:ext cx="1049698" cy="591153"/>
              <a:chOff x="4501604" y="5994675"/>
              <a:chExt cx="1049698" cy="591153"/>
            </a:xfrm>
          </p:grpSpPr>
          <p:grpSp>
            <p:nvGrpSpPr>
              <p:cNvPr id="42" name="群組 41">
                <a:extLst>
                  <a:ext uri="{FF2B5EF4-FFF2-40B4-BE49-F238E27FC236}">
                    <a16:creationId xmlns:a16="http://schemas.microsoft.com/office/drawing/2014/main" id="{12AD2C4F-3FF1-48C1-84F0-79E84DE6D481}"/>
                  </a:ext>
                </a:extLst>
              </p:cNvPr>
              <p:cNvGrpSpPr/>
              <p:nvPr/>
            </p:nvGrpSpPr>
            <p:grpSpPr>
              <a:xfrm>
                <a:off x="4516047" y="6036709"/>
                <a:ext cx="1035255" cy="515108"/>
                <a:chOff x="10269030" y="3561414"/>
                <a:chExt cx="1035255" cy="515108"/>
              </a:xfrm>
            </p:grpSpPr>
            <p:sp>
              <p:nvSpPr>
                <p:cNvPr id="43" name="矩形 42">
                  <a:extLst>
                    <a:ext uri="{FF2B5EF4-FFF2-40B4-BE49-F238E27FC236}">
                      <a16:creationId xmlns:a16="http://schemas.microsoft.com/office/drawing/2014/main" id="{47E35F74-8648-4752-941D-C4D73C6C7E49}"/>
                    </a:ext>
                  </a:extLst>
                </p:cNvPr>
                <p:cNvSpPr/>
                <p:nvPr/>
              </p:nvSpPr>
              <p:spPr>
                <a:xfrm>
                  <a:off x="10269030" y="3561414"/>
                  <a:ext cx="1008226" cy="51510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44" name="文字方塊 43">
                      <a:extLst>
                        <a:ext uri="{FF2B5EF4-FFF2-40B4-BE49-F238E27FC236}">
                          <a16:creationId xmlns:a16="http://schemas.microsoft.com/office/drawing/2014/main" id="{A4715D02-1D2B-42C4-B255-6B05E0266633}"/>
                        </a:ext>
                      </a:extLst>
                    </p:cNvPr>
                    <p:cNvSpPr txBox="1"/>
                    <p:nvPr/>
                  </p:nvSpPr>
                  <p:spPr>
                    <a:xfrm>
                      <a:off x="10296060" y="3599514"/>
                      <a:ext cx="100822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𝐷</m:t>
                                </m:r>
                              </m:e>
                              <m:sub>
                                <m:r>
                                  <a:rPr lang="en-US" altLang="zh-TW" sz="2800" b="0" i="1" smtClean="0">
                                    <a:latin typeface="Cambria Math" panose="02040503050406030204" pitchFamily="18" charset="0"/>
                                  </a:rPr>
                                  <m:t>𝑡𝑟𝑎𝑖𝑛</m:t>
                                </m:r>
                              </m:sub>
                            </m:sSub>
                          </m:oMath>
                        </m:oMathPara>
                      </a14:m>
                      <a:endParaRPr lang="zh-TW" altLang="en-US" sz="2800" dirty="0"/>
                    </a:p>
                  </p:txBody>
                </p:sp>
              </mc:Choice>
              <mc:Fallback xmlns="">
                <p:sp>
                  <p:nvSpPr>
                    <p:cNvPr id="44" name="文字方塊 43">
                      <a:extLst>
                        <a:ext uri="{FF2B5EF4-FFF2-40B4-BE49-F238E27FC236}">
                          <a16:creationId xmlns:a16="http://schemas.microsoft.com/office/drawing/2014/main" id="{186C70F3-3733-4EAE-BD74-22C0AF09DA17}"/>
                        </a:ext>
                      </a:extLst>
                    </p:cNvPr>
                    <p:cNvSpPr txBox="1">
                      <a:spLocks noRot="1" noChangeAspect="1" noMove="1" noResize="1" noEditPoints="1" noAdjustHandles="1" noChangeArrowheads="1" noChangeShapeType="1" noTextEdit="1"/>
                    </p:cNvSpPr>
                    <p:nvPr/>
                  </p:nvSpPr>
                  <p:spPr>
                    <a:xfrm>
                      <a:off x="10296060" y="3599514"/>
                      <a:ext cx="1008225" cy="430887"/>
                    </a:xfrm>
                    <a:prstGeom prst="rect">
                      <a:avLst/>
                    </a:prstGeom>
                    <a:blipFill>
                      <a:blip r:embed="rId9"/>
                      <a:stretch>
                        <a:fillRect/>
                      </a:stretch>
                    </a:blipFill>
                  </p:spPr>
                  <p:txBody>
                    <a:bodyPr/>
                    <a:lstStyle/>
                    <a:p>
                      <a:r>
                        <a:rPr lang="zh-TW" altLang="en-US">
                          <a:noFill/>
                        </a:rPr>
                        <a:t> </a:t>
                      </a:r>
                    </a:p>
                  </p:txBody>
                </p:sp>
              </mc:Fallback>
            </mc:AlternateContent>
          </p:grpSp>
          <p:sp>
            <p:nvSpPr>
              <p:cNvPr id="45" name="矩形 44">
                <a:extLst>
                  <a:ext uri="{FF2B5EF4-FFF2-40B4-BE49-F238E27FC236}">
                    <a16:creationId xmlns:a16="http://schemas.microsoft.com/office/drawing/2014/main" id="{D835FD2D-4CF9-4D05-BF41-1BA3A177A95D}"/>
                  </a:ext>
                </a:extLst>
              </p:cNvPr>
              <p:cNvSpPr/>
              <p:nvPr/>
            </p:nvSpPr>
            <p:spPr>
              <a:xfrm>
                <a:off x="4501604" y="5994675"/>
                <a:ext cx="1049697" cy="59115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spTree>
    <p:extLst>
      <p:ext uri="{BB962C8B-B14F-4D97-AF65-F5344CB8AC3E}">
        <p14:creationId xmlns:p14="http://schemas.microsoft.com/office/powerpoint/2010/main" val="1671034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4DE3A04-BB1F-4E4D-A5FA-6744DE1DCEE6}"/>
              </a:ext>
            </a:extLst>
          </p:cNvPr>
          <p:cNvSpPr/>
          <p:nvPr/>
        </p:nvSpPr>
        <p:spPr>
          <a:xfrm>
            <a:off x="548221" y="218204"/>
            <a:ext cx="1976310" cy="400110"/>
          </a:xfrm>
          <a:prstGeom prst="rect">
            <a:avLst/>
          </a:prstGeom>
        </p:spPr>
        <p:txBody>
          <a:bodyPr wrap="none">
            <a:spAutoFit/>
          </a:bodyPr>
          <a:lstStyle/>
          <a:p>
            <a:r>
              <a:rPr lang="en-US" altLang="zh-TW" sz="2000" b="1">
                <a:latin typeface="微軟正黑體" panose="020B0604030504040204" pitchFamily="34" charset="-120"/>
                <a:ea typeface="微軟正黑體" panose="020B0604030504040204" pitchFamily="34" charset="-120"/>
              </a:rPr>
              <a:t>M</a:t>
            </a:r>
            <a:r>
              <a:rPr lang="en-US" altLang="zh-CN" sz="2000" b="1">
                <a:latin typeface="微軟正黑體" panose="020B0604030504040204" pitchFamily="34" charset="-120"/>
                <a:ea typeface="微軟正黑體" panose="020B0604030504040204" pitchFamily="34" charset="-120"/>
              </a:rPr>
              <a:t>eta</a:t>
            </a:r>
            <a:r>
              <a:rPr lang="en-US" altLang="zh-TW" sz="2000" b="1">
                <a:latin typeface="微軟正黑體" panose="020B0604030504040204" pitchFamily="34" charset="-120"/>
                <a:ea typeface="微軟正黑體" panose="020B0604030504040204" pitchFamily="34" charset="-120"/>
              </a:rPr>
              <a:t> Learning</a:t>
            </a:r>
            <a:endParaRPr lang="zh-TW" altLang="en-US" sz="2000" b="1" dirty="0"/>
          </a:p>
        </p:txBody>
      </p:sp>
      <p:grpSp>
        <p:nvGrpSpPr>
          <p:cNvPr id="30" name="组合 29">
            <a:extLst>
              <a:ext uri="{FF2B5EF4-FFF2-40B4-BE49-F238E27FC236}">
                <a16:creationId xmlns:a16="http://schemas.microsoft.com/office/drawing/2014/main" id="{80A2BE02-16A8-48A6-8F35-EAFC9D3D3219}"/>
              </a:ext>
            </a:extLst>
          </p:cNvPr>
          <p:cNvGrpSpPr/>
          <p:nvPr/>
        </p:nvGrpSpPr>
        <p:grpSpPr>
          <a:xfrm>
            <a:off x="1536376" y="932159"/>
            <a:ext cx="8447666" cy="5498546"/>
            <a:chOff x="548221" y="1072118"/>
            <a:chExt cx="8447666" cy="5498546"/>
          </a:xfrm>
        </p:grpSpPr>
        <p:sp>
          <p:nvSpPr>
            <p:cNvPr id="5" name="矩形 4">
              <a:extLst>
                <a:ext uri="{FF2B5EF4-FFF2-40B4-BE49-F238E27FC236}">
                  <a16:creationId xmlns:a16="http://schemas.microsoft.com/office/drawing/2014/main" id="{844CE158-2B85-4519-9094-CEC3B81C0A0C}"/>
                </a:ext>
              </a:extLst>
            </p:cNvPr>
            <p:cNvSpPr/>
            <p:nvPr/>
          </p:nvSpPr>
          <p:spPr>
            <a:xfrm>
              <a:off x="548223" y="4015639"/>
              <a:ext cx="3665199" cy="177024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grpSp>
          <p:nvGrpSpPr>
            <p:cNvPr id="6" name="群組 4">
              <a:extLst>
                <a:ext uri="{FF2B5EF4-FFF2-40B4-BE49-F238E27FC236}">
                  <a16:creationId xmlns:a16="http://schemas.microsoft.com/office/drawing/2014/main" id="{A2C06E73-B306-42BD-A1B3-AE776A8B4BF0}"/>
                </a:ext>
              </a:extLst>
            </p:cNvPr>
            <p:cNvGrpSpPr/>
            <p:nvPr/>
          </p:nvGrpSpPr>
          <p:grpSpPr>
            <a:xfrm>
              <a:off x="703544" y="4170570"/>
              <a:ext cx="3333649" cy="1089332"/>
              <a:chOff x="1455822" y="4798189"/>
              <a:chExt cx="3333649" cy="1089332"/>
            </a:xfrm>
          </p:grpSpPr>
          <p:pic>
            <p:nvPicPr>
              <p:cNvPr id="7" name="Picture 2" descr="ãcatãçåçæå°çµæ">
                <a:extLst>
                  <a:ext uri="{FF2B5EF4-FFF2-40B4-BE49-F238E27FC236}">
                    <a16:creationId xmlns:a16="http://schemas.microsoft.com/office/drawing/2014/main" id="{45EE3F1D-D41A-4779-B451-14E4D61F4C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5822" y="4798853"/>
                <a:ext cx="720000" cy="71933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ãcatãçåçæå°çµæ">
                <a:extLst>
                  <a:ext uri="{FF2B5EF4-FFF2-40B4-BE49-F238E27FC236}">
                    <a16:creationId xmlns:a16="http://schemas.microsoft.com/office/drawing/2014/main" id="{1239B1D2-1E31-4B1F-BA46-1B097A26D8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1997" y="4798189"/>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ãdogãçåçæå°çµæ">
                <a:extLst>
                  <a:ext uri="{FF2B5EF4-FFF2-40B4-BE49-F238E27FC236}">
                    <a16:creationId xmlns:a16="http://schemas.microsoft.com/office/drawing/2014/main" id="{000501AF-7172-4135-8A27-494F84CB27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3296" y="4798853"/>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ãdogãçåçæå°çµæ">
                <a:extLst>
                  <a:ext uri="{FF2B5EF4-FFF2-40B4-BE49-F238E27FC236}">
                    <a16:creationId xmlns:a16="http://schemas.microsoft.com/office/drawing/2014/main" id="{6E9A23E8-C6C6-4E81-814C-0217C876A98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9471" y="4798189"/>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11" name="文字方塊 3">
                <a:extLst>
                  <a:ext uri="{FF2B5EF4-FFF2-40B4-BE49-F238E27FC236}">
                    <a16:creationId xmlns:a16="http://schemas.microsoft.com/office/drawing/2014/main" id="{E65A5F28-3235-4337-BE18-DAE05639B71D}"/>
                  </a:ext>
                </a:extLst>
              </p:cNvPr>
              <p:cNvSpPr txBox="1"/>
              <p:nvPr/>
            </p:nvSpPr>
            <p:spPr>
              <a:xfrm>
                <a:off x="1503109" y="5518189"/>
                <a:ext cx="584200" cy="369332"/>
              </a:xfrm>
              <a:prstGeom prst="rect">
                <a:avLst/>
              </a:prstGeom>
              <a:noFill/>
            </p:spPr>
            <p:txBody>
              <a:bodyPr wrap="square" rtlCol="0">
                <a:spAutoFit/>
              </a:bodyPr>
              <a:lstStyle/>
              <a:p>
                <a:pPr algn="ctr"/>
                <a:r>
                  <a:rPr lang="en-US" altLang="zh-TW" dirty="0"/>
                  <a:t>cat</a:t>
                </a:r>
                <a:endParaRPr lang="zh-TW" altLang="en-US" dirty="0"/>
              </a:p>
            </p:txBody>
          </p:sp>
          <p:sp>
            <p:nvSpPr>
              <p:cNvPr id="12" name="文字方塊 10">
                <a:extLst>
                  <a:ext uri="{FF2B5EF4-FFF2-40B4-BE49-F238E27FC236}">
                    <a16:creationId xmlns:a16="http://schemas.microsoft.com/office/drawing/2014/main" id="{AAE8239B-860F-4D65-8D8D-A635903392F2}"/>
                  </a:ext>
                </a:extLst>
              </p:cNvPr>
              <p:cNvSpPr txBox="1"/>
              <p:nvPr/>
            </p:nvSpPr>
            <p:spPr>
              <a:xfrm>
                <a:off x="3279897" y="5518189"/>
                <a:ext cx="584200" cy="369332"/>
              </a:xfrm>
              <a:prstGeom prst="rect">
                <a:avLst/>
              </a:prstGeom>
              <a:noFill/>
            </p:spPr>
            <p:txBody>
              <a:bodyPr wrap="square" rtlCol="0">
                <a:spAutoFit/>
              </a:bodyPr>
              <a:lstStyle/>
              <a:p>
                <a:pPr algn="ctr"/>
                <a:r>
                  <a:rPr lang="en-US" altLang="zh-TW" dirty="0"/>
                  <a:t>cat</a:t>
                </a:r>
                <a:endParaRPr lang="zh-TW" altLang="en-US" dirty="0"/>
              </a:p>
            </p:txBody>
          </p:sp>
          <p:sp>
            <p:nvSpPr>
              <p:cNvPr id="13" name="文字方塊 11">
                <a:extLst>
                  <a:ext uri="{FF2B5EF4-FFF2-40B4-BE49-F238E27FC236}">
                    <a16:creationId xmlns:a16="http://schemas.microsoft.com/office/drawing/2014/main" id="{D96B7DB5-F2B7-42C8-B447-879106EA4E6B}"/>
                  </a:ext>
                </a:extLst>
              </p:cNvPr>
              <p:cNvSpPr txBox="1"/>
              <p:nvPr/>
            </p:nvSpPr>
            <p:spPr>
              <a:xfrm>
                <a:off x="2401809" y="5518189"/>
                <a:ext cx="584200" cy="369332"/>
              </a:xfrm>
              <a:prstGeom prst="rect">
                <a:avLst/>
              </a:prstGeom>
              <a:noFill/>
            </p:spPr>
            <p:txBody>
              <a:bodyPr wrap="square" rtlCol="0">
                <a:spAutoFit/>
              </a:bodyPr>
              <a:lstStyle/>
              <a:p>
                <a:pPr algn="ctr"/>
                <a:r>
                  <a:rPr lang="en-US" altLang="zh-TW" dirty="0"/>
                  <a:t>dog</a:t>
                </a:r>
                <a:endParaRPr lang="zh-TW" altLang="en-US" dirty="0"/>
              </a:p>
            </p:txBody>
          </p:sp>
          <p:sp>
            <p:nvSpPr>
              <p:cNvPr id="14" name="文字方塊 12">
                <a:extLst>
                  <a:ext uri="{FF2B5EF4-FFF2-40B4-BE49-F238E27FC236}">
                    <a16:creationId xmlns:a16="http://schemas.microsoft.com/office/drawing/2014/main" id="{BD812D4B-4D9D-4A5E-A41F-CA1760FC4BE4}"/>
                  </a:ext>
                </a:extLst>
              </p:cNvPr>
              <p:cNvSpPr txBox="1"/>
              <p:nvPr/>
            </p:nvSpPr>
            <p:spPr>
              <a:xfrm>
                <a:off x="4141183" y="5518189"/>
                <a:ext cx="584200" cy="369332"/>
              </a:xfrm>
              <a:prstGeom prst="rect">
                <a:avLst/>
              </a:prstGeom>
              <a:noFill/>
            </p:spPr>
            <p:txBody>
              <a:bodyPr wrap="square" rtlCol="0">
                <a:spAutoFit/>
              </a:bodyPr>
              <a:lstStyle/>
              <a:p>
                <a:pPr algn="ctr"/>
                <a:r>
                  <a:rPr lang="en-US" altLang="zh-TW" dirty="0"/>
                  <a:t>dog</a:t>
                </a:r>
                <a:endParaRPr lang="zh-TW" altLang="en-US" dirty="0"/>
              </a:p>
            </p:txBody>
          </p:sp>
        </p:grpSp>
        <p:sp>
          <p:nvSpPr>
            <p:cNvPr id="15" name="文字方塊 5">
              <a:extLst>
                <a:ext uri="{FF2B5EF4-FFF2-40B4-BE49-F238E27FC236}">
                  <a16:creationId xmlns:a16="http://schemas.microsoft.com/office/drawing/2014/main" id="{7269DDF8-D3B5-4787-9821-34FF8BEFFA71}"/>
                </a:ext>
              </a:extLst>
            </p:cNvPr>
            <p:cNvSpPr txBox="1"/>
            <p:nvPr/>
          </p:nvSpPr>
          <p:spPr>
            <a:xfrm>
              <a:off x="1063544" y="5259902"/>
              <a:ext cx="2667000" cy="461665"/>
            </a:xfrm>
            <a:prstGeom prst="rect">
              <a:avLst/>
            </a:prstGeom>
            <a:noFill/>
          </p:spPr>
          <p:txBody>
            <a:bodyPr wrap="square" rtlCol="0">
              <a:spAutoFit/>
            </a:bodyPr>
            <a:lstStyle/>
            <a:p>
              <a:pPr algn="ctr"/>
              <a:r>
                <a:rPr lang="en-US" altLang="zh-TW" sz="2400" dirty="0"/>
                <a:t>Training Data</a:t>
              </a:r>
              <a:endParaRPr lang="zh-TW" altLang="en-US" sz="2400" dirty="0"/>
            </a:p>
          </p:txBody>
        </p:sp>
        <p:sp>
          <p:nvSpPr>
            <p:cNvPr id="16" name="矩形 15">
              <a:extLst>
                <a:ext uri="{FF2B5EF4-FFF2-40B4-BE49-F238E27FC236}">
                  <a16:creationId xmlns:a16="http://schemas.microsoft.com/office/drawing/2014/main" id="{FB99A237-1DFB-48D1-ABA9-371FC85D3462}"/>
                </a:ext>
              </a:extLst>
            </p:cNvPr>
            <p:cNvSpPr/>
            <p:nvPr/>
          </p:nvSpPr>
          <p:spPr>
            <a:xfrm>
              <a:off x="1391122" y="2547085"/>
              <a:ext cx="1979396" cy="9793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600" b="1"/>
                <a:t>learning learning </a:t>
              </a:r>
              <a:endParaRPr lang="en-US" altLang="zh-TW" sz="1600" b="1" dirty="0"/>
            </a:p>
            <a:p>
              <a:pPr algn="ctr"/>
              <a:r>
                <a:rPr lang="en-US" altLang="zh-TW" sz="1600" b="1"/>
                <a:t>algorithm</a:t>
              </a:r>
              <a:endParaRPr lang="zh-TW" altLang="en-US" sz="1600" b="1" dirty="0"/>
            </a:p>
          </p:txBody>
        </p:sp>
        <p:sp>
          <p:nvSpPr>
            <p:cNvPr id="17" name="矩形 16">
              <a:extLst>
                <a:ext uri="{FF2B5EF4-FFF2-40B4-BE49-F238E27FC236}">
                  <a16:creationId xmlns:a16="http://schemas.microsoft.com/office/drawing/2014/main" id="{F8938B62-C6ED-46A7-9F8C-3E2450A29FB7}"/>
                </a:ext>
              </a:extLst>
            </p:cNvPr>
            <p:cNvSpPr/>
            <p:nvPr/>
          </p:nvSpPr>
          <p:spPr>
            <a:xfrm>
              <a:off x="548221" y="1072118"/>
              <a:ext cx="3665199" cy="9793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Designed by Developers</a:t>
              </a:r>
              <a:endParaRPr lang="zh-TW" altLang="en-US" sz="2400" dirty="0"/>
            </a:p>
          </p:txBody>
        </p:sp>
        <p:grpSp>
          <p:nvGrpSpPr>
            <p:cNvPr id="18" name="群組 13">
              <a:extLst>
                <a:ext uri="{FF2B5EF4-FFF2-40B4-BE49-F238E27FC236}">
                  <a16:creationId xmlns:a16="http://schemas.microsoft.com/office/drawing/2014/main" id="{8E137B23-65B0-4807-937C-9A7915632C7A}"/>
                </a:ext>
              </a:extLst>
            </p:cNvPr>
            <p:cNvGrpSpPr/>
            <p:nvPr/>
          </p:nvGrpSpPr>
          <p:grpSpPr>
            <a:xfrm>
              <a:off x="5433528" y="2621100"/>
              <a:ext cx="900000" cy="837181"/>
              <a:chOff x="5956300" y="3152705"/>
              <a:chExt cx="1052833" cy="979347"/>
            </a:xfrm>
          </p:grpSpPr>
          <p:sp>
            <p:nvSpPr>
              <p:cNvPr id="19" name="矩形 18">
                <a:extLst>
                  <a:ext uri="{FF2B5EF4-FFF2-40B4-BE49-F238E27FC236}">
                    <a16:creationId xmlns:a16="http://schemas.microsoft.com/office/drawing/2014/main" id="{B3B34D92-DC01-4E65-8A52-13E4C39CC082}"/>
                  </a:ext>
                </a:extLst>
              </p:cNvPr>
              <p:cNvSpPr/>
              <p:nvPr/>
            </p:nvSpPr>
            <p:spPr>
              <a:xfrm>
                <a:off x="5956300" y="3152705"/>
                <a:ext cx="1052833" cy="97934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20" name="文字方塊 8">
                <a:extLst>
                  <a:ext uri="{FF2B5EF4-FFF2-40B4-BE49-F238E27FC236}">
                    <a16:creationId xmlns:a16="http://schemas.microsoft.com/office/drawing/2014/main" id="{2EB28DEF-1613-4663-9D9F-770C9D17F8C3}"/>
                  </a:ext>
                </a:extLst>
              </p:cNvPr>
              <p:cNvSpPr txBox="1"/>
              <p:nvPr/>
            </p:nvSpPr>
            <p:spPr>
              <a:xfrm>
                <a:off x="6407308" y="3386918"/>
                <a:ext cx="211900" cy="504058"/>
              </a:xfrm>
              <a:prstGeom prst="rect">
                <a:avLst/>
              </a:prstGeom>
              <a:noFill/>
            </p:spPr>
            <p:txBody>
              <a:bodyPr wrap="none" lIns="0" tIns="0" rIns="0" bIns="0" rtlCol="0">
                <a:spAutoFit/>
              </a:bodyPr>
              <a:lstStyle/>
              <a:p>
                <a:r>
                  <a:rPr lang="en-US" altLang="zh-TW" sz="2800" b="1"/>
                  <a:t>F</a:t>
                </a:r>
                <a:endParaRPr lang="zh-TW" altLang="en-US" sz="2800" b="1" dirty="0"/>
              </a:p>
            </p:txBody>
          </p:sp>
        </p:grpSp>
        <p:cxnSp>
          <p:nvCxnSpPr>
            <p:cNvPr id="22" name="直線單箭頭接點 15">
              <a:extLst>
                <a:ext uri="{FF2B5EF4-FFF2-40B4-BE49-F238E27FC236}">
                  <a16:creationId xmlns:a16="http://schemas.microsoft.com/office/drawing/2014/main" id="{63C4F91D-0254-44E4-8550-5B072E312178}"/>
                </a:ext>
              </a:extLst>
            </p:cNvPr>
            <p:cNvCxnSpPr>
              <a:cxnSpLocks/>
            </p:cNvCxnSpPr>
            <p:nvPr/>
          </p:nvCxnSpPr>
          <p:spPr>
            <a:xfrm>
              <a:off x="2362158" y="2079458"/>
              <a:ext cx="0" cy="4616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5">
              <a:extLst>
                <a:ext uri="{FF2B5EF4-FFF2-40B4-BE49-F238E27FC236}">
                  <a16:creationId xmlns:a16="http://schemas.microsoft.com/office/drawing/2014/main" id="{8967B25E-6795-4619-88B5-FBF7BD4F42C6}"/>
                </a:ext>
              </a:extLst>
            </p:cNvPr>
            <p:cNvCxnSpPr>
              <a:cxnSpLocks/>
            </p:cNvCxnSpPr>
            <p:nvPr/>
          </p:nvCxnSpPr>
          <p:spPr>
            <a:xfrm flipV="1">
              <a:off x="2380820" y="3553974"/>
              <a:ext cx="0" cy="4616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8">
              <a:extLst>
                <a:ext uri="{FF2B5EF4-FFF2-40B4-BE49-F238E27FC236}">
                  <a16:creationId xmlns:a16="http://schemas.microsoft.com/office/drawing/2014/main" id="{777885D1-41E0-4B18-9B21-E331B4581A3E}"/>
                </a:ext>
              </a:extLst>
            </p:cNvPr>
            <p:cNvCxnSpPr>
              <a:cxnSpLocks/>
            </p:cNvCxnSpPr>
            <p:nvPr/>
          </p:nvCxnSpPr>
          <p:spPr>
            <a:xfrm flipV="1">
              <a:off x="5876430" y="3553974"/>
              <a:ext cx="0" cy="5856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30">
              <a:extLst>
                <a:ext uri="{FF2B5EF4-FFF2-40B4-BE49-F238E27FC236}">
                  <a16:creationId xmlns:a16="http://schemas.microsoft.com/office/drawing/2014/main" id="{7927727B-4362-4956-9CD7-82183A3D10AA}"/>
                </a:ext>
              </a:extLst>
            </p:cNvPr>
            <p:cNvCxnSpPr>
              <a:cxnSpLocks/>
              <a:endCxn id="36" idx="1"/>
            </p:cNvCxnSpPr>
            <p:nvPr/>
          </p:nvCxnSpPr>
          <p:spPr>
            <a:xfrm>
              <a:off x="6406575" y="3059454"/>
              <a:ext cx="141653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31">
              <a:extLst>
                <a:ext uri="{FF2B5EF4-FFF2-40B4-BE49-F238E27FC236}">
                  <a16:creationId xmlns:a16="http://schemas.microsoft.com/office/drawing/2014/main" id="{C9647E4F-1248-48D2-A7C2-12A6E54D01B1}"/>
                </a:ext>
              </a:extLst>
            </p:cNvPr>
            <p:cNvCxnSpPr>
              <a:cxnSpLocks/>
              <a:stCxn id="16" idx="3"/>
            </p:cNvCxnSpPr>
            <p:nvPr/>
          </p:nvCxnSpPr>
          <p:spPr>
            <a:xfrm>
              <a:off x="3370518" y="3036759"/>
              <a:ext cx="198996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6" name="组合 45">
              <a:extLst>
                <a:ext uri="{FF2B5EF4-FFF2-40B4-BE49-F238E27FC236}">
                  <a16:creationId xmlns:a16="http://schemas.microsoft.com/office/drawing/2014/main" id="{21B0F455-DE62-4E93-B6F5-8287EE649AAC}"/>
                </a:ext>
              </a:extLst>
            </p:cNvPr>
            <p:cNvGrpSpPr/>
            <p:nvPr/>
          </p:nvGrpSpPr>
          <p:grpSpPr>
            <a:xfrm>
              <a:off x="1934870" y="5979511"/>
              <a:ext cx="1049698" cy="591153"/>
              <a:chOff x="4501604" y="5994675"/>
              <a:chExt cx="1049698" cy="591153"/>
            </a:xfrm>
          </p:grpSpPr>
          <p:grpSp>
            <p:nvGrpSpPr>
              <p:cNvPr id="42" name="群組 41">
                <a:extLst>
                  <a:ext uri="{FF2B5EF4-FFF2-40B4-BE49-F238E27FC236}">
                    <a16:creationId xmlns:a16="http://schemas.microsoft.com/office/drawing/2014/main" id="{12AD2C4F-3FF1-48C1-84F0-79E84DE6D481}"/>
                  </a:ext>
                </a:extLst>
              </p:cNvPr>
              <p:cNvGrpSpPr/>
              <p:nvPr/>
            </p:nvGrpSpPr>
            <p:grpSpPr>
              <a:xfrm>
                <a:off x="4516047" y="6036709"/>
                <a:ext cx="1035255" cy="515108"/>
                <a:chOff x="10269030" y="3561414"/>
                <a:chExt cx="1035255" cy="515108"/>
              </a:xfrm>
            </p:grpSpPr>
            <p:sp>
              <p:nvSpPr>
                <p:cNvPr id="43" name="矩形 42">
                  <a:extLst>
                    <a:ext uri="{FF2B5EF4-FFF2-40B4-BE49-F238E27FC236}">
                      <a16:creationId xmlns:a16="http://schemas.microsoft.com/office/drawing/2014/main" id="{47E35F74-8648-4752-941D-C4D73C6C7E49}"/>
                    </a:ext>
                  </a:extLst>
                </p:cNvPr>
                <p:cNvSpPr/>
                <p:nvPr/>
              </p:nvSpPr>
              <p:spPr>
                <a:xfrm>
                  <a:off x="10269030" y="3561414"/>
                  <a:ext cx="1008226" cy="51510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44" name="文字方塊 43">
                      <a:extLst>
                        <a:ext uri="{FF2B5EF4-FFF2-40B4-BE49-F238E27FC236}">
                          <a16:creationId xmlns:a16="http://schemas.microsoft.com/office/drawing/2014/main" id="{A4715D02-1D2B-42C4-B255-6B05E0266633}"/>
                        </a:ext>
                      </a:extLst>
                    </p:cNvPr>
                    <p:cNvSpPr txBox="1"/>
                    <p:nvPr/>
                  </p:nvSpPr>
                  <p:spPr>
                    <a:xfrm>
                      <a:off x="10296060" y="3599514"/>
                      <a:ext cx="100822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𝐷</m:t>
                                </m:r>
                              </m:e>
                              <m:sub>
                                <m:r>
                                  <a:rPr lang="en-US" altLang="zh-TW" sz="2800" b="0" i="1" smtClean="0">
                                    <a:latin typeface="Cambria Math" panose="02040503050406030204" pitchFamily="18" charset="0"/>
                                  </a:rPr>
                                  <m:t>𝑡𝑟𝑎𝑖𝑛</m:t>
                                </m:r>
                              </m:sub>
                            </m:sSub>
                          </m:oMath>
                        </m:oMathPara>
                      </a14:m>
                      <a:endParaRPr lang="zh-TW" altLang="en-US" sz="2800" dirty="0"/>
                    </a:p>
                  </p:txBody>
                </p:sp>
              </mc:Choice>
              <mc:Fallback xmlns="">
                <p:sp>
                  <p:nvSpPr>
                    <p:cNvPr id="44" name="文字方塊 43">
                      <a:extLst>
                        <a:ext uri="{FF2B5EF4-FFF2-40B4-BE49-F238E27FC236}">
                          <a16:creationId xmlns:a16="http://schemas.microsoft.com/office/drawing/2014/main" id="{186C70F3-3733-4EAE-BD74-22C0AF09DA17}"/>
                        </a:ext>
                      </a:extLst>
                    </p:cNvPr>
                    <p:cNvSpPr txBox="1">
                      <a:spLocks noRot="1" noChangeAspect="1" noMove="1" noResize="1" noEditPoints="1" noAdjustHandles="1" noChangeArrowheads="1" noChangeShapeType="1" noTextEdit="1"/>
                    </p:cNvSpPr>
                    <p:nvPr/>
                  </p:nvSpPr>
                  <p:spPr>
                    <a:xfrm>
                      <a:off x="10296060" y="3599514"/>
                      <a:ext cx="1008225" cy="430887"/>
                    </a:xfrm>
                    <a:prstGeom prst="rect">
                      <a:avLst/>
                    </a:prstGeom>
                    <a:blipFill>
                      <a:blip r:embed="rId9"/>
                      <a:stretch>
                        <a:fillRect/>
                      </a:stretch>
                    </a:blipFill>
                  </p:spPr>
                  <p:txBody>
                    <a:bodyPr/>
                    <a:lstStyle/>
                    <a:p>
                      <a:r>
                        <a:rPr lang="zh-TW" altLang="en-US">
                          <a:noFill/>
                        </a:rPr>
                        <a:t> </a:t>
                      </a:r>
                    </a:p>
                  </p:txBody>
                </p:sp>
              </mc:Fallback>
            </mc:AlternateContent>
          </p:grpSp>
          <p:sp>
            <p:nvSpPr>
              <p:cNvPr id="45" name="矩形 44">
                <a:extLst>
                  <a:ext uri="{FF2B5EF4-FFF2-40B4-BE49-F238E27FC236}">
                    <a16:creationId xmlns:a16="http://schemas.microsoft.com/office/drawing/2014/main" id="{D835FD2D-4CF9-4D05-BF41-1BA3A177A95D}"/>
                  </a:ext>
                </a:extLst>
              </p:cNvPr>
              <p:cNvSpPr/>
              <p:nvPr/>
            </p:nvSpPr>
            <p:spPr>
              <a:xfrm>
                <a:off x="4501604" y="5994675"/>
                <a:ext cx="1049697" cy="59115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2" name="组合 1">
              <a:extLst>
                <a:ext uri="{FF2B5EF4-FFF2-40B4-BE49-F238E27FC236}">
                  <a16:creationId xmlns:a16="http://schemas.microsoft.com/office/drawing/2014/main" id="{7A476377-54D0-4405-A393-7FD11E5EC275}"/>
                </a:ext>
              </a:extLst>
            </p:cNvPr>
            <p:cNvGrpSpPr/>
            <p:nvPr/>
          </p:nvGrpSpPr>
          <p:grpSpPr>
            <a:xfrm>
              <a:off x="7823109" y="2640863"/>
              <a:ext cx="900000" cy="837181"/>
              <a:chOff x="8821484" y="3381358"/>
              <a:chExt cx="900000" cy="837181"/>
            </a:xfrm>
          </p:grpSpPr>
          <p:sp>
            <p:nvSpPr>
              <p:cNvPr id="36" name="矩形 35">
                <a:extLst>
                  <a:ext uri="{FF2B5EF4-FFF2-40B4-BE49-F238E27FC236}">
                    <a16:creationId xmlns:a16="http://schemas.microsoft.com/office/drawing/2014/main" id="{2AC16448-8F56-4668-BE7A-52F001D4025A}"/>
                  </a:ext>
                </a:extLst>
              </p:cNvPr>
              <p:cNvSpPr/>
              <p:nvPr/>
            </p:nvSpPr>
            <p:spPr>
              <a:xfrm>
                <a:off x="8821484" y="3381358"/>
                <a:ext cx="900000" cy="837181"/>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7" name="文字方塊 8">
                    <a:extLst>
                      <a:ext uri="{FF2B5EF4-FFF2-40B4-BE49-F238E27FC236}">
                        <a16:creationId xmlns:a16="http://schemas.microsoft.com/office/drawing/2014/main" id="{AE7837DC-EDCB-4445-8235-F3351296AE8D}"/>
                      </a:ext>
                    </a:extLst>
                  </p:cNvPr>
                  <p:cNvSpPr txBox="1"/>
                  <p:nvPr/>
                </p:nvSpPr>
                <p:spPr>
                  <a:xfrm>
                    <a:off x="9182965" y="3578233"/>
                    <a:ext cx="378150" cy="3683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𝑓</m:t>
                              </m:r>
                            </m:e>
                            <m:sup>
                              <m:r>
                                <a:rPr lang="en-US" altLang="zh-TW" sz="2800" b="0" i="1" smtClean="0">
                                  <a:latin typeface="Cambria Math" panose="02040503050406030204" pitchFamily="18" charset="0"/>
                                </a:rPr>
                                <m:t>∗</m:t>
                              </m:r>
                            </m:sup>
                          </m:sSup>
                        </m:oMath>
                      </m:oMathPara>
                    </a14:m>
                    <a:endParaRPr lang="zh-TW" altLang="en-US" sz="2800" dirty="0"/>
                  </a:p>
                </p:txBody>
              </p:sp>
            </mc:Choice>
            <mc:Fallback xmlns="">
              <p:sp>
                <p:nvSpPr>
                  <p:cNvPr id="37" name="文字方塊 8">
                    <a:extLst>
                      <a:ext uri="{FF2B5EF4-FFF2-40B4-BE49-F238E27FC236}">
                        <a16:creationId xmlns:a16="http://schemas.microsoft.com/office/drawing/2014/main" id="{AE7837DC-EDCB-4445-8235-F3351296AE8D}"/>
                      </a:ext>
                    </a:extLst>
                  </p:cNvPr>
                  <p:cNvSpPr txBox="1">
                    <a:spLocks noRot="1" noChangeAspect="1" noMove="1" noResize="1" noEditPoints="1" noAdjustHandles="1" noChangeArrowheads="1" noChangeShapeType="1" noTextEdit="1"/>
                  </p:cNvSpPr>
                  <p:nvPr/>
                </p:nvSpPr>
                <p:spPr>
                  <a:xfrm>
                    <a:off x="9182965" y="3578233"/>
                    <a:ext cx="378150" cy="368338"/>
                  </a:xfrm>
                  <a:prstGeom prst="rect">
                    <a:avLst/>
                  </a:prstGeom>
                  <a:blipFill>
                    <a:blip r:embed="rId10"/>
                    <a:stretch>
                      <a:fillRect b="-13333"/>
                    </a:stretch>
                  </a:blipFill>
                </p:spPr>
                <p:txBody>
                  <a:bodyPr/>
                  <a:lstStyle/>
                  <a:p>
                    <a:r>
                      <a:rPr lang="zh-CN" altLang="en-US">
                        <a:noFill/>
                      </a:rPr>
                      <a:t> </a:t>
                    </a:r>
                  </a:p>
                </p:txBody>
              </p:sp>
            </mc:Fallback>
          </mc:AlternateContent>
        </p:grpSp>
        <p:sp>
          <p:nvSpPr>
            <p:cNvPr id="47" name="文字方塊 27">
              <a:extLst>
                <a:ext uri="{FF2B5EF4-FFF2-40B4-BE49-F238E27FC236}">
                  <a16:creationId xmlns:a16="http://schemas.microsoft.com/office/drawing/2014/main" id="{423BDFDB-0521-4681-B8E0-5E31835BBDF5}"/>
                </a:ext>
              </a:extLst>
            </p:cNvPr>
            <p:cNvSpPr txBox="1"/>
            <p:nvPr/>
          </p:nvSpPr>
          <p:spPr>
            <a:xfrm>
              <a:off x="7579352" y="4935573"/>
              <a:ext cx="1416535" cy="369332"/>
            </a:xfrm>
            <a:prstGeom prst="rect">
              <a:avLst/>
            </a:prstGeom>
            <a:noFill/>
          </p:spPr>
          <p:txBody>
            <a:bodyPr wrap="square" rtlCol="0">
              <a:spAutoFit/>
            </a:bodyPr>
            <a:lstStyle/>
            <a:p>
              <a:pPr algn="ctr"/>
              <a:r>
                <a:rPr lang="en-US" altLang="zh-TW" dirty="0"/>
                <a:t>Testing Data</a:t>
              </a:r>
              <a:endParaRPr lang="zh-TW" altLang="en-US" dirty="0"/>
            </a:p>
          </p:txBody>
        </p:sp>
        <p:cxnSp>
          <p:nvCxnSpPr>
            <p:cNvPr id="48" name="直線單箭頭接點 28">
              <a:extLst>
                <a:ext uri="{FF2B5EF4-FFF2-40B4-BE49-F238E27FC236}">
                  <a16:creationId xmlns:a16="http://schemas.microsoft.com/office/drawing/2014/main" id="{081741F5-4C09-4B6A-9F5F-353DBAE55CC2}"/>
                </a:ext>
              </a:extLst>
            </p:cNvPr>
            <p:cNvCxnSpPr>
              <a:cxnSpLocks/>
            </p:cNvCxnSpPr>
            <p:nvPr/>
          </p:nvCxnSpPr>
          <p:spPr>
            <a:xfrm flipV="1">
              <a:off x="8262642" y="3553974"/>
              <a:ext cx="0" cy="5856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28">
              <a:extLst>
                <a:ext uri="{FF2B5EF4-FFF2-40B4-BE49-F238E27FC236}">
                  <a16:creationId xmlns:a16="http://schemas.microsoft.com/office/drawing/2014/main" id="{7B08209E-1C51-4252-A042-0819EEFC734D}"/>
                </a:ext>
              </a:extLst>
            </p:cNvPr>
            <p:cNvCxnSpPr>
              <a:cxnSpLocks/>
            </p:cNvCxnSpPr>
            <p:nvPr/>
          </p:nvCxnSpPr>
          <p:spPr>
            <a:xfrm flipV="1">
              <a:off x="8273109" y="2051465"/>
              <a:ext cx="0" cy="5856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0" name="群組 89">
              <a:extLst>
                <a:ext uri="{FF2B5EF4-FFF2-40B4-BE49-F238E27FC236}">
                  <a16:creationId xmlns:a16="http://schemas.microsoft.com/office/drawing/2014/main" id="{32D147F3-8136-4F05-86DF-70CDCD84F2E8}"/>
                </a:ext>
              </a:extLst>
            </p:cNvPr>
            <p:cNvGrpSpPr/>
            <p:nvPr/>
          </p:nvGrpSpPr>
          <p:grpSpPr>
            <a:xfrm>
              <a:off x="5040159" y="4186891"/>
              <a:ext cx="1819719" cy="1073011"/>
              <a:chOff x="4798371" y="4848099"/>
              <a:chExt cx="1819719" cy="1073011"/>
            </a:xfrm>
          </p:grpSpPr>
          <p:grpSp>
            <p:nvGrpSpPr>
              <p:cNvPr id="51" name="群組 60">
                <a:extLst>
                  <a:ext uri="{FF2B5EF4-FFF2-40B4-BE49-F238E27FC236}">
                    <a16:creationId xmlns:a16="http://schemas.microsoft.com/office/drawing/2014/main" id="{849BFD96-1271-4CEA-B610-C229E95C57FB}"/>
                  </a:ext>
                </a:extLst>
              </p:cNvPr>
              <p:cNvGrpSpPr/>
              <p:nvPr/>
            </p:nvGrpSpPr>
            <p:grpSpPr>
              <a:xfrm>
                <a:off x="4798371" y="4848099"/>
                <a:ext cx="1819719" cy="1073011"/>
                <a:chOff x="-1042093" y="5506078"/>
                <a:chExt cx="1819719" cy="1073011"/>
              </a:xfrm>
            </p:grpSpPr>
            <p:sp>
              <p:nvSpPr>
                <p:cNvPr id="54" name="矩形 53">
                  <a:extLst>
                    <a:ext uri="{FF2B5EF4-FFF2-40B4-BE49-F238E27FC236}">
                      <a16:creationId xmlns:a16="http://schemas.microsoft.com/office/drawing/2014/main" id="{02719138-932B-4C7F-8C22-A352C085923D}"/>
                    </a:ext>
                  </a:extLst>
                </p:cNvPr>
                <p:cNvSpPr/>
                <p:nvPr/>
              </p:nvSpPr>
              <p:spPr>
                <a:xfrm>
                  <a:off x="-1042093" y="5506078"/>
                  <a:ext cx="1740593" cy="10608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55" name="文字方塊 64">
                  <a:extLst>
                    <a:ext uri="{FF2B5EF4-FFF2-40B4-BE49-F238E27FC236}">
                      <a16:creationId xmlns:a16="http://schemas.microsoft.com/office/drawing/2014/main" id="{AFAA0457-2932-4BF5-8FDD-0314860789E2}"/>
                    </a:ext>
                  </a:extLst>
                </p:cNvPr>
                <p:cNvSpPr txBox="1"/>
                <p:nvPr/>
              </p:nvSpPr>
              <p:spPr>
                <a:xfrm>
                  <a:off x="-962967" y="6209757"/>
                  <a:ext cx="768021" cy="369332"/>
                </a:xfrm>
                <a:prstGeom prst="rect">
                  <a:avLst/>
                </a:prstGeom>
                <a:noFill/>
              </p:spPr>
              <p:txBody>
                <a:bodyPr wrap="square" rtlCol="0">
                  <a:spAutoFit/>
                </a:bodyPr>
                <a:lstStyle/>
                <a:p>
                  <a:pPr algn="ctr"/>
                  <a:r>
                    <a:rPr lang="en-US" altLang="zh-TW" dirty="0"/>
                    <a:t>apple</a:t>
                  </a:r>
                  <a:endParaRPr lang="zh-TW" altLang="en-US" dirty="0"/>
                </a:p>
              </p:txBody>
            </p:sp>
            <p:sp>
              <p:nvSpPr>
                <p:cNvPr id="56" name="文字方塊 65">
                  <a:extLst>
                    <a:ext uri="{FF2B5EF4-FFF2-40B4-BE49-F238E27FC236}">
                      <a16:creationId xmlns:a16="http://schemas.microsoft.com/office/drawing/2014/main" id="{4D9221E4-36DD-426F-B74F-DF4FFF7DCA0B}"/>
                    </a:ext>
                  </a:extLst>
                </p:cNvPr>
                <p:cNvSpPr txBox="1"/>
                <p:nvPr/>
              </p:nvSpPr>
              <p:spPr>
                <a:xfrm>
                  <a:off x="-172703" y="6197599"/>
                  <a:ext cx="950329" cy="369332"/>
                </a:xfrm>
                <a:prstGeom prst="rect">
                  <a:avLst/>
                </a:prstGeom>
                <a:noFill/>
              </p:spPr>
              <p:txBody>
                <a:bodyPr wrap="square" rtlCol="0">
                  <a:spAutoFit/>
                </a:bodyPr>
                <a:lstStyle/>
                <a:p>
                  <a:pPr algn="ctr"/>
                  <a:r>
                    <a:rPr lang="en-US" altLang="zh-TW" dirty="0"/>
                    <a:t>orange</a:t>
                  </a:r>
                  <a:endParaRPr lang="zh-TW" altLang="en-US" dirty="0"/>
                </a:p>
              </p:txBody>
            </p:sp>
          </p:grpSp>
          <p:pic>
            <p:nvPicPr>
              <p:cNvPr id="52" name="Picture 4" descr="ãappleãçåçæå°çµæ">
                <a:extLst>
                  <a:ext uri="{FF2B5EF4-FFF2-40B4-BE49-F238E27FC236}">
                    <a16:creationId xmlns:a16="http://schemas.microsoft.com/office/drawing/2014/main" id="{21BBECC2-B29D-421D-9DD5-605636B0661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82960" y="4913887"/>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ãorangeãçåçæå°çµæ">
                <a:extLst>
                  <a:ext uri="{FF2B5EF4-FFF2-40B4-BE49-F238E27FC236}">
                    <a16:creationId xmlns:a16="http://schemas.microsoft.com/office/drawing/2014/main" id="{8157B25B-794E-4FB3-919F-0BBE27CD387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57348" y="4930835"/>
                <a:ext cx="711765" cy="720000"/>
              </a:xfrm>
              <a:prstGeom prst="rect">
                <a:avLst/>
              </a:prstGeom>
              <a:noFill/>
              <a:extLst>
                <a:ext uri="{909E8E84-426E-40DD-AFC4-6F175D3DCCD1}">
                  <a14:hiddenFill xmlns:a14="http://schemas.microsoft.com/office/drawing/2010/main">
                    <a:solidFill>
                      <a:srgbClr val="FFFFFF"/>
                    </a:solidFill>
                  </a14:hiddenFill>
                </a:ext>
              </a:extLst>
            </p:spPr>
          </p:pic>
        </p:grpSp>
        <p:pic>
          <p:nvPicPr>
            <p:cNvPr id="61" name="Picture 6" descr="ç¸éåç">
              <a:extLst>
                <a:ext uri="{FF2B5EF4-FFF2-40B4-BE49-F238E27FC236}">
                  <a16:creationId xmlns:a16="http://schemas.microsoft.com/office/drawing/2014/main" id="{9FA663E1-0567-410F-9CF0-51BECC02EFD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897162" y="4147476"/>
              <a:ext cx="780916" cy="720000"/>
            </a:xfrm>
            <a:prstGeom prst="rect">
              <a:avLst/>
            </a:prstGeom>
            <a:noFill/>
            <a:extLst>
              <a:ext uri="{909E8E84-426E-40DD-AFC4-6F175D3DCCD1}">
                <a14:hiddenFill xmlns:a14="http://schemas.microsoft.com/office/drawing/2010/main">
                  <a:solidFill>
                    <a:srgbClr val="FFFFFF"/>
                  </a:solidFill>
                </a14:hiddenFill>
              </a:ext>
            </a:extLst>
          </p:spPr>
        </p:pic>
        <p:sp>
          <p:nvSpPr>
            <p:cNvPr id="63" name="文字方塊 27">
              <a:extLst>
                <a:ext uri="{FF2B5EF4-FFF2-40B4-BE49-F238E27FC236}">
                  <a16:creationId xmlns:a16="http://schemas.microsoft.com/office/drawing/2014/main" id="{E7F03664-804B-45F7-8D3E-2F6FBE7A5F4B}"/>
                </a:ext>
              </a:extLst>
            </p:cNvPr>
            <p:cNvSpPr txBox="1"/>
            <p:nvPr/>
          </p:nvSpPr>
          <p:spPr>
            <a:xfrm>
              <a:off x="7716583" y="1548664"/>
              <a:ext cx="1142074" cy="461665"/>
            </a:xfrm>
            <a:prstGeom prst="rect">
              <a:avLst/>
            </a:prstGeom>
            <a:noFill/>
          </p:spPr>
          <p:txBody>
            <a:bodyPr wrap="square" rtlCol="0">
              <a:spAutoFit/>
            </a:bodyPr>
            <a:lstStyle/>
            <a:p>
              <a:pPr algn="ctr"/>
              <a:r>
                <a:rPr lang="en-US" altLang="zh-TW" sz="2400"/>
                <a:t>apple</a:t>
              </a:r>
              <a:endParaRPr lang="zh-TW" altLang="en-US" sz="2400" dirty="0"/>
            </a:p>
          </p:txBody>
        </p:sp>
        <p:sp>
          <p:nvSpPr>
            <p:cNvPr id="64" name="文字方塊 27">
              <a:extLst>
                <a:ext uri="{FF2B5EF4-FFF2-40B4-BE49-F238E27FC236}">
                  <a16:creationId xmlns:a16="http://schemas.microsoft.com/office/drawing/2014/main" id="{32B23C35-E6F7-47F4-91AA-733AE2079F57}"/>
                </a:ext>
              </a:extLst>
            </p:cNvPr>
            <p:cNvSpPr txBox="1"/>
            <p:nvPr/>
          </p:nvSpPr>
          <p:spPr>
            <a:xfrm>
              <a:off x="5119285" y="5371114"/>
              <a:ext cx="1598185" cy="369332"/>
            </a:xfrm>
            <a:prstGeom prst="rect">
              <a:avLst/>
            </a:prstGeom>
            <a:noFill/>
          </p:spPr>
          <p:txBody>
            <a:bodyPr wrap="square" rtlCol="0">
              <a:spAutoFit/>
            </a:bodyPr>
            <a:lstStyle/>
            <a:p>
              <a:pPr algn="ctr"/>
              <a:r>
                <a:rPr lang="en-US" altLang="zh-TW"/>
                <a:t>Training </a:t>
              </a:r>
              <a:r>
                <a:rPr lang="en-US" altLang="zh-TW" dirty="0"/>
                <a:t>Data</a:t>
              </a:r>
              <a:endParaRPr lang="zh-TW" altLang="en-US" dirty="0"/>
            </a:p>
          </p:txBody>
        </p:sp>
      </p:grpSp>
      <mc:AlternateContent xmlns:mc="http://schemas.openxmlformats.org/markup-compatibility/2006" xmlns:a14="http://schemas.microsoft.com/office/drawing/2010/main">
        <mc:Choice Requires="a14">
          <p:sp>
            <p:nvSpPr>
              <p:cNvPr id="65" name="文字方塊 23">
                <a:extLst>
                  <a:ext uri="{FF2B5EF4-FFF2-40B4-BE49-F238E27FC236}">
                    <a16:creationId xmlns:a16="http://schemas.microsoft.com/office/drawing/2014/main" id="{658792A4-B458-4E24-A859-1C3A8D178EBB}"/>
                  </a:ext>
                </a:extLst>
              </p:cNvPr>
              <p:cNvSpPr txBox="1"/>
              <p:nvPr/>
            </p:nvSpPr>
            <p:spPr>
              <a:xfrm>
                <a:off x="5687630" y="1217879"/>
                <a:ext cx="2599321"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𝑓</m:t>
                          </m:r>
                        </m:e>
                        <m:sup>
                          <m:r>
                            <a:rPr lang="en-US" altLang="zh-TW" sz="2400" i="1">
                              <a:latin typeface="Cambria Math" panose="02040503050406030204" pitchFamily="18" charset="0"/>
                            </a:rPr>
                            <m:t>∗</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𝐹</m:t>
                      </m:r>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𝐷</m:t>
                              </m:r>
                            </m:e>
                            <m:sub>
                              <m:r>
                                <a:rPr lang="en-US" altLang="zh-TW" sz="2400" i="1">
                                  <a:latin typeface="Cambria Math" panose="02040503050406030204" pitchFamily="18" charset="0"/>
                                </a:rPr>
                                <m:t>𝑡𝑟𝑎𝑖𝑛</m:t>
                              </m:r>
                            </m:sub>
                          </m:sSub>
                          <m:r>
                            <m:rPr>
                              <m:nor/>
                            </m:rPr>
                            <a:rPr lang="zh-TW" altLang="en-US" sz="2400" dirty="0"/>
                            <m:t> </m:t>
                          </m:r>
                        </m:e>
                      </m:d>
                    </m:oMath>
                  </m:oMathPara>
                </a14:m>
                <a:endParaRPr lang="zh-TW" altLang="en-US" sz="2400" dirty="0"/>
              </a:p>
            </p:txBody>
          </p:sp>
        </mc:Choice>
        <mc:Fallback xmlns="">
          <p:sp>
            <p:nvSpPr>
              <p:cNvPr id="65" name="文字方塊 23">
                <a:extLst>
                  <a:ext uri="{FF2B5EF4-FFF2-40B4-BE49-F238E27FC236}">
                    <a16:creationId xmlns:a16="http://schemas.microsoft.com/office/drawing/2014/main" id="{658792A4-B458-4E24-A859-1C3A8D178EBB}"/>
                  </a:ext>
                </a:extLst>
              </p:cNvPr>
              <p:cNvSpPr txBox="1">
                <a:spLocks noRot="1" noChangeAspect="1" noMove="1" noResize="1" noEditPoints="1" noAdjustHandles="1" noChangeArrowheads="1" noChangeShapeType="1" noTextEdit="1"/>
              </p:cNvSpPr>
              <p:nvPr/>
            </p:nvSpPr>
            <p:spPr>
              <a:xfrm>
                <a:off x="5687630" y="1217879"/>
                <a:ext cx="2599321" cy="369332"/>
              </a:xfrm>
              <a:prstGeom prst="rect">
                <a:avLst/>
              </a:prstGeom>
              <a:blipFill>
                <a:blip r:embed="rId14"/>
                <a:stretch>
                  <a:fillRect b="-35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30010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ppt/theme/themeOverride2.xml><?xml version="1.0" encoding="utf-8"?>
<a:themeOverride xmlns:a="http://schemas.openxmlformats.org/drawingml/2006/main">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ppt/theme/themeOverride3.xml><?xml version="1.0" encoding="utf-8"?>
<a:themeOverride xmlns:a="http://schemas.openxmlformats.org/drawingml/2006/main">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ppt/theme/themeOverride4.xml><?xml version="1.0" encoding="utf-8"?>
<a:themeOverride xmlns:a="http://schemas.openxmlformats.org/drawingml/2006/main">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ppt/theme/themeOverride5.xml><?xml version="1.0" encoding="utf-8"?>
<a:themeOverride xmlns:a="http://schemas.openxmlformats.org/drawingml/2006/main">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docProps/app.xml><?xml version="1.0" encoding="utf-8"?>
<Properties xmlns="http://schemas.openxmlformats.org/officeDocument/2006/extended-properties" xmlns:vt="http://schemas.openxmlformats.org/officeDocument/2006/docPropsVTypes">
  <Template/>
  <TotalTime>7730</TotalTime>
  <Words>2109</Words>
  <Application>Microsoft Office PowerPoint</Application>
  <PresentationFormat>宽屏</PresentationFormat>
  <Paragraphs>327</Paragraphs>
  <Slides>31</Slides>
  <Notes>14</Notes>
  <HiddenSlides>0</HiddenSlides>
  <MMClips>0</MMClips>
  <ScaleCrop>false</ScaleCrop>
  <HeadingPairs>
    <vt:vector size="6" baseType="variant">
      <vt:variant>
        <vt:lpstr>已用的字体</vt:lpstr>
      </vt:variant>
      <vt:variant>
        <vt:i4>21</vt:i4>
      </vt:variant>
      <vt:variant>
        <vt:lpstr>主题</vt:lpstr>
      </vt:variant>
      <vt:variant>
        <vt:i4>2</vt:i4>
      </vt:variant>
      <vt:variant>
        <vt:lpstr>幻灯片标题</vt:lpstr>
      </vt:variant>
      <vt:variant>
        <vt:i4>31</vt:i4>
      </vt:variant>
    </vt:vector>
  </HeadingPairs>
  <TitlesOfParts>
    <vt:vector size="54" baseType="lpstr">
      <vt:lpstr>-apple-system</vt:lpstr>
      <vt:lpstr>Batang</vt:lpstr>
      <vt:lpstr>CMMI10</vt:lpstr>
      <vt:lpstr>CMMI7</vt:lpstr>
      <vt:lpstr>CMR10</vt:lpstr>
      <vt:lpstr>CMR7</vt:lpstr>
      <vt:lpstr>CMSY10</vt:lpstr>
      <vt:lpstr>微軟正黑體</vt:lpstr>
      <vt:lpstr>Microsoft YaHei Light</vt:lpstr>
      <vt:lpstr>NimbusSanL</vt:lpstr>
      <vt:lpstr>URWPalladioL</vt:lpstr>
      <vt:lpstr>等线</vt:lpstr>
      <vt:lpstr>等线 Light</vt:lpstr>
      <vt:lpstr>华文隶书</vt:lpstr>
      <vt:lpstr>微软雅黑</vt:lpstr>
      <vt:lpstr>Arial</vt:lpstr>
      <vt:lpstr>Cambria Math</vt:lpstr>
      <vt:lpstr>Century Gothic</vt:lpstr>
      <vt:lpstr>Lucida Bright</vt:lpstr>
      <vt:lpstr>Wingdings</vt:lpstr>
      <vt:lpstr>Wingdings 3</vt:lpstr>
      <vt:lpstr>Office 主题​​</vt:lpstr>
      <vt:lpstr>丝状</vt:lpstr>
      <vt:lpstr>PowerPoint 演示文稿</vt:lpstr>
      <vt:lpstr>PowerPoint 演示文稿</vt:lpstr>
      <vt:lpstr>PowerPoint 演示文稿</vt:lpstr>
      <vt:lpstr>outline</vt:lpstr>
      <vt:lpstr>PowerPoint 演示文稿</vt:lpstr>
      <vt:lpstr>PowerPoint 演示文稿</vt:lpstr>
      <vt:lpstr>PowerPoint 演示文稿</vt:lpstr>
      <vt:lpstr>PowerPoint 演示文稿</vt:lpstr>
      <vt:lpstr>PowerPoint 演示文稿</vt:lpstr>
      <vt:lpstr>Meta learning - Definition</vt:lpstr>
      <vt:lpstr>Why we need meta learning?</vt:lpstr>
      <vt:lpstr>PowerPoint 演示文稿</vt:lpstr>
      <vt:lpstr>How to model on meta learning?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train meta knowledge — BiLevel Optimization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hp</dc:creator>
  <cp:lastModifiedBy>hp</cp:lastModifiedBy>
  <cp:revision>109</cp:revision>
  <dcterms:created xsi:type="dcterms:W3CDTF">2020-11-12T00:17:21Z</dcterms:created>
  <dcterms:modified xsi:type="dcterms:W3CDTF">2020-11-18T15:08:09Z</dcterms:modified>
</cp:coreProperties>
</file>