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24" r:id="rId1"/>
  </p:sldMasterIdLst>
  <p:notesMasterIdLst>
    <p:notesMasterId r:id="rId9"/>
  </p:notesMasterIdLst>
  <p:handoutMasterIdLst>
    <p:handoutMasterId r:id="rId10"/>
  </p:handoutMasterIdLst>
  <p:sldIdLst>
    <p:sldId id="441" r:id="rId2"/>
    <p:sldId id="405" r:id="rId3"/>
    <p:sldId id="438" r:id="rId4"/>
    <p:sldId id="439" r:id="rId5"/>
    <p:sldId id="440" r:id="rId6"/>
    <p:sldId id="368" r:id="rId7"/>
    <p:sldId id="442" r:id="rId8"/>
  </p:sldIdLst>
  <p:sldSz cx="18288000" cy="10287000"/>
  <p:notesSz cx="6858000" cy="9144000"/>
  <p:embeddedFontLst>
    <p:embeddedFont>
      <p:font typeface="IBM Plex Sans Regular" panose="020B0604020202020204" charset="0"/>
      <p:regular r:id="rId11"/>
      <p:bold r:id="rId12"/>
      <p:italic r:id="rId13"/>
      <p:boldItalic r:id="rId14"/>
    </p:embeddedFont>
    <p:embeddedFont>
      <p:font typeface="IBM Plex Sans Medium" panose="020B0604020202020204" charset="0"/>
      <p:regular r:id="rId15"/>
      <p:italic r:id="rId16"/>
    </p:embeddedFont>
    <p:embeddedFont>
      <p:font typeface="IBM Plex Sans" panose="020B0604020202020204" charset="0"/>
      <p:regular r:id="rId17"/>
      <p:bold r:id="rId18"/>
      <p:italic r:id="rId19"/>
      <p:boldItalic r:id="rId20"/>
    </p:embeddedFont>
    <p:embeddedFont>
      <p:font typeface="IBM Plex Sans SemiBold" panose="020B0604020202020204" charset="0"/>
      <p:regular r:id="rId21"/>
      <p:bold r:id="rId22"/>
      <p:italic r:id="rId23"/>
      <p:boldItalic r:id="rId24"/>
    </p:embeddedFont>
  </p:embeddedFontLst>
  <p:defaultTextStyle>
    <a:defPPr>
      <a:defRPr lang="en-US"/>
    </a:defPPr>
    <a:lvl1pPr marL="0" algn="l" defTabSz="1371966" rtl="0" eaLnBrk="1" latinLnBrk="0" hangingPunct="1">
      <a:defRPr sz="2700" kern="1200">
        <a:solidFill>
          <a:schemeClr val="tx1"/>
        </a:solidFill>
        <a:latin typeface="+mn-lt"/>
        <a:ea typeface="+mn-ea"/>
        <a:cs typeface="+mn-cs"/>
      </a:defRPr>
    </a:lvl1pPr>
    <a:lvl2pPr marL="685982" algn="l" defTabSz="1371966" rtl="0" eaLnBrk="1" latinLnBrk="0" hangingPunct="1">
      <a:defRPr sz="2700" kern="1200">
        <a:solidFill>
          <a:schemeClr val="tx1"/>
        </a:solidFill>
        <a:latin typeface="+mn-lt"/>
        <a:ea typeface="+mn-ea"/>
        <a:cs typeface="+mn-cs"/>
      </a:defRPr>
    </a:lvl2pPr>
    <a:lvl3pPr marL="1371966" algn="l" defTabSz="1371966" rtl="0" eaLnBrk="1" latinLnBrk="0" hangingPunct="1">
      <a:defRPr sz="2700" kern="1200">
        <a:solidFill>
          <a:schemeClr val="tx1"/>
        </a:solidFill>
        <a:latin typeface="+mn-lt"/>
        <a:ea typeface="+mn-ea"/>
        <a:cs typeface="+mn-cs"/>
      </a:defRPr>
    </a:lvl3pPr>
    <a:lvl4pPr marL="2057948" algn="l" defTabSz="1371966" rtl="0" eaLnBrk="1" latinLnBrk="0" hangingPunct="1">
      <a:defRPr sz="2700" kern="1200">
        <a:solidFill>
          <a:schemeClr val="tx1"/>
        </a:solidFill>
        <a:latin typeface="+mn-lt"/>
        <a:ea typeface="+mn-ea"/>
        <a:cs typeface="+mn-cs"/>
      </a:defRPr>
    </a:lvl4pPr>
    <a:lvl5pPr marL="2743932" algn="l" defTabSz="1371966" rtl="0" eaLnBrk="1" latinLnBrk="0" hangingPunct="1">
      <a:defRPr sz="2700" kern="1200">
        <a:solidFill>
          <a:schemeClr val="tx1"/>
        </a:solidFill>
        <a:latin typeface="+mn-lt"/>
        <a:ea typeface="+mn-ea"/>
        <a:cs typeface="+mn-cs"/>
      </a:defRPr>
    </a:lvl5pPr>
    <a:lvl6pPr marL="3429914" algn="l" defTabSz="1371966" rtl="0" eaLnBrk="1" latinLnBrk="0" hangingPunct="1">
      <a:defRPr sz="2700" kern="1200">
        <a:solidFill>
          <a:schemeClr val="tx1"/>
        </a:solidFill>
        <a:latin typeface="+mn-lt"/>
        <a:ea typeface="+mn-ea"/>
        <a:cs typeface="+mn-cs"/>
      </a:defRPr>
    </a:lvl6pPr>
    <a:lvl7pPr marL="4115898" algn="l" defTabSz="1371966" rtl="0" eaLnBrk="1" latinLnBrk="0" hangingPunct="1">
      <a:defRPr sz="2700" kern="1200">
        <a:solidFill>
          <a:schemeClr val="tx1"/>
        </a:solidFill>
        <a:latin typeface="+mn-lt"/>
        <a:ea typeface="+mn-ea"/>
        <a:cs typeface="+mn-cs"/>
      </a:defRPr>
    </a:lvl7pPr>
    <a:lvl8pPr marL="4801880" algn="l" defTabSz="1371966" rtl="0" eaLnBrk="1" latinLnBrk="0" hangingPunct="1">
      <a:defRPr sz="2700" kern="1200">
        <a:solidFill>
          <a:schemeClr val="tx1"/>
        </a:solidFill>
        <a:latin typeface="+mn-lt"/>
        <a:ea typeface="+mn-ea"/>
        <a:cs typeface="+mn-cs"/>
      </a:defRPr>
    </a:lvl8pPr>
    <a:lvl9pPr marL="5487864" algn="l" defTabSz="1371966"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21B"/>
    <a:srgbClr val="DA1E28"/>
    <a:srgbClr val="FFFFFF"/>
    <a:srgbClr val="F2F4F8"/>
    <a:srgbClr val="24A148"/>
    <a:srgbClr val="D0E2FF"/>
    <a:srgbClr val="A56EFF"/>
    <a:srgbClr val="A6C8FF"/>
    <a:srgbClr val="FF832B"/>
    <a:srgbClr val="78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6" autoAdjust="0"/>
    <p:restoredTop sz="96327" autoAdjust="0"/>
  </p:normalViewPr>
  <p:slideViewPr>
    <p:cSldViewPr snapToGrid="0" snapToObjects="1">
      <p:cViewPr varScale="1">
        <p:scale>
          <a:sx n="48" d="100"/>
          <a:sy n="48" d="100"/>
        </p:scale>
        <p:origin x="102" y="30"/>
      </p:cViewPr>
      <p:guideLst>
        <p:guide orient="horz" pos="3240"/>
        <p:guide pos="5760"/>
      </p:guideLst>
    </p:cSldViewPr>
  </p:slideViewPr>
  <p:outlineViewPr>
    <p:cViewPr>
      <p:scale>
        <a:sx n="33" d="100"/>
        <a:sy n="33" d="100"/>
      </p:scale>
      <p:origin x="0" y="-326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7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xmlns=""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endPar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8800" rtl="0" eaLnBrk="1" latinLnBrk="0" hangingPunct="1">
      <a:spcBef>
        <a:spcPts val="1200"/>
      </a:spcBef>
      <a:defRPr sz="4800" b="0" i="0" kern="1200">
        <a:solidFill>
          <a:schemeClr val="bg1"/>
        </a:solidFill>
        <a:latin typeface="IBM Plex Sans" panose="020B0503050203000203" pitchFamily="34" charset="0"/>
        <a:ea typeface="+mn-ea"/>
        <a:cs typeface="+mn-cs"/>
      </a:defRPr>
    </a:lvl1pPr>
    <a:lvl2pPr marL="349250" indent="-339726" algn="l" defTabSz="1828800" rtl="0" eaLnBrk="1" latinLnBrk="0" hangingPunct="1">
      <a:spcBef>
        <a:spcPts val="1200"/>
      </a:spcBef>
      <a:buFont typeface="IBM Plex Sans"/>
      <a:buChar char="–"/>
      <a:tabLst/>
      <a:defRPr sz="4000" b="0" i="0" kern="1200">
        <a:solidFill>
          <a:schemeClr val="bg1"/>
        </a:solidFill>
        <a:latin typeface="IBM Plex Sans" panose="020B0503050203000203" pitchFamily="34" charset="0"/>
        <a:ea typeface="+mn-ea"/>
        <a:cs typeface="+mn-cs"/>
      </a:defRPr>
    </a:lvl2pPr>
    <a:lvl3pPr marL="694944" indent="-347472" algn="l" defTabSz="1828800" rtl="0" eaLnBrk="1" latinLnBrk="0" hangingPunct="1">
      <a:spcBef>
        <a:spcPts val="1200"/>
      </a:spcBef>
      <a:buFont typeface="Arial" panose="020B0604020202020204" pitchFamily="34" charset="0"/>
      <a:buChar char="•"/>
      <a:tabLst/>
      <a:defRPr sz="3600" b="0" i="0" kern="1200">
        <a:solidFill>
          <a:schemeClr val="bg1"/>
        </a:solidFill>
        <a:latin typeface="IBM Plex Sans" panose="020B0503050203000203" pitchFamily="34" charset="0"/>
        <a:ea typeface="+mn-ea"/>
        <a:cs typeface="+mn-cs"/>
      </a:defRPr>
    </a:lvl3pPr>
    <a:lvl4pPr marL="1261872" indent="-347472" algn="l" defTabSz="1828800" rtl="0" eaLnBrk="1" latinLnBrk="0" hangingPunct="1">
      <a:spcBef>
        <a:spcPts val="1200"/>
      </a:spcBef>
      <a:buFont typeface="IBM Plex Sans"/>
      <a:buChar char="–"/>
      <a:tabLst/>
      <a:defRPr sz="3200" b="0" i="0" kern="1200">
        <a:solidFill>
          <a:schemeClr val="bg1"/>
        </a:solidFill>
        <a:latin typeface="IBM Plex Sans" panose="020B0503050203000203" pitchFamily="34" charset="0"/>
        <a:ea typeface="+mn-ea"/>
        <a:cs typeface="+mn-cs"/>
      </a:defRPr>
    </a:lvl4pPr>
    <a:lvl5pPr marL="631825" marR="0" indent="0" algn="l" defTabSz="1828800" rtl="0" eaLnBrk="1" fontAlgn="base" latinLnBrk="0" hangingPunct="1">
      <a:lnSpc>
        <a:spcPct val="100000"/>
      </a:lnSpc>
      <a:spcBef>
        <a:spcPts val="1200"/>
      </a:spcBef>
      <a:spcAft>
        <a:spcPct val="0"/>
      </a:spcAft>
      <a:buClr>
        <a:srgbClr val="000000"/>
      </a:buClr>
      <a:buSzTx/>
      <a:buFont typeface="IBM Plex Sans" charset="-120"/>
      <a:buNone/>
      <a:tabLst/>
      <a:defRPr sz="2800" b="0" i="0" kern="1200">
        <a:solidFill>
          <a:schemeClr val="bg1"/>
        </a:solidFill>
        <a:latin typeface="IBM Plex Sans" panose="020B0503050203000203" pitchFamily="34" charset="0"/>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32700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add notes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793531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3F3A5A8-3E36-474F-8D81-FB2FB00BB834}"/>
              </a:ext>
            </a:extLst>
          </p:cNvPr>
          <p:cNvPicPr>
            <a:picLocks noChangeAspect="1"/>
          </p:cNvPicPr>
          <p:nvPr userDrawn="1"/>
        </p:nvPicPr>
        <p:blipFill>
          <a:blip r:embed="rId2"/>
          <a:srcRect/>
          <a:stretch/>
        </p:blipFill>
        <p:spPr>
          <a:xfrm>
            <a:off x="9144000" y="0"/>
            <a:ext cx="9144000" cy="10287000"/>
          </a:xfrm>
          <a:prstGeom prst="rect">
            <a:avLst/>
          </a:prstGeom>
        </p:spPr>
      </p:pic>
      <p:sp>
        <p:nvSpPr>
          <p:cNvPr id="2" name="Title"/>
          <p:cNvSpPr>
            <a:spLocks noGrp="1"/>
          </p:cNvSpPr>
          <p:nvPr>
            <p:ph type="title"/>
          </p:nvPr>
        </p:nvSpPr>
        <p:spPr>
          <a:xfrm>
            <a:off x="420624" y="402336"/>
            <a:ext cx="8284464" cy="8701908"/>
          </a:xfrm>
        </p:spPr>
        <p:txBody>
          <a:bodyPr/>
          <a:lstStyle>
            <a:lvl1pPr>
              <a:defRPr>
                <a:solidFill>
                  <a:schemeClr val="bg1"/>
                </a:solidFill>
              </a:defRPr>
            </a:lvl1pPr>
          </a:lstStyle>
          <a:p>
            <a:r>
              <a:rPr lang="en-US"/>
              <a:t>Click to edit Master title style</a:t>
            </a:r>
            <a:endParaRPr lang="en-US" dirty="0"/>
          </a:p>
        </p:txBody>
      </p:sp>
      <p:pic>
        <p:nvPicPr>
          <p:cNvPr id="7" name="Picture" descr="IBM 8-bar logo">
            <a:extLst>
              <a:ext uri="{FF2B5EF4-FFF2-40B4-BE49-F238E27FC236}">
                <a16:creationId xmlns:a16="http://schemas.microsoft.com/office/drawing/2014/main" xmlns=""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xmlns=""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sp>
        <p:nvSpPr>
          <p:cNvPr id="4" name="Rectangle 3">
            <a:extLst>
              <a:ext uri="{FF2B5EF4-FFF2-40B4-BE49-F238E27FC236}">
                <a16:creationId xmlns:a16="http://schemas.microsoft.com/office/drawing/2014/main" xmlns="" id="{2F0FB105-D4D5-5A4E-985A-7D990FBF8835}"/>
              </a:ext>
            </a:extLst>
          </p:cNvPr>
          <p:cNvSpPr/>
          <p:nvPr userDrawn="1"/>
        </p:nvSpPr>
        <p:spPr>
          <a:xfrm>
            <a:off x="420625" y="9469165"/>
            <a:ext cx="2792752" cy="338554"/>
          </a:xfrm>
          <a:prstGeom prst="rect">
            <a:avLst/>
          </a:prstGeom>
        </p:spPr>
        <p:txBody>
          <a:bodyPr wrap="none" lIns="91440" rIns="91440" anchor="ctr">
            <a:spAutoFit/>
          </a:bodyPr>
          <a:lstStyle/>
          <a:p>
            <a:pPr algn="l"/>
            <a:r>
              <a:rPr lang="en-US" sz="1600" dirty="0">
                <a:solidFill>
                  <a:schemeClr val="bg1"/>
                </a:solidFill>
              </a:rPr>
              <a:t>© Copyright IBM Corp. 2023</a:t>
            </a:r>
          </a:p>
        </p:txBody>
      </p:sp>
    </p:spTree>
    <p:extLst>
      <p:ext uri="{BB962C8B-B14F-4D97-AF65-F5344CB8AC3E}">
        <p14:creationId xmlns:p14="http://schemas.microsoft.com/office/powerpoint/2010/main" val="320052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3F3A5A8-3E36-474F-8D81-FB2FB00BB834}"/>
              </a:ext>
            </a:extLst>
          </p:cNvPr>
          <p:cNvPicPr>
            <a:picLocks noChangeAspect="1"/>
          </p:cNvPicPr>
          <p:nvPr userDrawn="1"/>
        </p:nvPicPr>
        <p:blipFill>
          <a:blip r:embed="rId2"/>
          <a:srcRect/>
          <a:stretch/>
        </p:blipFill>
        <p:spPr>
          <a:xfrm>
            <a:off x="0" y="0"/>
            <a:ext cx="5439905" cy="10287000"/>
          </a:xfrm>
          <a:prstGeom prst="rect">
            <a:avLst/>
          </a:prstGeom>
        </p:spPr>
      </p:pic>
      <p:sp>
        <p:nvSpPr>
          <p:cNvPr id="2" name="Title"/>
          <p:cNvSpPr>
            <a:spLocks noGrp="1"/>
          </p:cNvSpPr>
          <p:nvPr>
            <p:ph type="title"/>
          </p:nvPr>
        </p:nvSpPr>
        <p:spPr>
          <a:xfrm>
            <a:off x="5876036" y="340343"/>
            <a:ext cx="12225984" cy="9780050"/>
          </a:xfrm>
        </p:spPr>
        <p:txBody>
          <a:bodyPr/>
          <a:lstStyle>
            <a:lvl1pPr>
              <a:defRPr>
                <a:solidFill>
                  <a:srgbClr val="161616"/>
                </a:solidFill>
              </a:defRPr>
            </a:lvl1pPr>
          </a:lstStyle>
          <a:p>
            <a:r>
              <a:rPr lang="en-US" dirty="0"/>
              <a:t>Click to edit Master title style</a:t>
            </a:r>
          </a:p>
        </p:txBody>
      </p:sp>
      <p:pic>
        <p:nvPicPr>
          <p:cNvPr id="7" name="Picture" descr="IBM 8-bar logo">
            <a:extLst>
              <a:ext uri="{FF2B5EF4-FFF2-40B4-BE49-F238E27FC236}">
                <a16:creationId xmlns:a16="http://schemas.microsoft.com/office/drawing/2014/main" xmlns=""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xmlns=""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pic>
        <p:nvPicPr>
          <p:cNvPr id="3" name="Picture 2">
            <a:extLst>
              <a:ext uri="{FF2B5EF4-FFF2-40B4-BE49-F238E27FC236}">
                <a16:creationId xmlns:a16="http://schemas.microsoft.com/office/drawing/2014/main" xmlns="" id="{E670759E-3E21-144D-8893-ECCCDC302387}"/>
              </a:ext>
            </a:extLst>
          </p:cNvPr>
          <p:cNvPicPr>
            <a:picLocks noChangeAspect="1"/>
          </p:cNvPicPr>
          <p:nvPr userDrawn="1"/>
        </p:nvPicPr>
        <p:blipFill>
          <a:blip r:embed="rId5"/>
          <a:stretch>
            <a:fillRect/>
          </a:stretch>
        </p:blipFill>
        <p:spPr>
          <a:xfrm>
            <a:off x="14160500" y="0"/>
            <a:ext cx="4127500" cy="1308100"/>
          </a:xfrm>
          <a:prstGeom prst="rect">
            <a:avLst/>
          </a:prstGeom>
        </p:spPr>
      </p:pic>
    </p:spTree>
    <p:extLst>
      <p:ext uri="{BB962C8B-B14F-4D97-AF65-F5344CB8AC3E}">
        <p14:creationId xmlns:p14="http://schemas.microsoft.com/office/powerpoint/2010/main" val="370461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38926"/>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7739"/>
            <a:ext cx="4572000" cy="7709262"/>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4572002" y="2577739"/>
            <a:ext cx="4572000" cy="7709262"/>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9144000" y="2577736"/>
            <a:ext cx="4572000" cy="7709264"/>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13716000" y="2577736"/>
            <a:ext cx="4572000" cy="7709264"/>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629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lumn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AC82BDA-1A4A-C581-2C24-251B8B7329D2}"/>
              </a:ext>
            </a:extLst>
          </p:cNvPr>
          <p:cNvPicPr>
            <a:picLocks noChangeAspect="1"/>
          </p:cNvPicPr>
          <p:nvPr userDrawn="1"/>
        </p:nvPicPr>
        <p:blipFill>
          <a:blip r:embed="rId2"/>
          <a:stretch>
            <a:fillRect/>
          </a:stretch>
        </p:blipFill>
        <p:spPr>
          <a:xfrm>
            <a:off x="0" y="-2"/>
            <a:ext cx="4559985" cy="10268712"/>
          </a:xfrm>
          <a:prstGeom prst="rect">
            <a:avLst/>
          </a:prstGeom>
        </p:spPr>
      </p:pic>
      <p:sp>
        <p:nvSpPr>
          <p:cNvPr id="13" name="Rectangle 12">
            <a:extLst>
              <a:ext uri="{FF2B5EF4-FFF2-40B4-BE49-F238E27FC236}">
                <a16:creationId xmlns:a16="http://schemas.microsoft.com/office/drawing/2014/main" xmlns="" id="{966FEE74-B9F1-F746-8B54-4A4DE0A57905}"/>
              </a:ext>
            </a:extLst>
          </p:cNvPr>
          <p:cNvSpPr/>
          <p:nvPr userDrawn="1"/>
        </p:nvSpPr>
        <p:spPr bwMode="auto">
          <a:xfrm>
            <a:off x="4571973" y="1568862"/>
            <a:ext cx="684905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5" name="Rectangle 14">
            <a:extLst>
              <a:ext uri="{FF2B5EF4-FFF2-40B4-BE49-F238E27FC236}">
                <a16:creationId xmlns:a16="http://schemas.microsoft.com/office/drawing/2014/main" xmlns="" id="{0D962F5F-E2F9-8D4E-B6DA-DB8A775D0A02}"/>
              </a:ext>
            </a:extLst>
          </p:cNvPr>
          <p:cNvSpPr/>
          <p:nvPr userDrawn="1"/>
        </p:nvSpPr>
        <p:spPr bwMode="auto">
          <a:xfrm>
            <a:off x="11418224" y="1552752"/>
            <a:ext cx="686972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5" name="Rectangle 4">
            <a:extLst>
              <a:ext uri="{FF2B5EF4-FFF2-40B4-BE49-F238E27FC236}">
                <a16:creationId xmlns:a16="http://schemas.microsoft.com/office/drawing/2014/main" xmlns="" id="{FBE1FDA1-FB4D-9149-8D67-279339A3B65B}"/>
              </a:ext>
            </a:extLst>
          </p:cNvPr>
          <p:cNvSpPr/>
          <p:nvPr userDrawn="1"/>
        </p:nvSpPr>
        <p:spPr bwMode="auto">
          <a:xfrm>
            <a:off x="4551308" y="1"/>
            <a:ext cx="6869728" cy="1552754"/>
          </a:xfrm>
          <a:prstGeom prst="rect">
            <a:avLst/>
          </a:prstGeom>
          <a:solidFill>
            <a:srgbClr val="0043CE"/>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sp>
        <p:nvSpPr>
          <p:cNvPr id="10" name="Rectangle 9">
            <a:extLst>
              <a:ext uri="{FF2B5EF4-FFF2-40B4-BE49-F238E27FC236}">
                <a16:creationId xmlns:a16="http://schemas.microsoft.com/office/drawing/2014/main" xmlns="" id="{27EA7323-5127-D64A-AD64-AB6308401CD0}"/>
              </a:ext>
            </a:extLst>
          </p:cNvPr>
          <p:cNvSpPr/>
          <p:nvPr userDrawn="1"/>
        </p:nvSpPr>
        <p:spPr bwMode="auto">
          <a:xfrm>
            <a:off x="11418275" y="-1"/>
            <a:ext cx="6869726" cy="1552754"/>
          </a:xfrm>
          <a:prstGeom prst="rect">
            <a:avLst/>
          </a:prstGeom>
          <a:solidFill>
            <a:srgbClr val="6929C4"/>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cxnSp>
        <p:nvCxnSpPr>
          <p:cNvPr id="18" name="Straight Connector 17">
            <a:extLst>
              <a:ext uri="{FF2B5EF4-FFF2-40B4-BE49-F238E27FC236}">
                <a16:creationId xmlns:a16="http://schemas.microsoft.com/office/drawing/2014/main" xmlns="" id="{76DA1C59-5427-D346-9B69-C0F285E2E313}"/>
              </a:ext>
            </a:extLst>
          </p:cNvPr>
          <p:cNvCxnSpPr>
            <a:cxnSpLocks/>
          </p:cNvCxnSpPr>
          <p:nvPr userDrawn="1"/>
        </p:nvCxnSpPr>
        <p:spPr bwMode="auto">
          <a:xfrm>
            <a:off x="11418224" y="-2"/>
            <a:ext cx="0" cy="1028700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xmlns="" id="{83A47F9D-7BB4-6844-8EB4-AD6B018B67AA}"/>
              </a:ext>
            </a:extLst>
          </p:cNvPr>
          <p:cNvCxnSpPr>
            <a:cxnSpLocks/>
          </p:cNvCxnSpPr>
          <p:nvPr userDrawn="1"/>
        </p:nvCxnSpPr>
        <p:spPr bwMode="auto">
          <a:xfrm flipH="1">
            <a:off x="4551308" y="1552752"/>
            <a:ext cx="13736692" cy="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 name="Title">
            <a:extLst>
              <a:ext uri="{FF2B5EF4-FFF2-40B4-BE49-F238E27FC236}">
                <a16:creationId xmlns:a16="http://schemas.microsoft.com/office/drawing/2014/main" xmlns="" id="{3D8DE089-87DB-3747-8F04-849133B08F1C}"/>
              </a:ext>
            </a:extLst>
          </p:cNvPr>
          <p:cNvSpPr>
            <a:spLocks noGrp="1"/>
          </p:cNvSpPr>
          <p:nvPr>
            <p:ph type="title"/>
          </p:nvPr>
        </p:nvSpPr>
        <p:spPr>
          <a:xfrm>
            <a:off x="340451" y="554703"/>
            <a:ext cx="3657410" cy="4741154"/>
          </a:xfrm>
        </p:spPr>
        <p:txBody>
          <a:bodyPr/>
          <a:lstStyle/>
          <a:p>
            <a:r>
              <a:rPr lang="en-US"/>
              <a:t>Click to edit Master title style</a:t>
            </a:r>
            <a:endParaRPr lang="en-US" dirty="0"/>
          </a:p>
        </p:txBody>
      </p:sp>
      <p:sp>
        <p:nvSpPr>
          <p:cNvPr id="30" name="Text Placeholder 28">
            <a:extLst>
              <a:ext uri="{FF2B5EF4-FFF2-40B4-BE49-F238E27FC236}">
                <a16:creationId xmlns:a16="http://schemas.microsoft.com/office/drawing/2014/main" xmlns="" id="{30CB5523-C55B-7048-8A85-FC6568242883}"/>
              </a:ext>
            </a:extLst>
          </p:cNvPr>
          <p:cNvSpPr>
            <a:spLocks noGrp="1"/>
          </p:cNvSpPr>
          <p:nvPr>
            <p:ph type="body" sz="quarter" idx="16" hasCustomPrompt="1"/>
          </p:nvPr>
        </p:nvSpPr>
        <p:spPr>
          <a:xfrm>
            <a:off x="4779912"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16" name="Text Placeholder 28">
            <a:extLst>
              <a:ext uri="{FF2B5EF4-FFF2-40B4-BE49-F238E27FC236}">
                <a16:creationId xmlns:a16="http://schemas.microsoft.com/office/drawing/2014/main" xmlns="" id="{94668D63-0C97-7747-955C-DB6FABC5A7E2}"/>
              </a:ext>
            </a:extLst>
          </p:cNvPr>
          <p:cNvSpPr>
            <a:spLocks noGrp="1"/>
          </p:cNvSpPr>
          <p:nvPr>
            <p:ph type="body" sz="quarter" idx="17" hasCustomPrompt="1"/>
          </p:nvPr>
        </p:nvSpPr>
        <p:spPr>
          <a:xfrm>
            <a:off x="11626258"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21" name="Content Placeholder 3">
            <a:extLst>
              <a:ext uri="{FF2B5EF4-FFF2-40B4-BE49-F238E27FC236}">
                <a16:creationId xmlns:a16="http://schemas.microsoft.com/office/drawing/2014/main" xmlns="" id="{3D5611E5-6521-3D4F-9EE4-8EE27FBEFBB7}"/>
              </a:ext>
            </a:extLst>
          </p:cNvPr>
          <p:cNvSpPr>
            <a:spLocks noGrp="1"/>
          </p:cNvSpPr>
          <p:nvPr>
            <p:ph sz="quarter" idx="14"/>
          </p:nvPr>
        </p:nvSpPr>
        <p:spPr>
          <a:xfrm>
            <a:off x="4779912" y="1856124"/>
            <a:ext cx="6430280" cy="8144920"/>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a16="http://schemas.microsoft.com/office/drawing/2014/main" xmlns="" id="{6FE5C2B5-44EA-7C44-95EF-01491F58B45E}"/>
              </a:ext>
            </a:extLst>
          </p:cNvPr>
          <p:cNvSpPr>
            <a:spLocks noGrp="1"/>
          </p:cNvSpPr>
          <p:nvPr>
            <p:ph sz="quarter" idx="18"/>
          </p:nvPr>
        </p:nvSpPr>
        <p:spPr>
          <a:xfrm>
            <a:off x="11639350" y="1857465"/>
            <a:ext cx="6430280" cy="816350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4880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336"/>
            <a:ext cx="8284464" cy="8589264"/>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336"/>
            <a:ext cx="8247888" cy="858926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xmlns="" val="0"/>
              </a:ext>
            </a:extLst>
          </p:cNvPr>
          <p:cNvGrpSpPr/>
          <p:nvPr userDrawn="1"/>
        </p:nvGrpSpPr>
        <p:grpSpPr>
          <a:xfrm>
            <a:off x="-219460" y="-220980"/>
            <a:ext cx="18728440" cy="1072896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81" r:id="rId1"/>
    <p:sldLayoutId id="2147483986" r:id="rId2"/>
    <p:sldLayoutId id="2147483845" r:id="rId3"/>
    <p:sldLayoutId id="2147483964" r:id="rId4"/>
  </p:sldLayoutIdLst>
  <p:hf sldNum="0" hdr="0" ft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IBM Plex Sans" pitchFamily="2" charset="2"/>
        <a:buNone/>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IBM Plex Sans" charset="-120"/>
        <a:buChar char="–"/>
        <a:tabLst/>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30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IBM Plex Sans" charset="-120"/>
        <a:buChar char="–"/>
        <a:tabLst/>
        <a:defRPr sz="2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IBM Plex Sans" charset="-120"/>
        <a:buChar char="»"/>
        <a:tabLst/>
        <a:defRPr sz="2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IBM Plex Sans"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IBM Plex Sans"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IBM Plex Sans"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IBM Plex Sans"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4" userDrawn="1">
          <p15:clr>
            <a:srgbClr val="F26B43"/>
          </p15:clr>
        </p15:guide>
        <p15:guide id="5" orient="horz" pos="6176"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4" userDrawn="1">
          <p15:clr>
            <a:srgbClr val="F26B43"/>
          </p15:clr>
        </p15:guide>
        <p15:guide id="17" orient="horz" pos="1624" userDrawn="1">
          <p15:clr>
            <a:srgbClr val="F26B43"/>
          </p15:clr>
        </p15:guide>
        <p15:guide id="18" orient="horz" pos="3240" userDrawn="1">
          <p15:clr>
            <a:srgbClr val="F26B43"/>
          </p15:clr>
        </p15:guide>
        <p15:guide id="19" orient="horz" pos="2432" userDrawn="1">
          <p15:clr>
            <a:srgbClr val="F26B43"/>
          </p15:clr>
        </p15:guide>
        <p15:guide id="20" orient="horz" pos="4044" userDrawn="1">
          <p15:clr>
            <a:srgbClr val="F26B43"/>
          </p15:clr>
        </p15:guide>
        <p15:guide id="21" orient="horz" pos="48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F7313-6A04-2C40-F8EA-D3AF9F59BE33}"/>
              </a:ext>
            </a:extLst>
          </p:cNvPr>
          <p:cNvSpPr>
            <a:spLocks noGrp="1"/>
          </p:cNvSpPr>
          <p:nvPr>
            <p:ph type="title"/>
          </p:nvPr>
        </p:nvSpPr>
        <p:spPr/>
        <p:txBody>
          <a:bodyPr/>
          <a:lstStyle/>
          <a:p>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xmlns="" id="{9FC7F6E7-6215-F67F-47BF-EC9F4DE8035F}"/>
              </a:ext>
            </a:extLst>
          </p:cNvPr>
          <p:cNvSpPr txBox="1"/>
          <p:nvPr/>
        </p:nvSpPr>
        <p:spPr>
          <a:xfrm>
            <a:off x="1005514" y="4728001"/>
            <a:ext cx="3982122" cy="830997"/>
          </a:xfrm>
          <a:prstGeom prst="rect">
            <a:avLst/>
          </a:prstGeom>
          <a:noFill/>
        </p:spPr>
        <p:txBody>
          <a:bodyPr wrap="square">
            <a:spAutoFit/>
          </a:bodyPr>
          <a:lstStyle/>
          <a:p>
            <a:r>
              <a:rPr lang="en-US" sz="4800" dirty="0">
                <a:solidFill>
                  <a:schemeClr val="bg1"/>
                </a:solidFill>
                <a:latin typeface="IBM Plex Sans" panose="020B0503050203000203" pitchFamily="34" charset="0"/>
              </a:rPr>
              <a:t>Instructions</a:t>
            </a:r>
            <a:endParaRPr lang="en-US" sz="4800" dirty="0">
              <a:solidFill>
                <a:schemeClr val="bg1"/>
              </a:solidFill>
            </a:endParaRPr>
          </a:p>
        </p:txBody>
      </p:sp>
      <p:sp>
        <p:nvSpPr>
          <p:cNvPr id="5" name="Title 1">
            <a:extLst>
              <a:ext uri="{FF2B5EF4-FFF2-40B4-BE49-F238E27FC236}">
                <a16:creationId xmlns:a16="http://schemas.microsoft.com/office/drawing/2014/main" xmlns="" id="{F5B0530E-A6D1-CEA6-7E07-75FAB5799A89}"/>
              </a:ext>
            </a:extLst>
          </p:cNvPr>
          <p:cNvSpPr txBox="1">
            <a:spLocks/>
          </p:cNvSpPr>
          <p:nvPr/>
        </p:nvSpPr>
        <p:spPr>
          <a:xfrm>
            <a:off x="6353367" y="340343"/>
            <a:ext cx="11097490"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r>
              <a:rPr lang="en-US" sz="3600" kern="0" dirty="0">
                <a:solidFill>
                  <a:schemeClr val="tx1"/>
                </a:solidFill>
              </a:rPr>
              <a:t>Build an attack case study report using this template. If you need help, refer to the instructional video.</a:t>
            </a:r>
          </a:p>
          <a:p>
            <a:pPr defTabSz="914400"/>
            <a:endParaRPr lang="en-US" sz="3600" kern="0" dirty="0">
              <a:solidFill>
                <a:schemeClr val="tx1"/>
              </a:solidFill>
            </a:endParaRPr>
          </a:p>
          <a:p>
            <a:pPr defTabSz="914400"/>
            <a:r>
              <a:rPr lang="en-US" sz="3600" kern="0" dirty="0">
                <a:solidFill>
                  <a:schemeClr val="tx1"/>
                </a:solidFill>
              </a:rPr>
              <a:t>There are five content slides plus a title slide in this template. You can receive up to 20 points for each content slide. You need 80 points to pass this assignment.</a:t>
            </a:r>
          </a:p>
          <a:p>
            <a:pPr defTabSz="914400"/>
            <a:endParaRPr lang="en-US" sz="3600" kern="0" dirty="0">
              <a:solidFill>
                <a:schemeClr val="tx1"/>
              </a:solidFill>
            </a:endParaRPr>
          </a:p>
          <a:p>
            <a:pPr defTabSz="914400"/>
            <a:r>
              <a:rPr lang="en-US" sz="3600" kern="0" dirty="0">
                <a:solidFill>
                  <a:schemeClr val="tx1"/>
                </a:solidFill>
              </a:rPr>
              <a:t>For your best chance of success, pick an attack or breach with enough information and data so that you will be able to report the required information.</a:t>
            </a:r>
          </a:p>
          <a:p>
            <a:pPr defTabSz="914400"/>
            <a:endParaRPr lang="en-US" sz="3600" kern="0" dirty="0">
              <a:solidFill>
                <a:schemeClr val="tx1"/>
              </a:solidFill>
            </a:endParaRPr>
          </a:p>
          <a:p>
            <a:pPr defTabSz="914400"/>
            <a:r>
              <a:rPr lang="en-US" sz="3600" kern="0" dirty="0">
                <a:solidFill>
                  <a:schemeClr val="tx1"/>
                </a:solidFill>
              </a:rPr>
              <a:t>Replace the </a:t>
            </a:r>
            <a:r>
              <a:rPr lang="en-US" sz="3600" kern="0" dirty="0">
                <a:solidFill>
                  <a:srgbClr val="C00000"/>
                </a:solidFill>
              </a:rPr>
              <a:t>red text </a:t>
            </a:r>
            <a:r>
              <a:rPr lang="en-US" sz="3600" kern="0" dirty="0">
                <a:solidFill>
                  <a:schemeClr val="tx1"/>
                </a:solidFill>
              </a:rPr>
              <a:t>on each slide with your information and change the text color to black or white, depending on the background. You can change the font size, if needed.</a:t>
            </a:r>
          </a:p>
          <a:p>
            <a:pPr defTabSz="914400"/>
            <a:endParaRPr lang="en-US" sz="3600" kern="0" dirty="0">
              <a:solidFill>
                <a:schemeClr val="tx1"/>
              </a:solidFill>
            </a:endParaRPr>
          </a:p>
          <a:p>
            <a:pPr defTabSz="914400"/>
            <a:r>
              <a:rPr lang="en-US" sz="3600" kern="0" dirty="0">
                <a:solidFill>
                  <a:schemeClr val="tx1"/>
                </a:solidFill>
              </a:rPr>
              <a:t>When your report is complete, delete this slide and save your file as a PDF to submit for review.</a:t>
            </a:r>
            <a:r>
              <a:rPr lang="en-US" sz="3600" kern="0" dirty="0">
                <a:solidFill>
                  <a:srgbClr val="C00000"/>
                </a:solidFill>
              </a:rPr>
              <a:t/>
            </a:r>
            <a:br>
              <a:rPr lang="en-US" sz="3600" kern="0" dirty="0">
                <a:solidFill>
                  <a:srgbClr val="C00000"/>
                </a:solidFill>
              </a:rPr>
            </a:br>
            <a:r>
              <a:rPr lang="en-US" sz="3200" kern="0" dirty="0">
                <a:solidFill>
                  <a:srgbClr val="C00000"/>
                </a:solidFill>
              </a:rPr>
              <a:t/>
            </a:r>
            <a:br>
              <a:rPr lang="en-US" sz="3200" kern="0" dirty="0">
                <a:solidFill>
                  <a:srgbClr val="C00000"/>
                </a:solidFill>
              </a:rPr>
            </a:br>
            <a:endParaRPr lang="en-US" sz="3200" kern="0" dirty="0">
              <a:solidFill>
                <a:srgbClr val="C00000"/>
              </a:solidFill>
            </a:endParaRPr>
          </a:p>
        </p:txBody>
      </p:sp>
    </p:spTree>
    <p:extLst>
      <p:ext uri="{BB962C8B-B14F-4D97-AF65-F5344CB8AC3E}">
        <p14:creationId xmlns:p14="http://schemas.microsoft.com/office/powerpoint/2010/main" val="287178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FDC3-C6C8-1E4C-AAED-FA3436A69572}"/>
              </a:ext>
            </a:extLst>
          </p:cNvPr>
          <p:cNvSpPr>
            <a:spLocks noGrp="1"/>
          </p:cNvSpPr>
          <p:nvPr>
            <p:ph type="title"/>
          </p:nvPr>
        </p:nvSpPr>
        <p:spPr/>
        <p:txBody>
          <a:bodyPr/>
          <a:lstStyle/>
          <a:p>
            <a:r>
              <a:rPr lang="en-US" dirty="0"/>
              <a:t>Case Study</a:t>
            </a:r>
            <a:br>
              <a:rPr lang="en-US" dirty="0"/>
            </a:br>
            <a:r>
              <a:rPr lang="en-US" dirty="0"/>
              <a:t/>
            </a:r>
            <a:br>
              <a:rPr lang="en-US" dirty="0"/>
            </a:br>
            <a:r>
              <a:rPr lang="en-US" sz="5400" b="1" dirty="0">
                <a:solidFill>
                  <a:srgbClr val="FF0000"/>
                </a:solidFill>
              </a:rPr>
              <a:t>Data Breach </a:t>
            </a:r>
            <a:r>
              <a:rPr lang="en-US" dirty="0" smtClean="0"/>
              <a:t/>
            </a:r>
            <a:br>
              <a:rPr lang="en-US" dirty="0" smtClean="0"/>
            </a:br>
            <a:r>
              <a:rPr lang="en-US" dirty="0"/>
              <a:t/>
            </a:r>
            <a:br>
              <a:rPr lang="en-US" dirty="0"/>
            </a:br>
            <a:r>
              <a:rPr lang="en-US" sz="6000" b="1" dirty="0" smtClean="0">
                <a:solidFill>
                  <a:srgbClr val="F1C21B"/>
                </a:solidFill>
              </a:rPr>
              <a:t>T-Mobile</a:t>
            </a:r>
            <a:r>
              <a:rPr lang="en-US" dirty="0" smtClean="0"/>
              <a:t> </a:t>
            </a:r>
            <a:r>
              <a:rPr lang="en-US" dirty="0">
                <a:solidFill>
                  <a:srgbClr val="C00000"/>
                </a:solidFill>
              </a:rPr>
              <a:t/>
            </a:r>
            <a:br>
              <a:rPr lang="en-US" dirty="0">
                <a:solidFill>
                  <a:srgbClr val="C00000"/>
                </a:solidFill>
              </a:rPr>
            </a:br>
            <a:r>
              <a:rPr lang="en-US" dirty="0">
                <a:solidFill>
                  <a:srgbClr val="C00000"/>
                </a:solidFill>
              </a:rPr>
              <a:t/>
            </a:r>
            <a:br>
              <a:rPr lang="en-US" dirty="0">
                <a:solidFill>
                  <a:srgbClr val="C00000"/>
                </a:solidFill>
              </a:rPr>
            </a:br>
            <a:r>
              <a:rPr lang="en-US" dirty="0"/>
              <a:t/>
            </a:r>
            <a:br>
              <a:rPr lang="en-US" dirty="0"/>
            </a:br>
            <a:endParaRPr lang="en-US" dirty="0"/>
          </a:p>
        </p:txBody>
      </p:sp>
    </p:spTree>
    <p:extLst>
      <p:ext uri="{BB962C8B-B14F-4D97-AF65-F5344CB8AC3E}">
        <p14:creationId xmlns:p14="http://schemas.microsoft.com/office/powerpoint/2010/main" val="7916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F7313-6A04-2C40-F8EA-D3AF9F59BE33}"/>
              </a:ext>
            </a:extLst>
          </p:cNvPr>
          <p:cNvSpPr>
            <a:spLocks noGrp="1"/>
          </p:cNvSpPr>
          <p:nvPr>
            <p:ph type="title"/>
          </p:nvPr>
        </p:nvSpPr>
        <p:spPr/>
        <p:txBody>
          <a:bodyPr/>
          <a:lstStyle/>
          <a:p>
            <a:r>
              <a:rPr lang="en-US" sz="4800" dirty="0" smtClean="0">
                <a:solidFill>
                  <a:srgbClr val="C00000"/>
                </a:solidFill>
                <a:latin typeface="IBM Plex Sans" panose="020B0503050203000203" pitchFamily="34" charset="0"/>
              </a:rPr>
              <a:t/>
            </a:r>
            <a:br>
              <a:rPr lang="en-US" sz="4800" dirty="0" smtClean="0">
                <a:solidFill>
                  <a:srgbClr val="C00000"/>
                </a:solidFill>
                <a:latin typeface="IBM Plex Sans" panose="020B0503050203000203" pitchFamily="34" charset="0"/>
              </a:rPr>
            </a:br>
            <a:r>
              <a:rPr lang="en-US" dirty="0">
                <a:solidFill>
                  <a:srgbClr val="C00000"/>
                </a:solidFill>
              </a:rPr>
              <a:t/>
            </a:r>
            <a:br>
              <a:rPr lang="en-US" dirty="0">
                <a:solidFill>
                  <a:srgbClr val="C00000"/>
                </a:solidFill>
              </a:rPr>
            </a:br>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xmlns="" id="{9FC7F6E7-6215-F67F-47BF-EC9F4DE8035F}"/>
              </a:ext>
            </a:extLst>
          </p:cNvPr>
          <p:cNvSpPr txBox="1"/>
          <p:nvPr/>
        </p:nvSpPr>
        <p:spPr>
          <a:xfrm>
            <a:off x="185980" y="4358670"/>
            <a:ext cx="5203438" cy="1569660"/>
          </a:xfrm>
          <a:prstGeom prst="rect">
            <a:avLst/>
          </a:prstGeom>
          <a:noFill/>
        </p:spPr>
        <p:txBody>
          <a:bodyPr wrap="square">
            <a:spAutoFit/>
          </a:bodyPr>
          <a:lstStyle/>
          <a:p>
            <a:r>
              <a:rPr lang="en-US" sz="4800" dirty="0">
                <a:solidFill>
                  <a:schemeClr val="bg1"/>
                </a:solidFill>
                <a:latin typeface="IBM Plex Sans" panose="020B0503050203000203" pitchFamily="34" charset="0"/>
              </a:rPr>
              <a:t>Attack Category:</a:t>
            </a:r>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r>
              <a:rPr lang="en-US" sz="4800" dirty="0">
                <a:solidFill>
                  <a:srgbClr val="C00000"/>
                </a:solidFill>
                <a:latin typeface="IBM Plex Sans" panose="020B0503050203000203" pitchFamily="34" charset="0"/>
              </a:rPr>
              <a:t>Name of category</a:t>
            </a:r>
            <a:endParaRPr lang="en-US" sz="4800" dirty="0"/>
          </a:p>
        </p:txBody>
      </p:sp>
      <p:sp>
        <p:nvSpPr>
          <p:cNvPr id="5" name="Title 1">
            <a:extLst>
              <a:ext uri="{FF2B5EF4-FFF2-40B4-BE49-F238E27FC236}">
                <a16:creationId xmlns:a16="http://schemas.microsoft.com/office/drawing/2014/main" xmlns=""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algn="ctr" defTabSz="914400"/>
            <a:endParaRPr lang="en-US" sz="3600" dirty="0" smtClean="0"/>
          </a:p>
          <a:p>
            <a:pPr algn="ctr" defTabSz="914400"/>
            <a:endParaRPr lang="en-US" sz="3600" dirty="0"/>
          </a:p>
          <a:p>
            <a:pPr algn="ctr" defTabSz="914400"/>
            <a:endParaRPr lang="en-US" sz="3600" dirty="0" smtClean="0"/>
          </a:p>
          <a:p>
            <a:pPr algn="ctr" defTabSz="914400"/>
            <a:endParaRPr lang="en-US" sz="3600" dirty="0"/>
          </a:p>
          <a:p>
            <a:pPr algn="ctr" defTabSz="914400"/>
            <a:r>
              <a:rPr lang="en-US" sz="3600" kern="0" dirty="0">
                <a:solidFill>
                  <a:srgbClr val="C00000"/>
                </a:solidFill>
              </a:rPr>
              <a:t/>
            </a:r>
            <a:br>
              <a:rPr lang="en-US" sz="3600" kern="0" dirty="0">
                <a:solidFill>
                  <a:srgbClr val="C00000"/>
                </a:solidFill>
              </a:rPr>
            </a:br>
            <a:r>
              <a:rPr lang="en-US" sz="3200" kern="0" dirty="0">
                <a:solidFill>
                  <a:srgbClr val="C00000"/>
                </a:solidFill>
              </a:rPr>
              <a:t/>
            </a:r>
            <a:br>
              <a:rPr lang="en-US" sz="3200" kern="0" dirty="0">
                <a:solidFill>
                  <a:srgbClr val="C00000"/>
                </a:solidFill>
              </a:rPr>
            </a:br>
            <a:endParaRPr lang="en-US" sz="3200" kern="0" dirty="0">
              <a:solidFill>
                <a:srgbClr val="C00000"/>
              </a:solidFill>
            </a:endParaRPr>
          </a:p>
        </p:txBody>
      </p:sp>
    </p:spTree>
    <p:extLst>
      <p:ext uri="{BB962C8B-B14F-4D97-AF65-F5344CB8AC3E}">
        <p14:creationId xmlns:p14="http://schemas.microsoft.com/office/powerpoint/2010/main" val="416194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FC7F6E7-6215-F67F-47BF-EC9F4DE8035F}"/>
              </a:ext>
            </a:extLst>
          </p:cNvPr>
          <p:cNvSpPr txBox="1"/>
          <p:nvPr/>
        </p:nvSpPr>
        <p:spPr>
          <a:xfrm>
            <a:off x="337135" y="3989338"/>
            <a:ext cx="5203438" cy="2308324"/>
          </a:xfrm>
          <a:prstGeom prst="rect">
            <a:avLst/>
          </a:prstGeom>
          <a:noFill/>
        </p:spPr>
        <p:txBody>
          <a:bodyPr wrap="square">
            <a:spAutoFit/>
          </a:bodyPr>
          <a:lstStyle/>
          <a:p>
            <a:r>
              <a:rPr lang="en-US" sz="4800" dirty="0">
                <a:solidFill>
                  <a:schemeClr val="bg1"/>
                </a:solidFill>
                <a:latin typeface="IBM Plex Sans" panose="020B0503050203000203" pitchFamily="34" charset="0"/>
              </a:rPr>
              <a:t>Company Description and Breach Summary</a:t>
            </a:r>
            <a:endParaRPr lang="en-US" sz="4800" dirty="0"/>
          </a:p>
        </p:txBody>
      </p:sp>
      <p:sp>
        <p:nvSpPr>
          <p:cNvPr id="5" name="Title 1">
            <a:extLst>
              <a:ext uri="{FF2B5EF4-FFF2-40B4-BE49-F238E27FC236}">
                <a16:creationId xmlns:a16="http://schemas.microsoft.com/office/drawing/2014/main" xmlns=""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r>
              <a:rPr lang="en-US" sz="3600" kern="0" dirty="0">
                <a:solidFill>
                  <a:srgbClr val="C00000"/>
                </a:solidFill>
              </a:rPr>
              <a:t>Provide a company description and breach summary</a:t>
            </a:r>
            <a:r>
              <a:rPr lang="en-US" sz="3600" kern="0" dirty="0" smtClean="0">
                <a:solidFill>
                  <a:srgbClr val="C00000"/>
                </a:solidFill>
              </a:rPr>
              <a:t>.</a:t>
            </a:r>
          </a:p>
          <a:p>
            <a:pPr defTabSz="914400"/>
            <a:r>
              <a:rPr lang="en-GB" sz="3200" dirty="0"/>
              <a:t>On August 17, 2021, T-Mobile learned that a bad actor illegally accessed and/or acquired personal data. The bad actor first gained access to T-Mobile systems on or before July 19, 2021. Our investigation is ongoing, but we have verified that a subset of T-Mobile data had been accessed and/or acquired by unauthorized individuals and the data stolen from our systems did include some personal information. </a:t>
            </a:r>
          </a:p>
          <a:p>
            <a:pPr defTabSz="914400"/>
            <a:r>
              <a:rPr lang="en-GB" sz="3200" dirty="0"/>
              <a:t>The mobile service provider said in a statement that it had been investigating the data breach since last week, when it was “informed of claims made in an online forum that a bad actor had compromised T-Mobile systems.” The company said the stolen files included information from approximately 7.8 million current T-Mobile accounts, as well as records of more than 40 million former or prospective customers who had applied for credit with the company. Some of the exposed data included customers’ first and last names, social security numbers, driver’s license and other information, T-Mobile said. It also included the PINs of about 850,000 active prepaid customers</a:t>
            </a:r>
          </a:p>
        </p:txBody>
      </p:sp>
    </p:spTree>
    <p:extLst>
      <p:ext uri="{BB962C8B-B14F-4D97-AF65-F5344CB8AC3E}">
        <p14:creationId xmlns:p14="http://schemas.microsoft.com/office/powerpoint/2010/main" val="36285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F7313-6A04-2C40-F8EA-D3AF9F59BE33}"/>
              </a:ext>
            </a:extLst>
          </p:cNvPr>
          <p:cNvSpPr>
            <a:spLocks noGrp="1"/>
          </p:cNvSpPr>
          <p:nvPr>
            <p:ph type="title"/>
          </p:nvPr>
        </p:nvSpPr>
        <p:spPr/>
        <p:txBody>
          <a:bodyPr/>
          <a:lstStyle/>
          <a:p>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xmlns="" id="{9FC7F6E7-6215-F67F-47BF-EC9F4DE8035F}"/>
              </a:ext>
            </a:extLst>
          </p:cNvPr>
          <p:cNvSpPr txBox="1"/>
          <p:nvPr/>
        </p:nvSpPr>
        <p:spPr>
          <a:xfrm>
            <a:off x="1294344" y="4728001"/>
            <a:ext cx="2654202" cy="830997"/>
          </a:xfrm>
          <a:prstGeom prst="rect">
            <a:avLst/>
          </a:prstGeom>
          <a:noFill/>
        </p:spPr>
        <p:txBody>
          <a:bodyPr wrap="square">
            <a:spAutoFit/>
          </a:bodyPr>
          <a:lstStyle/>
          <a:p>
            <a:r>
              <a:rPr lang="en-US" sz="4800" dirty="0">
                <a:solidFill>
                  <a:schemeClr val="bg1"/>
                </a:solidFill>
                <a:latin typeface="IBM Plex Sans" panose="020B0503050203000203" pitchFamily="34" charset="0"/>
              </a:rPr>
              <a:t>Timeline</a:t>
            </a:r>
            <a:endParaRPr lang="en-US" sz="4800" dirty="0"/>
          </a:p>
        </p:txBody>
      </p:sp>
      <p:grpSp>
        <p:nvGrpSpPr>
          <p:cNvPr id="3" name="Group 2">
            <a:extLst>
              <a:ext uri="{FF2B5EF4-FFF2-40B4-BE49-F238E27FC236}">
                <a16:creationId xmlns:a16="http://schemas.microsoft.com/office/drawing/2014/main" xmlns="" id="{698750BE-80A4-86A3-8C5B-6D437F2F5A59}"/>
              </a:ext>
            </a:extLst>
          </p:cNvPr>
          <p:cNvGrpSpPr/>
          <p:nvPr/>
        </p:nvGrpSpPr>
        <p:grpSpPr>
          <a:xfrm>
            <a:off x="5678711" y="320468"/>
            <a:ext cx="12423309" cy="9799925"/>
            <a:chOff x="4972129" y="612362"/>
            <a:chExt cx="6594851" cy="5633275"/>
          </a:xfrm>
        </p:grpSpPr>
        <p:grpSp>
          <p:nvGrpSpPr>
            <p:cNvPr id="6" name="Group 5">
              <a:extLst>
                <a:ext uri="{FF2B5EF4-FFF2-40B4-BE49-F238E27FC236}">
                  <a16:creationId xmlns:a16="http://schemas.microsoft.com/office/drawing/2014/main" xmlns="" id="{BB87AA68-D0D8-01B5-36B9-06575FB16806}"/>
                </a:ext>
              </a:extLst>
            </p:cNvPr>
            <p:cNvGrpSpPr/>
            <p:nvPr/>
          </p:nvGrpSpPr>
          <p:grpSpPr>
            <a:xfrm>
              <a:off x="4972129" y="612362"/>
              <a:ext cx="6594851" cy="5633275"/>
              <a:chOff x="4972129" y="897103"/>
              <a:chExt cx="6594851" cy="5633275"/>
            </a:xfrm>
          </p:grpSpPr>
          <p:sp>
            <p:nvSpPr>
              <p:cNvPr id="13" name="Freeform 12">
                <a:extLst>
                  <a:ext uri="{FF2B5EF4-FFF2-40B4-BE49-F238E27FC236}">
                    <a16:creationId xmlns:a16="http://schemas.microsoft.com/office/drawing/2014/main" xmlns="" id="{9690D94C-8F5D-4262-DFA2-0E72765AB9A6}"/>
                  </a:ext>
                </a:extLst>
              </p:cNvPr>
              <p:cNvSpPr/>
              <p:nvPr/>
            </p:nvSpPr>
            <p:spPr>
              <a:xfrm>
                <a:off x="5348055" y="897103"/>
                <a:ext cx="6218924" cy="751853"/>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4" name="Oval 13">
                <a:extLst>
                  <a:ext uri="{FF2B5EF4-FFF2-40B4-BE49-F238E27FC236}">
                    <a16:creationId xmlns:a16="http://schemas.microsoft.com/office/drawing/2014/main" xmlns="" id="{C55E1702-1901-6938-83B4-1197572C0009}"/>
                  </a:ext>
                </a:extLst>
              </p:cNvPr>
              <p:cNvSpPr/>
              <p:nvPr/>
            </p:nvSpPr>
            <p:spPr>
              <a:xfrm>
                <a:off x="4972129" y="897104"/>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14">
                <a:extLst>
                  <a:ext uri="{FF2B5EF4-FFF2-40B4-BE49-F238E27FC236}">
                    <a16:creationId xmlns:a16="http://schemas.microsoft.com/office/drawing/2014/main" xmlns="" id="{F797D8A3-EF36-006E-0117-0DA16460DE0F}"/>
                  </a:ext>
                </a:extLst>
              </p:cNvPr>
              <p:cNvSpPr/>
              <p:nvPr/>
            </p:nvSpPr>
            <p:spPr>
              <a:xfrm>
                <a:off x="5348055" y="1873389"/>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0" rIns="234696" bIns="125731"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6" name="Oval 15">
                <a:extLst>
                  <a:ext uri="{FF2B5EF4-FFF2-40B4-BE49-F238E27FC236}">
                    <a16:creationId xmlns:a16="http://schemas.microsoft.com/office/drawing/2014/main" xmlns="" id="{C795346D-FFF4-7CAB-F9FF-C1BB9F292041}"/>
                  </a:ext>
                </a:extLst>
              </p:cNvPr>
              <p:cNvSpPr/>
              <p:nvPr/>
            </p:nvSpPr>
            <p:spPr>
              <a:xfrm>
                <a:off x="4972129" y="1873389"/>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16">
                <a:extLst>
                  <a:ext uri="{FF2B5EF4-FFF2-40B4-BE49-F238E27FC236}">
                    <a16:creationId xmlns:a16="http://schemas.microsoft.com/office/drawing/2014/main" xmlns="" id="{97204A7F-B877-DA23-F617-32DFE7B74712}"/>
                  </a:ext>
                </a:extLst>
              </p:cNvPr>
              <p:cNvSpPr/>
              <p:nvPr/>
            </p:nvSpPr>
            <p:spPr>
              <a:xfrm>
                <a:off x="5348055" y="284967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8" name="Oval 17">
                <a:extLst>
                  <a:ext uri="{FF2B5EF4-FFF2-40B4-BE49-F238E27FC236}">
                    <a16:creationId xmlns:a16="http://schemas.microsoft.com/office/drawing/2014/main" xmlns="" id="{3CEB7295-EA15-3109-F42A-D968134EC95E}"/>
                  </a:ext>
                </a:extLst>
              </p:cNvPr>
              <p:cNvSpPr/>
              <p:nvPr/>
            </p:nvSpPr>
            <p:spPr>
              <a:xfrm>
                <a:off x="4972129" y="284967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Freeform 18">
                <a:extLst>
                  <a:ext uri="{FF2B5EF4-FFF2-40B4-BE49-F238E27FC236}">
                    <a16:creationId xmlns:a16="http://schemas.microsoft.com/office/drawing/2014/main" xmlns="" id="{D6132EE3-D4CB-AD41-B6D8-60E9EE5EF9D5}"/>
                  </a:ext>
                </a:extLst>
              </p:cNvPr>
              <p:cNvSpPr/>
              <p:nvPr/>
            </p:nvSpPr>
            <p:spPr>
              <a:xfrm>
                <a:off x="5348055" y="3825957"/>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0" name="Oval 19">
                <a:extLst>
                  <a:ext uri="{FF2B5EF4-FFF2-40B4-BE49-F238E27FC236}">
                    <a16:creationId xmlns:a16="http://schemas.microsoft.com/office/drawing/2014/main" xmlns="" id="{6ADE55D6-A1FB-F8FF-F083-B52F77AAD3E7}"/>
                  </a:ext>
                </a:extLst>
              </p:cNvPr>
              <p:cNvSpPr/>
              <p:nvPr/>
            </p:nvSpPr>
            <p:spPr>
              <a:xfrm>
                <a:off x="4972129" y="3825958"/>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Freeform 20">
                <a:extLst>
                  <a:ext uri="{FF2B5EF4-FFF2-40B4-BE49-F238E27FC236}">
                    <a16:creationId xmlns:a16="http://schemas.microsoft.com/office/drawing/2014/main" xmlns="" id="{6A0D7899-92DF-F4F8-55BF-CB15046D0999}"/>
                  </a:ext>
                </a:extLst>
              </p:cNvPr>
              <p:cNvSpPr/>
              <p:nvPr/>
            </p:nvSpPr>
            <p:spPr>
              <a:xfrm>
                <a:off x="5348055" y="480224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2" name="Oval 21">
                <a:extLst>
                  <a:ext uri="{FF2B5EF4-FFF2-40B4-BE49-F238E27FC236}">
                    <a16:creationId xmlns:a16="http://schemas.microsoft.com/office/drawing/2014/main" xmlns="" id="{16AADDB8-8264-238A-E946-EEF9C822063A}"/>
                  </a:ext>
                </a:extLst>
              </p:cNvPr>
              <p:cNvSpPr/>
              <p:nvPr/>
            </p:nvSpPr>
            <p:spPr>
              <a:xfrm>
                <a:off x="4972129" y="480224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22">
                <a:extLst>
                  <a:ext uri="{FF2B5EF4-FFF2-40B4-BE49-F238E27FC236}">
                    <a16:creationId xmlns:a16="http://schemas.microsoft.com/office/drawing/2014/main" xmlns="" id="{F7275A33-632B-6837-5C73-2DE0F64075C7}"/>
                  </a:ext>
                </a:extLst>
              </p:cNvPr>
              <p:cNvSpPr/>
              <p:nvPr/>
            </p:nvSpPr>
            <p:spPr>
              <a:xfrm>
                <a:off x="5348055" y="5778526"/>
                <a:ext cx="6218925"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7"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4" name="Oval 23">
                <a:extLst>
                  <a:ext uri="{FF2B5EF4-FFF2-40B4-BE49-F238E27FC236}">
                    <a16:creationId xmlns:a16="http://schemas.microsoft.com/office/drawing/2014/main" xmlns="" id="{FBDBD99B-C1B6-2329-9025-677B60940842}"/>
                  </a:ext>
                </a:extLst>
              </p:cNvPr>
              <p:cNvSpPr/>
              <p:nvPr/>
            </p:nvSpPr>
            <p:spPr>
              <a:xfrm>
                <a:off x="4972129" y="5778527"/>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 name="TextBox 24">
                <a:extLst>
                  <a:ext uri="{FF2B5EF4-FFF2-40B4-BE49-F238E27FC236}">
                    <a16:creationId xmlns:a16="http://schemas.microsoft.com/office/drawing/2014/main" xmlns="" id="{55A132DE-AC43-F146-5B76-A73CBEED536A}"/>
                  </a:ext>
                </a:extLst>
              </p:cNvPr>
              <p:cNvSpPr txBox="1"/>
              <p:nvPr/>
            </p:nvSpPr>
            <p:spPr>
              <a:xfrm>
                <a:off x="5237211" y="5027788"/>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5</a:t>
                </a:r>
              </a:p>
            </p:txBody>
          </p:sp>
          <p:sp>
            <p:nvSpPr>
              <p:cNvPr id="26" name="TextBox 25">
                <a:extLst>
                  <a:ext uri="{FF2B5EF4-FFF2-40B4-BE49-F238E27FC236}">
                    <a16:creationId xmlns:a16="http://schemas.microsoft.com/office/drawing/2014/main" xmlns="" id="{27C74F92-D2EC-1153-4907-F0DC8161B3D1}"/>
                  </a:ext>
                </a:extLst>
              </p:cNvPr>
              <p:cNvSpPr txBox="1"/>
              <p:nvPr/>
            </p:nvSpPr>
            <p:spPr>
              <a:xfrm>
                <a:off x="5237211" y="2098933"/>
                <a:ext cx="22168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2</a:t>
                </a:r>
              </a:p>
            </p:txBody>
          </p:sp>
          <p:sp>
            <p:nvSpPr>
              <p:cNvPr id="27" name="TextBox 26">
                <a:extLst>
                  <a:ext uri="{FF2B5EF4-FFF2-40B4-BE49-F238E27FC236}">
                    <a16:creationId xmlns:a16="http://schemas.microsoft.com/office/drawing/2014/main" xmlns="" id="{8F060A33-B53E-E527-601F-5877E43B3A48}"/>
                  </a:ext>
                </a:extLst>
              </p:cNvPr>
              <p:cNvSpPr txBox="1"/>
              <p:nvPr/>
            </p:nvSpPr>
            <p:spPr>
              <a:xfrm>
                <a:off x="5245751" y="3075217"/>
                <a:ext cx="20460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3</a:t>
                </a:r>
              </a:p>
            </p:txBody>
          </p:sp>
          <p:sp>
            <p:nvSpPr>
              <p:cNvPr id="28" name="TextBox 27">
                <a:extLst>
                  <a:ext uri="{FF2B5EF4-FFF2-40B4-BE49-F238E27FC236}">
                    <a16:creationId xmlns:a16="http://schemas.microsoft.com/office/drawing/2014/main" xmlns="" id="{E676F1C2-F348-D82B-A986-7B62045EF8B1}"/>
                  </a:ext>
                </a:extLst>
              </p:cNvPr>
              <p:cNvSpPr txBox="1"/>
              <p:nvPr/>
            </p:nvSpPr>
            <p:spPr>
              <a:xfrm>
                <a:off x="5237211" y="4051502"/>
                <a:ext cx="221687"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4</a:t>
                </a:r>
              </a:p>
            </p:txBody>
          </p:sp>
          <p:sp>
            <p:nvSpPr>
              <p:cNvPr id="29" name="TextBox 28">
                <a:extLst>
                  <a:ext uri="{FF2B5EF4-FFF2-40B4-BE49-F238E27FC236}">
                    <a16:creationId xmlns:a16="http://schemas.microsoft.com/office/drawing/2014/main" xmlns="" id="{E330938A-DB6C-6F3B-39DC-1366C21512D8}"/>
                  </a:ext>
                </a:extLst>
              </p:cNvPr>
              <p:cNvSpPr txBox="1"/>
              <p:nvPr/>
            </p:nvSpPr>
            <p:spPr>
              <a:xfrm>
                <a:off x="5250824" y="1122648"/>
                <a:ext cx="194462"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1</a:t>
                </a:r>
              </a:p>
            </p:txBody>
          </p:sp>
          <p:sp>
            <p:nvSpPr>
              <p:cNvPr id="30" name="TextBox 29">
                <a:extLst>
                  <a:ext uri="{FF2B5EF4-FFF2-40B4-BE49-F238E27FC236}">
                    <a16:creationId xmlns:a16="http://schemas.microsoft.com/office/drawing/2014/main" xmlns="" id="{7A5F7D61-684A-CAA6-52D0-E32C69943D89}"/>
                  </a:ext>
                </a:extLst>
              </p:cNvPr>
              <p:cNvSpPr txBox="1"/>
              <p:nvPr/>
            </p:nvSpPr>
            <p:spPr>
              <a:xfrm>
                <a:off x="5237211" y="6004071"/>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6</a:t>
                </a:r>
              </a:p>
            </p:txBody>
          </p:sp>
        </p:grpSp>
        <p:sp>
          <p:nvSpPr>
            <p:cNvPr id="7" name="TextBox 6">
              <a:extLst>
                <a:ext uri="{FF2B5EF4-FFF2-40B4-BE49-F238E27FC236}">
                  <a16:creationId xmlns:a16="http://schemas.microsoft.com/office/drawing/2014/main" xmlns="" id="{4A695F8A-9D64-0AB8-1F31-BBE2C21EBDC5}"/>
                </a:ext>
              </a:extLst>
            </p:cNvPr>
            <p:cNvSpPr txBox="1"/>
            <p:nvPr/>
          </p:nvSpPr>
          <p:spPr>
            <a:xfrm>
              <a:off x="5723836" y="618956"/>
              <a:ext cx="5843143" cy="769596"/>
            </a:xfrm>
            <a:prstGeom prst="rect">
              <a:avLst/>
            </a:prstGeom>
            <a:noFill/>
          </p:spPr>
          <p:txBody>
            <a:bodyPr wrap="square" rtlCol="0">
              <a:spAutoFit/>
            </a:bodyPr>
            <a:lstStyle/>
            <a:p>
              <a:r>
                <a:rPr lang="en-GB" dirty="0"/>
                <a:t>A cyberattack on T-Mobile exposed the information of more than 40 million </a:t>
              </a:r>
              <a:r>
                <a:rPr lang="en-GB" dirty="0" smtClean="0"/>
                <a:t>people</a:t>
              </a:r>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xmlns="" id="{3DD819D1-11F8-570E-51A5-AC4EB15D54FC}"/>
                </a:ext>
              </a:extLst>
            </p:cNvPr>
            <p:cNvSpPr txBox="1"/>
            <p:nvPr/>
          </p:nvSpPr>
          <p:spPr>
            <a:xfrm>
              <a:off x="5693304" y="1586168"/>
              <a:ext cx="5843143" cy="769596"/>
            </a:xfrm>
            <a:prstGeom prst="rect">
              <a:avLst/>
            </a:prstGeom>
            <a:noFill/>
          </p:spPr>
          <p:txBody>
            <a:bodyPr wrap="square" rtlCol="0">
              <a:spAutoFit/>
            </a:bodyPr>
            <a:lstStyle/>
            <a:p>
              <a:r>
                <a:rPr lang="en-GB" dirty="0"/>
                <a:t>Then located and immediately closed the access point that we believe was used to illegally gain entry to our servers.</a:t>
              </a:r>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9" name="TextBox 8">
              <a:extLst>
                <a:ext uri="{FF2B5EF4-FFF2-40B4-BE49-F238E27FC236}">
                  <a16:creationId xmlns:a16="http://schemas.microsoft.com/office/drawing/2014/main" xmlns="" id="{D60078B5-3AE4-40AE-02B3-7F8731ED0BD3}"/>
                </a:ext>
              </a:extLst>
            </p:cNvPr>
            <p:cNvSpPr txBox="1"/>
            <p:nvPr/>
          </p:nvSpPr>
          <p:spPr>
            <a:xfrm>
              <a:off x="5693305" y="2571719"/>
              <a:ext cx="5843143" cy="769596"/>
            </a:xfrm>
            <a:prstGeom prst="rect">
              <a:avLst/>
            </a:prstGeom>
            <a:noFill/>
          </p:spPr>
          <p:txBody>
            <a:bodyPr wrap="square" rtlCol="0">
              <a:spAutoFit/>
            </a:bodyPr>
            <a:lstStyle/>
            <a:p>
              <a:r>
                <a:rPr lang="en-GB" dirty="0"/>
                <a:t>Offering two years of free identity protection services with McAfee’s ID Theft Protection Service to any person who believes they may be affected </a:t>
              </a:r>
              <a:endParaRPr lang="en-US" dirty="0">
                <a:solidFill>
                  <a:srgbClr val="C00000"/>
                </a:solidFill>
                <a:latin typeface="IBM Plex Sans" charset="0"/>
                <a:ea typeface="IBM Plex Sans" charset="0"/>
                <a:cs typeface="IBM Plex Sans" charset="0"/>
              </a:endParaRPr>
            </a:p>
          </p:txBody>
        </p:sp>
        <p:sp>
          <p:nvSpPr>
            <p:cNvPr id="10" name="TextBox 9">
              <a:extLst>
                <a:ext uri="{FF2B5EF4-FFF2-40B4-BE49-F238E27FC236}">
                  <a16:creationId xmlns:a16="http://schemas.microsoft.com/office/drawing/2014/main" xmlns="" id="{479C3B8D-6A64-3EFE-ADD6-BEF4871DC971}"/>
                </a:ext>
              </a:extLst>
            </p:cNvPr>
            <p:cNvSpPr txBox="1"/>
            <p:nvPr/>
          </p:nvSpPr>
          <p:spPr>
            <a:xfrm>
              <a:off x="5693303" y="3548004"/>
              <a:ext cx="5843143" cy="530756"/>
            </a:xfrm>
            <a:prstGeom prst="rect">
              <a:avLst/>
            </a:prstGeom>
            <a:noFill/>
          </p:spPr>
          <p:txBody>
            <a:bodyPr wrap="square" rtlCol="0">
              <a:spAutoFit/>
            </a:bodyPr>
            <a:lstStyle/>
            <a:p>
              <a:r>
                <a:rPr lang="en-GB" dirty="0"/>
                <a:t>Recommending that all eligible T-Mobile customers sign up for free </a:t>
              </a:r>
              <a:r>
                <a:rPr lang="en-GB" dirty="0" smtClean="0"/>
                <a:t>scam blocking </a:t>
              </a:r>
              <a:r>
                <a:rPr lang="en-GB" dirty="0"/>
                <a:t>protection through Scam Shield</a:t>
              </a:r>
              <a:endParaRPr lang="en-US" dirty="0">
                <a:solidFill>
                  <a:srgbClr val="C00000"/>
                </a:solidFill>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xmlns="" id="{B3CEF771-2D11-117E-2933-27DB3320E27F}"/>
                </a:ext>
              </a:extLst>
            </p:cNvPr>
            <p:cNvSpPr txBox="1"/>
            <p:nvPr/>
          </p:nvSpPr>
          <p:spPr>
            <a:xfrm>
              <a:off x="5723833" y="4524288"/>
              <a:ext cx="5843143" cy="689983"/>
            </a:xfrm>
            <a:prstGeom prst="rect">
              <a:avLst/>
            </a:prstGeom>
            <a:noFill/>
          </p:spPr>
          <p:txBody>
            <a:bodyPr wrap="square" rtlCol="0">
              <a:spAutoFit/>
            </a:bodyPr>
            <a:lstStyle/>
            <a:p>
              <a:r>
                <a:rPr lang="en-GB" sz="2400" dirty="0"/>
                <a:t>Offering an extra step to protect your mobile account with our Account Takeover Protection capabilities for </a:t>
              </a:r>
              <a:r>
                <a:rPr lang="en-GB" sz="2400" dirty="0" smtClean="0"/>
                <a:t>post-paid </a:t>
              </a:r>
              <a:r>
                <a:rPr lang="en-GB" sz="2400" dirty="0"/>
                <a:t>customers, which makes it harder for customer accounts to be fraudulently ported out and stolen. </a:t>
              </a:r>
              <a:endParaRPr lang="en-US" sz="2400" dirty="0">
                <a:solidFill>
                  <a:srgbClr val="C00000"/>
                </a:solidFill>
                <a:latin typeface="IBM Plex Sans" charset="0"/>
                <a:ea typeface="IBM Plex Sans" charset="0"/>
                <a:cs typeface="IBM Plex Sans" charset="0"/>
              </a:endParaRPr>
            </a:p>
          </p:txBody>
        </p:sp>
        <p:sp>
          <p:nvSpPr>
            <p:cNvPr id="12" name="TextBox 11">
              <a:extLst>
                <a:ext uri="{FF2B5EF4-FFF2-40B4-BE49-F238E27FC236}">
                  <a16:creationId xmlns:a16="http://schemas.microsoft.com/office/drawing/2014/main" xmlns="" id="{30D50F34-EF76-313D-F3A4-EF8440AAE2F6}"/>
                </a:ext>
              </a:extLst>
            </p:cNvPr>
            <p:cNvSpPr txBox="1"/>
            <p:nvPr/>
          </p:nvSpPr>
          <p:spPr>
            <a:xfrm>
              <a:off x="5723833" y="5526222"/>
              <a:ext cx="5843143" cy="530756"/>
            </a:xfrm>
            <a:prstGeom prst="rect">
              <a:avLst/>
            </a:prstGeom>
            <a:noFill/>
          </p:spPr>
          <p:txBody>
            <a:bodyPr wrap="square" rtlCol="0">
              <a:spAutoFit/>
            </a:bodyPr>
            <a:lstStyle/>
            <a:p>
              <a:r>
                <a:rPr lang="en-GB" dirty="0"/>
                <a:t>Approximately 850,000 active T-Mobile prepaid customer names, phone numbers and account PINs were exposed. </a:t>
              </a:r>
              <a:endParaRPr lang="en-US" dirty="0">
                <a:solidFill>
                  <a:srgbClr val="C00000"/>
                </a:solidFill>
                <a:latin typeface="IBM Plex Sans" charset="0"/>
                <a:ea typeface="IBM Plex Sans" charset="0"/>
                <a:cs typeface="IBM Plex Sans" charset="0"/>
              </a:endParaRPr>
            </a:p>
          </p:txBody>
        </p:sp>
      </p:grpSp>
    </p:spTree>
    <p:extLst>
      <p:ext uri="{BB962C8B-B14F-4D97-AF65-F5344CB8AC3E}">
        <p14:creationId xmlns:p14="http://schemas.microsoft.com/office/powerpoint/2010/main" val="257734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8BD8E-D3A0-3E4C-A5CF-FD6692CADD3E}"/>
              </a:ext>
            </a:extLst>
          </p:cNvPr>
          <p:cNvSpPr>
            <a:spLocks noGrp="1"/>
          </p:cNvSpPr>
          <p:nvPr>
            <p:ph type="title"/>
          </p:nvPr>
        </p:nvSpPr>
        <p:spPr>
          <a:xfrm>
            <a:off x="0" y="-1"/>
            <a:ext cx="18288000" cy="2840183"/>
          </a:xfrm>
        </p:spPr>
        <p:txBody>
          <a:bodyPr/>
          <a:lstStyle/>
          <a:p>
            <a:r>
              <a:rPr lang="en-US" dirty="0"/>
              <a:t>Vulnerabilities</a:t>
            </a:r>
          </a:p>
        </p:txBody>
      </p:sp>
      <p:sp>
        <p:nvSpPr>
          <p:cNvPr id="11" name="Content Placeholder 10">
            <a:extLst>
              <a:ext uri="{FF2B5EF4-FFF2-40B4-BE49-F238E27FC236}">
                <a16:creationId xmlns:a16="http://schemas.microsoft.com/office/drawing/2014/main" xmlns="" id="{27017DAE-159D-A94A-B455-4F0E3D6FBF2C}"/>
              </a:ext>
            </a:extLst>
          </p:cNvPr>
          <p:cNvSpPr>
            <a:spLocks noGrp="1"/>
          </p:cNvSpPr>
          <p:nvPr>
            <p:ph sz="quarter" idx="20"/>
          </p:nvPr>
        </p:nvSpPr>
        <p:spPr>
          <a:xfrm>
            <a:off x="0" y="3034145"/>
            <a:ext cx="4572000" cy="7252856"/>
          </a:xfrm>
          <a:solidFill>
            <a:schemeClr val="accent1">
              <a:lumMod val="75000"/>
            </a:schemeClr>
          </a:solidFill>
        </p:spPr>
        <p:txBody>
          <a:bodyPr/>
          <a:lstStyle/>
          <a:p>
            <a:r>
              <a:rPr lang="en-US" sz="3600" dirty="0"/>
              <a:t>Vulnerability 1</a:t>
            </a:r>
          </a:p>
        </p:txBody>
      </p:sp>
      <p:sp>
        <p:nvSpPr>
          <p:cNvPr id="9" name="Content Placeholder 8">
            <a:extLst>
              <a:ext uri="{FF2B5EF4-FFF2-40B4-BE49-F238E27FC236}">
                <a16:creationId xmlns:a16="http://schemas.microsoft.com/office/drawing/2014/main" xmlns="" id="{2F55029A-01CC-DC41-B3F7-1B0A58DC5EB6}"/>
              </a:ext>
            </a:extLst>
          </p:cNvPr>
          <p:cNvSpPr>
            <a:spLocks noGrp="1"/>
          </p:cNvSpPr>
          <p:nvPr>
            <p:ph sz="quarter" idx="18"/>
          </p:nvPr>
        </p:nvSpPr>
        <p:spPr>
          <a:xfrm>
            <a:off x="13716000" y="3034142"/>
            <a:ext cx="4572000" cy="7252858"/>
          </a:xfrm>
          <a:solidFill>
            <a:srgbClr val="A56EFF"/>
          </a:solidFill>
        </p:spPr>
        <p:txBody>
          <a:bodyPr/>
          <a:lstStyle/>
          <a:p>
            <a:r>
              <a:rPr lang="en-US" sz="3600" dirty="0">
                <a:solidFill>
                  <a:schemeClr val="bg1"/>
                </a:solidFill>
              </a:rPr>
              <a:t>Vulnerability 4</a:t>
            </a:r>
          </a:p>
          <a:p>
            <a:endParaRPr lang="en-US" dirty="0"/>
          </a:p>
        </p:txBody>
      </p:sp>
      <p:sp>
        <p:nvSpPr>
          <p:cNvPr id="10" name="Content Placeholder 9">
            <a:extLst>
              <a:ext uri="{FF2B5EF4-FFF2-40B4-BE49-F238E27FC236}">
                <a16:creationId xmlns:a16="http://schemas.microsoft.com/office/drawing/2014/main" xmlns="" id="{AEC3BAB0-2A72-1749-AD9A-F02308902FC7}"/>
              </a:ext>
            </a:extLst>
          </p:cNvPr>
          <p:cNvSpPr>
            <a:spLocks noGrp="1"/>
          </p:cNvSpPr>
          <p:nvPr>
            <p:ph sz="quarter" idx="19"/>
          </p:nvPr>
        </p:nvSpPr>
        <p:spPr>
          <a:xfrm>
            <a:off x="4572002" y="3034145"/>
            <a:ext cx="4572000" cy="7252856"/>
          </a:xfrm>
          <a:solidFill>
            <a:srgbClr val="6929C4"/>
          </a:solidFill>
        </p:spPr>
        <p:txBody>
          <a:bodyPr/>
          <a:lstStyle/>
          <a:p>
            <a:r>
              <a:rPr lang="en-US" sz="3600" dirty="0"/>
              <a:t>Vulnerability 2</a:t>
            </a:r>
          </a:p>
        </p:txBody>
      </p:sp>
      <p:sp>
        <p:nvSpPr>
          <p:cNvPr id="8" name="Content Placeholder 7">
            <a:extLst>
              <a:ext uri="{FF2B5EF4-FFF2-40B4-BE49-F238E27FC236}">
                <a16:creationId xmlns:a16="http://schemas.microsoft.com/office/drawing/2014/main" xmlns="" id="{89B6C12C-C2D5-BC47-B090-97D6384D1A08}"/>
              </a:ext>
            </a:extLst>
          </p:cNvPr>
          <p:cNvSpPr>
            <a:spLocks noGrp="1"/>
          </p:cNvSpPr>
          <p:nvPr>
            <p:ph sz="quarter" idx="17"/>
          </p:nvPr>
        </p:nvSpPr>
        <p:spPr>
          <a:xfrm>
            <a:off x="9144000" y="3034142"/>
            <a:ext cx="4572000" cy="7252858"/>
          </a:xfrm>
          <a:solidFill>
            <a:schemeClr val="accent2">
              <a:lumMod val="60000"/>
              <a:lumOff val="40000"/>
            </a:schemeClr>
          </a:solidFill>
        </p:spPr>
        <p:txBody>
          <a:bodyPr/>
          <a:lstStyle/>
          <a:p>
            <a:r>
              <a:rPr lang="en-US" sz="3600" dirty="0"/>
              <a:t>Vulnerability 3</a:t>
            </a:r>
          </a:p>
        </p:txBody>
      </p:sp>
      <p:sp>
        <p:nvSpPr>
          <p:cNvPr id="3" name="TextBox 2">
            <a:extLst>
              <a:ext uri="{FF2B5EF4-FFF2-40B4-BE49-F238E27FC236}">
                <a16:creationId xmlns:a16="http://schemas.microsoft.com/office/drawing/2014/main" xmlns="" id="{2FB464EC-60B5-E49F-CF56-A0E24F37D795}"/>
              </a:ext>
            </a:extLst>
          </p:cNvPr>
          <p:cNvSpPr txBox="1"/>
          <p:nvPr/>
        </p:nvSpPr>
        <p:spPr>
          <a:xfrm>
            <a:off x="195672" y="940198"/>
            <a:ext cx="17896655" cy="1492716"/>
          </a:xfrm>
          <a:prstGeom prst="rect">
            <a:avLst/>
          </a:prstGeom>
          <a:noFill/>
          <a:ln>
            <a:solidFill>
              <a:srgbClr val="0070C0"/>
            </a:solidFill>
          </a:ln>
        </p:spPr>
        <p:txBody>
          <a:bodyPr wrap="square" rtlCol="0">
            <a:spAutoFit/>
          </a:bodyPr>
          <a:lstStyle/>
          <a:p>
            <a:r>
              <a:rPr lang="en-US" sz="3200" dirty="0">
                <a:solidFill>
                  <a:srgbClr val="FF0000"/>
                </a:solidFill>
                <a:latin typeface="IBM Plex Sans" panose="020B0503050203000203" pitchFamily="34" charset="0"/>
              </a:rPr>
              <a:t>In this box, provide an overall vulnerability summary.</a:t>
            </a:r>
          </a:p>
          <a:p>
            <a:r>
              <a:rPr lang="en-US" sz="3200" dirty="0">
                <a:solidFill>
                  <a:srgbClr val="FF0000"/>
                </a:solidFill>
                <a:latin typeface="IBM Plex Sans" panose="020B0503050203000203" pitchFamily="34" charset="0"/>
              </a:rPr>
              <a:t>Then provide a summary of 4 specific vulnerabilities for your case in the boxes below. </a:t>
            </a:r>
          </a:p>
          <a:p>
            <a:endParaRPr lang="en-US" dirty="0">
              <a:solidFill>
                <a:srgbClr val="FF0000"/>
              </a:solidFill>
            </a:endParaRPr>
          </a:p>
        </p:txBody>
      </p:sp>
      <p:sp>
        <p:nvSpPr>
          <p:cNvPr id="4" name="TextBox 3">
            <a:extLst>
              <a:ext uri="{FF2B5EF4-FFF2-40B4-BE49-F238E27FC236}">
                <a16:creationId xmlns:a16="http://schemas.microsoft.com/office/drawing/2014/main" xmlns="" id="{CCAE364F-7C8D-04E9-71DE-A091382BA2A9}"/>
              </a:ext>
            </a:extLst>
          </p:cNvPr>
          <p:cNvSpPr txBox="1"/>
          <p:nvPr/>
        </p:nvSpPr>
        <p:spPr>
          <a:xfrm>
            <a:off x="98690" y="3947390"/>
            <a:ext cx="4293201" cy="7109639"/>
          </a:xfrm>
          <a:prstGeom prst="rect">
            <a:avLst/>
          </a:prstGeom>
          <a:noFill/>
        </p:spPr>
        <p:txBody>
          <a:bodyPr wrap="square" rtlCol="0">
            <a:spAutoFit/>
          </a:bodyPr>
          <a:lstStyle/>
          <a:p>
            <a:r>
              <a:rPr lang="en-GB" sz="2400" dirty="0"/>
              <a:t>The mobile operator revealed that the compromised data included full names, dates of birth, SSNs and driver’s license/ID information for 7.8 million current T-Mobile </a:t>
            </a:r>
            <a:r>
              <a:rPr lang="en-GB" sz="2400" dirty="0" smtClean="0"/>
              <a:t>post-paid </a:t>
            </a:r>
            <a:r>
              <a:rPr lang="en-GB" sz="2400" dirty="0"/>
              <a:t>customers as well as over 40 million former or prospective customers who had applied for credit with </a:t>
            </a:r>
            <a:r>
              <a:rPr lang="en-GB" sz="2400" dirty="0" smtClean="0"/>
              <a:t>T-Mobile. </a:t>
            </a:r>
            <a:r>
              <a:rPr lang="en-GB" sz="2400" dirty="0"/>
              <a:t>No phone numbers, account numbers, PINs, passwords, or financial information were exposed for these users. However, names, phone numbers, and account PINs were exposed for 850,000 active T-Mobile prepaid customers</a:t>
            </a:r>
            <a:endParaRPr lang="en-US" sz="2400" dirty="0">
              <a:solidFill>
                <a:srgbClr val="FF0000"/>
              </a:solidFill>
              <a:latin typeface="IBM Plex Sans" charset="0"/>
              <a:ea typeface="IBM Plex Sans" charset="0"/>
              <a:cs typeface="IBM Plex Sans" charset="0"/>
            </a:endParaRPr>
          </a:p>
        </p:txBody>
      </p:sp>
      <p:sp>
        <p:nvSpPr>
          <p:cNvPr id="5" name="TextBox 4">
            <a:extLst>
              <a:ext uri="{FF2B5EF4-FFF2-40B4-BE49-F238E27FC236}">
                <a16:creationId xmlns:a16="http://schemas.microsoft.com/office/drawing/2014/main" xmlns="" id="{E212704B-79F4-3D56-CE07-CCAA742B1964}"/>
              </a:ext>
            </a:extLst>
          </p:cNvPr>
          <p:cNvSpPr txBox="1"/>
          <p:nvPr/>
        </p:nvSpPr>
        <p:spPr>
          <a:xfrm>
            <a:off x="4697830" y="3984335"/>
            <a:ext cx="4293201" cy="4893647"/>
          </a:xfrm>
          <a:prstGeom prst="rect">
            <a:avLst/>
          </a:prstGeom>
          <a:noFill/>
        </p:spPr>
        <p:txBody>
          <a:bodyPr wrap="square" rtlCol="0">
            <a:spAutoFit/>
          </a:bodyPr>
          <a:lstStyle/>
          <a:p>
            <a:r>
              <a:rPr lang="en-GB" sz="2800" dirty="0"/>
              <a:t>SMS phishing </a:t>
            </a:r>
            <a:r>
              <a:rPr lang="en-GB" sz="2800" dirty="0" err="1"/>
              <a:t>phishing</a:t>
            </a:r>
            <a:r>
              <a:rPr lang="en-GB" sz="2800" dirty="0"/>
              <a:t> attacks could be launched over SMS messages, impersonating the mobile operator. At first glance, in the case of the 48 million current, former, and prospective </a:t>
            </a:r>
            <a:r>
              <a:rPr lang="en-GB" sz="2800" dirty="0" smtClean="0"/>
              <a:t>T-Mobile </a:t>
            </a:r>
            <a:r>
              <a:rPr lang="en-GB" sz="2800" dirty="0"/>
              <a:t>customers whose personal details were exposed</a:t>
            </a:r>
            <a:r>
              <a:rPr lang="en-GB" sz="3200" dirty="0"/>
              <a:t>.</a:t>
            </a:r>
            <a:endParaRPr lang="en-US" sz="3200" dirty="0">
              <a:solidFill>
                <a:srgbClr val="FF0000"/>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xmlns="" id="{AC033D1A-1C5E-6997-F809-2230D53B1699}"/>
              </a:ext>
            </a:extLst>
          </p:cNvPr>
          <p:cNvSpPr txBox="1"/>
          <p:nvPr/>
        </p:nvSpPr>
        <p:spPr>
          <a:xfrm>
            <a:off x="9296970" y="4021281"/>
            <a:ext cx="4293201" cy="5262979"/>
          </a:xfrm>
          <a:prstGeom prst="rect">
            <a:avLst/>
          </a:prstGeom>
          <a:noFill/>
        </p:spPr>
        <p:txBody>
          <a:bodyPr wrap="square" rtlCol="0">
            <a:spAutoFit/>
          </a:bodyPr>
          <a:lstStyle/>
          <a:p>
            <a:r>
              <a:rPr lang="en-GB" sz="2800" dirty="0"/>
              <a:t>SIM swapping Another type of attack that is specific to phone users is SIM swapping. This is when an attacker manages to convince a mobile operator to associate a victim's phone number with a SIM card under their control to receive all their phone calls and text messages</a:t>
            </a:r>
            <a:endParaRPr lang="en-US" sz="2800" dirty="0">
              <a:solidFill>
                <a:srgbClr val="C00000"/>
              </a:solidFill>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xmlns="" id="{4F544766-B02B-D8F5-1F6D-285BEC5E50DF}"/>
              </a:ext>
            </a:extLst>
          </p:cNvPr>
          <p:cNvSpPr txBox="1"/>
          <p:nvPr/>
        </p:nvSpPr>
        <p:spPr>
          <a:xfrm>
            <a:off x="13896109" y="4021281"/>
            <a:ext cx="4293201" cy="5016758"/>
          </a:xfrm>
          <a:prstGeom prst="rect">
            <a:avLst/>
          </a:prstGeom>
          <a:noFill/>
        </p:spPr>
        <p:txBody>
          <a:bodyPr wrap="square" rtlCol="0">
            <a:spAutoFit/>
          </a:bodyPr>
          <a:lstStyle/>
          <a:p>
            <a:r>
              <a:rPr lang="en-GB" sz="3200" dirty="0"/>
              <a:t>Victim profiles The more breaches occur, the easier it is for attackers to build complete victim profiles and launch attacks that are increasingly hard to detect by both companies and users. </a:t>
            </a:r>
            <a:endParaRPr lang="en-US" sz="3200" dirty="0">
              <a:solidFill>
                <a:srgbClr val="C00000"/>
              </a:solidFill>
              <a:latin typeface="IBM Plex Sans" charset="0"/>
              <a:ea typeface="IBM Plex Sans" charset="0"/>
              <a:cs typeface="IBM Plex Sans" charset="0"/>
            </a:endParaRPr>
          </a:p>
        </p:txBody>
      </p:sp>
    </p:spTree>
    <p:extLst>
      <p:ext uri="{BB962C8B-B14F-4D97-AF65-F5344CB8AC3E}">
        <p14:creationId xmlns:p14="http://schemas.microsoft.com/office/powerpoint/2010/main" val="80275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169C0-6F6A-F5AF-1495-FD14DC6CB7D2}"/>
              </a:ext>
            </a:extLst>
          </p:cNvPr>
          <p:cNvSpPr>
            <a:spLocks noGrp="1"/>
          </p:cNvSpPr>
          <p:nvPr>
            <p:ph type="title"/>
          </p:nvPr>
        </p:nvSpPr>
        <p:spPr>
          <a:xfrm>
            <a:off x="693344" y="4260170"/>
            <a:ext cx="3657410" cy="1766660"/>
          </a:xfrm>
        </p:spPr>
        <p:txBody>
          <a:bodyPr/>
          <a:lstStyle/>
          <a:p>
            <a:r>
              <a:rPr lang="en-US" dirty="0"/>
              <a:t>Costs and Prevention</a:t>
            </a:r>
          </a:p>
        </p:txBody>
      </p:sp>
      <p:sp>
        <p:nvSpPr>
          <p:cNvPr id="3" name="Text Placeholder 2">
            <a:extLst>
              <a:ext uri="{FF2B5EF4-FFF2-40B4-BE49-F238E27FC236}">
                <a16:creationId xmlns:a16="http://schemas.microsoft.com/office/drawing/2014/main" xmlns="" id="{0ADE4767-6E58-81D0-B471-62722A148AF1}"/>
              </a:ext>
            </a:extLst>
          </p:cNvPr>
          <p:cNvSpPr>
            <a:spLocks noGrp="1"/>
          </p:cNvSpPr>
          <p:nvPr>
            <p:ph type="body" sz="quarter" idx="16"/>
          </p:nvPr>
        </p:nvSpPr>
        <p:spPr/>
        <p:txBody>
          <a:bodyPr/>
          <a:lstStyle/>
          <a:p>
            <a:r>
              <a:rPr lang="en-US" dirty="0"/>
              <a:t>Costs</a:t>
            </a:r>
          </a:p>
        </p:txBody>
      </p:sp>
      <p:sp>
        <p:nvSpPr>
          <p:cNvPr id="4" name="Text Placeholder 3">
            <a:extLst>
              <a:ext uri="{FF2B5EF4-FFF2-40B4-BE49-F238E27FC236}">
                <a16:creationId xmlns:a16="http://schemas.microsoft.com/office/drawing/2014/main" xmlns="" id="{4FC85FDB-C1B9-3BEC-C15D-957F09D6A099}"/>
              </a:ext>
            </a:extLst>
          </p:cNvPr>
          <p:cNvSpPr>
            <a:spLocks noGrp="1"/>
          </p:cNvSpPr>
          <p:nvPr>
            <p:ph type="body" sz="quarter" idx="17"/>
          </p:nvPr>
        </p:nvSpPr>
        <p:spPr/>
        <p:txBody>
          <a:bodyPr/>
          <a:lstStyle/>
          <a:p>
            <a:r>
              <a:rPr lang="en-US" dirty="0"/>
              <a:t>Prevention</a:t>
            </a:r>
          </a:p>
        </p:txBody>
      </p:sp>
      <p:sp>
        <p:nvSpPr>
          <p:cNvPr id="5" name="Content Placeholder 4">
            <a:extLst>
              <a:ext uri="{FF2B5EF4-FFF2-40B4-BE49-F238E27FC236}">
                <a16:creationId xmlns:a16="http://schemas.microsoft.com/office/drawing/2014/main" xmlns="" id="{00C30C91-6256-256F-80AD-5AEC76CB500E}"/>
              </a:ext>
            </a:extLst>
          </p:cNvPr>
          <p:cNvSpPr>
            <a:spLocks noGrp="1"/>
          </p:cNvSpPr>
          <p:nvPr>
            <p:ph sz="quarter" idx="14"/>
          </p:nvPr>
        </p:nvSpPr>
        <p:spPr/>
        <p:txBody>
          <a:bodyPr/>
          <a:lstStyle/>
          <a:p>
            <a:pPr marL="457200" indent="-457200">
              <a:buFont typeface="Arial" panose="020B0604020202020204" pitchFamily="34" charset="0"/>
              <a:buChar char="•"/>
            </a:pPr>
            <a:r>
              <a:rPr lang="en-GB" sz="2800" dirty="0"/>
              <a:t>The data breach could turn out to be a costly one for the mobile operator, as new research shows the average cost of a data breach has risen to more than $4.7m.</a:t>
            </a:r>
            <a:endParaRPr lang="en-US" sz="2800" dirty="0">
              <a:solidFill>
                <a:srgbClr val="C00000"/>
              </a:solidFill>
            </a:endParaRPr>
          </a:p>
          <a:p>
            <a:pPr marL="457200" indent="-457200">
              <a:buFont typeface="Arial" panose="020B0604020202020204" pitchFamily="34" charset="0"/>
              <a:buChar char="•"/>
            </a:pPr>
            <a:r>
              <a:rPr lang="en-GB" sz="2800" dirty="0"/>
              <a:t>T-Mobile US said 7.8 million </a:t>
            </a:r>
            <a:r>
              <a:rPr lang="en-GB" sz="2800" dirty="0" smtClean="0"/>
              <a:t>post-paid </a:t>
            </a:r>
            <a:r>
              <a:rPr lang="en-GB" sz="2800" dirty="0"/>
              <a:t>service customer records were lifted by hackers. The data of about 850,000 prepaid customers was also hacked, as well as more than 40 million records of former or prospective customers</a:t>
            </a:r>
            <a:r>
              <a:rPr lang="en-GB" sz="2800" dirty="0" smtClean="0"/>
              <a:t>.</a:t>
            </a:r>
            <a:endParaRPr lang="en-US" dirty="0">
              <a:solidFill>
                <a:srgbClr val="C00000"/>
              </a:solidFill>
            </a:endParaRPr>
          </a:p>
          <a:p>
            <a:pPr marL="457200" indent="-457200">
              <a:buFont typeface="Arial" panose="020B0604020202020204" pitchFamily="34" charset="0"/>
              <a:buChar char="•"/>
            </a:pPr>
            <a:r>
              <a:rPr lang="en-US" dirty="0">
                <a:solidFill>
                  <a:srgbClr val="C00000"/>
                </a:solidFill>
              </a:rPr>
              <a:t>etc.</a:t>
            </a:r>
          </a:p>
        </p:txBody>
      </p:sp>
      <p:sp>
        <p:nvSpPr>
          <p:cNvPr id="6" name="Content Placeholder 5">
            <a:extLst>
              <a:ext uri="{FF2B5EF4-FFF2-40B4-BE49-F238E27FC236}">
                <a16:creationId xmlns:a16="http://schemas.microsoft.com/office/drawing/2014/main" xmlns="" id="{3FAE03C1-9655-9984-FAC7-7B20A381DA11}"/>
              </a:ext>
            </a:extLst>
          </p:cNvPr>
          <p:cNvSpPr>
            <a:spLocks noGrp="1"/>
          </p:cNvSpPr>
          <p:nvPr>
            <p:ph sz="quarter" idx="18"/>
          </p:nvPr>
        </p:nvSpPr>
        <p:spPr/>
        <p:txBody>
          <a:bodyPr/>
          <a:lstStyle/>
          <a:p>
            <a:pPr marL="457200" indent="-457200">
              <a:buFont typeface="Arial" panose="020B0604020202020204" pitchFamily="34" charset="0"/>
              <a:buChar char="•"/>
            </a:pPr>
            <a:r>
              <a:rPr lang="en-GB" sz="2800" dirty="0"/>
              <a:t>T-Mobile is offering all impacted customers a free two-year subscription for McAfee's ID Theft Protection Service, which includes credit monitoring, full-service identity restoration, identity insurance, dark web monitoring, and more</a:t>
            </a:r>
            <a:endParaRPr lang="en-US" sz="2800" dirty="0">
              <a:solidFill>
                <a:srgbClr val="C00000"/>
              </a:solidFill>
            </a:endParaRPr>
          </a:p>
          <a:p>
            <a:pPr marL="457200" indent="-457200">
              <a:buFont typeface="Arial" panose="020B0604020202020204" pitchFamily="34" charset="0"/>
              <a:buChar char="•"/>
            </a:pPr>
            <a:r>
              <a:rPr lang="en-GB" sz="2800" dirty="0"/>
              <a:t>Business and </a:t>
            </a:r>
            <a:r>
              <a:rPr lang="en-GB" sz="2800" dirty="0" smtClean="0"/>
              <a:t>post-paid </a:t>
            </a:r>
            <a:r>
              <a:rPr lang="en-GB" sz="2800" dirty="0"/>
              <a:t>customers can also enable </a:t>
            </a:r>
            <a:r>
              <a:rPr lang="en-GB" sz="2800" dirty="0" smtClean="0"/>
              <a:t>T-Mobile's </a:t>
            </a:r>
            <a:r>
              <a:rPr lang="en-GB" sz="2800" dirty="0"/>
              <a:t>Account Takeover Protection service for free and all T-Mobile users can use the company's Scam Shield app that enables caller ID and automatically blocks calls flagged as scams</a:t>
            </a:r>
            <a:endParaRPr lang="en-US" sz="2800" dirty="0">
              <a:solidFill>
                <a:srgbClr val="C00000"/>
              </a:solidFill>
            </a:endParaRPr>
          </a:p>
          <a:p>
            <a:endParaRPr lang="en-US" dirty="0">
              <a:solidFill>
                <a:srgbClr val="C00000"/>
              </a:solidFill>
            </a:endParaRPr>
          </a:p>
          <a:p>
            <a:pPr marL="457200" indent="-457200">
              <a:buFont typeface="Arial" panose="020B0604020202020204" pitchFamily="34" charset="0"/>
              <a:buChar char="•"/>
            </a:pPr>
            <a:r>
              <a:rPr lang="en-US" dirty="0">
                <a:solidFill>
                  <a:srgbClr val="C00000"/>
                </a:solidFill>
              </a:rPr>
              <a:t>etc.</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95440455"/>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Presentation1" id="{4B80B82A-1279-4178-9886-B18B114535F4}" vid="{D26516B1-6ACD-4DD0-BA69-F78BF1096990}"/>
    </a:ext>
  </a:extLst>
</a:theme>
</file>

<file path=ppt/theme/theme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208</TotalTime>
  <Words>909</Words>
  <Application>Microsoft Office PowerPoint</Application>
  <PresentationFormat>Custom</PresentationFormat>
  <Paragraphs>63</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IBM Plex Sans Regular</vt:lpstr>
      <vt:lpstr>Arial</vt:lpstr>
      <vt:lpstr>IBM Plex Sans Medium</vt:lpstr>
      <vt:lpstr>IBM Plex Sans</vt:lpstr>
      <vt:lpstr>IBM Plex Sans SemiBold</vt:lpstr>
      <vt:lpstr>IBM 2020 Master template (black background)</vt:lpstr>
      <vt:lpstr> </vt:lpstr>
      <vt:lpstr>Case Study  Data Breach   T-Mobile    </vt:lpstr>
      <vt:lpstr>   </vt:lpstr>
      <vt:lpstr>PowerPoint Presentation</vt:lpstr>
      <vt:lpstr> </vt:lpstr>
      <vt:lpstr>Vulnerabilities</vt:lpstr>
      <vt:lpstr>Costs and Prevention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dc:title>
  <dc:creator>Terri Puckett</dc:creator>
  <cp:lastModifiedBy>Billing PC</cp:lastModifiedBy>
  <cp:revision>8</cp:revision>
  <cp:lastPrinted>2019-04-25T15:14:05Z</cp:lastPrinted>
  <dcterms:created xsi:type="dcterms:W3CDTF">2023-03-29T14:48:07Z</dcterms:created>
  <dcterms:modified xsi:type="dcterms:W3CDTF">2023-06-05T17:51:14Z</dcterms:modified>
</cp:coreProperties>
</file>