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81" r:id="rId10"/>
    <p:sldId id="282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56" r:id="rId20"/>
    <p:sldId id="257" r:id="rId21"/>
    <p:sldId id="258" r:id="rId22"/>
    <p:sldId id="259" r:id="rId23"/>
    <p:sldId id="286" r:id="rId24"/>
    <p:sldId id="287" r:id="rId25"/>
    <p:sldId id="288" r:id="rId26"/>
    <p:sldId id="289" r:id="rId27"/>
    <p:sldId id="290" r:id="rId28"/>
    <p:sldId id="291" r:id="rId29"/>
    <p:sldId id="260" r:id="rId30"/>
    <p:sldId id="261" r:id="rId31"/>
    <p:sldId id="292" r:id="rId32"/>
    <p:sldId id="263" r:id="rId33"/>
    <p:sldId id="262" r:id="rId34"/>
    <p:sldId id="293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29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9" r:id="rId59"/>
    <p:sldId id="317" r:id="rId60"/>
    <p:sldId id="320" r:id="rId61"/>
    <p:sldId id="283" r:id="rId62"/>
    <p:sldId id="321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" d="100"/>
          <a:sy n="10" d="100"/>
        </p:scale>
        <p:origin x="316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8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61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8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0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0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2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4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C0A1-DC17-44F8-A960-0280B3DAE314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5A8690-D44D-4E20-B077-E154B61F2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45" y="0"/>
            <a:ext cx="821470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1FAF08-0235-41CE-9ABE-BADA94A63A52}"/>
              </a:ext>
            </a:extLst>
          </p:cNvPr>
          <p:cNvSpPr/>
          <p:nvPr/>
        </p:nvSpPr>
        <p:spPr>
          <a:xfrm>
            <a:off x="2941162" y="358218"/>
            <a:ext cx="153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51DB2D-9715-4FF0-AE13-503A6AD3F760}"/>
              </a:ext>
            </a:extLst>
          </p:cNvPr>
          <p:cNvSpPr/>
          <p:nvPr/>
        </p:nvSpPr>
        <p:spPr>
          <a:xfrm>
            <a:off x="3912119" y="2969441"/>
            <a:ext cx="2160000" cy="8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6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6FEF21-6B16-49DB-B362-7DE1FF25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39" y="0"/>
            <a:ext cx="9255722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8BE4AB-EFA4-44F9-9F06-A4408EC44DF0}"/>
              </a:ext>
            </a:extLst>
          </p:cNvPr>
          <p:cNvSpPr/>
          <p:nvPr/>
        </p:nvSpPr>
        <p:spPr>
          <a:xfrm>
            <a:off x="2752624" y="613914"/>
            <a:ext cx="38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1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3B6FC23-20AD-44EA-990B-5917EDA6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83C3B6A-4031-44D4-8756-A9555F4DC441}"/>
              </a:ext>
            </a:extLst>
          </p:cNvPr>
          <p:cNvSpPr/>
          <p:nvPr/>
        </p:nvSpPr>
        <p:spPr>
          <a:xfrm>
            <a:off x="609600" y="6498000"/>
            <a:ext cx="36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900DD3-06D2-44E2-B3ED-B31EE32DF70A}"/>
              </a:ext>
            </a:extLst>
          </p:cNvPr>
          <p:cNvSpPr/>
          <p:nvPr/>
        </p:nvSpPr>
        <p:spPr>
          <a:xfrm>
            <a:off x="1008665" y="2772655"/>
            <a:ext cx="19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8F7384-69ED-4CF6-86C2-B5821F9FD20E}"/>
              </a:ext>
            </a:extLst>
          </p:cNvPr>
          <p:cNvSpPr/>
          <p:nvPr/>
        </p:nvSpPr>
        <p:spPr>
          <a:xfrm>
            <a:off x="1008665" y="4148969"/>
            <a:ext cx="19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2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D58BEE4-B82B-4108-8D83-0B17CB1B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532996"/>
            <a:ext cx="8078327" cy="57920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F839FB0-9631-47EA-9C7C-2FC741752091}"/>
              </a:ext>
            </a:extLst>
          </p:cNvPr>
          <p:cNvSpPr/>
          <p:nvPr/>
        </p:nvSpPr>
        <p:spPr>
          <a:xfrm>
            <a:off x="3252244" y="1792267"/>
            <a:ext cx="10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93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CE4CDB-CE2A-429A-8671-72AD9E5D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532996"/>
            <a:ext cx="8078327" cy="57920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94E6F5-0004-45DF-A36C-B19321B7B2B4}"/>
              </a:ext>
            </a:extLst>
          </p:cNvPr>
          <p:cNvSpPr/>
          <p:nvPr/>
        </p:nvSpPr>
        <p:spPr>
          <a:xfrm>
            <a:off x="4449448" y="2159912"/>
            <a:ext cx="54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54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2055A1-37A2-448A-8D47-0B2EB732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532996"/>
            <a:ext cx="8078327" cy="57920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4CD742-C299-40F7-AD19-44CF85F18CAF}"/>
              </a:ext>
            </a:extLst>
          </p:cNvPr>
          <p:cNvSpPr/>
          <p:nvPr/>
        </p:nvSpPr>
        <p:spPr>
          <a:xfrm>
            <a:off x="2056836" y="2225897"/>
            <a:ext cx="10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05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07C046-700D-4918-9A77-35E8AC953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44" y="890233"/>
            <a:ext cx="4563112" cy="50775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A9AA1FC-BFF0-4DD9-B672-ED57F1CBD759}"/>
              </a:ext>
            </a:extLst>
          </p:cNvPr>
          <p:cNvSpPr/>
          <p:nvPr/>
        </p:nvSpPr>
        <p:spPr>
          <a:xfrm>
            <a:off x="4903734" y="1245509"/>
            <a:ext cx="54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1CAF2-4CBA-4060-B8F1-D4A61E85F045}"/>
              </a:ext>
            </a:extLst>
          </p:cNvPr>
          <p:cNvSpPr/>
          <p:nvPr/>
        </p:nvSpPr>
        <p:spPr>
          <a:xfrm>
            <a:off x="6609981" y="4940817"/>
            <a:ext cx="153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96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CC2D34A-2E8E-4562-95FE-094A9D2E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642548"/>
            <a:ext cx="5887272" cy="55729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7AB1CC-82C5-49F8-BEB7-1F531DC4E54A}"/>
              </a:ext>
            </a:extLst>
          </p:cNvPr>
          <p:cNvSpPr/>
          <p:nvPr/>
        </p:nvSpPr>
        <p:spPr>
          <a:xfrm>
            <a:off x="4413537" y="2489847"/>
            <a:ext cx="99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9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888D27-5141-476F-9EC2-7A47DBE5F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2643078"/>
            <a:ext cx="6220693" cy="15718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3D1DD38-ABA2-4CD1-ABDF-102F312D5C77}"/>
              </a:ext>
            </a:extLst>
          </p:cNvPr>
          <p:cNvSpPr/>
          <p:nvPr/>
        </p:nvSpPr>
        <p:spPr>
          <a:xfrm>
            <a:off x="4215575" y="3134989"/>
            <a:ext cx="216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2C77B-3290-432A-B597-4827A4EC4FC6}"/>
              </a:ext>
            </a:extLst>
          </p:cNvPr>
          <p:cNvSpPr/>
          <p:nvPr/>
        </p:nvSpPr>
        <p:spPr>
          <a:xfrm>
            <a:off x="4215575" y="3447854"/>
            <a:ext cx="216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3C6370-51AF-4DD5-B02B-67C67E2B4F34}"/>
              </a:ext>
            </a:extLst>
          </p:cNvPr>
          <p:cNvSpPr/>
          <p:nvPr/>
        </p:nvSpPr>
        <p:spPr>
          <a:xfrm>
            <a:off x="7316994" y="3779573"/>
            <a:ext cx="90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8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ED483B-2AF9-4416-A0E9-347223B0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642548"/>
            <a:ext cx="5887272" cy="55729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A141B9-9892-4416-9AAB-EFAA72AB9DE7}"/>
              </a:ext>
            </a:extLst>
          </p:cNvPr>
          <p:cNvSpPr/>
          <p:nvPr/>
        </p:nvSpPr>
        <p:spPr>
          <a:xfrm>
            <a:off x="5441061" y="4884256"/>
            <a:ext cx="99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5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8209" y="4883970"/>
            <a:ext cx="495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6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69822D-B58A-4BE1-801D-1A8E0738F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899759"/>
            <a:ext cx="5439534" cy="50584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C2183D-3751-4500-9409-B6A4FCA7D71D}"/>
              </a:ext>
            </a:extLst>
          </p:cNvPr>
          <p:cNvSpPr/>
          <p:nvPr/>
        </p:nvSpPr>
        <p:spPr>
          <a:xfrm>
            <a:off x="5118750" y="1828796"/>
            <a:ext cx="2430000" cy="26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6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95362" y="2969109"/>
            <a:ext cx="22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18209" y="4883970"/>
            <a:ext cx="495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1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95362" y="2969109"/>
            <a:ext cx="22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50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314700"/>
            <a:ext cx="72009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206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200400"/>
            <a:ext cx="72009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85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857500"/>
            <a:ext cx="72009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628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314700"/>
            <a:ext cx="72009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52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96185" y="2855912"/>
            <a:ext cx="7199630" cy="1146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5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086100"/>
            <a:ext cx="72009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213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C6D370-CB4F-42DE-9556-1CCED7D5D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0"/>
            <a:ext cx="7299960" cy="6858000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27D5576-9BD3-48F5-A2B9-53C06C8E3C5A}"/>
              </a:ext>
            </a:extLst>
          </p:cNvPr>
          <p:cNvCxnSpPr>
            <a:cxnSpLocks/>
          </p:cNvCxnSpPr>
          <p:nvPr/>
        </p:nvCxnSpPr>
        <p:spPr>
          <a:xfrm>
            <a:off x="7354625" y="2142067"/>
            <a:ext cx="0" cy="3086930"/>
          </a:xfrm>
          <a:prstGeom prst="line">
            <a:avLst/>
          </a:prstGeom>
          <a:ln w="381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3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3A98D2-F2CB-4232-85DD-8FD422C9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EBAD30D-7B58-432A-9533-A0A4E15F5023}"/>
              </a:ext>
            </a:extLst>
          </p:cNvPr>
          <p:cNvSpPr/>
          <p:nvPr/>
        </p:nvSpPr>
        <p:spPr>
          <a:xfrm>
            <a:off x="6683602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859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CA9CA8-FF12-4847-A906-2AB2FEAC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0"/>
            <a:ext cx="7299960" cy="685800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A232715-E8C3-45A6-A109-B98DF09876D9}"/>
              </a:ext>
            </a:extLst>
          </p:cNvPr>
          <p:cNvCxnSpPr>
            <a:cxnSpLocks/>
          </p:cNvCxnSpPr>
          <p:nvPr/>
        </p:nvCxnSpPr>
        <p:spPr>
          <a:xfrm>
            <a:off x="7481632" y="1991360"/>
            <a:ext cx="0" cy="3378200"/>
          </a:xfrm>
          <a:prstGeom prst="line">
            <a:avLst/>
          </a:prstGeom>
          <a:ln w="381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1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086100"/>
            <a:ext cx="72009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315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F3605F6-2972-4E17-B8FE-FE9836948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0"/>
            <a:ext cx="7299960" cy="685800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A9019AA-F5DF-406C-99E7-DD958F30498C}"/>
              </a:ext>
            </a:extLst>
          </p:cNvPr>
          <p:cNvCxnSpPr>
            <a:cxnSpLocks/>
          </p:cNvCxnSpPr>
          <p:nvPr/>
        </p:nvCxnSpPr>
        <p:spPr>
          <a:xfrm>
            <a:off x="7350925" y="1584960"/>
            <a:ext cx="0" cy="4211320"/>
          </a:xfrm>
          <a:prstGeom prst="line">
            <a:avLst/>
          </a:prstGeom>
          <a:ln w="381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36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87A6964-7803-4845-8B8A-5A2D36338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0"/>
            <a:ext cx="7299960" cy="685800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5C62D8-6CE7-45BA-821C-F47238EFD9D1}"/>
              </a:ext>
            </a:extLst>
          </p:cNvPr>
          <p:cNvCxnSpPr>
            <a:cxnSpLocks/>
          </p:cNvCxnSpPr>
          <p:nvPr/>
        </p:nvCxnSpPr>
        <p:spPr>
          <a:xfrm>
            <a:off x="7481632" y="1377950"/>
            <a:ext cx="0" cy="4613275"/>
          </a:xfrm>
          <a:prstGeom prst="line">
            <a:avLst/>
          </a:prstGeom>
          <a:ln w="381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19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00300"/>
            <a:ext cx="72009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1810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314700"/>
            <a:ext cx="72009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625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314700"/>
            <a:ext cx="72009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466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314700"/>
            <a:ext cx="72009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6812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086100"/>
            <a:ext cx="72009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91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971800"/>
            <a:ext cx="72009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585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E12FAD-18C7-435F-B692-1029868B0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C3BC75-60FE-4F5E-ADB2-F2A21B182833}"/>
              </a:ext>
            </a:extLst>
          </p:cNvPr>
          <p:cNvSpPr/>
          <p:nvPr/>
        </p:nvSpPr>
        <p:spPr>
          <a:xfrm>
            <a:off x="6683602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09AD9D-618D-44ED-BD0D-99F114654AB9}"/>
              </a:ext>
            </a:extLst>
          </p:cNvPr>
          <p:cNvSpPr/>
          <p:nvPr/>
        </p:nvSpPr>
        <p:spPr>
          <a:xfrm>
            <a:off x="3874416" y="4469479"/>
            <a:ext cx="243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8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971800"/>
            <a:ext cx="72009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8277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200400"/>
            <a:ext cx="72009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734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6185" y="3312477"/>
            <a:ext cx="7199630" cy="233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2565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086100"/>
            <a:ext cx="72009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479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714500"/>
            <a:ext cx="72009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2152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086100"/>
            <a:ext cx="72009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0443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00300"/>
            <a:ext cx="72009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729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971800"/>
            <a:ext cx="72009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780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200400"/>
            <a:ext cx="72009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212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943100"/>
            <a:ext cx="72009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281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0EE3CB2-7924-43BB-825B-2BD8A61AC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CCFDC8-F47D-439F-90AF-5DF7839F3FEB}"/>
              </a:ext>
            </a:extLst>
          </p:cNvPr>
          <p:cNvSpPr/>
          <p:nvPr/>
        </p:nvSpPr>
        <p:spPr>
          <a:xfrm>
            <a:off x="6683602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766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96185" y="2284730"/>
            <a:ext cx="7199630" cy="2288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803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086100"/>
            <a:ext cx="72009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9634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86000"/>
            <a:ext cx="72009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956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943100"/>
            <a:ext cx="72009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2860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943100"/>
            <a:ext cx="72009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9095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57400"/>
            <a:ext cx="72009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2756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514600"/>
            <a:ext cx="72009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0605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314700"/>
            <a:ext cx="72009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824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654223" y="288428"/>
            <a:ext cx="8883554" cy="10498175"/>
            <a:chOff x="1654223" y="288428"/>
            <a:chExt cx="8883554" cy="10498175"/>
          </a:xfrm>
        </p:grpSpPr>
        <p:sp>
          <p:nvSpPr>
            <p:cNvPr id="2" name="矩形 1"/>
            <p:cNvSpPr/>
            <p:nvPr/>
          </p:nvSpPr>
          <p:spPr>
            <a:xfrm>
              <a:off x="1654223" y="288428"/>
              <a:ext cx="864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</a:rPr>
                <a:t>使用熵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或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BIP-0039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助</a:t>
              </a: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</a:rPr>
                <a:t>記詞產生的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512 </a:t>
              </a:r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亂數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63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S 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作父擴展</a:t>
              </a:r>
              <a:r>
                <a:rPr lang="zh-TW" altLang="en-US" dirty="0">
                  <a:solidFill>
                    <a:srgbClr val="FF0000"/>
                  </a:solidFill>
                </a:rPr>
                <a:t>私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鑰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992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S 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立方體 5"/>
            <p:cNvSpPr/>
            <p:nvPr/>
          </p:nvSpPr>
          <p:spPr>
            <a:xfrm>
              <a:off x="4174223" y="4715391"/>
              <a:ext cx="36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HMAC-SHA512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立方體 10"/>
            <p:cNvSpPr/>
            <p:nvPr/>
          </p:nvSpPr>
          <p:spPr>
            <a:xfrm>
              <a:off x="2914223" y="2543286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向左箭號圖說文字 12"/>
            <p:cNvSpPr/>
            <p:nvPr/>
          </p:nvSpPr>
          <p:spPr>
            <a:xfrm>
              <a:off x="7657777" y="4736206"/>
              <a:ext cx="2880000" cy="720000"/>
            </a:xfrm>
            <a:prstGeom prst="leftArrow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32 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的索引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zh-TW" dirty="0" err="1" smtClean="0">
                  <a:solidFill>
                    <a:schemeClr val="accent6">
                      <a:lumMod val="50000"/>
                    </a:schemeClr>
                  </a:solidFill>
                </a:rPr>
                <a:t>i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向右箭號 13"/>
            <p:cNvSpPr/>
            <p:nvPr/>
          </p:nvSpPr>
          <p:spPr>
            <a:xfrm rot="5400000">
              <a:off x="6001221" y="3195253"/>
              <a:ext cx="270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/>
            <p:cNvCxnSpPr>
              <a:stCxn id="2" idx="2"/>
              <a:endCxn id="3" idx="0"/>
            </p:cNvCxnSpPr>
            <p:nvPr/>
          </p:nvCxnSpPr>
          <p:spPr>
            <a:xfrm flipH="1">
              <a:off x="3814223" y="1008428"/>
              <a:ext cx="2160000" cy="486686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2" idx="2"/>
              <a:endCxn id="4" idx="0"/>
            </p:cNvCxnSpPr>
            <p:nvPr/>
          </p:nvCxnSpPr>
          <p:spPr>
            <a:xfrm>
              <a:off x="5974223" y="1008428"/>
              <a:ext cx="2169000" cy="486686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向右箭號 19"/>
            <p:cNvSpPr/>
            <p:nvPr/>
          </p:nvSpPr>
          <p:spPr>
            <a:xfrm rot="5400000">
              <a:off x="3544223" y="205752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右箭號 20"/>
            <p:cNvSpPr/>
            <p:nvPr/>
          </p:nvSpPr>
          <p:spPr>
            <a:xfrm rot="5400000">
              <a:off x="3544223" y="3184898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54223" y="3689040"/>
              <a:ext cx="432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264 Bits </a:t>
              </a:r>
              <a:r>
                <a:rPr lang="zh-TW" altLang="en-US" dirty="0">
                  <a:solidFill>
                    <a:schemeClr val="tx1"/>
                  </a:solidFill>
                </a:rPr>
                <a:t>作父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擴展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公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鑰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向右箭號 25"/>
            <p:cNvSpPr/>
            <p:nvPr/>
          </p:nvSpPr>
          <p:spPr>
            <a:xfrm rot="5400000">
              <a:off x="4624223" y="427525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向右箭號 26"/>
            <p:cNvSpPr/>
            <p:nvPr/>
          </p:nvSpPr>
          <p:spPr>
            <a:xfrm rot="5400000">
              <a:off x="5704223" y="5388265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663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92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立方體 33"/>
            <p:cNvSpPr/>
            <p:nvPr/>
          </p:nvSpPr>
          <p:spPr>
            <a:xfrm>
              <a:off x="2914223" y="6932420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㊉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6" name="肘形接點 35"/>
            <p:cNvCxnSpPr>
              <a:stCxn id="3" idx="1"/>
              <a:endCxn id="34" idx="2"/>
            </p:cNvCxnSpPr>
            <p:nvPr/>
          </p:nvCxnSpPr>
          <p:spPr>
            <a:xfrm rot="10800000" flipH="1" flipV="1">
              <a:off x="1663223" y="1855114"/>
              <a:ext cx="1251000" cy="5527306"/>
            </a:xfrm>
            <a:prstGeom prst="bentConnector3">
              <a:avLst>
                <a:gd name="adj1" fmla="val -18273"/>
              </a:avLst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接點 41"/>
            <p:cNvCxnSpPr/>
            <p:nvPr/>
          </p:nvCxnSpPr>
          <p:spPr>
            <a:xfrm rot="5400000">
              <a:off x="3482264" y="6780461"/>
              <a:ext cx="573919" cy="90000"/>
            </a:xfrm>
            <a:prstGeom prst="bentConnector3">
              <a:avLst>
                <a:gd name="adj1" fmla="val 33404"/>
              </a:avLst>
            </a:prstGeom>
            <a:ln w="571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向右箭號 42"/>
            <p:cNvSpPr/>
            <p:nvPr/>
          </p:nvSpPr>
          <p:spPr>
            <a:xfrm rot="5400000">
              <a:off x="3544223" y="7552460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向右箭號 45"/>
            <p:cNvSpPr/>
            <p:nvPr/>
          </p:nvSpPr>
          <p:spPr>
            <a:xfrm rot="5400000">
              <a:off x="5551221" y="8030441"/>
              <a:ext cx="360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54223" y="7997430"/>
              <a:ext cx="432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256 </a:t>
              </a:r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Bits 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子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私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鑰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m </a:t>
              </a:r>
              <a:r>
                <a:rPr lang="en-US" altLang="zh-TW" dirty="0">
                  <a:solidFill>
                    <a:srgbClr val="FF0000"/>
                  </a:solidFill>
                </a:rPr>
                <a:t>/ </a:t>
              </a:r>
              <a:r>
                <a:rPr lang="en-US" altLang="zh-TW" dirty="0" err="1" smtClean="0">
                  <a:solidFill>
                    <a:srgbClr val="FF0000"/>
                  </a:solidFill>
                </a:rPr>
                <a:t>i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）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立方體 49"/>
            <p:cNvSpPr/>
            <p:nvPr/>
          </p:nvSpPr>
          <p:spPr>
            <a:xfrm>
              <a:off x="2914223" y="8997049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1" name="向右箭號 50"/>
            <p:cNvSpPr/>
            <p:nvPr/>
          </p:nvSpPr>
          <p:spPr>
            <a:xfrm rot="5400000">
              <a:off x="3544223" y="8568436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向右箭號 51"/>
            <p:cNvSpPr/>
            <p:nvPr/>
          </p:nvSpPr>
          <p:spPr>
            <a:xfrm rot="5400000">
              <a:off x="3544223" y="9600561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54223" y="10066603"/>
              <a:ext cx="432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264 Bits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子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公</a:t>
              </a:r>
              <a:r>
                <a:rPr lang="zh-TW" altLang="en-US" dirty="0">
                  <a:solidFill>
                    <a:schemeClr val="tx1"/>
                  </a:solidFill>
                </a:rPr>
                <a:t>鑰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M </a:t>
              </a:r>
              <a:r>
                <a:rPr lang="en-US" altLang="zh-TW" dirty="0">
                  <a:solidFill>
                    <a:srgbClr val="FF0000"/>
                  </a:solidFill>
                </a:rPr>
                <a:t>/ </a:t>
              </a:r>
              <a:r>
                <a:rPr lang="en-US" altLang="zh-TW" dirty="0" err="1" smtClean="0">
                  <a:solidFill>
                    <a:srgbClr val="FF0000"/>
                  </a:solidFill>
                </a:rPr>
                <a:t>i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）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11221" y="10066603"/>
              <a:ext cx="1080000" cy="72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403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/>
          <p:cNvGrpSpPr/>
          <p:nvPr/>
        </p:nvGrpSpPr>
        <p:grpSpPr>
          <a:xfrm>
            <a:off x="1428750" y="288428"/>
            <a:ext cx="9109027" cy="10498175"/>
            <a:chOff x="1428750" y="288428"/>
            <a:chExt cx="9109027" cy="10498175"/>
          </a:xfrm>
        </p:grpSpPr>
        <p:sp>
          <p:nvSpPr>
            <p:cNvPr id="2" name="矩形 1"/>
            <p:cNvSpPr/>
            <p:nvPr/>
          </p:nvSpPr>
          <p:spPr>
            <a:xfrm>
              <a:off x="1654223" y="288428"/>
              <a:ext cx="864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</a:rPr>
                <a:t>使用熵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或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BIP-0039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助</a:t>
              </a: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</a:rPr>
                <a:t>記詞產生的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512 </a:t>
              </a:r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亂數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63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S 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作父擴展</a:t>
              </a:r>
              <a:r>
                <a:rPr lang="zh-TW" altLang="en-US" dirty="0">
                  <a:solidFill>
                    <a:srgbClr val="FF0000"/>
                  </a:solidFill>
                </a:rPr>
                <a:t>私</a:t>
              </a:r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鑰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992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S 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立方體 5"/>
            <p:cNvSpPr/>
            <p:nvPr/>
          </p:nvSpPr>
          <p:spPr>
            <a:xfrm>
              <a:off x="4174223" y="4715391"/>
              <a:ext cx="36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HMAC-SHA512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立方體 10"/>
            <p:cNvSpPr/>
            <p:nvPr/>
          </p:nvSpPr>
          <p:spPr>
            <a:xfrm>
              <a:off x="2914223" y="2390886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向左箭號圖說文字 12"/>
            <p:cNvSpPr/>
            <p:nvPr/>
          </p:nvSpPr>
          <p:spPr>
            <a:xfrm>
              <a:off x="7657777" y="4736206"/>
              <a:ext cx="2880000" cy="720000"/>
            </a:xfrm>
            <a:prstGeom prst="leftArrow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32 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的索引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zh-TW" dirty="0" err="1" smtClean="0">
                  <a:solidFill>
                    <a:schemeClr val="accent6">
                      <a:lumMod val="50000"/>
                    </a:schemeClr>
                  </a:solidFill>
                </a:rPr>
                <a:t>i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向右箭號 13"/>
            <p:cNvSpPr/>
            <p:nvPr/>
          </p:nvSpPr>
          <p:spPr>
            <a:xfrm rot="5400000">
              <a:off x="6001221" y="3195253"/>
              <a:ext cx="270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/>
            <p:cNvCxnSpPr>
              <a:stCxn id="2" idx="2"/>
              <a:endCxn id="3" idx="0"/>
            </p:cNvCxnSpPr>
            <p:nvPr/>
          </p:nvCxnSpPr>
          <p:spPr>
            <a:xfrm flipH="1">
              <a:off x="3814223" y="1008428"/>
              <a:ext cx="2160000" cy="486686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2" idx="2"/>
              <a:endCxn id="4" idx="0"/>
            </p:cNvCxnSpPr>
            <p:nvPr/>
          </p:nvCxnSpPr>
          <p:spPr>
            <a:xfrm>
              <a:off x="5974223" y="1008428"/>
              <a:ext cx="2169000" cy="486686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向右箭號 19"/>
            <p:cNvSpPr/>
            <p:nvPr/>
          </p:nvSpPr>
          <p:spPr>
            <a:xfrm rot="5400000">
              <a:off x="3544223" y="198132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右箭號 20"/>
            <p:cNvSpPr/>
            <p:nvPr/>
          </p:nvSpPr>
          <p:spPr>
            <a:xfrm rot="5400000">
              <a:off x="3544223" y="2994398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54223" y="3422340"/>
              <a:ext cx="432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264 Bits </a:t>
              </a:r>
              <a:r>
                <a:rPr lang="zh-TW" altLang="en-US" dirty="0">
                  <a:solidFill>
                    <a:schemeClr val="tx1"/>
                  </a:solidFill>
                </a:rPr>
                <a:t>作父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擴展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公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鑰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向右箭號 26"/>
            <p:cNvSpPr/>
            <p:nvPr/>
          </p:nvSpPr>
          <p:spPr>
            <a:xfrm rot="5400000">
              <a:off x="5704223" y="5388265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663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92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立方體 33"/>
            <p:cNvSpPr/>
            <p:nvPr/>
          </p:nvSpPr>
          <p:spPr>
            <a:xfrm>
              <a:off x="2914223" y="6932420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㊉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6" name="肘形接點 35"/>
            <p:cNvCxnSpPr>
              <a:stCxn id="3" idx="1"/>
              <a:endCxn id="34" idx="2"/>
            </p:cNvCxnSpPr>
            <p:nvPr/>
          </p:nvCxnSpPr>
          <p:spPr>
            <a:xfrm rot="10800000" flipH="1" flipV="1">
              <a:off x="1663223" y="1855114"/>
              <a:ext cx="1251000" cy="5527306"/>
            </a:xfrm>
            <a:prstGeom prst="bentConnector3">
              <a:avLst>
                <a:gd name="adj1" fmla="val -18273"/>
              </a:avLst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接點 41"/>
            <p:cNvCxnSpPr/>
            <p:nvPr/>
          </p:nvCxnSpPr>
          <p:spPr>
            <a:xfrm rot="5400000">
              <a:off x="3482264" y="6780461"/>
              <a:ext cx="573919" cy="90000"/>
            </a:xfrm>
            <a:prstGeom prst="bentConnector3">
              <a:avLst>
                <a:gd name="adj1" fmla="val 33404"/>
              </a:avLst>
            </a:prstGeom>
            <a:ln w="571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向右箭號 42"/>
            <p:cNvSpPr/>
            <p:nvPr/>
          </p:nvSpPr>
          <p:spPr>
            <a:xfrm rot="5400000">
              <a:off x="3544223" y="7552460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向右箭號 45"/>
            <p:cNvSpPr/>
            <p:nvPr/>
          </p:nvSpPr>
          <p:spPr>
            <a:xfrm rot="5400000">
              <a:off x="5551221" y="8059938"/>
              <a:ext cx="360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54223" y="7997430"/>
              <a:ext cx="432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256 </a:t>
              </a:r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Bits 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子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私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鑰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m </a:t>
              </a:r>
              <a:r>
                <a:rPr lang="en-US" altLang="zh-TW" dirty="0">
                  <a:solidFill>
                    <a:srgbClr val="FF0000"/>
                  </a:solidFill>
                </a:rPr>
                <a:t>/ </a:t>
              </a:r>
              <a:r>
                <a:rPr lang="en-US" altLang="zh-TW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’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）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立方體 49"/>
            <p:cNvSpPr/>
            <p:nvPr/>
          </p:nvSpPr>
          <p:spPr>
            <a:xfrm>
              <a:off x="2914223" y="8997049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1" name="向右箭號 50"/>
            <p:cNvSpPr/>
            <p:nvPr/>
          </p:nvSpPr>
          <p:spPr>
            <a:xfrm rot="5400000">
              <a:off x="3544223" y="8568436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向右箭號 51"/>
            <p:cNvSpPr/>
            <p:nvPr/>
          </p:nvSpPr>
          <p:spPr>
            <a:xfrm rot="5400000">
              <a:off x="3544223" y="9600561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54223" y="10066603"/>
              <a:ext cx="432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264 Bits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子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公</a:t>
              </a:r>
              <a:r>
                <a:rPr lang="zh-TW" altLang="en-US" dirty="0">
                  <a:solidFill>
                    <a:schemeClr val="tx1"/>
                  </a:solidFill>
                </a:rPr>
                <a:t>鑰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M </a:t>
              </a:r>
              <a:r>
                <a:rPr lang="en-US" altLang="zh-TW" dirty="0">
                  <a:solidFill>
                    <a:srgbClr val="FF0000"/>
                  </a:solidFill>
                </a:rPr>
                <a:t>/ </a:t>
              </a:r>
              <a:r>
                <a:rPr lang="en-US" altLang="zh-TW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’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）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直線單箭頭接點 58"/>
            <p:cNvCxnSpPr>
              <a:stCxn id="6" idx="2"/>
            </p:cNvCxnSpPr>
            <p:nvPr/>
          </p:nvCxnSpPr>
          <p:spPr>
            <a:xfrm flipH="1" flipV="1">
              <a:off x="1428750" y="5143500"/>
              <a:ext cx="2745473" cy="2189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6811221" y="10066603"/>
              <a:ext cx="1080000" cy="72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31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B42A68-0B11-4B5C-80F2-57CD48F23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A42CFAD-88F4-45B5-BDE0-6BBFB25E47CA}"/>
              </a:ext>
            </a:extLst>
          </p:cNvPr>
          <p:cNvSpPr/>
          <p:nvPr/>
        </p:nvSpPr>
        <p:spPr>
          <a:xfrm>
            <a:off x="6853288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251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654223" y="288428"/>
            <a:ext cx="8883554" cy="8429002"/>
            <a:chOff x="1654223" y="288428"/>
            <a:chExt cx="8883554" cy="8429002"/>
          </a:xfrm>
        </p:grpSpPr>
        <p:sp>
          <p:nvSpPr>
            <p:cNvPr id="2" name="矩形 1"/>
            <p:cNvSpPr/>
            <p:nvPr/>
          </p:nvSpPr>
          <p:spPr>
            <a:xfrm>
              <a:off x="1654223" y="288428"/>
              <a:ext cx="864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</a:rPr>
                <a:t>使用熵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或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BIP-0039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助</a:t>
              </a: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</a:rPr>
                <a:t>記詞產生的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512 </a:t>
              </a:r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亂數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63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S 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作父擴展</a:t>
              </a:r>
              <a:r>
                <a:rPr lang="zh-TW" altLang="en-US" dirty="0">
                  <a:solidFill>
                    <a:srgbClr val="FF0000"/>
                  </a:solidFill>
                </a:rPr>
                <a:t>私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鑰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992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S 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立方體 5"/>
            <p:cNvSpPr/>
            <p:nvPr/>
          </p:nvSpPr>
          <p:spPr>
            <a:xfrm>
              <a:off x="4174223" y="4715391"/>
              <a:ext cx="36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HMAC-SHA512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立方體 10"/>
            <p:cNvSpPr/>
            <p:nvPr/>
          </p:nvSpPr>
          <p:spPr>
            <a:xfrm>
              <a:off x="2914223" y="2543286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向左箭號圖說文字 12"/>
            <p:cNvSpPr/>
            <p:nvPr/>
          </p:nvSpPr>
          <p:spPr>
            <a:xfrm>
              <a:off x="7657777" y="4736206"/>
              <a:ext cx="2880000" cy="720000"/>
            </a:xfrm>
            <a:prstGeom prst="leftArrow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32 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的索引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zh-TW" dirty="0" err="1" smtClean="0">
                  <a:solidFill>
                    <a:schemeClr val="accent6">
                      <a:lumMod val="50000"/>
                    </a:schemeClr>
                  </a:solidFill>
                </a:rPr>
                <a:t>i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向右箭號 13"/>
            <p:cNvSpPr/>
            <p:nvPr/>
          </p:nvSpPr>
          <p:spPr>
            <a:xfrm rot="5400000">
              <a:off x="6001221" y="3195253"/>
              <a:ext cx="270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/>
            <p:cNvCxnSpPr>
              <a:stCxn id="2" idx="2"/>
              <a:endCxn id="3" idx="0"/>
            </p:cNvCxnSpPr>
            <p:nvPr/>
          </p:nvCxnSpPr>
          <p:spPr>
            <a:xfrm flipH="1">
              <a:off x="3814223" y="1008428"/>
              <a:ext cx="2160000" cy="486686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2" idx="2"/>
              <a:endCxn id="4" idx="0"/>
            </p:cNvCxnSpPr>
            <p:nvPr/>
          </p:nvCxnSpPr>
          <p:spPr>
            <a:xfrm>
              <a:off x="5974223" y="1008428"/>
              <a:ext cx="2169000" cy="486686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向右箭號 19"/>
            <p:cNvSpPr/>
            <p:nvPr/>
          </p:nvSpPr>
          <p:spPr>
            <a:xfrm rot="5400000">
              <a:off x="3544223" y="205752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右箭號 20"/>
            <p:cNvSpPr/>
            <p:nvPr/>
          </p:nvSpPr>
          <p:spPr>
            <a:xfrm rot="5400000">
              <a:off x="3544223" y="3184898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54223" y="3689040"/>
              <a:ext cx="432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264 Bits </a:t>
              </a:r>
              <a:r>
                <a:rPr lang="zh-TW" altLang="en-US" dirty="0">
                  <a:solidFill>
                    <a:schemeClr val="tx1"/>
                  </a:solidFill>
                </a:rPr>
                <a:t>作父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擴展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公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鑰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向右箭號 25"/>
            <p:cNvSpPr/>
            <p:nvPr/>
          </p:nvSpPr>
          <p:spPr>
            <a:xfrm rot="5400000">
              <a:off x="4624223" y="427525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向右箭號 26"/>
            <p:cNvSpPr/>
            <p:nvPr/>
          </p:nvSpPr>
          <p:spPr>
            <a:xfrm rot="5400000">
              <a:off x="5704223" y="5388265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663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92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立方體 33"/>
            <p:cNvSpPr/>
            <p:nvPr/>
          </p:nvSpPr>
          <p:spPr>
            <a:xfrm>
              <a:off x="2914223" y="6932420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㊉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6" name="肘形接點 35"/>
            <p:cNvCxnSpPr>
              <a:stCxn id="12" idx="1"/>
              <a:endCxn id="34" idx="2"/>
            </p:cNvCxnSpPr>
            <p:nvPr/>
          </p:nvCxnSpPr>
          <p:spPr>
            <a:xfrm rot="10800000" flipH="1" flipV="1">
              <a:off x="1654223" y="4049040"/>
              <a:ext cx="1260000" cy="3333380"/>
            </a:xfrm>
            <a:prstGeom prst="bentConnector3">
              <a:avLst>
                <a:gd name="adj1" fmla="val -18143"/>
              </a:avLst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接點 41"/>
            <p:cNvCxnSpPr/>
            <p:nvPr/>
          </p:nvCxnSpPr>
          <p:spPr>
            <a:xfrm rot="5400000">
              <a:off x="3482264" y="6780461"/>
              <a:ext cx="573919" cy="90000"/>
            </a:xfrm>
            <a:prstGeom prst="bentConnector3">
              <a:avLst>
                <a:gd name="adj1" fmla="val 33404"/>
              </a:avLst>
            </a:prstGeom>
            <a:ln w="571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向右箭號 42"/>
            <p:cNvSpPr/>
            <p:nvPr/>
          </p:nvSpPr>
          <p:spPr>
            <a:xfrm rot="5400000">
              <a:off x="3544223" y="7552460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向右箭號 45"/>
            <p:cNvSpPr/>
            <p:nvPr/>
          </p:nvSpPr>
          <p:spPr>
            <a:xfrm rot="5400000">
              <a:off x="6541221" y="7010944"/>
              <a:ext cx="162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54223" y="7997430"/>
              <a:ext cx="432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256 </a:t>
              </a:r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Bits 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子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公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鑰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M </a:t>
              </a:r>
              <a:r>
                <a:rPr lang="en-US" altLang="zh-TW" dirty="0">
                  <a:solidFill>
                    <a:srgbClr val="FF0000"/>
                  </a:solidFill>
                </a:rPr>
                <a:t>/ </a:t>
              </a:r>
              <a:r>
                <a:rPr lang="en-US" altLang="zh-TW" dirty="0" err="1" smtClean="0">
                  <a:solidFill>
                    <a:srgbClr val="FF0000"/>
                  </a:solidFill>
                </a:rPr>
                <a:t>i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）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811221" y="7997430"/>
              <a:ext cx="1080000" cy="72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692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4850" y="-3985707"/>
            <a:ext cx="378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熵產生的 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128 Bits 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亂數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39" name="群組 1038"/>
          <p:cNvGrpSpPr/>
          <p:nvPr/>
        </p:nvGrpSpPr>
        <p:grpSpPr>
          <a:xfrm>
            <a:off x="944850" y="-2488857"/>
            <a:ext cx="5400000" cy="720000"/>
            <a:chOff x="944850" y="1023600"/>
            <a:chExt cx="5400000" cy="720000"/>
          </a:xfrm>
        </p:grpSpPr>
        <p:sp>
          <p:nvSpPr>
            <p:cNvPr id="13" name="矩形 12"/>
            <p:cNvSpPr/>
            <p:nvPr/>
          </p:nvSpPr>
          <p:spPr>
            <a:xfrm>
              <a:off x="4742850" y="1023600"/>
              <a:ext cx="16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4 Bits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4850" y="1023600"/>
              <a:ext cx="376200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2">
                      <a:lumMod val="50000"/>
                    </a:schemeClr>
                  </a:solidFill>
                </a:rPr>
                <a:t>使用</a:t>
              </a:r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熵產生的 </a:t>
              </a:r>
              <a:r>
                <a:rPr lang="en-US" altLang="zh-TW" dirty="0" smtClean="0">
                  <a:solidFill>
                    <a:schemeClr val="accent2">
                      <a:lumMod val="50000"/>
                    </a:schemeClr>
                  </a:solidFill>
                </a:rPr>
                <a:t>128 Bits </a:t>
              </a:r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亂數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右大括弧 9"/>
          <p:cNvSpPr/>
          <p:nvPr/>
        </p:nvSpPr>
        <p:spPr>
          <a:xfrm rot="5400000">
            <a:off x="3554850" y="-4302207"/>
            <a:ext cx="180000" cy="5400000"/>
          </a:xfrm>
          <a:prstGeom prst="rightBrace">
            <a:avLst>
              <a:gd name="adj1" fmla="val 8333"/>
              <a:gd name="adj2" fmla="val 30244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58215" y="-148216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132 Bits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98277"/>
              </p:ext>
            </p:extLst>
          </p:nvPr>
        </p:nvGraphicFramePr>
        <p:xfrm>
          <a:off x="1484850" y="28893"/>
          <a:ext cx="432000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4324502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16482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73404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r>
                        <a:rPr lang="en-US" altLang="zh-TW" baseline="0" dirty="0" smtClean="0"/>
                        <a:t> Bits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中文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29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0 0 0 0 0 0 0 0 0 0 0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abandon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43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0 0 0 0 0 0 0 0 0 0 0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ability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54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65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1 0 0 0 0 1 0 0 0 1 1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love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95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1 0 0 0 0 1 0 0 1 0 0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loyal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梁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95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27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0 0 0 0 0 0 0 0 0 0 0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矮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0 0 0 0 0 0 0 0 0 0 0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zoo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174892"/>
                  </a:ext>
                </a:extLst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944850" y="3741303"/>
            <a:ext cx="540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love</a:t>
            </a:r>
            <a:r>
              <a:rPr lang="en-US" altLang="zh-TW" dirty="0" smtClean="0"/>
              <a:t> </a:t>
            </a:r>
            <a:r>
              <a:rPr lang="en-US" altLang="zh-TW" dirty="0"/>
              <a:t>stand vicious engage cruel </a:t>
            </a:r>
            <a:r>
              <a:rPr lang="en-US" altLang="zh-TW" dirty="0" smtClean="0"/>
              <a:t>solve</a:t>
            </a:r>
          </a:p>
          <a:p>
            <a:pPr algn="ctr"/>
            <a:r>
              <a:rPr lang="en-US" altLang="zh-TW" dirty="0" smtClean="0"/>
              <a:t>error </a:t>
            </a:r>
            <a:r>
              <a:rPr lang="en-US" altLang="zh-TW" dirty="0"/>
              <a:t>power camera cousin maple use</a:t>
            </a:r>
            <a:endParaRPr lang="zh-TW" altLang="en-US" dirty="0"/>
          </a:p>
        </p:txBody>
      </p:sp>
      <p:cxnSp>
        <p:nvCxnSpPr>
          <p:cNvPr id="61" name="肘形接點 60"/>
          <p:cNvCxnSpPr>
            <a:stCxn id="21" idx="2"/>
            <a:endCxn id="55" idx="1"/>
          </p:cNvCxnSpPr>
          <p:nvPr/>
        </p:nvCxnSpPr>
        <p:spPr>
          <a:xfrm rot="16200000" flipH="1">
            <a:off x="303435" y="516258"/>
            <a:ext cx="2047830" cy="315000"/>
          </a:xfrm>
          <a:prstGeom prst="bentConnector2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5" idx="3"/>
          </p:cNvCxnSpPr>
          <p:nvPr/>
        </p:nvCxnSpPr>
        <p:spPr>
          <a:xfrm>
            <a:off x="5804850" y="1697673"/>
            <a:ext cx="315000" cy="2043630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0" name="肘形接點 1029"/>
          <p:cNvCxnSpPr>
            <a:stCxn id="8" idx="2"/>
            <a:endCxn id="13" idx="0"/>
          </p:cNvCxnSpPr>
          <p:nvPr/>
        </p:nvCxnSpPr>
        <p:spPr>
          <a:xfrm rot="5400000">
            <a:off x="6271200" y="-3993057"/>
            <a:ext cx="776850" cy="2231550"/>
          </a:xfrm>
          <a:prstGeom prst="bent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向右箭號 70"/>
          <p:cNvSpPr/>
          <p:nvPr/>
        </p:nvSpPr>
        <p:spPr>
          <a:xfrm>
            <a:off x="4664812" y="-3863247"/>
            <a:ext cx="540000" cy="54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2" name="肘形接點 1031"/>
          <p:cNvCxnSpPr>
            <a:stCxn id="2" idx="2"/>
            <a:endCxn id="16" idx="0"/>
          </p:cNvCxnSpPr>
          <p:nvPr/>
        </p:nvCxnSpPr>
        <p:spPr>
          <a:xfrm rot="5400000">
            <a:off x="2441925" y="-2881782"/>
            <a:ext cx="776850" cy="9000"/>
          </a:xfrm>
          <a:prstGeom prst="bent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立方體 4"/>
          <p:cNvSpPr/>
          <p:nvPr/>
        </p:nvSpPr>
        <p:spPr>
          <a:xfrm>
            <a:off x="5143969" y="-3985707"/>
            <a:ext cx="1440000" cy="720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SHA256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8" name="向右箭號 1027"/>
          <p:cNvSpPr/>
          <p:nvPr/>
        </p:nvSpPr>
        <p:spPr>
          <a:xfrm>
            <a:off x="6533513" y="-3863247"/>
            <a:ext cx="540000" cy="54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6965400" y="-3985707"/>
            <a:ext cx="5400000" cy="720000"/>
            <a:chOff x="8851350" y="1333500"/>
            <a:chExt cx="5400000" cy="720000"/>
          </a:xfrm>
        </p:grpSpPr>
        <p:sp>
          <p:nvSpPr>
            <p:cNvPr id="4" name="矩形 3"/>
            <p:cNvSpPr/>
            <p:nvPr/>
          </p:nvSpPr>
          <p:spPr>
            <a:xfrm>
              <a:off x="8851350" y="1333500"/>
              <a:ext cx="540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851350" y="1513500"/>
              <a:ext cx="1620000" cy="54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4 Bits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向右箭號 77"/>
          <p:cNvSpPr/>
          <p:nvPr/>
        </p:nvSpPr>
        <p:spPr>
          <a:xfrm rot="5400000">
            <a:off x="3329849" y="-1545484"/>
            <a:ext cx="540000" cy="54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944850" y="-1070157"/>
            <a:ext cx="5400000" cy="720000"/>
            <a:chOff x="944850" y="6219900"/>
            <a:chExt cx="5400000" cy="720000"/>
          </a:xfrm>
        </p:grpSpPr>
        <p:sp>
          <p:nvSpPr>
            <p:cNvPr id="21" name="矩形 20"/>
            <p:cNvSpPr/>
            <p:nvPr/>
          </p:nvSpPr>
          <p:spPr>
            <a:xfrm>
              <a:off x="9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>
                  <a:solidFill>
                    <a:schemeClr val="accent4">
                      <a:lumMod val="50000"/>
                    </a:schemeClr>
                  </a:solidFill>
                </a:rPr>
                <a:t>11</a:t>
              </a:r>
            </a:p>
            <a:p>
              <a:pPr algn="ctr"/>
              <a:r>
                <a:rPr lang="en-US" altLang="zh-TW" sz="1300" dirty="0" smtClean="0">
                  <a:solidFill>
                    <a:schemeClr val="accent4">
                      <a:lumMod val="50000"/>
                    </a:schemeClr>
                  </a:solidFill>
                </a:rPr>
                <a:t>Bits</a:t>
              </a:r>
              <a:endParaRPr lang="zh-TW" altLang="en-US" sz="1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3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8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2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27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6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45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9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4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8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</p:grpSp>
      <p:sp>
        <p:nvSpPr>
          <p:cNvPr id="1040" name="文字方塊 1039"/>
          <p:cNvSpPr txBox="1"/>
          <p:nvPr/>
        </p:nvSpPr>
        <p:spPr>
          <a:xfrm>
            <a:off x="701542" y="4564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查表法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559532" y="22609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查出對映的字元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27300" y="3741303"/>
            <a:ext cx="288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加入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Salt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（撒鹽）提升亂度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42" name="肘形接點 1041"/>
          <p:cNvCxnSpPr>
            <a:stCxn id="85" idx="3"/>
            <a:endCxn id="85" idx="5"/>
          </p:cNvCxnSpPr>
          <p:nvPr/>
        </p:nvCxnSpPr>
        <p:spPr>
          <a:xfrm rot="5400000" flipH="1" flipV="1">
            <a:off x="7270050" y="4402302"/>
            <a:ext cx="450000" cy="1890000"/>
          </a:xfrm>
          <a:prstGeom prst="bentConnector4">
            <a:avLst>
              <a:gd name="adj1" fmla="val -50800"/>
              <a:gd name="adj2" fmla="val 127214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立方體 84"/>
          <p:cNvSpPr/>
          <p:nvPr/>
        </p:nvSpPr>
        <p:spPr>
          <a:xfrm>
            <a:off x="4840050" y="4852302"/>
            <a:ext cx="3600000" cy="720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HMAC-SHA512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56" name="群組 1055"/>
          <p:cNvGrpSpPr/>
          <p:nvPr/>
        </p:nvGrpSpPr>
        <p:grpSpPr>
          <a:xfrm>
            <a:off x="5292162" y="4385256"/>
            <a:ext cx="2695774" cy="540000"/>
            <a:chOff x="5292162" y="4385256"/>
            <a:chExt cx="2695774" cy="540000"/>
          </a:xfrm>
        </p:grpSpPr>
        <p:sp>
          <p:nvSpPr>
            <p:cNvPr id="90" name="向右箭號 89"/>
            <p:cNvSpPr/>
            <p:nvPr/>
          </p:nvSpPr>
          <p:spPr>
            <a:xfrm rot="5400000">
              <a:off x="5292162" y="4385256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向右箭號 90"/>
            <p:cNvSpPr/>
            <p:nvPr/>
          </p:nvSpPr>
          <p:spPr>
            <a:xfrm rot="5400000">
              <a:off x="7447936" y="4385256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6" name="向右箭號 105"/>
          <p:cNvSpPr/>
          <p:nvPr/>
        </p:nvSpPr>
        <p:spPr>
          <a:xfrm rot="5400000">
            <a:off x="6344849" y="5895809"/>
            <a:ext cx="540000" cy="54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970050" y="6361401"/>
            <a:ext cx="1134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512 Bits 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的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Seed S 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供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BIP-0032 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使用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8399807" y="532096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執行 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2048 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次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1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4850" y="-3985707"/>
            <a:ext cx="378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熵產生的 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128 Bits 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亂數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39" name="群組 1038"/>
          <p:cNvGrpSpPr/>
          <p:nvPr/>
        </p:nvGrpSpPr>
        <p:grpSpPr>
          <a:xfrm>
            <a:off x="944850" y="-2488857"/>
            <a:ext cx="5400000" cy="720000"/>
            <a:chOff x="944850" y="1023600"/>
            <a:chExt cx="5400000" cy="720000"/>
          </a:xfrm>
        </p:grpSpPr>
        <p:sp>
          <p:nvSpPr>
            <p:cNvPr id="13" name="矩形 12"/>
            <p:cNvSpPr/>
            <p:nvPr/>
          </p:nvSpPr>
          <p:spPr>
            <a:xfrm>
              <a:off x="4742850" y="1023600"/>
              <a:ext cx="16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4 Bits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4850" y="1023600"/>
              <a:ext cx="376200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2">
                      <a:lumMod val="50000"/>
                    </a:schemeClr>
                  </a:solidFill>
                </a:rPr>
                <a:t>使用</a:t>
              </a:r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熵產生的 </a:t>
              </a:r>
              <a:r>
                <a:rPr lang="en-US" altLang="zh-TW" dirty="0" smtClean="0">
                  <a:solidFill>
                    <a:schemeClr val="accent2">
                      <a:lumMod val="50000"/>
                    </a:schemeClr>
                  </a:solidFill>
                </a:rPr>
                <a:t>128 Bits </a:t>
              </a:r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亂數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右大括弧 9"/>
          <p:cNvSpPr/>
          <p:nvPr/>
        </p:nvSpPr>
        <p:spPr>
          <a:xfrm rot="5400000">
            <a:off x="3554850" y="-4302207"/>
            <a:ext cx="180000" cy="5400000"/>
          </a:xfrm>
          <a:prstGeom prst="rightBrace">
            <a:avLst>
              <a:gd name="adj1" fmla="val 8333"/>
              <a:gd name="adj2" fmla="val 30244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58215" y="-148216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132 Bits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1484850" y="28893"/>
          <a:ext cx="432000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4324502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16482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73404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r>
                        <a:rPr lang="en-US" altLang="zh-TW" baseline="0" dirty="0" smtClean="0"/>
                        <a:t> Bits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中文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29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0 0 0 0 0 0 0 0 0 0 0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abandon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43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0 0 0 0 0 0 0 0 0 0 0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ability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54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65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1 0 0 0 0 1 0 0 0 1 1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love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95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1 0 0 0 0 1 0 0 1 0 0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loyal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梁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95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27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0 0 0 0 0 0 0 0 0 0 0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矮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0 0 0 0 0 0 0 0 0 0 0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zoo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174892"/>
                  </a:ext>
                </a:extLst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944850" y="3741303"/>
            <a:ext cx="540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love</a:t>
            </a:r>
            <a:r>
              <a:rPr lang="en-US" altLang="zh-TW" dirty="0" smtClean="0"/>
              <a:t> </a:t>
            </a:r>
            <a:r>
              <a:rPr lang="en-US" altLang="zh-TW" dirty="0"/>
              <a:t>stand vicious engage cruel </a:t>
            </a:r>
            <a:r>
              <a:rPr lang="en-US" altLang="zh-TW" dirty="0" smtClean="0"/>
              <a:t>solve</a:t>
            </a:r>
          </a:p>
          <a:p>
            <a:pPr algn="ctr"/>
            <a:r>
              <a:rPr lang="en-US" altLang="zh-TW" dirty="0" smtClean="0"/>
              <a:t>error </a:t>
            </a:r>
            <a:r>
              <a:rPr lang="en-US" altLang="zh-TW" dirty="0"/>
              <a:t>power camera cousin maple use</a:t>
            </a:r>
            <a:endParaRPr lang="zh-TW" altLang="en-US" dirty="0"/>
          </a:p>
        </p:txBody>
      </p:sp>
      <p:cxnSp>
        <p:nvCxnSpPr>
          <p:cNvPr id="61" name="肘形接點 60"/>
          <p:cNvCxnSpPr>
            <a:stCxn id="21" idx="2"/>
            <a:endCxn id="55" idx="1"/>
          </p:cNvCxnSpPr>
          <p:nvPr/>
        </p:nvCxnSpPr>
        <p:spPr>
          <a:xfrm rot="16200000" flipH="1">
            <a:off x="303435" y="516258"/>
            <a:ext cx="2047830" cy="315000"/>
          </a:xfrm>
          <a:prstGeom prst="bentConnector2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5" idx="3"/>
          </p:cNvCxnSpPr>
          <p:nvPr/>
        </p:nvCxnSpPr>
        <p:spPr>
          <a:xfrm>
            <a:off x="5804850" y="1697673"/>
            <a:ext cx="315000" cy="2043630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0" name="肘形接點 1029"/>
          <p:cNvCxnSpPr>
            <a:stCxn id="8" idx="2"/>
            <a:endCxn id="13" idx="0"/>
          </p:cNvCxnSpPr>
          <p:nvPr/>
        </p:nvCxnSpPr>
        <p:spPr>
          <a:xfrm rot="5400000">
            <a:off x="6271200" y="-3993057"/>
            <a:ext cx="776850" cy="2231550"/>
          </a:xfrm>
          <a:prstGeom prst="bent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向右箭號 70"/>
          <p:cNvSpPr/>
          <p:nvPr/>
        </p:nvSpPr>
        <p:spPr>
          <a:xfrm>
            <a:off x="4664812" y="-3863247"/>
            <a:ext cx="540000" cy="54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2" name="肘形接點 1031"/>
          <p:cNvCxnSpPr>
            <a:stCxn id="2" idx="2"/>
            <a:endCxn id="16" idx="0"/>
          </p:cNvCxnSpPr>
          <p:nvPr/>
        </p:nvCxnSpPr>
        <p:spPr>
          <a:xfrm rot="5400000">
            <a:off x="2441925" y="-2881782"/>
            <a:ext cx="776850" cy="9000"/>
          </a:xfrm>
          <a:prstGeom prst="bent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立方體 4"/>
          <p:cNvSpPr/>
          <p:nvPr/>
        </p:nvSpPr>
        <p:spPr>
          <a:xfrm>
            <a:off x="5143969" y="-3985707"/>
            <a:ext cx="1440000" cy="720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SHA256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8" name="向右箭號 1027"/>
          <p:cNvSpPr/>
          <p:nvPr/>
        </p:nvSpPr>
        <p:spPr>
          <a:xfrm>
            <a:off x="6533513" y="-3863247"/>
            <a:ext cx="540000" cy="54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6965400" y="-3985707"/>
            <a:ext cx="5400000" cy="720000"/>
            <a:chOff x="8851350" y="1333500"/>
            <a:chExt cx="5400000" cy="720000"/>
          </a:xfrm>
        </p:grpSpPr>
        <p:sp>
          <p:nvSpPr>
            <p:cNvPr id="4" name="矩形 3"/>
            <p:cNvSpPr/>
            <p:nvPr/>
          </p:nvSpPr>
          <p:spPr>
            <a:xfrm>
              <a:off x="8851350" y="1333500"/>
              <a:ext cx="540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851350" y="1513500"/>
              <a:ext cx="1620000" cy="54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4 Bits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向右箭號 77"/>
          <p:cNvSpPr/>
          <p:nvPr/>
        </p:nvSpPr>
        <p:spPr>
          <a:xfrm rot="5400000">
            <a:off x="3329849" y="-1545484"/>
            <a:ext cx="540000" cy="54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944850" y="-1070157"/>
            <a:ext cx="5400000" cy="720000"/>
            <a:chOff x="944850" y="6219900"/>
            <a:chExt cx="5400000" cy="720000"/>
          </a:xfrm>
        </p:grpSpPr>
        <p:sp>
          <p:nvSpPr>
            <p:cNvPr id="21" name="矩形 20"/>
            <p:cNvSpPr/>
            <p:nvPr/>
          </p:nvSpPr>
          <p:spPr>
            <a:xfrm>
              <a:off x="9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>
                  <a:solidFill>
                    <a:schemeClr val="accent4">
                      <a:lumMod val="50000"/>
                    </a:schemeClr>
                  </a:solidFill>
                </a:rPr>
                <a:t>11</a:t>
              </a:r>
            </a:p>
            <a:p>
              <a:pPr algn="ctr"/>
              <a:r>
                <a:rPr lang="en-US" altLang="zh-TW" sz="1300" dirty="0" smtClean="0">
                  <a:solidFill>
                    <a:schemeClr val="accent4">
                      <a:lumMod val="50000"/>
                    </a:schemeClr>
                  </a:solidFill>
                </a:rPr>
                <a:t>Bits</a:t>
              </a:r>
              <a:endParaRPr lang="zh-TW" altLang="en-US" sz="1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3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8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2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27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6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45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9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44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894850" y="6219900"/>
              <a:ext cx="45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 smtClean="0"/>
                <a:t>11</a:t>
              </a:r>
            </a:p>
            <a:p>
              <a:pPr algn="ctr"/>
              <a:r>
                <a:rPr lang="en-US" altLang="zh-TW" sz="1300" dirty="0" smtClean="0"/>
                <a:t>Bits</a:t>
              </a:r>
              <a:endParaRPr lang="zh-TW" altLang="en-US" sz="1300" dirty="0"/>
            </a:p>
          </p:txBody>
        </p:sp>
      </p:grpSp>
      <p:sp>
        <p:nvSpPr>
          <p:cNvPr id="1040" name="文字方塊 1039"/>
          <p:cNvSpPr txBox="1"/>
          <p:nvPr/>
        </p:nvSpPr>
        <p:spPr>
          <a:xfrm>
            <a:off x="701542" y="4564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查表法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559532" y="22609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查出對映的字元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27300" y="3741303"/>
            <a:ext cx="288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加入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Salt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（撒鹽）提升亂度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42" name="肘形接點 1041"/>
          <p:cNvCxnSpPr>
            <a:stCxn id="85" idx="3"/>
            <a:endCxn id="85" idx="5"/>
          </p:cNvCxnSpPr>
          <p:nvPr/>
        </p:nvCxnSpPr>
        <p:spPr>
          <a:xfrm rot="5400000" flipH="1" flipV="1">
            <a:off x="7270050" y="4402302"/>
            <a:ext cx="450000" cy="1890000"/>
          </a:xfrm>
          <a:prstGeom prst="bentConnector4">
            <a:avLst>
              <a:gd name="adj1" fmla="val -50800"/>
              <a:gd name="adj2" fmla="val 127214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立方體 84"/>
          <p:cNvSpPr/>
          <p:nvPr/>
        </p:nvSpPr>
        <p:spPr>
          <a:xfrm>
            <a:off x="4840050" y="4852302"/>
            <a:ext cx="3600000" cy="720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HMAC-SHA512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56" name="群組 1055"/>
          <p:cNvGrpSpPr/>
          <p:nvPr/>
        </p:nvGrpSpPr>
        <p:grpSpPr>
          <a:xfrm>
            <a:off x="5292162" y="4385256"/>
            <a:ext cx="2695774" cy="540000"/>
            <a:chOff x="5292162" y="4385256"/>
            <a:chExt cx="2695774" cy="540000"/>
          </a:xfrm>
        </p:grpSpPr>
        <p:sp>
          <p:nvSpPr>
            <p:cNvPr id="90" name="向右箭號 89"/>
            <p:cNvSpPr/>
            <p:nvPr/>
          </p:nvSpPr>
          <p:spPr>
            <a:xfrm rot="5400000">
              <a:off x="5292162" y="4385256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向右箭號 90"/>
            <p:cNvSpPr/>
            <p:nvPr/>
          </p:nvSpPr>
          <p:spPr>
            <a:xfrm rot="5400000">
              <a:off x="7447936" y="4385256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6" name="向右箭號 105"/>
          <p:cNvSpPr/>
          <p:nvPr/>
        </p:nvSpPr>
        <p:spPr>
          <a:xfrm rot="5400000">
            <a:off x="6344849" y="5895809"/>
            <a:ext cx="540000" cy="54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8399807" y="532096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執行 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2048 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次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741818" y="6359294"/>
            <a:ext cx="9109027" cy="10940649"/>
            <a:chOff x="1428750" y="288428"/>
            <a:chExt cx="9109027" cy="10940649"/>
          </a:xfrm>
        </p:grpSpPr>
        <p:sp>
          <p:nvSpPr>
            <p:cNvPr id="57" name="矩形 56"/>
            <p:cNvSpPr/>
            <p:nvPr/>
          </p:nvSpPr>
          <p:spPr>
            <a:xfrm>
              <a:off x="1654223" y="288428"/>
              <a:ext cx="864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</a:rPr>
                <a:t>使用熵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或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BIP-0039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助</a:t>
              </a: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</a:rPr>
                <a:t>記詞產生的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512 </a:t>
              </a:r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亂數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663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S 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作父擴展</a:t>
              </a:r>
              <a:r>
                <a:rPr lang="zh-TW" altLang="en-US" dirty="0">
                  <a:solidFill>
                    <a:srgbClr val="FF0000"/>
                  </a:solidFill>
                </a:rPr>
                <a:t>私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鑰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m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992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S 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立方體 61"/>
            <p:cNvSpPr/>
            <p:nvPr/>
          </p:nvSpPr>
          <p:spPr>
            <a:xfrm>
              <a:off x="4174223" y="4715391"/>
              <a:ext cx="36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HMAC-SHA512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立方體 63"/>
            <p:cNvSpPr/>
            <p:nvPr/>
          </p:nvSpPr>
          <p:spPr>
            <a:xfrm>
              <a:off x="2914223" y="2390886"/>
              <a:ext cx="1800000" cy="720000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向左箭號圖說文字 64"/>
            <p:cNvSpPr/>
            <p:nvPr/>
          </p:nvSpPr>
          <p:spPr>
            <a:xfrm>
              <a:off x="7657777" y="4736206"/>
              <a:ext cx="2880000" cy="720000"/>
            </a:xfrm>
            <a:prstGeom prst="leftArrow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32 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的索引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zh-TW" b="1" dirty="0" err="1" smtClean="0">
                  <a:solidFill>
                    <a:srgbClr val="FF0000"/>
                  </a:solidFill>
                </a:rPr>
                <a:t>i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向右箭號 65"/>
            <p:cNvSpPr/>
            <p:nvPr/>
          </p:nvSpPr>
          <p:spPr>
            <a:xfrm rot="5400000">
              <a:off x="6001221" y="3195253"/>
              <a:ext cx="270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單箭頭接點 66"/>
            <p:cNvCxnSpPr>
              <a:stCxn id="57" idx="2"/>
              <a:endCxn id="59" idx="0"/>
            </p:cNvCxnSpPr>
            <p:nvPr/>
          </p:nvCxnSpPr>
          <p:spPr>
            <a:xfrm flipH="1">
              <a:off x="3814223" y="1008428"/>
              <a:ext cx="2160000" cy="486686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57" idx="2"/>
              <a:endCxn id="60" idx="0"/>
            </p:cNvCxnSpPr>
            <p:nvPr/>
          </p:nvCxnSpPr>
          <p:spPr>
            <a:xfrm>
              <a:off x="5974223" y="1008428"/>
              <a:ext cx="2169000" cy="486686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向右箭號 68"/>
            <p:cNvSpPr/>
            <p:nvPr/>
          </p:nvSpPr>
          <p:spPr>
            <a:xfrm rot="5400000">
              <a:off x="3544223" y="198132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向右箭號 69"/>
            <p:cNvSpPr/>
            <p:nvPr/>
          </p:nvSpPr>
          <p:spPr>
            <a:xfrm rot="5400000">
              <a:off x="3544223" y="2994398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654223" y="3422340"/>
              <a:ext cx="432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264 Bits 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作父擴展公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鑰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向右箭號 72"/>
            <p:cNvSpPr/>
            <p:nvPr/>
          </p:nvSpPr>
          <p:spPr>
            <a:xfrm rot="5400000">
              <a:off x="5704223" y="5388265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663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992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" name="立方體 75"/>
            <p:cNvSpPr/>
            <p:nvPr/>
          </p:nvSpPr>
          <p:spPr>
            <a:xfrm>
              <a:off x="2914223" y="6932420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㊉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77" name="肘形接點 76"/>
            <p:cNvCxnSpPr>
              <a:stCxn id="59" idx="1"/>
              <a:endCxn id="76" idx="2"/>
            </p:cNvCxnSpPr>
            <p:nvPr/>
          </p:nvCxnSpPr>
          <p:spPr>
            <a:xfrm rot="10800000" flipH="1" flipV="1">
              <a:off x="1663223" y="1855114"/>
              <a:ext cx="1251000" cy="5527306"/>
            </a:xfrm>
            <a:prstGeom prst="bentConnector3">
              <a:avLst>
                <a:gd name="adj1" fmla="val -18273"/>
              </a:avLst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接點 78"/>
            <p:cNvCxnSpPr/>
            <p:nvPr/>
          </p:nvCxnSpPr>
          <p:spPr>
            <a:xfrm rot="5400000">
              <a:off x="3482264" y="6780461"/>
              <a:ext cx="573919" cy="90000"/>
            </a:xfrm>
            <a:prstGeom prst="bentConnector3">
              <a:avLst>
                <a:gd name="adj1" fmla="val 33404"/>
              </a:avLst>
            </a:prstGeom>
            <a:ln w="571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向右箭號 79"/>
            <p:cNvSpPr/>
            <p:nvPr/>
          </p:nvSpPr>
          <p:spPr>
            <a:xfrm rot="5400000">
              <a:off x="3544223" y="7552460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向右箭號 80"/>
            <p:cNvSpPr/>
            <p:nvPr/>
          </p:nvSpPr>
          <p:spPr>
            <a:xfrm rot="5400000">
              <a:off x="5001651" y="8609508"/>
              <a:ext cx="4699139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/>
            <p:cNvCxnSpPr>
              <a:stCxn id="62" idx="2"/>
            </p:cNvCxnSpPr>
            <p:nvPr/>
          </p:nvCxnSpPr>
          <p:spPr>
            <a:xfrm flipH="1" flipV="1">
              <a:off x="1428750" y="5143500"/>
              <a:ext cx="2745473" cy="2189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736373" y="14058851"/>
            <a:ext cx="9109027" cy="9716024"/>
            <a:chOff x="1428750" y="1495114"/>
            <a:chExt cx="9109027" cy="9716024"/>
          </a:xfrm>
        </p:grpSpPr>
        <p:sp>
          <p:nvSpPr>
            <p:cNvPr id="96" name="矩形 95"/>
            <p:cNvSpPr/>
            <p:nvPr/>
          </p:nvSpPr>
          <p:spPr>
            <a:xfrm>
              <a:off x="1663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私</a:t>
              </a:r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鑰</a:t>
              </a:r>
              <a:r>
                <a:rPr lang="zh-TW" altLang="en-US" dirty="0">
                  <a:solidFill>
                    <a:srgbClr val="FF0000"/>
                  </a:solidFill>
                </a:rPr>
                <a:t>（</a:t>
              </a:r>
              <a:r>
                <a:rPr lang="en-US" altLang="zh-TW" dirty="0">
                  <a:solidFill>
                    <a:srgbClr val="FF0000"/>
                  </a:solidFill>
                </a:rPr>
                <a:t>m / </a:t>
              </a:r>
              <a:r>
                <a:rPr lang="en-US" altLang="zh-TW" dirty="0" err="1">
                  <a:solidFill>
                    <a:srgbClr val="FF0000"/>
                  </a:solidFill>
                </a:rPr>
                <a:t>i</a:t>
              </a:r>
              <a:r>
                <a:rPr lang="en-US" altLang="zh-TW" dirty="0">
                  <a:solidFill>
                    <a:srgbClr val="FF0000"/>
                  </a:solidFill>
                </a:rPr>
                <a:t>’</a:t>
              </a:r>
              <a:r>
                <a:rPr lang="zh-TW" altLang="en-US" dirty="0">
                  <a:solidFill>
                    <a:srgbClr val="FF0000"/>
                  </a:solidFill>
                </a:rPr>
                <a:t>）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8" name="立方體 97"/>
            <p:cNvSpPr/>
            <p:nvPr/>
          </p:nvSpPr>
          <p:spPr>
            <a:xfrm>
              <a:off x="4174223" y="4715391"/>
              <a:ext cx="36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HMAC-SHA512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0" name="立方體 99"/>
            <p:cNvSpPr/>
            <p:nvPr/>
          </p:nvSpPr>
          <p:spPr>
            <a:xfrm>
              <a:off x="2914223" y="2390886"/>
              <a:ext cx="1800000" cy="720000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向左箭號圖說文字 100"/>
            <p:cNvSpPr/>
            <p:nvPr/>
          </p:nvSpPr>
          <p:spPr>
            <a:xfrm>
              <a:off x="7657777" y="4736206"/>
              <a:ext cx="2880000" cy="720000"/>
            </a:xfrm>
            <a:prstGeom prst="leftArrow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32 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的索引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j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向右箭號 104"/>
            <p:cNvSpPr/>
            <p:nvPr/>
          </p:nvSpPr>
          <p:spPr>
            <a:xfrm rot="5400000">
              <a:off x="3544223" y="198132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向右箭號 106"/>
            <p:cNvSpPr/>
            <p:nvPr/>
          </p:nvSpPr>
          <p:spPr>
            <a:xfrm rot="5400000">
              <a:off x="3544223" y="2994398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54223" y="3422340"/>
              <a:ext cx="432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264 Bits 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公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鑰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向右箭號 109"/>
            <p:cNvSpPr/>
            <p:nvPr/>
          </p:nvSpPr>
          <p:spPr>
            <a:xfrm rot="5400000">
              <a:off x="5704223" y="5388265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63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5992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3" name="立方體 112"/>
            <p:cNvSpPr/>
            <p:nvPr/>
          </p:nvSpPr>
          <p:spPr>
            <a:xfrm>
              <a:off x="2914223" y="6932420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㊉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14" name="肘形接點 113"/>
            <p:cNvCxnSpPr>
              <a:stCxn id="96" idx="1"/>
              <a:endCxn id="113" idx="2"/>
            </p:cNvCxnSpPr>
            <p:nvPr/>
          </p:nvCxnSpPr>
          <p:spPr>
            <a:xfrm rot="10800000" flipH="1" flipV="1">
              <a:off x="1663223" y="1855114"/>
              <a:ext cx="1251000" cy="5527306"/>
            </a:xfrm>
            <a:prstGeom prst="bentConnector3">
              <a:avLst>
                <a:gd name="adj1" fmla="val -18273"/>
              </a:avLst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肘形接點 114"/>
            <p:cNvCxnSpPr/>
            <p:nvPr/>
          </p:nvCxnSpPr>
          <p:spPr>
            <a:xfrm rot="5400000">
              <a:off x="3482264" y="6780461"/>
              <a:ext cx="573919" cy="90000"/>
            </a:xfrm>
            <a:prstGeom prst="bentConnector3">
              <a:avLst>
                <a:gd name="adj1" fmla="val 33404"/>
              </a:avLst>
            </a:prstGeom>
            <a:ln w="571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向右箭號 115"/>
            <p:cNvSpPr/>
            <p:nvPr/>
          </p:nvSpPr>
          <p:spPr>
            <a:xfrm rot="5400000">
              <a:off x="3544223" y="7552460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向右箭號 116"/>
            <p:cNvSpPr/>
            <p:nvPr/>
          </p:nvSpPr>
          <p:spPr>
            <a:xfrm rot="5400000">
              <a:off x="5010621" y="8600538"/>
              <a:ext cx="46812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3" name="直線單箭頭接點 122"/>
            <p:cNvCxnSpPr>
              <a:stCxn id="98" idx="2"/>
            </p:cNvCxnSpPr>
            <p:nvPr/>
          </p:nvCxnSpPr>
          <p:spPr>
            <a:xfrm flipH="1" flipV="1">
              <a:off x="1428750" y="5143500"/>
              <a:ext cx="2745473" cy="2189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727301" y="20554598"/>
            <a:ext cx="9109027" cy="9741192"/>
            <a:chOff x="1428750" y="1495114"/>
            <a:chExt cx="9109027" cy="9741192"/>
          </a:xfrm>
        </p:grpSpPr>
        <p:sp>
          <p:nvSpPr>
            <p:cNvPr id="126" name="矩形 125"/>
            <p:cNvSpPr/>
            <p:nvPr/>
          </p:nvSpPr>
          <p:spPr>
            <a:xfrm>
              <a:off x="1663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私</a:t>
              </a:r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鑰</a:t>
              </a:r>
              <a:r>
                <a:rPr lang="zh-TW" altLang="en-US" dirty="0">
                  <a:solidFill>
                    <a:srgbClr val="FF0000"/>
                  </a:solidFill>
                </a:rPr>
                <a:t>（</a:t>
              </a:r>
              <a:r>
                <a:rPr lang="en-US" altLang="zh-TW" dirty="0">
                  <a:solidFill>
                    <a:srgbClr val="FF0000"/>
                  </a:solidFill>
                </a:rPr>
                <a:t>m / </a:t>
              </a:r>
              <a:r>
                <a:rPr lang="en-US" altLang="zh-TW" dirty="0" err="1">
                  <a:solidFill>
                    <a:srgbClr val="FF0000"/>
                  </a:solidFill>
                </a:rPr>
                <a:t>i</a:t>
              </a:r>
              <a:r>
                <a:rPr lang="en-US" altLang="zh-TW" dirty="0">
                  <a:solidFill>
                    <a:srgbClr val="FF0000"/>
                  </a:solidFill>
                </a:rPr>
                <a:t>' / j'</a:t>
              </a:r>
              <a:r>
                <a:rPr lang="zh-TW" altLang="en-US" dirty="0">
                  <a:solidFill>
                    <a:srgbClr val="FF0000"/>
                  </a:solidFill>
                </a:rPr>
                <a:t>）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7" name="立方體 126"/>
            <p:cNvSpPr/>
            <p:nvPr/>
          </p:nvSpPr>
          <p:spPr>
            <a:xfrm>
              <a:off x="4174223" y="4715391"/>
              <a:ext cx="36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HMAC-SHA512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8" name="立方體 127"/>
            <p:cNvSpPr/>
            <p:nvPr/>
          </p:nvSpPr>
          <p:spPr>
            <a:xfrm>
              <a:off x="2914223" y="2390886"/>
              <a:ext cx="1800000" cy="720000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9" name="向左箭號圖說文字 128"/>
            <p:cNvSpPr/>
            <p:nvPr/>
          </p:nvSpPr>
          <p:spPr>
            <a:xfrm>
              <a:off x="7657777" y="4736206"/>
              <a:ext cx="2880000" cy="720000"/>
            </a:xfrm>
            <a:prstGeom prst="leftArrow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32 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的索引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n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 rot="5400000">
              <a:off x="3544223" y="198132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 rot="5400000">
              <a:off x="3544223" y="2994398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654223" y="3422340"/>
              <a:ext cx="4320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264 Bits 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公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鑰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向右箭號 132"/>
            <p:cNvSpPr/>
            <p:nvPr/>
          </p:nvSpPr>
          <p:spPr>
            <a:xfrm rot="5400000">
              <a:off x="5704223" y="5388265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663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992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6" name="立方體 135"/>
            <p:cNvSpPr/>
            <p:nvPr/>
          </p:nvSpPr>
          <p:spPr>
            <a:xfrm>
              <a:off x="2914223" y="6932420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㊉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37" name="肘形接點 136"/>
            <p:cNvCxnSpPr>
              <a:stCxn id="126" idx="1"/>
              <a:endCxn id="136" idx="2"/>
            </p:cNvCxnSpPr>
            <p:nvPr/>
          </p:nvCxnSpPr>
          <p:spPr>
            <a:xfrm rot="10800000" flipH="1" flipV="1">
              <a:off x="1663223" y="1855114"/>
              <a:ext cx="1251000" cy="5527306"/>
            </a:xfrm>
            <a:prstGeom prst="bentConnector3">
              <a:avLst>
                <a:gd name="adj1" fmla="val -18273"/>
              </a:avLst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接點 137"/>
            <p:cNvCxnSpPr/>
            <p:nvPr/>
          </p:nvCxnSpPr>
          <p:spPr>
            <a:xfrm rot="5400000">
              <a:off x="3482264" y="6780461"/>
              <a:ext cx="573919" cy="90000"/>
            </a:xfrm>
            <a:prstGeom prst="bentConnector3">
              <a:avLst>
                <a:gd name="adj1" fmla="val 33404"/>
              </a:avLst>
            </a:prstGeom>
            <a:ln w="571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向右箭號 138"/>
            <p:cNvSpPr/>
            <p:nvPr/>
          </p:nvSpPr>
          <p:spPr>
            <a:xfrm rot="5400000">
              <a:off x="3544223" y="7552460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向右箭號 139"/>
            <p:cNvSpPr/>
            <p:nvPr/>
          </p:nvSpPr>
          <p:spPr>
            <a:xfrm rot="5400000">
              <a:off x="4998037" y="8613122"/>
              <a:ext cx="4706368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6" name="直線單箭頭接點 145"/>
            <p:cNvCxnSpPr>
              <a:stCxn id="127" idx="2"/>
            </p:cNvCxnSpPr>
            <p:nvPr/>
          </p:nvCxnSpPr>
          <p:spPr>
            <a:xfrm flipH="1" flipV="1">
              <a:off x="1428750" y="5143500"/>
              <a:ext cx="2745473" cy="2189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群組 147"/>
          <p:cNvGrpSpPr/>
          <p:nvPr/>
        </p:nvGrpSpPr>
        <p:grpSpPr>
          <a:xfrm>
            <a:off x="942796" y="27054698"/>
            <a:ext cx="8883554" cy="9745413"/>
            <a:chOff x="1654223" y="1495114"/>
            <a:chExt cx="8883554" cy="9745413"/>
          </a:xfrm>
        </p:grpSpPr>
        <p:sp>
          <p:nvSpPr>
            <p:cNvPr id="150" name="矩形 149"/>
            <p:cNvSpPr/>
            <p:nvPr/>
          </p:nvSpPr>
          <p:spPr>
            <a:xfrm>
              <a:off x="1663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私</a:t>
              </a:r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鑰</a:t>
              </a:r>
              <a:r>
                <a:rPr lang="zh-TW" altLang="en-US" dirty="0">
                  <a:solidFill>
                    <a:srgbClr val="FF0000"/>
                  </a:solidFill>
                </a:rPr>
                <a:t>（</a:t>
              </a:r>
              <a:r>
                <a:rPr lang="en-US" altLang="zh-TW" dirty="0">
                  <a:solidFill>
                    <a:srgbClr val="FF0000"/>
                  </a:solidFill>
                </a:rPr>
                <a:t>m / </a:t>
              </a:r>
              <a:r>
                <a:rPr lang="en-US" altLang="zh-TW" dirty="0" err="1">
                  <a:solidFill>
                    <a:srgbClr val="FF0000"/>
                  </a:solidFill>
                </a:rPr>
                <a:t>i</a:t>
              </a:r>
              <a:r>
                <a:rPr lang="en-US" altLang="zh-TW" dirty="0">
                  <a:solidFill>
                    <a:srgbClr val="FF0000"/>
                  </a:solidFill>
                </a:rPr>
                <a:t>' / j' / n'</a:t>
              </a:r>
              <a:r>
                <a:rPr lang="zh-TW" altLang="en-US" dirty="0">
                  <a:solidFill>
                    <a:srgbClr val="FF0000"/>
                  </a:solidFill>
                </a:rPr>
                <a:t>）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2" name="立方體 151"/>
            <p:cNvSpPr/>
            <p:nvPr/>
          </p:nvSpPr>
          <p:spPr>
            <a:xfrm>
              <a:off x="4174223" y="4715391"/>
              <a:ext cx="36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HMAC-SHA512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3" name="立方體 152"/>
            <p:cNvSpPr/>
            <p:nvPr/>
          </p:nvSpPr>
          <p:spPr>
            <a:xfrm>
              <a:off x="2914223" y="2543286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4" name="向左箭號圖說文字 153"/>
            <p:cNvSpPr/>
            <p:nvPr/>
          </p:nvSpPr>
          <p:spPr>
            <a:xfrm>
              <a:off x="7657777" y="4736206"/>
              <a:ext cx="2880000" cy="720000"/>
            </a:xfrm>
            <a:prstGeom prst="leftArrow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32 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的索引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zh-TW" b="1" dirty="0">
                  <a:solidFill>
                    <a:srgbClr val="FF0000"/>
                  </a:solidFill>
                </a:rPr>
                <a:t>o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向右箭號 157"/>
            <p:cNvSpPr/>
            <p:nvPr/>
          </p:nvSpPr>
          <p:spPr>
            <a:xfrm rot="5400000">
              <a:off x="3544223" y="205752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向右箭號 158"/>
            <p:cNvSpPr/>
            <p:nvPr/>
          </p:nvSpPr>
          <p:spPr>
            <a:xfrm rot="5400000">
              <a:off x="3544223" y="3184898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1654223" y="3689040"/>
              <a:ext cx="432000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5">
                      <a:lumMod val="50000"/>
                    </a:schemeClr>
                  </a:solidFill>
                </a:rPr>
                <a:t>264 Bits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公</a:t>
              </a:r>
              <a:r>
                <a:rPr lang="zh-TW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鑰</a:t>
              </a:r>
              <a:endParaRPr lang="zh-TW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1" name="向右箭號 160"/>
            <p:cNvSpPr/>
            <p:nvPr/>
          </p:nvSpPr>
          <p:spPr>
            <a:xfrm rot="5400000">
              <a:off x="4624223" y="427525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向右箭號 161"/>
            <p:cNvSpPr/>
            <p:nvPr/>
          </p:nvSpPr>
          <p:spPr>
            <a:xfrm rot="5400000">
              <a:off x="5704223" y="5388265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663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5992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5" name="立方體 164"/>
            <p:cNvSpPr/>
            <p:nvPr/>
          </p:nvSpPr>
          <p:spPr>
            <a:xfrm>
              <a:off x="2914223" y="6932420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㊉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66" name="肘形接點 165"/>
            <p:cNvCxnSpPr>
              <a:stCxn id="150" idx="1"/>
              <a:endCxn id="165" idx="2"/>
            </p:cNvCxnSpPr>
            <p:nvPr/>
          </p:nvCxnSpPr>
          <p:spPr>
            <a:xfrm rot="10800000" flipH="1" flipV="1">
              <a:off x="1663223" y="1855114"/>
              <a:ext cx="1251000" cy="5527306"/>
            </a:xfrm>
            <a:prstGeom prst="bentConnector3">
              <a:avLst>
                <a:gd name="adj1" fmla="val -18273"/>
              </a:avLst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肘形接點 166"/>
            <p:cNvCxnSpPr/>
            <p:nvPr/>
          </p:nvCxnSpPr>
          <p:spPr>
            <a:xfrm rot="5400000">
              <a:off x="3482264" y="6780461"/>
              <a:ext cx="573919" cy="90000"/>
            </a:xfrm>
            <a:prstGeom prst="bentConnector3">
              <a:avLst>
                <a:gd name="adj1" fmla="val 33404"/>
              </a:avLst>
            </a:prstGeom>
            <a:ln w="571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向右箭號 167"/>
            <p:cNvSpPr/>
            <p:nvPr/>
          </p:nvSpPr>
          <p:spPr>
            <a:xfrm rot="5400000">
              <a:off x="3544223" y="7552460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向右箭號 168"/>
            <p:cNvSpPr/>
            <p:nvPr/>
          </p:nvSpPr>
          <p:spPr>
            <a:xfrm rot="5400000">
              <a:off x="4981178" y="8600484"/>
              <a:ext cx="4740086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/>
          <p:cNvGrpSpPr/>
          <p:nvPr/>
        </p:nvGrpSpPr>
        <p:grpSpPr>
          <a:xfrm>
            <a:off x="942796" y="33579834"/>
            <a:ext cx="8883554" cy="11439196"/>
            <a:chOff x="1654223" y="1495114"/>
            <a:chExt cx="8883554" cy="11439196"/>
          </a:xfrm>
        </p:grpSpPr>
        <p:sp>
          <p:nvSpPr>
            <p:cNvPr id="177" name="矩形 176"/>
            <p:cNvSpPr/>
            <p:nvPr/>
          </p:nvSpPr>
          <p:spPr>
            <a:xfrm>
              <a:off x="1663223" y="1495114"/>
              <a:ext cx="4302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私</a:t>
              </a:r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鑰</a:t>
              </a:r>
              <a:r>
                <a:rPr lang="zh-TW" altLang="en-US" dirty="0">
                  <a:solidFill>
                    <a:srgbClr val="FF0000"/>
                  </a:solidFill>
                </a:rPr>
                <a:t>（</a:t>
              </a:r>
              <a:r>
                <a:rPr lang="en-US" altLang="zh-TW" dirty="0">
                  <a:solidFill>
                    <a:srgbClr val="FF0000"/>
                  </a:solidFill>
                </a:rPr>
                <a:t>m / </a:t>
              </a:r>
              <a:r>
                <a:rPr lang="en-US" altLang="zh-TW" dirty="0" err="1">
                  <a:solidFill>
                    <a:srgbClr val="FF0000"/>
                  </a:solidFill>
                </a:rPr>
                <a:t>i</a:t>
              </a:r>
              <a:r>
                <a:rPr lang="en-US" altLang="zh-TW" dirty="0">
                  <a:solidFill>
                    <a:srgbClr val="FF0000"/>
                  </a:solidFill>
                </a:rPr>
                <a:t>' / j' /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n‘ / o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）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8" name="立方體 177"/>
            <p:cNvSpPr/>
            <p:nvPr/>
          </p:nvSpPr>
          <p:spPr>
            <a:xfrm>
              <a:off x="4174223" y="4715391"/>
              <a:ext cx="36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HMAC-SHA512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9" name="立方體 178"/>
            <p:cNvSpPr/>
            <p:nvPr/>
          </p:nvSpPr>
          <p:spPr>
            <a:xfrm>
              <a:off x="2914223" y="2543286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0" name="向左箭號圖說文字 179"/>
            <p:cNvSpPr/>
            <p:nvPr/>
          </p:nvSpPr>
          <p:spPr>
            <a:xfrm>
              <a:off x="7657777" y="4736206"/>
              <a:ext cx="2880000" cy="720000"/>
            </a:xfrm>
            <a:prstGeom prst="leftArrow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32 Bits </a:t>
              </a:r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的索引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zh-TW" b="1" dirty="0">
                  <a:solidFill>
                    <a:srgbClr val="FF0000"/>
                  </a:solidFill>
                </a:rPr>
                <a:t>p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向右箭號 180"/>
            <p:cNvSpPr/>
            <p:nvPr/>
          </p:nvSpPr>
          <p:spPr>
            <a:xfrm rot="5400000">
              <a:off x="3544223" y="205752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向右箭號 181"/>
            <p:cNvSpPr/>
            <p:nvPr/>
          </p:nvSpPr>
          <p:spPr>
            <a:xfrm rot="5400000">
              <a:off x="3544223" y="3184898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1654223" y="3689040"/>
              <a:ext cx="432000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5">
                      <a:lumMod val="50000"/>
                    </a:schemeClr>
                  </a:solidFill>
                </a:rPr>
                <a:t>264 Bits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公</a:t>
              </a:r>
              <a:r>
                <a:rPr lang="zh-TW" altLang="en-US" dirty="0" smtClean="0">
                  <a:solidFill>
                    <a:schemeClr val="accent5">
                      <a:lumMod val="50000"/>
                    </a:schemeClr>
                  </a:solidFill>
                </a:rPr>
                <a:t>鑰</a:t>
              </a:r>
              <a:endParaRPr lang="zh-TW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4" name="向右箭號 183"/>
            <p:cNvSpPr/>
            <p:nvPr/>
          </p:nvSpPr>
          <p:spPr>
            <a:xfrm rot="5400000">
              <a:off x="4624223" y="4275253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向右箭號 184"/>
            <p:cNvSpPr/>
            <p:nvPr/>
          </p:nvSpPr>
          <p:spPr>
            <a:xfrm rot="5400000">
              <a:off x="5704223" y="5388265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663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</a:rPr>
                <a:t>左邊的 </a:t>
              </a:r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</a:rPr>
                <a:t>256 Bits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5992223" y="5818501"/>
              <a:ext cx="430200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右邊的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256 Bits </a:t>
              </a:r>
              <a:r>
                <a:rPr lang="zh-TW" altLang="en-US" dirty="0">
                  <a:solidFill>
                    <a:schemeClr val="accent1">
                      <a:lumMod val="50000"/>
                    </a:schemeClr>
                  </a:solidFill>
                </a:rPr>
                <a:t>作下一級的鏈</a:t>
              </a:r>
              <a:r>
                <a:rPr lang="zh-TW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碼 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8" name="立方體 187"/>
            <p:cNvSpPr/>
            <p:nvPr/>
          </p:nvSpPr>
          <p:spPr>
            <a:xfrm>
              <a:off x="2914223" y="6932420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2">
                      <a:lumMod val="50000"/>
                    </a:schemeClr>
                  </a:solidFill>
                </a:rPr>
                <a:t>㊉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89" name="肘形接點 188"/>
            <p:cNvCxnSpPr>
              <a:stCxn id="177" idx="1"/>
              <a:endCxn id="188" idx="2"/>
            </p:cNvCxnSpPr>
            <p:nvPr/>
          </p:nvCxnSpPr>
          <p:spPr>
            <a:xfrm rot="10800000" flipH="1" flipV="1">
              <a:off x="1663223" y="1855114"/>
              <a:ext cx="1251000" cy="5527306"/>
            </a:xfrm>
            <a:prstGeom prst="bentConnector3">
              <a:avLst>
                <a:gd name="adj1" fmla="val -18273"/>
              </a:avLst>
            </a:prstGeom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肘形接點 189"/>
            <p:cNvCxnSpPr/>
            <p:nvPr/>
          </p:nvCxnSpPr>
          <p:spPr>
            <a:xfrm rot="5400000">
              <a:off x="3482264" y="6780461"/>
              <a:ext cx="573919" cy="90000"/>
            </a:xfrm>
            <a:prstGeom prst="bentConnector3">
              <a:avLst>
                <a:gd name="adj1" fmla="val 33404"/>
              </a:avLst>
            </a:prstGeom>
            <a:ln w="571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向右箭號 190"/>
            <p:cNvSpPr/>
            <p:nvPr/>
          </p:nvSpPr>
          <p:spPr>
            <a:xfrm rot="5400000">
              <a:off x="3544223" y="7552460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向右箭號 191"/>
            <p:cNvSpPr/>
            <p:nvPr/>
          </p:nvSpPr>
          <p:spPr>
            <a:xfrm rot="5400000">
              <a:off x="4497887" y="9083775"/>
              <a:ext cx="5706668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654223" y="7997430"/>
              <a:ext cx="432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4">
                      <a:lumMod val="50000"/>
                    </a:schemeClr>
                  </a:solidFill>
                </a:rPr>
                <a:t>256 </a:t>
              </a:r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Bits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私</a:t>
              </a:r>
              <a:r>
                <a:rPr lang="zh-TW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鑰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（</a:t>
              </a:r>
              <a:r>
                <a:rPr lang="pt-BR" altLang="zh-TW" b="1" dirty="0">
                  <a:solidFill>
                    <a:srgbClr val="FF0000"/>
                  </a:solidFill>
                </a:rPr>
                <a:t>m / i' / j' / n' / o / p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）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4" name="立方體 193"/>
            <p:cNvSpPr/>
            <p:nvPr/>
          </p:nvSpPr>
          <p:spPr>
            <a:xfrm>
              <a:off x="2914223" y="8997049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SECP256K1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5" name="向右箭號 194"/>
            <p:cNvSpPr/>
            <p:nvPr/>
          </p:nvSpPr>
          <p:spPr>
            <a:xfrm rot="5400000">
              <a:off x="3544223" y="8568436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向右箭號 195"/>
            <p:cNvSpPr/>
            <p:nvPr/>
          </p:nvSpPr>
          <p:spPr>
            <a:xfrm rot="5400000">
              <a:off x="3544223" y="9600561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654223" y="10066603"/>
              <a:ext cx="432000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264 Bits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子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公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鑰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6811221" y="12214310"/>
              <a:ext cx="1080000" cy="72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立方體 198"/>
            <p:cNvSpPr/>
            <p:nvPr/>
          </p:nvSpPr>
          <p:spPr>
            <a:xfrm>
              <a:off x="2933273" y="11090525"/>
              <a:ext cx="1800000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keccak256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1" name="向右箭號 200"/>
            <p:cNvSpPr/>
            <p:nvPr/>
          </p:nvSpPr>
          <p:spPr>
            <a:xfrm rot="5400000">
              <a:off x="3544223" y="10629947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654223" y="12207109"/>
              <a:ext cx="250200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216 Bits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5" name="向右箭號 204"/>
            <p:cNvSpPr/>
            <p:nvPr/>
          </p:nvSpPr>
          <p:spPr>
            <a:xfrm rot="5400000">
              <a:off x="3544223" y="11708792"/>
              <a:ext cx="540000" cy="540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4193273" y="12214310"/>
              <a:ext cx="1782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40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Bits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作為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地址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57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8BE3655-D412-4B75-BBEC-3E8260AF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2AD761-6327-4F40-A7AF-D3889826E72C}"/>
              </a:ext>
            </a:extLst>
          </p:cNvPr>
          <p:cNvSpPr/>
          <p:nvPr/>
        </p:nvSpPr>
        <p:spPr>
          <a:xfrm>
            <a:off x="6400792" y="4912540"/>
            <a:ext cx="10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77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E7CC90F-36D4-413C-B74E-801423D2F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6AD1E8-5166-43F2-847D-27EB3173DB4F}"/>
              </a:ext>
            </a:extLst>
          </p:cNvPr>
          <p:cNvSpPr/>
          <p:nvPr/>
        </p:nvSpPr>
        <p:spPr>
          <a:xfrm>
            <a:off x="6683602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31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8879E1-5DA5-4BE1-8D9B-42BBB30F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438427-597E-418A-BB5C-2E3DE2B0AA9D}"/>
              </a:ext>
            </a:extLst>
          </p:cNvPr>
          <p:cNvSpPr/>
          <p:nvPr/>
        </p:nvSpPr>
        <p:spPr>
          <a:xfrm>
            <a:off x="609600" y="6498000"/>
            <a:ext cx="36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0E5C4-52ED-4AF3-9CE0-7697687557CF}"/>
              </a:ext>
            </a:extLst>
          </p:cNvPr>
          <p:cNvSpPr/>
          <p:nvPr/>
        </p:nvSpPr>
        <p:spPr>
          <a:xfrm>
            <a:off x="1055800" y="2697239"/>
            <a:ext cx="19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9B35C5-FBEE-4F6E-BDED-2511DF6946EF}"/>
              </a:ext>
            </a:extLst>
          </p:cNvPr>
          <p:cNvSpPr/>
          <p:nvPr/>
        </p:nvSpPr>
        <p:spPr>
          <a:xfrm>
            <a:off x="1055800" y="3517369"/>
            <a:ext cx="19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C7FEA5-1CBA-4453-9E99-C892E476FCA8}"/>
              </a:ext>
            </a:extLst>
          </p:cNvPr>
          <p:cNvSpPr/>
          <p:nvPr/>
        </p:nvSpPr>
        <p:spPr>
          <a:xfrm>
            <a:off x="2036373" y="3847897"/>
            <a:ext cx="19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E358AD-F0DF-4F49-AE71-F77943C37F99}"/>
              </a:ext>
            </a:extLst>
          </p:cNvPr>
          <p:cNvSpPr/>
          <p:nvPr/>
        </p:nvSpPr>
        <p:spPr>
          <a:xfrm>
            <a:off x="3987723" y="4168998"/>
            <a:ext cx="19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94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863</Words>
  <Application>Microsoft Office PowerPoint</Application>
  <PresentationFormat>寬螢幕</PresentationFormat>
  <Paragraphs>220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43</cp:revision>
  <dcterms:created xsi:type="dcterms:W3CDTF">2018-10-15T09:08:21Z</dcterms:created>
  <dcterms:modified xsi:type="dcterms:W3CDTF">2018-11-09T02:01:22Z</dcterms:modified>
</cp:coreProperties>
</file>