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70" r:id="rId2"/>
    <p:sldId id="256" r:id="rId3"/>
    <p:sldId id="269" r:id="rId4"/>
    <p:sldId id="268" r:id="rId5"/>
    <p:sldId id="267" r:id="rId6"/>
    <p:sldId id="265" r:id="rId7"/>
    <p:sldId id="266" r:id="rId8"/>
    <p:sldId id="264" r:id="rId9"/>
    <p:sldId id="281" r:id="rId10"/>
    <p:sldId id="290" r:id="rId11"/>
    <p:sldId id="292" r:id="rId12"/>
    <p:sldId id="293" r:id="rId13"/>
    <p:sldId id="263" r:id="rId14"/>
    <p:sldId id="262" r:id="rId15"/>
    <p:sldId id="276" r:id="rId16"/>
    <p:sldId id="277" r:id="rId17"/>
    <p:sldId id="291" r:id="rId18"/>
    <p:sldId id="294" r:id="rId19"/>
    <p:sldId id="282" r:id="rId20"/>
    <p:sldId id="271" r:id="rId21"/>
    <p:sldId id="283" r:id="rId22"/>
    <p:sldId id="286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771199-2E4B-0046-B1F5-C8C9F98B34F9}">
          <p14:sldIdLst>
            <p14:sldId id="270"/>
            <p14:sldId id="256"/>
            <p14:sldId id="269"/>
            <p14:sldId id="268"/>
            <p14:sldId id="267"/>
            <p14:sldId id="265"/>
            <p14:sldId id="266"/>
            <p14:sldId id="264"/>
            <p14:sldId id="281"/>
            <p14:sldId id="290"/>
            <p14:sldId id="292"/>
            <p14:sldId id="293"/>
            <p14:sldId id="263"/>
            <p14:sldId id="262"/>
            <p14:sldId id="276"/>
            <p14:sldId id="277"/>
            <p14:sldId id="291"/>
            <p14:sldId id="294"/>
            <p14:sldId id="282"/>
            <p14:sldId id="271"/>
            <p14:sldId id="283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5"/>
  </p:normalViewPr>
  <p:slideViewPr>
    <p:cSldViewPr snapToGrid="0" snapToObjects="1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A0743-7278-3D4F-ABDA-5E568857F1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E731D-E50C-3F44-A0C7-7CE2EF3E8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98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ACE1-7652-D445-9482-C4F6EB6C2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9330F-F15E-1142-8058-A256BA966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2B27-4E1E-DC40-8A5F-C84AC693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22A5-5772-C548-813A-561615F4F72E}" type="datetime1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A6D7D-1A5C-AC49-9E97-AFE45E62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56872-8375-E846-8DE6-049BF4BE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7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0CD6-E4FE-7A47-8EA4-8ECF0F13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8804A-A191-BA42-8D3E-6EEC5709F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5A25B-148E-7F4E-8074-BAF6D1D9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5A47-E799-584F-BF1A-764270CF39CB}" type="datetime1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D2F04-502B-B64D-8F32-CF910663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8D11-39D7-7741-9EEB-7C6298C8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2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F62DF-BDDE-6543-9A0B-4410BFBAB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32520-1BE4-5E4D-ADDC-DE0411E55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6C78A-8CA4-B24E-B963-F6285928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3EDD-226B-9D44-BD34-65E345D72766}" type="datetime1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E332-31D7-D442-803E-D0A3905D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6C617-4823-E74B-A366-BC0D5018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5CF3-CD6D-E146-8382-7EFBFA2F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84EB-D42F-3146-B13E-639921E8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06A0B-750A-894E-8698-EE8A5F49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4484-54F0-BA46-AC19-1ED70AE3D599}" type="datetime1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AD53D-8A84-7B4D-AC9D-A2FE4E90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F8580-D629-AA4E-A289-373027B6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9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145C-53B1-0944-8437-808747D3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C093D-31C4-3E46-B2D7-19EB464D3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F4D77-E56B-2D4B-8858-414DAF98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FCC6-6C7B-394A-919F-E6C63EE7CA4C}" type="datetime1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3D967-D88A-F64D-A2F4-B0F06E06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3407F-3DD9-C940-B9B5-66075A49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2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DC99-66D6-214A-8D2F-59406C67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FD88-4B56-1842-B057-441506025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E3052-B91F-AF4B-843E-1DDA8C221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4EA96-991A-1446-B638-76AA0CA3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AEEE-55AA-2B48-9317-1DABCBEEB9E6}" type="datetime1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AAB2E-7C05-9F47-8E90-1C72DFFA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569BC-2B42-D641-B195-2B316F09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3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33B4-4CCA-6C49-BBC3-09AC8095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7B4F0-9E8E-EA4A-9C5D-FF7B7867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A38C2-5DD1-F54C-909C-2D2167B86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2C32A-20E8-4643-8047-5CD815341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34A3F-F8D7-E44F-8C9F-77B6CEC4D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3A7BD-388B-CD48-AA49-9ACAA576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3E5D-FC74-E445-8260-0FF66CF8E7A4}" type="datetime1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E53DA-E5D5-C04E-B9B4-6C45F823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5F8C1-FEAD-8243-9FD8-75B8D094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9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A16A-E569-B445-A634-4F38B734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D8F85-9E3C-6C4F-A3BD-C375C8CA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359-C6DA-A84E-9038-3A46F0BB55FE}" type="datetime1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C6E04-FC52-EE47-989C-83F4212A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B6EEF-2D66-004E-AD86-A42BA272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4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92DAB-9955-844B-A355-49B4D4CE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E9E8-1D67-154C-A245-EFA38A439B1D}" type="datetime1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7A685-67FE-7D47-B011-534A3596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24459-4079-7C43-9632-06910D31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3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54BA-32CA-5B40-95F8-741A356F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2A8C-EC78-C046-B0F7-14F63145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0A0ED-7705-8742-B3E6-25A94A5F8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9F934-D927-314B-A3F5-B578D2F8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2979-6183-4B41-867F-590E12D73FA9}" type="datetime1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F9824-01A4-2A4C-BB18-6AC8C89B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0258C-CF02-604E-A316-2AE40413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9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460F-F4FE-7E4A-AA85-D90CA737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BBD61-50B2-2542-9900-05FB4269A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F84D1-B3A5-F24D-9E80-AA50BF9CA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2831E-0B89-5347-8189-AC20F930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F0C-0F46-B544-B6F5-4D185B803651}" type="datetime1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895A6-C72E-9847-A437-960851A4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E464C-C5FD-3042-B98A-4FEB8C7A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8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E7DBF-21AA-974F-AECF-48113BC2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55DC5-BD22-1447-925C-DC3FFEA2F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D226A-239D-C247-BC96-CDE1FFC92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4C392-F70C-6245-8387-DF1A636D319C}" type="datetime1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FA50-BACF-F543-B04F-44ADE57AB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516D8-1E4B-0941-A30F-898B68E44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39F38-BBC0-854A-9C9E-9F7B28B2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5D653-C95E-1047-9426-2367842F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372" cy="1413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2046DA-8E1B-454D-84B7-D441EAA89907}"/>
              </a:ext>
            </a:extLst>
          </p:cNvPr>
          <p:cNvSpPr txBox="1"/>
          <p:nvPr/>
        </p:nvSpPr>
        <p:spPr>
          <a:xfrm>
            <a:off x="1260641" y="2527404"/>
            <a:ext cx="6929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 Bootcamp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267091-F55E-1E4C-BF25-304BBB322F4D}"/>
              </a:ext>
            </a:extLst>
          </p:cNvPr>
          <p:cNvSpPr txBox="1"/>
          <p:nvPr/>
        </p:nvSpPr>
        <p:spPr>
          <a:xfrm>
            <a:off x="7160821" y="5202374"/>
            <a:ext cx="6483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Instructors: Priyanka Guha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Yiping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C8E85-9484-A44E-81D9-729767D7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4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9" y="121478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5D653-C95E-1047-9426-2367842F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72" y="0"/>
            <a:ext cx="12210372" cy="1413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6187" y="2556164"/>
            <a:ext cx="4146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Arithmetic Operators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87" y="3325605"/>
            <a:ext cx="3664832" cy="24395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68932" y="2556164"/>
            <a:ext cx="45369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Bitwise Operators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169" y="3276005"/>
            <a:ext cx="4000741" cy="167702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84219" y="6305045"/>
            <a:ext cx="8506691" cy="3312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https://www.w3schools.com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9B564-BCD8-2C4E-AC9E-F6F87C65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1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1" y="124798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 Operators-continued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5D653-C95E-1047-9426-2367842F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72" y="0"/>
            <a:ext cx="12210372" cy="141316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80738" y="2287503"/>
            <a:ext cx="38477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Comparison Operators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36" y="3025270"/>
            <a:ext cx="4393945" cy="28291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332" y="2828149"/>
            <a:ext cx="3847738" cy="33252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409331" y="2273888"/>
            <a:ext cx="42623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Compound Operators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84219" y="6305045"/>
            <a:ext cx="8506691" cy="3312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https://www.w3schools.com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7213C-7347-C145-82C2-9447123D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6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03" y="134574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 Operators-continued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5D653-C95E-1047-9426-2367842F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72" y="0"/>
            <a:ext cx="12210372" cy="1413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20" y="2110769"/>
            <a:ext cx="6003049" cy="38955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94352" y="2039349"/>
            <a:ext cx="48783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Logical Operators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84219" y="6305045"/>
            <a:ext cx="8506691" cy="3312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https://www.w3schools.com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211E4C-3927-E645-A125-46AFF402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5D653-C95E-1047-9426-2367842F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372" cy="1413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EB6DF6-5513-6843-974D-B4A0FCFF69F6}"/>
              </a:ext>
            </a:extLst>
          </p:cNvPr>
          <p:cNvSpPr txBox="1"/>
          <p:nvPr/>
        </p:nvSpPr>
        <p:spPr>
          <a:xfrm>
            <a:off x="479503" y="1773044"/>
            <a:ext cx="4415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3125D-A8F7-9449-AF1A-AE340FCB931A}"/>
              </a:ext>
            </a:extLst>
          </p:cNvPr>
          <p:cNvSpPr txBox="1"/>
          <p:nvPr/>
        </p:nvSpPr>
        <p:spPr>
          <a:xfrm>
            <a:off x="1383134" y="2421527"/>
            <a:ext cx="8931148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en-US" sz="2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Functions</a:t>
            </a:r>
          </a:p>
          <a:p>
            <a:endParaRPr lang="en-US" altLang="en-US" sz="2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Numeric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Conversion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Advanced Functions</a:t>
            </a:r>
          </a:p>
          <a:p>
            <a:endParaRPr lang="en-US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2A186-7149-0643-A618-560CB375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1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5D653-C95E-1047-9426-2367842F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372" cy="1413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31307B-ADA4-9C45-B888-9BB896880EBF}"/>
              </a:ext>
            </a:extLst>
          </p:cNvPr>
          <p:cNvSpPr txBox="1"/>
          <p:nvPr/>
        </p:nvSpPr>
        <p:spPr>
          <a:xfrm>
            <a:off x="446049" y="1761893"/>
            <a:ext cx="4471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AD03A-9680-C142-888F-D8DF5C8A25BC}"/>
              </a:ext>
            </a:extLst>
          </p:cNvPr>
          <p:cNvSpPr txBox="1"/>
          <p:nvPr/>
        </p:nvSpPr>
        <p:spPr>
          <a:xfrm>
            <a:off x="1070517" y="2695397"/>
            <a:ext cx="75382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CONCAT()/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UPPER() &amp; LOWER()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REPLACE() &amp;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SUBSTRING()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F360E-042D-5042-B7F1-70D4FC2B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08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5D653-C95E-1047-9426-2367842F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372" cy="1413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31307B-ADA4-9C45-B888-9BB896880EBF}"/>
              </a:ext>
            </a:extLst>
          </p:cNvPr>
          <p:cNvSpPr txBox="1"/>
          <p:nvPr/>
        </p:nvSpPr>
        <p:spPr>
          <a:xfrm>
            <a:off x="446049" y="1761893"/>
            <a:ext cx="4471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AD03A-9680-C142-888F-D8DF5C8A25BC}"/>
              </a:ext>
            </a:extLst>
          </p:cNvPr>
          <p:cNvSpPr txBox="1"/>
          <p:nvPr/>
        </p:nvSpPr>
        <p:spPr>
          <a:xfrm>
            <a:off x="1070517" y="2695397"/>
            <a:ext cx="75382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DATEADD()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DATEDIFF()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DAY()/MONTH()/YEAR()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BCFAE-987A-134C-ABD8-D22DBF5B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0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5D653-C95E-1047-9426-2367842F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372" cy="1413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31307B-ADA4-9C45-B888-9BB896880EBF}"/>
              </a:ext>
            </a:extLst>
          </p:cNvPr>
          <p:cNvSpPr txBox="1"/>
          <p:nvPr/>
        </p:nvSpPr>
        <p:spPr>
          <a:xfrm>
            <a:off x="223024" y="1533133"/>
            <a:ext cx="4471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AD03A-9680-C142-888F-D8DF5C8A25BC}"/>
              </a:ext>
            </a:extLst>
          </p:cNvPr>
          <p:cNvSpPr txBox="1"/>
          <p:nvPr/>
        </p:nvSpPr>
        <p:spPr>
          <a:xfrm>
            <a:off x="1070517" y="2512516"/>
            <a:ext cx="75382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AVG()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CEILING()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COUNT()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FLOOR()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MAX()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MIN()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E804D-67C6-A64B-81EF-F7C105F7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80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5D653-C95E-1047-9426-2367842F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372" cy="1413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31307B-ADA4-9C45-B888-9BB896880EBF}"/>
              </a:ext>
            </a:extLst>
          </p:cNvPr>
          <p:cNvSpPr txBox="1"/>
          <p:nvPr/>
        </p:nvSpPr>
        <p:spPr>
          <a:xfrm>
            <a:off x="223024" y="1544284"/>
            <a:ext cx="4471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AD03A-9680-C142-888F-D8DF5C8A25BC}"/>
              </a:ext>
            </a:extLst>
          </p:cNvPr>
          <p:cNvSpPr txBox="1"/>
          <p:nvPr/>
        </p:nvSpPr>
        <p:spPr>
          <a:xfrm>
            <a:off x="1070517" y="2512516"/>
            <a:ext cx="75382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4B2B8-5998-674E-9EB1-31794FD9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08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5D653-C95E-1047-9426-2367842F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372" cy="1413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31307B-ADA4-9C45-B888-9BB896880EBF}"/>
              </a:ext>
            </a:extLst>
          </p:cNvPr>
          <p:cNvSpPr txBox="1"/>
          <p:nvPr/>
        </p:nvSpPr>
        <p:spPr>
          <a:xfrm>
            <a:off x="234175" y="1605776"/>
            <a:ext cx="4471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AD03A-9680-C142-888F-D8DF5C8A25BC}"/>
              </a:ext>
            </a:extLst>
          </p:cNvPr>
          <p:cNvSpPr txBox="1"/>
          <p:nvPr/>
        </p:nvSpPr>
        <p:spPr>
          <a:xfrm>
            <a:off x="1070517" y="2695397"/>
            <a:ext cx="7538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CAST()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CC15B-72F5-F04C-978D-2AC0C468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15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5D653-C95E-1047-9426-2367842F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372" cy="1413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31307B-ADA4-9C45-B888-9BB896880EBF}"/>
              </a:ext>
            </a:extLst>
          </p:cNvPr>
          <p:cNvSpPr txBox="1"/>
          <p:nvPr/>
        </p:nvSpPr>
        <p:spPr>
          <a:xfrm>
            <a:off x="211874" y="1538869"/>
            <a:ext cx="4471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AD03A-9680-C142-888F-D8DF5C8A25BC}"/>
              </a:ext>
            </a:extLst>
          </p:cNvPr>
          <p:cNvSpPr txBox="1"/>
          <p:nvPr/>
        </p:nvSpPr>
        <p:spPr>
          <a:xfrm>
            <a:off x="1070517" y="2577831"/>
            <a:ext cx="75382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ISDATE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ISNULL()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ISNUMERIC()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NULLIF()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A6BDC-268F-D042-BA87-E1C229D1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7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1DE7C7-CD37-AA48-BF1C-C1E4F2010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372" cy="1413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78508D-9842-3F44-ABCE-C8B3ACBCC8C0}"/>
              </a:ext>
            </a:extLst>
          </p:cNvPr>
          <p:cNvSpPr txBox="1"/>
          <p:nvPr/>
        </p:nvSpPr>
        <p:spPr>
          <a:xfrm>
            <a:off x="4441371" y="1638794"/>
            <a:ext cx="3930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1471F-DB8E-4345-BE94-76AEE69F9A1B}"/>
              </a:ext>
            </a:extLst>
          </p:cNvPr>
          <p:cNvSpPr txBox="1"/>
          <p:nvPr/>
        </p:nvSpPr>
        <p:spPr>
          <a:xfrm>
            <a:off x="1565562" y="2633865"/>
            <a:ext cx="706779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about data and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AdventureWorks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-Basic SQL query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-SQL Operators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-SQL Server functions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-Joins and Subquery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D587B9-B79F-0B47-999A-B1E1DAA9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70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5D653-C95E-1047-9426-2367842F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372" cy="1413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CF1DB2-6D2E-484C-A711-23513697A5FE}"/>
              </a:ext>
            </a:extLst>
          </p:cNvPr>
          <p:cNvSpPr txBox="1"/>
          <p:nvPr/>
        </p:nvSpPr>
        <p:spPr>
          <a:xfrm>
            <a:off x="557561" y="1717288"/>
            <a:ext cx="3802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D0BFC-656F-4E48-81B2-7E03DFD75395}"/>
              </a:ext>
            </a:extLst>
          </p:cNvPr>
          <p:cNvSpPr txBox="1"/>
          <p:nvPr/>
        </p:nvSpPr>
        <p:spPr>
          <a:xfrm>
            <a:off x="1171575" y="2886075"/>
            <a:ext cx="89439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subquery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query within a query.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Subqueries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nested queries that provide data to the enclosing query.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subquery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usually added in the WHERE Clause of the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statement. Most of the time, a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subquery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used when you know how to search for a value using a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statement, but do not know the exact value in the database.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join or a subquery any time that you reference information from multiple tables.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4337F-F5EA-2847-9904-43D7E8CC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9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5D653-C95E-1047-9426-2367842F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372" cy="1413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31307B-ADA4-9C45-B888-9BB896880EBF}"/>
              </a:ext>
            </a:extLst>
          </p:cNvPr>
          <p:cNvSpPr txBox="1"/>
          <p:nvPr/>
        </p:nvSpPr>
        <p:spPr>
          <a:xfrm>
            <a:off x="379141" y="1616928"/>
            <a:ext cx="4471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AD03A-9680-C142-888F-D8DF5C8A25BC}"/>
              </a:ext>
            </a:extLst>
          </p:cNvPr>
          <p:cNvSpPr txBox="1"/>
          <p:nvPr/>
        </p:nvSpPr>
        <p:spPr>
          <a:xfrm>
            <a:off x="1148576" y="2364462"/>
            <a:ext cx="101476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JOIN clause is used to combine rows from two or more tables, based on a related column between them.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SQL JOINs: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(INNER) JOIN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Returns records that have matching values in both tables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(OUTER) JOIN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Return all records from the left table, and the matched records from the right table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(OUTER) JOIN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Return all records from the right table, and the matched records from the left table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(OUTER) JOIN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Return all records when there is a match in either left or right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BEB36-2F66-D343-9173-03DA5361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5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43" y="133193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INNER JOIN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33276"/>
            <a:ext cx="8229600" cy="447176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24" y="2458578"/>
            <a:ext cx="7154722" cy="1287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324" y="2324610"/>
            <a:ext cx="2923309" cy="1800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39" y="4069160"/>
            <a:ext cx="6096000" cy="1628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84219" y="6305045"/>
            <a:ext cx="8506691" cy="3312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https://www.w3schools.com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5D653-C95E-1047-9426-2367842F9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210372" cy="141316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C7032-A5D7-964D-91CC-A4780735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37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28" y="129919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LEFT OUTER JOIN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33276"/>
            <a:ext cx="8229600" cy="447176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84219" y="6305045"/>
            <a:ext cx="8506691" cy="3312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https://www.w3schools.com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8" y="2442196"/>
            <a:ext cx="7568775" cy="1299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869" y="2442196"/>
            <a:ext cx="2506917" cy="17633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8" y="3976446"/>
            <a:ext cx="6555111" cy="1769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05D653-C95E-1047-9426-2367842F9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210372" cy="14131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89F4B-8C39-FB4E-BF17-4762B222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60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5737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RIGHT OUTER JOIN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33276"/>
            <a:ext cx="8229600" cy="447176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84219" y="6305045"/>
            <a:ext cx="8506691" cy="3312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https://www.w3schools.com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86" y="2438755"/>
            <a:ext cx="7540630" cy="1362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984" y="2477914"/>
            <a:ext cx="3006004" cy="1924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86" y="4132895"/>
            <a:ext cx="6908167" cy="180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05D653-C95E-1047-9426-2367842F9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210372" cy="141316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A8401-1100-D340-86DC-1C976E2B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82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328" y="131676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FULL OUTER JOIN Syntax</a:t>
            </a:r>
          </a:p>
        </p:txBody>
      </p:sp>
      <p:sp>
        <p:nvSpPr>
          <p:cNvPr id="7" name="Rectangle 6"/>
          <p:cNvSpPr/>
          <p:nvPr/>
        </p:nvSpPr>
        <p:spPr>
          <a:xfrm>
            <a:off x="1884219" y="6305045"/>
            <a:ext cx="8506691" cy="3312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https://www.w3schools.com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5D653-C95E-1047-9426-2367842F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372" cy="1413164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958838" y="2800477"/>
            <a:ext cx="65" cy="14926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2050" name="Picture 2" descr="SQL FULL OUT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688" y="2629582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31" y="2369944"/>
            <a:ext cx="7825926" cy="13375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31" y="4277217"/>
            <a:ext cx="7637266" cy="15092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331" y="3939996"/>
            <a:ext cx="7181850" cy="3584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D93F4-7B17-7A41-A509-666170DB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0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5D653-C95E-1047-9426-2367842F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372" cy="1413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05E335-F9C6-0846-8D1A-7D7356B28944}"/>
              </a:ext>
            </a:extLst>
          </p:cNvPr>
          <p:cNvSpPr txBox="1"/>
          <p:nvPr/>
        </p:nvSpPr>
        <p:spPr>
          <a:xfrm>
            <a:off x="451262" y="1757549"/>
            <a:ext cx="6650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about data and database</a:t>
            </a:r>
          </a:p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ABFC0-FC3A-8949-B75D-0DD1D13BD4C5}"/>
              </a:ext>
            </a:extLst>
          </p:cNvPr>
          <p:cNvSpPr txBox="1"/>
          <p:nvPr/>
        </p:nvSpPr>
        <p:spPr>
          <a:xfrm>
            <a:off x="1302860" y="2634742"/>
            <a:ext cx="9604651" cy="41242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Data: stored representations of facts concerning objects and events</a:t>
            </a:r>
          </a:p>
          <a:p>
            <a:endParaRPr lang="en-US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Structured: numbers, text, dates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Unstructured: images, video clips, documents</a:t>
            </a:r>
          </a:p>
          <a:p>
            <a:endParaRPr lang="en-US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an organized collection of logically related data(tables, schema, records, fields)</a:t>
            </a:r>
          </a:p>
          <a:p>
            <a:endParaRPr lang="en-US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Information: data processed to increase knowledge of the person using the data</a:t>
            </a:r>
          </a:p>
          <a:p>
            <a:endParaRPr lang="en-US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Metadata: data that describe the properties and the context of user data</a:t>
            </a:r>
          </a:p>
          <a:p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04AECE-8A96-D445-9814-1A615269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7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5D653-C95E-1047-9426-2367842F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372" cy="1413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A7C693-ABA3-1E4F-A11A-021F1A2F21F5}"/>
              </a:ext>
            </a:extLst>
          </p:cNvPr>
          <p:cNvSpPr txBox="1"/>
          <p:nvPr/>
        </p:nvSpPr>
        <p:spPr>
          <a:xfrm>
            <a:off x="312233" y="1694985"/>
            <a:ext cx="7772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DBMS(Database Management System)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DE287-57CB-FB4D-85DD-E29B2B7F1826}"/>
              </a:ext>
            </a:extLst>
          </p:cNvPr>
          <p:cNvSpPr txBox="1"/>
          <p:nvPr/>
        </p:nvSpPr>
        <p:spPr>
          <a:xfrm>
            <a:off x="1383134" y="2421527"/>
            <a:ext cx="8931148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en-US" sz="2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software system that is used to create, maintain, and provide controlled access to databases</a:t>
            </a:r>
          </a:p>
          <a:p>
            <a:endParaRPr lang="en-US" altLang="en-US" sz="2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 server is the server on which RBMS software is installed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Storage – is where actual data resides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server and storage should be in the same data center, and possibly the same subnet</a:t>
            </a:r>
          </a:p>
          <a:p>
            <a:endParaRPr lang="en-US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41736-CBF7-FD48-9A19-ADCD62E9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8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5D653-C95E-1047-9426-2367842F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372" cy="1413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E01A2B-73C9-474B-B681-0F8DDF84AD80}"/>
              </a:ext>
            </a:extLst>
          </p:cNvPr>
          <p:cNvSpPr txBox="1"/>
          <p:nvPr/>
        </p:nvSpPr>
        <p:spPr>
          <a:xfrm>
            <a:off x="3222703" y="3311911"/>
            <a:ext cx="5207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AdventureWorks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82EAD-8581-1A4D-AF04-976B9F12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3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101573-154E-B841-8945-04FE97F63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013"/>
            <a:ext cx="12192000" cy="695801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23C3B7-EB3E-0141-B1BC-3E879B30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8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5D653-C95E-1047-9426-2367842F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372" cy="1413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955759-91C2-4D4C-93A3-8612172F07D0}"/>
              </a:ext>
            </a:extLst>
          </p:cNvPr>
          <p:cNvSpPr txBox="1"/>
          <p:nvPr/>
        </p:nvSpPr>
        <p:spPr>
          <a:xfrm>
            <a:off x="735980" y="1884556"/>
            <a:ext cx="4270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SQL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84EFB-FF77-A84A-AEF7-CA574436899A}"/>
              </a:ext>
            </a:extLst>
          </p:cNvPr>
          <p:cNvSpPr txBox="1"/>
          <p:nvPr/>
        </p:nvSpPr>
        <p:spPr>
          <a:xfrm>
            <a:off x="1444531" y="2722820"/>
            <a:ext cx="98587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is a standard language for storing, retrieving and manipulating data in databases.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 commands fit into two broad categories:</a:t>
            </a:r>
          </a:p>
          <a:p>
            <a:endParaRPr lang="en-US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 language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commands: CREATE TABLE, ALTER TABLE, DROP TABLE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language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commands: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DELETE, INSERT, MERGE, SELECT, UPDATE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CA857-7E7D-7B4F-A862-CA279BF0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5D653-C95E-1047-9426-2367842F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372" cy="14131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9C7A6B2-CC68-A146-BB8C-1FDC6344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29" y="1413164"/>
            <a:ext cx="258529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 Syntax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224188-67F3-5249-9A10-583FBD8B3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277" y="2939508"/>
            <a:ext cx="5229835" cy="2479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 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 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 condition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 BY 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 condition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 BY 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BEEA74-711F-3B45-9CD4-0F179CF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E0BE92-781C-024E-B168-19BDE1D1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1" y="141186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Basic SQL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680D5-AB51-844F-B481-7A5EBBCBD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372" cy="14131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0BD3E-D568-634B-BE07-E851BBC6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9F38-BBC0-854A-9C9E-9F7B28B2C63D}" type="slidenum">
              <a:rPr lang="en-US" smtClean="0"/>
              <a:t>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32933C-C40E-47EC-8080-9D701D18B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9434" y="2917793"/>
            <a:ext cx="7678463" cy="16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2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553</Words>
  <Application>Microsoft Office PowerPoint</Application>
  <PresentationFormat>Widescreen</PresentationFormat>
  <Paragraphs>146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Unicode MS</vt:lpstr>
      <vt:lpstr>Calibri</vt:lpstr>
      <vt:lpstr>Calibri Light</vt:lpstr>
      <vt:lpstr>Courier New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Syntax</vt:lpstr>
      <vt:lpstr>Basic SQL Example</vt:lpstr>
      <vt:lpstr>SQL Operators</vt:lpstr>
      <vt:lpstr>SQL Operators-continued</vt:lpstr>
      <vt:lpstr>SQL Operators-continued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INNER JOIN Syntax</vt:lpstr>
      <vt:lpstr>LEFT OUTER JOIN Syntax</vt:lpstr>
      <vt:lpstr>RIGHT OUTER JOIN Syntax</vt:lpstr>
      <vt:lpstr>FULL OUTER JOIN 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Yiping</dc:creator>
  <cp:lastModifiedBy>Priyanka</cp:lastModifiedBy>
  <cp:revision>39</cp:revision>
  <dcterms:created xsi:type="dcterms:W3CDTF">2018-08-08T02:10:40Z</dcterms:created>
  <dcterms:modified xsi:type="dcterms:W3CDTF">2018-08-17T02:35:01Z</dcterms:modified>
</cp:coreProperties>
</file>