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19"/>
  </p:notesMasterIdLst>
  <p:handoutMasterIdLst>
    <p:handoutMasterId r:id="rId20"/>
  </p:handoutMasterIdLst>
  <p:sldIdLst>
    <p:sldId id="523" r:id="rId3"/>
    <p:sldId id="304" r:id="rId4"/>
    <p:sldId id="323" r:id="rId5"/>
    <p:sldId id="535" r:id="rId6"/>
    <p:sldId id="538" r:id="rId7"/>
    <p:sldId id="539" r:id="rId8"/>
    <p:sldId id="540" r:id="rId9"/>
    <p:sldId id="528" r:id="rId10"/>
    <p:sldId id="536" r:id="rId11"/>
    <p:sldId id="542" r:id="rId12"/>
    <p:sldId id="543" r:id="rId13"/>
    <p:sldId id="544" r:id="rId14"/>
    <p:sldId id="529" r:id="rId15"/>
    <p:sldId id="537" r:id="rId16"/>
    <p:sldId id="541" r:id="rId17"/>
    <p:sldId id="527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封面" id="{BD7EDEDA-3131-7949-8239-8CA971DCFB00}">
          <p14:sldIdLst>
            <p14:sldId id="523"/>
          </p14:sldIdLst>
        </p14:section>
        <p14:section name="目录页-短标题" id="{6239882C-1867-5044-9C33-A342B749DC88}">
          <p14:sldIdLst>
            <p14:sldId id="304"/>
          </p14:sldIdLst>
        </p14:section>
        <p14:section name="转场页-短标题" id="{4CAC141F-35A1-2145-BCFC-86B67474C327}">
          <p14:sldIdLst>
            <p14:sldId id="323"/>
            <p14:sldId id="535"/>
            <p14:sldId id="538"/>
            <p14:sldId id="539"/>
            <p14:sldId id="540"/>
            <p14:sldId id="528"/>
            <p14:sldId id="536"/>
            <p14:sldId id="542"/>
            <p14:sldId id="543"/>
            <p14:sldId id="544"/>
            <p14:sldId id="529"/>
            <p14:sldId id="537"/>
            <p14:sldId id="541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>
    <p:extLst>
      <p:ext uri="{19B8F6BF-5375-455C-9EA6-DF929625EA0E}">
        <p15:presenceInfo xmlns:p15="http://schemas.microsoft.com/office/powerpoint/2012/main" userId="7525c676c6ae8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A9B"/>
    <a:srgbClr val="FEDF68"/>
    <a:srgbClr val="BF9802"/>
    <a:srgbClr val="817222"/>
    <a:srgbClr val="515223"/>
    <a:srgbClr val="4B7D2B"/>
    <a:srgbClr val="FECD54"/>
    <a:srgbClr val="9A8B3D"/>
    <a:srgbClr val="141213"/>
    <a:srgbClr val="D3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75000" autoAdjust="0"/>
  </p:normalViewPr>
  <p:slideViewPr>
    <p:cSldViewPr snapToGrid="0" showGuides="1">
      <p:cViewPr varScale="1">
        <p:scale>
          <a:sx n="86" d="100"/>
          <a:sy n="86" d="100"/>
        </p:scale>
        <p:origin x="1056" y="78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 showGuides="1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C176BC-2537-496C-92BE-280C92B96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2F750-D334-4736-B10E-003515826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A2961-3AD5-4B21-AA67-7500903979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F27F7-0D80-46EC-B423-14DAAD04B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Good morning,</a:t>
            </a: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dear professor Jiang and dear classmates, my name is Haoran Deng.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It’s my great honor to be on behalf of group NO.1 to make a brief introduction about our TC project,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whose name is Everything about COVID-19.</a:t>
            </a: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9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second page consists of some posters with COVID-19 prevention tips,</a:t>
            </a:r>
          </a:p>
          <a:p>
            <a:r>
              <a:rPr lang="en-US" altLang="zh-CN" dirty="0"/>
              <a:t>and they are designed and produced by my teammate </a:t>
            </a:r>
            <a:r>
              <a:rPr lang="en-US" altLang="zh-CN" dirty="0" err="1"/>
              <a:t>Chengdong</a:t>
            </a:r>
            <a:r>
              <a:rPr lang="en-US" altLang="zh-CN" dirty="0"/>
              <a:t> Tian.</a:t>
            </a:r>
          </a:p>
          <a:p>
            <a:r>
              <a:rPr lang="en-US" altLang="zh-CN" dirty="0"/>
              <a:t>Due to the time limit, we won’t have him to make introductions about these posters.</a:t>
            </a:r>
          </a:p>
          <a:p>
            <a:r>
              <a:rPr lang="en-US" altLang="zh-CN" dirty="0"/>
              <a:t>But as you can see, these posters are easy to understand and to follow.</a:t>
            </a:r>
          </a:p>
          <a:p>
            <a:r>
              <a:rPr lang="en-US" altLang="zh-CN" dirty="0"/>
              <a:t>And you can switch between these posters by clicking here and here, and when your mouse is out of the box, it will begin to switch automatically.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3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 page has top 15 scientific papers collected from google scholar.</a:t>
            </a:r>
          </a:p>
          <a:p>
            <a:r>
              <a:rPr lang="en-US" altLang="zh-CN" dirty="0"/>
              <a:t>And if you click these titles, you can see some information about this paper, like its writers, abstract and its original link.</a:t>
            </a:r>
          </a:p>
          <a:p>
            <a:r>
              <a:rPr lang="en-US" altLang="zh-CN" dirty="0"/>
              <a:t>You can have access to these papers by simply clicking original links.</a:t>
            </a:r>
          </a:p>
          <a:p>
            <a:endParaRPr lang="en-US" altLang="zh-CN" dirty="0"/>
          </a:p>
          <a:p>
            <a:r>
              <a:rPr lang="en-US" altLang="zh-CN" dirty="0"/>
              <a:t>And in order to make it easier for our readers to read, we design a small scroll bar on the right side, as you can see.</a:t>
            </a:r>
          </a:p>
          <a:p>
            <a:r>
              <a:rPr lang="en-US" altLang="zh-CN" dirty="0"/>
              <a:t>Besides that, you can only view one paper at one time, you know, two many papers will annoy people sometimes.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0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fourth page, we put a video with some useful information about COVID-19 prevention.</a:t>
            </a:r>
          </a:p>
          <a:p>
            <a:r>
              <a:rPr lang="en-US" altLang="zh-CN" dirty="0"/>
              <a:t>This video is made by our group, now let’s take a look.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8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Well, these are main functions of our web page.</a:t>
            </a:r>
          </a:p>
          <a:p>
            <a:r>
              <a:rPr lang="en-US" altLang="zh-CN" dirty="0"/>
              <a:t>Now, let’s begin the third part: about 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7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first question: who are we.</a:t>
            </a:r>
          </a:p>
          <a:p>
            <a:r>
              <a:rPr lang="en-US" altLang="zh-CN" dirty="0"/>
              <a:t>As you can see, we are a team from Southeast University, hoping to make small contributions to the future of humanity.</a:t>
            </a:r>
          </a:p>
          <a:p>
            <a:r>
              <a:rPr lang="en-US" altLang="zh-CN" dirty="0"/>
              <a:t>Well It’s really a big dream.</a:t>
            </a:r>
          </a:p>
          <a:p>
            <a:r>
              <a:rPr lang="en-US" altLang="zh-CN" dirty="0"/>
              <a:t>We have 7 members:</a:t>
            </a:r>
          </a:p>
          <a:p>
            <a:r>
              <a:rPr lang="en-US" altLang="zh-CN" dirty="0" err="1"/>
              <a:t>Chengdong</a:t>
            </a:r>
            <a:r>
              <a:rPr lang="en-US" altLang="zh-CN" dirty="0"/>
              <a:t> Tian, best graphic designer, who’s in charge of designing posters.</a:t>
            </a:r>
          </a:p>
          <a:p>
            <a:r>
              <a:rPr lang="en-US" altLang="zh-CN" dirty="0" err="1"/>
              <a:t>Haoran</a:t>
            </a:r>
            <a:r>
              <a:rPr lang="en-US" altLang="zh-CN" dirty="0"/>
              <a:t> Deng, It’s me,</a:t>
            </a:r>
            <a:r>
              <a:rPr lang="zh-CN" altLang="en-US" dirty="0"/>
              <a:t> </a:t>
            </a:r>
            <a:r>
              <a:rPr lang="en-US" altLang="zh-CN" dirty="0"/>
              <a:t>I love cat, and I designed and implemented the whole web page.</a:t>
            </a:r>
          </a:p>
          <a:p>
            <a:r>
              <a:rPr lang="en-US" altLang="zh-CN" dirty="0"/>
              <a:t>Chen Li, she has a heavenly voice, and you’ve just heard her in the video.</a:t>
            </a:r>
          </a:p>
          <a:p>
            <a:r>
              <a:rPr lang="en-US" altLang="zh-CN" dirty="0" err="1"/>
              <a:t>Hanyue</a:t>
            </a:r>
            <a:r>
              <a:rPr lang="en-US" altLang="zh-CN" dirty="0"/>
              <a:t> Li, she’s the actor in the video, and I believe she’ll win Oscar in 2022.</a:t>
            </a:r>
          </a:p>
          <a:p>
            <a:r>
              <a:rPr lang="en-US" altLang="zh-CN" dirty="0"/>
              <a:t>Yan Wang, our editor and </a:t>
            </a:r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camerawoman, who loves cats more than me.</a:t>
            </a: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Ran He, he wrote most of our texts in videos, and I believe he’ll win Nobel prize in 2022.</a:t>
            </a:r>
          </a:p>
          <a:p>
            <a:r>
              <a:rPr lang="en-US" altLang="zh-CN" b="0" i="0" dirty="0" err="1">
                <a:solidFill>
                  <a:srgbClr val="265180"/>
                </a:solidFill>
                <a:effectLst/>
                <a:latin typeface="-apple-system"/>
              </a:rPr>
              <a:t>Haochao</a:t>
            </a:r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 Peng, he makes progress everyday, and he made subtitles for our video too.</a:t>
            </a:r>
          </a:p>
          <a:p>
            <a:endParaRPr lang="en-US" altLang="zh-CN" b="0" i="0" dirty="0">
              <a:solidFill>
                <a:srgbClr val="26518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the second question is why we make this.</a:t>
            </a:r>
          </a:p>
          <a:p>
            <a:endParaRPr lang="en-US" altLang="zh-CN" b="0" i="0" dirty="0">
              <a:solidFill>
                <a:srgbClr val="26518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Finally, we put a rate box here, so we can know what our readers think of our project.</a:t>
            </a: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As you can see, it </a:t>
            </a:r>
            <a:r>
              <a:rPr lang="en-US" altLang="zh-CN" b="0" i="0">
                <a:solidFill>
                  <a:srgbClr val="265180"/>
                </a:solidFill>
                <a:effectLst/>
                <a:latin typeface="-apple-system"/>
              </a:rPr>
              <a:t>has 5 different </a:t>
            </a:r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levels.</a:t>
            </a: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Now, it’s your turn to rate my team.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8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Also, we want to show our great thanks to the following companies and organizations,</a:t>
            </a:r>
          </a:p>
          <a:p>
            <a:r>
              <a:rPr lang="en-US" altLang="zh-CN" dirty="0"/>
              <a:t>they selflessly share data and information about COVID-19 with us to help us accomplish our </a:t>
            </a:r>
            <a:r>
              <a:rPr lang="en-US" altLang="zh-CN"/>
              <a:t>TC project.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41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 is our TC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much!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7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 report consists of 3 different parts:</a:t>
            </a:r>
          </a:p>
          <a:p>
            <a:r>
              <a:rPr lang="en-US" altLang="zh-CN" dirty="0"/>
              <a:t>First of all, Design Principles. In this part, I’ll point out our target readers and some principles in our mind when we are designing our TC project.</a:t>
            </a:r>
          </a:p>
          <a:p>
            <a:r>
              <a:rPr lang="en-US" altLang="zh-CN" dirty="0"/>
              <a:t>Secondly, Project Show. In this part, I’ll show you how our TC project works in practice.</a:t>
            </a:r>
          </a:p>
          <a:p>
            <a:r>
              <a:rPr lang="en-US" altLang="zh-CN" dirty="0"/>
              <a:t>Finally, I’ll proudly introduce my </a:t>
            </a:r>
            <a:r>
              <a:rPr lang="en-US" altLang="zh-CN"/>
              <a:t>teammates to all of </a:t>
            </a:r>
            <a:r>
              <a:rPr lang="en-US" altLang="zh-CN" dirty="0"/>
              <a:t>you. Without their contributions, this project would never become possible.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let’s begin the first part: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Principles.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0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my introduction, I’d love to ask you a question: What is the best form of media?</a:t>
            </a:r>
          </a:p>
          <a:p>
            <a:r>
              <a:rPr lang="en-US" altLang="zh-CN" dirty="0"/>
              <a:t>Some of you may say, books. But, well, books are a little expensive and it’s hard to store them properly because they are made of papers.</a:t>
            </a:r>
          </a:p>
          <a:p>
            <a:r>
              <a:rPr lang="en-US" altLang="zh-CN" dirty="0"/>
              <a:t>How about videos? But you can’t carry videos everywhere, you’ll always need something to play them.</a:t>
            </a:r>
          </a:p>
          <a:p>
            <a:r>
              <a:rPr lang="en-US" altLang="zh-CN" dirty="0"/>
              <a:t>So maybe music? but there’s no image in music, it’s not vivid enough.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9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resolve these problems,</a:t>
            </a:r>
          </a:p>
          <a:p>
            <a:r>
              <a:rPr lang="en-US" altLang="zh-CN" dirty="0"/>
              <a:t>and given the fact that most of my teammates majored in Computer Science during undergraduate studies,</a:t>
            </a:r>
          </a:p>
          <a:p>
            <a:r>
              <a:rPr lang="en-US" altLang="zh-CN" dirty="0"/>
              <a:t>we decided to make a web page.</a:t>
            </a:r>
          </a:p>
          <a:p>
            <a:r>
              <a:rPr lang="en-US" altLang="zh-CN" dirty="0"/>
              <a:t>Web page has 3 main advantages:</a:t>
            </a:r>
          </a:p>
          <a:p>
            <a:r>
              <a:rPr lang="en-US" altLang="zh-CN" dirty="0"/>
              <a:t>Firstly, it’s accessible everywhere. Through Internet, you just need to simply click your mouse and you can view web pages.</a:t>
            </a:r>
          </a:p>
          <a:p>
            <a:r>
              <a:rPr lang="en-US" altLang="zh-CN" dirty="0"/>
              <a:t>Secondly, it’s cheap. Yon can store web pages on cloud servers provided by like Tencent or Alibaba.</a:t>
            </a:r>
          </a:p>
          <a:p>
            <a:r>
              <a:rPr lang="en-US" altLang="zh-CN" dirty="0"/>
              <a:t>Thirdly, it’s vivid. You can put images, videos and anything you want on web pages,</a:t>
            </a:r>
            <a:r>
              <a:rPr lang="zh-CN" altLang="en-US" dirty="0"/>
              <a:t> </a:t>
            </a:r>
            <a:r>
              <a:rPr lang="en-US" altLang="zh-CN" dirty="0"/>
              <a:t>it’s just like a combination of different forms of media.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1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I want to point out our target readers.</a:t>
            </a:r>
          </a:p>
          <a:p>
            <a:r>
              <a:rPr lang="en-US" altLang="zh-CN" dirty="0"/>
              <a:t>They are English native speakers, and most of them are young and currently living in China, maybe foreign students in China.</a:t>
            </a:r>
          </a:p>
          <a:p>
            <a:endParaRPr lang="en-US" altLang="zh-CN" dirty="0"/>
          </a:p>
          <a:p>
            <a:r>
              <a:rPr lang="en-US" altLang="zh-CN" dirty="0"/>
              <a:t>Which means that we have to use English in our web page.</a:t>
            </a:r>
          </a:p>
          <a:p>
            <a:r>
              <a:rPr lang="en-US" altLang="zh-CN" dirty="0"/>
              <a:t>Besides, given the fact that they are young, they must be familiar with Internet, so web page is useful to them.</a:t>
            </a:r>
          </a:p>
          <a:p>
            <a:r>
              <a:rPr lang="en-US" altLang="zh-CN" dirty="0"/>
              <a:t>And they really need COVID-19 information about China.</a:t>
            </a:r>
          </a:p>
          <a:p>
            <a:endParaRPr lang="en-US" altLang="zh-CN" dirty="0"/>
          </a:p>
          <a:p>
            <a:r>
              <a:rPr lang="en-US" altLang="zh-CN" dirty="0"/>
              <a:t>So generally speaking, our aims are to provide: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Accurate prevention knowledge through videos and pictures.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Some scientific papers about COVID-19 to help readers get a complete view on COVID-19.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And timely information like confirmed </a:t>
            </a:r>
            <a:r>
              <a:rPr lang="en-US" altLang="zh-CN"/>
              <a:t>numbers of different provinces in China.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0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Now the question is, what is our methodology.</a:t>
            </a:r>
          </a:p>
          <a:p>
            <a:r>
              <a:rPr lang="en-US" altLang="zh-CN" dirty="0"/>
              <a:t>I want to show you how we design the web page’s layout and colors.</a:t>
            </a:r>
          </a:p>
          <a:p>
            <a:r>
              <a:rPr lang="en-US" altLang="zh-CN" dirty="0"/>
              <a:t>As for layout, we put most content at the center of the screen to make it easier for our readers to read.</a:t>
            </a:r>
          </a:p>
          <a:p>
            <a:r>
              <a:rPr lang="en-US" altLang="zh-CN" dirty="0"/>
              <a:t>And we also use blanks between rows and columns to divide the page into different parts, just like this.</a:t>
            </a:r>
          </a:p>
          <a:p>
            <a:r>
              <a:rPr lang="en-US" altLang="zh-CN" dirty="0"/>
              <a:t>Finally, we use words with different size to emphasize some important contents.</a:t>
            </a:r>
          </a:p>
          <a:p>
            <a:endParaRPr lang="en-US" altLang="zh-CN" dirty="0"/>
          </a:p>
          <a:p>
            <a:r>
              <a:rPr lang="en-US" altLang="zh-CN" dirty="0"/>
              <a:t>As for colors, we use blue for our menu bar,</a:t>
            </a:r>
            <a:r>
              <a:rPr lang="zh-CN" altLang="en-US" dirty="0"/>
              <a:t> </a:t>
            </a:r>
            <a:r>
              <a:rPr lang="en-US" altLang="zh-CN" dirty="0"/>
              <a:t>you will see it later, black for some titles of videos and pictures,</a:t>
            </a:r>
            <a:r>
              <a:rPr lang="zh-CN" altLang="en-US" dirty="0"/>
              <a:t> </a:t>
            </a:r>
            <a:r>
              <a:rPr lang="en-US" altLang="zh-CN" dirty="0"/>
              <a:t>gray for information which are not that important,</a:t>
            </a:r>
          </a:p>
          <a:p>
            <a:r>
              <a:rPr lang="en-US" altLang="zh-CN" dirty="0"/>
              <a:t>and we use red for some eye-catching content.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02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That’s enough talking, now, let’s begin the second part:</a:t>
            </a:r>
            <a:r>
              <a:rPr lang="zh-CN" altLang="en-US" dirty="0"/>
              <a:t> </a:t>
            </a:r>
            <a:r>
              <a:rPr lang="en-US" altLang="zh-CN" dirty="0"/>
              <a:t>Project Show.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the front page of our web page.</a:t>
            </a:r>
          </a:p>
          <a:p>
            <a:r>
              <a:rPr lang="en-US" altLang="zh-CN" dirty="0"/>
              <a:t>As you can see, our web page has two parts: menu bar and content.</a:t>
            </a:r>
          </a:p>
          <a:p>
            <a:r>
              <a:rPr lang="en-US" altLang="zh-CN" dirty="0"/>
              <a:t>Just like what I’ve said, main color of menu bar is blue.</a:t>
            </a:r>
          </a:p>
          <a:p>
            <a:r>
              <a:rPr lang="en-US" altLang="zh-CN" dirty="0"/>
              <a:t>And we have 2 special designs in menu bar: SEU’s logo and a small timer. Right here and here.</a:t>
            </a:r>
          </a:p>
          <a:p>
            <a:r>
              <a:rPr lang="en-US" altLang="zh-CN" dirty="0"/>
              <a:t>You can go to the home page of SEU by clicking the logo, and the timer is prepared for oversea readers. It can provide current time dynamically.</a:t>
            </a:r>
          </a:p>
          <a:p>
            <a:r>
              <a:rPr lang="en-US" altLang="zh-CN" dirty="0"/>
              <a:t>We place a Chinese map with confirmed numbers in different provinces in the front page to draw our readers’ attention.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Map’s data comes from Dingxiang</a:t>
            </a:r>
            <a:r>
              <a:rPr lang="zh-CN" altLang="en-US" dirty="0"/>
              <a:t> </a:t>
            </a:r>
            <a:r>
              <a:rPr lang="en-US" altLang="zh-CN" dirty="0"/>
              <a:t>Doctor,</a:t>
            </a:r>
            <a:r>
              <a:rPr lang="zh-CN" altLang="en-US" dirty="0"/>
              <a:t> </a:t>
            </a:r>
            <a:r>
              <a:rPr lang="en-US" altLang="zh-CN" dirty="0"/>
              <a:t>they’ll be updated once a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we have 5 different colors corresponding to different confirmed numbers.</a:t>
            </a:r>
          </a:p>
          <a:p>
            <a:r>
              <a:rPr lang="en-US" altLang="zh-CN" dirty="0"/>
              <a:t>You can zoom in, zoom out the map, you can also highlight a particular province, and you can see its confirmed number.</a:t>
            </a:r>
          </a:p>
          <a:p>
            <a:r>
              <a:rPr lang="en-US" altLang="zh-CN" dirty="0"/>
              <a:t>Besides that, you can even select all the provinces with their confirmed numbers in the same range, that’s my favorite part.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7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9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2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0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2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1" r:id="rId9"/>
    <p:sldLayoutId id="2147483669" r:id="rId10"/>
    <p:sldLayoutId id="2147483671" r:id="rId11"/>
    <p:sldLayoutId id="2147483674" r:id="rId12"/>
    <p:sldLayoutId id="2147483654" r:id="rId13"/>
    <p:sldLayoutId id="2147483675" r:id="rId14"/>
    <p:sldLayoutId id="2147483672" r:id="rId15"/>
    <p:sldLayoutId id="2147483673" r:id="rId16"/>
    <p:sldLayoutId id="2147483659" r:id="rId17"/>
    <p:sldLayoutId id="2147483657" r:id="rId18"/>
    <p:sldLayoutId id="214748367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09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3D8B8-541B-475D-AED2-11349A7D54F0}"/>
              </a:ext>
            </a:extLst>
          </p:cNvPr>
          <p:cNvSpPr txBox="1">
            <a:spLocks/>
          </p:cNvSpPr>
          <p:nvPr/>
        </p:nvSpPr>
        <p:spPr>
          <a:xfrm>
            <a:off x="4253894" y="1391526"/>
            <a:ext cx="7021811" cy="218979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Everything about COVID-19</a:t>
            </a:r>
            <a:endParaRPr lang="zh-CN" altLang="en-US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FDA94B7-63AB-4449-B259-ABBFB1BD1237}"/>
              </a:ext>
            </a:extLst>
          </p:cNvPr>
          <p:cNvSpPr/>
          <p:nvPr/>
        </p:nvSpPr>
        <p:spPr>
          <a:xfrm>
            <a:off x="8133605" y="5070216"/>
            <a:ext cx="3003067" cy="59721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October 28, 2021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464B2DD-202B-4386-8B6B-8E2DB09F7546}"/>
              </a:ext>
            </a:extLst>
          </p:cNvPr>
          <p:cNvSpPr txBox="1"/>
          <p:nvPr/>
        </p:nvSpPr>
        <p:spPr>
          <a:xfrm>
            <a:off x="6378498" y="3946638"/>
            <a:ext cx="4758173" cy="5979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Reported by: </a:t>
            </a:r>
            <a:r>
              <a:rPr lang="en-US" altLang="zh-CN" sz="2800" dirty="0" err="1">
                <a:solidFill>
                  <a:schemeClr val="accent1"/>
                </a:solidFill>
                <a:cs typeface="+mn-ea"/>
                <a:sym typeface="+mn-lt"/>
              </a:rPr>
              <a:t>Haoran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 Deng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12F855B-6482-4247-8DD0-5666489F33A1}"/>
              </a:ext>
            </a:extLst>
          </p:cNvPr>
          <p:cNvCxnSpPr/>
          <p:nvPr/>
        </p:nvCxnSpPr>
        <p:spPr>
          <a:xfrm>
            <a:off x="11226555" y="4069080"/>
            <a:ext cx="0" cy="140400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95B304B-A610-4891-989C-561AE6D9E701}"/>
              </a:ext>
            </a:extLst>
          </p:cNvPr>
          <p:cNvSpPr txBox="1"/>
          <p:nvPr/>
        </p:nvSpPr>
        <p:spPr>
          <a:xfrm>
            <a:off x="8956761" y="4472295"/>
            <a:ext cx="2179911" cy="5979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Group NO.1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17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Show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544EA-F014-4A59-BECE-8B29AA61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50" y="1028699"/>
            <a:ext cx="7206699" cy="51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9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Show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5D20C2-EC78-4644-A29C-076CFD97B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57" y="1028699"/>
            <a:ext cx="7502085" cy="51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Show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34081D-4C00-454B-B515-05C776DB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08" y="1028699"/>
            <a:ext cx="7504984" cy="51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AE0DF-112C-41A4-B7CD-451ED69D1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4" name="laboratory-microscope_73379">
            <a:extLst>
              <a:ext uri="{FF2B5EF4-FFF2-40B4-BE49-F238E27FC236}">
                <a16:creationId xmlns:a16="http://schemas.microsoft.com/office/drawing/2014/main" id="{634B9C75-3C46-45A5-AA28-804A0D3B1B60}"/>
              </a:ext>
            </a:extLst>
          </p:cNvPr>
          <p:cNvSpPr>
            <a:spLocks noChangeAspect="1"/>
          </p:cNvSpPr>
          <p:nvPr/>
        </p:nvSpPr>
        <p:spPr bwMode="auto">
          <a:xfrm>
            <a:off x="5718000" y="1793118"/>
            <a:ext cx="756000" cy="1067096"/>
          </a:xfrm>
          <a:custGeom>
            <a:avLst/>
            <a:gdLst>
              <a:gd name="T0" fmla="*/ 1973 w 1985"/>
              <a:gd name="T1" fmla="*/ 439 h 2806"/>
              <a:gd name="T2" fmla="*/ 1546 w 1985"/>
              <a:gd name="T3" fmla="*/ 11 h 2806"/>
              <a:gd name="T4" fmla="*/ 1505 w 1985"/>
              <a:gd name="T5" fmla="*/ 11 h 2806"/>
              <a:gd name="T6" fmla="*/ 1480 w 1985"/>
              <a:gd name="T7" fmla="*/ 37 h 2806"/>
              <a:gd name="T8" fmla="*/ 1480 w 1985"/>
              <a:gd name="T9" fmla="*/ 78 h 2806"/>
              <a:gd name="T10" fmla="*/ 1507 w 1985"/>
              <a:gd name="T11" fmla="*/ 105 h 2806"/>
              <a:gd name="T12" fmla="*/ 653 w 1985"/>
              <a:gd name="T13" fmla="*/ 958 h 2806"/>
              <a:gd name="T14" fmla="*/ 626 w 1985"/>
              <a:gd name="T15" fmla="*/ 931 h 2806"/>
              <a:gd name="T16" fmla="*/ 586 w 1985"/>
              <a:gd name="T17" fmla="*/ 931 h 2806"/>
              <a:gd name="T18" fmla="*/ 560 w 1985"/>
              <a:gd name="T19" fmla="*/ 956 h 2806"/>
              <a:gd name="T20" fmla="*/ 560 w 1985"/>
              <a:gd name="T21" fmla="*/ 997 h 2806"/>
              <a:gd name="T22" fmla="*/ 988 w 1985"/>
              <a:gd name="T23" fmla="*/ 1425 h 2806"/>
              <a:gd name="T24" fmla="*/ 1028 w 1985"/>
              <a:gd name="T25" fmla="*/ 1425 h 2806"/>
              <a:gd name="T26" fmla="*/ 1054 w 1985"/>
              <a:gd name="T27" fmla="*/ 1399 h 2806"/>
              <a:gd name="T28" fmla="*/ 1054 w 1985"/>
              <a:gd name="T29" fmla="*/ 1358 h 2806"/>
              <a:gd name="T30" fmla="*/ 1029 w 1985"/>
              <a:gd name="T31" fmla="*/ 1333 h 2806"/>
              <a:gd name="T32" fmla="*/ 1217 w 1985"/>
              <a:gd name="T33" fmla="*/ 1144 h 2806"/>
              <a:gd name="T34" fmla="*/ 1479 w 1985"/>
              <a:gd name="T35" fmla="*/ 1263 h 2806"/>
              <a:gd name="T36" fmla="*/ 1666 w 1985"/>
              <a:gd name="T37" fmla="*/ 1208 h 2806"/>
              <a:gd name="T38" fmla="*/ 1709 w 1985"/>
              <a:gd name="T39" fmla="*/ 1432 h 2806"/>
              <a:gd name="T40" fmla="*/ 1097 w 1985"/>
              <a:gd name="T41" fmla="*/ 2044 h 2806"/>
              <a:gd name="T42" fmla="*/ 1096 w 1985"/>
              <a:gd name="T43" fmla="*/ 2044 h 2806"/>
              <a:gd name="T44" fmla="*/ 555 w 1985"/>
              <a:gd name="T45" fmla="*/ 1718 h 2806"/>
              <a:gd name="T46" fmla="*/ 848 w 1985"/>
              <a:gd name="T47" fmla="*/ 1718 h 2806"/>
              <a:gd name="T48" fmla="*/ 919 w 1985"/>
              <a:gd name="T49" fmla="*/ 1647 h 2806"/>
              <a:gd name="T50" fmla="*/ 919 w 1985"/>
              <a:gd name="T51" fmla="*/ 1592 h 2806"/>
              <a:gd name="T52" fmla="*/ 848 w 1985"/>
              <a:gd name="T53" fmla="*/ 1521 h 2806"/>
              <a:gd name="T54" fmla="*/ 71 w 1985"/>
              <a:gd name="T55" fmla="*/ 1521 h 2806"/>
              <a:gd name="T56" fmla="*/ 0 w 1985"/>
              <a:gd name="T57" fmla="*/ 1592 h 2806"/>
              <a:gd name="T58" fmla="*/ 0 w 1985"/>
              <a:gd name="T59" fmla="*/ 1647 h 2806"/>
              <a:gd name="T60" fmla="*/ 71 w 1985"/>
              <a:gd name="T61" fmla="*/ 1718 h 2806"/>
              <a:gd name="T62" fmla="*/ 408 w 1985"/>
              <a:gd name="T63" fmla="*/ 1718 h 2806"/>
              <a:gd name="T64" fmla="*/ 940 w 1985"/>
              <a:gd name="T65" fmla="*/ 2160 h 2806"/>
              <a:gd name="T66" fmla="*/ 940 w 1985"/>
              <a:gd name="T67" fmla="*/ 2391 h 2806"/>
              <a:gd name="T68" fmla="*/ 423 w 1985"/>
              <a:gd name="T69" fmla="*/ 2806 h 2806"/>
              <a:gd name="T70" fmla="*/ 1814 w 1985"/>
              <a:gd name="T71" fmla="*/ 2806 h 2806"/>
              <a:gd name="T72" fmla="*/ 1296 w 1985"/>
              <a:gd name="T73" fmla="*/ 2391 h 2806"/>
              <a:gd name="T74" fmla="*/ 1296 w 1985"/>
              <a:gd name="T75" fmla="*/ 2152 h 2806"/>
              <a:gd name="T76" fmla="*/ 1290 w 1985"/>
              <a:gd name="T77" fmla="*/ 2152 h 2806"/>
              <a:gd name="T78" fmla="*/ 1842 w 1985"/>
              <a:gd name="T79" fmla="*/ 1432 h 2806"/>
              <a:gd name="T80" fmla="*/ 1769 w 1985"/>
              <a:gd name="T81" fmla="*/ 1109 h 2806"/>
              <a:gd name="T82" fmla="*/ 1829 w 1985"/>
              <a:gd name="T83" fmla="*/ 913 h 2806"/>
              <a:gd name="T84" fmla="*/ 1711 w 1985"/>
              <a:gd name="T85" fmla="*/ 651 h 2806"/>
              <a:gd name="T86" fmla="*/ 1882 w 1985"/>
              <a:gd name="T87" fmla="*/ 480 h 2806"/>
              <a:gd name="T88" fmla="*/ 1907 w 1985"/>
              <a:gd name="T89" fmla="*/ 505 h 2806"/>
              <a:gd name="T90" fmla="*/ 1948 w 1985"/>
              <a:gd name="T91" fmla="*/ 505 h 2806"/>
              <a:gd name="T92" fmla="*/ 1973 w 1985"/>
              <a:gd name="T93" fmla="*/ 480 h 2806"/>
              <a:gd name="T94" fmla="*/ 1973 w 1985"/>
              <a:gd name="T95" fmla="*/ 439 h 2806"/>
              <a:gd name="T96" fmla="*/ 1479 w 1985"/>
              <a:gd name="T97" fmla="*/ 1129 h 2806"/>
              <a:gd name="T98" fmla="*/ 1263 w 1985"/>
              <a:gd name="T99" fmla="*/ 913 h 2806"/>
              <a:gd name="T100" fmla="*/ 1479 w 1985"/>
              <a:gd name="T101" fmla="*/ 696 h 2806"/>
              <a:gd name="T102" fmla="*/ 1696 w 1985"/>
              <a:gd name="T103" fmla="*/ 913 h 2806"/>
              <a:gd name="T104" fmla="*/ 1479 w 1985"/>
              <a:gd name="T105" fmla="*/ 1129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85" h="2806">
                <a:moveTo>
                  <a:pt x="1973" y="439"/>
                </a:moveTo>
                <a:lnTo>
                  <a:pt x="1546" y="11"/>
                </a:lnTo>
                <a:cubicBezTo>
                  <a:pt x="1535" y="0"/>
                  <a:pt x="1516" y="0"/>
                  <a:pt x="1505" y="11"/>
                </a:cubicBezTo>
                <a:lnTo>
                  <a:pt x="1480" y="37"/>
                </a:lnTo>
                <a:cubicBezTo>
                  <a:pt x="1468" y="48"/>
                  <a:pt x="1468" y="66"/>
                  <a:pt x="1480" y="78"/>
                </a:cubicBezTo>
                <a:lnTo>
                  <a:pt x="1507" y="105"/>
                </a:lnTo>
                <a:lnTo>
                  <a:pt x="653" y="958"/>
                </a:lnTo>
                <a:lnTo>
                  <a:pt x="626" y="931"/>
                </a:lnTo>
                <a:cubicBezTo>
                  <a:pt x="615" y="920"/>
                  <a:pt x="597" y="920"/>
                  <a:pt x="586" y="931"/>
                </a:cubicBezTo>
                <a:lnTo>
                  <a:pt x="560" y="956"/>
                </a:lnTo>
                <a:cubicBezTo>
                  <a:pt x="549" y="968"/>
                  <a:pt x="549" y="986"/>
                  <a:pt x="560" y="997"/>
                </a:cubicBezTo>
                <a:lnTo>
                  <a:pt x="988" y="1425"/>
                </a:lnTo>
                <a:cubicBezTo>
                  <a:pt x="999" y="1436"/>
                  <a:pt x="1017" y="1436"/>
                  <a:pt x="1028" y="1425"/>
                </a:cubicBezTo>
                <a:lnTo>
                  <a:pt x="1054" y="1399"/>
                </a:lnTo>
                <a:cubicBezTo>
                  <a:pt x="1065" y="1388"/>
                  <a:pt x="1065" y="1370"/>
                  <a:pt x="1054" y="1358"/>
                </a:cubicBezTo>
                <a:lnTo>
                  <a:pt x="1029" y="1333"/>
                </a:lnTo>
                <a:lnTo>
                  <a:pt x="1217" y="1144"/>
                </a:lnTo>
                <a:cubicBezTo>
                  <a:pt x="1281" y="1217"/>
                  <a:pt x="1375" y="1263"/>
                  <a:pt x="1479" y="1263"/>
                </a:cubicBezTo>
                <a:cubicBezTo>
                  <a:pt x="1548" y="1263"/>
                  <a:pt x="1612" y="1243"/>
                  <a:pt x="1666" y="1208"/>
                </a:cubicBezTo>
                <a:cubicBezTo>
                  <a:pt x="1694" y="1278"/>
                  <a:pt x="1709" y="1353"/>
                  <a:pt x="1709" y="1432"/>
                </a:cubicBezTo>
                <a:cubicBezTo>
                  <a:pt x="1709" y="1769"/>
                  <a:pt x="1435" y="2044"/>
                  <a:pt x="1097" y="2044"/>
                </a:cubicBezTo>
                <a:lnTo>
                  <a:pt x="1096" y="2044"/>
                </a:lnTo>
                <a:cubicBezTo>
                  <a:pt x="869" y="2044"/>
                  <a:pt x="660" y="1916"/>
                  <a:pt x="555" y="1718"/>
                </a:cubicBezTo>
                <a:lnTo>
                  <a:pt x="848" y="1718"/>
                </a:lnTo>
                <a:cubicBezTo>
                  <a:pt x="887" y="1718"/>
                  <a:pt x="919" y="1687"/>
                  <a:pt x="919" y="1647"/>
                </a:cubicBezTo>
                <a:lnTo>
                  <a:pt x="919" y="1592"/>
                </a:lnTo>
                <a:cubicBezTo>
                  <a:pt x="919" y="1553"/>
                  <a:pt x="887" y="1521"/>
                  <a:pt x="848" y="1521"/>
                </a:cubicBezTo>
                <a:lnTo>
                  <a:pt x="71" y="1521"/>
                </a:lnTo>
                <a:cubicBezTo>
                  <a:pt x="32" y="1521"/>
                  <a:pt x="0" y="1553"/>
                  <a:pt x="0" y="1592"/>
                </a:cubicBezTo>
                <a:lnTo>
                  <a:pt x="0" y="1647"/>
                </a:lnTo>
                <a:cubicBezTo>
                  <a:pt x="0" y="1687"/>
                  <a:pt x="32" y="1718"/>
                  <a:pt x="71" y="1718"/>
                </a:cubicBezTo>
                <a:lnTo>
                  <a:pt x="408" y="1718"/>
                </a:lnTo>
                <a:cubicBezTo>
                  <a:pt x="503" y="1945"/>
                  <a:pt x="704" y="2109"/>
                  <a:pt x="940" y="2160"/>
                </a:cubicBezTo>
                <a:lnTo>
                  <a:pt x="940" y="2391"/>
                </a:lnTo>
                <a:cubicBezTo>
                  <a:pt x="643" y="2439"/>
                  <a:pt x="423" y="2607"/>
                  <a:pt x="423" y="2806"/>
                </a:cubicBezTo>
                <a:lnTo>
                  <a:pt x="1814" y="2806"/>
                </a:lnTo>
                <a:cubicBezTo>
                  <a:pt x="1814" y="2607"/>
                  <a:pt x="1594" y="2439"/>
                  <a:pt x="1296" y="2391"/>
                </a:cubicBezTo>
                <a:lnTo>
                  <a:pt x="1296" y="2152"/>
                </a:lnTo>
                <a:lnTo>
                  <a:pt x="1290" y="2152"/>
                </a:lnTo>
                <a:cubicBezTo>
                  <a:pt x="1608" y="2067"/>
                  <a:pt x="1842" y="1776"/>
                  <a:pt x="1842" y="1432"/>
                </a:cubicBezTo>
                <a:cubicBezTo>
                  <a:pt x="1842" y="1316"/>
                  <a:pt x="1816" y="1207"/>
                  <a:pt x="1769" y="1109"/>
                </a:cubicBezTo>
                <a:cubicBezTo>
                  <a:pt x="1807" y="1053"/>
                  <a:pt x="1829" y="986"/>
                  <a:pt x="1829" y="913"/>
                </a:cubicBezTo>
                <a:cubicBezTo>
                  <a:pt x="1829" y="808"/>
                  <a:pt x="1783" y="715"/>
                  <a:pt x="1711" y="651"/>
                </a:cubicBezTo>
                <a:lnTo>
                  <a:pt x="1882" y="480"/>
                </a:lnTo>
                <a:lnTo>
                  <a:pt x="1907" y="505"/>
                </a:lnTo>
                <a:cubicBezTo>
                  <a:pt x="1918" y="517"/>
                  <a:pt x="1937" y="517"/>
                  <a:pt x="1948" y="505"/>
                </a:cubicBezTo>
                <a:lnTo>
                  <a:pt x="1973" y="480"/>
                </a:lnTo>
                <a:cubicBezTo>
                  <a:pt x="1985" y="469"/>
                  <a:pt x="1985" y="450"/>
                  <a:pt x="1973" y="439"/>
                </a:cubicBezTo>
                <a:close/>
                <a:moveTo>
                  <a:pt x="1479" y="1129"/>
                </a:moveTo>
                <a:cubicBezTo>
                  <a:pt x="1360" y="1129"/>
                  <a:pt x="1263" y="1032"/>
                  <a:pt x="1263" y="913"/>
                </a:cubicBezTo>
                <a:cubicBezTo>
                  <a:pt x="1263" y="793"/>
                  <a:pt x="1360" y="696"/>
                  <a:pt x="1479" y="696"/>
                </a:cubicBezTo>
                <a:cubicBezTo>
                  <a:pt x="1599" y="696"/>
                  <a:pt x="1696" y="793"/>
                  <a:pt x="1696" y="913"/>
                </a:cubicBezTo>
                <a:cubicBezTo>
                  <a:pt x="1696" y="1032"/>
                  <a:pt x="1599" y="1129"/>
                  <a:pt x="1479" y="1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693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About 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2BC96E-4BEA-42FE-8A4A-9D39B7C6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2" y="1356825"/>
            <a:ext cx="8820376" cy="41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About 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B3E4A6-A6EA-49C2-A8F5-A1440EBAE32C}"/>
              </a:ext>
            </a:extLst>
          </p:cNvPr>
          <p:cNvSpPr txBox="1"/>
          <p:nvPr/>
        </p:nvSpPr>
        <p:spPr>
          <a:xfrm>
            <a:off x="636549" y="1936283"/>
            <a:ext cx="1091890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/>
              <a:t>Also thanks to</a:t>
            </a:r>
            <a:r>
              <a:rPr lang="en-US" altLang="zh-CN" sz="6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Dingxiang Doctor </a:t>
            </a:r>
            <a:r>
              <a:rPr lang="en-US" altLang="zh-CN" sz="3200" dirty="0"/>
              <a:t>for COVID-19 confirmed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Bytedance</a:t>
            </a:r>
            <a:r>
              <a:rPr lang="en-US" altLang="zh-CN" sz="3200" dirty="0"/>
              <a:t> for web video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Echarts</a:t>
            </a:r>
            <a:r>
              <a:rPr lang="en-US" altLang="zh-CN" sz="3200" dirty="0"/>
              <a:t> for online Chinese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Semantic Scholar</a:t>
            </a:r>
            <a:r>
              <a:rPr lang="en-US" altLang="zh-CN" sz="3200" dirty="0"/>
              <a:t> for paper data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131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3CCF343B-4E0B-4154-8946-89391E5C2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3968" y="3429000"/>
            <a:ext cx="7978032" cy="9144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Thank you!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3764BB2-A8C2-46A2-AB38-A55D4AC07695}"/>
              </a:ext>
            </a:extLst>
          </p:cNvPr>
          <p:cNvSpPr/>
          <p:nvPr/>
        </p:nvSpPr>
        <p:spPr>
          <a:xfrm>
            <a:off x="2381250" y="-1371600"/>
            <a:ext cx="3543300" cy="3543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B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635A207-9EB0-489E-AED7-838F795E4D47}"/>
              </a:ext>
            </a:extLst>
          </p:cNvPr>
          <p:cNvSpPr/>
          <p:nvPr/>
        </p:nvSpPr>
        <p:spPr>
          <a:xfrm>
            <a:off x="10378332" y="-1924050"/>
            <a:ext cx="7334250" cy="73342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ED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B7BC4C4-6A68-4817-BEAA-D7326297BB39}"/>
              </a:ext>
            </a:extLst>
          </p:cNvPr>
          <p:cNvSpPr/>
          <p:nvPr/>
        </p:nvSpPr>
        <p:spPr>
          <a:xfrm>
            <a:off x="3986212" y="6010274"/>
            <a:ext cx="4219575" cy="4219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EE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9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077F043-411E-4D3F-8F97-53504967427A}"/>
              </a:ext>
            </a:extLst>
          </p:cNvPr>
          <p:cNvSpPr txBox="1"/>
          <p:nvPr/>
        </p:nvSpPr>
        <p:spPr>
          <a:xfrm>
            <a:off x="4851856" y="2972376"/>
            <a:ext cx="278121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Design Principles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E5B44729-1F7D-4AD6-B529-D0A4080C316D}"/>
              </a:ext>
            </a:extLst>
          </p:cNvPr>
          <p:cNvSpPr/>
          <p:nvPr/>
        </p:nvSpPr>
        <p:spPr>
          <a:xfrm>
            <a:off x="3953106" y="2931272"/>
            <a:ext cx="607224" cy="607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FF572E3B-1F17-4C61-966B-66FC7A18D4C1}"/>
              </a:ext>
            </a:extLst>
          </p:cNvPr>
          <p:cNvGrpSpPr/>
          <p:nvPr/>
        </p:nvGrpSpPr>
        <p:grpSpPr>
          <a:xfrm>
            <a:off x="3950249" y="3862995"/>
            <a:ext cx="3005516" cy="607224"/>
            <a:chOff x="7620127" y="2931272"/>
            <a:chExt cx="3005516" cy="60722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45DDCC-D14F-4A48-9343-50A7BA083C86}"/>
                </a:ext>
              </a:extLst>
            </p:cNvPr>
            <p:cNvSpPr txBox="1"/>
            <p:nvPr/>
          </p:nvSpPr>
          <p:spPr>
            <a:xfrm>
              <a:off x="8521734" y="2972376"/>
              <a:ext cx="2103909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1"/>
                  </a:solidFill>
                  <a:cs typeface="+mn-ea"/>
                  <a:sym typeface="+mn-lt"/>
                </a:rPr>
                <a:t>Project Show</a:t>
              </a:r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D9CB9188-0BFB-428B-A244-E7D0BC777416}"/>
                </a:ext>
              </a:extLst>
            </p:cNvPr>
            <p:cNvSpPr/>
            <p:nvPr/>
          </p:nvSpPr>
          <p:spPr>
            <a:xfrm>
              <a:off x="7620127" y="2931272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6E9D55-6CB0-4C48-9BAB-43FEBE0A1A9E}"/>
              </a:ext>
            </a:extLst>
          </p:cNvPr>
          <p:cNvSpPr txBox="1"/>
          <p:nvPr/>
        </p:nvSpPr>
        <p:spPr>
          <a:xfrm>
            <a:off x="4851856" y="4835823"/>
            <a:ext cx="1521570" cy="52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About us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C476B659-B5A2-407A-8C78-A017B9F4A9D3}"/>
              </a:ext>
            </a:extLst>
          </p:cNvPr>
          <p:cNvSpPr/>
          <p:nvPr/>
        </p:nvSpPr>
        <p:spPr>
          <a:xfrm>
            <a:off x="3953105" y="4794719"/>
            <a:ext cx="607224" cy="607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DB2183-3D1F-4B8C-B78C-2AD0D89866DF}"/>
              </a:ext>
            </a:extLst>
          </p:cNvPr>
          <p:cNvSpPr txBox="1"/>
          <p:nvPr/>
        </p:nvSpPr>
        <p:spPr>
          <a:xfrm>
            <a:off x="4851856" y="747805"/>
            <a:ext cx="2488288" cy="88678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39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E8CC4-1818-4D10-86F3-154040FDC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Design Principles</a:t>
            </a:r>
          </a:p>
        </p:txBody>
      </p:sp>
      <p:sp>
        <p:nvSpPr>
          <p:cNvPr id="14" name="three-books_73757">
            <a:extLst>
              <a:ext uri="{FF2B5EF4-FFF2-40B4-BE49-F238E27FC236}">
                <a16:creationId xmlns:a16="http://schemas.microsoft.com/office/drawing/2014/main" id="{EC2B8D32-C0D9-4F52-AA32-513B2842F8D8}"/>
              </a:ext>
            </a:extLst>
          </p:cNvPr>
          <p:cNvSpPr>
            <a:spLocks/>
          </p:cNvSpPr>
          <p:nvPr/>
        </p:nvSpPr>
        <p:spPr bwMode="auto">
          <a:xfrm>
            <a:off x="5628000" y="2068866"/>
            <a:ext cx="936000" cy="828000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Design Principles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C31861AC-98BE-4E5A-95FC-441A4ED3CD17}"/>
              </a:ext>
            </a:extLst>
          </p:cNvPr>
          <p:cNvSpPr txBox="1">
            <a:spLocks/>
          </p:cNvSpPr>
          <p:nvPr/>
        </p:nvSpPr>
        <p:spPr>
          <a:xfrm>
            <a:off x="1747024" y="1262874"/>
            <a:ext cx="8697951" cy="6597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rgbClr val="FF0000"/>
                </a:solidFill>
                <a:cs typeface="+mn-ea"/>
                <a:sym typeface="+mn-lt"/>
              </a:rPr>
              <a:t>What is the BEST form of media?</a:t>
            </a:r>
          </a:p>
        </p:txBody>
      </p:sp>
      <p:pic>
        <p:nvPicPr>
          <p:cNvPr id="1026" name="Picture 2" descr="Book Pictures [HQ] | Download Free Images on Unsplash">
            <a:extLst>
              <a:ext uri="{FF2B5EF4-FFF2-40B4-BE49-F238E27FC236}">
                <a16:creationId xmlns:a16="http://schemas.microsoft.com/office/drawing/2014/main" id="{F04C49E9-8AEB-467C-94AD-1DB142ABB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817"/>
            <a:ext cx="4133355" cy="25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deos from Geiranger Norway">
            <a:extLst>
              <a:ext uri="{FF2B5EF4-FFF2-40B4-BE49-F238E27FC236}">
                <a16:creationId xmlns:a16="http://schemas.microsoft.com/office/drawing/2014/main" id="{C17ACF0A-6928-4218-B1B1-3C2469DE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55" y="2180992"/>
            <a:ext cx="4133354" cy="23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Music Channel - YouTube">
            <a:extLst>
              <a:ext uri="{FF2B5EF4-FFF2-40B4-BE49-F238E27FC236}">
                <a16:creationId xmlns:a16="http://schemas.microsoft.com/office/drawing/2014/main" id="{EB07A0F8-F868-4C3F-B410-88F3799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4" y="2180993"/>
            <a:ext cx="2367398" cy="23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0E2A56D-536E-4BFE-9E1D-2294B9179D57}"/>
              </a:ext>
            </a:extLst>
          </p:cNvPr>
          <p:cNvSpPr txBox="1"/>
          <p:nvPr/>
        </p:nvSpPr>
        <p:spPr>
          <a:xfrm>
            <a:off x="1026400" y="4714848"/>
            <a:ext cx="2080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cs typeface="+mn-ea"/>
                <a:sym typeface="+mn-lt"/>
              </a:rPr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cs typeface="+mn-ea"/>
                <a:sym typeface="+mn-lt"/>
              </a:rPr>
              <a:t>Hard to store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AE26C7-23C4-4BEB-B2BE-06401F4E570E}"/>
              </a:ext>
            </a:extLst>
          </p:cNvPr>
          <p:cNvSpPr txBox="1"/>
          <p:nvPr/>
        </p:nvSpPr>
        <p:spPr>
          <a:xfrm>
            <a:off x="5227227" y="4715107"/>
            <a:ext cx="1737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Hard to carry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6850AF-BC26-4687-9DAE-2FBA8DE7524C}"/>
              </a:ext>
            </a:extLst>
          </p:cNvPr>
          <p:cNvSpPr txBox="1"/>
          <p:nvPr/>
        </p:nvSpPr>
        <p:spPr>
          <a:xfrm>
            <a:off x="9432813" y="4714848"/>
            <a:ext cx="1371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No image</a:t>
            </a:r>
          </a:p>
        </p:txBody>
      </p:sp>
    </p:spTree>
    <p:extLst>
      <p:ext uri="{BB962C8B-B14F-4D97-AF65-F5344CB8AC3E}">
        <p14:creationId xmlns:p14="http://schemas.microsoft.com/office/powerpoint/2010/main" val="36677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Design Principles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D3C5CC-3E47-4C44-BC43-F5C623369AEC}"/>
              </a:ext>
            </a:extLst>
          </p:cNvPr>
          <p:cNvSpPr txBox="1"/>
          <p:nvPr/>
        </p:nvSpPr>
        <p:spPr>
          <a:xfrm>
            <a:off x="1091255" y="3274460"/>
            <a:ext cx="28184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Web page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58E4C5-5EC7-4A59-8E30-DB9FE462ECE9}"/>
              </a:ext>
            </a:extLst>
          </p:cNvPr>
          <p:cNvGrpSpPr/>
          <p:nvPr/>
        </p:nvGrpSpPr>
        <p:grpSpPr>
          <a:xfrm>
            <a:off x="3824868" y="1741390"/>
            <a:ext cx="6757638" cy="3774026"/>
            <a:chOff x="3824868" y="1188044"/>
            <a:chExt cx="6757638" cy="3774026"/>
          </a:xfrm>
        </p:grpSpPr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F181FD68-256A-4326-996A-AFCF46169F28}"/>
                </a:ext>
              </a:extLst>
            </p:cNvPr>
            <p:cNvSpPr/>
            <p:nvPr/>
          </p:nvSpPr>
          <p:spPr>
            <a:xfrm>
              <a:off x="3824868" y="1480432"/>
              <a:ext cx="713678" cy="318924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58A337F-8AD2-472D-9A0A-4177149221CE}"/>
                </a:ext>
              </a:extLst>
            </p:cNvPr>
            <p:cNvSpPr txBox="1"/>
            <p:nvPr/>
          </p:nvSpPr>
          <p:spPr>
            <a:xfrm>
              <a:off x="4538545" y="1188044"/>
              <a:ext cx="604396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cs typeface="+mn-ea"/>
                  <a:sym typeface="+mn-lt"/>
                </a:rPr>
                <a:t>Accessible everywhere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2A7037-7957-4D13-A911-E798120671C2}"/>
                </a:ext>
              </a:extLst>
            </p:cNvPr>
            <p:cNvSpPr txBox="1"/>
            <p:nvPr/>
          </p:nvSpPr>
          <p:spPr>
            <a:xfrm>
              <a:off x="4538546" y="2721114"/>
              <a:ext cx="484232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cs typeface="+mn-ea"/>
                  <a:sym typeface="+mn-lt"/>
                </a:rPr>
                <a:t>Cheap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3C8CE1-0033-4F70-8BB6-6904030EE6D1}"/>
                </a:ext>
              </a:extLst>
            </p:cNvPr>
            <p:cNvSpPr txBox="1"/>
            <p:nvPr/>
          </p:nvSpPr>
          <p:spPr>
            <a:xfrm>
              <a:off x="4538546" y="4254184"/>
              <a:ext cx="484232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cs typeface="+mn-ea"/>
                  <a:sym typeface="+mn-lt"/>
                </a:rPr>
                <a:t>Vivid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8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Design Principles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B3656-EE56-488E-A64D-84C81CADA672}"/>
              </a:ext>
            </a:extLst>
          </p:cNvPr>
          <p:cNvSpPr txBox="1"/>
          <p:nvPr/>
        </p:nvSpPr>
        <p:spPr>
          <a:xfrm>
            <a:off x="555995" y="1118227"/>
            <a:ext cx="4952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Target reader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34A690-0071-4331-A455-992D153EBEFE}"/>
              </a:ext>
            </a:extLst>
          </p:cNvPr>
          <p:cNvSpPr txBox="1"/>
          <p:nvPr/>
        </p:nvSpPr>
        <p:spPr>
          <a:xfrm>
            <a:off x="555995" y="2163520"/>
            <a:ext cx="56871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cs typeface="+mn-ea"/>
                <a:sym typeface="+mn-lt"/>
              </a:rPr>
              <a:t>English native 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cs typeface="+mn-ea"/>
                <a:sym typeface="+mn-lt"/>
              </a:rPr>
              <a:t>Young and living in China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E371D5-B21B-47F2-86E9-9A6E24E8F52F}"/>
              </a:ext>
            </a:extLst>
          </p:cNvPr>
          <p:cNvGrpSpPr/>
          <p:nvPr/>
        </p:nvGrpSpPr>
        <p:grpSpPr>
          <a:xfrm>
            <a:off x="555995" y="3214714"/>
            <a:ext cx="4557132" cy="2571864"/>
            <a:chOff x="1435583" y="1823286"/>
            <a:chExt cx="4557132" cy="2571864"/>
          </a:xfrm>
        </p:grpSpPr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B6E8A929-C3D1-4BE0-A666-814EF5168597}"/>
                </a:ext>
              </a:extLst>
            </p:cNvPr>
            <p:cNvSpPr/>
            <p:nvPr/>
          </p:nvSpPr>
          <p:spPr>
            <a:xfrm>
              <a:off x="3368461" y="1823286"/>
              <a:ext cx="691376" cy="1160845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4920DAD-F0DE-4B5E-B18F-357AC279ED7B}"/>
                </a:ext>
              </a:extLst>
            </p:cNvPr>
            <p:cNvSpPr txBox="1"/>
            <p:nvPr/>
          </p:nvSpPr>
          <p:spPr>
            <a:xfrm>
              <a:off x="1435583" y="3010155"/>
              <a:ext cx="455713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cs typeface="+mn-ea"/>
                  <a:sym typeface="+mn-lt"/>
                </a:rPr>
                <a:t>Use English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cs typeface="+mn-ea"/>
                  <a:sym typeface="+mn-lt"/>
                </a:rPr>
                <a:t>Familiar with Internet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cs typeface="+mn-ea"/>
                  <a:sym typeface="+mn-lt"/>
                </a:rPr>
                <a:t>Need COVID-19 info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2F1302-C54C-492D-B680-D45AC5176A95}"/>
              </a:ext>
            </a:extLst>
          </p:cNvPr>
          <p:cNvGrpSpPr/>
          <p:nvPr/>
        </p:nvGrpSpPr>
        <p:grpSpPr>
          <a:xfrm>
            <a:off x="6683300" y="1381523"/>
            <a:ext cx="5233638" cy="4094953"/>
            <a:chOff x="6958362" y="1115555"/>
            <a:chExt cx="5233638" cy="409495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2A7502F-9F01-4860-8053-02AC4789FD1C}"/>
                </a:ext>
              </a:extLst>
            </p:cNvPr>
            <p:cNvSpPr txBox="1"/>
            <p:nvPr/>
          </p:nvSpPr>
          <p:spPr>
            <a:xfrm>
              <a:off x="6958362" y="2163520"/>
              <a:ext cx="5233638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Prevention knowledge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Video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Picture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Scientific papers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Timely information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Confirmed number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9C3683-12D2-4076-BB44-D9BF93CEE241}"/>
                </a:ext>
              </a:extLst>
            </p:cNvPr>
            <p:cNvSpPr txBox="1"/>
            <p:nvPr/>
          </p:nvSpPr>
          <p:spPr>
            <a:xfrm>
              <a:off x="6958362" y="1115555"/>
              <a:ext cx="329117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rgbClr val="FF0000"/>
                  </a:solidFill>
                </a:rPr>
                <a:t>Aims</a:t>
              </a:r>
              <a:endParaRPr lang="zh-CN" altLang="en-US" sz="5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6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Design Principles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06E7E2-F8FC-4CF5-88ED-CDE3B4AD0F84}"/>
              </a:ext>
            </a:extLst>
          </p:cNvPr>
          <p:cNvCxnSpPr/>
          <p:nvPr/>
        </p:nvCxnSpPr>
        <p:spPr>
          <a:xfrm>
            <a:off x="5820937" y="1310268"/>
            <a:ext cx="0" cy="423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9F2A3D-DCE1-4A35-9CDE-0B22D8BA36F7}"/>
              </a:ext>
            </a:extLst>
          </p:cNvPr>
          <p:cNvSpPr txBox="1"/>
          <p:nvPr/>
        </p:nvSpPr>
        <p:spPr>
          <a:xfrm>
            <a:off x="1626513" y="1310268"/>
            <a:ext cx="2566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Layout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095138-40E5-42E3-AC8B-079DB018E75B}"/>
              </a:ext>
            </a:extLst>
          </p:cNvPr>
          <p:cNvSpPr txBox="1"/>
          <p:nvPr/>
        </p:nvSpPr>
        <p:spPr>
          <a:xfrm>
            <a:off x="7552079" y="1304691"/>
            <a:ext cx="2566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C</a:t>
            </a:r>
            <a:r>
              <a:rPr lang="en-US" altLang="zh-CN" sz="5400" b="1" dirty="0">
                <a:solidFill>
                  <a:srgbClr val="92D050"/>
                </a:solidFill>
              </a:rPr>
              <a:t>o</a:t>
            </a:r>
            <a:r>
              <a:rPr lang="en-US" altLang="zh-CN" sz="5400" b="1" dirty="0">
                <a:solidFill>
                  <a:srgbClr val="00B0F0"/>
                </a:solidFill>
              </a:rPr>
              <a:t>l</a:t>
            </a:r>
            <a:r>
              <a:rPr lang="en-US" altLang="zh-CN" sz="5400" b="1" dirty="0"/>
              <a:t>o</a:t>
            </a:r>
            <a:r>
              <a:rPr lang="en-US" altLang="zh-CN" sz="5400" b="1" dirty="0">
                <a:solidFill>
                  <a:schemeClr val="accent6"/>
                </a:solidFill>
              </a:rPr>
              <a:t>r</a:t>
            </a:r>
            <a:r>
              <a:rPr lang="en-US" altLang="zh-CN" sz="5400" b="1" dirty="0">
                <a:solidFill>
                  <a:srgbClr val="7030A0"/>
                </a:solidFill>
              </a:rPr>
              <a:t>s</a:t>
            </a:r>
            <a:endParaRPr lang="zh-CN" altLang="en-US" sz="5400" b="1" dirty="0">
              <a:solidFill>
                <a:srgbClr val="7030A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22A90A-130C-4D2B-9ADB-941CB4BB69E1}"/>
              </a:ext>
            </a:extLst>
          </p:cNvPr>
          <p:cNvSpPr txBox="1"/>
          <p:nvPr/>
        </p:nvSpPr>
        <p:spPr>
          <a:xfrm>
            <a:off x="292867" y="2228022"/>
            <a:ext cx="52336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800" b="1" dirty="0"/>
              <a:t>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Blanks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C o l u m n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S</a:t>
            </a:r>
            <a:r>
              <a:rPr lang="en-US" altLang="zh-CN" sz="6600" b="1" dirty="0"/>
              <a:t>i</a:t>
            </a:r>
            <a:r>
              <a:rPr lang="en-US" altLang="zh-CN" sz="7200" b="1" dirty="0"/>
              <a:t>z</a:t>
            </a:r>
            <a:r>
              <a:rPr lang="en-US" altLang="zh-CN" sz="4800" b="1" dirty="0"/>
              <a:t>e</a:t>
            </a:r>
            <a:endParaRPr lang="en-US" altLang="zh-CN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6BF8F9-CF5A-4788-ABB2-34BDD75AD1AB}"/>
              </a:ext>
            </a:extLst>
          </p:cNvPr>
          <p:cNvSpPr txBox="1"/>
          <p:nvPr/>
        </p:nvSpPr>
        <p:spPr>
          <a:xfrm>
            <a:off x="6218433" y="2230081"/>
            <a:ext cx="523363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B0F0"/>
                </a:solidFill>
              </a:rPr>
              <a:t>Menu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Titles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6"/>
                </a:solidFill>
              </a:rPr>
              <a:t>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Eye-catching content</a:t>
            </a:r>
          </a:p>
        </p:txBody>
      </p:sp>
    </p:spTree>
    <p:extLst>
      <p:ext uri="{BB962C8B-B14F-4D97-AF65-F5344CB8AC3E}">
        <p14:creationId xmlns:p14="http://schemas.microsoft.com/office/powerpoint/2010/main" val="7135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09058D-7BFE-4FD6-AEF3-3D0FCF062E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Project Show</a:t>
            </a:r>
          </a:p>
        </p:txBody>
      </p:sp>
      <p:sp>
        <p:nvSpPr>
          <p:cNvPr id="3" name="black-text-page_20158">
            <a:extLst>
              <a:ext uri="{FF2B5EF4-FFF2-40B4-BE49-F238E27FC236}">
                <a16:creationId xmlns:a16="http://schemas.microsoft.com/office/drawing/2014/main" id="{54B749AF-45D1-47B2-A2CF-BBDAF3B12336}"/>
              </a:ext>
            </a:extLst>
          </p:cNvPr>
          <p:cNvSpPr>
            <a:spLocks noChangeAspect="1"/>
          </p:cNvSpPr>
          <p:nvPr/>
        </p:nvSpPr>
        <p:spPr bwMode="auto">
          <a:xfrm>
            <a:off x="5719589" y="2084337"/>
            <a:ext cx="752821" cy="769441"/>
          </a:xfrm>
          <a:custGeom>
            <a:avLst/>
            <a:gdLst>
              <a:gd name="connsiteX0" fmla="*/ 161282 w 594584"/>
              <a:gd name="connsiteY0" fmla="*/ 498228 h 607710"/>
              <a:gd name="connsiteX1" fmla="*/ 161282 w 594584"/>
              <a:gd name="connsiteY1" fmla="*/ 517026 h 607710"/>
              <a:gd name="connsiteX2" fmla="*/ 524261 w 594584"/>
              <a:gd name="connsiteY2" fmla="*/ 517026 h 607710"/>
              <a:gd name="connsiteX3" fmla="*/ 524261 w 594584"/>
              <a:gd name="connsiteY3" fmla="*/ 498228 h 607710"/>
              <a:gd name="connsiteX4" fmla="*/ 161282 w 594584"/>
              <a:gd name="connsiteY4" fmla="*/ 422914 h 607710"/>
              <a:gd name="connsiteX5" fmla="*/ 161282 w 594584"/>
              <a:gd name="connsiteY5" fmla="*/ 441713 h 607710"/>
              <a:gd name="connsiteX6" fmla="*/ 524261 w 594584"/>
              <a:gd name="connsiteY6" fmla="*/ 441713 h 607710"/>
              <a:gd name="connsiteX7" fmla="*/ 524261 w 594584"/>
              <a:gd name="connsiteY7" fmla="*/ 422914 h 607710"/>
              <a:gd name="connsiteX8" fmla="*/ 161282 w 594584"/>
              <a:gd name="connsiteY8" fmla="*/ 347719 h 607710"/>
              <a:gd name="connsiteX9" fmla="*/ 161282 w 594584"/>
              <a:gd name="connsiteY9" fmla="*/ 366518 h 607710"/>
              <a:gd name="connsiteX10" fmla="*/ 524261 w 594584"/>
              <a:gd name="connsiteY10" fmla="*/ 366518 h 607710"/>
              <a:gd name="connsiteX11" fmla="*/ 524261 w 594584"/>
              <a:gd name="connsiteY11" fmla="*/ 347719 h 607710"/>
              <a:gd name="connsiteX12" fmla="*/ 161282 w 594584"/>
              <a:gd name="connsiteY12" fmla="*/ 272405 h 607710"/>
              <a:gd name="connsiteX13" fmla="*/ 161282 w 594584"/>
              <a:gd name="connsiteY13" fmla="*/ 291204 h 607710"/>
              <a:gd name="connsiteX14" fmla="*/ 524261 w 594584"/>
              <a:gd name="connsiteY14" fmla="*/ 291204 h 607710"/>
              <a:gd name="connsiteX15" fmla="*/ 524261 w 594584"/>
              <a:gd name="connsiteY15" fmla="*/ 272405 h 607710"/>
              <a:gd name="connsiteX16" fmla="*/ 161282 w 594584"/>
              <a:gd name="connsiteY16" fmla="*/ 197210 h 607710"/>
              <a:gd name="connsiteX17" fmla="*/ 161282 w 594584"/>
              <a:gd name="connsiteY17" fmla="*/ 216009 h 607710"/>
              <a:gd name="connsiteX18" fmla="*/ 524261 w 594584"/>
              <a:gd name="connsiteY18" fmla="*/ 216009 h 607710"/>
              <a:gd name="connsiteX19" fmla="*/ 524261 w 594584"/>
              <a:gd name="connsiteY19" fmla="*/ 197210 h 607710"/>
              <a:gd name="connsiteX20" fmla="*/ 0 w 594584"/>
              <a:gd name="connsiteY20" fmla="*/ 140778 h 607710"/>
              <a:gd name="connsiteX21" fmla="*/ 72118 w 594584"/>
              <a:gd name="connsiteY21" fmla="*/ 140778 h 607710"/>
              <a:gd name="connsiteX22" fmla="*/ 72118 w 594584"/>
              <a:gd name="connsiteY22" fmla="*/ 607710 h 607710"/>
              <a:gd name="connsiteX23" fmla="*/ 0 w 594584"/>
              <a:gd name="connsiteY23" fmla="*/ 607710 h 607710"/>
              <a:gd name="connsiteX24" fmla="*/ 161282 w 594584"/>
              <a:gd name="connsiteY24" fmla="*/ 121897 h 607710"/>
              <a:gd name="connsiteX25" fmla="*/ 161282 w 594584"/>
              <a:gd name="connsiteY25" fmla="*/ 140814 h 607710"/>
              <a:gd name="connsiteX26" fmla="*/ 524261 w 594584"/>
              <a:gd name="connsiteY26" fmla="*/ 140814 h 607710"/>
              <a:gd name="connsiteX27" fmla="*/ 524261 w 594584"/>
              <a:gd name="connsiteY27" fmla="*/ 121897 h 607710"/>
              <a:gd name="connsiteX28" fmla="*/ 90959 w 594584"/>
              <a:gd name="connsiteY28" fmla="*/ 0 h 607710"/>
              <a:gd name="connsiteX29" fmla="*/ 594584 w 594584"/>
              <a:gd name="connsiteY29" fmla="*/ 0 h 607710"/>
              <a:gd name="connsiteX30" fmla="*/ 594584 w 594584"/>
              <a:gd name="connsiteY30" fmla="*/ 607710 h 607710"/>
              <a:gd name="connsiteX31" fmla="*/ 90959 w 594584"/>
              <a:gd name="connsiteY31" fmla="*/ 607710 h 607710"/>
              <a:gd name="connsiteX32" fmla="*/ 90959 w 594584"/>
              <a:gd name="connsiteY32" fmla="*/ 121897 h 60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4584" h="607710">
                <a:moveTo>
                  <a:pt x="161282" y="498228"/>
                </a:moveTo>
                <a:lnTo>
                  <a:pt x="161282" y="517026"/>
                </a:lnTo>
                <a:lnTo>
                  <a:pt x="524261" y="517026"/>
                </a:lnTo>
                <a:lnTo>
                  <a:pt x="524261" y="498228"/>
                </a:lnTo>
                <a:close/>
                <a:moveTo>
                  <a:pt x="161282" y="422914"/>
                </a:moveTo>
                <a:lnTo>
                  <a:pt x="161282" y="441713"/>
                </a:lnTo>
                <a:lnTo>
                  <a:pt x="524261" y="441713"/>
                </a:lnTo>
                <a:lnTo>
                  <a:pt x="524261" y="422914"/>
                </a:lnTo>
                <a:close/>
                <a:moveTo>
                  <a:pt x="161282" y="347719"/>
                </a:moveTo>
                <a:lnTo>
                  <a:pt x="161282" y="366518"/>
                </a:lnTo>
                <a:lnTo>
                  <a:pt x="524261" y="366518"/>
                </a:lnTo>
                <a:lnTo>
                  <a:pt x="524261" y="347719"/>
                </a:lnTo>
                <a:close/>
                <a:moveTo>
                  <a:pt x="161282" y="272405"/>
                </a:moveTo>
                <a:lnTo>
                  <a:pt x="161282" y="291204"/>
                </a:lnTo>
                <a:lnTo>
                  <a:pt x="524261" y="291204"/>
                </a:lnTo>
                <a:lnTo>
                  <a:pt x="524261" y="272405"/>
                </a:lnTo>
                <a:close/>
                <a:moveTo>
                  <a:pt x="161282" y="197210"/>
                </a:moveTo>
                <a:lnTo>
                  <a:pt x="161282" y="216009"/>
                </a:lnTo>
                <a:lnTo>
                  <a:pt x="524261" y="216009"/>
                </a:lnTo>
                <a:lnTo>
                  <a:pt x="524261" y="197210"/>
                </a:lnTo>
                <a:close/>
                <a:moveTo>
                  <a:pt x="0" y="140778"/>
                </a:moveTo>
                <a:lnTo>
                  <a:pt x="72118" y="140778"/>
                </a:lnTo>
                <a:lnTo>
                  <a:pt x="72118" y="607710"/>
                </a:lnTo>
                <a:lnTo>
                  <a:pt x="0" y="607710"/>
                </a:lnTo>
                <a:close/>
                <a:moveTo>
                  <a:pt x="161282" y="121897"/>
                </a:moveTo>
                <a:lnTo>
                  <a:pt x="161282" y="140814"/>
                </a:lnTo>
                <a:lnTo>
                  <a:pt x="524261" y="140814"/>
                </a:lnTo>
                <a:lnTo>
                  <a:pt x="524261" y="121897"/>
                </a:lnTo>
                <a:close/>
                <a:moveTo>
                  <a:pt x="90959" y="0"/>
                </a:moveTo>
                <a:lnTo>
                  <a:pt x="594584" y="0"/>
                </a:lnTo>
                <a:lnTo>
                  <a:pt x="594584" y="607710"/>
                </a:lnTo>
                <a:lnTo>
                  <a:pt x="90959" y="607710"/>
                </a:lnTo>
                <a:lnTo>
                  <a:pt x="90959" y="1218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395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Show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6A3510-7ACD-4D4B-92BF-2E892737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62" y="1000139"/>
            <a:ext cx="7083075" cy="4857721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707D85-1B50-4C7D-9D35-0E3AB6655C75}"/>
              </a:ext>
            </a:extLst>
          </p:cNvPr>
          <p:cNvGrpSpPr/>
          <p:nvPr/>
        </p:nvGrpSpPr>
        <p:grpSpPr>
          <a:xfrm>
            <a:off x="1091255" y="986766"/>
            <a:ext cx="10398770" cy="2811565"/>
            <a:chOff x="1091255" y="986766"/>
            <a:chExt cx="10398770" cy="2811565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B0886AD-C186-47D7-916C-010A6031793C}"/>
                </a:ext>
              </a:extLst>
            </p:cNvPr>
            <p:cNvCxnSpPr/>
            <p:nvPr/>
          </p:nvCxnSpPr>
          <p:spPr>
            <a:xfrm>
              <a:off x="1091255" y="1393903"/>
              <a:ext cx="1039877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18BC30-9D7C-4876-8E75-141048166735}"/>
                </a:ext>
              </a:extLst>
            </p:cNvPr>
            <p:cNvSpPr txBox="1"/>
            <p:nvPr/>
          </p:nvSpPr>
          <p:spPr>
            <a:xfrm>
              <a:off x="1165915" y="986766"/>
              <a:ext cx="13138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Menu Bar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02F791-2E0B-4FD2-8A9D-151205A308AD}"/>
                </a:ext>
              </a:extLst>
            </p:cNvPr>
            <p:cNvSpPr txBox="1"/>
            <p:nvPr/>
          </p:nvSpPr>
          <p:spPr>
            <a:xfrm>
              <a:off x="1165915" y="3428999"/>
              <a:ext cx="13138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Content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B4B615-54E5-4A1C-B877-DB9EBF9D23A1}"/>
              </a:ext>
            </a:extLst>
          </p:cNvPr>
          <p:cNvGrpSpPr/>
          <p:nvPr/>
        </p:nvGrpSpPr>
        <p:grpSpPr>
          <a:xfrm>
            <a:off x="2753799" y="1409653"/>
            <a:ext cx="6238353" cy="803675"/>
            <a:chOff x="2753799" y="1409653"/>
            <a:chExt cx="6238353" cy="803675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DDD1ECB8-54DA-4F16-A7C9-323F3FDF83E9}"/>
                </a:ext>
              </a:extLst>
            </p:cNvPr>
            <p:cNvSpPr/>
            <p:nvPr/>
          </p:nvSpPr>
          <p:spPr>
            <a:xfrm>
              <a:off x="2753799" y="1422463"/>
              <a:ext cx="245327" cy="790865"/>
            </a:xfrm>
            <a:prstGeom prst="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3FA78D01-9A2E-4FC7-AE09-68AEEAD0D772}"/>
                </a:ext>
              </a:extLst>
            </p:cNvPr>
            <p:cNvSpPr/>
            <p:nvPr/>
          </p:nvSpPr>
          <p:spPr>
            <a:xfrm>
              <a:off x="8746825" y="1409653"/>
              <a:ext cx="245327" cy="790865"/>
            </a:xfrm>
            <a:prstGeom prst="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9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34821</TotalTime>
  <Words>1495</Words>
  <Application>Microsoft Office PowerPoint</Application>
  <PresentationFormat>宽屏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等线</vt:lpstr>
      <vt:lpstr>Microsoft YaHei</vt:lpstr>
      <vt:lpstr>Microsoft YaHei</vt:lpstr>
      <vt:lpstr>Arial</vt:lpstr>
      <vt:lpstr>Office 主题​​</vt:lpstr>
      <vt:lpstr>1_OfficePLUS</vt:lpstr>
      <vt:lpstr>PowerPoint 演示文稿</vt:lpstr>
      <vt:lpstr>PowerPoint 演示文稿</vt:lpstr>
      <vt:lpstr>PowerPoint 演示文稿</vt:lpstr>
      <vt:lpstr>Design Principles</vt:lpstr>
      <vt:lpstr>Design Principles</vt:lpstr>
      <vt:lpstr>Design Principles</vt:lpstr>
      <vt:lpstr>Design Principles</vt:lpstr>
      <vt:lpstr>PowerPoint 演示文稿</vt:lpstr>
      <vt:lpstr>Project Show</vt:lpstr>
      <vt:lpstr>Project Show</vt:lpstr>
      <vt:lpstr>Project Show</vt:lpstr>
      <vt:lpstr>Project Show</vt:lpstr>
      <vt:lpstr>PowerPoint 演示文稿</vt:lpstr>
      <vt:lpstr>About us</vt:lpstr>
      <vt:lpstr>About us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alex deng</cp:lastModifiedBy>
  <cp:revision>3229</cp:revision>
  <dcterms:created xsi:type="dcterms:W3CDTF">2018-12-16T05:38:48Z</dcterms:created>
  <dcterms:modified xsi:type="dcterms:W3CDTF">2021-10-29T08:03:30Z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