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7" r:id="rId2"/>
  </p:sldMasterIdLst>
  <p:notesMasterIdLst>
    <p:notesMasterId r:id="rId19"/>
  </p:notesMasterIdLst>
  <p:handoutMasterIdLst>
    <p:handoutMasterId r:id="rId20"/>
  </p:handoutMasterIdLst>
  <p:sldIdLst>
    <p:sldId id="523" r:id="rId3"/>
    <p:sldId id="304" r:id="rId4"/>
    <p:sldId id="323" r:id="rId5"/>
    <p:sldId id="535" r:id="rId6"/>
    <p:sldId id="538" r:id="rId7"/>
    <p:sldId id="539" r:id="rId8"/>
    <p:sldId id="540" r:id="rId9"/>
    <p:sldId id="528" r:id="rId10"/>
    <p:sldId id="536" r:id="rId11"/>
    <p:sldId id="542" r:id="rId12"/>
    <p:sldId id="543" r:id="rId13"/>
    <p:sldId id="544" r:id="rId14"/>
    <p:sldId id="529" r:id="rId15"/>
    <p:sldId id="537" r:id="rId16"/>
    <p:sldId id="541" r:id="rId17"/>
    <p:sldId id="527" r:id="rId18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模板封面" id="{BD7EDEDA-3131-7949-8239-8CA971DCFB00}">
          <p14:sldIdLst>
            <p14:sldId id="523"/>
          </p14:sldIdLst>
        </p14:section>
        <p14:section name="目录页-短标题" id="{6239882C-1867-5044-9C33-A342B749DC88}">
          <p14:sldIdLst>
            <p14:sldId id="304"/>
          </p14:sldIdLst>
        </p14:section>
        <p14:section name="转场页-短标题" id="{4CAC141F-35A1-2145-BCFC-86B67474C327}">
          <p14:sldIdLst>
            <p14:sldId id="323"/>
            <p14:sldId id="535"/>
            <p14:sldId id="538"/>
            <p14:sldId id="539"/>
            <p14:sldId id="540"/>
            <p14:sldId id="528"/>
            <p14:sldId id="536"/>
            <p14:sldId id="542"/>
            <p14:sldId id="543"/>
            <p14:sldId id="544"/>
            <p14:sldId id="529"/>
            <p14:sldId id="537"/>
            <p14:sldId id="541"/>
            <p14:sldId id="5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7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050" userDrawn="1">
          <p15:clr>
            <a:srgbClr val="A4A3A4"/>
          </p15:clr>
        </p15:guide>
        <p15:guide id="4" pos="6630" userDrawn="1">
          <p15:clr>
            <a:srgbClr val="A4A3A4"/>
          </p15:clr>
        </p15:guide>
        <p15:guide id="5" orient="horz" pos="648" userDrawn="1">
          <p15:clr>
            <a:srgbClr val="A4A3A4"/>
          </p15:clr>
        </p15:guide>
        <p15:guide id="6" orient="horz" pos="731" userDrawn="1">
          <p15:clr>
            <a:srgbClr val="A4A3A4"/>
          </p15:clr>
        </p15:guide>
        <p15:guide id="7" orient="horz" pos="3952" userDrawn="1">
          <p15:clr>
            <a:srgbClr val="A4A3A4"/>
          </p15:clr>
        </p15:guide>
        <p15:guide id="8" orient="horz" pos="38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叶 丁" initials="叶" lastIdx="2" clrIdx="0">
    <p:extLst>
      <p:ext uri="{19B8F6BF-5375-455C-9EA6-DF929625EA0E}">
        <p15:presenceInfo xmlns:p15="http://schemas.microsoft.com/office/powerpoint/2012/main" userId="7525c676c6ae861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A9B"/>
    <a:srgbClr val="FEDF68"/>
    <a:srgbClr val="BF9802"/>
    <a:srgbClr val="817222"/>
    <a:srgbClr val="515223"/>
    <a:srgbClr val="4B7D2B"/>
    <a:srgbClr val="FECD54"/>
    <a:srgbClr val="9A8B3D"/>
    <a:srgbClr val="141213"/>
    <a:srgbClr val="D3D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59" autoAdjust="0"/>
    <p:restoredTop sz="75000" autoAdjust="0"/>
  </p:normalViewPr>
  <p:slideViewPr>
    <p:cSldViewPr snapToGrid="0" showGuides="1">
      <p:cViewPr varScale="1">
        <p:scale>
          <a:sx n="86" d="100"/>
          <a:sy n="86" d="100"/>
        </p:scale>
        <p:origin x="1056" y="-210"/>
      </p:cViewPr>
      <p:guideLst>
        <p:guide orient="horz" pos="2273"/>
        <p:guide pos="3840"/>
        <p:guide pos="1050"/>
        <p:guide pos="6630"/>
        <p:guide orient="horz" pos="648"/>
        <p:guide orient="horz" pos="731"/>
        <p:guide orient="horz" pos="3952"/>
        <p:guide orient="horz" pos="38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606"/>
    </p:cViewPr>
  </p:notesTextViewPr>
  <p:sorterViewPr>
    <p:cViewPr>
      <p:scale>
        <a:sx n="122" d="100"/>
        <a:sy n="122" d="100"/>
      </p:scale>
      <p:origin x="0" y="-1392"/>
    </p:cViewPr>
  </p:sorterViewPr>
  <p:notesViewPr>
    <p:cSldViewPr snapToGrid="0" showGuides="1">
      <p:cViewPr varScale="1">
        <p:scale>
          <a:sx n="84" d="100"/>
          <a:sy n="84" d="100"/>
        </p:scale>
        <p:origin x="3960" y="192"/>
      </p:cViewPr>
      <p:guideLst/>
    </p:cSldViewPr>
  </p:notesViewPr>
  <p:gridSpacing cx="46800" cy="46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8C176BC-2537-496C-92BE-280C92B96E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32F750-D334-4736-B10E-0035158269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1325C-51CE-41A1-8630-1A52C13085BB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9A2961-3AD5-4B21-AA67-7500903979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9F27F7-0D80-46EC-B423-14DAAD04B5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E3C29-C726-4695-AB77-50247DBF3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240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B8505-E7BC-4327-812D-12C5E82484FC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1B729-817F-448C-AF52-5327A95694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66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zh-CN" dirty="0">
                <a:latin typeface="+mn-ea"/>
                <a:cs typeface="Arial" panose="020B0604020202020204" pitchFamily="34" charset="0"/>
              </a:rPr>
              <a:t>Good morning,</a:t>
            </a:r>
            <a:r>
              <a:rPr kumimoji="1" lang="zh-CN" altLang="en-US" dirty="0">
                <a:latin typeface="+mn-ea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+mn-ea"/>
                <a:cs typeface="Arial" panose="020B0604020202020204" pitchFamily="34" charset="0"/>
              </a:rPr>
              <a:t>dear professor Jiang and dear classmates, my name is Haoran Deng.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zh-CN" dirty="0">
                <a:latin typeface="+mn-ea"/>
                <a:cs typeface="Arial" panose="020B0604020202020204" pitchFamily="34" charset="0"/>
              </a:rPr>
              <a:t>It’s my great honor to be on behalf of group NO.1 to make a brief introduction about our TC project,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zh-CN" dirty="0">
                <a:latin typeface="+mn-ea"/>
                <a:cs typeface="Arial" panose="020B0604020202020204" pitchFamily="34" charset="0"/>
              </a:rPr>
              <a:t>whose name is Everything about COVID-19.</a:t>
            </a:r>
            <a:endParaRPr kumimoji="1" lang="zh-CN" altLang="en-US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090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second page consists of some posters with COVID-19 prevention tips,</a:t>
            </a:r>
          </a:p>
          <a:p>
            <a:r>
              <a:rPr lang="en-US" altLang="zh-CN" dirty="0"/>
              <a:t>and they are designed and produced by my teammate </a:t>
            </a:r>
            <a:r>
              <a:rPr lang="en-US" altLang="zh-CN" dirty="0" err="1"/>
              <a:t>Chengdong</a:t>
            </a:r>
            <a:r>
              <a:rPr lang="en-US" altLang="zh-CN" dirty="0"/>
              <a:t> Tian.</a:t>
            </a:r>
          </a:p>
          <a:p>
            <a:r>
              <a:rPr lang="en-US" altLang="zh-CN" dirty="0"/>
              <a:t>Due to the time limit, we won’t have him to make introductions about these posters.</a:t>
            </a:r>
          </a:p>
          <a:p>
            <a:r>
              <a:rPr lang="en-US" altLang="zh-CN" dirty="0"/>
              <a:t>But as you can see, these posters are easy to understand and to follow.</a:t>
            </a:r>
          </a:p>
          <a:p>
            <a:r>
              <a:rPr lang="en-US" altLang="zh-CN" dirty="0"/>
              <a:t>And you can switch between these posters by clicking here and here, and when your mouse is out of the box, it will begin to switch automatically.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435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third page has top 15 scientific papers collected from google scholar.</a:t>
            </a:r>
          </a:p>
          <a:p>
            <a:r>
              <a:rPr lang="en-US" altLang="zh-CN" dirty="0"/>
              <a:t>And if you click these titles, you can see some information about this paper, like its writers, abstract and its original link.</a:t>
            </a:r>
          </a:p>
          <a:p>
            <a:r>
              <a:rPr lang="en-US" altLang="zh-CN" dirty="0"/>
              <a:t>You can have access to these papers by simply clicking original links.</a:t>
            </a:r>
          </a:p>
          <a:p>
            <a:endParaRPr lang="en-US" altLang="zh-CN" dirty="0"/>
          </a:p>
          <a:p>
            <a:r>
              <a:rPr lang="en-US" altLang="zh-CN" dirty="0"/>
              <a:t>And in order to make it easier for our readers to read, we design a small scroll bar on the right side, as you can see.</a:t>
            </a:r>
          </a:p>
          <a:p>
            <a:r>
              <a:rPr lang="en-US" altLang="zh-CN" dirty="0"/>
              <a:t>Besides that, you can only view one paper at one time, you know, two many papers will annoy people sometimes.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304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the fourth page, we put a video with some useful information about COVID-19 prevention.</a:t>
            </a:r>
          </a:p>
          <a:p>
            <a:r>
              <a:rPr lang="en-US" altLang="zh-CN" dirty="0"/>
              <a:t>This video is made by our group, now let’s take a look.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585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Well, these are main functions of our web page.</a:t>
            </a:r>
          </a:p>
          <a:p>
            <a:r>
              <a:rPr lang="en-US" altLang="zh-CN" dirty="0"/>
              <a:t>Now, let’s begin the third part: about us.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578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first question: who are we.</a:t>
            </a:r>
          </a:p>
          <a:p>
            <a:r>
              <a:rPr lang="en-US" altLang="zh-CN" dirty="0"/>
              <a:t>As you can see, we are a team from Southeast University, hoping to make small contributions to the future of humanity.</a:t>
            </a:r>
          </a:p>
          <a:p>
            <a:r>
              <a:rPr lang="en-US" altLang="zh-CN" dirty="0"/>
              <a:t>Well It’s really a big dream.</a:t>
            </a:r>
          </a:p>
          <a:p>
            <a:r>
              <a:rPr lang="en-US" altLang="zh-CN" dirty="0"/>
              <a:t>We have 7 members:</a:t>
            </a:r>
          </a:p>
          <a:p>
            <a:r>
              <a:rPr lang="en-US" altLang="zh-CN" dirty="0" err="1"/>
              <a:t>Chengdong</a:t>
            </a:r>
            <a:r>
              <a:rPr lang="en-US" altLang="zh-CN" dirty="0"/>
              <a:t> Tian, best graphic designer, who’s in charge of designing posters.</a:t>
            </a:r>
          </a:p>
          <a:p>
            <a:r>
              <a:rPr lang="en-US" altLang="zh-CN" dirty="0" err="1"/>
              <a:t>Haoran</a:t>
            </a:r>
            <a:r>
              <a:rPr lang="en-US" altLang="zh-CN" dirty="0"/>
              <a:t> Deng, It’s me,</a:t>
            </a:r>
            <a:r>
              <a:rPr lang="zh-CN" altLang="en-US" dirty="0"/>
              <a:t> </a:t>
            </a:r>
            <a:r>
              <a:rPr lang="en-US" altLang="zh-CN" dirty="0"/>
              <a:t>I love cat, and I designed and implemented the whole web page.</a:t>
            </a:r>
          </a:p>
          <a:p>
            <a:r>
              <a:rPr lang="en-US" altLang="zh-CN" dirty="0"/>
              <a:t>Chen Li, she has a heavenly voice, and you’ve just heard her in the video.</a:t>
            </a:r>
          </a:p>
          <a:p>
            <a:r>
              <a:rPr lang="en-US" altLang="zh-CN" dirty="0" err="1"/>
              <a:t>Hanyue</a:t>
            </a:r>
            <a:r>
              <a:rPr lang="en-US" altLang="zh-CN" dirty="0"/>
              <a:t> Li, she’s the actor in the video, and I believe she’ll win Oscar in 2022.</a:t>
            </a:r>
          </a:p>
          <a:p>
            <a:r>
              <a:rPr lang="en-US" altLang="zh-CN" dirty="0"/>
              <a:t>Yan Wang, our editor and </a:t>
            </a:r>
            <a:r>
              <a:rPr lang="en-US" altLang="zh-CN" b="0" i="0" dirty="0">
                <a:solidFill>
                  <a:srgbClr val="265180"/>
                </a:solidFill>
                <a:effectLst/>
                <a:latin typeface="-apple-system"/>
              </a:rPr>
              <a:t>camerawoman, who loves cats more than me.</a:t>
            </a:r>
          </a:p>
          <a:p>
            <a:r>
              <a:rPr lang="en-US" altLang="zh-CN" b="0" i="0" dirty="0">
                <a:solidFill>
                  <a:srgbClr val="265180"/>
                </a:solidFill>
                <a:effectLst/>
                <a:latin typeface="-apple-system"/>
              </a:rPr>
              <a:t>Ran He, he wrote most of our texts in videos, and I believe he’ll win Nobel prize in 2022.</a:t>
            </a:r>
          </a:p>
          <a:p>
            <a:r>
              <a:rPr lang="en-US" altLang="zh-CN" b="0" i="0" dirty="0" err="1">
                <a:solidFill>
                  <a:srgbClr val="265180"/>
                </a:solidFill>
                <a:effectLst/>
                <a:latin typeface="-apple-system"/>
              </a:rPr>
              <a:t>Haochao</a:t>
            </a:r>
            <a:r>
              <a:rPr lang="en-US" altLang="zh-CN" b="0" i="0" dirty="0">
                <a:solidFill>
                  <a:srgbClr val="265180"/>
                </a:solidFill>
                <a:effectLst/>
                <a:latin typeface="-apple-system"/>
              </a:rPr>
              <a:t> Peng, he makes progress everyday, and he made subtitles for our video too.</a:t>
            </a:r>
          </a:p>
          <a:p>
            <a:endParaRPr lang="en-US" altLang="zh-CN" b="0" i="0" dirty="0">
              <a:solidFill>
                <a:srgbClr val="265180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265180"/>
                </a:solidFill>
                <a:effectLst/>
                <a:latin typeface="-apple-system"/>
              </a:rPr>
              <a:t>the second question is why we make this.</a:t>
            </a:r>
          </a:p>
          <a:p>
            <a:endParaRPr lang="en-US" altLang="zh-CN" b="0" i="0" dirty="0">
              <a:solidFill>
                <a:srgbClr val="265180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265180"/>
                </a:solidFill>
                <a:effectLst/>
                <a:latin typeface="-apple-system"/>
              </a:rPr>
              <a:t>Finally, we put a rate box here, so we can know what our readers think of our project.</a:t>
            </a:r>
          </a:p>
          <a:p>
            <a:r>
              <a:rPr lang="en-US" altLang="zh-CN" b="0" i="0" dirty="0">
                <a:solidFill>
                  <a:srgbClr val="265180"/>
                </a:solidFill>
                <a:effectLst/>
                <a:latin typeface="-apple-system"/>
              </a:rPr>
              <a:t>As you can see, it </a:t>
            </a:r>
            <a:r>
              <a:rPr lang="en-US" altLang="zh-CN" b="0" i="0">
                <a:solidFill>
                  <a:srgbClr val="265180"/>
                </a:solidFill>
                <a:effectLst/>
                <a:latin typeface="-apple-system"/>
              </a:rPr>
              <a:t>has 5 different </a:t>
            </a:r>
            <a:r>
              <a:rPr lang="en-US" altLang="zh-CN" b="0" i="0" dirty="0">
                <a:solidFill>
                  <a:srgbClr val="265180"/>
                </a:solidFill>
                <a:effectLst/>
                <a:latin typeface="-apple-system"/>
              </a:rPr>
              <a:t>levels.</a:t>
            </a:r>
          </a:p>
          <a:p>
            <a:r>
              <a:rPr lang="en-US" altLang="zh-CN" b="0" i="0" dirty="0">
                <a:solidFill>
                  <a:srgbClr val="265180"/>
                </a:solidFill>
                <a:effectLst/>
                <a:latin typeface="-apple-system"/>
              </a:rPr>
              <a:t>Now, it’s your turn to rate my team.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481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Also, we want to show our great thanks to the following companies and organizations,</a:t>
            </a:r>
          </a:p>
          <a:p>
            <a:r>
              <a:rPr lang="en-US" altLang="zh-CN" dirty="0"/>
              <a:t>they selflessly share data and information about COVID-19 with us to help us accomplish our </a:t>
            </a:r>
            <a:r>
              <a:rPr lang="en-US" altLang="zh-CN"/>
              <a:t>TC project.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8415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That is our TC</a:t>
            </a:r>
            <a:r>
              <a:rPr lang="zh-CN" altLang="en-US" dirty="0"/>
              <a:t> </a:t>
            </a:r>
            <a:r>
              <a:rPr lang="en-US" altLang="zh-CN" dirty="0"/>
              <a:t>project,</a:t>
            </a:r>
            <a:r>
              <a:rPr lang="zh-CN" altLang="en-US" dirty="0"/>
              <a:t> </a:t>
            </a:r>
            <a:r>
              <a:rPr lang="en-US" altLang="zh-CN" dirty="0"/>
              <a:t>thank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much!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579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My report consists of 3 different parts:</a:t>
            </a:r>
          </a:p>
          <a:p>
            <a:r>
              <a:rPr lang="en-US" altLang="zh-CN" dirty="0"/>
              <a:t>First of all, Design Principles. In this part, I’ll point out our target readers and some principles in our mind when we are designing our TC project.</a:t>
            </a:r>
          </a:p>
          <a:p>
            <a:r>
              <a:rPr lang="en-US" altLang="zh-CN" dirty="0"/>
              <a:t>Secondly, Project Show. In this part, I’ll show you how our TC project works in practice.</a:t>
            </a:r>
          </a:p>
          <a:p>
            <a:r>
              <a:rPr lang="en-US" altLang="zh-CN" dirty="0"/>
              <a:t>Finally, I’ll proudly introduce my </a:t>
            </a:r>
            <a:r>
              <a:rPr lang="en-US" altLang="zh-CN"/>
              <a:t>teammates to all of </a:t>
            </a:r>
            <a:r>
              <a:rPr lang="en-US" altLang="zh-CN" dirty="0"/>
              <a:t>you. Without their contributions, this project would never become possible.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782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Now, let’s begin the first part: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Principles.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604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Before my introduction, I’d love to ask you a question: What is the best form of media?</a:t>
            </a:r>
          </a:p>
          <a:p>
            <a:r>
              <a:rPr lang="en-US" altLang="zh-CN" dirty="0"/>
              <a:t>Some of you may say, books. But, well, books are a little expensive and it’s hard to store them properly because they are made of papers.</a:t>
            </a:r>
          </a:p>
          <a:p>
            <a:r>
              <a:rPr lang="en-US" altLang="zh-CN" dirty="0"/>
              <a:t>How about videos? But you can’t carry videos everywhere, you’ll always need something to play them.</a:t>
            </a:r>
          </a:p>
          <a:p>
            <a:r>
              <a:rPr lang="en-US" altLang="zh-CN" dirty="0"/>
              <a:t>So maybe music? but there’s no image in music, it’s not vivid enough.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898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order to resolve these problems,</a:t>
            </a:r>
          </a:p>
          <a:p>
            <a:r>
              <a:rPr lang="en-US" altLang="zh-CN" dirty="0"/>
              <a:t>and given the fact that most of my teammates majored in Computer Science during undergraduate studies,</a:t>
            </a:r>
          </a:p>
          <a:p>
            <a:r>
              <a:rPr lang="en-US" altLang="zh-CN" dirty="0"/>
              <a:t>we decided to make a web page.</a:t>
            </a:r>
          </a:p>
          <a:p>
            <a:r>
              <a:rPr lang="en-US" altLang="zh-CN" dirty="0"/>
              <a:t>Web page has 3 main advantages:</a:t>
            </a:r>
          </a:p>
          <a:p>
            <a:r>
              <a:rPr lang="en-US" altLang="zh-CN" dirty="0"/>
              <a:t>Firstly, it’s accessible everywhere. Through Internet, you just need to simply click your mouse and you can view web pages.</a:t>
            </a:r>
          </a:p>
          <a:p>
            <a:r>
              <a:rPr lang="en-US" altLang="zh-CN" dirty="0"/>
              <a:t>Secondly, it’s cheap. Yon can store web pages on cloud servers provided by like Tencent or Alibaba.</a:t>
            </a:r>
          </a:p>
          <a:p>
            <a:r>
              <a:rPr lang="en-US" altLang="zh-CN" dirty="0"/>
              <a:t>Thirdly, it’s vivid. You can put images, videos and anything you want on web pages,</a:t>
            </a:r>
            <a:r>
              <a:rPr lang="zh-CN" altLang="en-US" dirty="0"/>
              <a:t> </a:t>
            </a:r>
            <a:r>
              <a:rPr lang="en-US" altLang="zh-CN" dirty="0"/>
              <a:t>it’s just like a combination of different forms of media.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815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Now, I want to point out our target readers.</a:t>
            </a:r>
          </a:p>
          <a:p>
            <a:r>
              <a:rPr lang="en-US" altLang="zh-CN" dirty="0"/>
              <a:t>They are English native speakers, and most of them are young and currently living in China, maybe foreign students in China.</a:t>
            </a:r>
          </a:p>
          <a:p>
            <a:endParaRPr lang="en-US" altLang="zh-CN" dirty="0"/>
          </a:p>
          <a:p>
            <a:r>
              <a:rPr lang="en-US" altLang="zh-CN" dirty="0"/>
              <a:t>Which means that we have to use English in our web page.</a:t>
            </a:r>
          </a:p>
          <a:p>
            <a:r>
              <a:rPr lang="en-US" altLang="zh-CN" dirty="0"/>
              <a:t>Besides, given the fact that they are young, they must be familiar with Internet, so web page is useful to them.</a:t>
            </a:r>
          </a:p>
          <a:p>
            <a:r>
              <a:rPr lang="en-US" altLang="zh-CN" dirty="0"/>
              <a:t>And they really need COVID-19 information about China.</a:t>
            </a:r>
          </a:p>
          <a:p>
            <a:endParaRPr lang="en-US" altLang="zh-CN" dirty="0"/>
          </a:p>
          <a:p>
            <a:r>
              <a:rPr lang="en-US" altLang="zh-CN" dirty="0"/>
              <a:t>So generally speaking, our aims are to provide: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1. Accurate prevention knowledge through videos and pictures.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2. Some scientific papers about COVID-19 to help readers get a complete view on COVID-19.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3. And timely information like confirmed </a:t>
            </a:r>
            <a:r>
              <a:rPr lang="en-US" altLang="zh-CN"/>
              <a:t>numbers of different provinces in China.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902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Now the question is, what is our methodology.</a:t>
            </a:r>
          </a:p>
          <a:p>
            <a:r>
              <a:rPr lang="en-US" altLang="zh-CN" dirty="0"/>
              <a:t>I want to show you how we design the web page’s layout and colors.</a:t>
            </a:r>
          </a:p>
          <a:p>
            <a:r>
              <a:rPr lang="en-US" altLang="zh-CN" dirty="0"/>
              <a:t>As for layout, we put most content at the center of the screen to make it easier for our readers to read.</a:t>
            </a:r>
          </a:p>
          <a:p>
            <a:r>
              <a:rPr lang="en-US" altLang="zh-CN" dirty="0"/>
              <a:t>And we also use blanks between rows and columns to divide the page into different parts, just like this.</a:t>
            </a:r>
          </a:p>
          <a:p>
            <a:r>
              <a:rPr lang="en-US" altLang="zh-CN" dirty="0"/>
              <a:t>Finally, we use words with different size to emphasize some important contents.</a:t>
            </a:r>
          </a:p>
          <a:p>
            <a:endParaRPr lang="en-US" altLang="zh-CN" dirty="0"/>
          </a:p>
          <a:p>
            <a:r>
              <a:rPr lang="en-US" altLang="zh-CN" dirty="0"/>
              <a:t>As for colors, we use blue for our menu bar,</a:t>
            </a:r>
            <a:r>
              <a:rPr lang="zh-CN" altLang="en-US" dirty="0"/>
              <a:t> </a:t>
            </a:r>
            <a:r>
              <a:rPr lang="en-US" altLang="zh-CN" dirty="0"/>
              <a:t>you will see it later, black for some titles of videos and pictures,</a:t>
            </a:r>
            <a:r>
              <a:rPr lang="zh-CN" altLang="en-US" dirty="0"/>
              <a:t> </a:t>
            </a:r>
            <a:r>
              <a:rPr lang="en-US" altLang="zh-CN" dirty="0"/>
              <a:t>gray for information which are not that important,</a:t>
            </a:r>
          </a:p>
          <a:p>
            <a:r>
              <a:rPr lang="en-US" altLang="zh-CN" dirty="0"/>
              <a:t>and we use red for some eye-catching content.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902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That’s enough talking, now, let’s begin the second part:</a:t>
            </a:r>
            <a:r>
              <a:rPr lang="zh-CN" altLang="en-US" dirty="0"/>
              <a:t> </a:t>
            </a:r>
            <a:r>
              <a:rPr lang="en-US" altLang="zh-CN" dirty="0"/>
              <a:t>Project Show.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557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 is the front page of our web page.</a:t>
            </a:r>
          </a:p>
          <a:p>
            <a:r>
              <a:rPr lang="en-US" altLang="zh-CN" dirty="0"/>
              <a:t>As you can see, our web page has two parts: menu bar and content.</a:t>
            </a:r>
          </a:p>
          <a:p>
            <a:r>
              <a:rPr lang="en-US" altLang="zh-CN" dirty="0"/>
              <a:t>Just like what I’ve said, main color of menu bar is blue.</a:t>
            </a:r>
          </a:p>
          <a:p>
            <a:r>
              <a:rPr lang="en-US" altLang="zh-CN" dirty="0"/>
              <a:t>And we have 2 special designs in menu bar: SEU’s logo and a small timer. Right here and here.</a:t>
            </a:r>
          </a:p>
          <a:p>
            <a:r>
              <a:rPr lang="en-US" altLang="zh-CN" dirty="0"/>
              <a:t>You can go to the home page of SEU by clicking the logo, and the timer is prepared for oversea readers. It can provide current time dynamically.</a:t>
            </a:r>
          </a:p>
          <a:p>
            <a:r>
              <a:rPr lang="en-US" altLang="zh-CN" dirty="0"/>
              <a:t>We place a Chinese map with confirmed numbers in different provinces in the front page to draw our readers’ attention.</a:t>
            </a:r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Map’s data comes from Dingxiang</a:t>
            </a:r>
            <a:r>
              <a:rPr lang="zh-CN" altLang="en-US" dirty="0"/>
              <a:t> </a:t>
            </a:r>
            <a:r>
              <a:rPr lang="en-US" altLang="zh-CN" dirty="0"/>
              <a:t>Doctor,</a:t>
            </a:r>
            <a:r>
              <a:rPr lang="zh-CN" altLang="en-US" dirty="0"/>
              <a:t> </a:t>
            </a:r>
            <a:r>
              <a:rPr lang="en-US" altLang="zh-CN" dirty="0"/>
              <a:t>they’ll be updated once a day.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And we have 5 different colors corresponding to different confirmed numbers.</a:t>
            </a:r>
          </a:p>
          <a:p>
            <a:r>
              <a:rPr lang="en-US" altLang="zh-CN" dirty="0"/>
              <a:t>You can zoom in, zoom out the map, you can also highlight a particular province, and you can see its confirmed number.</a:t>
            </a:r>
          </a:p>
          <a:p>
            <a:r>
              <a:rPr lang="en-US" altLang="zh-CN" dirty="0"/>
              <a:t>Besides that, you can even select all the provinces with their confirmed numbers in the same range, that’s my favorite part.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17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幻灯片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箭头: 五边形 46">
            <a:extLst>
              <a:ext uri="{FF2B5EF4-FFF2-40B4-BE49-F238E27FC236}">
                <a16:creationId xmlns:a16="http://schemas.microsoft.com/office/drawing/2014/main" id="{E27F0E8A-FBE3-41B6-A56B-7A14F7AAA7BA}"/>
              </a:ext>
            </a:extLst>
          </p:cNvPr>
          <p:cNvSpPr/>
          <p:nvPr userDrawn="1"/>
        </p:nvSpPr>
        <p:spPr>
          <a:xfrm rot="5400000">
            <a:off x="-1070579" y="2025798"/>
            <a:ext cx="6858002" cy="2806406"/>
          </a:xfrm>
          <a:prstGeom prst="homePlate">
            <a:avLst>
              <a:gd name="adj" fmla="val 3223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AB9554-0968-7F4C-B17C-055427BAAC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42" y="2263721"/>
            <a:ext cx="2330560" cy="233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55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长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箭头: 五边形 6">
            <a:extLst>
              <a:ext uri="{FF2B5EF4-FFF2-40B4-BE49-F238E27FC236}">
                <a16:creationId xmlns:a16="http://schemas.microsoft.com/office/drawing/2014/main" id="{EF621E98-351F-489A-ADCE-3FC79FDE6DDD}"/>
              </a:ext>
            </a:extLst>
          </p:cNvPr>
          <p:cNvSpPr/>
          <p:nvPr userDrawn="1"/>
        </p:nvSpPr>
        <p:spPr>
          <a:xfrm rot="19659736">
            <a:off x="-59387" y="6355211"/>
            <a:ext cx="1593667" cy="240022"/>
          </a:xfrm>
          <a:prstGeom prst="homePlate">
            <a:avLst>
              <a:gd name="adj" fmla="val 62948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五边形 24">
            <a:extLst>
              <a:ext uri="{FF2B5EF4-FFF2-40B4-BE49-F238E27FC236}">
                <a16:creationId xmlns:a16="http://schemas.microsoft.com/office/drawing/2014/main" id="{C25A5A92-C8E6-4CA8-AB93-8B885C5EA989}"/>
              </a:ext>
            </a:extLst>
          </p:cNvPr>
          <p:cNvSpPr/>
          <p:nvPr userDrawn="1"/>
        </p:nvSpPr>
        <p:spPr>
          <a:xfrm rot="19659736">
            <a:off x="501875" y="5626509"/>
            <a:ext cx="1198809" cy="202681"/>
          </a:xfrm>
          <a:prstGeom prst="homePlate">
            <a:avLst>
              <a:gd name="adj" fmla="val 62948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五边形 25">
            <a:extLst>
              <a:ext uri="{FF2B5EF4-FFF2-40B4-BE49-F238E27FC236}">
                <a16:creationId xmlns:a16="http://schemas.microsoft.com/office/drawing/2014/main" id="{0B284135-360D-47CC-8BC2-5C03015968F7}"/>
              </a:ext>
            </a:extLst>
          </p:cNvPr>
          <p:cNvSpPr/>
          <p:nvPr userDrawn="1"/>
        </p:nvSpPr>
        <p:spPr>
          <a:xfrm rot="19659736">
            <a:off x="11343042" y="442070"/>
            <a:ext cx="869215" cy="124045"/>
          </a:xfrm>
          <a:prstGeom prst="homePlate">
            <a:avLst>
              <a:gd name="adj" fmla="val 62948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五边形 26">
            <a:extLst>
              <a:ext uri="{FF2B5EF4-FFF2-40B4-BE49-F238E27FC236}">
                <a16:creationId xmlns:a16="http://schemas.microsoft.com/office/drawing/2014/main" id="{D0824BE2-0B1A-47B1-BAAF-7C29E1879AE7}"/>
              </a:ext>
            </a:extLst>
          </p:cNvPr>
          <p:cNvSpPr/>
          <p:nvPr userDrawn="1"/>
        </p:nvSpPr>
        <p:spPr>
          <a:xfrm rot="19659736">
            <a:off x="10829985" y="427917"/>
            <a:ext cx="542830" cy="99029"/>
          </a:xfrm>
          <a:prstGeom prst="homePlate">
            <a:avLst>
              <a:gd name="adj" fmla="val 62948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919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EFA6140-51C5-4185-BAC6-C973BE6BC646}"/>
              </a:ext>
            </a:extLst>
          </p:cNvPr>
          <p:cNvCxnSpPr>
            <a:cxnSpLocks/>
          </p:cNvCxnSpPr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053D6D2E-F110-4473-8442-17B28C05A741}"/>
              </a:ext>
            </a:extLst>
          </p:cNvPr>
          <p:cNvSpPr/>
          <p:nvPr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2E0A4-1678-4295-A72D-EFF568FFBAD8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6BEB427-D252-4942-9F34-301C64219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7358D7B-1DA9-9E4B-AFF1-9A13B20D43F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ACA3C166-80E6-1B4A-AD5B-C8D474568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28291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横向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EFA6140-51C5-4185-BAC6-C973BE6BC646}"/>
              </a:ext>
            </a:extLst>
          </p:cNvPr>
          <p:cNvCxnSpPr>
            <a:cxnSpLocks/>
          </p:cNvCxnSpPr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2E0A4-1678-4295-A72D-EFF568FFBAD8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1" name="图片占位符 90">
            <a:extLst>
              <a:ext uri="{FF2B5EF4-FFF2-40B4-BE49-F238E27FC236}">
                <a16:creationId xmlns:a16="http://schemas.microsoft.com/office/drawing/2014/main" id="{1B0862E3-9A13-49FB-8057-D6463602E7B6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862171" y="1825888"/>
            <a:ext cx="4826535" cy="2736000"/>
          </a:xfrm>
          <a:custGeom>
            <a:avLst/>
            <a:gdLst>
              <a:gd name="connsiteX0" fmla="*/ 0 w 4241800"/>
              <a:gd name="connsiteY0" fmla="*/ 0 h 2404533"/>
              <a:gd name="connsiteX1" fmla="*/ 4241800 w 4241800"/>
              <a:gd name="connsiteY1" fmla="*/ 0 h 2404533"/>
              <a:gd name="connsiteX2" fmla="*/ 4241800 w 4241800"/>
              <a:gd name="connsiteY2" fmla="*/ 2404533 h 2404533"/>
              <a:gd name="connsiteX3" fmla="*/ 0 w 4241800"/>
              <a:gd name="connsiteY3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1800" h="2404533">
                <a:moveTo>
                  <a:pt x="0" y="0"/>
                </a:moveTo>
                <a:lnTo>
                  <a:pt x="4241800" y="0"/>
                </a:lnTo>
                <a:lnTo>
                  <a:pt x="4241800" y="2404533"/>
                </a:lnTo>
                <a:lnTo>
                  <a:pt x="0" y="240453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33B73963-4941-42F0-9B00-7431FEF61A6C}"/>
              </a:ext>
            </a:extLst>
          </p:cNvPr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92" name="标题 1">
            <a:extLst>
              <a:ext uri="{FF2B5EF4-FFF2-40B4-BE49-F238E27FC236}">
                <a16:creationId xmlns:a16="http://schemas.microsoft.com/office/drawing/2014/main" id="{9C71AABC-C91A-43D0-9AF8-0B6162EDC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93" name="图片 92">
            <a:extLst>
              <a:ext uri="{FF2B5EF4-FFF2-40B4-BE49-F238E27FC236}">
                <a16:creationId xmlns:a16="http://schemas.microsoft.com/office/drawing/2014/main" id="{A32A9019-0CBC-4C4A-90F0-2676ED9FCD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1D06DB6D-BC70-544C-8EA4-3A3874C968F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32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EFA6140-51C5-4185-BAC6-C973BE6BC646}"/>
              </a:ext>
            </a:extLst>
          </p:cNvPr>
          <p:cNvCxnSpPr>
            <a:cxnSpLocks/>
          </p:cNvCxnSpPr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2E0A4-1678-4295-A72D-EFF568FFBAD8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0" name="图片占位符 6">
            <a:extLst>
              <a:ext uri="{FF2B5EF4-FFF2-40B4-BE49-F238E27FC236}">
                <a16:creationId xmlns:a16="http://schemas.microsoft.com/office/drawing/2014/main" id="{B49F2142-CAF1-4747-9CF9-CF77EE8A9159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1692274" y="1541374"/>
            <a:ext cx="3238088" cy="4320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1727DAFC-E61B-4F89-B5C2-9CC360B9928B}"/>
              </a:ext>
            </a:extLst>
          </p:cNvPr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92" name="标题 1">
            <a:extLst>
              <a:ext uri="{FF2B5EF4-FFF2-40B4-BE49-F238E27FC236}">
                <a16:creationId xmlns:a16="http://schemas.microsoft.com/office/drawing/2014/main" id="{80DB1628-9D3D-4F59-B275-C695A900F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93" name="图片 92">
            <a:extLst>
              <a:ext uri="{FF2B5EF4-FFF2-40B4-BE49-F238E27FC236}">
                <a16:creationId xmlns:a16="http://schemas.microsoft.com/office/drawing/2014/main" id="{F01A7288-9F85-304B-887D-2D1E13D7A2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DE14FD2D-7810-B34E-8AFB-9A17BDEA701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593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-圆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任意多边形: 形状 92">
            <a:extLst>
              <a:ext uri="{FF2B5EF4-FFF2-40B4-BE49-F238E27FC236}">
                <a16:creationId xmlns:a16="http://schemas.microsoft.com/office/drawing/2014/main" id="{F03BE017-E7F3-4A34-ABC3-ECA964258175}"/>
              </a:ext>
            </a:extLst>
          </p:cNvPr>
          <p:cNvSpPr/>
          <p:nvPr userDrawn="1"/>
        </p:nvSpPr>
        <p:spPr>
          <a:xfrm>
            <a:off x="660400" y="1531871"/>
            <a:ext cx="10858500" cy="4491875"/>
          </a:xfrm>
          <a:custGeom>
            <a:avLst/>
            <a:gdLst>
              <a:gd name="connsiteX0" fmla="*/ 2682382 w 10858500"/>
              <a:gd name="connsiteY0" fmla="*/ 0 h 4491875"/>
              <a:gd name="connsiteX1" fmla="*/ 4661514 w 10858500"/>
              <a:gd name="connsiteY1" fmla="*/ 1979131 h 4491875"/>
              <a:gd name="connsiteX2" fmla="*/ 4081840 w 10858500"/>
              <a:gd name="connsiteY2" fmla="*/ 3378588 h 4491875"/>
              <a:gd name="connsiteX3" fmla="*/ 3948253 w 10858500"/>
              <a:gd name="connsiteY3" fmla="*/ 3500000 h 4491875"/>
              <a:gd name="connsiteX4" fmla="*/ 10858500 w 10858500"/>
              <a:gd name="connsiteY4" fmla="*/ 3500000 h 4491875"/>
              <a:gd name="connsiteX5" fmla="*/ 10858500 w 10858500"/>
              <a:gd name="connsiteY5" fmla="*/ 4491875 h 4491875"/>
              <a:gd name="connsiteX6" fmla="*/ 0 w 10858500"/>
              <a:gd name="connsiteY6" fmla="*/ 4491875 h 4491875"/>
              <a:gd name="connsiteX7" fmla="*/ 0 w 10858500"/>
              <a:gd name="connsiteY7" fmla="*/ 3500000 h 4491875"/>
              <a:gd name="connsiteX8" fmla="*/ 1416512 w 10858500"/>
              <a:gd name="connsiteY8" fmla="*/ 3500000 h 4491875"/>
              <a:gd name="connsiteX9" fmla="*/ 1282925 w 10858500"/>
              <a:gd name="connsiteY9" fmla="*/ 3378588 h 4491875"/>
              <a:gd name="connsiteX10" fmla="*/ 703250 w 10858500"/>
              <a:gd name="connsiteY10" fmla="*/ 1979131 h 4491875"/>
              <a:gd name="connsiteX11" fmla="*/ 2682382 w 10858500"/>
              <a:gd name="connsiteY11" fmla="*/ 0 h 449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58500" h="4491875">
                <a:moveTo>
                  <a:pt x="2682382" y="0"/>
                </a:moveTo>
                <a:cubicBezTo>
                  <a:pt x="3775426" y="0"/>
                  <a:pt x="4661514" y="886087"/>
                  <a:pt x="4661514" y="1979131"/>
                </a:cubicBezTo>
                <a:cubicBezTo>
                  <a:pt x="4661514" y="2525653"/>
                  <a:pt x="4439992" y="3020436"/>
                  <a:pt x="4081840" y="3378588"/>
                </a:cubicBezTo>
                <a:lnTo>
                  <a:pt x="3948253" y="3500000"/>
                </a:lnTo>
                <a:lnTo>
                  <a:pt x="10858500" y="3500000"/>
                </a:lnTo>
                <a:lnTo>
                  <a:pt x="10858500" y="4491875"/>
                </a:lnTo>
                <a:lnTo>
                  <a:pt x="0" y="4491875"/>
                </a:lnTo>
                <a:lnTo>
                  <a:pt x="0" y="3500000"/>
                </a:lnTo>
                <a:lnTo>
                  <a:pt x="1416512" y="3500000"/>
                </a:lnTo>
                <a:lnTo>
                  <a:pt x="1282925" y="3378588"/>
                </a:lnTo>
                <a:cubicBezTo>
                  <a:pt x="924772" y="3020436"/>
                  <a:pt x="703250" y="2525653"/>
                  <a:pt x="703250" y="1979131"/>
                </a:cubicBezTo>
                <a:cubicBezTo>
                  <a:pt x="703250" y="886087"/>
                  <a:pt x="1589338" y="0"/>
                  <a:pt x="2682382" y="0"/>
                </a:cubicBezTo>
                <a:close/>
              </a:path>
            </a:pathLst>
          </a:custGeom>
          <a:solidFill>
            <a:schemeClr val="accent1"/>
          </a:solidFill>
          <a:ln w="19050">
            <a:noFill/>
          </a:ln>
          <a:effectLst>
            <a:outerShdw blurRad="127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EFA6140-51C5-4185-BAC6-C973BE6BC646}"/>
              </a:ext>
            </a:extLst>
          </p:cNvPr>
          <p:cNvCxnSpPr>
            <a:cxnSpLocks/>
          </p:cNvCxnSpPr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2E0A4-1678-4295-A72D-EFF568FFBAD8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1727DAFC-E61B-4F89-B5C2-9CC360B9928B}"/>
              </a:ext>
            </a:extLst>
          </p:cNvPr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92" name="图片占位符 91">
            <a:extLst>
              <a:ext uri="{FF2B5EF4-FFF2-40B4-BE49-F238E27FC236}">
                <a16:creationId xmlns:a16="http://schemas.microsoft.com/office/drawing/2014/main" id="{D3B0A0DB-185C-4430-9224-1C0A227377F5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451524" y="1608975"/>
            <a:ext cx="3780000" cy="3780000"/>
          </a:xfrm>
          <a:custGeom>
            <a:avLst/>
            <a:gdLst>
              <a:gd name="connsiteX0" fmla="*/ 1657350 w 3314700"/>
              <a:gd name="connsiteY0" fmla="*/ 0 h 3314700"/>
              <a:gd name="connsiteX1" fmla="*/ 3314700 w 3314700"/>
              <a:gd name="connsiteY1" fmla="*/ 1657350 h 3314700"/>
              <a:gd name="connsiteX2" fmla="*/ 1657350 w 3314700"/>
              <a:gd name="connsiteY2" fmla="*/ 3314700 h 3314700"/>
              <a:gd name="connsiteX3" fmla="*/ 0 w 3314700"/>
              <a:gd name="connsiteY3" fmla="*/ 1657350 h 3314700"/>
              <a:gd name="connsiteX4" fmla="*/ 1657350 w 3314700"/>
              <a:gd name="connsiteY4" fmla="*/ 0 h 331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700" h="3314700">
                <a:moveTo>
                  <a:pt x="1657350" y="0"/>
                </a:moveTo>
                <a:cubicBezTo>
                  <a:pt x="2572679" y="0"/>
                  <a:pt x="3314700" y="742021"/>
                  <a:pt x="3314700" y="1657350"/>
                </a:cubicBezTo>
                <a:cubicBezTo>
                  <a:pt x="3314700" y="2572679"/>
                  <a:pt x="2572679" y="3314700"/>
                  <a:pt x="1657350" y="3314700"/>
                </a:cubicBezTo>
                <a:cubicBezTo>
                  <a:pt x="742021" y="3314700"/>
                  <a:pt x="0" y="2572679"/>
                  <a:pt x="0" y="1657350"/>
                </a:cubicBezTo>
                <a:cubicBezTo>
                  <a:pt x="0" y="742021"/>
                  <a:pt x="742021" y="0"/>
                  <a:pt x="1657350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/>
          <a:p>
            <a:endParaRPr lang="zh-CN" altLang="en-US" dirty="0"/>
          </a:p>
        </p:txBody>
      </p:sp>
      <p:sp>
        <p:nvSpPr>
          <p:cNvPr id="90" name="标题 1">
            <a:extLst>
              <a:ext uri="{FF2B5EF4-FFF2-40B4-BE49-F238E27FC236}">
                <a16:creationId xmlns:a16="http://schemas.microsoft.com/office/drawing/2014/main" id="{E3FA308D-84A8-4382-ADA4-2CD6EA622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68876A75-1BD3-9D4E-9D34-C6453E6DC7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8" name="图片 97">
            <a:extLst>
              <a:ext uri="{FF2B5EF4-FFF2-40B4-BE49-F238E27FC236}">
                <a16:creationId xmlns:a16="http://schemas.microsoft.com/office/drawing/2014/main" id="{48222E54-5ACA-6D4B-9A58-9B51C83B622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14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EFA6140-51C5-4185-BAC6-C973BE6BC646}"/>
              </a:ext>
            </a:extLst>
          </p:cNvPr>
          <p:cNvCxnSpPr>
            <a:cxnSpLocks/>
          </p:cNvCxnSpPr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2E0A4-1678-4295-A72D-EFF568FFBAD8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0" name="图片占位符 6">
            <a:extLst>
              <a:ext uri="{FF2B5EF4-FFF2-40B4-BE49-F238E27FC236}">
                <a16:creationId xmlns:a16="http://schemas.microsoft.com/office/drawing/2014/main" id="{B49F2142-CAF1-4747-9CF9-CF77EE8A9159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1114722" y="1132945"/>
            <a:ext cx="1735608" cy="231551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1" name="图片占位符 6">
            <a:extLst>
              <a:ext uri="{FF2B5EF4-FFF2-40B4-BE49-F238E27FC236}">
                <a16:creationId xmlns:a16="http://schemas.microsoft.com/office/drawing/2014/main" id="{260C43B2-4304-44E2-A6F0-062D59008B9B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9351363" y="3674135"/>
            <a:ext cx="1755000" cy="2341381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2" name="任意多边形: 形状 91">
            <a:extLst>
              <a:ext uri="{FF2B5EF4-FFF2-40B4-BE49-F238E27FC236}">
                <a16:creationId xmlns:a16="http://schemas.microsoft.com/office/drawing/2014/main" id="{11D8ADCD-C58A-41B8-80C4-2341BB348593}"/>
              </a:ext>
            </a:extLst>
          </p:cNvPr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93" name="标题 1">
            <a:extLst>
              <a:ext uri="{FF2B5EF4-FFF2-40B4-BE49-F238E27FC236}">
                <a16:creationId xmlns:a16="http://schemas.microsoft.com/office/drawing/2014/main" id="{841EB5B4-0657-4AE7-A427-642106D59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EC81340F-C45F-6B4F-9864-73BF32BA90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8" name="图片 97">
            <a:extLst>
              <a:ext uri="{FF2B5EF4-FFF2-40B4-BE49-F238E27FC236}">
                <a16:creationId xmlns:a16="http://schemas.microsoft.com/office/drawing/2014/main" id="{31D45924-509B-5D4C-A99D-FF1FB6F34B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94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EFA6140-51C5-4185-BAC6-C973BE6BC646}"/>
              </a:ext>
            </a:extLst>
          </p:cNvPr>
          <p:cNvCxnSpPr>
            <a:cxnSpLocks/>
          </p:cNvCxnSpPr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2E0A4-1678-4295-A72D-EFF568FFBAD8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1" name="图片占位符 90">
            <a:extLst>
              <a:ext uri="{FF2B5EF4-FFF2-40B4-BE49-F238E27FC236}">
                <a16:creationId xmlns:a16="http://schemas.microsoft.com/office/drawing/2014/main" id="{1D88D36A-B7BF-4F3A-AA10-0BECE80A55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19984" y="1645829"/>
            <a:ext cx="1755000" cy="1755000"/>
          </a:xfrm>
          <a:custGeom>
            <a:avLst/>
            <a:gdLst>
              <a:gd name="connsiteX0" fmla="*/ 877500 w 1755000"/>
              <a:gd name="connsiteY0" fmla="*/ 0 h 1755000"/>
              <a:gd name="connsiteX1" fmla="*/ 1755000 w 1755000"/>
              <a:gd name="connsiteY1" fmla="*/ 877500 h 1755000"/>
              <a:gd name="connsiteX2" fmla="*/ 877500 w 1755000"/>
              <a:gd name="connsiteY2" fmla="*/ 1755000 h 1755000"/>
              <a:gd name="connsiteX3" fmla="*/ 0 w 1755000"/>
              <a:gd name="connsiteY3" fmla="*/ 877500 h 1755000"/>
              <a:gd name="connsiteX4" fmla="*/ 877500 w 1755000"/>
              <a:gd name="connsiteY4" fmla="*/ 0 h 175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000" h="1755000">
                <a:moveTo>
                  <a:pt x="877500" y="0"/>
                </a:moveTo>
                <a:cubicBezTo>
                  <a:pt x="1362130" y="0"/>
                  <a:pt x="1755000" y="392870"/>
                  <a:pt x="1755000" y="877500"/>
                </a:cubicBezTo>
                <a:cubicBezTo>
                  <a:pt x="1755000" y="1362130"/>
                  <a:pt x="1362130" y="1755000"/>
                  <a:pt x="877500" y="1755000"/>
                </a:cubicBezTo>
                <a:cubicBezTo>
                  <a:pt x="392870" y="1755000"/>
                  <a:pt x="0" y="1362130"/>
                  <a:pt x="0" y="877500"/>
                </a:cubicBezTo>
                <a:cubicBezTo>
                  <a:pt x="0" y="392870"/>
                  <a:pt x="392870" y="0"/>
                  <a:pt x="877500" y="0"/>
                </a:cubicBezTo>
                <a:close/>
              </a:path>
            </a:pathLst>
          </a:custGeom>
          <a:ln w="476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5" name="图片占位符 94">
            <a:extLst>
              <a:ext uri="{FF2B5EF4-FFF2-40B4-BE49-F238E27FC236}">
                <a16:creationId xmlns:a16="http://schemas.microsoft.com/office/drawing/2014/main" id="{DEC9F75E-9249-4FFE-AF96-E92B201A18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69946" y="1645829"/>
            <a:ext cx="1755000" cy="1755000"/>
          </a:xfrm>
          <a:custGeom>
            <a:avLst/>
            <a:gdLst>
              <a:gd name="connsiteX0" fmla="*/ 877500 w 1755000"/>
              <a:gd name="connsiteY0" fmla="*/ 0 h 1755000"/>
              <a:gd name="connsiteX1" fmla="*/ 1755000 w 1755000"/>
              <a:gd name="connsiteY1" fmla="*/ 877500 h 1755000"/>
              <a:gd name="connsiteX2" fmla="*/ 877500 w 1755000"/>
              <a:gd name="connsiteY2" fmla="*/ 1755000 h 1755000"/>
              <a:gd name="connsiteX3" fmla="*/ 0 w 1755000"/>
              <a:gd name="connsiteY3" fmla="*/ 877500 h 1755000"/>
              <a:gd name="connsiteX4" fmla="*/ 877500 w 1755000"/>
              <a:gd name="connsiteY4" fmla="*/ 0 h 175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000" h="1755000">
                <a:moveTo>
                  <a:pt x="877500" y="0"/>
                </a:moveTo>
                <a:cubicBezTo>
                  <a:pt x="1362130" y="0"/>
                  <a:pt x="1755000" y="392870"/>
                  <a:pt x="1755000" y="877500"/>
                </a:cubicBezTo>
                <a:cubicBezTo>
                  <a:pt x="1755000" y="1362130"/>
                  <a:pt x="1362130" y="1755000"/>
                  <a:pt x="877500" y="1755000"/>
                </a:cubicBezTo>
                <a:cubicBezTo>
                  <a:pt x="392870" y="1755000"/>
                  <a:pt x="0" y="1362130"/>
                  <a:pt x="0" y="877500"/>
                </a:cubicBezTo>
                <a:cubicBezTo>
                  <a:pt x="0" y="392870"/>
                  <a:pt x="392870" y="0"/>
                  <a:pt x="877500" y="0"/>
                </a:cubicBezTo>
                <a:close/>
              </a:path>
            </a:pathLst>
          </a:custGeom>
          <a:ln w="476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8" name="图片占位符 97">
            <a:extLst>
              <a:ext uri="{FF2B5EF4-FFF2-40B4-BE49-F238E27FC236}">
                <a16:creationId xmlns:a16="http://schemas.microsoft.com/office/drawing/2014/main" id="{E7782F2A-850E-4B5F-8330-CF50AC9EFA7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36638" y="1645829"/>
            <a:ext cx="1755000" cy="1755000"/>
          </a:xfrm>
          <a:custGeom>
            <a:avLst/>
            <a:gdLst>
              <a:gd name="connsiteX0" fmla="*/ 877500 w 1755000"/>
              <a:gd name="connsiteY0" fmla="*/ 0 h 1755000"/>
              <a:gd name="connsiteX1" fmla="*/ 1755000 w 1755000"/>
              <a:gd name="connsiteY1" fmla="*/ 877500 h 1755000"/>
              <a:gd name="connsiteX2" fmla="*/ 877500 w 1755000"/>
              <a:gd name="connsiteY2" fmla="*/ 1755000 h 1755000"/>
              <a:gd name="connsiteX3" fmla="*/ 0 w 1755000"/>
              <a:gd name="connsiteY3" fmla="*/ 877500 h 1755000"/>
              <a:gd name="connsiteX4" fmla="*/ 877500 w 1755000"/>
              <a:gd name="connsiteY4" fmla="*/ 0 h 175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000" h="1755000">
                <a:moveTo>
                  <a:pt x="877500" y="0"/>
                </a:moveTo>
                <a:cubicBezTo>
                  <a:pt x="1362130" y="0"/>
                  <a:pt x="1755000" y="392870"/>
                  <a:pt x="1755000" y="877500"/>
                </a:cubicBezTo>
                <a:cubicBezTo>
                  <a:pt x="1755000" y="1362130"/>
                  <a:pt x="1362130" y="1755000"/>
                  <a:pt x="877500" y="1755000"/>
                </a:cubicBezTo>
                <a:cubicBezTo>
                  <a:pt x="392870" y="1755000"/>
                  <a:pt x="0" y="1362130"/>
                  <a:pt x="0" y="877500"/>
                </a:cubicBezTo>
                <a:cubicBezTo>
                  <a:pt x="0" y="392870"/>
                  <a:pt x="392870" y="0"/>
                  <a:pt x="877500" y="0"/>
                </a:cubicBezTo>
                <a:close/>
              </a:path>
            </a:pathLst>
          </a:custGeom>
          <a:ln w="476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9" name="图片占位符 98">
            <a:extLst>
              <a:ext uri="{FF2B5EF4-FFF2-40B4-BE49-F238E27FC236}">
                <a16:creationId xmlns:a16="http://schemas.microsoft.com/office/drawing/2014/main" id="{25096E3E-9433-4D85-BA39-301B214A355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53292" y="1645829"/>
            <a:ext cx="1755000" cy="1755000"/>
          </a:xfrm>
          <a:custGeom>
            <a:avLst/>
            <a:gdLst>
              <a:gd name="connsiteX0" fmla="*/ 877500 w 1755000"/>
              <a:gd name="connsiteY0" fmla="*/ 0 h 1755000"/>
              <a:gd name="connsiteX1" fmla="*/ 1755000 w 1755000"/>
              <a:gd name="connsiteY1" fmla="*/ 877500 h 1755000"/>
              <a:gd name="connsiteX2" fmla="*/ 877500 w 1755000"/>
              <a:gd name="connsiteY2" fmla="*/ 1755000 h 1755000"/>
              <a:gd name="connsiteX3" fmla="*/ 0 w 1755000"/>
              <a:gd name="connsiteY3" fmla="*/ 877500 h 1755000"/>
              <a:gd name="connsiteX4" fmla="*/ 877500 w 1755000"/>
              <a:gd name="connsiteY4" fmla="*/ 0 h 175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000" h="1755000">
                <a:moveTo>
                  <a:pt x="877500" y="0"/>
                </a:moveTo>
                <a:cubicBezTo>
                  <a:pt x="1362130" y="0"/>
                  <a:pt x="1755000" y="392870"/>
                  <a:pt x="1755000" y="877500"/>
                </a:cubicBezTo>
                <a:cubicBezTo>
                  <a:pt x="1755000" y="1362130"/>
                  <a:pt x="1362130" y="1755000"/>
                  <a:pt x="877500" y="1755000"/>
                </a:cubicBezTo>
                <a:cubicBezTo>
                  <a:pt x="392870" y="1755000"/>
                  <a:pt x="0" y="1362130"/>
                  <a:pt x="0" y="877500"/>
                </a:cubicBezTo>
                <a:cubicBezTo>
                  <a:pt x="0" y="392870"/>
                  <a:pt x="392870" y="0"/>
                  <a:pt x="877500" y="0"/>
                </a:cubicBezTo>
                <a:close/>
              </a:path>
            </a:pathLst>
          </a:custGeom>
          <a:ln w="476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DF883148-B063-4C5A-9CC7-CE69774A8C94}"/>
              </a:ext>
            </a:extLst>
          </p:cNvPr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92" name="标题 1">
            <a:extLst>
              <a:ext uri="{FF2B5EF4-FFF2-40B4-BE49-F238E27FC236}">
                <a16:creationId xmlns:a16="http://schemas.microsoft.com/office/drawing/2014/main" id="{B8A4FF80-ED1E-4D1D-9434-215EB5FB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93" name="图片 92">
            <a:extLst>
              <a:ext uri="{FF2B5EF4-FFF2-40B4-BE49-F238E27FC236}">
                <a16:creationId xmlns:a16="http://schemas.microsoft.com/office/drawing/2014/main" id="{B3A067A2-39E8-0940-8B54-688BC270D1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7D982EDC-1B4A-034E-9CE9-9172DBAF48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66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36196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 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F00C798-F4CB-49E3-81E0-4CD12D5AEA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35420" y="2971800"/>
            <a:ext cx="7783479" cy="914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8C1695A4-3593-4E25-8722-4214E3CC76B6}"/>
              </a:ext>
            </a:extLst>
          </p:cNvPr>
          <p:cNvSpPr/>
          <p:nvPr userDrawn="1"/>
        </p:nvSpPr>
        <p:spPr>
          <a:xfrm rot="16200000">
            <a:off x="10605854" y="5156200"/>
            <a:ext cx="2879387" cy="3403600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A29C0276-5751-4797-BFA5-F68D05ACBB63}"/>
              </a:ext>
            </a:extLst>
          </p:cNvPr>
          <p:cNvSpPr/>
          <p:nvPr userDrawn="1"/>
        </p:nvSpPr>
        <p:spPr>
          <a:xfrm>
            <a:off x="-2680781" y="0"/>
            <a:ext cx="5753100" cy="9620654"/>
          </a:xfrm>
          <a:prstGeom prst="homePlate">
            <a:avLst>
              <a:gd name="adj" fmla="val 5086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D85E25CC-A5BC-44E2-9950-5BDC824D9AC1}"/>
              </a:ext>
            </a:extLst>
          </p:cNvPr>
          <p:cNvSpPr/>
          <p:nvPr userDrawn="1"/>
        </p:nvSpPr>
        <p:spPr>
          <a:xfrm rot="5400000">
            <a:off x="7310335" y="-1872573"/>
            <a:ext cx="2616740" cy="4241259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3267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EB2DFB5F-1361-46F4-B3DF-471ECD4DCA18}"/>
              </a:ext>
            </a:extLst>
          </p:cNvPr>
          <p:cNvSpPr/>
          <p:nvPr userDrawn="1"/>
        </p:nvSpPr>
        <p:spPr>
          <a:xfrm>
            <a:off x="-2319371" y="4211980"/>
            <a:ext cx="5113371" cy="51133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85D4CE6-0BBF-450D-B3AB-7C163A40E793}"/>
              </a:ext>
            </a:extLst>
          </p:cNvPr>
          <p:cNvSpPr/>
          <p:nvPr userDrawn="1"/>
        </p:nvSpPr>
        <p:spPr>
          <a:xfrm>
            <a:off x="10560051" y="-2647819"/>
            <a:ext cx="4418254" cy="44182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681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任意多边形: 形状 84">
            <a:extLst>
              <a:ext uri="{FF2B5EF4-FFF2-40B4-BE49-F238E27FC236}">
                <a16:creationId xmlns:a16="http://schemas.microsoft.com/office/drawing/2014/main" id="{1B478B4D-326B-4F22-B792-98AB7E9C8268}"/>
              </a:ext>
            </a:extLst>
          </p:cNvPr>
          <p:cNvSpPr/>
          <p:nvPr userDrawn="1"/>
        </p:nvSpPr>
        <p:spPr bwMode="auto">
          <a:xfrm rot="5400000">
            <a:off x="4539448" y="-380490"/>
            <a:ext cx="3113105" cy="2609911"/>
          </a:xfrm>
          <a:custGeom>
            <a:avLst/>
            <a:gdLst>
              <a:gd name="connsiteX0" fmla="*/ 0 w 3113105"/>
              <a:gd name="connsiteY0" fmla="*/ 2609911 h 2609911"/>
              <a:gd name="connsiteX1" fmla="*/ 0 w 3113105"/>
              <a:gd name="connsiteY1" fmla="*/ 0 h 2609911"/>
              <a:gd name="connsiteX2" fmla="*/ 2301594 w 3113105"/>
              <a:gd name="connsiteY2" fmla="*/ 0 h 2609911"/>
              <a:gd name="connsiteX3" fmla="*/ 3113105 w 3113105"/>
              <a:gd name="connsiteY3" fmla="*/ 1304956 h 2609911"/>
              <a:gd name="connsiteX4" fmla="*/ 2301594 w 3113105"/>
              <a:gd name="connsiteY4" fmla="*/ 2609910 h 2609911"/>
              <a:gd name="connsiteX5" fmla="*/ 2301594 w 3113105"/>
              <a:gd name="connsiteY5" fmla="*/ 2609911 h 2609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3105" h="2609911">
                <a:moveTo>
                  <a:pt x="0" y="2609911"/>
                </a:moveTo>
                <a:lnTo>
                  <a:pt x="0" y="0"/>
                </a:lnTo>
                <a:lnTo>
                  <a:pt x="2301594" y="0"/>
                </a:lnTo>
                <a:lnTo>
                  <a:pt x="3113105" y="1304956"/>
                </a:lnTo>
                <a:lnTo>
                  <a:pt x="2301594" y="2609910"/>
                </a:lnTo>
                <a:lnTo>
                  <a:pt x="2301594" y="26099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2742BE2E-64C4-45DC-B5F2-9CE85916052B}"/>
              </a:ext>
            </a:extLst>
          </p:cNvPr>
          <p:cNvSpPr txBox="1"/>
          <p:nvPr userDrawn="1"/>
        </p:nvSpPr>
        <p:spPr>
          <a:xfrm>
            <a:off x="5127626" y="543216"/>
            <a:ext cx="1936749" cy="1174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6000" dirty="0">
                <a:solidFill>
                  <a:schemeClr val="bg1"/>
                </a:solidFill>
                <a:cs typeface="+mn-ea"/>
                <a:sym typeface="+mn-lt"/>
              </a:rPr>
              <a:t>目 录</a:t>
            </a:r>
          </a:p>
        </p:txBody>
      </p:sp>
      <p:sp>
        <p:nvSpPr>
          <p:cNvPr id="87" name="任意多边形: 形状 86">
            <a:extLst>
              <a:ext uri="{FF2B5EF4-FFF2-40B4-BE49-F238E27FC236}">
                <a16:creationId xmlns:a16="http://schemas.microsoft.com/office/drawing/2014/main" id="{BEB662E1-75A1-469F-B2C5-6EC6E8255C44}"/>
              </a:ext>
            </a:extLst>
          </p:cNvPr>
          <p:cNvSpPr/>
          <p:nvPr userDrawn="1"/>
        </p:nvSpPr>
        <p:spPr bwMode="auto">
          <a:xfrm rot="5400000">
            <a:off x="4384812" y="-485285"/>
            <a:ext cx="3422377" cy="3128773"/>
          </a:xfrm>
          <a:custGeom>
            <a:avLst/>
            <a:gdLst>
              <a:gd name="connsiteX0" fmla="*/ 0 w 3422377"/>
              <a:gd name="connsiteY0" fmla="*/ 3128773 h 3128773"/>
              <a:gd name="connsiteX1" fmla="*/ 0 w 3422377"/>
              <a:gd name="connsiteY1" fmla="*/ 0 h 3128773"/>
              <a:gd name="connsiteX2" fmla="*/ 2449535 w 3422377"/>
              <a:gd name="connsiteY2" fmla="*/ 0 h 3128773"/>
              <a:gd name="connsiteX3" fmla="*/ 3422377 w 3422377"/>
              <a:gd name="connsiteY3" fmla="*/ 1564387 h 3128773"/>
              <a:gd name="connsiteX4" fmla="*/ 2449535 w 3422377"/>
              <a:gd name="connsiteY4" fmla="*/ 3128772 h 3128773"/>
              <a:gd name="connsiteX5" fmla="*/ 2449535 w 3422377"/>
              <a:gd name="connsiteY5" fmla="*/ 3128773 h 312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2377" h="3128773">
                <a:moveTo>
                  <a:pt x="0" y="3128773"/>
                </a:moveTo>
                <a:lnTo>
                  <a:pt x="0" y="0"/>
                </a:lnTo>
                <a:lnTo>
                  <a:pt x="2449535" y="0"/>
                </a:lnTo>
                <a:lnTo>
                  <a:pt x="3422377" y="1564387"/>
                </a:lnTo>
                <a:lnTo>
                  <a:pt x="2449535" y="3128772"/>
                </a:lnTo>
                <a:lnTo>
                  <a:pt x="2449535" y="3128773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89" name="图片 88">
            <a:extLst>
              <a:ext uri="{FF2B5EF4-FFF2-40B4-BE49-F238E27FC236}">
                <a16:creationId xmlns:a16="http://schemas.microsoft.com/office/drawing/2014/main" id="{CF32DCCF-D109-144D-93EF-7A463349CB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9000" y="0"/>
            <a:ext cx="6858000" cy="6858000"/>
          </a:xfrm>
          <a:prstGeom prst="rect">
            <a:avLst/>
          </a:prstGeom>
        </p:spPr>
      </p:pic>
      <p:pic>
        <p:nvPicPr>
          <p:cNvPr id="90" name="图片 89">
            <a:extLst>
              <a:ext uri="{FF2B5EF4-FFF2-40B4-BE49-F238E27FC236}">
                <a16:creationId xmlns:a16="http://schemas.microsoft.com/office/drawing/2014/main" id="{D607238F-89BF-434F-A2F2-C5D1BB90B6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0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E7CB78A0-538A-4F4C-97AC-5D6B9B36EAE3}"/>
              </a:ext>
            </a:extLst>
          </p:cNvPr>
          <p:cNvSpPr/>
          <p:nvPr userDrawn="1"/>
        </p:nvSpPr>
        <p:spPr>
          <a:xfrm>
            <a:off x="3997387" y="1330387"/>
            <a:ext cx="4197226" cy="41972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CD3F2D1-9FCF-4792-8D92-8CA0C104ED79}"/>
              </a:ext>
            </a:extLst>
          </p:cNvPr>
          <p:cNvSpPr txBox="1"/>
          <p:nvPr userDrawn="1"/>
        </p:nvSpPr>
        <p:spPr>
          <a:xfrm>
            <a:off x="5093161" y="3044279"/>
            <a:ext cx="2005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01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1FBCD60-E317-434E-9948-6517EE806648}"/>
              </a:ext>
            </a:extLst>
          </p:cNvPr>
          <p:cNvCxnSpPr>
            <a:cxnSpLocks/>
          </p:cNvCxnSpPr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E5FF972F-6C72-4EB1-91BD-22FC6A6BFE55}"/>
              </a:ext>
            </a:extLst>
          </p:cNvPr>
          <p:cNvSpPr/>
          <p:nvPr userDrawn="1"/>
        </p:nvSpPr>
        <p:spPr>
          <a:xfrm>
            <a:off x="3775702" y="1108702"/>
            <a:ext cx="4640596" cy="464059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ED22ADE-3337-4765-824B-2BCE393B3BC8}"/>
              </a:ext>
            </a:extLst>
          </p:cNvPr>
          <p:cNvSpPr/>
          <p:nvPr userDrawn="1"/>
        </p:nvSpPr>
        <p:spPr>
          <a:xfrm>
            <a:off x="9613900" y="5273613"/>
            <a:ext cx="764381" cy="76438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7F0E457-CBAE-48A1-9FDD-0AD48E16BB0E}"/>
              </a:ext>
            </a:extLst>
          </p:cNvPr>
          <p:cNvSpPr/>
          <p:nvPr userDrawn="1"/>
        </p:nvSpPr>
        <p:spPr>
          <a:xfrm>
            <a:off x="2209800" y="6134100"/>
            <a:ext cx="1130300" cy="1130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F5B61E3-C874-41BD-9977-575DE377EF7C}"/>
              </a:ext>
            </a:extLst>
          </p:cNvPr>
          <p:cNvSpPr/>
          <p:nvPr userDrawn="1"/>
        </p:nvSpPr>
        <p:spPr>
          <a:xfrm>
            <a:off x="10818188" y="-911691"/>
            <a:ext cx="2092326" cy="209232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79C958C-4261-4C02-847F-E854178B5EDF}"/>
              </a:ext>
            </a:extLst>
          </p:cNvPr>
          <p:cNvSpPr/>
          <p:nvPr userDrawn="1"/>
        </p:nvSpPr>
        <p:spPr>
          <a:xfrm>
            <a:off x="-1048048" y="-250249"/>
            <a:ext cx="2861767" cy="286176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50FB6E99-D418-4444-914B-2306780544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98000" y="3951320"/>
            <a:ext cx="3996000" cy="914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454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>
            <a:extLst>
              <a:ext uri="{FF2B5EF4-FFF2-40B4-BE49-F238E27FC236}">
                <a16:creationId xmlns:a16="http://schemas.microsoft.com/office/drawing/2014/main" id="{5FB16484-E5F7-4B77-B7A5-FDAB1703AF52}"/>
              </a:ext>
            </a:extLst>
          </p:cNvPr>
          <p:cNvSpPr/>
          <p:nvPr userDrawn="1"/>
        </p:nvSpPr>
        <p:spPr>
          <a:xfrm>
            <a:off x="4000500" y="1050677"/>
            <a:ext cx="4191000" cy="40978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FD6F57-F8D0-494A-A461-A05057362E38}"/>
              </a:ext>
            </a:extLst>
          </p:cNvPr>
          <p:cNvSpPr txBox="1"/>
          <p:nvPr userDrawn="1"/>
        </p:nvSpPr>
        <p:spPr>
          <a:xfrm>
            <a:off x="5093162" y="3044279"/>
            <a:ext cx="2005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Part 02</a:t>
            </a:r>
            <a:endParaRPr lang="zh-CN" altLang="en-US" sz="4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F3C94DC-BC3D-4914-BCEA-9BADE3C91715}"/>
              </a:ext>
            </a:extLst>
          </p:cNvPr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D3B89C71-934D-411D-A2EA-05C70F77FCCA}"/>
              </a:ext>
            </a:extLst>
          </p:cNvPr>
          <p:cNvSpPr/>
          <p:nvPr userDrawn="1"/>
        </p:nvSpPr>
        <p:spPr>
          <a:xfrm>
            <a:off x="3564087" y="505131"/>
            <a:ext cx="5063826" cy="4951296"/>
          </a:xfrm>
          <a:prstGeom prst="triangle">
            <a:avLst/>
          </a:prstGeom>
          <a:noFill/>
          <a:ln>
            <a:solidFill>
              <a:srgbClr val="18388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A837D7F3-A47E-4687-B46E-2D3048C16002}"/>
              </a:ext>
            </a:extLst>
          </p:cNvPr>
          <p:cNvSpPr/>
          <p:nvPr userDrawn="1"/>
        </p:nvSpPr>
        <p:spPr>
          <a:xfrm rot="10800000">
            <a:off x="1390650" y="6496115"/>
            <a:ext cx="1493560" cy="146037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FE10A76B-7B22-4776-AAF9-D0EEE0D973D2}"/>
              </a:ext>
            </a:extLst>
          </p:cNvPr>
          <p:cNvSpPr/>
          <p:nvPr userDrawn="1"/>
        </p:nvSpPr>
        <p:spPr>
          <a:xfrm>
            <a:off x="11153775" y="1013971"/>
            <a:ext cx="2076450" cy="203030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80425897-AA01-4101-B050-A034992317B0}"/>
              </a:ext>
            </a:extLst>
          </p:cNvPr>
          <p:cNvSpPr/>
          <p:nvPr userDrawn="1"/>
        </p:nvSpPr>
        <p:spPr>
          <a:xfrm rot="10800000">
            <a:off x="-414337" y="-187450"/>
            <a:ext cx="2386788" cy="2333749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1DC1ADFB-E837-4D7F-B9F3-657D2F4ACAB6}"/>
              </a:ext>
            </a:extLst>
          </p:cNvPr>
          <p:cNvSpPr/>
          <p:nvPr userDrawn="1"/>
        </p:nvSpPr>
        <p:spPr>
          <a:xfrm rot="5400000">
            <a:off x="9449232" y="5270665"/>
            <a:ext cx="883117" cy="863492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034BB7AD-2674-4436-98EF-FC7061F098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98000" y="3959372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8546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E3D9E87-D3B4-4F53-99F3-7438B7E4D4AB}"/>
              </a:ext>
            </a:extLst>
          </p:cNvPr>
          <p:cNvSpPr/>
          <p:nvPr userDrawn="1"/>
        </p:nvSpPr>
        <p:spPr>
          <a:xfrm rot="18893364">
            <a:off x="4380710" y="1706822"/>
            <a:ext cx="3444573" cy="3444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CD21FE1-F1E4-4E14-BF8F-A4D4ED823FBC}"/>
              </a:ext>
            </a:extLst>
          </p:cNvPr>
          <p:cNvSpPr/>
          <p:nvPr userDrawn="1"/>
        </p:nvSpPr>
        <p:spPr>
          <a:xfrm rot="18893364">
            <a:off x="4161891" y="1495013"/>
            <a:ext cx="3868219" cy="386821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76C3FD-32D6-4E41-B7F5-97F8A47A3D05}"/>
              </a:ext>
            </a:extLst>
          </p:cNvPr>
          <p:cNvSpPr txBox="1"/>
          <p:nvPr userDrawn="1"/>
        </p:nvSpPr>
        <p:spPr>
          <a:xfrm>
            <a:off x="5093162" y="3044279"/>
            <a:ext cx="2005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Part 03</a:t>
            </a:r>
            <a:endParaRPr lang="zh-CN" altLang="en-US" sz="4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DD83EE6-28E8-42E1-9D1D-CEA16A3EF647}"/>
              </a:ext>
            </a:extLst>
          </p:cNvPr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2CCFA9F-ED6D-4706-AB87-12B0B7099A55}"/>
              </a:ext>
            </a:extLst>
          </p:cNvPr>
          <p:cNvSpPr/>
          <p:nvPr userDrawn="1"/>
        </p:nvSpPr>
        <p:spPr>
          <a:xfrm rot="18893364">
            <a:off x="-897505" y="-513190"/>
            <a:ext cx="2663805" cy="2663805"/>
          </a:xfrm>
          <a:prstGeom prst="rect">
            <a:avLst/>
          </a:prstGeom>
          <a:solidFill>
            <a:srgbClr val="A4A8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53FD0E-8CED-473A-8132-8C32D5EB7E41}"/>
              </a:ext>
            </a:extLst>
          </p:cNvPr>
          <p:cNvSpPr/>
          <p:nvPr userDrawn="1"/>
        </p:nvSpPr>
        <p:spPr>
          <a:xfrm rot="18893364">
            <a:off x="725976" y="6497388"/>
            <a:ext cx="1300124" cy="1300124"/>
          </a:xfrm>
          <a:prstGeom prst="rect">
            <a:avLst/>
          </a:prstGeom>
          <a:solidFill>
            <a:srgbClr val="C3C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86A2882-5AAA-4796-ACBF-11DE20417AB5}"/>
              </a:ext>
            </a:extLst>
          </p:cNvPr>
          <p:cNvSpPr/>
          <p:nvPr userDrawn="1"/>
        </p:nvSpPr>
        <p:spPr>
          <a:xfrm rot="18893364">
            <a:off x="11407699" y="1261300"/>
            <a:ext cx="1568601" cy="156860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5BF0DA-9E98-46CA-BC5A-2F733F99C372}"/>
              </a:ext>
            </a:extLst>
          </p:cNvPr>
          <p:cNvSpPr/>
          <p:nvPr userDrawn="1"/>
        </p:nvSpPr>
        <p:spPr>
          <a:xfrm rot="18893364">
            <a:off x="9270159" y="5188596"/>
            <a:ext cx="861175" cy="861175"/>
          </a:xfrm>
          <a:prstGeom prst="rect">
            <a:avLst/>
          </a:prstGeom>
          <a:solidFill>
            <a:srgbClr val="858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244B3714-021E-44F1-A9C0-8DB23D7B89EA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4098000" y="3947897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21017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五边形 5">
            <a:extLst>
              <a:ext uri="{FF2B5EF4-FFF2-40B4-BE49-F238E27FC236}">
                <a16:creationId xmlns:a16="http://schemas.microsoft.com/office/drawing/2014/main" id="{F4B8A56B-7F99-43EE-87F0-42D96BE6E0C1}"/>
              </a:ext>
            </a:extLst>
          </p:cNvPr>
          <p:cNvSpPr>
            <a:spLocks noChangeAspect="1"/>
          </p:cNvSpPr>
          <p:nvPr userDrawn="1"/>
        </p:nvSpPr>
        <p:spPr>
          <a:xfrm>
            <a:off x="3870642" y="1106412"/>
            <a:ext cx="4450715" cy="4238776"/>
          </a:xfrm>
          <a:prstGeom prst="pen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7A4933-BE2B-4B78-BB0B-EFF272C44588}"/>
              </a:ext>
            </a:extLst>
          </p:cNvPr>
          <p:cNvSpPr txBox="1"/>
          <p:nvPr userDrawn="1"/>
        </p:nvSpPr>
        <p:spPr>
          <a:xfrm>
            <a:off x="5093162" y="3044279"/>
            <a:ext cx="2005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Part 04</a:t>
            </a:r>
            <a:endParaRPr lang="zh-CN" altLang="en-US" sz="4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73394E7-E5C6-4B02-8A31-9C03D9C6FA0B}"/>
              </a:ext>
            </a:extLst>
          </p:cNvPr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五边形 8">
            <a:extLst>
              <a:ext uri="{FF2B5EF4-FFF2-40B4-BE49-F238E27FC236}">
                <a16:creationId xmlns:a16="http://schemas.microsoft.com/office/drawing/2014/main" id="{9FDAE5AE-1C3F-4A93-B305-B77CDC3F4BE2}"/>
              </a:ext>
            </a:extLst>
          </p:cNvPr>
          <p:cNvSpPr>
            <a:spLocks noChangeAspect="1"/>
          </p:cNvSpPr>
          <p:nvPr userDrawn="1"/>
        </p:nvSpPr>
        <p:spPr>
          <a:xfrm>
            <a:off x="3575685" y="806045"/>
            <a:ext cx="5040628" cy="4800598"/>
          </a:xfrm>
          <a:prstGeom prst="pentagon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五边形 9">
            <a:extLst>
              <a:ext uri="{FF2B5EF4-FFF2-40B4-BE49-F238E27FC236}">
                <a16:creationId xmlns:a16="http://schemas.microsoft.com/office/drawing/2014/main" id="{8B831D4E-CDC6-4513-9163-9BB77DDB0516}"/>
              </a:ext>
            </a:extLst>
          </p:cNvPr>
          <p:cNvSpPr>
            <a:spLocks noChangeAspect="1"/>
          </p:cNvSpPr>
          <p:nvPr userDrawn="1"/>
        </p:nvSpPr>
        <p:spPr>
          <a:xfrm rot="18978551">
            <a:off x="1199607" y="5189314"/>
            <a:ext cx="1114961" cy="1061868"/>
          </a:xfrm>
          <a:prstGeom prst="pent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五边形 10">
            <a:extLst>
              <a:ext uri="{FF2B5EF4-FFF2-40B4-BE49-F238E27FC236}">
                <a16:creationId xmlns:a16="http://schemas.microsoft.com/office/drawing/2014/main" id="{25618009-D285-438D-BF60-F87BDBE0685A}"/>
              </a:ext>
            </a:extLst>
          </p:cNvPr>
          <p:cNvSpPr>
            <a:spLocks noChangeAspect="1"/>
          </p:cNvSpPr>
          <p:nvPr userDrawn="1"/>
        </p:nvSpPr>
        <p:spPr>
          <a:xfrm>
            <a:off x="-1122630" y="516786"/>
            <a:ext cx="2245259" cy="2138343"/>
          </a:xfrm>
          <a:prstGeom prst="pent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五边形 11">
            <a:extLst>
              <a:ext uri="{FF2B5EF4-FFF2-40B4-BE49-F238E27FC236}">
                <a16:creationId xmlns:a16="http://schemas.microsoft.com/office/drawing/2014/main" id="{4A10CB81-B3E3-411C-90C9-3480A10EDB9B}"/>
              </a:ext>
            </a:extLst>
          </p:cNvPr>
          <p:cNvSpPr>
            <a:spLocks noChangeAspect="1"/>
          </p:cNvSpPr>
          <p:nvPr userDrawn="1"/>
        </p:nvSpPr>
        <p:spPr>
          <a:xfrm rot="6589711">
            <a:off x="10153440" y="4944146"/>
            <a:ext cx="2774574" cy="2642453"/>
          </a:xfrm>
          <a:prstGeom prst="pentagon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五边形 12">
            <a:extLst>
              <a:ext uri="{FF2B5EF4-FFF2-40B4-BE49-F238E27FC236}">
                <a16:creationId xmlns:a16="http://schemas.microsoft.com/office/drawing/2014/main" id="{D251409D-FDB9-430B-A00F-D4A65811924B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9654125" y="-530934"/>
            <a:ext cx="1114961" cy="1061868"/>
          </a:xfrm>
          <a:prstGeom prst="pentag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63A1AFEA-57CF-4E71-AF6C-91E549CCF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98000" y="3947897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3424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边形 5">
            <a:extLst>
              <a:ext uri="{FF2B5EF4-FFF2-40B4-BE49-F238E27FC236}">
                <a16:creationId xmlns:a16="http://schemas.microsoft.com/office/drawing/2014/main" id="{03B97F61-153E-4B6E-8D40-C8B9A7E64D60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3978962" y="1603967"/>
            <a:ext cx="4234076" cy="365006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7B2B8D9-D400-4BD8-9CF6-DCEAAC82BDD5}"/>
              </a:ext>
            </a:extLst>
          </p:cNvPr>
          <p:cNvSpPr txBox="1"/>
          <p:nvPr userDrawn="1"/>
        </p:nvSpPr>
        <p:spPr>
          <a:xfrm>
            <a:off x="5093162" y="3044279"/>
            <a:ext cx="2005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Part 05</a:t>
            </a:r>
            <a:endParaRPr lang="zh-CN" altLang="en-US" sz="4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285F31B-D145-4BD9-A54B-96E8E681B170}"/>
              </a:ext>
            </a:extLst>
          </p:cNvPr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六边形 9">
            <a:extLst>
              <a:ext uri="{FF2B5EF4-FFF2-40B4-BE49-F238E27FC236}">
                <a16:creationId xmlns:a16="http://schemas.microsoft.com/office/drawing/2014/main" id="{883EB526-2712-4265-9BF4-5874AAB98515}"/>
              </a:ext>
            </a:extLst>
          </p:cNvPr>
          <p:cNvSpPr/>
          <p:nvPr userDrawn="1"/>
        </p:nvSpPr>
        <p:spPr>
          <a:xfrm rot="16200000">
            <a:off x="3695701" y="1359776"/>
            <a:ext cx="4800598" cy="4138446"/>
          </a:xfrm>
          <a:prstGeom prst="hexagon">
            <a:avLst/>
          </a:prstGeom>
          <a:noFill/>
          <a:ln>
            <a:solidFill>
              <a:srgbClr val="18388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C7D4DE0F-D1AF-4276-ADBB-A15A5BFE8CB9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-687663" y="4872077"/>
            <a:ext cx="2798353" cy="2412373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六边形 11">
            <a:extLst>
              <a:ext uri="{FF2B5EF4-FFF2-40B4-BE49-F238E27FC236}">
                <a16:creationId xmlns:a16="http://schemas.microsoft.com/office/drawing/2014/main" id="{DFA316F4-7F98-4275-AAEF-578596A20622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9480973" y="5159003"/>
            <a:ext cx="1015781" cy="875673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六边形 12">
            <a:extLst>
              <a:ext uri="{FF2B5EF4-FFF2-40B4-BE49-F238E27FC236}">
                <a16:creationId xmlns:a16="http://schemas.microsoft.com/office/drawing/2014/main" id="{219BA2AF-DF75-4C32-85E3-CB62BA8F7564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493500" y="210644"/>
            <a:ext cx="1397000" cy="1204310"/>
          </a:xfrm>
          <a:prstGeom prst="hex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六边形 13">
            <a:extLst>
              <a:ext uri="{FF2B5EF4-FFF2-40B4-BE49-F238E27FC236}">
                <a16:creationId xmlns:a16="http://schemas.microsoft.com/office/drawing/2014/main" id="{A86D27D2-3D87-4A30-89B6-7FAFD15E7EA4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641459" y="-437837"/>
            <a:ext cx="1015781" cy="875673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2BD5DBA0-D1E0-4B8B-AF12-F77A29B64E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98000" y="3947897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3338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七边形 5">
            <a:extLst>
              <a:ext uri="{FF2B5EF4-FFF2-40B4-BE49-F238E27FC236}">
                <a16:creationId xmlns:a16="http://schemas.microsoft.com/office/drawing/2014/main" id="{60753701-EC64-455B-B060-1320051E3FE3}"/>
              </a:ext>
            </a:extLst>
          </p:cNvPr>
          <p:cNvSpPr>
            <a:spLocks noChangeAspect="1"/>
          </p:cNvSpPr>
          <p:nvPr userDrawn="1"/>
        </p:nvSpPr>
        <p:spPr>
          <a:xfrm>
            <a:off x="3972000" y="1047224"/>
            <a:ext cx="4248000" cy="4248000"/>
          </a:xfrm>
          <a:prstGeom prst="hep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5CBE861-C433-4078-A9A5-2C401EE3B270}"/>
              </a:ext>
            </a:extLst>
          </p:cNvPr>
          <p:cNvSpPr txBox="1"/>
          <p:nvPr userDrawn="1"/>
        </p:nvSpPr>
        <p:spPr>
          <a:xfrm>
            <a:off x="5093161" y="3044279"/>
            <a:ext cx="2005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Part 06</a:t>
            </a:r>
            <a:endParaRPr lang="zh-CN" altLang="en-US" sz="4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3DD6575-0576-4AFA-9BC4-891ADAB845BD}"/>
              </a:ext>
            </a:extLst>
          </p:cNvPr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七边形 9">
            <a:extLst>
              <a:ext uri="{FF2B5EF4-FFF2-40B4-BE49-F238E27FC236}">
                <a16:creationId xmlns:a16="http://schemas.microsoft.com/office/drawing/2014/main" id="{C48532B4-0A1B-49CC-99AA-FE75395721EF}"/>
              </a:ext>
            </a:extLst>
          </p:cNvPr>
          <p:cNvSpPr/>
          <p:nvPr userDrawn="1"/>
        </p:nvSpPr>
        <p:spPr>
          <a:xfrm rot="1563509">
            <a:off x="10682028" y="-776191"/>
            <a:ext cx="3268663" cy="3268663"/>
          </a:xfrm>
          <a:prstGeom prst="heptag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七边形 10">
            <a:extLst>
              <a:ext uri="{FF2B5EF4-FFF2-40B4-BE49-F238E27FC236}">
                <a16:creationId xmlns:a16="http://schemas.microsoft.com/office/drawing/2014/main" id="{32356412-5283-4799-9197-98AEACE613AC}"/>
              </a:ext>
            </a:extLst>
          </p:cNvPr>
          <p:cNvSpPr/>
          <p:nvPr userDrawn="1"/>
        </p:nvSpPr>
        <p:spPr>
          <a:xfrm>
            <a:off x="1384129" y="5078241"/>
            <a:ext cx="1047921" cy="1047921"/>
          </a:xfrm>
          <a:prstGeom prst="heptag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七边形 11">
            <a:extLst>
              <a:ext uri="{FF2B5EF4-FFF2-40B4-BE49-F238E27FC236}">
                <a16:creationId xmlns:a16="http://schemas.microsoft.com/office/drawing/2014/main" id="{4E421018-60A0-4F10-A9A6-A6EE3BBD8BF9}"/>
              </a:ext>
            </a:extLst>
          </p:cNvPr>
          <p:cNvSpPr/>
          <p:nvPr userDrawn="1"/>
        </p:nvSpPr>
        <p:spPr>
          <a:xfrm rot="20151602">
            <a:off x="-1111336" y="360448"/>
            <a:ext cx="2222671" cy="2222671"/>
          </a:xfrm>
          <a:prstGeom prst="heptagon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七边形 12">
            <a:extLst>
              <a:ext uri="{FF2B5EF4-FFF2-40B4-BE49-F238E27FC236}">
                <a16:creationId xmlns:a16="http://schemas.microsoft.com/office/drawing/2014/main" id="{9B17F2FA-61E0-4197-AD3A-2DE5104FF5C1}"/>
              </a:ext>
            </a:extLst>
          </p:cNvPr>
          <p:cNvSpPr/>
          <p:nvPr userDrawn="1"/>
        </p:nvSpPr>
        <p:spPr>
          <a:xfrm rot="20592885">
            <a:off x="8879510" y="6235700"/>
            <a:ext cx="2222671" cy="2222671"/>
          </a:xfrm>
          <a:prstGeom prst="heptagon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七边形 13">
            <a:extLst>
              <a:ext uri="{FF2B5EF4-FFF2-40B4-BE49-F238E27FC236}">
                <a16:creationId xmlns:a16="http://schemas.microsoft.com/office/drawing/2014/main" id="{1C86E54A-170E-4CA4-BE8B-1118DA74B7C4}"/>
              </a:ext>
            </a:extLst>
          </p:cNvPr>
          <p:cNvSpPr>
            <a:spLocks noChangeAspect="1"/>
          </p:cNvSpPr>
          <p:nvPr userDrawn="1"/>
        </p:nvSpPr>
        <p:spPr>
          <a:xfrm>
            <a:off x="3683000" y="774700"/>
            <a:ext cx="4826000" cy="4826000"/>
          </a:xfrm>
          <a:prstGeom prst="heptagon">
            <a:avLst/>
          </a:prstGeom>
          <a:noFill/>
          <a:ln>
            <a:solidFill>
              <a:srgbClr val="18388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A5976A4D-F088-4D08-ABB4-FDF23F9CA8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98000" y="3966909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50161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-长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82CF8FAE-6DBB-42F8-A821-12D15C788E8C}"/>
              </a:ext>
            </a:extLst>
          </p:cNvPr>
          <p:cNvSpPr/>
          <p:nvPr userDrawn="1"/>
        </p:nvSpPr>
        <p:spPr>
          <a:xfrm>
            <a:off x="2" y="0"/>
            <a:ext cx="2835871" cy="6858000"/>
          </a:xfrm>
          <a:prstGeom prst="homePlat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958D3BC-E7F4-4914-8CAC-14D6BF0FFFB3}"/>
              </a:ext>
            </a:extLst>
          </p:cNvPr>
          <p:cNvSpPr/>
          <p:nvPr/>
        </p:nvSpPr>
        <p:spPr>
          <a:xfrm>
            <a:off x="609314" y="1962606"/>
            <a:ext cx="1617246" cy="2932788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453FC77-9263-4C53-8F22-D64EBC3880B1}"/>
              </a:ext>
            </a:extLst>
          </p:cNvPr>
          <p:cNvSpPr/>
          <p:nvPr userDrawn="1"/>
        </p:nvSpPr>
        <p:spPr>
          <a:xfrm>
            <a:off x="2782511" y="612708"/>
            <a:ext cx="8695230" cy="5632585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B3BEEB7-FA72-410F-B92D-7D208F847B83}"/>
              </a:ext>
            </a:extLst>
          </p:cNvPr>
          <p:cNvSpPr txBox="1"/>
          <p:nvPr/>
        </p:nvSpPr>
        <p:spPr>
          <a:xfrm>
            <a:off x="730724" y="2258512"/>
            <a:ext cx="1374427" cy="234097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 lnSpcReduction="10000"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+mj-ea"/>
                <a:ea typeface="+mj-ea"/>
              </a:rPr>
              <a:t>目</a:t>
            </a:r>
            <a:endParaRPr lang="en-US" altLang="zh-CN" sz="5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5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+mj-ea"/>
                <a:ea typeface="+mj-ea"/>
              </a:rPr>
              <a:t>录</a:t>
            </a:r>
            <a:endParaRPr lang="zh-CN" altLang="en-US" sz="4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C02326B7-0E5A-F24B-8BE7-D58545042A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9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23B942-3F1B-403C-8E85-6382B206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17487"/>
            <a:ext cx="10858500" cy="81121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D93AE5-CDDD-4CA4-8BCF-44DD4A714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1383BD-F3E7-403E-84A3-6F01BCC23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0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9A1635-4D35-4F49-9AAC-DA6F5F037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6FD9E9-D991-439F-8738-F1CD489BA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757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994C284-E105-48E5-B7ED-E6DDC39F64AA}"/>
              </a:ext>
            </a:extLst>
          </p:cNvPr>
          <p:cNvSpPr/>
          <p:nvPr userDrawn="1"/>
        </p:nvSpPr>
        <p:spPr>
          <a:xfrm>
            <a:off x="4749800" y="-4572000"/>
            <a:ext cx="1168400" cy="8112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E9773E7-896B-4ABE-A918-DD345AEA7B33}"/>
              </a:ext>
            </a:extLst>
          </p:cNvPr>
          <p:cNvSpPr/>
          <p:nvPr userDrawn="1"/>
        </p:nvSpPr>
        <p:spPr>
          <a:xfrm>
            <a:off x="4572000" y="9093200"/>
            <a:ext cx="1168400" cy="8112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82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1" r:id="rId9"/>
    <p:sldLayoutId id="2147483669" r:id="rId10"/>
    <p:sldLayoutId id="2147483671" r:id="rId11"/>
    <p:sldLayoutId id="2147483674" r:id="rId12"/>
    <p:sldLayoutId id="2147483654" r:id="rId13"/>
    <p:sldLayoutId id="2147483675" r:id="rId14"/>
    <p:sldLayoutId id="2147483672" r:id="rId15"/>
    <p:sldLayoutId id="2147483673" r:id="rId16"/>
    <p:sldLayoutId id="2147483659" r:id="rId17"/>
    <p:sldLayoutId id="2147483657" r:id="rId18"/>
    <p:sldLayoutId id="2147483676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88">
          <p15:clr>
            <a:srgbClr val="F26B43"/>
          </p15:clr>
        </p15:guide>
        <p15:guide id="2" pos="3840">
          <p15:clr>
            <a:srgbClr val="F26B43"/>
          </p15:clr>
        </p15:guide>
        <p15:guide id="3" pos="416">
          <p15:clr>
            <a:srgbClr val="F26B43"/>
          </p15:clr>
        </p15:guide>
        <p15:guide id="4" pos="7256">
          <p15:clr>
            <a:srgbClr val="F26B43"/>
          </p15:clr>
        </p15:guide>
        <p15:guide id="5" orient="horz" pos="648">
          <p15:clr>
            <a:srgbClr val="F26B43"/>
          </p15:clr>
        </p15:guide>
        <p15:guide id="6" orient="horz" pos="712">
          <p15:clr>
            <a:srgbClr val="F26B43"/>
          </p15:clr>
        </p15:guide>
        <p15:guide id="7" orient="horz" pos="3928">
          <p15:clr>
            <a:srgbClr val="F26B43"/>
          </p15:clr>
        </p15:guide>
        <p15:guide id="8" orient="horz" pos="3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020933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64">
          <p15:clr>
            <a:srgbClr val="F26B43"/>
          </p15:clr>
        </p15:guide>
        <p15:guide id="2" pos="3840">
          <p15:clr>
            <a:srgbClr val="F26B43"/>
          </p15:clr>
        </p15:guide>
        <p15:guide id="3" pos="192">
          <p15:clr>
            <a:srgbClr val="F26B43"/>
          </p15:clr>
        </p15:guide>
        <p15:guide id="4" pos="748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472">
          <p15:clr>
            <a:srgbClr val="F26B43"/>
          </p15:clr>
        </p15:guide>
        <p15:guide id="7" orient="horz" pos="4104">
          <p15:clr>
            <a:srgbClr val="F26B43"/>
          </p15:clr>
        </p15:guide>
        <p15:guide id="8" orient="horz" pos="40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1">
            <a:extLst>
              <a:ext uri="{FF2B5EF4-FFF2-40B4-BE49-F238E27FC236}">
                <a16:creationId xmlns:a16="http://schemas.microsoft.com/office/drawing/2014/main" id="{D5F3D8B8-541B-475D-AED2-11349A7D54F0}"/>
              </a:ext>
            </a:extLst>
          </p:cNvPr>
          <p:cNvSpPr txBox="1">
            <a:spLocks/>
          </p:cNvSpPr>
          <p:nvPr/>
        </p:nvSpPr>
        <p:spPr>
          <a:xfrm>
            <a:off x="4253894" y="1391526"/>
            <a:ext cx="7021811" cy="2189795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zh-CN" sz="4800" b="1" dirty="0">
                <a:solidFill>
                  <a:schemeClr val="accent1"/>
                </a:solidFill>
                <a:cs typeface="+mn-ea"/>
                <a:sym typeface="+mn-lt"/>
              </a:rPr>
              <a:t>Everything about COVID-19</a:t>
            </a:r>
            <a:endParaRPr lang="zh-CN" altLang="en-US" sz="48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FDA94B7-63AB-4449-B259-ABBFB1BD1237}"/>
              </a:ext>
            </a:extLst>
          </p:cNvPr>
          <p:cNvSpPr/>
          <p:nvPr/>
        </p:nvSpPr>
        <p:spPr>
          <a:xfrm>
            <a:off x="8133605" y="5070216"/>
            <a:ext cx="3003067" cy="59721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800" dirty="0">
                <a:solidFill>
                  <a:schemeClr val="accent1"/>
                </a:solidFill>
                <a:cs typeface="+mn-ea"/>
                <a:sym typeface="+mn-lt"/>
              </a:rPr>
              <a:t>October 28, 2021</a:t>
            </a:r>
            <a:endParaRPr lang="zh-CN" altLang="en-US" sz="28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464B2DD-202B-4386-8B6B-8E2DB09F7546}"/>
              </a:ext>
            </a:extLst>
          </p:cNvPr>
          <p:cNvSpPr txBox="1"/>
          <p:nvPr/>
        </p:nvSpPr>
        <p:spPr>
          <a:xfrm>
            <a:off x="6378498" y="3946638"/>
            <a:ext cx="4758173" cy="5979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800" dirty="0">
                <a:solidFill>
                  <a:schemeClr val="accent1"/>
                </a:solidFill>
                <a:cs typeface="+mn-ea"/>
                <a:sym typeface="+mn-lt"/>
              </a:rPr>
              <a:t>Reported by: </a:t>
            </a:r>
            <a:r>
              <a:rPr lang="en-US" altLang="zh-CN" sz="2800" dirty="0" err="1">
                <a:solidFill>
                  <a:schemeClr val="accent1"/>
                </a:solidFill>
                <a:cs typeface="+mn-ea"/>
                <a:sym typeface="+mn-lt"/>
              </a:rPr>
              <a:t>Haoran</a:t>
            </a:r>
            <a:r>
              <a:rPr lang="en-US" altLang="zh-CN" sz="2800" dirty="0">
                <a:solidFill>
                  <a:schemeClr val="accent1"/>
                </a:solidFill>
                <a:cs typeface="+mn-ea"/>
                <a:sym typeface="+mn-lt"/>
              </a:rPr>
              <a:t> Deng</a:t>
            </a:r>
            <a:endParaRPr lang="zh-CN" altLang="en-US" sz="28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12F855B-6482-4247-8DD0-5666489F33A1}"/>
              </a:ext>
            </a:extLst>
          </p:cNvPr>
          <p:cNvCxnSpPr/>
          <p:nvPr/>
        </p:nvCxnSpPr>
        <p:spPr>
          <a:xfrm>
            <a:off x="11226555" y="4069080"/>
            <a:ext cx="0" cy="1404000"/>
          </a:xfrm>
          <a:prstGeom prst="line">
            <a:avLst/>
          </a:prstGeom>
          <a:ln w="508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95B304B-A610-4891-989C-561AE6D9E701}"/>
              </a:ext>
            </a:extLst>
          </p:cNvPr>
          <p:cNvSpPr txBox="1"/>
          <p:nvPr/>
        </p:nvSpPr>
        <p:spPr>
          <a:xfrm>
            <a:off x="8956761" y="4472295"/>
            <a:ext cx="2179911" cy="5979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2800" dirty="0">
                <a:solidFill>
                  <a:schemeClr val="accent1"/>
                </a:solidFill>
                <a:cs typeface="+mn-ea"/>
                <a:sym typeface="+mn-lt"/>
              </a:rPr>
              <a:t>Group NO.1</a:t>
            </a:r>
            <a:endParaRPr lang="zh-CN" altLang="en-US" sz="28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9178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B1119-13E3-4B20-A062-E2FE09FA0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Project Show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8B6F661-B8F4-43E2-988B-41FE0535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cs typeface="+mn-ea"/>
                <a:sym typeface="+mn-lt"/>
              </a:rPr>
              <a:t>10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2544EA-F014-4A59-BECE-8B29AA614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650" y="1028699"/>
            <a:ext cx="7206699" cy="519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93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B1119-13E3-4B20-A062-E2FE09FA0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Project Show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8B6F661-B8F4-43E2-988B-41FE0535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cs typeface="+mn-ea"/>
                <a:sym typeface="+mn-lt"/>
              </a:rPr>
              <a:t>11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55D20C2-EC78-4644-A29C-076CFD97B9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957" y="1028699"/>
            <a:ext cx="7502085" cy="519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48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B1119-13E3-4B20-A062-E2FE09FA0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Project Show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8B6F661-B8F4-43E2-988B-41FE0535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cs typeface="+mn-ea"/>
                <a:sym typeface="+mn-lt"/>
              </a:rPr>
              <a:t>12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034081D-4C00-454B-B515-05C776DB6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508" y="1028699"/>
            <a:ext cx="7504984" cy="513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05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BAE0DF-112C-41A4-B7CD-451ED69D1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About us</a:t>
            </a:r>
            <a:endParaRPr lang="zh-CN" altLang="en-US" dirty="0"/>
          </a:p>
        </p:txBody>
      </p:sp>
      <p:sp>
        <p:nvSpPr>
          <p:cNvPr id="4" name="laboratory-microscope_73379">
            <a:extLst>
              <a:ext uri="{FF2B5EF4-FFF2-40B4-BE49-F238E27FC236}">
                <a16:creationId xmlns:a16="http://schemas.microsoft.com/office/drawing/2014/main" id="{634B9C75-3C46-45A5-AA28-804A0D3B1B60}"/>
              </a:ext>
            </a:extLst>
          </p:cNvPr>
          <p:cNvSpPr>
            <a:spLocks noChangeAspect="1"/>
          </p:cNvSpPr>
          <p:nvPr/>
        </p:nvSpPr>
        <p:spPr bwMode="auto">
          <a:xfrm>
            <a:off x="5718000" y="1793118"/>
            <a:ext cx="756000" cy="1067096"/>
          </a:xfrm>
          <a:custGeom>
            <a:avLst/>
            <a:gdLst>
              <a:gd name="T0" fmla="*/ 1973 w 1985"/>
              <a:gd name="T1" fmla="*/ 439 h 2806"/>
              <a:gd name="T2" fmla="*/ 1546 w 1985"/>
              <a:gd name="T3" fmla="*/ 11 h 2806"/>
              <a:gd name="T4" fmla="*/ 1505 w 1985"/>
              <a:gd name="T5" fmla="*/ 11 h 2806"/>
              <a:gd name="T6" fmla="*/ 1480 w 1985"/>
              <a:gd name="T7" fmla="*/ 37 h 2806"/>
              <a:gd name="T8" fmla="*/ 1480 w 1985"/>
              <a:gd name="T9" fmla="*/ 78 h 2806"/>
              <a:gd name="T10" fmla="*/ 1507 w 1985"/>
              <a:gd name="T11" fmla="*/ 105 h 2806"/>
              <a:gd name="T12" fmla="*/ 653 w 1985"/>
              <a:gd name="T13" fmla="*/ 958 h 2806"/>
              <a:gd name="T14" fmla="*/ 626 w 1985"/>
              <a:gd name="T15" fmla="*/ 931 h 2806"/>
              <a:gd name="T16" fmla="*/ 586 w 1985"/>
              <a:gd name="T17" fmla="*/ 931 h 2806"/>
              <a:gd name="T18" fmla="*/ 560 w 1985"/>
              <a:gd name="T19" fmla="*/ 956 h 2806"/>
              <a:gd name="T20" fmla="*/ 560 w 1985"/>
              <a:gd name="T21" fmla="*/ 997 h 2806"/>
              <a:gd name="T22" fmla="*/ 988 w 1985"/>
              <a:gd name="T23" fmla="*/ 1425 h 2806"/>
              <a:gd name="T24" fmla="*/ 1028 w 1985"/>
              <a:gd name="T25" fmla="*/ 1425 h 2806"/>
              <a:gd name="T26" fmla="*/ 1054 w 1985"/>
              <a:gd name="T27" fmla="*/ 1399 h 2806"/>
              <a:gd name="T28" fmla="*/ 1054 w 1985"/>
              <a:gd name="T29" fmla="*/ 1358 h 2806"/>
              <a:gd name="T30" fmla="*/ 1029 w 1985"/>
              <a:gd name="T31" fmla="*/ 1333 h 2806"/>
              <a:gd name="T32" fmla="*/ 1217 w 1985"/>
              <a:gd name="T33" fmla="*/ 1144 h 2806"/>
              <a:gd name="T34" fmla="*/ 1479 w 1985"/>
              <a:gd name="T35" fmla="*/ 1263 h 2806"/>
              <a:gd name="T36" fmla="*/ 1666 w 1985"/>
              <a:gd name="T37" fmla="*/ 1208 h 2806"/>
              <a:gd name="T38" fmla="*/ 1709 w 1985"/>
              <a:gd name="T39" fmla="*/ 1432 h 2806"/>
              <a:gd name="T40" fmla="*/ 1097 w 1985"/>
              <a:gd name="T41" fmla="*/ 2044 h 2806"/>
              <a:gd name="T42" fmla="*/ 1096 w 1985"/>
              <a:gd name="T43" fmla="*/ 2044 h 2806"/>
              <a:gd name="T44" fmla="*/ 555 w 1985"/>
              <a:gd name="T45" fmla="*/ 1718 h 2806"/>
              <a:gd name="T46" fmla="*/ 848 w 1985"/>
              <a:gd name="T47" fmla="*/ 1718 h 2806"/>
              <a:gd name="T48" fmla="*/ 919 w 1985"/>
              <a:gd name="T49" fmla="*/ 1647 h 2806"/>
              <a:gd name="T50" fmla="*/ 919 w 1985"/>
              <a:gd name="T51" fmla="*/ 1592 h 2806"/>
              <a:gd name="T52" fmla="*/ 848 w 1985"/>
              <a:gd name="T53" fmla="*/ 1521 h 2806"/>
              <a:gd name="T54" fmla="*/ 71 w 1985"/>
              <a:gd name="T55" fmla="*/ 1521 h 2806"/>
              <a:gd name="T56" fmla="*/ 0 w 1985"/>
              <a:gd name="T57" fmla="*/ 1592 h 2806"/>
              <a:gd name="T58" fmla="*/ 0 w 1985"/>
              <a:gd name="T59" fmla="*/ 1647 h 2806"/>
              <a:gd name="T60" fmla="*/ 71 w 1985"/>
              <a:gd name="T61" fmla="*/ 1718 h 2806"/>
              <a:gd name="T62" fmla="*/ 408 w 1985"/>
              <a:gd name="T63" fmla="*/ 1718 h 2806"/>
              <a:gd name="T64" fmla="*/ 940 w 1985"/>
              <a:gd name="T65" fmla="*/ 2160 h 2806"/>
              <a:gd name="T66" fmla="*/ 940 w 1985"/>
              <a:gd name="T67" fmla="*/ 2391 h 2806"/>
              <a:gd name="T68" fmla="*/ 423 w 1985"/>
              <a:gd name="T69" fmla="*/ 2806 h 2806"/>
              <a:gd name="T70" fmla="*/ 1814 w 1985"/>
              <a:gd name="T71" fmla="*/ 2806 h 2806"/>
              <a:gd name="T72" fmla="*/ 1296 w 1985"/>
              <a:gd name="T73" fmla="*/ 2391 h 2806"/>
              <a:gd name="T74" fmla="*/ 1296 w 1985"/>
              <a:gd name="T75" fmla="*/ 2152 h 2806"/>
              <a:gd name="T76" fmla="*/ 1290 w 1985"/>
              <a:gd name="T77" fmla="*/ 2152 h 2806"/>
              <a:gd name="T78" fmla="*/ 1842 w 1985"/>
              <a:gd name="T79" fmla="*/ 1432 h 2806"/>
              <a:gd name="T80" fmla="*/ 1769 w 1985"/>
              <a:gd name="T81" fmla="*/ 1109 h 2806"/>
              <a:gd name="T82" fmla="*/ 1829 w 1985"/>
              <a:gd name="T83" fmla="*/ 913 h 2806"/>
              <a:gd name="T84" fmla="*/ 1711 w 1985"/>
              <a:gd name="T85" fmla="*/ 651 h 2806"/>
              <a:gd name="T86" fmla="*/ 1882 w 1985"/>
              <a:gd name="T87" fmla="*/ 480 h 2806"/>
              <a:gd name="T88" fmla="*/ 1907 w 1985"/>
              <a:gd name="T89" fmla="*/ 505 h 2806"/>
              <a:gd name="T90" fmla="*/ 1948 w 1985"/>
              <a:gd name="T91" fmla="*/ 505 h 2806"/>
              <a:gd name="T92" fmla="*/ 1973 w 1985"/>
              <a:gd name="T93" fmla="*/ 480 h 2806"/>
              <a:gd name="T94" fmla="*/ 1973 w 1985"/>
              <a:gd name="T95" fmla="*/ 439 h 2806"/>
              <a:gd name="T96" fmla="*/ 1479 w 1985"/>
              <a:gd name="T97" fmla="*/ 1129 h 2806"/>
              <a:gd name="T98" fmla="*/ 1263 w 1985"/>
              <a:gd name="T99" fmla="*/ 913 h 2806"/>
              <a:gd name="T100" fmla="*/ 1479 w 1985"/>
              <a:gd name="T101" fmla="*/ 696 h 2806"/>
              <a:gd name="T102" fmla="*/ 1696 w 1985"/>
              <a:gd name="T103" fmla="*/ 913 h 2806"/>
              <a:gd name="T104" fmla="*/ 1479 w 1985"/>
              <a:gd name="T105" fmla="*/ 1129 h 2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985" h="2806">
                <a:moveTo>
                  <a:pt x="1973" y="439"/>
                </a:moveTo>
                <a:lnTo>
                  <a:pt x="1546" y="11"/>
                </a:lnTo>
                <a:cubicBezTo>
                  <a:pt x="1535" y="0"/>
                  <a:pt x="1516" y="0"/>
                  <a:pt x="1505" y="11"/>
                </a:cubicBezTo>
                <a:lnTo>
                  <a:pt x="1480" y="37"/>
                </a:lnTo>
                <a:cubicBezTo>
                  <a:pt x="1468" y="48"/>
                  <a:pt x="1468" y="66"/>
                  <a:pt x="1480" y="78"/>
                </a:cubicBezTo>
                <a:lnTo>
                  <a:pt x="1507" y="105"/>
                </a:lnTo>
                <a:lnTo>
                  <a:pt x="653" y="958"/>
                </a:lnTo>
                <a:lnTo>
                  <a:pt x="626" y="931"/>
                </a:lnTo>
                <a:cubicBezTo>
                  <a:pt x="615" y="920"/>
                  <a:pt x="597" y="920"/>
                  <a:pt x="586" y="931"/>
                </a:cubicBezTo>
                <a:lnTo>
                  <a:pt x="560" y="956"/>
                </a:lnTo>
                <a:cubicBezTo>
                  <a:pt x="549" y="968"/>
                  <a:pt x="549" y="986"/>
                  <a:pt x="560" y="997"/>
                </a:cubicBezTo>
                <a:lnTo>
                  <a:pt x="988" y="1425"/>
                </a:lnTo>
                <a:cubicBezTo>
                  <a:pt x="999" y="1436"/>
                  <a:pt x="1017" y="1436"/>
                  <a:pt x="1028" y="1425"/>
                </a:cubicBezTo>
                <a:lnTo>
                  <a:pt x="1054" y="1399"/>
                </a:lnTo>
                <a:cubicBezTo>
                  <a:pt x="1065" y="1388"/>
                  <a:pt x="1065" y="1370"/>
                  <a:pt x="1054" y="1358"/>
                </a:cubicBezTo>
                <a:lnTo>
                  <a:pt x="1029" y="1333"/>
                </a:lnTo>
                <a:lnTo>
                  <a:pt x="1217" y="1144"/>
                </a:lnTo>
                <a:cubicBezTo>
                  <a:pt x="1281" y="1217"/>
                  <a:pt x="1375" y="1263"/>
                  <a:pt x="1479" y="1263"/>
                </a:cubicBezTo>
                <a:cubicBezTo>
                  <a:pt x="1548" y="1263"/>
                  <a:pt x="1612" y="1243"/>
                  <a:pt x="1666" y="1208"/>
                </a:cubicBezTo>
                <a:cubicBezTo>
                  <a:pt x="1694" y="1278"/>
                  <a:pt x="1709" y="1353"/>
                  <a:pt x="1709" y="1432"/>
                </a:cubicBezTo>
                <a:cubicBezTo>
                  <a:pt x="1709" y="1769"/>
                  <a:pt x="1435" y="2044"/>
                  <a:pt x="1097" y="2044"/>
                </a:cubicBezTo>
                <a:lnTo>
                  <a:pt x="1096" y="2044"/>
                </a:lnTo>
                <a:cubicBezTo>
                  <a:pt x="869" y="2044"/>
                  <a:pt x="660" y="1916"/>
                  <a:pt x="555" y="1718"/>
                </a:cubicBezTo>
                <a:lnTo>
                  <a:pt x="848" y="1718"/>
                </a:lnTo>
                <a:cubicBezTo>
                  <a:pt x="887" y="1718"/>
                  <a:pt x="919" y="1687"/>
                  <a:pt x="919" y="1647"/>
                </a:cubicBezTo>
                <a:lnTo>
                  <a:pt x="919" y="1592"/>
                </a:lnTo>
                <a:cubicBezTo>
                  <a:pt x="919" y="1553"/>
                  <a:pt x="887" y="1521"/>
                  <a:pt x="848" y="1521"/>
                </a:cubicBezTo>
                <a:lnTo>
                  <a:pt x="71" y="1521"/>
                </a:lnTo>
                <a:cubicBezTo>
                  <a:pt x="32" y="1521"/>
                  <a:pt x="0" y="1553"/>
                  <a:pt x="0" y="1592"/>
                </a:cubicBezTo>
                <a:lnTo>
                  <a:pt x="0" y="1647"/>
                </a:lnTo>
                <a:cubicBezTo>
                  <a:pt x="0" y="1687"/>
                  <a:pt x="32" y="1718"/>
                  <a:pt x="71" y="1718"/>
                </a:cubicBezTo>
                <a:lnTo>
                  <a:pt x="408" y="1718"/>
                </a:lnTo>
                <a:cubicBezTo>
                  <a:pt x="503" y="1945"/>
                  <a:pt x="704" y="2109"/>
                  <a:pt x="940" y="2160"/>
                </a:cubicBezTo>
                <a:lnTo>
                  <a:pt x="940" y="2391"/>
                </a:lnTo>
                <a:cubicBezTo>
                  <a:pt x="643" y="2439"/>
                  <a:pt x="423" y="2607"/>
                  <a:pt x="423" y="2806"/>
                </a:cubicBezTo>
                <a:lnTo>
                  <a:pt x="1814" y="2806"/>
                </a:lnTo>
                <a:cubicBezTo>
                  <a:pt x="1814" y="2607"/>
                  <a:pt x="1594" y="2439"/>
                  <a:pt x="1296" y="2391"/>
                </a:cubicBezTo>
                <a:lnTo>
                  <a:pt x="1296" y="2152"/>
                </a:lnTo>
                <a:lnTo>
                  <a:pt x="1290" y="2152"/>
                </a:lnTo>
                <a:cubicBezTo>
                  <a:pt x="1608" y="2067"/>
                  <a:pt x="1842" y="1776"/>
                  <a:pt x="1842" y="1432"/>
                </a:cubicBezTo>
                <a:cubicBezTo>
                  <a:pt x="1842" y="1316"/>
                  <a:pt x="1816" y="1207"/>
                  <a:pt x="1769" y="1109"/>
                </a:cubicBezTo>
                <a:cubicBezTo>
                  <a:pt x="1807" y="1053"/>
                  <a:pt x="1829" y="986"/>
                  <a:pt x="1829" y="913"/>
                </a:cubicBezTo>
                <a:cubicBezTo>
                  <a:pt x="1829" y="808"/>
                  <a:pt x="1783" y="715"/>
                  <a:pt x="1711" y="651"/>
                </a:cubicBezTo>
                <a:lnTo>
                  <a:pt x="1882" y="480"/>
                </a:lnTo>
                <a:lnTo>
                  <a:pt x="1907" y="505"/>
                </a:lnTo>
                <a:cubicBezTo>
                  <a:pt x="1918" y="517"/>
                  <a:pt x="1937" y="517"/>
                  <a:pt x="1948" y="505"/>
                </a:cubicBezTo>
                <a:lnTo>
                  <a:pt x="1973" y="480"/>
                </a:lnTo>
                <a:cubicBezTo>
                  <a:pt x="1985" y="469"/>
                  <a:pt x="1985" y="450"/>
                  <a:pt x="1973" y="439"/>
                </a:cubicBezTo>
                <a:close/>
                <a:moveTo>
                  <a:pt x="1479" y="1129"/>
                </a:moveTo>
                <a:cubicBezTo>
                  <a:pt x="1360" y="1129"/>
                  <a:pt x="1263" y="1032"/>
                  <a:pt x="1263" y="913"/>
                </a:cubicBezTo>
                <a:cubicBezTo>
                  <a:pt x="1263" y="793"/>
                  <a:pt x="1360" y="696"/>
                  <a:pt x="1479" y="696"/>
                </a:cubicBezTo>
                <a:cubicBezTo>
                  <a:pt x="1599" y="696"/>
                  <a:pt x="1696" y="793"/>
                  <a:pt x="1696" y="913"/>
                </a:cubicBezTo>
                <a:cubicBezTo>
                  <a:pt x="1696" y="1032"/>
                  <a:pt x="1599" y="1129"/>
                  <a:pt x="1479" y="11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26933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B1119-13E3-4B20-A062-E2FE09FA0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About us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8B6F661-B8F4-43E2-988B-41FE0535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cs typeface="+mn-ea"/>
                <a:sym typeface="+mn-lt"/>
              </a:rPr>
              <a:t>14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82BC96E-4BEA-42FE-8A4A-9D39B7C67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812" y="1356825"/>
            <a:ext cx="8820376" cy="414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51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B1119-13E3-4B20-A062-E2FE09FA0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About us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8B6F661-B8F4-43E2-988B-41FE0535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cs typeface="+mn-ea"/>
                <a:sym typeface="+mn-lt"/>
              </a:rPr>
              <a:t>15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B3E4A6-A6EA-49C2-A8F5-A1440EBAE32C}"/>
              </a:ext>
            </a:extLst>
          </p:cNvPr>
          <p:cNvSpPr txBox="1"/>
          <p:nvPr/>
        </p:nvSpPr>
        <p:spPr>
          <a:xfrm>
            <a:off x="636549" y="1936283"/>
            <a:ext cx="10918902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000" b="1" dirty="0"/>
              <a:t>Also thanks to</a:t>
            </a:r>
            <a:r>
              <a:rPr lang="en-US" altLang="zh-CN" sz="60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b="1" dirty="0"/>
              <a:t>Dingxiang Doctor </a:t>
            </a:r>
            <a:r>
              <a:rPr lang="en-US" altLang="zh-CN" sz="3200" dirty="0"/>
              <a:t>for COVID-19 confirmed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b="1" dirty="0"/>
              <a:t>Bytedance</a:t>
            </a:r>
            <a:r>
              <a:rPr lang="en-US" altLang="zh-CN" sz="3200" dirty="0"/>
              <a:t> for web video player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b="1" dirty="0"/>
              <a:t>Echarts</a:t>
            </a:r>
            <a:r>
              <a:rPr lang="en-US" altLang="zh-CN" sz="3200" dirty="0"/>
              <a:t> for online Chinese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b="1" dirty="0"/>
              <a:t>Semantic Scholar</a:t>
            </a:r>
            <a:r>
              <a:rPr lang="en-US" altLang="zh-CN" sz="3200" dirty="0"/>
              <a:t> for paper data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21318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3CCF343B-4E0B-4154-8946-89391E5C2A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13968" y="3429000"/>
            <a:ext cx="7978032" cy="914400"/>
          </a:xfrm>
        </p:spPr>
        <p:txBody>
          <a:bodyPr/>
          <a:lstStyle/>
          <a:p>
            <a:r>
              <a:rPr lang="en-US" altLang="zh-CN" b="1" dirty="0">
                <a:solidFill>
                  <a:schemeClr val="tx1"/>
                </a:solidFill>
              </a:rPr>
              <a:t>Thank you!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D3764BB2-A8C2-46A2-AB38-A55D4AC07695}"/>
              </a:ext>
            </a:extLst>
          </p:cNvPr>
          <p:cNvSpPr/>
          <p:nvPr/>
        </p:nvSpPr>
        <p:spPr>
          <a:xfrm>
            <a:off x="2381250" y="-1371600"/>
            <a:ext cx="3543300" cy="3543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rgbClr val="BF98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635A207-9EB0-489E-AED7-838F795E4D47}"/>
              </a:ext>
            </a:extLst>
          </p:cNvPr>
          <p:cNvSpPr/>
          <p:nvPr/>
        </p:nvSpPr>
        <p:spPr>
          <a:xfrm>
            <a:off x="10378332" y="-1924050"/>
            <a:ext cx="7334250" cy="73342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EDF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B7BC4C4-6A68-4817-BEAA-D7326297BB39}"/>
              </a:ext>
            </a:extLst>
          </p:cNvPr>
          <p:cNvSpPr/>
          <p:nvPr/>
        </p:nvSpPr>
        <p:spPr>
          <a:xfrm>
            <a:off x="3986212" y="6010274"/>
            <a:ext cx="4219575" cy="42195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EE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956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D077F043-411E-4D3F-8F97-53504967427A}"/>
              </a:ext>
            </a:extLst>
          </p:cNvPr>
          <p:cNvSpPr txBox="1"/>
          <p:nvPr/>
        </p:nvSpPr>
        <p:spPr>
          <a:xfrm>
            <a:off x="4851856" y="2972376"/>
            <a:ext cx="2781215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accent1"/>
                </a:solidFill>
                <a:cs typeface="+mn-ea"/>
                <a:sym typeface="+mn-lt"/>
              </a:rPr>
              <a:t>Design Principles</a:t>
            </a:r>
            <a:endParaRPr lang="zh-CN" altLang="en-US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E5B44729-1F7D-4AD6-B529-D0A4080C316D}"/>
              </a:ext>
            </a:extLst>
          </p:cNvPr>
          <p:cNvSpPr/>
          <p:nvPr/>
        </p:nvSpPr>
        <p:spPr>
          <a:xfrm>
            <a:off x="3953106" y="2931272"/>
            <a:ext cx="607224" cy="6072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FF572E3B-1F17-4C61-966B-66FC7A18D4C1}"/>
              </a:ext>
            </a:extLst>
          </p:cNvPr>
          <p:cNvGrpSpPr/>
          <p:nvPr/>
        </p:nvGrpSpPr>
        <p:grpSpPr>
          <a:xfrm>
            <a:off x="3950249" y="3862995"/>
            <a:ext cx="3005516" cy="607224"/>
            <a:chOff x="7620127" y="2931272"/>
            <a:chExt cx="3005516" cy="607224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A45DDCC-D14F-4A48-9343-50A7BA083C86}"/>
                </a:ext>
              </a:extLst>
            </p:cNvPr>
            <p:cNvSpPr txBox="1"/>
            <p:nvPr/>
          </p:nvSpPr>
          <p:spPr>
            <a:xfrm>
              <a:off x="8521734" y="2972376"/>
              <a:ext cx="2103909" cy="525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400" dirty="0">
                  <a:solidFill>
                    <a:schemeClr val="accent1"/>
                  </a:solidFill>
                  <a:cs typeface="+mn-ea"/>
                  <a:sym typeface="+mn-lt"/>
                </a:rPr>
                <a:t>Project Show</a:t>
              </a:r>
              <a:endParaRPr lang="zh-CN" altLang="en-US" sz="24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62" name="椭圆 161">
              <a:extLst>
                <a:ext uri="{FF2B5EF4-FFF2-40B4-BE49-F238E27FC236}">
                  <a16:creationId xmlns:a16="http://schemas.microsoft.com/office/drawing/2014/main" id="{D9CB9188-0BFB-428B-A244-E7D0BC777416}"/>
                </a:ext>
              </a:extLst>
            </p:cNvPr>
            <p:cNvSpPr/>
            <p:nvPr/>
          </p:nvSpPr>
          <p:spPr>
            <a:xfrm>
              <a:off x="7620127" y="2931272"/>
              <a:ext cx="607224" cy="6072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C46E9D55-6CB0-4C48-9BAB-43FEBE0A1A9E}"/>
              </a:ext>
            </a:extLst>
          </p:cNvPr>
          <p:cNvSpPr txBox="1"/>
          <p:nvPr/>
        </p:nvSpPr>
        <p:spPr>
          <a:xfrm>
            <a:off x="4851856" y="4835823"/>
            <a:ext cx="1521570" cy="525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accent1"/>
                </a:solidFill>
                <a:cs typeface="+mn-ea"/>
                <a:sym typeface="+mn-lt"/>
              </a:rPr>
              <a:t>About us</a:t>
            </a:r>
            <a:endParaRPr lang="zh-CN" altLang="en-US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C476B659-B5A2-407A-8C78-A017B9F4A9D3}"/>
              </a:ext>
            </a:extLst>
          </p:cNvPr>
          <p:cNvSpPr/>
          <p:nvPr/>
        </p:nvSpPr>
        <p:spPr>
          <a:xfrm>
            <a:off x="3953105" y="4794719"/>
            <a:ext cx="607224" cy="6072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2DB2183-3D1F-4B8C-B78C-2AD0D89866DF}"/>
              </a:ext>
            </a:extLst>
          </p:cNvPr>
          <p:cNvSpPr txBox="1"/>
          <p:nvPr/>
        </p:nvSpPr>
        <p:spPr>
          <a:xfrm>
            <a:off x="4851856" y="747805"/>
            <a:ext cx="2488288" cy="88678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Content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3927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3E8CC4-1818-4D10-86F3-154040FDC6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Design Principles</a:t>
            </a:r>
          </a:p>
        </p:txBody>
      </p:sp>
      <p:sp>
        <p:nvSpPr>
          <p:cNvPr id="14" name="three-books_73757">
            <a:extLst>
              <a:ext uri="{FF2B5EF4-FFF2-40B4-BE49-F238E27FC236}">
                <a16:creationId xmlns:a16="http://schemas.microsoft.com/office/drawing/2014/main" id="{EC2B8D32-C0D9-4F52-AA32-513B2842F8D8}"/>
              </a:ext>
            </a:extLst>
          </p:cNvPr>
          <p:cNvSpPr>
            <a:spLocks/>
          </p:cNvSpPr>
          <p:nvPr/>
        </p:nvSpPr>
        <p:spPr bwMode="auto">
          <a:xfrm>
            <a:off x="5628000" y="2068866"/>
            <a:ext cx="936000" cy="828000"/>
          </a:xfrm>
          <a:custGeom>
            <a:avLst/>
            <a:gdLst>
              <a:gd name="T0" fmla="*/ 2471 w 2903"/>
              <a:gd name="T1" fmla="*/ 1598 h 2261"/>
              <a:gd name="T2" fmla="*/ 2471 w 2903"/>
              <a:gd name="T3" fmla="*/ 2127 h 2261"/>
              <a:gd name="T4" fmla="*/ 2505 w 2903"/>
              <a:gd name="T5" fmla="*/ 2127 h 2261"/>
              <a:gd name="T6" fmla="*/ 2572 w 2903"/>
              <a:gd name="T7" fmla="*/ 2194 h 2261"/>
              <a:gd name="T8" fmla="*/ 2505 w 2903"/>
              <a:gd name="T9" fmla="*/ 2261 h 2261"/>
              <a:gd name="T10" fmla="*/ 2405 w 2903"/>
              <a:gd name="T11" fmla="*/ 2261 h 2261"/>
              <a:gd name="T12" fmla="*/ 2124 w 2903"/>
              <a:gd name="T13" fmla="*/ 2261 h 2261"/>
              <a:gd name="T14" fmla="*/ 398 w 2903"/>
              <a:gd name="T15" fmla="*/ 2261 h 2261"/>
              <a:gd name="T16" fmla="*/ 0 w 2903"/>
              <a:gd name="T17" fmla="*/ 1863 h 2261"/>
              <a:gd name="T18" fmla="*/ 398 w 2903"/>
              <a:gd name="T19" fmla="*/ 1465 h 2261"/>
              <a:gd name="T20" fmla="*/ 2124 w 2903"/>
              <a:gd name="T21" fmla="*/ 1465 h 2261"/>
              <a:gd name="T22" fmla="*/ 2405 w 2903"/>
              <a:gd name="T23" fmla="*/ 1465 h 2261"/>
              <a:gd name="T24" fmla="*/ 2505 w 2903"/>
              <a:gd name="T25" fmla="*/ 1465 h 2261"/>
              <a:gd name="T26" fmla="*/ 2572 w 2903"/>
              <a:gd name="T27" fmla="*/ 1532 h 2261"/>
              <a:gd name="T28" fmla="*/ 2505 w 2903"/>
              <a:gd name="T29" fmla="*/ 1598 h 2261"/>
              <a:gd name="T30" fmla="*/ 2471 w 2903"/>
              <a:gd name="T31" fmla="*/ 1598 h 2261"/>
              <a:gd name="T32" fmla="*/ 2836 w 2903"/>
              <a:gd name="T33" fmla="*/ 1195 h 2261"/>
              <a:gd name="T34" fmla="*/ 2786 w 2903"/>
              <a:gd name="T35" fmla="*/ 1195 h 2261"/>
              <a:gd name="T36" fmla="*/ 2786 w 2903"/>
              <a:gd name="T37" fmla="*/ 786 h 2261"/>
              <a:gd name="T38" fmla="*/ 2836 w 2903"/>
              <a:gd name="T39" fmla="*/ 786 h 2261"/>
              <a:gd name="T40" fmla="*/ 2903 w 2903"/>
              <a:gd name="T41" fmla="*/ 720 h 2261"/>
              <a:gd name="T42" fmla="*/ 2836 w 2903"/>
              <a:gd name="T43" fmla="*/ 653 h 2261"/>
              <a:gd name="T44" fmla="*/ 2720 w 2903"/>
              <a:gd name="T45" fmla="*/ 653 h 2261"/>
              <a:gd name="T46" fmla="*/ 2455 w 2903"/>
              <a:gd name="T47" fmla="*/ 653 h 2261"/>
              <a:gd name="T48" fmla="*/ 1005 w 2903"/>
              <a:gd name="T49" fmla="*/ 653 h 2261"/>
              <a:gd name="T50" fmla="*/ 668 w 2903"/>
              <a:gd name="T51" fmla="*/ 991 h 2261"/>
              <a:gd name="T52" fmla="*/ 1005 w 2903"/>
              <a:gd name="T53" fmla="*/ 1328 h 2261"/>
              <a:gd name="T54" fmla="*/ 2455 w 2903"/>
              <a:gd name="T55" fmla="*/ 1328 h 2261"/>
              <a:gd name="T56" fmla="*/ 2720 w 2903"/>
              <a:gd name="T57" fmla="*/ 1328 h 2261"/>
              <a:gd name="T58" fmla="*/ 2836 w 2903"/>
              <a:gd name="T59" fmla="*/ 1328 h 2261"/>
              <a:gd name="T60" fmla="*/ 2903 w 2903"/>
              <a:gd name="T61" fmla="*/ 1262 h 2261"/>
              <a:gd name="T62" fmla="*/ 2836 w 2903"/>
              <a:gd name="T63" fmla="*/ 1195 h 2261"/>
              <a:gd name="T64" fmla="*/ 226 w 2903"/>
              <a:gd name="T65" fmla="*/ 405 h 2261"/>
              <a:gd name="T66" fmla="*/ 159 w 2903"/>
              <a:gd name="T67" fmla="*/ 472 h 2261"/>
              <a:gd name="T68" fmla="*/ 226 w 2903"/>
              <a:gd name="T69" fmla="*/ 539 h 2261"/>
              <a:gd name="T70" fmla="*/ 323 w 2903"/>
              <a:gd name="T71" fmla="*/ 539 h 2261"/>
              <a:gd name="T72" fmla="*/ 671 w 2903"/>
              <a:gd name="T73" fmla="*/ 539 h 2261"/>
              <a:gd name="T74" fmla="*/ 2248 w 2903"/>
              <a:gd name="T75" fmla="*/ 539 h 2261"/>
              <a:gd name="T76" fmla="*/ 2517 w 2903"/>
              <a:gd name="T77" fmla="*/ 269 h 2261"/>
              <a:gd name="T78" fmla="*/ 2248 w 2903"/>
              <a:gd name="T79" fmla="*/ 0 h 2261"/>
              <a:gd name="T80" fmla="*/ 671 w 2903"/>
              <a:gd name="T81" fmla="*/ 0 h 2261"/>
              <a:gd name="T82" fmla="*/ 323 w 2903"/>
              <a:gd name="T83" fmla="*/ 0 h 2261"/>
              <a:gd name="T84" fmla="*/ 226 w 2903"/>
              <a:gd name="T85" fmla="*/ 0 h 2261"/>
              <a:gd name="T86" fmla="*/ 159 w 2903"/>
              <a:gd name="T87" fmla="*/ 66 h 2261"/>
              <a:gd name="T88" fmla="*/ 226 w 2903"/>
              <a:gd name="T89" fmla="*/ 133 h 2261"/>
              <a:gd name="T90" fmla="*/ 257 w 2903"/>
              <a:gd name="T91" fmla="*/ 133 h 2261"/>
              <a:gd name="T92" fmla="*/ 257 w 2903"/>
              <a:gd name="T93" fmla="*/ 405 h 2261"/>
              <a:gd name="T94" fmla="*/ 226 w 2903"/>
              <a:gd name="T95" fmla="*/ 405 h 2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903" h="2261">
                <a:moveTo>
                  <a:pt x="2471" y="1598"/>
                </a:moveTo>
                <a:lnTo>
                  <a:pt x="2471" y="2127"/>
                </a:lnTo>
                <a:lnTo>
                  <a:pt x="2505" y="2127"/>
                </a:lnTo>
                <a:cubicBezTo>
                  <a:pt x="2542" y="2127"/>
                  <a:pt x="2572" y="2157"/>
                  <a:pt x="2572" y="2194"/>
                </a:cubicBezTo>
                <a:cubicBezTo>
                  <a:pt x="2572" y="2231"/>
                  <a:pt x="2542" y="2261"/>
                  <a:pt x="2505" y="2261"/>
                </a:cubicBezTo>
                <a:lnTo>
                  <a:pt x="2405" y="2261"/>
                </a:lnTo>
                <a:lnTo>
                  <a:pt x="2124" y="2261"/>
                </a:lnTo>
                <a:lnTo>
                  <a:pt x="398" y="2261"/>
                </a:lnTo>
                <a:cubicBezTo>
                  <a:pt x="178" y="2261"/>
                  <a:pt x="0" y="2082"/>
                  <a:pt x="0" y="1863"/>
                </a:cubicBezTo>
                <a:cubicBezTo>
                  <a:pt x="0" y="1643"/>
                  <a:pt x="178" y="1465"/>
                  <a:pt x="398" y="1465"/>
                </a:cubicBezTo>
                <a:lnTo>
                  <a:pt x="2124" y="1465"/>
                </a:lnTo>
                <a:lnTo>
                  <a:pt x="2405" y="1465"/>
                </a:lnTo>
                <a:lnTo>
                  <a:pt x="2505" y="1465"/>
                </a:lnTo>
                <a:cubicBezTo>
                  <a:pt x="2542" y="1465"/>
                  <a:pt x="2572" y="1495"/>
                  <a:pt x="2572" y="1532"/>
                </a:cubicBezTo>
                <a:cubicBezTo>
                  <a:pt x="2572" y="1568"/>
                  <a:pt x="2542" y="1598"/>
                  <a:pt x="2505" y="1598"/>
                </a:cubicBezTo>
                <a:lnTo>
                  <a:pt x="2471" y="1598"/>
                </a:lnTo>
                <a:close/>
                <a:moveTo>
                  <a:pt x="2836" y="1195"/>
                </a:moveTo>
                <a:lnTo>
                  <a:pt x="2786" y="1195"/>
                </a:lnTo>
                <a:lnTo>
                  <a:pt x="2786" y="786"/>
                </a:lnTo>
                <a:lnTo>
                  <a:pt x="2836" y="786"/>
                </a:lnTo>
                <a:cubicBezTo>
                  <a:pt x="2873" y="786"/>
                  <a:pt x="2903" y="757"/>
                  <a:pt x="2903" y="720"/>
                </a:cubicBezTo>
                <a:cubicBezTo>
                  <a:pt x="2903" y="683"/>
                  <a:pt x="2873" y="653"/>
                  <a:pt x="2836" y="653"/>
                </a:cubicBezTo>
                <a:lnTo>
                  <a:pt x="2720" y="653"/>
                </a:lnTo>
                <a:lnTo>
                  <a:pt x="2455" y="653"/>
                </a:lnTo>
                <a:lnTo>
                  <a:pt x="1005" y="653"/>
                </a:lnTo>
                <a:cubicBezTo>
                  <a:pt x="819" y="653"/>
                  <a:pt x="668" y="805"/>
                  <a:pt x="668" y="991"/>
                </a:cubicBezTo>
                <a:cubicBezTo>
                  <a:pt x="668" y="1177"/>
                  <a:pt x="819" y="1328"/>
                  <a:pt x="1005" y="1328"/>
                </a:cubicBezTo>
                <a:lnTo>
                  <a:pt x="2455" y="1328"/>
                </a:lnTo>
                <a:lnTo>
                  <a:pt x="2720" y="1328"/>
                </a:lnTo>
                <a:lnTo>
                  <a:pt x="2836" y="1328"/>
                </a:lnTo>
                <a:cubicBezTo>
                  <a:pt x="2873" y="1328"/>
                  <a:pt x="2903" y="1299"/>
                  <a:pt x="2903" y="1262"/>
                </a:cubicBezTo>
                <a:cubicBezTo>
                  <a:pt x="2903" y="1225"/>
                  <a:pt x="2873" y="1195"/>
                  <a:pt x="2836" y="1195"/>
                </a:cubicBezTo>
                <a:close/>
                <a:moveTo>
                  <a:pt x="226" y="405"/>
                </a:moveTo>
                <a:cubicBezTo>
                  <a:pt x="189" y="405"/>
                  <a:pt x="159" y="435"/>
                  <a:pt x="159" y="472"/>
                </a:cubicBezTo>
                <a:cubicBezTo>
                  <a:pt x="159" y="509"/>
                  <a:pt x="189" y="539"/>
                  <a:pt x="226" y="539"/>
                </a:cubicBezTo>
                <a:lnTo>
                  <a:pt x="323" y="539"/>
                </a:lnTo>
                <a:lnTo>
                  <a:pt x="671" y="539"/>
                </a:lnTo>
                <a:lnTo>
                  <a:pt x="2248" y="539"/>
                </a:lnTo>
                <a:cubicBezTo>
                  <a:pt x="2396" y="539"/>
                  <a:pt x="2517" y="418"/>
                  <a:pt x="2517" y="269"/>
                </a:cubicBezTo>
                <a:cubicBezTo>
                  <a:pt x="2517" y="121"/>
                  <a:pt x="2396" y="0"/>
                  <a:pt x="2248" y="0"/>
                </a:cubicBezTo>
                <a:lnTo>
                  <a:pt x="671" y="0"/>
                </a:lnTo>
                <a:lnTo>
                  <a:pt x="323" y="0"/>
                </a:lnTo>
                <a:lnTo>
                  <a:pt x="226" y="0"/>
                </a:lnTo>
                <a:cubicBezTo>
                  <a:pt x="189" y="0"/>
                  <a:pt x="159" y="30"/>
                  <a:pt x="159" y="66"/>
                </a:cubicBezTo>
                <a:cubicBezTo>
                  <a:pt x="159" y="103"/>
                  <a:pt x="189" y="133"/>
                  <a:pt x="226" y="133"/>
                </a:cubicBezTo>
                <a:lnTo>
                  <a:pt x="257" y="133"/>
                </a:lnTo>
                <a:lnTo>
                  <a:pt x="257" y="405"/>
                </a:lnTo>
                <a:lnTo>
                  <a:pt x="226" y="4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7113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B1119-13E3-4B20-A062-E2FE09FA0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Design Principles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8B6F661-B8F4-43E2-988B-41FE0535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cs typeface="+mn-ea"/>
                <a:sym typeface="+mn-lt"/>
              </a:rPr>
              <a:t>4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C31861AC-98BE-4E5A-95FC-441A4ED3CD17}"/>
              </a:ext>
            </a:extLst>
          </p:cNvPr>
          <p:cNvSpPr txBox="1">
            <a:spLocks/>
          </p:cNvSpPr>
          <p:nvPr/>
        </p:nvSpPr>
        <p:spPr>
          <a:xfrm>
            <a:off x="1747024" y="1262874"/>
            <a:ext cx="8697951" cy="6597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b="1" dirty="0">
                <a:solidFill>
                  <a:srgbClr val="FF0000"/>
                </a:solidFill>
                <a:cs typeface="+mn-ea"/>
                <a:sym typeface="+mn-lt"/>
              </a:rPr>
              <a:t>What is the BEST form of media?</a:t>
            </a:r>
          </a:p>
        </p:txBody>
      </p:sp>
      <p:pic>
        <p:nvPicPr>
          <p:cNvPr id="1026" name="Picture 2" descr="Book Pictures [HQ] | Download Free Images on Unsplash">
            <a:extLst>
              <a:ext uri="{FF2B5EF4-FFF2-40B4-BE49-F238E27FC236}">
                <a16:creationId xmlns:a16="http://schemas.microsoft.com/office/drawing/2014/main" id="{F04C49E9-8AEB-467C-94AD-1DB142ABB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7817"/>
            <a:ext cx="4133355" cy="258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deos from Geiranger Norway">
            <a:extLst>
              <a:ext uri="{FF2B5EF4-FFF2-40B4-BE49-F238E27FC236}">
                <a16:creationId xmlns:a16="http://schemas.microsoft.com/office/drawing/2014/main" id="{C17ACF0A-6928-4218-B1B1-3C2469DE3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355" y="2180992"/>
            <a:ext cx="4133354" cy="236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 Music Channel - YouTube">
            <a:extLst>
              <a:ext uri="{FF2B5EF4-FFF2-40B4-BE49-F238E27FC236}">
                <a16:creationId xmlns:a16="http://schemas.microsoft.com/office/drawing/2014/main" id="{EB07A0F8-F868-4C3F-B410-88F379981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034" y="2180993"/>
            <a:ext cx="2367398" cy="236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0E2A56D-536E-4BFE-9E1D-2294B9179D57}"/>
              </a:ext>
            </a:extLst>
          </p:cNvPr>
          <p:cNvSpPr txBox="1"/>
          <p:nvPr/>
        </p:nvSpPr>
        <p:spPr>
          <a:xfrm>
            <a:off x="1026400" y="4714848"/>
            <a:ext cx="2080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cs typeface="+mn-ea"/>
                <a:sym typeface="+mn-lt"/>
              </a:rPr>
              <a:t>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cs typeface="+mn-ea"/>
                <a:sym typeface="+mn-lt"/>
              </a:rPr>
              <a:t>Hard to store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4AE26C7-23C4-4BEB-B2BE-06401F4E570E}"/>
              </a:ext>
            </a:extLst>
          </p:cNvPr>
          <p:cNvSpPr txBox="1"/>
          <p:nvPr/>
        </p:nvSpPr>
        <p:spPr>
          <a:xfrm>
            <a:off x="5227227" y="4715107"/>
            <a:ext cx="1737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cs typeface="+mn-ea"/>
                <a:sym typeface="+mn-lt"/>
              </a:rPr>
              <a:t>Hard to carry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76850AF-BC26-4687-9DAE-2FBA8DE7524C}"/>
              </a:ext>
            </a:extLst>
          </p:cNvPr>
          <p:cNvSpPr txBox="1"/>
          <p:nvPr/>
        </p:nvSpPr>
        <p:spPr>
          <a:xfrm>
            <a:off x="9432813" y="4714848"/>
            <a:ext cx="1371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cs typeface="+mn-ea"/>
                <a:sym typeface="+mn-lt"/>
              </a:rPr>
              <a:t>No image</a:t>
            </a:r>
          </a:p>
        </p:txBody>
      </p:sp>
    </p:spTree>
    <p:extLst>
      <p:ext uri="{BB962C8B-B14F-4D97-AF65-F5344CB8AC3E}">
        <p14:creationId xmlns:p14="http://schemas.microsoft.com/office/powerpoint/2010/main" val="366776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B1119-13E3-4B20-A062-E2FE09FA0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Design Principles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8B6F661-B8F4-43E2-988B-41FE0535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cs typeface="+mn-ea"/>
                <a:sym typeface="+mn-lt"/>
              </a:rPr>
              <a:t>5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9D3C5CC-3E47-4C44-BC43-F5C623369AEC}"/>
              </a:ext>
            </a:extLst>
          </p:cNvPr>
          <p:cNvSpPr txBox="1"/>
          <p:nvPr/>
        </p:nvSpPr>
        <p:spPr>
          <a:xfrm>
            <a:off x="1091255" y="3274460"/>
            <a:ext cx="28184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</a:rPr>
              <a:t>Web page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D58E4C5-5EC7-4A59-8E30-DB9FE462ECE9}"/>
              </a:ext>
            </a:extLst>
          </p:cNvPr>
          <p:cNvGrpSpPr/>
          <p:nvPr/>
        </p:nvGrpSpPr>
        <p:grpSpPr>
          <a:xfrm>
            <a:off x="3824868" y="1741390"/>
            <a:ext cx="6757638" cy="3774026"/>
            <a:chOff x="3824868" y="1188044"/>
            <a:chExt cx="6757638" cy="3774026"/>
          </a:xfrm>
        </p:grpSpPr>
        <p:sp>
          <p:nvSpPr>
            <p:cNvPr id="5" name="左大括号 4">
              <a:extLst>
                <a:ext uri="{FF2B5EF4-FFF2-40B4-BE49-F238E27FC236}">
                  <a16:creationId xmlns:a16="http://schemas.microsoft.com/office/drawing/2014/main" id="{F181FD68-256A-4326-996A-AFCF46169F28}"/>
                </a:ext>
              </a:extLst>
            </p:cNvPr>
            <p:cNvSpPr/>
            <p:nvPr/>
          </p:nvSpPr>
          <p:spPr>
            <a:xfrm>
              <a:off x="3824868" y="1480432"/>
              <a:ext cx="713678" cy="3189249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58A337F-8AD2-472D-9A0A-4177149221CE}"/>
                </a:ext>
              </a:extLst>
            </p:cNvPr>
            <p:cNvSpPr txBox="1"/>
            <p:nvPr/>
          </p:nvSpPr>
          <p:spPr>
            <a:xfrm>
              <a:off x="4538545" y="1188044"/>
              <a:ext cx="6043961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4000" b="1" dirty="0">
                  <a:cs typeface="+mn-ea"/>
                  <a:sym typeface="+mn-lt"/>
                </a:rPr>
                <a:t>Accessible everywhere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92A7037-7957-4D13-A911-E798120671C2}"/>
                </a:ext>
              </a:extLst>
            </p:cNvPr>
            <p:cNvSpPr txBox="1"/>
            <p:nvPr/>
          </p:nvSpPr>
          <p:spPr>
            <a:xfrm>
              <a:off x="4538546" y="2721114"/>
              <a:ext cx="4842324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4000" b="1" dirty="0">
                  <a:cs typeface="+mn-ea"/>
                  <a:sym typeface="+mn-lt"/>
                </a:rPr>
                <a:t>Cheap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73C8CE1-0033-4F70-8BB6-6904030EE6D1}"/>
                </a:ext>
              </a:extLst>
            </p:cNvPr>
            <p:cNvSpPr txBox="1"/>
            <p:nvPr/>
          </p:nvSpPr>
          <p:spPr>
            <a:xfrm>
              <a:off x="4538546" y="4254184"/>
              <a:ext cx="4842324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4000" b="1" dirty="0">
                  <a:cs typeface="+mn-ea"/>
                  <a:sym typeface="+mn-lt"/>
                </a:rPr>
                <a:t>Vivid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287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B1119-13E3-4B20-A062-E2FE09FA0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Design Principles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8B6F661-B8F4-43E2-988B-41FE0535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cs typeface="+mn-ea"/>
                <a:sym typeface="+mn-lt"/>
              </a:rPr>
              <a:t>6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AB3656-EE56-488E-A64D-84C81CADA672}"/>
              </a:ext>
            </a:extLst>
          </p:cNvPr>
          <p:cNvSpPr txBox="1"/>
          <p:nvPr/>
        </p:nvSpPr>
        <p:spPr>
          <a:xfrm>
            <a:off x="555995" y="1118227"/>
            <a:ext cx="49527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400" b="1" dirty="0">
                <a:solidFill>
                  <a:srgbClr val="FF0000"/>
                </a:solidFill>
              </a:rPr>
              <a:t>Target reader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834A690-0071-4331-A455-992D153EBEFE}"/>
              </a:ext>
            </a:extLst>
          </p:cNvPr>
          <p:cNvSpPr txBox="1"/>
          <p:nvPr/>
        </p:nvSpPr>
        <p:spPr>
          <a:xfrm>
            <a:off x="555995" y="2163520"/>
            <a:ext cx="568712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b="1" dirty="0">
                <a:cs typeface="+mn-ea"/>
                <a:sym typeface="+mn-lt"/>
              </a:rPr>
              <a:t>English native speaker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b="1" dirty="0">
                <a:cs typeface="+mn-ea"/>
                <a:sym typeface="+mn-lt"/>
              </a:rPr>
              <a:t>Young and living in China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3E371D5-B21B-47F2-86E9-9A6E24E8F52F}"/>
              </a:ext>
            </a:extLst>
          </p:cNvPr>
          <p:cNvGrpSpPr/>
          <p:nvPr/>
        </p:nvGrpSpPr>
        <p:grpSpPr>
          <a:xfrm>
            <a:off x="555995" y="3214714"/>
            <a:ext cx="4557132" cy="2571864"/>
            <a:chOff x="1435583" y="1823286"/>
            <a:chExt cx="4557132" cy="2571864"/>
          </a:xfrm>
        </p:grpSpPr>
        <p:sp>
          <p:nvSpPr>
            <p:cNvPr id="4" name="箭头: 下 3">
              <a:extLst>
                <a:ext uri="{FF2B5EF4-FFF2-40B4-BE49-F238E27FC236}">
                  <a16:creationId xmlns:a16="http://schemas.microsoft.com/office/drawing/2014/main" id="{B6E8A929-C3D1-4BE0-A666-814EF5168597}"/>
                </a:ext>
              </a:extLst>
            </p:cNvPr>
            <p:cNvSpPr/>
            <p:nvPr/>
          </p:nvSpPr>
          <p:spPr>
            <a:xfrm>
              <a:off x="3368461" y="1823286"/>
              <a:ext cx="691376" cy="1160845"/>
            </a:xfrm>
            <a:prstGeom prst="down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4920DAD-F0DE-4B5E-B18F-357AC279ED7B}"/>
                </a:ext>
              </a:extLst>
            </p:cNvPr>
            <p:cNvSpPr txBox="1"/>
            <p:nvPr/>
          </p:nvSpPr>
          <p:spPr>
            <a:xfrm>
              <a:off x="1435583" y="3010155"/>
              <a:ext cx="4557132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800" b="1" dirty="0">
                  <a:cs typeface="+mn-ea"/>
                  <a:sym typeface="+mn-lt"/>
                </a:rPr>
                <a:t>Use English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800" b="1" dirty="0">
                  <a:cs typeface="+mn-ea"/>
                  <a:sym typeface="+mn-lt"/>
                </a:rPr>
                <a:t>Familiar with Internet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800" b="1" dirty="0">
                  <a:cs typeface="+mn-ea"/>
                  <a:sym typeface="+mn-lt"/>
                </a:rPr>
                <a:t>Need COVID-19 info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442F1302-C54C-492D-B680-D45AC5176A95}"/>
              </a:ext>
            </a:extLst>
          </p:cNvPr>
          <p:cNvGrpSpPr/>
          <p:nvPr/>
        </p:nvGrpSpPr>
        <p:grpSpPr>
          <a:xfrm>
            <a:off x="6683300" y="1381523"/>
            <a:ext cx="5233638" cy="4094953"/>
            <a:chOff x="6958362" y="1115555"/>
            <a:chExt cx="5233638" cy="4094953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2A7502F-9F01-4860-8053-02AC4789FD1C}"/>
                </a:ext>
              </a:extLst>
            </p:cNvPr>
            <p:cNvSpPr txBox="1"/>
            <p:nvPr/>
          </p:nvSpPr>
          <p:spPr>
            <a:xfrm>
              <a:off x="6958362" y="2163520"/>
              <a:ext cx="5233638" cy="30469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3200" b="1" dirty="0"/>
                <a:t>Prevention knowledge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sz="3200" b="1" dirty="0"/>
                <a:t>Video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sz="3200" b="1" dirty="0"/>
                <a:t>Picture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3200" b="1" dirty="0"/>
                <a:t>Scientific papers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3200" b="1" dirty="0"/>
                <a:t>Timely information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sz="3200" b="1" dirty="0"/>
                <a:t>Confirmed number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D9C3683-12D2-4076-BB44-D9BF93CEE241}"/>
                </a:ext>
              </a:extLst>
            </p:cNvPr>
            <p:cNvSpPr txBox="1"/>
            <p:nvPr/>
          </p:nvSpPr>
          <p:spPr>
            <a:xfrm>
              <a:off x="6958362" y="1115555"/>
              <a:ext cx="3291176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5400" b="1" dirty="0">
                  <a:solidFill>
                    <a:srgbClr val="FF0000"/>
                  </a:solidFill>
                </a:rPr>
                <a:t>Aims</a:t>
              </a:r>
              <a:endParaRPr lang="zh-CN" altLang="en-US" sz="5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265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B1119-13E3-4B20-A062-E2FE09FA0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Design Principles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8B6F661-B8F4-43E2-988B-41FE0535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cs typeface="+mn-ea"/>
                <a:sym typeface="+mn-lt"/>
              </a:rPr>
              <a:t>7</a:t>
            </a:fld>
            <a:endParaRPr lang="zh-CN" altLang="en-US">
              <a:cs typeface="+mn-ea"/>
              <a:sym typeface="+mn-lt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506E7E2-F8FC-4CF5-88ED-CDE3B4AD0F84}"/>
              </a:ext>
            </a:extLst>
          </p:cNvPr>
          <p:cNvCxnSpPr/>
          <p:nvPr/>
        </p:nvCxnSpPr>
        <p:spPr>
          <a:xfrm>
            <a:off x="5820937" y="1310268"/>
            <a:ext cx="0" cy="42374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59F2A3D-DCE1-4A35-9CDE-0B22D8BA36F7}"/>
              </a:ext>
            </a:extLst>
          </p:cNvPr>
          <p:cNvSpPr txBox="1"/>
          <p:nvPr/>
        </p:nvSpPr>
        <p:spPr>
          <a:xfrm>
            <a:off x="1626513" y="1310268"/>
            <a:ext cx="25663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400" b="1" dirty="0">
                <a:solidFill>
                  <a:srgbClr val="FF0000"/>
                </a:solidFill>
              </a:rPr>
              <a:t>Layout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1095138-40E5-42E3-AC8B-079DB018E75B}"/>
              </a:ext>
            </a:extLst>
          </p:cNvPr>
          <p:cNvSpPr txBox="1"/>
          <p:nvPr/>
        </p:nvSpPr>
        <p:spPr>
          <a:xfrm>
            <a:off x="7552079" y="1304691"/>
            <a:ext cx="25663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400" b="1" dirty="0">
                <a:solidFill>
                  <a:srgbClr val="FF0000"/>
                </a:solidFill>
              </a:rPr>
              <a:t>C</a:t>
            </a:r>
            <a:r>
              <a:rPr lang="en-US" altLang="zh-CN" sz="5400" b="1" dirty="0">
                <a:solidFill>
                  <a:srgbClr val="92D050"/>
                </a:solidFill>
              </a:rPr>
              <a:t>o</a:t>
            </a:r>
            <a:r>
              <a:rPr lang="en-US" altLang="zh-CN" sz="5400" b="1" dirty="0">
                <a:solidFill>
                  <a:srgbClr val="00B0F0"/>
                </a:solidFill>
              </a:rPr>
              <a:t>l</a:t>
            </a:r>
            <a:r>
              <a:rPr lang="en-US" altLang="zh-CN" sz="5400" b="1" dirty="0"/>
              <a:t>o</a:t>
            </a:r>
            <a:r>
              <a:rPr lang="en-US" altLang="zh-CN" sz="5400" b="1" dirty="0">
                <a:solidFill>
                  <a:schemeClr val="accent6"/>
                </a:solidFill>
              </a:rPr>
              <a:t>r</a:t>
            </a:r>
            <a:r>
              <a:rPr lang="en-US" altLang="zh-CN" sz="5400" b="1" dirty="0">
                <a:solidFill>
                  <a:srgbClr val="7030A0"/>
                </a:solidFill>
              </a:rPr>
              <a:t>s</a:t>
            </a:r>
            <a:endParaRPr lang="zh-CN" altLang="en-US" sz="5400" b="1" dirty="0">
              <a:solidFill>
                <a:srgbClr val="7030A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C22A90A-130C-4D2B-9ADB-941CB4BB69E1}"/>
              </a:ext>
            </a:extLst>
          </p:cNvPr>
          <p:cNvSpPr txBox="1"/>
          <p:nvPr/>
        </p:nvSpPr>
        <p:spPr>
          <a:xfrm>
            <a:off x="292867" y="2228022"/>
            <a:ext cx="523363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CN" sz="2800" b="1" dirty="0"/>
              <a:t>Center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Blanks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Rows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8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C o l u m n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 b="1" dirty="0"/>
              <a:t>S</a:t>
            </a:r>
            <a:r>
              <a:rPr lang="en-US" altLang="zh-CN" sz="6600" b="1" dirty="0"/>
              <a:t>i</a:t>
            </a:r>
            <a:r>
              <a:rPr lang="en-US" altLang="zh-CN" sz="7200" b="1" dirty="0"/>
              <a:t>z</a:t>
            </a:r>
            <a:r>
              <a:rPr lang="en-US" altLang="zh-CN" sz="4800" b="1" dirty="0"/>
              <a:t>e</a:t>
            </a:r>
            <a:endParaRPr lang="en-US" altLang="zh-CN" sz="28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A6BF8F9-CF5A-4788-ABB2-34BDD75AD1AB}"/>
              </a:ext>
            </a:extLst>
          </p:cNvPr>
          <p:cNvSpPr txBox="1"/>
          <p:nvPr/>
        </p:nvSpPr>
        <p:spPr>
          <a:xfrm>
            <a:off x="6218433" y="2230081"/>
            <a:ext cx="523363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rgbClr val="00B0F0"/>
                </a:solidFill>
              </a:rPr>
              <a:t>Menu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/>
              <a:t>Titles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accent6"/>
                </a:solidFill>
              </a:rPr>
              <a:t>Information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rgbClr val="FF0000"/>
                </a:solidFill>
              </a:rPr>
              <a:t>Eye-catching content</a:t>
            </a:r>
          </a:p>
        </p:txBody>
      </p:sp>
    </p:spTree>
    <p:extLst>
      <p:ext uri="{BB962C8B-B14F-4D97-AF65-F5344CB8AC3E}">
        <p14:creationId xmlns:p14="http://schemas.microsoft.com/office/powerpoint/2010/main" val="71354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809058D-7BFE-4FD6-AEF3-3D0FCF062E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Project Show</a:t>
            </a:r>
          </a:p>
        </p:txBody>
      </p:sp>
      <p:sp>
        <p:nvSpPr>
          <p:cNvPr id="3" name="black-text-page_20158">
            <a:extLst>
              <a:ext uri="{FF2B5EF4-FFF2-40B4-BE49-F238E27FC236}">
                <a16:creationId xmlns:a16="http://schemas.microsoft.com/office/drawing/2014/main" id="{54B749AF-45D1-47B2-A2CF-BBDAF3B12336}"/>
              </a:ext>
            </a:extLst>
          </p:cNvPr>
          <p:cNvSpPr>
            <a:spLocks noChangeAspect="1"/>
          </p:cNvSpPr>
          <p:nvPr/>
        </p:nvSpPr>
        <p:spPr bwMode="auto">
          <a:xfrm>
            <a:off x="5719589" y="2084337"/>
            <a:ext cx="752821" cy="769441"/>
          </a:xfrm>
          <a:custGeom>
            <a:avLst/>
            <a:gdLst>
              <a:gd name="connsiteX0" fmla="*/ 161282 w 594584"/>
              <a:gd name="connsiteY0" fmla="*/ 498228 h 607710"/>
              <a:gd name="connsiteX1" fmla="*/ 161282 w 594584"/>
              <a:gd name="connsiteY1" fmla="*/ 517026 h 607710"/>
              <a:gd name="connsiteX2" fmla="*/ 524261 w 594584"/>
              <a:gd name="connsiteY2" fmla="*/ 517026 h 607710"/>
              <a:gd name="connsiteX3" fmla="*/ 524261 w 594584"/>
              <a:gd name="connsiteY3" fmla="*/ 498228 h 607710"/>
              <a:gd name="connsiteX4" fmla="*/ 161282 w 594584"/>
              <a:gd name="connsiteY4" fmla="*/ 422914 h 607710"/>
              <a:gd name="connsiteX5" fmla="*/ 161282 w 594584"/>
              <a:gd name="connsiteY5" fmla="*/ 441713 h 607710"/>
              <a:gd name="connsiteX6" fmla="*/ 524261 w 594584"/>
              <a:gd name="connsiteY6" fmla="*/ 441713 h 607710"/>
              <a:gd name="connsiteX7" fmla="*/ 524261 w 594584"/>
              <a:gd name="connsiteY7" fmla="*/ 422914 h 607710"/>
              <a:gd name="connsiteX8" fmla="*/ 161282 w 594584"/>
              <a:gd name="connsiteY8" fmla="*/ 347719 h 607710"/>
              <a:gd name="connsiteX9" fmla="*/ 161282 w 594584"/>
              <a:gd name="connsiteY9" fmla="*/ 366518 h 607710"/>
              <a:gd name="connsiteX10" fmla="*/ 524261 w 594584"/>
              <a:gd name="connsiteY10" fmla="*/ 366518 h 607710"/>
              <a:gd name="connsiteX11" fmla="*/ 524261 w 594584"/>
              <a:gd name="connsiteY11" fmla="*/ 347719 h 607710"/>
              <a:gd name="connsiteX12" fmla="*/ 161282 w 594584"/>
              <a:gd name="connsiteY12" fmla="*/ 272405 h 607710"/>
              <a:gd name="connsiteX13" fmla="*/ 161282 w 594584"/>
              <a:gd name="connsiteY13" fmla="*/ 291204 h 607710"/>
              <a:gd name="connsiteX14" fmla="*/ 524261 w 594584"/>
              <a:gd name="connsiteY14" fmla="*/ 291204 h 607710"/>
              <a:gd name="connsiteX15" fmla="*/ 524261 w 594584"/>
              <a:gd name="connsiteY15" fmla="*/ 272405 h 607710"/>
              <a:gd name="connsiteX16" fmla="*/ 161282 w 594584"/>
              <a:gd name="connsiteY16" fmla="*/ 197210 h 607710"/>
              <a:gd name="connsiteX17" fmla="*/ 161282 w 594584"/>
              <a:gd name="connsiteY17" fmla="*/ 216009 h 607710"/>
              <a:gd name="connsiteX18" fmla="*/ 524261 w 594584"/>
              <a:gd name="connsiteY18" fmla="*/ 216009 h 607710"/>
              <a:gd name="connsiteX19" fmla="*/ 524261 w 594584"/>
              <a:gd name="connsiteY19" fmla="*/ 197210 h 607710"/>
              <a:gd name="connsiteX20" fmla="*/ 0 w 594584"/>
              <a:gd name="connsiteY20" fmla="*/ 140778 h 607710"/>
              <a:gd name="connsiteX21" fmla="*/ 72118 w 594584"/>
              <a:gd name="connsiteY21" fmla="*/ 140778 h 607710"/>
              <a:gd name="connsiteX22" fmla="*/ 72118 w 594584"/>
              <a:gd name="connsiteY22" fmla="*/ 607710 h 607710"/>
              <a:gd name="connsiteX23" fmla="*/ 0 w 594584"/>
              <a:gd name="connsiteY23" fmla="*/ 607710 h 607710"/>
              <a:gd name="connsiteX24" fmla="*/ 161282 w 594584"/>
              <a:gd name="connsiteY24" fmla="*/ 121897 h 607710"/>
              <a:gd name="connsiteX25" fmla="*/ 161282 w 594584"/>
              <a:gd name="connsiteY25" fmla="*/ 140814 h 607710"/>
              <a:gd name="connsiteX26" fmla="*/ 524261 w 594584"/>
              <a:gd name="connsiteY26" fmla="*/ 140814 h 607710"/>
              <a:gd name="connsiteX27" fmla="*/ 524261 w 594584"/>
              <a:gd name="connsiteY27" fmla="*/ 121897 h 607710"/>
              <a:gd name="connsiteX28" fmla="*/ 90959 w 594584"/>
              <a:gd name="connsiteY28" fmla="*/ 0 h 607710"/>
              <a:gd name="connsiteX29" fmla="*/ 594584 w 594584"/>
              <a:gd name="connsiteY29" fmla="*/ 0 h 607710"/>
              <a:gd name="connsiteX30" fmla="*/ 594584 w 594584"/>
              <a:gd name="connsiteY30" fmla="*/ 607710 h 607710"/>
              <a:gd name="connsiteX31" fmla="*/ 90959 w 594584"/>
              <a:gd name="connsiteY31" fmla="*/ 607710 h 607710"/>
              <a:gd name="connsiteX32" fmla="*/ 90959 w 594584"/>
              <a:gd name="connsiteY32" fmla="*/ 121897 h 60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94584" h="607710">
                <a:moveTo>
                  <a:pt x="161282" y="498228"/>
                </a:moveTo>
                <a:lnTo>
                  <a:pt x="161282" y="517026"/>
                </a:lnTo>
                <a:lnTo>
                  <a:pt x="524261" y="517026"/>
                </a:lnTo>
                <a:lnTo>
                  <a:pt x="524261" y="498228"/>
                </a:lnTo>
                <a:close/>
                <a:moveTo>
                  <a:pt x="161282" y="422914"/>
                </a:moveTo>
                <a:lnTo>
                  <a:pt x="161282" y="441713"/>
                </a:lnTo>
                <a:lnTo>
                  <a:pt x="524261" y="441713"/>
                </a:lnTo>
                <a:lnTo>
                  <a:pt x="524261" y="422914"/>
                </a:lnTo>
                <a:close/>
                <a:moveTo>
                  <a:pt x="161282" y="347719"/>
                </a:moveTo>
                <a:lnTo>
                  <a:pt x="161282" y="366518"/>
                </a:lnTo>
                <a:lnTo>
                  <a:pt x="524261" y="366518"/>
                </a:lnTo>
                <a:lnTo>
                  <a:pt x="524261" y="347719"/>
                </a:lnTo>
                <a:close/>
                <a:moveTo>
                  <a:pt x="161282" y="272405"/>
                </a:moveTo>
                <a:lnTo>
                  <a:pt x="161282" y="291204"/>
                </a:lnTo>
                <a:lnTo>
                  <a:pt x="524261" y="291204"/>
                </a:lnTo>
                <a:lnTo>
                  <a:pt x="524261" y="272405"/>
                </a:lnTo>
                <a:close/>
                <a:moveTo>
                  <a:pt x="161282" y="197210"/>
                </a:moveTo>
                <a:lnTo>
                  <a:pt x="161282" y="216009"/>
                </a:lnTo>
                <a:lnTo>
                  <a:pt x="524261" y="216009"/>
                </a:lnTo>
                <a:lnTo>
                  <a:pt x="524261" y="197210"/>
                </a:lnTo>
                <a:close/>
                <a:moveTo>
                  <a:pt x="0" y="140778"/>
                </a:moveTo>
                <a:lnTo>
                  <a:pt x="72118" y="140778"/>
                </a:lnTo>
                <a:lnTo>
                  <a:pt x="72118" y="607710"/>
                </a:lnTo>
                <a:lnTo>
                  <a:pt x="0" y="607710"/>
                </a:lnTo>
                <a:close/>
                <a:moveTo>
                  <a:pt x="161282" y="121897"/>
                </a:moveTo>
                <a:lnTo>
                  <a:pt x="161282" y="140814"/>
                </a:lnTo>
                <a:lnTo>
                  <a:pt x="524261" y="140814"/>
                </a:lnTo>
                <a:lnTo>
                  <a:pt x="524261" y="121897"/>
                </a:lnTo>
                <a:close/>
                <a:moveTo>
                  <a:pt x="90959" y="0"/>
                </a:moveTo>
                <a:lnTo>
                  <a:pt x="594584" y="0"/>
                </a:lnTo>
                <a:lnTo>
                  <a:pt x="594584" y="607710"/>
                </a:lnTo>
                <a:lnTo>
                  <a:pt x="90959" y="607710"/>
                </a:lnTo>
                <a:lnTo>
                  <a:pt x="90959" y="1218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339599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B1119-13E3-4B20-A062-E2FE09FA0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Project Show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8B6F661-B8F4-43E2-988B-41FE0535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cs typeface="+mn-ea"/>
                <a:sym typeface="+mn-lt"/>
              </a:rPr>
              <a:t>9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26A3510-7ACD-4D4B-92BF-2E8927375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462" y="1000139"/>
            <a:ext cx="7083075" cy="4857721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2D707D85-1B50-4C7D-9D35-0E3AB6655C75}"/>
              </a:ext>
            </a:extLst>
          </p:cNvPr>
          <p:cNvGrpSpPr/>
          <p:nvPr/>
        </p:nvGrpSpPr>
        <p:grpSpPr>
          <a:xfrm>
            <a:off x="1091255" y="986766"/>
            <a:ext cx="10398770" cy="2811565"/>
            <a:chOff x="1091255" y="986766"/>
            <a:chExt cx="10398770" cy="2811565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BB0886AD-C186-47D7-916C-010A6031793C}"/>
                </a:ext>
              </a:extLst>
            </p:cNvPr>
            <p:cNvCxnSpPr/>
            <p:nvPr/>
          </p:nvCxnSpPr>
          <p:spPr>
            <a:xfrm>
              <a:off x="1091255" y="1393903"/>
              <a:ext cx="10398770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118BC30-9D7C-4876-8E75-141048166735}"/>
                </a:ext>
              </a:extLst>
            </p:cNvPr>
            <p:cNvSpPr txBox="1"/>
            <p:nvPr/>
          </p:nvSpPr>
          <p:spPr>
            <a:xfrm>
              <a:off x="1165915" y="986766"/>
              <a:ext cx="131388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b="1" dirty="0">
                  <a:solidFill>
                    <a:srgbClr val="FF0000"/>
                  </a:solidFill>
                </a:rPr>
                <a:t>Menu Bar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502F791-2E0B-4FD2-8A9D-151205A308AD}"/>
                </a:ext>
              </a:extLst>
            </p:cNvPr>
            <p:cNvSpPr txBox="1"/>
            <p:nvPr/>
          </p:nvSpPr>
          <p:spPr>
            <a:xfrm>
              <a:off x="1165915" y="3428999"/>
              <a:ext cx="131388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b="1" dirty="0">
                  <a:solidFill>
                    <a:srgbClr val="FF0000"/>
                  </a:solidFill>
                </a:rPr>
                <a:t>Content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9B4B615-54E5-4A1C-B877-DB9EBF9D23A1}"/>
              </a:ext>
            </a:extLst>
          </p:cNvPr>
          <p:cNvGrpSpPr/>
          <p:nvPr/>
        </p:nvGrpSpPr>
        <p:grpSpPr>
          <a:xfrm>
            <a:off x="2753799" y="1409653"/>
            <a:ext cx="6238353" cy="803675"/>
            <a:chOff x="2753799" y="1409653"/>
            <a:chExt cx="6238353" cy="803675"/>
          </a:xfrm>
        </p:grpSpPr>
        <p:sp>
          <p:nvSpPr>
            <p:cNvPr id="21" name="箭头: 上 20">
              <a:extLst>
                <a:ext uri="{FF2B5EF4-FFF2-40B4-BE49-F238E27FC236}">
                  <a16:creationId xmlns:a16="http://schemas.microsoft.com/office/drawing/2014/main" id="{DDD1ECB8-54DA-4F16-A7C9-323F3FDF83E9}"/>
                </a:ext>
              </a:extLst>
            </p:cNvPr>
            <p:cNvSpPr/>
            <p:nvPr/>
          </p:nvSpPr>
          <p:spPr>
            <a:xfrm>
              <a:off x="2753799" y="1422463"/>
              <a:ext cx="245327" cy="790865"/>
            </a:xfrm>
            <a:prstGeom prst="up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上 21">
              <a:extLst>
                <a:ext uri="{FF2B5EF4-FFF2-40B4-BE49-F238E27FC236}">
                  <a16:creationId xmlns:a16="http://schemas.microsoft.com/office/drawing/2014/main" id="{3FA78D01-9A2E-4FC7-AE09-68AEEAD0D772}"/>
                </a:ext>
              </a:extLst>
            </p:cNvPr>
            <p:cNvSpPr/>
            <p:nvPr/>
          </p:nvSpPr>
          <p:spPr>
            <a:xfrm>
              <a:off x="8746825" y="1409653"/>
              <a:ext cx="245327" cy="790865"/>
            </a:xfrm>
            <a:prstGeom prst="up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799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SEU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05122"/>
      </a:accent1>
      <a:accent2>
        <a:srgbClr val="FDCA04"/>
      </a:accent2>
      <a:accent3>
        <a:srgbClr val="00529D"/>
      </a:accent3>
      <a:accent4>
        <a:srgbClr val="B01417"/>
      </a:accent4>
      <a:accent5>
        <a:srgbClr val="7F7611"/>
      </a:accent5>
      <a:accent6>
        <a:srgbClr val="5D6B70"/>
      </a:accent6>
      <a:hlink>
        <a:srgbClr val="868A8C"/>
      </a:hlink>
      <a:folHlink>
        <a:srgbClr val="C2C6C8"/>
      </a:folHlink>
    </a:clrScheme>
    <a:fontScheme name="ncg3nh5f">
      <a:majorFont>
        <a:latin typeface="Microsoft YaHei" panose="020F0302020204030204"/>
        <a:ea typeface="Microsoft YaHei"/>
        <a:cs typeface=""/>
      </a:majorFont>
      <a:minorFont>
        <a:latin typeface="Microsoft YaHei" panose="020F0502020204030204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34819</TotalTime>
  <Words>1495</Words>
  <Application>Microsoft Office PowerPoint</Application>
  <PresentationFormat>宽屏</PresentationFormat>
  <Paragraphs>177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-apple-system</vt:lpstr>
      <vt:lpstr>等线</vt:lpstr>
      <vt:lpstr>微软雅黑</vt:lpstr>
      <vt:lpstr>微软雅黑</vt:lpstr>
      <vt:lpstr>Arial</vt:lpstr>
      <vt:lpstr>Office 主题​​</vt:lpstr>
      <vt:lpstr>1_OfficePLUS</vt:lpstr>
      <vt:lpstr>PowerPoint 演示文稿</vt:lpstr>
      <vt:lpstr>PowerPoint 演示文稿</vt:lpstr>
      <vt:lpstr>PowerPoint 演示文稿</vt:lpstr>
      <vt:lpstr>Design Principles</vt:lpstr>
      <vt:lpstr>Design Principles</vt:lpstr>
      <vt:lpstr>Design Principles</vt:lpstr>
      <vt:lpstr>Design Principles</vt:lpstr>
      <vt:lpstr>PowerPoint 演示文稿</vt:lpstr>
      <vt:lpstr>Project Show</vt:lpstr>
      <vt:lpstr>Project Show</vt:lpstr>
      <vt:lpstr>Project Show</vt:lpstr>
      <vt:lpstr>Project Show</vt:lpstr>
      <vt:lpstr>PowerPoint 演示文稿</vt:lpstr>
      <vt:lpstr>About us</vt:lpstr>
      <vt:lpstr>About us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叶 丁</dc:creator>
  <cp:lastModifiedBy>alex deng</cp:lastModifiedBy>
  <cp:revision>3229</cp:revision>
  <dcterms:created xsi:type="dcterms:W3CDTF">2018-12-16T05:38:48Z</dcterms:created>
  <dcterms:modified xsi:type="dcterms:W3CDTF">2021-10-28T01:11:31Z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Nuaxnuy@DESKTOP-GLORKB7</vt:lpwstr>
  </property>
  <property fmtid="{D5CDD505-2E9C-101B-9397-08002B2CF9AE}" pid="5" name="MSIP_Label_f42aa342-8706-4288-bd11-ebb85995028c_SetDate">
    <vt:lpwstr>2019-04-13T06:32:31.4153976Z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d5228a63-67d4-4fd6-959f-d3cab9a76c24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