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83" r:id="rId5"/>
    <p:sldId id="284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altLang="en-US" dirty="0"/>
            <a:t>示例分析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3"/>
      <dgm:spPr/>
    </dgm:pt>
    <dgm:pt modelId="{2525F6C4-86E7-4812-AA5E-2379B33C345C}" type="pres">
      <dgm:prSet presAssocID="{5A09493E-A3DC-411D-B626-2C7E0FBF26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3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0" presStyleCnt="3"/>
      <dgm:spPr/>
    </dgm:pt>
    <dgm:pt modelId="{94D5FCA1-AB2A-4937-9884-755DFB0434C2}" type="pres">
      <dgm:prSet presAssocID="{E1482C76-544A-4082-8716-D446F0ED1A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1" presStyleCnt="3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1" presStyleCnt="3"/>
      <dgm:spPr/>
    </dgm:pt>
    <dgm:pt modelId="{11AD6FC9-FF9A-4252-8F54-4D752FC9A7AB}" type="pres">
      <dgm:prSet presAssocID="{E7999043-074C-4336-8D87-0A5466EA3C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2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1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071CE7B5-6E3E-4E8B-B2B0-E943B47042DE}" type="presParOf" srcId="{D0A590E1-40FA-4BEB-A4B0-720AD35F66B6}" destId="{8AA4D028-131A-4C75-BD04-42FBCDFE6AD8}" srcOrd="4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5" destOrd="0" presId="urn:microsoft.com/office/officeart/2005/8/layout/list1"/>
    <dgm:cxn modelId="{9C1E154C-B656-4F20-B42B-15523A34B3DD}" type="presParOf" srcId="{D0A590E1-40FA-4BEB-A4B0-720AD35F66B6}" destId="{459346BD-2474-4552-904E-062E72411784}" srcOrd="6" destOrd="0" presId="urn:microsoft.com/office/officeart/2005/8/layout/list1"/>
    <dgm:cxn modelId="{79702376-D095-42B3-A19F-7BCA553090F2}" type="presParOf" srcId="{D0A590E1-40FA-4BEB-A4B0-720AD35F66B6}" destId="{BD13AAD5-2372-434A-8DD7-6C9DDE6D49AF}" srcOrd="7" destOrd="0" presId="urn:microsoft.com/office/officeart/2005/8/layout/list1"/>
    <dgm:cxn modelId="{0E70248A-5B6B-40E1-A93A-B5BF4EEA1605}" type="presParOf" srcId="{D0A590E1-40FA-4BEB-A4B0-720AD35F66B6}" destId="{904AFE1B-6862-435E-BD0B-3296F69E1F0C}" srcOrd="8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9" destOrd="0" presId="urn:microsoft.com/office/officeart/2005/8/layout/list1"/>
    <dgm:cxn modelId="{7162F90B-7782-420A-B260-44C55334ABD8}" type="presParOf" srcId="{D0A590E1-40FA-4BEB-A4B0-720AD35F66B6}" destId="{50C35D34-A35D-4EC7-BFBB-15807ED167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altLang="en-US" dirty="0"/>
            <a:t>示例分析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3"/>
      <dgm:spPr/>
    </dgm:pt>
    <dgm:pt modelId="{2525F6C4-86E7-4812-AA5E-2379B33C345C}" type="pres">
      <dgm:prSet presAssocID="{5A09493E-A3DC-411D-B626-2C7E0FBF26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3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0" presStyleCnt="3"/>
      <dgm:spPr/>
    </dgm:pt>
    <dgm:pt modelId="{94D5FCA1-AB2A-4937-9884-755DFB0434C2}" type="pres">
      <dgm:prSet presAssocID="{E1482C76-544A-4082-8716-D446F0ED1A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1" presStyleCnt="3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1" presStyleCnt="3"/>
      <dgm:spPr/>
    </dgm:pt>
    <dgm:pt modelId="{11AD6FC9-FF9A-4252-8F54-4D752FC9A7AB}" type="pres">
      <dgm:prSet presAssocID="{E7999043-074C-4336-8D87-0A5466EA3C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2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1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071CE7B5-6E3E-4E8B-B2B0-E943B47042DE}" type="presParOf" srcId="{D0A590E1-40FA-4BEB-A4B0-720AD35F66B6}" destId="{8AA4D028-131A-4C75-BD04-42FBCDFE6AD8}" srcOrd="4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5" destOrd="0" presId="urn:microsoft.com/office/officeart/2005/8/layout/list1"/>
    <dgm:cxn modelId="{9C1E154C-B656-4F20-B42B-15523A34B3DD}" type="presParOf" srcId="{D0A590E1-40FA-4BEB-A4B0-720AD35F66B6}" destId="{459346BD-2474-4552-904E-062E72411784}" srcOrd="6" destOrd="0" presId="urn:microsoft.com/office/officeart/2005/8/layout/list1"/>
    <dgm:cxn modelId="{79702376-D095-42B3-A19F-7BCA553090F2}" type="presParOf" srcId="{D0A590E1-40FA-4BEB-A4B0-720AD35F66B6}" destId="{BD13AAD5-2372-434A-8DD7-6C9DDE6D49AF}" srcOrd="7" destOrd="0" presId="urn:microsoft.com/office/officeart/2005/8/layout/list1"/>
    <dgm:cxn modelId="{0E70248A-5B6B-40E1-A93A-B5BF4EEA1605}" type="presParOf" srcId="{D0A590E1-40FA-4BEB-A4B0-720AD35F66B6}" destId="{904AFE1B-6862-435E-BD0B-3296F69E1F0C}" srcOrd="8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9" destOrd="0" presId="urn:microsoft.com/office/officeart/2005/8/layout/list1"/>
    <dgm:cxn modelId="{7162F90B-7782-420A-B260-44C55334ABD8}" type="presParOf" srcId="{D0A590E1-40FA-4BEB-A4B0-720AD35F66B6}" destId="{50C35D34-A35D-4EC7-BFBB-15807ED167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altLang="en-US" dirty="0"/>
            <a:t>示例分析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en-US" altLang="zh-CN" dirty="0"/>
            <a:t>&gt;</a:t>
          </a:r>
          <a:r>
            <a:rPr lang="zh-CN" dirty="0"/>
            <a:t>总结</a:t>
          </a:r>
          <a:endParaRPr lang="en-US" dirty="0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3"/>
      <dgm:spPr/>
    </dgm:pt>
    <dgm:pt modelId="{2525F6C4-86E7-4812-AA5E-2379B33C345C}" type="pres">
      <dgm:prSet presAssocID="{5A09493E-A3DC-411D-B626-2C7E0FBF26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0" presStyleCnt="3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0" presStyleCnt="3"/>
      <dgm:spPr/>
    </dgm:pt>
    <dgm:pt modelId="{94D5FCA1-AB2A-4937-9884-755DFB0434C2}" type="pres">
      <dgm:prSet presAssocID="{E1482C76-544A-4082-8716-D446F0ED1A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1" presStyleCnt="3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1" presStyleCnt="3"/>
      <dgm:spPr/>
    </dgm:pt>
    <dgm:pt modelId="{11AD6FC9-FF9A-4252-8F54-4D752FC9A7AB}" type="pres">
      <dgm:prSet presAssocID="{E7999043-074C-4336-8D87-0A5466EA3C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2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1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0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6FA5BCCA-1A8F-4AAB-8FE2-7B214372605B}" type="presParOf" srcId="{D0A590E1-40FA-4BEB-A4B0-720AD35F66B6}" destId="{C46169FD-736A-4086-9AB3-D63C2525E7CF}" srcOrd="0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1" destOrd="0" presId="urn:microsoft.com/office/officeart/2005/8/layout/list1"/>
    <dgm:cxn modelId="{2F4BC5CF-BBD8-4F29-B374-148415A7548A}" type="presParOf" srcId="{D0A590E1-40FA-4BEB-A4B0-720AD35F66B6}" destId="{9F4BE993-BE41-43E4-8D5A-9E2D0553C4B9}" srcOrd="2" destOrd="0" presId="urn:microsoft.com/office/officeart/2005/8/layout/list1"/>
    <dgm:cxn modelId="{3A401B7C-F89A-4737-B224-91593FDBA470}" type="presParOf" srcId="{D0A590E1-40FA-4BEB-A4B0-720AD35F66B6}" destId="{9B6EBCAC-7C76-454C-9341-6009BC1218B3}" srcOrd="3" destOrd="0" presId="urn:microsoft.com/office/officeart/2005/8/layout/list1"/>
    <dgm:cxn modelId="{071CE7B5-6E3E-4E8B-B2B0-E943B47042DE}" type="presParOf" srcId="{D0A590E1-40FA-4BEB-A4B0-720AD35F66B6}" destId="{8AA4D028-131A-4C75-BD04-42FBCDFE6AD8}" srcOrd="4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5" destOrd="0" presId="urn:microsoft.com/office/officeart/2005/8/layout/list1"/>
    <dgm:cxn modelId="{9C1E154C-B656-4F20-B42B-15523A34B3DD}" type="presParOf" srcId="{D0A590E1-40FA-4BEB-A4B0-720AD35F66B6}" destId="{459346BD-2474-4552-904E-062E72411784}" srcOrd="6" destOrd="0" presId="urn:microsoft.com/office/officeart/2005/8/layout/list1"/>
    <dgm:cxn modelId="{79702376-D095-42B3-A19F-7BCA553090F2}" type="presParOf" srcId="{D0A590E1-40FA-4BEB-A4B0-720AD35F66B6}" destId="{BD13AAD5-2372-434A-8DD7-6C9DDE6D49AF}" srcOrd="7" destOrd="0" presId="urn:microsoft.com/office/officeart/2005/8/layout/list1"/>
    <dgm:cxn modelId="{0E70248A-5B6B-40E1-A93A-B5BF4EEA1605}" type="presParOf" srcId="{D0A590E1-40FA-4BEB-A4B0-720AD35F66B6}" destId="{904AFE1B-6862-435E-BD0B-3296F69E1F0C}" srcOrd="8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9" destOrd="0" presId="urn:microsoft.com/office/officeart/2005/8/layout/list1"/>
    <dgm:cxn modelId="{7162F90B-7782-420A-B260-44C55334ABD8}" type="presParOf" srcId="{D0A590E1-40FA-4BEB-A4B0-720AD35F66B6}" destId="{50C35D34-A35D-4EC7-BFBB-15807ED167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58714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41025"/>
          <a:ext cx="4120403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&gt;</a:t>
          </a:r>
          <a:r>
            <a:rPr lang="zh-CN" altLang="en-US" sz="3700" kern="1200" dirty="0"/>
            <a:t>示例分析</a:t>
          </a:r>
          <a:endParaRPr lang="en-US" sz="3700" kern="1200" dirty="0"/>
        </a:p>
      </dsp:txBody>
      <dsp:txXfrm>
        <a:off x="347633" y="94344"/>
        <a:ext cx="4013765" cy="985602"/>
      </dsp:txXfrm>
    </dsp:sp>
    <dsp:sp modelId="{459346BD-2474-4552-904E-062E72411784}">
      <dsp:nvSpPr>
        <dsp:cNvPr id="0" name=""/>
        <dsp:cNvSpPr/>
      </dsp:nvSpPr>
      <dsp:spPr>
        <a:xfrm>
          <a:off x="0" y="226546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1719345"/>
          <a:ext cx="4120403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代码讲解</a:t>
          </a:r>
          <a:endParaRPr lang="en-US" sz="3700" kern="1200"/>
        </a:p>
      </dsp:txBody>
      <dsp:txXfrm>
        <a:off x="347633" y="1772664"/>
        <a:ext cx="4013765" cy="985602"/>
      </dsp:txXfrm>
    </dsp:sp>
    <dsp:sp modelId="{50C35D34-A35D-4EC7-BFBB-15807ED167B6}">
      <dsp:nvSpPr>
        <dsp:cNvPr id="0" name=""/>
        <dsp:cNvSpPr/>
      </dsp:nvSpPr>
      <dsp:spPr>
        <a:xfrm>
          <a:off x="0" y="394378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397665"/>
          <a:ext cx="4120403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总结</a:t>
          </a:r>
          <a:endParaRPr lang="en-US" sz="3700" kern="1200"/>
        </a:p>
      </dsp:txBody>
      <dsp:txXfrm>
        <a:off x="347633" y="3450984"/>
        <a:ext cx="4013765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58714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41025"/>
          <a:ext cx="4120403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示例分析</a:t>
          </a:r>
          <a:endParaRPr lang="en-US" sz="3700" kern="1200" dirty="0"/>
        </a:p>
      </dsp:txBody>
      <dsp:txXfrm>
        <a:off x="347633" y="94344"/>
        <a:ext cx="4013765" cy="985602"/>
      </dsp:txXfrm>
    </dsp:sp>
    <dsp:sp modelId="{459346BD-2474-4552-904E-062E72411784}">
      <dsp:nvSpPr>
        <dsp:cNvPr id="0" name=""/>
        <dsp:cNvSpPr/>
      </dsp:nvSpPr>
      <dsp:spPr>
        <a:xfrm>
          <a:off x="0" y="226546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1719345"/>
          <a:ext cx="4120403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&gt;</a:t>
          </a:r>
          <a:r>
            <a:rPr lang="zh-CN" sz="3700" kern="1200" dirty="0"/>
            <a:t>代码讲解</a:t>
          </a:r>
          <a:endParaRPr lang="en-US" sz="3700" kern="1200" dirty="0"/>
        </a:p>
      </dsp:txBody>
      <dsp:txXfrm>
        <a:off x="347633" y="1772664"/>
        <a:ext cx="4013765" cy="985602"/>
      </dsp:txXfrm>
    </dsp:sp>
    <dsp:sp modelId="{50C35D34-A35D-4EC7-BFBB-15807ED167B6}">
      <dsp:nvSpPr>
        <dsp:cNvPr id="0" name=""/>
        <dsp:cNvSpPr/>
      </dsp:nvSpPr>
      <dsp:spPr>
        <a:xfrm>
          <a:off x="0" y="394378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397665"/>
          <a:ext cx="4120403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总结</a:t>
          </a:r>
          <a:endParaRPr lang="en-US" sz="3700" kern="1200"/>
        </a:p>
      </dsp:txBody>
      <dsp:txXfrm>
        <a:off x="347633" y="3450984"/>
        <a:ext cx="4013765" cy="98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E993-BE41-43E4-8D5A-9E2D0553C4B9}">
      <dsp:nvSpPr>
        <dsp:cNvPr id="0" name=""/>
        <dsp:cNvSpPr/>
      </dsp:nvSpPr>
      <dsp:spPr>
        <a:xfrm>
          <a:off x="0" y="58714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41025"/>
          <a:ext cx="4120403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示例分析</a:t>
          </a:r>
          <a:endParaRPr lang="en-US" sz="3700" kern="1200" dirty="0"/>
        </a:p>
      </dsp:txBody>
      <dsp:txXfrm>
        <a:off x="347633" y="94344"/>
        <a:ext cx="4013765" cy="985602"/>
      </dsp:txXfrm>
    </dsp:sp>
    <dsp:sp modelId="{459346BD-2474-4552-904E-062E72411784}">
      <dsp:nvSpPr>
        <dsp:cNvPr id="0" name=""/>
        <dsp:cNvSpPr/>
      </dsp:nvSpPr>
      <dsp:spPr>
        <a:xfrm>
          <a:off x="0" y="226546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1719345"/>
          <a:ext cx="4120403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代码讲解</a:t>
          </a:r>
          <a:endParaRPr lang="en-US" sz="3700" kern="1200" dirty="0"/>
        </a:p>
      </dsp:txBody>
      <dsp:txXfrm>
        <a:off x="347633" y="1772664"/>
        <a:ext cx="4013765" cy="985602"/>
      </dsp:txXfrm>
    </dsp:sp>
    <dsp:sp modelId="{50C35D34-A35D-4EC7-BFBB-15807ED167B6}">
      <dsp:nvSpPr>
        <dsp:cNvPr id="0" name=""/>
        <dsp:cNvSpPr/>
      </dsp:nvSpPr>
      <dsp:spPr>
        <a:xfrm>
          <a:off x="0" y="3943785"/>
          <a:ext cx="58862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397665"/>
          <a:ext cx="4120403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&gt;</a:t>
          </a:r>
          <a:r>
            <a:rPr lang="zh-CN" sz="3700" kern="1200" dirty="0"/>
            <a:t>总结</a:t>
          </a:r>
          <a:endParaRPr lang="en-US" sz="3700" kern="1200" dirty="0"/>
        </a:p>
      </dsp:txBody>
      <dsp:txXfrm>
        <a:off x="347633" y="3450984"/>
        <a:ext cx="4013765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D2F-9FFD-40EA-999E-0D039CEB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合唱队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 err="1"/>
              <a:t>CHoir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CA47-9643-4DCD-AC7E-ECADD151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https://github.com/oneminute/leetcode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25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17660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482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8635"/>
            <a:ext cx="10131425" cy="521035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 err="1">
                <a:effectLst/>
                <a:latin typeface="system"/>
              </a:rPr>
              <a:t>描述</a:t>
            </a:r>
            <a:endParaRPr lang="en-US" sz="2800" dirty="0">
              <a:effectLst/>
              <a:latin typeface="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计算最少出列多少位同学，使得剩下的同学排成合唱队形</a:t>
            </a:r>
            <a:endParaRPr lang="en-US" sz="2800" dirty="0"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说明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 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位同学站成一排，音乐老师要请其中的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(N - K) 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位同学出列，使得剩下的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K 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位同学排成合唱队形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合唱队形是指这样的一种队形：设K位同学从左到右依次编号为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1，2…，K ，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他们的身高分别为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T1，T2，…，TK </a:t>
            </a:r>
            <a:r>
              <a:rPr lang="zh-CN" alt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则他们的身高满足存在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（1&lt;=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&lt;=K） 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使得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T1&lt;T2&lt;......&lt;Ti-1&lt;</a:t>
            </a: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Ti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&gt;Ti+1&gt;......&gt;TK 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你的任务是，已知所有N位同学的身高，计算最少需要几位同学出列，可以使得剩下的同学排成合唱队形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注意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zh-CN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不允许改变队列元素的先后顺序 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且</a:t>
            </a:r>
            <a:r>
              <a:rPr lang="zh-CN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不要求最高同学左右人数必须相等</a:t>
            </a:r>
            <a:endParaRPr lang="en-US" sz="2800" dirty="0"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请注意处理多组输入输出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！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数据范围：1≤</a:t>
            </a:r>
            <a:r>
              <a:rPr lang="en-US" sz="2800" i="1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</a:t>
            </a:r>
            <a:r>
              <a:rPr lang="en-US" sz="2800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≤3000 </a:t>
            </a:r>
            <a:endParaRPr lang="zh-CN" sz="2800" dirty="0">
              <a:effectLst/>
              <a:latin typeface="Microsoft YaHei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 err="1">
                <a:effectLst/>
                <a:latin typeface="system"/>
              </a:rPr>
              <a:t>输入描述</a:t>
            </a:r>
            <a:r>
              <a:rPr lang="en-US" sz="2800" b="1" dirty="0">
                <a:effectLst/>
                <a:latin typeface="system"/>
              </a:rPr>
              <a:t>：</a:t>
            </a:r>
            <a:endParaRPr lang="en-US" sz="2800" dirty="0">
              <a:effectLst/>
              <a:latin typeface="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system"/>
              </a:rPr>
              <a:t>有多组用例，每组都包含两行数据，第一行是同学的总数</a:t>
            </a:r>
            <a:r>
              <a:rPr lang="en-US" sz="2800" dirty="0">
                <a:effectLst/>
                <a:latin typeface="system"/>
              </a:rPr>
              <a:t> N ，</a:t>
            </a:r>
            <a:r>
              <a:rPr lang="en-US" sz="2800" dirty="0" err="1">
                <a:effectLst/>
                <a:latin typeface="system"/>
              </a:rPr>
              <a:t>第二行是</a:t>
            </a:r>
            <a:r>
              <a:rPr lang="en-US" sz="2800" dirty="0">
                <a:effectLst/>
                <a:latin typeface="system"/>
              </a:rPr>
              <a:t> N </a:t>
            </a:r>
            <a:r>
              <a:rPr lang="en-US" sz="2800" dirty="0" err="1">
                <a:effectLst/>
                <a:latin typeface="system"/>
              </a:rPr>
              <a:t>位同学的身高，以空格隔开</a:t>
            </a:r>
            <a:endParaRPr lang="en-US" sz="2800" dirty="0">
              <a:effectLst/>
              <a:latin typeface="system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 err="1">
                <a:effectLst/>
                <a:latin typeface="system"/>
              </a:rPr>
              <a:t>输出描述</a:t>
            </a:r>
            <a:r>
              <a:rPr lang="en-US" sz="2800" b="1" dirty="0">
                <a:effectLst/>
                <a:latin typeface="system"/>
              </a:rPr>
              <a:t>：</a:t>
            </a:r>
            <a:endParaRPr lang="en-US" sz="2800" dirty="0">
              <a:effectLst/>
              <a:latin typeface="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SimSun" panose="02010600030101010101" pitchFamily="2" charset="-122"/>
              </a:rPr>
              <a:t>最少需要几位同学出列</a:t>
            </a:r>
            <a:endParaRPr lang="en-US" sz="2800" dirty="0">
              <a:effectLst/>
              <a:latin typeface="SimSun" panose="0201060003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effectLst/>
                <a:latin typeface="system"/>
              </a:rPr>
              <a:t>示例1</a:t>
            </a:r>
            <a:endParaRPr lang="en-US" sz="2800" dirty="0">
              <a:effectLst/>
              <a:latin typeface="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system"/>
              </a:rPr>
              <a:t>输入</a:t>
            </a:r>
            <a:r>
              <a:rPr lang="en-US" sz="2800" dirty="0">
                <a:effectLst/>
                <a:latin typeface="system"/>
              </a:rPr>
              <a:t>：</a:t>
            </a:r>
          </a:p>
          <a:p>
            <a:pPr>
              <a:spcAft>
                <a:spcPts val="0"/>
              </a:spcAft>
            </a:pPr>
            <a:r>
              <a:rPr lang="zh-CN" sz="2800" dirty="0">
                <a:effectLst/>
                <a:latin typeface="Courier"/>
              </a:rPr>
              <a:t>8</a:t>
            </a:r>
            <a:endParaRPr lang="en-US" altLang="zh-CN" sz="2800" dirty="0">
              <a:effectLst/>
              <a:latin typeface="Courier"/>
            </a:endParaRPr>
          </a:p>
          <a:p>
            <a:pPr>
              <a:spcAft>
                <a:spcPts val="0"/>
              </a:spcAft>
            </a:pPr>
            <a:r>
              <a:rPr lang="zh-CN" sz="2800" dirty="0">
                <a:effectLst/>
                <a:latin typeface="Courier"/>
              </a:rPr>
              <a:t>186 186 150 200 160 130 197 200</a:t>
            </a:r>
            <a:endParaRPr lang="en-US" sz="2800" dirty="0">
              <a:effectLst/>
              <a:latin typeface="inherit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system"/>
              </a:rPr>
              <a:t>输出</a:t>
            </a:r>
            <a:r>
              <a:rPr lang="en-US" sz="2800" dirty="0">
                <a:effectLst/>
                <a:latin typeface="system"/>
              </a:rPr>
              <a:t>：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sz="2800" dirty="0">
                <a:effectLst/>
                <a:latin typeface="Courier"/>
              </a:rPr>
              <a:t>4</a:t>
            </a:r>
            <a:endParaRPr lang="en-US" sz="2800" dirty="0">
              <a:effectLst/>
              <a:latin typeface="inherit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system"/>
              </a:rPr>
              <a:t>说明</a:t>
            </a:r>
            <a:r>
              <a:rPr lang="en-US" sz="2800" dirty="0">
                <a:effectLst/>
                <a:latin typeface="system"/>
              </a:rPr>
              <a:t>：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sz="2800" dirty="0">
                <a:effectLst/>
                <a:latin typeface="Courier"/>
              </a:rPr>
              <a:t>由于不允许改变队列元素的先后顺序，所以最终剩下的队列应该为186 200 160 130或150 200 160 130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8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62428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1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7651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0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建立正反两个一维状态表</a:t>
            </a:r>
            <a:endParaRPr lang="en-US" altLang="zh-CN" dirty="0"/>
          </a:p>
          <a:p>
            <a:r>
              <a:rPr lang="zh-CN" altLang="en-US" dirty="0"/>
              <a:t>两头循环更新当前子串中的有效子序列元素个数</a:t>
            </a:r>
            <a:endParaRPr lang="en-US" altLang="zh-CN" dirty="0"/>
          </a:p>
          <a:p>
            <a:r>
              <a:rPr lang="zh-CN" altLang="en-US"/>
              <a:t>循环计算各位置的剩余人数，找最大值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82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619</TotalTime>
  <Words>228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Courier</vt:lpstr>
      <vt:lpstr>inherit</vt:lpstr>
      <vt:lpstr>Microsoft YaHei</vt:lpstr>
      <vt:lpstr>Microsoft YaHei Light</vt:lpstr>
      <vt:lpstr>SimSun</vt:lpstr>
      <vt:lpstr>system</vt:lpstr>
      <vt:lpstr>Arial</vt:lpstr>
      <vt:lpstr>Calibri</vt:lpstr>
      <vt:lpstr>Calibri Light</vt:lpstr>
      <vt:lpstr>Celestial</vt:lpstr>
      <vt:lpstr>合唱队 CHoir</vt:lpstr>
      <vt:lpstr>目录</vt:lpstr>
      <vt:lpstr>示例</vt:lpstr>
      <vt:lpstr>目录</vt:lpstr>
      <vt:lpstr>目录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通配符匹配 Wildcard matching</dc:title>
  <dc:creator>Xiang Liu</dc:creator>
  <cp:lastModifiedBy>Xiang Liu</cp:lastModifiedBy>
  <cp:revision>40</cp:revision>
  <dcterms:created xsi:type="dcterms:W3CDTF">2022-02-09T15:13:42Z</dcterms:created>
  <dcterms:modified xsi:type="dcterms:W3CDTF">2022-02-17T07:17:09Z</dcterms:modified>
</cp:coreProperties>
</file>