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1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6" r:id="rId7"/>
    <p:sldMasterId id="2147483678" r:id="rId8"/>
    <p:sldMasterId id="2147483680" r:id="rId9"/>
    <p:sldMasterId id="2147483708" r:id="rId10"/>
    <p:sldMasterId id="2147483723" r:id="rId11"/>
    <p:sldMasterId id="2147483741" r:id="rId12"/>
    <p:sldMasterId id="2147483755" r:id="rId13"/>
  </p:sldMasterIdLst>
  <p:notesMasterIdLst>
    <p:notesMasterId r:id="rId108"/>
  </p:notesMasterIdLst>
  <p:handoutMasterIdLst>
    <p:handoutMasterId r:id="rId109"/>
  </p:handoutMasterIdLst>
  <p:sldIdLst>
    <p:sldId id="462" r:id="rId14"/>
    <p:sldId id="508" r:id="rId15"/>
    <p:sldId id="509" r:id="rId16"/>
    <p:sldId id="510" r:id="rId17"/>
    <p:sldId id="558" r:id="rId18"/>
    <p:sldId id="560" r:id="rId19"/>
    <p:sldId id="561" r:id="rId20"/>
    <p:sldId id="511" r:id="rId21"/>
    <p:sldId id="512" r:id="rId22"/>
    <p:sldId id="514" r:id="rId23"/>
    <p:sldId id="515" r:id="rId24"/>
    <p:sldId id="516" r:id="rId25"/>
    <p:sldId id="517" r:id="rId26"/>
    <p:sldId id="518" r:id="rId27"/>
    <p:sldId id="519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3" r:id="rId37"/>
    <p:sldId id="530" r:id="rId38"/>
    <p:sldId id="531" r:id="rId39"/>
    <p:sldId id="532" r:id="rId40"/>
    <p:sldId id="534" r:id="rId41"/>
    <p:sldId id="535" r:id="rId42"/>
    <p:sldId id="536" r:id="rId43"/>
    <p:sldId id="537" r:id="rId44"/>
    <p:sldId id="538" r:id="rId45"/>
    <p:sldId id="540" r:id="rId46"/>
    <p:sldId id="541" r:id="rId47"/>
    <p:sldId id="542" r:id="rId48"/>
    <p:sldId id="543" r:id="rId49"/>
    <p:sldId id="551" r:id="rId50"/>
    <p:sldId id="548" r:id="rId51"/>
    <p:sldId id="549" r:id="rId52"/>
    <p:sldId id="550" r:id="rId53"/>
    <p:sldId id="552" r:id="rId54"/>
    <p:sldId id="553" r:id="rId55"/>
    <p:sldId id="557" r:id="rId56"/>
    <p:sldId id="556" r:id="rId57"/>
    <p:sldId id="463" r:id="rId58"/>
    <p:sldId id="464" r:id="rId59"/>
    <p:sldId id="465" r:id="rId60"/>
    <p:sldId id="466" r:id="rId61"/>
    <p:sldId id="467" r:id="rId62"/>
    <p:sldId id="468" r:id="rId63"/>
    <p:sldId id="469" r:id="rId64"/>
    <p:sldId id="470" r:id="rId65"/>
    <p:sldId id="471" r:id="rId66"/>
    <p:sldId id="472" r:id="rId67"/>
    <p:sldId id="473" r:id="rId68"/>
    <p:sldId id="474" r:id="rId69"/>
    <p:sldId id="475" r:id="rId70"/>
    <p:sldId id="476" r:id="rId71"/>
    <p:sldId id="477" r:id="rId72"/>
    <p:sldId id="478" r:id="rId73"/>
    <p:sldId id="479" r:id="rId74"/>
    <p:sldId id="480" r:id="rId75"/>
    <p:sldId id="481" r:id="rId76"/>
    <p:sldId id="482" r:id="rId77"/>
    <p:sldId id="483" r:id="rId78"/>
    <p:sldId id="484" r:id="rId79"/>
    <p:sldId id="485" r:id="rId80"/>
    <p:sldId id="486" r:id="rId81"/>
    <p:sldId id="544" r:id="rId82"/>
    <p:sldId id="487" r:id="rId83"/>
    <p:sldId id="488" r:id="rId84"/>
    <p:sldId id="489" r:id="rId85"/>
    <p:sldId id="490" r:id="rId86"/>
    <p:sldId id="491" r:id="rId87"/>
    <p:sldId id="545" r:id="rId88"/>
    <p:sldId id="495" r:id="rId89"/>
    <p:sldId id="492" r:id="rId90"/>
    <p:sldId id="493" r:id="rId91"/>
    <p:sldId id="494" r:id="rId92"/>
    <p:sldId id="496" r:id="rId93"/>
    <p:sldId id="497" r:id="rId94"/>
    <p:sldId id="498" r:id="rId95"/>
    <p:sldId id="499" r:id="rId96"/>
    <p:sldId id="500" r:id="rId97"/>
    <p:sldId id="501" r:id="rId98"/>
    <p:sldId id="546" r:id="rId99"/>
    <p:sldId id="502" r:id="rId100"/>
    <p:sldId id="503" r:id="rId101"/>
    <p:sldId id="504" r:id="rId102"/>
    <p:sldId id="505" r:id="rId103"/>
    <p:sldId id="506" r:id="rId104"/>
    <p:sldId id="507" r:id="rId105"/>
    <p:sldId id="547" r:id="rId106"/>
    <p:sldId id="264" r:id="rId10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今日内容" id="{5D2503C1-5A49-48D8-B5EE-671ACA54F5B2}">
          <p14:sldIdLst>
            <p14:sldId id="462"/>
            <p14:sldId id="508"/>
            <p14:sldId id="509"/>
            <p14:sldId id="510"/>
            <p14:sldId id="558"/>
            <p14:sldId id="560"/>
            <p14:sldId id="561"/>
            <p14:sldId id="511"/>
            <p14:sldId id="512"/>
            <p14:sldId id="514"/>
            <p14:sldId id="515"/>
            <p14:sldId id="516"/>
            <p14:sldId id="517"/>
            <p14:sldId id="518"/>
            <p14:sldId id="519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3"/>
            <p14:sldId id="530"/>
            <p14:sldId id="531"/>
            <p14:sldId id="532"/>
            <p14:sldId id="534"/>
            <p14:sldId id="535"/>
            <p14:sldId id="536"/>
            <p14:sldId id="537"/>
            <p14:sldId id="538"/>
            <p14:sldId id="540"/>
            <p14:sldId id="541"/>
            <p14:sldId id="542"/>
            <p14:sldId id="543"/>
            <p14:sldId id="551"/>
            <p14:sldId id="548"/>
            <p14:sldId id="549"/>
            <p14:sldId id="550"/>
            <p14:sldId id="552"/>
            <p14:sldId id="553"/>
            <p14:sldId id="557"/>
            <p14:sldId id="556"/>
          </p14:sldIdLst>
        </p14:section>
        <p14:section name="容器与Bean" id="{3D11CF3D-7676-4843-B437-B8141DD2E76D}">
          <p14:sldIdLst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</p14:sldIdLst>
        </p14:section>
        <p14:section name="AOP" id="{FE7DFF23-648E-4522-84C3-6A297A53D6E2}">
          <p14:sldIdLst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WEB" id="{98F4D129-3DD4-4556-8E6A-19C7225D24D3}">
          <p14:sldIdLst>
            <p14:sldId id="482"/>
            <p14:sldId id="483"/>
            <p14:sldId id="484"/>
            <p14:sldId id="485"/>
            <p14:sldId id="486"/>
            <p14:sldId id="544"/>
            <p14:sldId id="487"/>
            <p14:sldId id="488"/>
            <p14:sldId id="489"/>
            <p14:sldId id="490"/>
            <p14:sldId id="491"/>
            <p14:sldId id="545"/>
            <p14:sldId id="495"/>
            <p14:sldId id="492"/>
            <p14:sldId id="493"/>
            <p14:sldId id="494"/>
            <p14:sldId id="496"/>
          </p14:sldIdLst>
        </p14:section>
        <p14:section name="Boot" id="{787D577E-F03F-4479-AE37-7265FBC70346}">
          <p14:sldIdLst>
            <p14:sldId id="497"/>
            <p14:sldId id="498"/>
            <p14:sldId id="499"/>
            <p14:sldId id="500"/>
            <p14:sldId id="501"/>
            <p14:sldId id="546"/>
          </p14:sldIdLst>
        </p14:section>
        <p14:section name="其它" id="{B30FC41E-3648-4D99-A381-78BDC8205B0C}">
          <p14:sldIdLst>
            <p14:sldId id="502"/>
            <p14:sldId id="503"/>
            <p14:sldId id="504"/>
            <p14:sldId id="505"/>
            <p14:sldId id="506"/>
            <p14:sldId id="507"/>
            <p14:sldId id="54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935"/>
    <a:srgbClr val="FFFFE4"/>
    <a:srgbClr val="AD2B26"/>
    <a:srgbClr val="49504F"/>
    <a:srgbClr val="B70006"/>
    <a:srgbClr val="919191"/>
    <a:srgbClr val="333333"/>
    <a:srgbClr val="FFFFFF"/>
    <a:srgbClr val="B6020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1405" autoAdjust="0"/>
  </p:normalViewPr>
  <p:slideViewPr>
    <p:cSldViewPr snapToGrid="0">
      <p:cViewPr varScale="1">
        <p:scale>
          <a:sx n="61" d="100"/>
          <a:sy n="61" d="100"/>
        </p:scale>
        <p:origin x="9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8"/>
    </p:cViewPr>
  </p:sorterViewPr>
  <p:notesViewPr>
    <p:cSldViewPr snapToGrid="0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63" Type="http://schemas.openxmlformats.org/officeDocument/2006/relationships/slide" Target="slides/slide50.xml"/><Relationship Id="rId68" Type="http://schemas.openxmlformats.org/officeDocument/2006/relationships/slide" Target="slides/slide55.xml"/><Relationship Id="rId84" Type="http://schemas.openxmlformats.org/officeDocument/2006/relationships/slide" Target="slides/slide71.xml"/><Relationship Id="rId89" Type="http://schemas.openxmlformats.org/officeDocument/2006/relationships/slide" Target="slides/slide76.xml"/><Relationship Id="rId112" Type="http://schemas.openxmlformats.org/officeDocument/2006/relationships/theme" Target="theme/theme1.xml"/><Relationship Id="rId16" Type="http://schemas.openxmlformats.org/officeDocument/2006/relationships/slide" Target="slides/slide3.xml"/><Relationship Id="rId107" Type="http://schemas.openxmlformats.org/officeDocument/2006/relationships/slide" Target="slides/slide94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74" Type="http://schemas.openxmlformats.org/officeDocument/2006/relationships/slide" Target="slides/slide61.xml"/><Relationship Id="rId79" Type="http://schemas.openxmlformats.org/officeDocument/2006/relationships/slide" Target="slides/slide66.xml"/><Relationship Id="rId102" Type="http://schemas.openxmlformats.org/officeDocument/2006/relationships/slide" Target="slides/slide89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7.xml"/><Relationship Id="rId95" Type="http://schemas.openxmlformats.org/officeDocument/2006/relationships/slide" Target="slides/slide82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64" Type="http://schemas.openxmlformats.org/officeDocument/2006/relationships/slide" Target="slides/slide51.xml"/><Relationship Id="rId69" Type="http://schemas.openxmlformats.org/officeDocument/2006/relationships/slide" Target="slides/slide56.xml"/><Relationship Id="rId113" Type="http://schemas.openxmlformats.org/officeDocument/2006/relationships/tableStyles" Target="tableStyles.xml"/><Relationship Id="rId80" Type="http://schemas.openxmlformats.org/officeDocument/2006/relationships/slide" Target="slides/slide67.xml"/><Relationship Id="rId85" Type="http://schemas.openxmlformats.org/officeDocument/2006/relationships/slide" Target="slides/slide72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59" Type="http://schemas.openxmlformats.org/officeDocument/2006/relationships/slide" Target="slides/slide46.xml"/><Relationship Id="rId103" Type="http://schemas.openxmlformats.org/officeDocument/2006/relationships/slide" Target="slides/slide90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41.xml"/><Relationship Id="rId70" Type="http://schemas.openxmlformats.org/officeDocument/2006/relationships/slide" Target="slides/slide57.xml"/><Relationship Id="rId75" Type="http://schemas.openxmlformats.org/officeDocument/2006/relationships/slide" Target="slides/slide62.xml"/><Relationship Id="rId91" Type="http://schemas.openxmlformats.org/officeDocument/2006/relationships/slide" Target="slides/slide78.xml"/><Relationship Id="rId96" Type="http://schemas.openxmlformats.org/officeDocument/2006/relationships/slide" Target="slides/slide8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6" Type="http://schemas.openxmlformats.org/officeDocument/2006/relationships/slide" Target="slides/slide9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slide" Target="slides/slide52.xml"/><Relationship Id="rId73" Type="http://schemas.openxmlformats.org/officeDocument/2006/relationships/slide" Target="slides/slide60.xml"/><Relationship Id="rId78" Type="http://schemas.openxmlformats.org/officeDocument/2006/relationships/slide" Target="slides/slide65.xml"/><Relationship Id="rId81" Type="http://schemas.openxmlformats.org/officeDocument/2006/relationships/slide" Target="slides/slide68.xml"/><Relationship Id="rId86" Type="http://schemas.openxmlformats.org/officeDocument/2006/relationships/slide" Target="slides/slide73.xml"/><Relationship Id="rId94" Type="http://schemas.openxmlformats.org/officeDocument/2006/relationships/slide" Target="slides/slide81.xml"/><Relationship Id="rId99" Type="http://schemas.openxmlformats.org/officeDocument/2006/relationships/slide" Target="slides/slide86.xml"/><Relationship Id="rId101" Type="http://schemas.openxmlformats.org/officeDocument/2006/relationships/slide" Target="slides/slide8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9" Type="http://schemas.openxmlformats.org/officeDocument/2006/relationships/slide" Target="slides/slide26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21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76" Type="http://schemas.openxmlformats.org/officeDocument/2006/relationships/slide" Target="slides/slide63.xml"/><Relationship Id="rId97" Type="http://schemas.openxmlformats.org/officeDocument/2006/relationships/slide" Target="slides/slide84.xml"/><Relationship Id="rId104" Type="http://schemas.openxmlformats.org/officeDocument/2006/relationships/slide" Target="slides/slide9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8.xml"/><Relationship Id="rId92" Type="http://schemas.openxmlformats.org/officeDocument/2006/relationships/slide" Target="slides/slide7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4" Type="http://schemas.openxmlformats.org/officeDocument/2006/relationships/slide" Target="slides/slide11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66" Type="http://schemas.openxmlformats.org/officeDocument/2006/relationships/slide" Target="slides/slide53.xml"/><Relationship Id="rId87" Type="http://schemas.openxmlformats.org/officeDocument/2006/relationships/slide" Target="slides/slide74.xml"/><Relationship Id="rId110" Type="http://schemas.openxmlformats.org/officeDocument/2006/relationships/presProps" Target="presProps.xml"/><Relationship Id="rId61" Type="http://schemas.openxmlformats.org/officeDocument/2006/relationships/slide" Target="slides/slide48.xml"/><Relationship Id="rId82" Type="http://schemas.openxmlformats.org/officeDocument/2006/relationships/slide" Target="slides/slide69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56" Type="http://schemas.openxmlformats.org/officeDocument/2006/relationships/slide" Target="slides/slide43.xml"/><Relationship Id="rId77" Type="http://schemas.openxmlformats.org/officeDocument/2006/relationships/slide" Target="slides/slide64.xml"/><Relationship Id="rId100" Type="http://schemas.openxmlformats.org/officeDocument/2006/relationships/slide" Target="slides/slide87.xml"/><Relationship Id="rId105" Type="http://schemas.openxmlformats.org/officeDocument/2006/relationships/slide" Target="slides/slide92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72" Type="http://schemas.openxmlformats.org/officeDocument/2006/relationships/slide" Target="slides/slide59.xml"/><Relationship Id="rId93" Type="http://schemas.openxmlformats.org/officeDocument/2006/relationships/slide" Target="slides/slide80.xml"/><Relationship Id="rId98" Type="http://schemas.openxmlformats.org/officeDocument/2006/relationships/slide" Target="slides/slide8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2.xml"/><Relationship Id="rId46" Type="http://schemas.openxmlformats.org/officeDocument/2006/relationships/slide" Target="slides/slide33.xml"/><Relationship Id="rId67" Type="http://schemas.openxmlformats.org/officeDocument/2006/relationships/slide" Target="slides/slide54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62" Type="http://schemas.openxmlformats.org/officeDocument/2006/relationships/slide" Target="slides/slide49.xml"/><Relationship Id="rId83" Type="http://schemas.openxmlformats.org/officeDocument/2006/relationships/slide" Target="slides/slide70.xml"/><Relationship Id="rId88" Type="http://schemas.openxmlformats.org/officeDocument/2006/relationships/slide" Target="slides/slide75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65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37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8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88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02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16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27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43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66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90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7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03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50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59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66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06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89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8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41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50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97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0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82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7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5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040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88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89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2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7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931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3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0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28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2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6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3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1854" y="1086560"/>
            <a:ext cx="7077826" cy="4467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31854" y="1798291"/>
            <a:ext cx="7077825" cy="40772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概念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概念标题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916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769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高级</a:t>
            </a:r>
            <a:r>
              <a:rPr kumimoji="1" lang="en-US" altLang="zh-CN" dirty="0"/>
              <a:t>49</a:t>
            </a:r>
            <a:r>
              <a:rPr kumimoji="1" lang="zh-CN" altLang="en-US" dirty="0"/>
              <a:t>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6C13C-D2BF-4C9D-890B-67FF24174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AE367B8-245B-49C3-82C9-B91132DCB775}"/>
              </a:ext>
            </a:extLst>
          </p:cNvPr>
          <p:cNvSpPr/>
          <p:nvPr/>
        </p:nvSpPr>
        <p:spPr>
          <a:xfrm>
            <a:off x="8926595" y="4551275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971A963-8E6D-46C4-BE39-B3C0E86F6B1F}"/>
              </a:ext>
            </a:extLst>
          </p:cNvPr>
          <p:cNvSpPr/>
          <p:nvPr/>
        </p:nvSpPr>
        <p:spPr>
          <a:xfrm>
            <a:off x="8841545" y="4407052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6A814B0-ABCD-4FD6-A712-5EDA054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06AA5A2-2506-464B-AB25-8D0C08ADCADF}"/>
              </a:ext>
            </a:extLst>
          </p:cNvPr>
          <p:cNvSpPr/>
          <p:nvPr/>
        </p:nvSpPr>
        <p:spPr>
          <a:xfrm>
            <a:off x="4230221" y="818125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BeanFactoryPostProcessor</a:t>
            </a:r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74AFB45-0E36-4B73-94D0-88C563139D72}"/>
              </a:ext>
            </a:extLst>
          </p:cNvPr>
          <p:cNvSpPr/>
          <p:nvPr/>
        </p:nvSpPr>
        <p:spPr>
          <a:xfrm>
            <a:off x="8756496" y="4262828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CD1525A-AD61-456D-BE13-778808A42FB0}"/>
              </a:ext>
            </a:extLst>
          </p:cNvPr>
          <p:cNvSpPr/>
          <p:nvPr/>
        </p:nvSpPr>
        <p:spPr>
          <a:xfrm>
            <a:off x="2141027" y="1465729"/>
            <a:ext cx="3546088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ConfigurationClassPostProcessor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D706AB-3038-451F-9E6B-DAF72355A186}"/>
              </a:ext>
            </a:extLst>
          </p:cNvPr>
          <p:cNvSpPr/>
          <p:nvPr/>
        </p:nvSpPr>
        <p:spPr>
          <a:xfrm>
            <a:off x="5870365" y="1465729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MapperScannerConfigurer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AC34FF8-48EA-4007-997F-A407C1D6A661}"/>
              </a:ext>
            </a:extLst>
          </p:cNvPr>
          <p:cNvSpPr/>
          <p:nvPr/>
        </p:nvSpPr>
        <p:spPr>
          <a:xfrm>
            <a:off x="5870365" y="2100559"/>
            <a:ext cx="1698165" cy="5051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Mapper </a:t>
            </a:r>
            <a:r>
              <a:rPr lang="zh-CN" altLang="en-US"/>
              <a:t>接口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DB5648C-EDC9-434A-8D08-ED82F6F1BEA4}"/>
              </a:ext>
            </a:extLst>
          </p:cNvPr>
          <p:cNvGrpSpPr/>
          <p:nvPr/>
        </p:nvGrpSpPr>
        <p:grpSpPr>
          <a:xfrm>
            <a:off x="2352889" y="2599648"/>
            <a:ext cx="211877" cy="1737702"/>
            <a:chOff x="2319441" y="2599648"/>
            <a:chExt cx="211877" cy="1737702"/>
          </a:xfrm>
        </p:grpSpPr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6C2C2C7B-8F5B-47A0-A0C7-C48FA938B7A6}"/>
                </a:ext>
              </a:extLst>
            </p:cNvPr>
            <p:cNvCxnSpPr>
              <a:endCxn id="9" idx="1"/>
            </p:cNvCxnSpPr>
            <p:nvPr/>
          </p:nvCxnSpPr>
          <p:spPr>
            <a:xfrm rot="16200000" flipH="1">
              <a:off x="2220377" y="2699972"/>
              <a:ext cx="410006" cy="211873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687EAD4E-1FE4-4F92-97B4-F070BA476A0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16200000" flipH="1">
              <a:off x="1887827" y="3031268"/>
              <a:ext cx="1075108" cy="211874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87F36AA7-01F3-49CC-BF90-7A86187289A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16200000" flipH="1">
              <a:off x="1556528" y="3362561"/>
              <a:ext cx="1737702" cy="211876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E620DF0-9B4F-4BF8-8B48-AAC43E67DE01}"/>
              </a:ext>
            </a:extLst>
          </p:cNvPr>
          <p:cNvSpPr/>
          <p:nvPr/>
        </p:nvSpPr>
        <p:spPr>
          <a:xfrm>
            <a:off x="2141026" y="2095735"/>
            <a:ext cx="1797868" cy="5051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@Configuration</a:t>
            </a:r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F17E10D-455E-453E-BAD4-029BACA2AED8}"/>
              </a:ext>
            </a:extLst>
          </p:cNvPr>
          <p:cNvGrpSpPr/>
          <p:nvPr/>
        </p:nvGrpSpPr>
        <p:grpSpPr>
          <a:xfrm>
            <a:off x="4999713" y="4607640"/>
            <a:ext cx="211877" cy="1737702"/>
            <a:chOff x="4397557" y="4607640"/>
            <a:chExt cx="211877" cy="1737702"/>
          </a:xfrm>
        </p:grpSpPr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AE1F2783-10E2-456E-866E-9E10B3BDF2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65943" y="5039260"/>
              <a:ext cx="1075108" cy="211874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F830E967-3850-4D44-AD17-399656A12C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34644" y="5370553"/>
              <a:ext cx="1737702" cy="211876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63C3E66-6B26-4722-875B-BF1092AB13D0}"/>
              </a:ext>
            </a:extLst>
          </p:cNvPr>
          <p:cNvSpPr/>
          <p:nvPr/>
        </p:nvSpPr>
        <p:spPr>
          <a:xfrm>
            <a:off x="5148176" y="5384702"/>
            <a:ext cx="931788" cy="5051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@Bean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9D33BAC-96E4-4421-93DA-DDCE8922CE46}"/>
              </a:ext>
            </a:extLst>
          </p:cNvPr>
          <p:cNvSpPr/>
          <p:nvPr/>
        </p:nvSpPr>
        <p:spPr>
          <a:xfrm>
            <a:off x="5148177" y="6048549"/>
            <a:ext cx="1170878" cy="5051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@Import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DED95E3-42B8-4F81-B778-093E00C21FC6}"/>
              </a:ext>
            </a:extLst>
          </p:cNvPr>
          <p:cNvSpPr/>
          <p:nvPr/>
        </p:nvSpPr>
        <p:spPr>
          <a:xfrm>
            <a:off x="4858244" y="4722111"/>
            <a:ext cx="1797868" cy="5051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@Configuration</a:t>
            </a:r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0188DCC-65C5-4CA2-8BB8-3256C74587D5}"/>
              </a:ext>
            </a:extLst>
          </p:cNvPr>
          <p:cNvCxnSpPr>
            <a:stCxn id="11" idx="3"/>
          </p:cNvCxnSpPr>
          <p:nvPr/>
        </p:nvCxnSpPr>
        <p:spPr>
          <a:xfrm flipV="1">
            <a:off x="4523667" y="4337349"/>
            <a:ext cx="47604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3B0247D-5A8A-4AA6-8A2C-FB60D08F5671}"/>
              </a:ext>
            </a:extLst>
          </p:cNvPr>
          <p:cNvSpPr/>
          <p:nvPr/>
        </p:nvSpPr>
        <p:spPr>
          <a:xfrm>
            <a:off x="4872802" y="4084764"/>
            <a:ext cx="1566145" cy="5051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@Component</a:t>
            </a:r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61BAC1E1-28FB-464C-9E36-01688226CA5B}"/>
              </a:ext>
            </a:extLst>
          </p:cNvPr>
          <p:cNvCxnSpPr>
            <a:stCxn id="11" idx="2"/>
            <a:endCxn id="32" idx="1"/>
          </p:cNvCxnSpPr>
          <p:nvPr/>
        </p:nvCxnSpPr>
        <p:spPr>
          <a:xfrm rot="16200000" flipH="1">
            <a:off x="4000487" y="4116940"/>
            <a:ext cx="384762" cy="133075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3FA02A2-BF27-4957-8C8B-BDB166C897E1}"/>
              </a:ext>
            </a:extLst>
          </p:cNvPr>
          <p:cNvSpPr/>
          <p:nvPr/>
        </p:nvSpPr>
        <p:spPr>
          <a:xfrm>
            <a:off x="2531317" y="4084764"/>
            <a:ext cx="1992350" cy="5051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@ComponentScan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61931E2-694C-43F1-9A27-3E86F9FEBA6D}"/>
              </a:ext>
            </a:extLst>
          </p:cNvPr>
          <p:cNvSpPr/>
          <p:nvPr/>
        </p:nvSpPr>
        <p:spPr>
          <a:xfrm>
            <a:off x="2531317" y="2758326"/>
            <a:ext cx="931788" cy="5051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@Bean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D0AD369-9F58-4B10-B4AC-A6A09C418741}"/>
              </a:ext>
            </a:extLst>
          </p:cNvPr>
          <p:cNvSpPr/>
          <p:nvPr/>
        </p:nvSpPr>
        <p:spPr>
          <a:xfrm>
            <a:off x="2531318" y="3422173"/>
            <a:ext cx="1170878" cy="5051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@Import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3" grpId="0" animBg="1"/>
      <p:bldP spid="13" grpId="1" animBg="1"/>
      <p:bldP spid="18" grpId="0" animBg="1"/>
      <p:bldP spid="1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14" grpId="0" animBg="1"/>
      <p:bldP spid="14" grpId="1" animBg="1"/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AE367B8-245B-49C3-82C9-B91132DCB775}"/>
              </a:ext>
            </a:extLst>
          </p:cNvPr>
          <p:cNvSpPr/>
          <p:nvPr/>
        </p:nvSpPr>
        <p:spPr>
          <a:xfrm>
            <a:off x="8926595" y="4551275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971A963-8E6D-46C4-BE39-B3C0E86F6B1F}"/>
              </a:ext>
            </a:extLst>
          </p:cNvPr>
          <p:cNvSpPr/>
          <p:nvPr/>
        </p:nvSpPr>
        <p:spPr>
          <a:xfrm>
            <a:off x="8841545" y="4407052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6A814B0-ABCD-4FD6-A712-5EDA054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06AA5A2-2506-464B-AB25-8D0C08ADCADF}"/>
              </a:ext>
            </a:extLst>
          </p:cNvPr>
          <p:cNvSpPr/>
          <p:nvPr/>
        </p:nvSpPr>
        <p:spPr>
          <a:xfrm>
            <a:off x="8756496" y="3277209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BeanFactoryPostProcessor</a:t>
            </a:r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74AFB45-0E36-4B73-94D0-88C563139D72}"/>
              </a:ext>
            </a:extLst>
          </p:cNvPr>
          <p:cNvSpPr/>
          <p:nvPr/>
        </p:nvSpPr>
        <p:spPr>
          <a:xfrm>
            <a:off x="8756496" y="4262828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4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AE367B8-245B-49C3-82C9-B91132DCB775}"/>
              </a:ext>
            </a:extLst>
          </p:cNvPr>
          <p:cNvSpPr/>
          <p:nvPr/>
        </p:nvSpPr>
        <p:spPr>
          <a:xfrm>
            <a:off x="6625598" y="850555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971A963-8E6D-46C4-BE39-B3C0E86F6B1F}"/>
              </a:ext>
            </a:extLst>
          </p:cNvPr>
          <p:cNvSpPr/>
          <p:nvPr/>
        </p:nvSpPr>
        <p:spPr>
          <a:xfrm>
            <a:off x="3668238" y="850555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6A814B0-ABCD-4FD6-A712-5EDA054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06AA5A2-2506-464B-AB25-8D0C08ADCADF}"/>
              </a:ext>
            </a:extLst>
          </p:cNvPr>
          <p:cNvSpPr/>
          <p:nvPr/>
        </p:nvSpPr>
        <p:spPr>
          <a:xfrm>
            <a:off x="8756496" y="3277209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BeanFactoryPostProcessor</a:t>
            </a:r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74AFB45-0E36-4B73-94D0-88C563139D72}"/>
              </a:ext>
            </a:extLst>
          </p:cNvPr>
          <p:cNvSpPr/>
          <p:nvPr/>
        </p:nvSpPr>
        <p:spPr>
          <a:xfrm>
            <a:off x="710880" y="850555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034AC-E4F6-46B9-9772-D269A76003BD}"/>
              </a:ext>
            </a:extLst>
          </p:cNvPr>
          <p:cNvSpPr/>
          <p:nvPr/>
        </p:nvSpPr>
        <p:spPr>
          <a:xfrm>
            <a:off x="710879" y="1467081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AutowiredAnnotation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E550CDF-53F4-4631-B0C4-D12164B49622}"/>
              </a:ext>
            </a:extLst>
          </p:cNvPr>
          <p:cNvSpPr/>
          <p:nvPr/>
        </p:nvSpPr>
        <p:spPr>
          <a:xfrm>
            <a:off x="3668238" y="1467081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CommonAnnotation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32D532A-CE62-4A04-A475-5A665E6BBB7A}"/>
              </a:ext>
            </a:extLst>
          </p:cNvPr>
          <p:cNvSpPr/>
          <p:nvPr/>
        </p:nvSpPr>
        <p:spPr>
          <a:xfrm>
            <a:off x="6625597" y="1467081"/>
            <a:ext cx="4269144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AnnotationAwareAspectJAutoProxyCreator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0BDCF5-BCFD-40CE-B9C5-39806519259A}"/>
              </a:ext>
            </a:extLst>
          </p:cNvPr>
          <p:cNvSpPr/>
          <p:nvPr/>
        </p:nvSpPr>
        <p:spPr>
          <a:xfrm>
            <a:off x="710879" y="3501483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 </a:t>
            </a:r>
            <a:r>
              <a:rPr lang="zh-CN" altLang="en-US"/>
              <a:t>定义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11F674E-15DB-4F05-BB0B-4CE4DA8DB4A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930399" y="3726411"/>
            <a:ext cx="1737839" cy="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1532C00-AD74-4EE5-B552-421196059DD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3928155" y="2334114"/>
            <a:ext cx="1518079" cy="8183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F6C74C50-A655-4B0B-AD5C-6D914D6938AE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2449475" y="1673826"/>
            <a:ext cx="1518079" cy="213896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C1782F3-38BE-46E4-9C04-9F4B56D01ACB}"/>
              </a:ext>
            </a:extLst>
          </p:cNvPr>
          <p:cNvSpPr/>
          <p:nvPr/>
        </p:nvSpPr>
        <p:spPr>
          <a:xfrm>
            <a:off x="4424834" y="2100173"/>
            <a:ext cx="1385632" cy="4469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@Resource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2267B-2047-444B-9DAA-02578374576E}"/>
              </a:ext>
            </a:extLst>
          </p:cNvPr>
          <p:cNvSpPr/>
          <p:nvPr/>
        </p:nvSpPr>
        <p:spPr>
          <a:xfrm>
            <a:off x="2433046" y="2490292"/>
            <a:ext cx="1436953" cy="4491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@Autowired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B0B8B14-CB2F-4DED-BE1C-823C469CF7C9}"/>
              </a:ext>
            </a:extLst>
          </p:cNvPr>
          <p:cNvSpPr/>
          <p:nvPr/>
        </p:nvSpPr>
        <p:spPr>
          <a:xfrm>
            <a:off x="2405677" y="5871397"/>
            <a:ext cx="1416204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BeanFactory</a:t>
            </a:r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3302DA7-C76A-450A-A060-8A508EB5885B}"/>
              </a:ext>
            </a:extLst>
          </p:cNvPr>
          <p:cNvCxnSpPr>
            <a:cxnSpLocks/>
            <a:stCxn id="21" idx="3"/>
            <a:endCxn id="11" idx="2"/>
          </p:cNvCxnSpPr>
          <p:nvPr/>
        </p:nvCxnSpPr>
        <p:spPr>
          <a:xfrm flipV="1">
            <a:off x="3821881" y="3952206"/>
            <a:ext cx="456117" cy="21777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E61A4C7-AD86-4843-AAB9-7A6F5D367A3D}"/>
              </a:ext>
            </a:extLst>
          </p:cNvPr>
          <p:cNvSpPr/>
          <p:nvPr/>
        </p:nvSpPr>
        <p:spPr>
          <a:xfrm>
            <a:off x="3821881" y="4562769"/>
            <a:ext cx="865313" cy="4469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Aware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DC7B6EC-0037-4A6E-A0A3-5FC7E1E6C012}"/>
              </a:ext>
            </a:extLst>
          </p:cNvPr>
          <p:cNvSpPr/>
          <p:nvPr/>
        </p:nvSpPr>
        <p:spPr>
          <a:xfrm>
            <a:off x="3409078" y="4588931"/>
            <a:ext cx="1737839" cy="4469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InitializingBean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442B003-7C04-4374-AF21-B58C3E3BABA6}"/>
              </a:ext>
            </a:extLst>
          </p:cNvPr>
          <p:cNvSpPr/>
          <p:nvPr/>
        </p:nvSpPr>
        <p:spPr>
          <a:xfrm>
            <a:off x="4227470" y="2129153"/>
            <a:ext cx="1737838" cy="4469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@PostConstruct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73927BC-A69F-4A9E-A0FE-5B432212331A}"/>
              </a:ext>
            </a:extLst>
          </p:cNvPr>
          <p:cNvSpPr/>
          <p:nvPr/>
        </p:nvSpPr>
        <p:spPr>
          <a:xfrm>
            <a:off x="3228977" y="4612721"/>
            <a:ext cx="2123608" cy="4469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@Bean(initMethod)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CFC1FDF-2D65-4BE5-95E0-BF7ED2BD25F4}"/>
              </a:ext>
            </a:extLst>
          </p:cNvPr>
          <p:cNvSpPr/>
          <p:nvPr/>
        </p:nvSpPr>
        <p:spPr>
          <a:xfrm>
            <a:off x="6015837" y="4102200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Aspect</a:t>
            </a:r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45FE48E-AC92-4B2A-9FAD-1E4F8B0B8589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4887759" y="2004470"/>
            <a:ext cx="2585099" cy="1722808"/>
          </a:xfrm>
          <a:prstGeom prst="bentConnector3">
            <a:avLst>
              <a:gd name="adj1" fmla="val -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066CFC3-974C-4069-A84F-9E188CE0C4CA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6624511" y="2615316"/>
            <a:ext cx="2322659" cy="11009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8321D0A-F934-4C3A-B5AA-C916226A00B7}"/>
              </a:ext>
            </a:extLst>
          </p:cNvPr>
          <p:cNvCxnSpPr>
            <a:cxnSpLocks/>
          </p:cNvCxnSpPr>
          <p:nvPr/>
        </p:nvCxnSpPr>
        <p:spPr>
          <a:xfrm>
            <a:off x="4276839" y="3951339"/>
            <a:ext cx="0" cy="386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39E2839-A5F4-4A2C-828D-5C72E9B9B6BB}"/>
              </a:ext>
            </a:extLst>
          </p:cNvPr>
          <p:cNvSpPr/>
          <p:nvPr/>
        </p:nvSpPr>
        <p:spPr>
          <a:xfrm>
            <a:off x="3668238" y="3502350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</a:t>
            </a:r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120ACFB-56AA-4007-A4B8-986B83C0596E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5000269" y="4354659"/>
            <a:ext cx="1015567" cy="96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4E1432-85A3-4411-AD4D-1E6528682471}"/>
              </a:ext>
            </a:extLst>
          </p:cNvPr>
          <p:cNvCxnSpPr>
            <a:cxnSpLocks/>
            <a:stCxn id="45" idx="1"/>
            <a:endCxn id="30" idx="3"/>
          </p:cNvCxnSpPr>
          <p:nvPr/>
        </p:nvCxnSpPr>
        <p:spPr>
          <a:xfrm flipH="1" flipV="1">
            <a:off x="5000269" y="4569007"/>
            <a:ext cx="1015567" cy="295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6F1F20-1030-436E-8789-845CB08386A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5022345" y="4776984"/>
            <a:ext cx="993491" cy="589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FAC9385-52D6-4EAE-BF30-E68C6D576A5C}"/>
              </a:ext>
            </a:extLst>
          </p:cNvPr>
          <p:cNvSpPr/>
          <p:nvPr/>
        </p:nvSpPr>
        <p:spPr>
          <a:xfrm>
            <a:off x="6015836" y="4129731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Advisor</a:t>
            </a:r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B455764-E968-4CE0-90C1-97E03705DC5A}"/>
              </a:ext>
            </a:extLst>
          </p:cNvPr>
          <p:cNvSpPr/>
          <p:nvPr/>
        </p:nvSpPr>
        <p:spPr>
          <a:xfrm>
            <a:off x="6015836" y="4639367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Advisor</a:t>
            </a:r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4F2DBC7-32B2-4738-B387-723AE70FB0FB}"/>
              </a:ext>
            </a:extLst>
          </p:cNvPr>
          <p:cNvSpPr/>
          <p:nvPr/>
        </p:nvSpPr>
        <p:spPr>
          <a:xfrm>
            <a:off x="6015836" y="5141659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Advisor</a:t>
            </a:r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40CE4AB2-0413-41EE-9942-D155C44B13FC}"/>
              </a:ext>
            </a:extLst>
          </p:cNvPr>
          <p:cNvSpPr/>
          <p:nvPr/>
        </p:nvSpPr>
        <p:spPr>
          <a:xfrm>
            <a:off x="3668237" y="5142606"/>
            <a:ext cx="1219521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Proxy</a:t>
            </a:r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3B38C66-CA26-4668-B843-976B9E0E8C33}"/>
              </a:ext>
            </a:extLst>
          </p:cNvPr>
          <p:cNvCxnSpPr>
            <a:cxnSpLocks/>
          </p:cNvCxnSpPr>
          <p:nvPr/>
        </p:nvCxnSpPr>
        <p:spPr>
          <a:xfrm>
            <a:off x="4276839" y="4776984"/>
            <a:ext cx="0" cy="386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7EEDD38-FA75-4D90-986B-03FC8B937E5E}"/>
              </a:ext>
            </a:extLst>
          </p:cNvPr>
          <p:cNvSpPr/>
          <p:nvPr/>
        </p:nvSpPr>
        <p:spPr>
          <a:xfrm>
            <a:off x="3508805" y="4344079"/>
            <a:ext cx="1491464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ProxyFactory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4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11" grpId="0" animBg="1"/>
      <p:bldP spid="44" grpId="0" animBg="1"/>
      <p:bldP spid="45" grpId="0" animBg="1"/>
      <p:bldP spid="46" grpId="0" animBg="1"/>
      <p:bldP spid="67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A814B0-ABCD-4FD6-A712-5EDA054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BA1875B-DCCE-4985-944F-758310770E5E}"/>
              </a:ext>
            </a:extLst>
          </p:cNvPr>
          <p:cNvSpPr/>
          <p:nvPr/>
        </p:nvSpPr>
        <p:spPr>
          <a:xfrm>
            <a:off x="5287494" y="2731123"/>
            <a:ext cx="1491464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ProxyFactory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D2F53E0-501D-46A2-B5EF-D9BD4DA836FB}"/>
              </a:ext>
            </a:extLst>
          </p:cNvPr>
          <p:cNvSpPr/>
          <p:nvPr/>
        </p:nvSpPr>
        <p:spPr>
          <a:xfrm>
            <a:off x="710880" y="4336973"/>
            <a:ext cx="2074641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MethodInvocation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5F7A00-4419-4CE9-A86D-573436C5DD9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748203" y="1312248"/>
            <a:ext cx="1" cy="549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D3F6B5B-DC44-48F4-8B43-6F598DB61AC6}"/>
              </a:ext>
            </a:extLst>
          </p:cNvPr>
          <p:cNvSpPr txBox="1"/>
          <p:nvPr/>
        </p:nvSpPr>
        <p:spPr>
          <a:xfrm>
            <a:off x="1826612" y="1412634"/>
            <a:ext cx="105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调用 </a:t>
            </a:r>
            <a:r>
              <a:rPr lang="en-US" altLang="zh-CN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foo()</a:t>
            </a:r>
            <a:endParaRPr lang="zh-CN" altLang="en-US" sz="1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42EECE0-D667-49B6-BE22-DD1298DE1D6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748203" y="2379194"/>
            <a:ext cx="0" cy="588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B0E31DF-99AE-449F-B6B9-EBA82FD690D6}"/>
              </a:ext>
            </a:extLst>
          </p:cNvPr>
          <p:cNvSpPr txBox="1"/>
          <p:nvPr/>
        </p:nvSpPr>
        <p:spPr>
          <a:xfrm>
            <a:off x="1865117" y="2483598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调用 </a:t>
            </a:r>
            <a:r>
              <a:rPr lang="en-US" altLang="zh-CN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invoke()</a:t>
            </a:r>
            <a:endParaRPr lang="zh-CN" altLang="en-US" sz="1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439426E-3DC0-480E-914B-886AABBBBD13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2357959" y="2967593"/>
            <a:ext cx="4420999" cy="613496"/>
          </a:xfrm>
          <a:prstGeom prst="bentConnector3">
            <a:avLst>
              <a:gd name="adj1" fmla="val -517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50F3C1D-D26D-452C-A52F-3D82718636CE}"/>
              </a:ext>
            </a:extLst>
          </p:cNvPr>
          <p:cNvCxnSpPr>
            <a:cxnSpLocks/>
          </p:cNvCxnSpPr>
          <p:nvPr/>
        </p:nvCxnSpPr>
        <p:spPr>
          <a:xfrm>
            <a:off x="1748199" y="2967593"/>
            <a:ext cx="3539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46B532A-3097-4C09-B37E-9AB8593F849C}"/>
              </a:ext>
            </a:extLst>
          </p:cNvPr>
          <p:cNvSpPr txBox="1"/>
          <p:nvPr/>
        </p:nvSpPr>
        <p:spPr>
          <a:xfrm>
            <a:off x="2732045" y="3209796"/>
            <a:ext cx="228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获取 </a:t>
            </a:r>
            <a:r>
              <a:rPr lang="en-US" altLang="zh-CN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MethodInterceptor</a:t>
            </a:r>
            <a:endParaRPr lang="zh-CN" altLang="en-US" sz="1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FF93A03-9E12-4E93-8F18-4646247E208B}"/>
              </a:ext>
            </a:extLst>
          </p:cNvPr>
          <p:cNvSpPr txBox="1"/>
          <p:nvPr/>
        </p:nvSpPr>
        <p:spPr>
          <a:xfrm>
            <a:off x="1826612" y="391151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创建调用链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6A62481-79E4-44C1-AF76-0EA42AE70BD2}"/>
              </a:ext>
            </a:extLst>
          </p:cNvPr>
          <p:cNvCxnSpPr>
            <a:cxnSpLocks/>
            <a:stCxn id="41" idx="2"/>
            <a:endCxn id="10" idx="0"/>
          </p:cNvCxnSpPr>
          <p:nvPr/>
        </p:nvCxnSpPr>
        <p:spPr>
          <a:xfrm>
            <a:off x="1748199" y="3806017"/>
            <a:ext cx="2" cy="530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A333636-BEED-40E3-A34A-A6C8602E1281}"/>
              </a:ext>
            </a:extLst>
          </p:cNvPr>
          <p:cNvSpPr/>
          <p:nvPr/>
        </p:nvSpPr>
        <p:spPr>
          <a:xfrm>
            <a:off x="1138443" y="862392"/>
            <a:ext cx="1219521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Proxy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16E8A7-535A-4A23-B1C4-107BA7F7D1D7}"/>
              </a:ext>
            </a:extLst>
          </p:cNvPr>
          <p:cNvSpPr/>
          <p:nvPr/>
        </p:nvSpPr>
        <p:spPr>
          <a:xfrm>
            <a:off x="710882" y="1862004"/>
            <a:ext cx="2074641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InvocationHandler</a:t>
            </a:r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206D3E1-8399-4FF6-9631-2BE079619826}"/>
              </a:ext>
            </a:extLst>
          </p:cNvPr>
          <p:cNvSpPr/>
          <p:nvPr/>
        </p:nvSpPr>
        <p:spPr>
          <a:xfrm>
            <a:off x="1138438" y="3356161"/>
            <a:ext cx="1219521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497F1C4-7112-4AF0-ADD6-80965CFF03D3}"/>
              </a:ext>
            </a:extLst>
          </p:cNvPr>
          <p:cNvSpPr txBox="1"/>
          <p:nvPr/>
        </p:nvSpPr>
        <p:spPr>
          <a:xfrm>
            <a:off x="2825195" y="4217910"/>
            <a:ext cx="1007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proceed()</a:t>
            </a:r>
            <a:endParaRPr lang="zh-CN" altLang="en-US" sz="1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395A3C4-70B7-4588-89D5-B4203F164D53}"/>
              </a:ext>
            </a:extLst>
          </p:cNvPr>
          <p:cNvSpPr/>
          <p:nvPr/>
        </p:nvSpPr>
        <p:spPr>
          <a:xfrm>
            <a:off x="3986690" y="4415031"/>
            <a:ext cx="3607909" cy="22089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4D14911-6F36-4F8D-A68C-40333CB7EC87}"/>
              </a:ext>
            </a:extLst>
          </p:cNvPr>
          <p:cNvSpPr/>
          <p:nvPr/>
        </p:nvSpPr>
        <p:spPr>
          <a:xfrm>
            <a:off x="4378534" y="5008910"/>
            <a:ext cx="2985636" cy="10349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B2C0F23-4A91-4952-8D13-88A3DF6C4524}"/>
              </a:ext>
            </a:extLst>
          </p:cNvPr>
          <p:cNvSpPr txBox="1"/>
          <p:nvPr/>
        </p:nvSpPr>
        <p:spPr>
          <a:xfrm>
            <a:off x="4119999" y="4698999"/>
            <a:ext cx="21284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mi.proceed(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)</a:t>
            </a:r>
            <a:endParaRPr lang="zh-CN" altLang="en-US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88735FE-FDE4-40EA-B2C1-C4A17B3809A3}"/>
              </a:ext>
            </a:extLst>
          </p:cNvPr>
          <p:cNvSpPr txBox="1"/>
          <p:nvPr/>
        </p:nvSpPr>
        <p:spPr>
          <a:xfrm>
            <a:off x="4438156" y="5334580"/>
            <a:ext cx="292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mi.proceed(                                            )</a:t>
            </a:r>
            <a:endParaRPr lang="zh-CN" altLang="en-US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A068C9-5957-4DA4-B524-4AE647B1146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85521" y="4595568"/>
            <a:ext cx="12011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F0D113-BC5C-4E0B-852A-59477552F527}"/>
              </a:ext>
            </a:extLst>
          </p:cNvPr>
          <p:cNvSpPr/>
          <p:nvPr/>
        </p:nvSpPr>
        <p:spPr>
          <a:xfrm>
            <a:off x="5597751" y="5365611"/>
            <a:ext cx="1385404" cy="3077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target.foo()</a:t>
            </a:r>
            <a:endParaRPr lang="zh-CN" altLang="en-US" sz="14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365E767-1BEF-48F7-A012-D631E542592C}"/>
              </a:ext>
            </a:extLst>
          </p:cNvPr>
          <p:cNvSpPr txBox="1"/>
          <p:nvPr/>
        </p:nvSpPr>
        <p:spPr>
          <a:xfrm>
            <a:off x="4438156" y="5611026"/>
            <a:ext cx="77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后增强</a:t>
            </a:r>
            <a:endParaRPr lang="en-US" altLang="zh-CN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799467C-7510-4385-AEE7-FA77D2D14442}"/>
              </a:ext>
            </a:extLst>
          </p:cNvPr>
          <p:cNvSpPr txBox="1"/>
          <p:nvPr/>
        </p:nvSpPr>
        <p:spPr>
          <a:xfrm>
            <a:off x="4119999" y="6224809"/>
            <a:ext cx="77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后增强</a:t>
            </a:r>
            <a:endParaRPr lang="en-US" altLang="zh-CN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85AA6EA-200A-4A7B-86FF-BE2EBF24F496}"/>
              </a:ext>
            </a:extLst>
          </p:cNvPr>
          <p:cNvSpPr txBox="1"/>
          <p:nvPr/>
        </p:nvSpPr>
        <p:spPr>
          <a:xfrm>
            <a:off x="4119999" y="4477547"/>
            <a:ext cx="77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前增强</a:t>
            </a:r>
            <a:endParaRPr lang="en-US" altLang="zh-CN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6D1718E-58AB-4D4C-BF46-E4756D202584}"/>
              </a:ext>
            </a:extLst>
          </p:cNvPr>
          <p:cNvSpPr txBox="1"/>
          <p:nvPr/>
        </p:nvSpPr>
        <p:spPr>
          <a:xfrm>
            <a:off x="4438155" y="5090192"/>
            <a:ext cx="77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前增强</a:t>
            </a:r>
            <a:endParaRPr lang="en-US" altLang="zh-CN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374860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35" grpId="0"/>
      <p:bldP spid="36" grpId="0"/>
      <p:bldP spid="41" grpId="0" animBg="1"/>
      <p:bldP spid="48" grpId="0"/>
      <p:bldP spid="52" grpId="0" animBg="1"/>
      <p:bldP spid="53" grpId="0" animBg="1"/>
      <p:bldP spid="56" grpId="0"/>
      <p:bldP spid="57" grpId="0"/>
      <p:bldP spid="54" grpId="0" animBg="1"/>
      <p:bldP spid="104" grpId="0"/>
      <p:bldP spid="106" grpId="0"/>
      <p:bldP spid="111" grpId="0"/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AFC6951-611D-4ED9-88D5-A6D20DFE85F3}"/>
              </a:ext>
            </a:extLst>
          </p:cNvPr>
          <p:cNvSpPr/>
          <p:nvPr/>
        </p:nvSpPr>
        <p:spPr>
          <a:xfrm>
            <a:off x="1508312" y="1561035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3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A94A116-5285-4C12-A4DE-4BCDEA8FF8A6}"/>
              </a:ext>
            </a:extLst>
          </p:cNvPr>
          <p:cNvSpPr txBox="1"/>
          <p:nvPr/>
        </p:nvSpPr>
        <p:spPr>
          <a:xfrm>
            <a:off x="3858951" y="3151843"/>
            <a:ext cx="4079509" cy="1815882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@Bean("/c1")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public Controller controller1()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    return (request, response) -&gt;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        response.getWriter().print("this is c1");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        return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    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}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8BAE2D2-825F-4096-858D-E7F5079E2951}"/>
              </a:ext>
            </a:extLst>
          </p:cNvPr>
          <p:cNvSpPr/>
          <p:nvPr/>
        </p:nvSpPr>
        <p:spPr>
          <a:xfrm>
            <a:off x="4342744" y="3484431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315BC5C-3FC9-443D-A81F-6AC6BAF8F91A}"/>
              </a:ext>
            </a:extLst>
          </p:cNvPr>
          <p:cNvSpPr/>
          <p:nvPr/>
        </p:nvSpPr>
        <p:spPr>
          <a:xfrm>
            <a:off x="4566887" y="3089142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75274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25" grpId="0" animBg="1"/>
      <p:bldP spid="33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670682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FD9FC9-F9B7-4F64-8C66-F5582D7714AC}"/>
              </a:ext>
            </a:extLst>
          </p:cNvPr>
          <p:cNvSpPr txBox="1"/>
          <p:nvPr/>
        </p:nvSpPr>
        <p:spPr>
          <a:xfrm>
            <a:off x="5132671" y="2919034"/>
            <a:ext cx="4079509" cy="1815882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@Bean("/c2")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public Controller controller2()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    return (request, response) -&gt;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        response.getWriter().print("this is c2");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        return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    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}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5617721" y="3198892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5841864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12248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83755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5C5D74-24B2-437B-9A88-7D92DC01E733}"/>
              </a:ext>
            </a:extLst>
          </p:cNvPr>
          <p:cNvSpPr txBox="1"/>
          <p:nvPr/>
        </p:nvSpPr>
        <p:spPr>
          <a:xfrm>
            <a:off x="6169231" y="2345877"/>
            <a:ext cx="5844999" cy="4278094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@Controller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public class Controller1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</a:t>
            </a: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@GetMapping("/t1")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    @ResponseBody</a:t>
            </a:r>
            <a:endParaRPr lang="en-US" altLang="zh-CN" sz="1600" b="1">
              <a:solidFill>
                <a:schemeClr val="accent3">
                  <a:lumMod val="7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public User t1() throws Exception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        </a:t>
            </a:r>
            <a:r>
              <a:rPr lang="en-US" altLang="zh-CN" sz="1600">
                <a:latin typeface="+mn-lt"/>
                <a:ea typeface="+mn-ea"/>
              </a:rPr>
              <a:t>log.debug("t1()");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    return new User(</a:t>
            </a:r>
            <a:r>
              <a:rPr lang="en-US" altLang="zh-CN" sz="1600"/>
              <a:t>"</a:t>
            </a:r>
            <a:r>
              <a:rPr lang="zh-CN" altLang="en-US" sz="1600"/>
              <a:t>张三</a:t>
            </a:r>
            <a:r>
              <a:rPr lang="en-US" altLang="zh-CN" sz="1600"/>
              <a:t>", 18</a:t>
            </a:r>
            <a:r>
              <a:rPr lang="en-US" altLang="zh-CN" sz="1600">
                <a:latin typeface="+mn-lt"/>
                <a:ea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</a:t>
            </a: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@PostMapping("/t2")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    @ResponseBody</a:t>
            </a:r>
            <a:endParaRPr lang="en-US" altLang="zh-CN" sz="1600" b="1">
              <a:solidFill>
                <a:schemeClr val="accent3">
                  <a:lumMod val="7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public User t2(@RequestParam("name") String name)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    log.debug("t2({})", name);</a:t>
            </a:r>
          </a:p>
          <a:p>
            <a:r>
              <a:rPr lang="en-US" altLang="zh-CN" sz="1600">
                <a:latin typeface="+mn-lt"/>
                <a:ea typeface="+mn-ea"/>
              </a:rPr>
              <a:t>        return </a:t>
            </a:r>
            <a:r>
              <a:rPr lang="en-US" altLang="zh-CN" sz="1600"/>
              <a:t>new User("</a:t>
            </a:r>
            <a:r>
              <a:rPr lang="zh-CN" altLang="en-US" sz="1600"/>
              <a:t>李四</a:t>
            </a:r>
            <a:r>
              <a:rPr lang="en-US" altLang="zh-CN" sz="1600"/>
              <a:t>", 20);</a:t>
            </a:r>
            <a:endParaRPr lang="en-US" altLang="zh-CN" sz="160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}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8830033" y="3506339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3DEC8BD-E5BE-49A0-B532-3F8DAE3F5AE5}"/>
              </a:ext>
            </a:extLst>
          </p:cNvPr>
          <p:cNvSpPr/>
          <p:nvPr/>
        </p:nvSpPr>
        <p:spPr>
          <a:xfrm>
            <a:off x="8391227" y="3111050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8830031" y="522842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39DCB0B-36EA-41C5-B38F-57756B367C70}"/>
              </a:ext>
            </a:extLst>
          </p:cNvPr>
          <p:cNvSpPr/>
          <p:nvPr/>
        </p:nvSpPr>
        <p:spPr>
          <a:xfrm>
            <a:off x="8391226" y="4833138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17368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8F63F-500E-442B-B5BB-B492A1515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148576"/>
            <a:ext cx="6582196" cy="4998224"/>
          </a:xfrm>
        </p:spPr>
        <p:txBody>
          <a:bodyPr/>
          <a:lstStyle/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对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Spring 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功能还不了解，还不会用呢，却要强读</a:t>
            </a:r>
          </a:p>
          <a:p>
            <a:pPr lvl="1"/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不要轻易装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B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，轻则耗费心神，重则挫败放弃</a:t>
            </a:r>
          </a:p>
          <a:p>
            <a:pPr lvl="1"/>
            <a:r>
              <a:rPr lang="zh-CN" altLang="en-US" b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libaba PuHuiTi B"/>
              </a:rPr>
              <a:t>解决：先会用，再研究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没有目的，一上来就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debug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，看到哪分析到哪</a:t>
            </a:r>
          </a:p>
          <a:p>
            <a:pPr lvl="1"/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没有目的的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debug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，会让你迷失在源码当中，翻一百遍也是枉然</a:t>
            </a:r>
          </a:p>
          <a:p>
            <a:pPr lvl="1"/>
            <a:r>
              <a:rPr lang="zh-CN" altLang="en-US" b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libaba PuHuiTi B"/>
              </a:rPr>
              <a:t>解决：明确要研究的问题，带着问题看代码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不分主次，分析一个问题时，引入另一个陌生问题</a:t>
            </a:r>
          </a:p>
          <a:p>
            <a:pPr lvl="1"/>
            <a:r>
              <a:rPr lang="zh-CN" altLang="en-US" b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libaba PuHuiTi B"/>
              </a:rPr>
              <a:t>解决：抓住重点，逐个击破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libaba PuHuiTi B"/>
              </a:rPr>
              <a:t>只讲源码功能，不做单元测试</a:t>
            </a:r>
          </a:p>
          <a:p>
            <a:pPr lvl="1"/>
            <a:r>
              <a:rPr lang="zh-CN" altLang="en-US" b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libaba PuHuiTi B"/>
              </a:rPr>
              <a:t>解决：眼过千遍，不如手过一遍</a:t>
            </a: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读源码的错误姿势</a:t>
            </a:r>
          </a:p>
        </p:txBody>
      </p:sp>
    </p:spTree>
    <p:extLst>
      <p:ext uri="{BB962C8B-B14F-4D97-AF65-F5344CB8AC3E}">
        <p14:creationId xmlns:p14="http://schemas.microsoft.com/office/powerpoint/2010/main" val="11316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D7FF7DC-B9DE-42FD-8DAD-76D994F28BFC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048818D-83CE-4F0C-A8ED-510D471EAF32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928739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506D34-8F62-4EE0-A467-16EEF94EBD92}"/>
              </a:ext>
            </a:extLst>
          </p:cNvPr>
          <p:cNvSpPr txBox="1"/>
          <p:nvPr/>
        </p:nvSpPr>
        <p:spPr>
          <a:xfrm>
            <a:off x="5096390" y="3790445"/>
            <a:ext cx="6154394" cy="1077218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@Bean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RouterFunction&lt;ServerResponse&gt; r1(DispatcherServlet servlet)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    return route(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GET("/r1")</a:t>
            </a:r>
            <a:r>
              <a:rPr lang="en-US" altLang="zh-CN" sz="1600">
                <a:latin typeface="+mn-lt"/>
                <a:ea typeface="+mn-ea"/>
              </a:rPr>
              <a:t>,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 -&gt; ok().body("this is r1"));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D30228-E341-4F4A-AF77-80D59DF1E6D1}"/>
              </a:ext>
            </a:extLst>
          </p:cNvPr>
          <p:cNvSpPr/>
          <p:nvPr/>
        </p:nvSpPr>
        <p:spPr>
          <a:xfrm>
            <a:off x="5513917" y="3933765"/>
            <a:ext cx="1585526" cy="3952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5AE8921-A62E-43C5-8AB8-1CD174CAB25B}"/>
              </a:ext>
            </a:extLst>
          </p:cNvPr>
          <p:cNvSpPr/>
          <p:nvPr/>
        </p:nvSpPr>
        <p:spPr>
          <a:xfrm>
            <a:off x="6630767" y="4267257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480F7C1-B57F-45AD-B393-E6261F9DB7FE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FB3AFCE-C768-4BAC-9448-C8A92543BD0B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38811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D30228-E341-4F4A-AF77-80D59DF1E6D1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5AE8921-A62E-43C5-8AB8-1CD174CAB25B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8F8AFF1-9AC6-4074-8BDF-68F6C2B33D29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0F5A291-F59C-4152-BF44-156DD38F670C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21325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B91821-FCC7-4865-A0A6-A4E33F34430F}"/>
              </a:ext>
            </a:extLst>
          </p:cNvPr>
          <p:cNvSpPr txBox="1"/>
          <p:nvPr/>
        </p:nvSpPr>
        <p:spPr>
          <a:xfrm>
            <a:off x="5096390" y="3790445"/>
            <a:ext cx="6154394" cy="1077218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@Bean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RouterFunction&lt;ServerResponse&gt; r2(DispatcherServlet servlet)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    return route(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GET("/r2")</a:t>
            </a:r>
            <a:r>
              <a:rPr lang="en-US" altLang="zh-CN" sz="1600">
                <a:latin typeface="+mn-lt"/>
                <a:ea typeface="+mn-ea"/>
              </a:rPr>
              <a:t>,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 -&gt; ok().body("this is r2"));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E10EA58-C577-4F10-B81B-3E4C32BA2446}"/>
              </a:ext>
            </a:extLst>
          </p:cNvPr>
          <p:cNvSpPr/>
          <p:nvPr/>
        </p:nvSpPr>
        <p:spPr>
          <a:xfrm>
            <a:off x="5513917" y="3933765"/>
            <a:ext cx="1585526" cy="3952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71181F-30E0-4ADA-9A10-DAD6FD35123C}"/>
              </a:ext>
            </a:extLst>
          </p:cNvPr>
          <p:cNvSpPr/>
          <p:nvPr/>
        </p:nvSpPr>
        <p:spPr>
          <a:xfrm>
            <a:off x="6630767" y="4267257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5470CE-5E12-4AAD-9FDC-0DEDE9C2E181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6179C8A-16D5-4EBE-BE64-C417D5850817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862731E-EC41-4BB7-8E77-47FD825A6620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92E3CCC-D4FD-4211-9D7E-0F6FD0CB4706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72383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5470CE-5E12-4AAD-9FDC-0DEDE9C2E181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6179C8A-16D5-4EBE-BE64-C417D5850817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DC94700-BC96-40C5-9C39-1F080E63D766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9A27599-4D97-40D1-9575-B1DF863D892F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22EC2AD-EEFE-4A86-8AFA-608A777424FD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2DD0786-9C62-43B7-B7C1-236B5CF4691E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61004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E10EA58-C577-4F10-B81B-3E4C32BA2446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71181F-30E0-4ADA-9A10-DAD6FD35123C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2CB3A5-723F-4B88-BF77-89D4117446E3}"/>
              </a:ext>
            </a:extLst>
          </p:cNvPr>
          <p:cNvSpPr txBox="1"/>
          <p:nvPr/>
        </p:nvSpPr>
        <p:spPr>
          <a:xfrm>
            <a:off x="2843484" y="3782017"/>
            <a:ext cx="6762606" cy="1569660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@Bean("/images/**")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ResourceHttpRequestHandler handler2()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ResourceHttpRequestHandler handler = new ResourceHttpRequestHandler();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handler.setLocations(List.of(new ClassPathResource("images/")));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return handler;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3421130" y="4006256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3567247" y="3722650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E46FFF1-E840-45D1-9C70-6A501BD5FFD8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DA6AB82-EAD6-4ADF-AD54-B045E890BF0C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CA1C92-172D-400F-B4E8-22C0B151D86E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F54CA33-2791-4875-AB8C-8627B606F0E3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29611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25D36D6-1677-418E-92A8-BF23365F3ABF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25900AE-FF68-48D1-9521-540853D57F95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A29B8BB-8C5F-47AC-9C30-BE2640EA5E52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658DC24-CE76-44C3-A241-2E6DC7F57941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CFB5C94-10CB-4191-A73E-BE010DCDAEBA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6B7E65E-9333-4D6F-B298-4174830ED2B0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65243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4591D38-7BC2-423F-BF58-EADDA5148BE8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GET /c2</a:t>
            </a:r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78976BD-E19D-4167-9F0B-09C083AA8864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D03F3BB-D350-46AB-8EAB-AA427771A144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40314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ADD248C-D725-42D2-B464-E5C81C229261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GET /c2</a:t>
            </a:r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39074-14B2-492A-B41B-6E27FE443AB3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3DFBF3B-DBB3-4500-B974-7D31B6B16350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99959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41489F-3DD9-4E3F-974A-C5728BF206E4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EE2BF5-703E-4F6F-B7FC-A5CBD00AE06A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D14E068-D549-479F-A746-2987F24EACBA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GET /c2</a:t>
            </a:r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1686867-B60A-4818-983D-9020463EAF9F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BCA206A-563F-4D05-A90A-786CD47C9073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119948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8F63F-500E-442B-B5BB-B492A1515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148576"/>
            <a:ext cx="6582196" cy="4998224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3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zh-CN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了解欲研究的组件（类）基本使用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endParaRPr lang="zh-CN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AutoNum type="arabicPeriod" startAt="2"/>
            </a:pP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zh-CN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用单元测试研究组件的特性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AutoNum type="arabicPeriod" startAt="2"/>
            </a:pPr>
            <a:endParaRPr lang="zh-CN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AutoNum type="arabicPeriod" startAt="3"/>
            </a:pP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zh-CN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试着自己实现类似功能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（选讲）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AutoNum type="arabicPeriod" startAt="3"/>
            </a:pPr>
            <a:endParaRPr lang="zh-CN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最后再</a:t>
            </a:r>
            <a:r>
              <a:rPr lang="zh-CN" altLang="zh-CN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深入阅读该组件的源码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（避免讲）</a:t>
            </a:r>
            <a:endParaRPr lang="zh-CN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3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我的课程怎么讲？</a:t>
            </a:r>
          </a:p>
        </p:txBody>
      </p:sp>
    </p:spTree>
    <p:extLst>
      <p:ext uri="{BB962C8B-B14F-4D97-AF65-F5344CB8AC3E}">
        <p14:creationId xmlns:p14="http://schemas.microsoft.com/office/powerpoint/2010/main" val="392023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F7C9C8B-D7DE-4A5F-884E-CCC05CCCE14B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D14E068-D549-479F-A746-2987F24EACBA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GET /c2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38D0A80-5CAF-42E9-8F94-AAB7C867C78F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5BC175F-1355-4457-AB60-12A51EA3DDDE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2FB1277-5A80-417C-BA76-F69E5B642BF5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0B2F333-8008-4C7D-81E2-9F084DEB5DA8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8FB7BF-E36F-4655-AEC2-11C344263358}"/>
              </a:ext>
            </a:extLst>
          </p:cNvPr>
          <p:cNvGrpSpPr/>
          <p:nvPr/>
        </p:nvGrpSpPr>
        <p:grpSpPr>
          <a:xfrm>
            <a:off x="3899131" y="2827767"/>
            <a:ext cx="1936722" cy="395289"/>
            <a:chOff x="6516381" y="3869143"/>
            <a:chExt cx="1936722" cy="395289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72C36F8-E7EE-4D4F-9165-C94AB2C6C843}"/>
                </a:ext>
              </a:extLst>
            </p:cNvPr>
            <p:cNvSpPr/>
            <p:nvPr/>
          </p:nvSpPr>
          <p:spPr>
            <a:xfrm>
              <a:off x="7278271" y="3888227"/>
              <a:ext cx="1174832" cy="3571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Controller</a:t>
              </a:r>
              <a:endParaRPr lang="zh-CN" altLang="en-US" sz="160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2DBD676-D558-4F47-AC54-8DAC846248E6}"/>
                </a:ext>
              </a:extLst>
            </p:cNvPr>
            <p:cNvSpPr/>
            <p:nvPr/>
          </p:nvSpPr>
          <p:spPr>
            <a:xfrm>
              <a:off x="6516381" y="3869143"/>
              <a:ext cx="726547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/c2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62118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-0.06615 0.2173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D14E068-D549-479F-A746-2987F24EACBA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GET /c2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6B5BB9F-4429-44E2-B5F7-CB9B3305FAC0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881E000-2494-46E5-B83E-15A7828A333C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E355397-5266-4B6A-AB77-21751B3B7D39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B7BDF47-C10D-401F-915F-78B5C641FD69}"/>
              </a:ext>
            </a:extLst>
          </p:cNvPr>
          <p:cNvGrpSpPr/>
          <p:nvPr/>
        </p:nvGrpSpPr>
        <p:grpSpPr>
          <a:xfrm>
            <a:off x="3093520" y="4318031"/>
            <a:ext cx="1936722" cy="395289"/>
            <a:chOff x="6516381" y="3869143"/>
            <a:chExt cx="1936722" cy="395289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1FFCB0A6-92BF-4BA5-9D41-173F62883170}"/>
                </a:ext>
              </a:extLst>
            </p:cNvPr>
            <p:cNvSpPr/>
            <p:nvPr/>
          </p:nvSpPr>
          <p:spPr>
            <a:xfrm>
              <a:off x="7278271" y="3888227"/>
              <a:ext cx="1174832" cy="3571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Controller</a:t>
              </a:r>
              <a:endParaRPr lang="zh-CN" altLang="en-US" sz="160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5B16DB9A-0B3C-4364-92A9-515F55B39ACF}"/>
                </a:ext>
              </a:extLst>
            </p:cNvPr>
            <p:cNvSpPr/>
            <p:nvPr/>
          </p:nvSpPr>
          <p:spPr>
            <a:xfrm>
              <a:off x="6516381" y="3869143"/>
              <a:ext cx="726547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/c2</a:t>
              </a:r>
              <a:endParaRPr lang="zh-CN" altLang="en-US" sz="1600"/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0241316-1B52-4864-8A37-06D62F843DD9}"/>
              </a:ext>
            </a:extLst>
          </p:cNvPr>
          <p:cNvSpPr/>
          <p:nvPr/>
        </p:nvSpPr>
        <p:spPr>
          <a:xfrm>
            <a:off x="5029351" y="4810837"/>
            <a:ext cx="1498999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preHandle()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199216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D14E068-D549-479F-A746-2987F24EACBA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GET /c2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9655963-610D-45FF-8F80-D3A96ECE10EB}"/>
              </a:ext>
            </a:extLst>
          </p:cNvPr>
          <p:cNvSpPr/>
          <p:nvPr/>
        </p:nvSpPr>
        <p:spPr>
          <a:xfrm>
            <a:off x="7952420" y="3334477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SimpleController</a:t>
            </a:r>
          </a:p>
          <a:p>
            <a:pPr algn="ctr"/>
            <a:r>
              <a:rPr lang="en-US" altLang="zh-CN"/>
              <a:t>HandlerAdapter</a:t>
            </a:r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B2C9E4C-FBD5-4AD8-86C1-ACC579F60A0C}"/>
              </a:ext>
            </a:extLst>
          </p:cNvPr>
          <p:cNvSpPr/>
          <p:nvPr/>
        </p:nvSpPr>
        <p:spPr>
          <a:xfrm>
            <a:off x="7952421" y="4527855"/>
            <a:ext cx="1937090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ModelAndView</a:t>
            </a:r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972E64-DCC7-400B-B766-F832B2BCCFAF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8401493-F87B-4AAA-9747-AA97C4024AD4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8A7A145-0B09-4772-B54C-55551DDD6C8C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5AE1735-BB03-45CE-8B1A-B8EAA20162D0}"/>
              </a:ext>
            </a:extLst>
          </p:cNvPr>
          <p:cNvGrpSpPr/>
          <p:nvPr/>
        </p:nvGrpSpPr>
        <p:grpSpPr>
          <a:xfrm>
            <a:off x="3093520" y="4318031"/>
            <a:ext cx="1936722" cy="395289"/>
            <a:chOff x="6516381" y="3869143"/>
            <a:chExt cx="1936722" cy="395289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9425FC02-D565-4F2E-AE6E-002A3D08BB68}"/>
                </a:ext>
              </a:extLst>
            </p:cNvPr>
            <p:cNvSpPr/>
            <p:nvPr/>
          </p:nvSpPr>
          <p:spPr>
            <a:xfrm>
              <a:off x="7278271" y="3888227"/>
              <a:ext cx="1174832" cy="3571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Controller</a:t>
              </a:r>
              <a:endParaRPr lang="zh-CN" altLang="en-US" sz="1600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D26769B6-4C6D-4D74-A088-1164538784C3}"/>
                </a:ext>
              </a:extLst>
            </p:cNvPr>
            <p:cNvSpPr/>
            <p:nvPr/>
          </p:nvSpPr>
          <p:spPr>
            <a:xfrm>
              <a:off x="6516381" y="3869143"/>
              <a:ext cx="726547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/c2</a:t>
              </a:r>
              <a:endParaRPr lang="zh-CN" altLang="en-US" sz="1600"/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A7BC1D7-A9B8-4E36-9537-EB8F77309679}"/>
              </a:ext>
            </a:extLst>
          </p:cNvPr>
          <p:cNvCxnSpPr>
            <a:cxnSpLocks/>
            <a:stCxn id="28" idx="1"/>
            <a:endCxn id="42" idx="3"/>
          </p:cNvCxnSpPr>
          <p:nvPr/>
        </p:nvCxnSpPr>
        <p:spPr>
          <a:xfrm flipH="1">
            <a:off x="5030242" y="3687340"/>
            <a:ext cx="2922178" cy="8283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EE8D24C-0371-47DC-934D-3529B120042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029351" y="4632277"/>
            <a:ext cx="2923070" cy="93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46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D14E068-D549-479F-A746-2987F24EACBA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GET /c2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9655963-610D-45FF-8F80-D3A96ECE10EB}"/>
              </a:ext>
            </a:extLst>
          </p:cNvPr>
          <p:cNvSpPr/>
          <p:nvPr/>
        </p:nvSpPr>
        <p:spPr>
          <a:xfrm>
            <a:off x="7952420" y="3334477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SimpleController</a:t>
            </a:r>
          </a:p>
          <a:p>
            <a:pPr algn="ctr"/>
            <a:r>
              <a:rPr lang="en-US" altLang="zh-CN"/>
              <a:t>HandlerAdapter</a:t>
            </a:r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B2C9E4C-FBD5-4AD8-86C1-ACC579F60A0C}"/>
              </a:ext>
            </a:extLst>
          </p:cNvPr>
          <p:cNvSpPr/>
          <p:nvPr/>
        </p:nvSpPr>
        <p:spPr>
          <a:xfrm>
            <a:off x="7952421" y="4527855"/>
            <a:ext cx="1937090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ModelAndView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EDC3026-A717-4337-AF70-71A6E3C5C0C7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55BF737-DF60-48EC-8982-E9219B391C7C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C5953D0-207C-4BD7-B1B0-33348D7D7EF2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6907189-ECD4-4728-9BE4-F6EA29A07C1C}"/>
              </a:ext>
            </a:extLst>
          </p:cNvPr>
          <p:cNvGrpSpPr/>
          <p:nvPr/>
        </p:nvGrpSpPr>
        <p:grpSpPr>
          <a:xfrm>
            <a:off x="3093520" y="4318031"/>
            <a:ext cx="1936722" cy="395289"/>
            <a:chOff x="6516381" y="3869143"/>
            <a:chExt cx="1936722" cy="395289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313AC14-10DB-4961-AA6A-5DDD896670B5}"/>
                </a:ext>
              </a:extLst>
            </p:cNvPr>
            <p:cNvSpPr/>
            <p:nvPr/>
          </p:nvSpPr>
          <p:spPr>
            <a:xfrm>
              <a:off x="7278271" y="3888227"/>
              <a:ext cx="1174832" cy="3571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Controller</a:t>
              </a:r>
              <a:endParaRPr lang="zh-CN" altLang="en-US" sz="1600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74D198F6-DE0E-4F73-A1C1-A6AE617B5C1C}"/>
                </a:ext>
              </a:extLst>
            </p:cNvPr>
            <p:cNvSpPr/>
            <p:nvPr/>
          </p:nvSpPr>
          <p:spPr>
            <a:xfrm>
              <a:off x="6516381" y="3869143"/>
              <a:ext cx="726547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/c2</a:t>
              </a:r>
              <a:endParaRPr lang="zh-CN" altLang="en-US" sz="1600"/>
            </a:p>
          </p:txBody>
        </p:sp>
      </p:grp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CAD79D4-D937-4140-A0D8-B2F2625E5C24}"/>
              </a:ext>
            </a:extLst>
          </p:cNvPr>
          <p:cNvSpPr/>
          <p:nvPr/>
        </p:nvSpPr>
        <p:spPr>
          <a:xfrm>
            <a:off x="5029351" y="4810837"/>
            <a:ext cx="1498999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postHandle()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608856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D14E068-D549-479F-A746-2987F24EACBA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GET /c2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9655963-610D-45FF-8F80-D3A96ECE10EB}"/>
              </a:ext>
            </a:extLst>
          </p:cNvPr>
          <p:cNvSpPr/>
          <p:nvPr/>
        </p:nvSpPr>
        <p:spPr>
          <a:xfrm>
            <a:off x="7952420" y="3334477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SimpleController</a:t>
            </a:r>
          </a:p>
          <a:p>
            <a:pPr algn="ctr"/>
            <a:r>
              <a:rPr lang="en-US" altLang="zh-CN"/>
              <a:t>HandlerAdapter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B2AC7CF-0B8F-472C-8D16-A96E93810AFC}"/>
              </a:ext>
            </a:extLst>
          </p:cNvPr>
          <p:cNvSpPr txBox="1"/>
          <p:nvPr/>
        </p:nvSpPr>
        <p:spPr>
          <a:xfrm>
            <a:off x="7985519" y="4923144"/>
            <a:ext cx="1891440" cy="1323439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&lt;html&gt;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   &lt;body&gt;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       hello, 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${</a:t>
            </a:r>
            <a:r>
              <a:rPr lang="en-US" altLang="zh-CN" sz="1600" b="1">
                <a:solidFill>
                  <a:schemeClr val="accent2"/>
                </a:solidFill>
              </a:rPr>
              <a:t>name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&lt;/body&gt;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3A2BBCF-4C8B-4086-A674-02B5BD411B85}"/>
              </a:ext>
            </a:extLst>
          </p:cNvPr>
          <p:cNvSpPr/>
          <p:nvPr/>
        </p:nvSpPr>
        <p:spPr>
          <a:xfrm>
            <a:off x="7952421" y="4527855"/>
            <a:ext cx="1937090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ModelAndView</a:t>
            </a:r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DCF91A9-F4E3-4B9E-980F-C1A18ED3DFE0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7862310-A167-492E-8F1F-419290D7CF0C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7FAECF9-A643-4B2E-BC71-6D4E282FCE1D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AE3EC69-B6E6-4C33-823C-5BEF13EC40EC}"/>
              </a:ext>
            </a:extLst>
          </p:cNvPr>
          <p:cNvGrpSpPr/>
          <p:nvPr/>
        </p:nvGrpSpPr>
        <p:grpSpPr>
          <a:xfrm>
            <a:off x="3093520" y="4318031"/>
            <a:ext cx="1936722" cy="395289"/>
            <a:chOff x="6516381" y="3869143"/>
            <a:chExt cx="1936722" cy="395289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A0DE4A8B-87E9-4CD1-B8B1-FDC1EF98ABA9}"/>
                </a:ext>
              </a:extLst>
            </p:cNvPr>
            <p:cNvSpPr/>
            <p:nvPr/>
          </p:nvSpPr>
          <p:spPr>
            <a:xfrm>
              <a:off x="7278271" y="3888227"/>
              <a:ext cx="1174832" cy="3571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Controller</a:t>
              </a:r>
              <a:endParaRPr lang="zh-CN" altLang="en-US" sz="1600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D97C8FFA-DCBE-47DF-BFA1-9B34BBEA7057}"/>
                </a:ext>
              </a:extLst>
            </p:cNvPr>
            <p:cNvSpPr/>
            <p:nvPr/>
          </p:nvSpPr>
          <p:spPr>
            <a:xfrm>
              <a:off x="6516381" y="3869143"/>
              <a:ext cx="726547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/c2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539808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D14E068-D549-479F-A746-2987F24EACBA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GET /c2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9655963-610D-45FF-8F80-D3A96ECE10EB}"/>
              </a:ext>
            </a:extLst>
          </p:cNvPr>
          <p:cNvSpPr/>
          <p:nvPr/>
        </p:nvSpPr>
        <p:spPr>
          <a:xfrm>
            <a:off x="7952420" y="3334477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SimpleController</a:t>
            </a:r>
          </a:p>
          <a:p>
            <a:pPr algn="ctr"/>
            <a:r>
              <a:rPr lang="en-US" altLang="zh-CN"/>
              <a:t>HandlerAdapter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B2AC7CF-0B8F-472C-8D16-A96E93810AFC}"/>
              </a:ext>
            </a:extLst>
          </p:cNvPr>
          <p:cNvSpPr txBox="1"/>
          <p:nvPr/>
        </p:nvSpPr>
        <p:spPr>
          <a:xfrm>
            <a:off x="7985519" y="4923144"/>
            <a:ext cx="1891440" cy="1323439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&lt;html&gt;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   &lt;body&gt;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       hello, </a:t>
            </a:r>
            <a:r>
              <a:rPr lang="zh-CN" altLang="en-US" sz="1600" b="1">
                <a:solidFill>
                  <a:schemeClr val="accent2"/>
                </a:solidFill>
                <a:ea typeface="Alibaba PuHuiTi B"/>
              </a:rPr>
              <a:t>张三</a:t>
            </a:r>
            <a:endParaRPr lang="en-US" altLang="zh-CN" sz="1600" b="1">
              <a:solidFill>
                <a:schemeClr val="accent2"/>
              </a:solidFill>
              <a:ea typeface="Alibaba PuHuiTi 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&lt;/body&gt;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3A2BBCF-4C8B-4086-A674-02B5BD411B85}"/>
              </a:ext>
            </a:extLst>
          </p:cNvPr>
          <p:cNvSpPr/>
          <p:nvPr/>
        </p:nvSpPr>
        <p:spPr>
          <a:xfrm>
            <a:off x="7952421" y="4527855"/>
            <a:ext cx="1937090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ModelAndView</a:t>
            </a:r>
            <a:endParaRPr lang="zh-CN" altLang="en-US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5535D06F-1379-4DAD-B6F2-0F15B578D752}"/>
              </a:ext>
            </a:extLst>
          </p:cNvPr>
          <p:cNvSpPr/>
          <p:nvPr/>
        </p:nvSpPr>
        <p:spPr>
          <a:xfrm>
            <a:off x="410876" y="5261040"/>
            <a:ext cx="7541544" cy="619089"/>
          </a:xfrm>
          <a:prstGeom prst="lef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</a:rPr>
              <a:t>response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C61CF1D-C86D-444B-8EA6-83E68CB4CD53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B0185A3-3071-4CBE-AA03-20D777D63EE8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0E31A77-0742-4925-A99E-B64539E6FD80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383601-9A82-4B05-8F62-265D97DB4006}"/>
              </a:ext>
            </a:extLst>
          </p:cNvPr>
          <p:cNvGrpSpPr/>
          <p:nvPr/>
        </p:nvGrpSpPr>
        <p:grpSpPr>
          <a:xfrm>
            <a:off x="3093520" y="4318031"/>
            <a:ext cx="1936722" cy="395289"/>
            <a:chOff x="6516381" y="3869143"/>
            <a:chExt cx="1936722" cy="395289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A9DA0EF-1E2F-44E3-A422-5522A4BF01A4}"/>
                </a:ext>
              </a:extLst>
            </p:cNvPr>
            <p:cNvSpPr/>
            <p:nvPr/>
          </p:nvSpPr>
          <p:spPr>
            <a:xfrm>
              <a:off x="7278271" y="3888227"/>
              <a:ext cx="1174832" cy="3571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Controller</a:t>
              </a:r>
              <a:endParaRPr lang="zh-CN" altLang="en-US" sz="1600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5FFA74D-663B-4681-AB10-0AE7B10D5EC9}"/>
                </a:ext>
              </a:extLst>
            </p:cNvPr>
            <p:cNvSpPr/>
            <p:nvPr/>
          </p:nvSpPr>
          <p:spPr>
            <a:xfrm>
              <a:off x="6516381" y="3869143"/>
              <a:ext cx="726547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/c2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933906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D14E068-D549-479F-A746-2987F24EACBA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GET /c2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9655963-610D-45FF-8F80-D3A96ECE10EB}"/>
              </a:ext>
            </a:extLst>
          </p:cNvPr>
          <p:cNvSpPr/>
          <p:nvPr/>
        </p:nvSpPr>
        <p:spPr>
          <a:xfrm>
            <a:off x="7952420" y="3334477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SimpleController</a:t>
            </a:r>
          </a:p>
          <a:p>
            <a:pPr algn="ctr"/>
            <a:r>
              <a:rPr lang="en-US" altLang="zh-CN"/>
              <a:t>HandlerAdapter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B2AC7CF-0B8F-472C-8D16-A96E93810AFC}"/>
              </a:ext>
            </a:extLst>
          </p:cNvPr>
          <p:cNvSpPr txBox="1"/>
          <p:nvPr/>
        </p:nvSpPr>
        <p:spPr>
          <a:xfrm>
            <a:off x="7985519" y="4923144"/>
            <a:ext cx="1891440" cy="1323439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&lt;html&gt;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   &lt;body&gt;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       hello, </a:t>
            </a:r>
            <a:r>
              <a:rPr lang="zh-CN" altLang="en-US" sz="1600" b="1">
                <a:solidFill>
                  <a:schemeClr val="accent2"/>
                </a:solidFill>
                <a:ea typeface="Alibaba PuHuiTi B"/>
              </a:rPr>
              <a:t>张三</a:t>
            </a:r>
            <a:endParaRPr lang="en-US" altLang="zh-CN" sz="1600" b="1">
              <a:solidFill>
                <a:schemeClr val="accent2"/>
              </a:solidFill>
              <a:ea typeface="Alibaba PuHuiTi 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&lt;/body&gt;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3A2BBCF-4C8B-4086-A674-02B5BD411B85}"/>
              </a:ext>
            </a:extLst>
          </p:cNvPr>
          <p:cNvSpPr/>
          <p:nvPr/>
        </p:nvSpPr>
        <p:spPr>
          <a:xfrm>
            <a:off x="7952421" y="4527855"/>
            <a:ext cx="1937090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ModelAndView</a:t>
            </a:r>
            <a:endParaRPr lang="zh-CN" altLang="en-US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5535D06F-1379-4DAD-B6F2-0F15B578D752}"/>
              </a:ext>
            </a:extLst>
          </p:cNvPr>
          <p:cNvSpPr/>
          <p:nvPr/>
        </p:nvSpPr>
        <p:spPr>
          <a:xfrm>
            <a:off x="410876" y="5261040"/>
            <a:ext cx="7541544" cy="619089"/>
          </a:xfrm>
          <a:prstGeom prst="lef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</a:rPr>
              <a:t>response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2D8A8C8-CD5B-4708-90B2-CCFFD8FA0695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1BC1396-BA3A-4470-B3A2-7157E7170601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B1EA205-557F-48CC-83EA-4189DD4D9866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F136254-8240-4690-BEA8-7EF856280FF8}"/>
              </a:ext>
            </a:extLst>
          </p:cNvPr>
          <p:cNvGrpSpPr/>
          <p:nvPr/>
        </p:nvGrpSpPr>
        <p:grpSpPr>
          <a:xfrm>
            <a:off x="3093520" y="4318031"/>
            <a:ext cx="1936722" cy="395289"/>
            <a:chOff x="6516381" y="3869143"/>
            <a:chExt cx="1936722" cy="39528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2502B7A-6F77-4060-966C-FC88E19867D9}"/>
                </a:ext>
              </a:extLst>
            </p:cNvPr>
            <p:cNvSpPr/>
            <p:nvPr/>
          </p:nvSpPr>
          <p:spPr>
            <a:xfrm>
              <a:off x="7278271" y="3888227"/>
              <a:ext cx="1174832" cy="3571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Controller</a:t>
              </a:r>
              <a:endParaRPr lang="zh-CN" altLang="en-US" sz="160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A9D7669B-4E3F-4639-B6E8-B13513F20722}"/>
                </a:ext>
              </a:extLst>
            </p:cNvPr>
            <p:cNvSpPr/>
            <p:nvPr/>
          </p:nvSpPr>
          <p:spPr>
            <a:xfrm>
              <a:off x="6516381" y="3869143"/>
              <a:ext cx="726547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/c2</a:t>
              </a:r>
              <a:endParaRPr lang="zh-CN" altLang="en-US" sz="160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3798752-C436-42BD-95E0-52DAE346875B}"/>
              </a:ext>
            </a:extLst>
          </p:cNvPr>
          <p:cNvSpPr/>
          <p:nvPr/>
        </p:nvSpPr>
        <p:spPr>
          <a:xfrm>
            <a:off x="5029351" y="4810837"/>
            <a:ext cx="1737209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afterCompletion()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2819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71B62CB-C730-4BDE-9B13-B0602A04F347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1186E67-7856-4C16-AD61-25C7900204C4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80598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44BF2-11B7-4CBE-A495-C7F1E4F0445D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1A4152B-8322-4CE9-8D22-F36F8FB388B2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POST /t2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71B62CB-C730-4BDE-9B13-B0602A04F347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1186E67-7856-4C16-AD61-25C7900204C4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694582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1A4152B-8322-4CE9-8D22-F36F8FB388B2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POST /t2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71B62CB-C730-4BDE-9B13-B0602A04F347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2F2CF33-A69E-442A-8C3B-7FE7DB0DEE3F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3957F51-0BC8-4D49-B950-53D168CE10B7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03831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8F63F-500E-442B-B5BB-B492A1515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148576"/>
            <a:ext cx="6582196" cy="4998224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3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你只需具备 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的基础知识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想探究 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原理的好奇心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收获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培养正确的学习源码方法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睥睨其它程序员的资本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唯一认清 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的机会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面向人群、能收获什么？</a:t>
            </a:r>
          </a:p>
        </p:txBody>
      </p:sp>
    </p:spTree>
    <p:extLst>
      <p:ext uri="{BB962C8B-B14F-4D97-AF65-F5344CB8AC3E}">
        <p14:creationId xmlns:p14="http://schemas.microsoft.com/office/powerpoint/2010/main" val="19557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1A4152B-8322-4CE9-8D22-F36F8FB388B2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POST /t2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71B62CB-C730-4BDE-9B13-B0602A04F347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3D073B0-07D9-4AA3-832B-736FBC038460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2B39087-D278-4FEE-A5A7-051DB3B07810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EEFF1FC-6929-4CBF-B86E-B2A65DB3B647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BD7CB8-6EBE-47B5-AF9A-8F836EB76246}"/>
              </a:ext>
            </a:extLst>
          </p:cNvPr>
          <p:cNvGrpSpPr/>
          <p:nvPr/>
        </p:nvGrpSpPr>
        <p:grpSpPr>
          <a:xfrm>
            <a:off x="1300824" y="2831287"/>
            <a:ext cx="2538033" cy="395289"/>
            <a:chOff x="4304929" y="3721831"/>
            <a:chExt cx="2538033" cy="395289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8E574C6-7806-4123-8DA7-527E067FD846}"/>
                </a:ext>
              </a:extLst>
            </p:cNvPr>
            <p:cNvSpPr/>
            <p:nvPr/>
          </p:nvSpPr>
          <p:spPr>
            <a:xfrm>
              <a:off x="5251360" y="3741666"/>
              <a:ext cx="1591602" cy="3556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HandlerMethod</a:t>
              </a:r>
              <a:endParaRPr lang="zh-CN" altLang="en-US" sz="160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4A37229-11CE-4C9A-995D-821D25D21FD7}"/>
                </a:ext>
              </a:extLst>
            </p:cNvPr>
            <p:cNvSpPr/>
            <p:nvPr/>
          </p:nvSpPr>
          <p:spPr>
            <a:xfrm>
              <a:off x="4304929" y="3721831"/>
              <a:ext cx="1009334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POST /t2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040285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4.81481E-6 L 0.11979 0.2129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3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1A4152B-8322-4CE9-8D22-F36F8FB388B2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POST /t2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71B62CB-C730-4BDE-9B13-B0602A04F347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3D073B0-07D9-4AA3-832B-736FBC038460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2B39087-D278-4FEE-A5A7-051DB3B07810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EEFF1FC-6929-4CBF-B86E-B2A65DB3B647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BD7CB8-6EBE-47B5-AF9A-8F836EB76246}"/>
              </a:ext>
            </a:extLst>
          </p:cNvPr>
          <p:cNvGrpSpPr/>
          <p:nvPr/>
        </p:nvGrpSpPr>
        <p:grpSpPr>
          <a:xfrm>
            <a:off x="2761334" y="4292515"/>
            <a:ext cx="2538033" cy="395289"/>
            <a:chOff x="4304929" y="3721831"/>
            <a:chExt cx="2538033" cy="395289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8E574C6-7806-4123-8DA7-527E067FD846}"/>
                </a:ext>
              </a:extLst>
            </p:cNvPr>
            <p:cNvSpPr/>
            <p:nvPr/>
          </p:nvSpPr>
          <p:spPr>
            <a:xfrm>
              <a:off x="5251360" y="3741666"/>
              <a:ext cx="1591602" cy="3556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HandlerMethod</a:t>
              </a:r>
              <a:endParaRPr lang="zh-CN" altLang="en-US" sz="160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4A37229-11CE-4C9A-995D-821D25D21FD7}"/>
                </a:ext>
              </a:extLst>
            </p:cNvPr>
            <p:cNvSpPr/>
            <p:nvPr/>
          </p:nvSpPr>
          <p:spPr>
            <a:xfrm>
              <a:off x="4304929" y="3721831"/>
              <a:ext cx="1009334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POST /t2</a:t>
              </a:r>
              <a:endParaRPr lang="zh-CN" altLang="en-US" sz="1600"/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57848E7-2722-475D-BF3D-1412D05B71CF}"/>
              </a:ext>
            </a:extLst>
          </p:cNvPr>
          <p:cNvSpPr/>
          <p:nvPr/>
        </p:nvSpPr>
        <p:spPr>
          <a:xfrm>
            <a:off x="5029351" y="4810837"/>
            <a:ext cx="1498999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preHandle()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93691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F59D448D-AD67-40EA-B3D8-A8DAD8387E9E}"/>
              </a:ext>
            </a:extLst>
          </p:cNvPr>
          <p:cNvSpPr txBox="1"/>
          <p:nvPr/>
        </p:nvSpPr>
        <p:spPr>
          <a:xfrm>
            <a:off x="5936030" y="3855674"/>
            <a:ext cx="5844999" cy="2554545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@Controller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public class Controller1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</a:t>
            </a: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@PostMapping("/t2")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    @ResponseBody</a:t>
            </a:r>
            <a:endParaRPr lang="en-US" altLang="zh-CN" sz="1600" b="1">
              <a:solidFill>
                <a:schemeClr val="accent3">
                  <a:lumMod val="7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public User t2(@RequestParam("name") String name)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    log.debug("t2({})", name);</a:t>
            </a:r>
          </a:p>
          <a:p>
            <a:r>
              <a:rPr lang="en-US" altLang="zh-CN" sz="1600">
                <a:latin typeface="+mn-lt"/>
                <a:ea typeface="+mn-ea"/>
              </a:rPr>
              <a:t>        return </a:t>
            </a:r>
            <a:r>
              <a:rPr lang="en-US" altLang="zh-CN" sz="1600"/>
              <a:t>new User("</a:t>
            </a:r>
            <a:r>
              <a:rPr lang="zh-CN" altLang="en-US" sz="1600"/>
              <a:t>李四</a:t>
            </a:r>
            <a:r>
              <a:rPr lang="en-US" altLang="zh-CN" sz="1600"/>
              <a:t>", 20);</a:t>
            </a:r>
            <a:endParaRPr lang="en-US" altLang="zh-CN" sz="160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+mn-lt"/>
                <a:ea typeface="+mn-ea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}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1A4152B-8322-4CE9-8D22-F36F8FB388B2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POST /t2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71B62CB-C730-4BDE-9B13-B0602A04F347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3D073B0-07D9-4AA3-832B-736FBC038460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2B39087-D278-4FEE-A5A7-051DB3B07810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EEFF1FC-6929-4CBF-B86E-B2A65DB3B647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BD7CB8-6EBE-47B5-AF9A-8F836EB76246}"/>
              </a:ext>
            </a:extLst>
          </p:cNvPr>
          <p:cNvGrpSpPr/>
          <p:nvPr/>
        </p:nvGrpSpPr>
        <p:grpSpPr>
          <a:xfrm>
            <a:off x="2761334" y="4292515"/>
            <a:ext cx="2538033" cy="395289"/>
            <a:chOff x="4304929" y="3721831"/>
            <a:chExt cx="2538033" cy="395289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8E574C6-7806-4123-8DA7-527E067FD846}"/>
                </a:ext>
              </a:extLst>
            </p:cNvPr>
            <p:cNvSpPr/>
            <p:nvPr/>
          </p:nvSpPr>
          <p:spPr>
            <a:xfrm>
              <a:off x="5251360" y="3741666"/>
              <a:ext cx="1591602" cy="3556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HandlerMethod</a:t>
              </a:r>
              <a:endParaRPr lang="zh-CN" altLang="en-US" sz="160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4A37229-11CE-4C9A-995D-821D25D21FD7}"/>
                </a:ext>
              </a:extLst>
            </p:cNvPr>
            <p:cNvSpPr/>
            <p:nvPr/>
          </p:nvSpPr>
          <p:spPr>
            <a:xfrm>
              <a:off x="4304929" y="3721831"/>
              <a:ext cx="1009334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POST /t2</a:t>
              </a:r>
              <a:endParaRPr lang="zh-CN" altLang="en-US" sz="160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5288B8F-71FF-4746-B1BD-E6B46E284530}"/>
              </a:ext>
            </a:extLst>
          </p:cNvPr>
          <p:cNvSpPr/>
          <p:nvPr/>
        </p:nvSpPr>
        <p:spPr>
          <a:xfrm>
            <a:off x="7952420" y="3334477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HandlerAdapter</a:t>
            </a:r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EC8CFA8-9651-4216-A5C9-AD823DA4A674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5299367" y="3687340"/>
            <a:ext cx="2653053" cy="8028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264E4EF-D71A-4329-96DC-B610FAB4139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299367" y="4566713"/>
            <a:ext cx="636663" cy="566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6B89089-F3AC-422A-8ED1-16018935F363}"/>
              </a:ext>
            </a:extLst>
          </p:cNvPr>
          <p:cNvSpPr/>
          <p:nvPr/>
        </p:nvSpPr>
        <p:spPr>
          <a:xfrm>
            <a:off x="9967632" y="4736677"/>
            <a:ext cx="1695629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数据绑定工厂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251D2BA-2D98-4437-B1EF-98BD5A434D55}"/>
              </a:ext>
            </a:extLst>
          </p:cNvPr>
          <p:cNvSpPr/>
          <p:nvPr/>
        </p:nvSpPr>
        <p:spPr>
          <a:xfrm>
            <a:off x="9638719" y="4356984"/>
            <a:ext cx="1842217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参数名解析器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4AB0D5C-5D23-4D68-AC55-4280BA77B40B}"/>
              </a:ext>
            </a:extLst>
          </p:cNvPr>
          <p:cNvSpPr/>
          <p:nvPr/>
        </p:nvSpPr>
        <p:spPr>
          <a:xfrm>
            <a:off x="9947952" y="3968857"/>
            <a:ext cx="161428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参数解析器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821B773-E2E9-451A-BA73-D56088F0AE31}"/>
              </a:ext>
            </a:extLst>
          </p:cNvPr>
          <p:cNvSpPr/>
          <p:nvPr/>
        </p:nvSpPr>
        <p:spPr>
          <a:xfrm>
            <a:off x="9752687" y="5489120"/>
            <a:ext cx="161428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类型转换器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34B1F79-511B-49BF-9290-157C7BC10A88}"/>
              </a:ext>
            </a:extLst>
          </p:cNvPr>
          <p:cNvSpPr/>
          <p:nvPr/>
        </p:nvSpPr>
        <p:spPr>
          <a:xfrm>
            <a:off x="6339156" y="5885992"/>
            <a:ext cx="161428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返回值处理器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31846CC-019E-4E24-9002-6A7F2A60437E}"/>
              </a:ext>
            </a:extLst>
          </p:cNvPr>
          <p:cNvSpPr/>
          <p:nvPr/>
        </p:nvSpPr>
        <p:spPr>
          <a:xfrm>
            <a:off x="6702919" y="6235523"/>
            <a:ext cx="161428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消息转换器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1880338-C8CD-434F-9026-762F7EBC4F39}"/>
              </a:ext>
            </a:extLst>
          </p:cNvPr>
          <p:cNvSpPr/>
          <p:nvPr/>
        </p:nvSpPr>
        <p:spPr>
          <a:xfrm>
            <a:off x="10274124" y="5109427"/>
            <a:ext cx="1358677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模型工厂</a:t>
            </a:r>
          </a:p>
        </p:txBody>
      </p:sp>
    </p:spTree>
    <p:extLst>
      <p:ext uri="{BB962C8B-B14F-4D97-AF65-F5344CB8AC3E}">
        <p14:creationId xmlns:p14="http://schemas.microsoft.com/office/powerpoint/2010/main" val="196267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7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4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箭头: 左 40">
            <a:extLst>
              <a:ext uri="{FF2B5EF4-FFF2-40B4-BE49-F238E27FC236}">
                <a16:creationId xmlns:a16="http://schemas.microsoft.com/office/drawing/2014/main" id="{540AB8AA-51A2-460B-95AC-A29FED8291A0}"/>
              </a:ext>
            </a:extLst>
          </p:cNvPr>
          <p:cNvSpPr/>
          <p:nvPr/>
        </p:nvSpPr>
        <p:spPr>
          <a:xfrm>
            <a:off x="410875" y="5261040"/>
            <a:ext cx="8097858" cy="619089"/>
          </a:xfrm>
          <a:prstGeom prst="lef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</a:rPr>
              <a:t>response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1A4152B-8322-4CE9-8D22-F36F8FB388B2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POST /t2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71B62CB-C730-4BDE-9B13-B0602A04F347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3D073B0-07D9-4AA3-832B-736FBC038460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2B39087-D278-4FEE-A5A7-051DB3B07810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EEFF1FC-6929-4CBF-B86E-B2A65DB3B647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BD7CB8-6EBE-47B5-AF9A-8F836EB76246}"/>
              </a:ext>
            </a:extLst>
          </p:cNvPr>
          <p:cNvGrpSpPr/>
          <p:nvPr/>
        </p:nvGrpSpPr>
        <p:grpSpPr>
          <a:xfrm>
            <a:off x="2761334" y="4292515"/>
            <a:ext cx="2538033" cy="395289"/>
            <a:chOff x="4304929" y="3721831"/>
            <a:chExt cx="2538033" cy="395289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8E574C6-7806-4123-8DA7-527E067FD846}"/>
                </a:ext>
              </a:extLst>
            </p:cNvPr>
            <p:cNvSpPr/>
            <p:nvPr/>
          </p:nvSpPr>
          <p:spPr>
            <a:xfrm>
              <a:off x="5251360" y="3741666"/>
              <a:ext cx="1591602" cy="3556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HandlerMethod</a:t>
              </a:r>
              <a:endParaRPr lang="zh-CN" altLang="en-US" sz="160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4A37229-11CE-4C9A-995D-821D25D21FD7}"/>
                </a:ext>
              </a:extLst>
            </p:cNvPr>
            <p:cNvSpPr/>
            <p:nvPr/>
          </p:nvSpPr>
          <p:spPr>
            <a:xfrm>
              <a:off x="4304929" y="3721831"/>
              <a:ext cx="1009334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POST /t2</a:t>
              </a:r>
              <a:endParaRPr lang="zh-CN" altLang="en-US" sz="160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5288B8F-71FF-4746-B1BD-E6B46E284530}"/>
              </a:ext>
            </a:extLst>
          </p:cNvPr>
          <p:cNvSpPr/>
          <p:nvPr/>
        </p:nvSpPr>
        <p:spPr>
          <a:xfrm>
            <a:off x="7952420" y="3334477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HandlerAdapter</a:t>
            </a:r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54CDC6A-6C11-455B-9F4C-E10CFFF9692E}"/>
              </a:ext>
            </a:extLst>
          </p:cNvPr>
          <p:cNvSpPr/>
          <p:nvPr/>
        </p:nvSpPr>
        <p:spPr>
          <a:xfrm>
            <a:off x="7952420" y="5159571"/>
            <a:ext cx="161428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返回值处理器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4A4681F-5BF2-406E-80F3-AC14F0AFB75A}"/>
              </a:ext>
            </a:extLst>
          </p:cNvPr>
          <p:cNvSpPr/>
          <p:nvPr/>
        </p:nvSpPr>
        <p:spPr>
          <a:xfrm>
            <a:off x="8316183" y="5509102"/>
            <a:ext cx="161428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消息转换器</a:t>
            </a:r>
          </a:p>
        </p:txBody>
      </p:sp>
    </p:spTree>
    <p:extLst>
      <p:ext uri="{BB962C8B-B14F-4D97-AF65-F5344CB8AC3E}">
        <p14:creationId xmlns:p14="http://schemas.microsoft.com/office/powerpoint/2010/main" val="2549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箭头: 左 40">
            <a:extLst>
              <a:ext uri="{FF2B5EF4-FFF2-40B4-BE49-F238E27FC236}">
                <a16:creationId xmlns:a16="http://schemas.microsoft.com/office/drawing/2014/main" id="{540AB8AA-51A2-460B-95AC-A29FED8291A0}"/>
              </a:ext>
            </a:extLst>
          </p:cNvPr>
          <p:cNvSpPr/>
          <p:nvPr/>
        </p:nvSpPr>
        <p:spPr>
          <a:xfrm>
            <a:off x="410875" y="5261040"/>
            <a:ext cx="8097858" cy="619089"/>
          </a:xfrm>
          <a:prstGeom prst="lef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</a:rPr>
              <a:t>response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3B9D28-C7C6-4650-AC5D-427A854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ED83CD-EA0D-4C97-9705-8D9549094AEF}"/>
              </a:ext>
            </a:extLst>
          </p:cNvPr>
          <p:cNvSpPr/>
          <p:nvPr/>
        </p:nvSpPr>
        <p:spPr>
          <a:xfrm>
            <a:off x="1874939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176DC8-B7FF-48D2-A7DF-AE04BAE26EFC}"/>
              </a:ext>
            </a:extLst>
          </p:cNvPr>
          <p:cNvSpPr/>
          <p:nvPr/>
        </p:nvSpPr>
        <p:spPr>
          <a:xfrm>
            <a:off x="5928597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RouterFunction</a:t>
            </a:r>
          </a:p>
          <a:p>
            <a:pPr algn="ctr"/>
            <a:r>
              <a:rPr lang="en-US" altLang="zh-CN"/>
              <a:t>Mapping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0128EC-7C94-44A9-836D-2B9C55B4DAA3}"/>
              </a:ext>
            </a:extLst>
          </p:cNvPr>
          <p:cNvSpPr/>
          <p:nvPr/>
        </p:nvSpPr>
        <p:spPr>
          <a:xfrm>
            <a:off x="7952420" y="149401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SimpleUrl</a:t>
            </a:r>
          </a:p>
          <a:p>
            <a:pPr algn="ctr"/>
            <a:r>
              <a:rPr lang="en-US" altLang="zh-CN"/>
              <a:t>HandlerMapping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2F1562-544D-4A71-A077-EB1021FD4435}"/>
              </a:ext>
            </a:extLst>
          </p:cNvPr>
          <p:cNvSpPr/>
          <p:nvPr/>
        </p:nvSpPr>
        <p:spPr>
          <a:xfrm>
            <a:off x="3904774" y="1506323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BeanNameUrl</a:t>
            </a:r>
          </a:p>
          <a:p>
            <a:pPr algn="ctr"/>
            <a:r>
              <a:rPr lang="en-US" altLang="zh-CN"/>
              <a:t>HandlerMapping 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38D7E-AA75-4D27-850F-DFFDB66544D0}"/>
              </a:ext>
            </a:extLst>
          </p:cNvPr>
          <p:cNvSpPr/>
          <p:nvPr/>
        </p:nvSpPr>
        <p:spPr>
          <a:xfrm>
            <a:off x="4838542" y="867468"/>
            <a:ext cx="218011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DispatcherServlet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C63829-BB58-4A4E-A08C-96CA898304DF}"/>
              </a:ext>
            </a:extLst>
          </p:cNvPr>
          <p:cNvSpPr/>
          <p:nvPr/>
        </p:nvSpPr>
        <p:spPr>
          <a:xfrm>
            <a:off x="4667032" y="2329266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433714-F824-493A-B4F6-D05CA2FC4349}"/>
              </a:ext>
            </a:extLst>
          </p:cNvPr>
          <p:cNvSpPr/>
          <p:nvPr/>
        </p:nvSpPr>
        <p:spPr>
          <a:xfrm>
            <a:off x="3904774" y="2296177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/c1</a:t>
            </a:r>
            <a:endParaRPr lang="zh-CN" altLang="en-US" sz="16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F628-C57F-4CD1-ADF4-B5527C3512EF}"/>
              </a:ext>
            </a:extLst>
          </p:cNvPr>
          <p:cNvSpPr/>
          <p:nvPr/>
        </p:nvSpPr>
        <p:spPr>
          <a:xfrm>
            <a:off x="2220427" y="2316011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86FC52-524D-4154-A3C4-CA2147AB030C}"/>
              </a:ext>
            </a:extLst>
          </p:cNvPr>
          <p:cNvSpPr/>
          <p:nvPr/>
        </p:nvSpPr>
        <p:spPr>
          <a:xfrm>
            <a:off x="9026845" y="2306468"/>
            <a:ext cx="2754184" cy="381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ResourceHttpRequestHandler</a:t>
            </a:r>
            <a:endParaRPr lang="zh-CN" altLang="en-US" sz="16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AC4414-40E0-40D2-B35F-DDA326F0A0B0}"/>
              </a:ext>
            </a:extLst>
          </p:cNvPr>
          <p:cNvSpPr/>
          <p:nvPr/>
        </p:nvSpPr>
        <p:spPr>
          <a:xfrm>
            <a:off x="7952420" y="2291097"/>
            <a:ext cx="1173236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/images/**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22A3F2-E045-45D2-BC11-2067CB1DB51A}"/>
              </a:ext>
            </a:extLst>
          </p:cNvPr>
          <p:cNvSpPr/>
          <p:nvPr/>
        </p:nvSpPr>
        <p:spPr>
          <a:xfrm>
            <a:off x="6252764" y="2812477"/>
            <a:ext cx="1612923" cy="37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A4EA57-9DF0-4083-946F-8AEE5FC226FB}"/>
              </a:ext>
            </a:extLst>
          </p:cNvPr>
          <p:cNvSpPr/>
          <p:nvPr/>
        </p:nvSpPr>
        <p:spPr>
          <a:xfrm>
            <a:off x="5928597" y="2802852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/r2</a:t>
            </a:r>
            <a:endParaRPr lang="zh-CN" altLang="en-US" sz="16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8A2E4C-1C58-41CE-854A-11A8A26E5C6F}"/>
              </a:ext>
            </a:extLst>
          </p:cNvPr>
          <p:cNvSpPr/>
          <p:nvPr/>
        </p:nvSpPr>
        <p:spPr>
          <a:xfrm>
            <a:off x="6339156" y="2329265"/>
            <a:ext cx="1526532" cy="3724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RouterFunction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A0564-FFAB-435E-8503-2C225D967ED6}"/>
              </a:ext>
            </a:extLst>
          </p:cNvPr>
          <p:cNvSpPr/>
          <p:nvPr/>
        </p:nvSpPr>
        <p:spPr>
          <a:xfrm>
            <a:off x="5928597" y="2306468"/>
            <a:ext cx="914365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/r1</a:t>
            </a:r>
            <a:endParaRPr lang="zh-CN" altLang="en-US" sz="16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7C29F5-C189-40B3-9E66-12FAF2DE0872}"/>
              </a:ext>
            </a:extLst>
          </p:cNvPr>
          <p:cNvSpPr/>
          <p:nvPr/>
        </p:nvSpPr>
        <p:spPr>
          <a:xfrm>
            <a:off x="4666663" y="2822687"/>
            <a:ext cx="1174832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Controller</a:t>
            </a:r>
            <a:endParaRPr lang="zh-CN" altLang="en-US" sz="16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97F316-9FB5-4C06-B750-952218F7BCB3}"/>
              </a:ext>
            </a:extLst>
          </p:cNvPr>
          <p:cNvSpPr/>
          <p:nvPr/>
        </p:nvSpPr>
        <p:spPr>
          <a:xfrm>
            <a:off x="3904773" y="2803603"/>
            <a:ext cx="726547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/c2</a:t>
            </a:r>
            <a:endParaRPr lang="zh-CN" altLang="en-US" sz="160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1A4152B-8322-4CE9-8D22-F36F8FB388B2}"/>
              </a:ext>
            </a:extLst>
          </p:cNvPr>
          <p:cNvSpPr/>
          <p:nvPr/>
        </p:nvSpPr>
        <p:spPr>
          <a:xfrm>
            <a:off x="410875" y="4040203"/>
            <a:ext cx="2033941" cy="67497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 </a:t>
            </a:r>
            <a:r>
              <a:rPr lang="en-US" altLang="zh-CN"/>
              <a:t>POST /t2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71B62CB-C730-4BDE-9B13-B0602A04F347}"/>
              </a:ext>
            </a:extLst>
          </p:cNvPr>
          <p:cNvSpPr/>
          <p:nvPr/>
        </p:nvSpPr>
        <p:spPr>
          <a:xfrm>
            <a:off x="1273996" y="2296177"/>
            <a:ext cx="1009333" cy="3556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GET /t1</a:t>
            </a:r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3D073B0-07D9-4AA3-832B-736FBC038460}"/>
              </a:ext>
            </a:extLst>
          </p:cNvPr>
          <p:cNvSpPr/>
          <p:nvPr/>
        </p:nvSpPr>
        <p:spPr>
          <a:xfrm>
            <a:off x="2553281" y="4040203"/>
            <a:ext cx="2954140" cy="1238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HandlerInterceptor</a:t>
            </a:r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2B39087-D278-4FEE-A5A7-051DB3B07810}"/>
              </a:ext>
            </a:extLst>
          </p:cNvPr>
          <p:cNvSpPr/>
          <p:nvPr/>
        </p:nvSpPr>
        <p:spPr>
          <a:xfrm>
            <a:off x="2220427" y="2822687"/>
            <a:ext cx="1591602" cy="3556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HandlerMethod</a:t>
            </a:r>
            <a:endParaRPr lang="zh-CN" altLang="en-US" sz="16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EEFF1FC-6929-4CBF-B86E-B2A65DB3B647}"/>
              </a:ext>
            </a:extLst>
          </p:cNvPr>
          <p:cNvSpPr/>
          <p:nvPr/>
        </p:nvSpPr>
        <p:spPr>
          <a:xfrm>
            <a:off x="1273996" y="2802852"/>
            <a:ext cx="1009334" cy="3952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POST /t2</a:t>
            </a:r>
            <a:endParaRPr lang="zh-CN" alt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BD7CB8-6EBE-47B5-AF9A-8F836EB76246}"/>
              </a:ext>
            </a:extLst>
          </p:cNvPr>
          <p:cNvGrpSpPr/>
          <p:nvPr/>
        </p:nvGrpSpPr>
        <p:grpSpPr>
          <a:xfrm>
            <a:off x="2761334" y="4292515"/>
            <a:ext cx="2538033" cy="395289"/>
            <a:chOff x="4304929" y="3721831"/>
            <a:chExt cx="2538033" cy="395289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8E574C6-7806-4123-8DA7-527E067FD846}"/>
                </a:ext>
              </a:extLst>
            </p:cNvPr>
            <p:cNvSpPr/>
            <p:nvPr/>
          </p:nvSpPr>
          <p:spPr>
            <a:xfrm>
              <a:off x="5251360" y="3741666"/>
              <a:ext cx="1591602" cy="3556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HandlerMethod</a:t>
              </a:r>
              <a:endParaRPr lang="zh-CN" altLang="en-US" sz="160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4A37229-11CE-4C9A-995D-821D25D21FD7}"/>
                </a:ext>
              </a:extLst>
            </p:cNvPr>
            <p:cNvSpPr/>
            <p:nvPr/>
          </p:nvSpPr>
          <p:spPr>
            <a:xfrm>
              <a:off x="4304929" y="3721831"/>
              <a:ext cx="1009334" cy="3952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POST /t2</a:t>
              </a:r>
              <a:endParaRPr lang="zh-CN" altLang="en-US" sz="160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5288B8F-71FF-4746-B1BD-E6B46E284530}"/>
              </a:ext>
            </a:extLst>
          </p:cNvPr>
          <p:cNvSpPr/>
          <p:nvPr/>
        </p:nvSpPr>
        <p:spPr>
          <a:xfrm>
            <a:off x="7952420" y="3334477"/>
            <a:ext cx="1937090" cy="7057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RequestMapping</a:t>
            </a:r>
          </a:p>
          <a:p>
            <a:pPr algn="ctr"/>
            <a:r>
              <a:rPr lang="en-US" altLang="zh-CN"/>
              <a:t>HandlerAdapter</a:t>
            </a:r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54CDC6A-6C11-455B-9F4C-E10CFFF9692E}"/>
              </a:ext>
            </a:extLst>
          </p:cNvPr>
          <p:cNvSpPr/>
          <p:nvPr/>
        </p:nvSpPr>
        <p:spPr>
          <a:xfrm>
            <a:off x="7952420" y="5159571"/>
            <a:ext cx="161428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返回值处理器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4A4681F-5BF2-406E-80F3-AC14F0AFB75A}"/>
              </a:ext>
            </a:extLst>
          </p:cNvPr>
          <p:cNvSpPr/>
          <p:nvPr/>
        </p:nvSpPr>
        <p:spPr>
          <a:xfrm>
            <a:off x="8316183" y="5509102"/>
            <a:ext cx="161428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消息转换器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5604DDD-8CB6-4B35-A624-7F2ACE9B94D2}"/>
              </a:ext>
            </a:extLst>
          </p:cNvPr>
          <p:cNvSpPr/>
          <p:nvPr/>
        </p:nvSpPr>
        <p:spPr>
          <a:xfrm>
            <a:off x="5029351" y="4810837"/>
            <a:ext cx="1737209" cy="35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afterCompletion()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45866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457450"/>
            <a:ext cx="6948804" cy="1943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BeanFactory</a:t>
            </a:r>
            <a:r>
              <a:rPr lang="zh-CN" altLang="en-US"/>
              <a:t>能做哪些事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en-US" altLang="zh-CN" err="1"/>
              <a:t>ApplicationContext</a:t>
            </a:r>
            <a:r>
              <a:rPr lang="zh-CN" altLang="en-US"/>
              <a:t>有哪些扩展功能</a:t>
            </a:r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zh-CN" altLang="en-US"/>
              <a:t>事件解耦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1" y="1958976"/>
            <a:ext cx="3748087" cy="784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1.</a:t>
            </a:r>
            <a:r>
              <a:rPr kumimoji="1" lang="zh-CN" altLang="en-US"/>
              <a:t>容器接口</a:t>
            </a:r>
          </a:p>
        </p:txBody>
      </p:sp>
    </p:spTree>
    <p:extLst>
      <p:ext uri="{BB962C8B-B14F-4D97-AF65-F5344CB8AC3E}">
        <p14:creationId xmlns:p14="http://schemas.microsoft.com/office/powerpoint/2010/main" val="773322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457450"/>
            <a:ext cx="6948804" cy="1943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BeanFactory</a:t>
            </a:r>
            <a:r>
              <a:rPr lang="zh-CN" altLang="en-US"/>
              <a:t>实现的特点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en-US" altLang="zh-CN" err="1"/>
              <a:t>ApplicationContext</a:t>
            </a:r>
            <a:r>
              <a:rPr lang="zh-CN" altLang="en-US"/>
              <a:t>的常见实现和用法</a:t>
            </a:r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zh-CN" altLang="en-US"/>
              <a:t>内嵌容器、注册</a:t>
            </a:r>
            <a:r>
              <a:rPr lang="en-US" altLang="zh-CN" err="1"/>
              <a:t>DispatcherServlet</a:t>
            </a:r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1" y="1958976"/>
            <a:ext cx="3748087" cy="784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2.</a:t>
            </a:r>
            <a:r>
              <a:rPr kumimoji="1" lang="zh-CN" altLang="en-US"/>
              <a:t>容器实现</a:t>
            </a:r>
          </a:p>
        </p:txBody>
      </p:sp>
    </p:spTree>
    <p:extLst>
      <p:ext uri="{BB962C8B-B14F-4D97-AF65-F5344CB8AC3E}">
        <p14:creationId xmlns:p14="http://schemas.microsoft.com/office/powerpoint/2010/main" val="2820274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457450"/>
            <a:ext cx="6948804" cy="1943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1️⃣Spring bean </a:t>
            </a:r>
            <a:r>
              <a:rPr lang="zh-CN" altLang="en-US"/>
              <a:t>生命周期各个阶段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模板设计模式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1" y="1958976"/>
            <a:ext cx="3748087" cy="784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3.Bean</a:t>
            </a:r>
            <a:r>
              <a:rPr kumimoji="1" lang="zh-CN" altLang="en-US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465436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457450"/>
            <a:ext cx="6948804" cy="1943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1️⃣Bean </a:t>
            </a:r>
            <a:r>
              <a:rPr lang="zh-CN" altLang="en-US"/>
              <a:t>后处理器的作用：为 </a:t>
            </a:r>
            <a:r>
              <a:rPr lang="en-US" altLang="zh-CN"/>
              <a:t>Bean </a:t>
            </a:r>
            <a:r>
              <a:rPr lang="zh-CN" altLang="en-US"/>
              <a:t>生命周期各个阶段提供扩展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常见的 </a:t>
            </a:r>
            <a:r>
              <a:rPr lang="en-US" altLang="zh-CN"/>
              <a:t>Bean </a:t>
            </a:r>
            <a:r>
              <a:rPr lang="zh-CN" altLang="en-US"/>
              <a:t>后处理器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1" y="1958976"/>
            <a:ext cx="3748087" cy="784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4.Bean</a:t>
            </a:r>
            <a:r>
              <a:rPr kumimoji="1" lang="zh-CN" altLang="en-US"/>
              <a:t>后处理器</a:t>
            </a:r>
          </a:p>
        </p:txBody>
      </p:sp>
    </p:spTree>
    <p:extLst>
      <p:ext uri="{BB962C8B-B14F-4D97-AF65-F5344CB8AC3E}">
        <p14:creationId xmlns:p14="http://schemas.microsoft.com/office/powerpoint/2010/main" val="1259484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457450"/>
            <a:ext cx="6948804" cy="1943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BeanFactory</a:t>
            </a:r>
            <a:r>
              <a:rPr lang="zh-CN" altLang="en-US"/>
              <a:t>后处理器的作用：为 </a:t>
            </a:r>
            <a:r>
              <a:rPr lang="en-US" altLang="zh-CN" err="1"/>
              <a:t>BeanFactory</a:t>
            </a:r>
            <a:r>
              <a:rPr lang="en-US" altLang="zh-CN"/>
              <a:t> </a:t>
            </a:r>
            <a:r>
              <a:rPr lang="zh-CN" altLang="en-US"/>
              <a:t>提供扩展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常见的 </a:t>
            </a:r>
            <a:r>
              <a:rPr lang="en-US" altLang="zh-CN" err="1"/>
              <a:t>BeanFactory</a:t>
            </a:r>
            <a:r>
              <a:rPr lang="en-US" altLang="zh-CN"/>
              <a:t> </a:t>
            </a:r>
            <a:r>
              <a:rPr lang="zh-CN" altLang="en-US"/>
              <a:t>后处理器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1" y="1958976"/>
            <a:ext cx="4719954" cy="7127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5.BeanFactory</a:t>
            </a:r>
            <a:r>
              <a:rPr kumimoji="1" lang="zh-CN" altLang="en-US"/>
              <a:t>后处理器</a:t>
            </a:r>
          </a:p>
        </p:txBody>
      </p:sp>
    </p:spTree>
    <p:extLst>
      <p:ext uri="{BB962C8B-B14F-4D97-AF65-F5344CB8AC3E}">
        <p14:creationId xmlns:p14="http://schemas.microsoft.com/office/powerpoint/2010/main" val="90928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6677F62-8C19-4CA9-8306-EE73B2DC795C}"/>
              </a:ext>
            </a:extLst>
          </p:cNvPr>
          <p:cNvSpPr/>
          <p:nvPr/>
        </p:nvSpPr>
        <p:spPr>
          <a:xfrm>
            <a:off x="6467775" y="4500028"/>
            <a:ext cx="2663751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第卅六讲 </a:t>
            </a:r>
            <a:r>
              <a:rPr lang="en-US" altLang="zh-CN"/>
              <a:t>MVC </a:t>
            </a:r>
            <a:r>
              <a:rPr lang="zh-CN" altLang="en-US"/>
              <a:t>处理流程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F45DB59-618F-4498-98A5-32135E09DCA9}"/>
              </a:ext>
            </a:extLst>
          </p:cNvPr>
          <p:cNvSpPr/>
          <p:nvPr/>
        </p:nvSpPr>
        <p:spPr>
          <a:xfrm>
            <a:off x="6192654" y="3969794"/>
            <a:ext cx="3213993" cy="4088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第卅五讲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Adapter4</a:t>
            </a:r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9F36452-C037-4CB7-A730-82E970C29798}"/>
              </a:ext>
            </a:extLst>
          </p:cNvPr>
          <p:cNvSpPr/>
          <p:nvPr/>
        </p:nvSpPr>
        <p:spPr>
          <a:xfrm>
            <a:off x="6192654" y="3439562"/>
            <a:ext cx="3213993" cy="4088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第卅四讲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Adapter3</a:t>
            </a:r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7B02642-670D-4414-8FEA-132308FFD0E4}"/>
              </a:ext>
            </a:extLst>
          </p:cNvPr>
          <p:cNvSpPr/>
          <p:nvPr/>
        </p:nvSpPr>
        <p:spPr>
          <a:xfrm>
            <a:off x="6192654" y="2909330"/>
            <a:ext cx="3213993" cy="408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第卅三讲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Adapter2</a:t>
            </a:r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9E8388E-0361-441D-86BD-EB826190B948}"/>
              </a:ext>
            </a:extLst>
          </p:cNvPr>
          <p:cNvSpPr/>
          <p:nvPr/>
        </p:nvSpPr>
        <p:spPr>
          <a:xfrm>
            <a:off x="6280083" y="2379098"/>
            <a:ext cx="3039135" cy="408832"/>
          </a:xfrm>
          <a:prstGeom prst="round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第卅二讲 </a:t>
            </a:r>
            <a:r>
              <a:rPr kumimoji="1" lang="en-US" altLang="zh-CN"/>
              <a:t>Tomcat </a:t>
            </a:r>
            <a:r>
              <a:rPr kumimoji="1" lang="zh-CN" altLang="en-US"/>
              <a:t>异常处理</a:t>
            </a:r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00BCC67-AC90-48A2-9F50-1478AF5B7B6E}"/>
              </a:ext>
            </a:extLst>
          </p:cNvPr>
          <p:cNvSpPr/>
          <p:nvPr/>
        </p:nvSpPr>
        <p:spPr>
          <a:xfrm>
            <a:off x="6254795" y="1848866"/>
            <a:ext cx="3089710" cy="408832"/>
          </a:xfrm>
          <a:prstGeom prst="round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第卅一讲 </a:t>
            </a:r>
            <a:r>
              <a:rPr lang="en-US" altLang="zh-CN"/>
              <a:t>@ExceptionHandler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8187568-0AD4-4310-AF0F-D0E2593C0E6B}"/>
              </a:ext>
            </a:extLst>
          </p:cNvPr>
          <p:cNvSpPr/>
          <p:nvPr/>
        </p:nvSpPr>
        <p:spPr>
          <a:xfrm>
            <a:off x="6727657" y="1318634"/>
            <a:ext cx="2143987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第卅讲 异常处理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FCF779-508D-4C7F-ADB5-2B73ED10B5CA}"/>
              </a:ext>
            </a:extLst>
          </p:cNvPr>
          <p:cNvSpPr/>
          <p:nvPr/>
        </p:nvSpPr>
        <p:spPr>
          <a:xfrm>
            <a:off x="537626" y="982207"/>
            <a:ext cx="1951976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第一讲 容器接口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FE7D33-3BE8-4093-8F9F-371D399F0C7D}"/>
              </a:ext>
            </a:extLst>
          </p:cNvPr>
          <p:cNvSpPr/>
          <p:nvPr/>
        </p:nvSpPr>
        <p:spPr>
          <a:xfrm>
            <a:off x="537626" y="1502420"/>
            <a:ext cx="1951976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第二讲 容器实现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166992-E922-4CD8-AE97-B7D22D592EDA}"/>
              </a:ext>
            </a:extLst>
          </p:cNvPr>
          <p:cNvSpPr/>
          <p:nvPr/>
        </p:nvSpPr>
        <p:spPr>
          <a:xfrm>
            <a:off x="537626" y="2022633"/>
            <a:ext cx="2663751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第三讲 </a:t>
            </a:r>
            <a:r>
              <a:rPr lang="en-US" altLang="zh-CN"/>
              <a:t>Bean </a:t>
            </a:r>
            <a:r>
              <a:rPr lang="zh-CN" altLang="en-US"/>
              <a:t>的生命周期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22BFF4D-330E-4E62-ADC7-154AE945694B}"/>
              </a:ext>
            </a:extLst>
          </p:cNvPr>
          <p:cNvSpPr/>
          <p:nvPr/>
        </p:nvSpPr>
        <p:spPr>
          <a:xfrm>
            <a:off x="537626" y="2542846"/>
            <a:ext cx="2530602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第四讲 </a:t>
            </a:r>
            <a:r>
              <a:rPr lang="en-US" altLang="zh-CN"/>
              <a:t>Bean </a:t>
            </a:r>
            <a:r>
              <a:rPr lang="zh-CN" altLang="en-US"/>
              <a:t>后处理器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F08A35-26C9-46DB-BCEB-19E06C28194B}"/>
              </a:ext>
            </a:extLst>
          </p:cNvPr>
          <p:cNvSpPr/>
          <p:nvPr/>
        </p:nvSpPr>
        <p:spPr>
          <a:xfrm>
            <a:off x="537626" y="3063059"/>
            <a:ext cx="3174999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第五讲 </a:t>
            </a:r>
            <a:r>
              <a:rPr lang="en-US" altLang="zh-CN"/>
              <a:t>BeanFactory </a:t>
            </a:r>
            <a:r>
              <a:rPr lang="zh-CN" altLang="en-US"/>
              <a:t>后处理器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4A713-03EC-4712-8FEB-D04A86C3AA1B}"/>
              </a:ext>
            </a:extLst>
          </p:cNvPr>
          <p:cNvSpPr/>
          <p:nvPr/>
        </p:nvSpPr>
        <p:spPr>
          <a:xfrm>
            <a:off x="537626" y="3583272"/>
            <a:ext cx="2312985" cy="408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第六讲 </a:t>
            </a:r>
            <a:r>
              <a:rPr lang="en-US" altLang="zh-CN"/>
              <a:t>Aware </a:t>
            </a:r>
            <a:r>
              <a:rPr lang="zh-CN" altLang="en-US"/>
              <a:t>接口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8742DCE-62C6-420D-83EC-5866C9BBCB85}"/>
              </a:ext>
            </a:extLst>
          </p:cNvPr>
          <p:cNvSpPr/>
          <p:nvPr/>
        </p:nvSpPr>
        <p:spPr>
          <a:xfrm>
            <a:off x="537626" y="4103485"/>
            <a:ext cx="2399614" cy="4088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第七讲 初始化与销毁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06B339F-7725-4827-9CF0-5264DE98D77F}"/>
              </a:ext>
            </a:extLst>
          </p:cNvPr>
          <p:cNvSpPr/>
          <p:nvPr/>
        </p:nvSpPr>
        <p:spPr>
          <a:xfrm>
            <a:off x="537626" y="4623698"/>
            <a:ext cx="1874480" cy="408832"/>
          </a:xfrm>
          <a:prstGeom prst="round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第八讲 </a:t>
            </a:r>
            <a:r>
              <a:rPr lang="en-US" altLang="zh-CN"/>
              <a:t>Scope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B532587-3F2D-46C7-AF19-671B6E049290}"/>
              </a:ext>
            </a:extLst>
          </p:cNvPr>
          <p:cNvSpPr/>
          <p:nvPr/>
        </p:nvSpPr>
        <p:spPr>
          <a:xfrm>
            <a:off x="1568730" y="715504"/>
            <a:ext cx="2868329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第九讲 </a:t>
            </a:r>
            <a:r>
              <a:rPr lang="en-US" altLang="zh-CN"/>
              <a:t>AOP </a:t>
            </a:r>
            <a:r>
              <a:rPr lang="zh-CN" altLang="en-US"/>
              <a:t>之 </a:t>
            </a:r>
            <a:r>
              <a:rPr lang="en-US" altLang="zh-CN"/>
              <a:t>ajc </a:t>
            </a:r>
            <a:r>
              <a:rPr lang="zh-CN" altLang="en-US"/>
              <a:t>编译器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EAB671-9AB2-4FCA-868A-2AF800119832}"/>
              </a:ext>
            </a:extLst>
          </p:cNvPr>
          <p:cNvSpPr/>
          <p:nvPr/>
        </p:nvSpPr>
        <p:spPr>
          <a:xfrm>
            <a:off x="1483327" y="1243383"/>
            <a:ext cx="3039135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第十讲 </a:t>
            </a:r>
            <a:r>
              <a:rPr lang="en-US" altLang="zh-CN"/>
              <a:t>AOP </a:t>
            </a:r>
            <a:r>
              <a:rPr lang="zh-CN" altLang="en-US"/>
              <a:t>之 </a:t>
            </a:r>
            <a:r>
              <a:rPr lang="en-US" altLang="zh-CN"/>
              <a:t>agent </a:t>
            </a:r>
            <a:r>
              <a:rPr lang="zh-CN" altLang="en-US"/>
              <a:t>类加载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3B942A-F9B1-499E-B4E1-E91F7ACFBEF7}"/>
              </a:ext>
            </a:extLst>
          </p:cNvPr>
          <p:cNvSpPr/>
          <p:nvPr/>
        </p:nvSpPr>
        <p:spPr>
          <a:xfrm>
            <a:off x="1671019" y="1771262"/>
            <a:ext cx="2663751" cy="408832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第十一讲 </a:t>
            </a:r>
            <a:r>
              <a:rPr lang="en-US" altLang="zh-CN"/>
              <a:t>AOP </a:t>
            </a:r>
            <a:r>
              <a:rPr lang="zh-CN" altLang="en-US"/>
              <a:t>之 </a:t>
            </a:r>
            <a:r>
              <a:rPr lang="en-US" altLang="zh-CN"/>
              <a:t>proxy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0E5F8F3-E508-4204-B405-74946871C2AE}"/>
              </a:ext>
            </a:extLst>
          </p:cNvPr>
          <p:cNvSpPr/>
          <p:nvPr/>
        </p:nvSpPr>
        <p:spPr>
          <a:xfrm>
            <a:off x="1737593" y="2299141"/>
            <a:ext cx="2530602" cy="4088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第十二讲 </a:t>
            </a:r>
            <a:r>
              <a:rPr lang="en-US" altLang="zh-CN"/>
              <a:t> jdk </a:t>
            </a:r>
            <a:r>
              <a:rPr lang="zh-CN" altLang="en-US"/>
              <a:t>动态代理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EDA2520-55EF-4A41-813A-1A9AD8E48ABD}"/>
              </a:ext>
            </a:extLst>
          </p:cNvPr>
          <p:cNvSpPr/>
          <p:nvPr/>
        </p:nvSpPr>
        <p:spPr>
          <a:xfrm>
            <a:off x="1862969" y="2827020"/>
            <a:ext cx="2279851" cy="4088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第十三讲 </a:t>
            </a:r>
            <a:r>
              <a:rPr lang="en-US" altLang="zh-CN"/>
              <a:t>cglib </a:t>
            </a:r>
            <a:r>
              <a:rPr lang="zh-CN" altLang="en-US"/>
              <a:t>代理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ECDF502-224E-4E74-8A46-C11081B54D70}"/>
              </a:ext>
            </a:extLst>
          </p:cNvPr>
          <p:cNvSpPr/>
          <p:nvPr/>
        </p:nvSpPr>
        <p:spPr>
          <a:xfrm>
            <a:off x="1670982" y="3354899"/>
            <a:ext cx="2663825" cy="408832"/>
          </a:xfrm>
          <a:prstGeom prst="round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第十四讲 避免反射调用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F94E7A-7A4E-4019-B425-A3FF7A43F0AF}"/>
              </a:ext>
            </a:extLst>
          </p:cNvPr>
          <p:cNvSpPr/>
          <p:nvPr/>
        </p:nvSpPr>
        <p:spPr>
          <a:xfrm>
            <a:off x="1483327" y="3882778"/>
            <a:ext cx="3039135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第十五讲 </a:t>
            </a:r>
            <a:r>
              <a:rPr lang="en-US" altLang="zh-CN"/>
              <a:t>jdk </a:t>
            </a:r>
            <a:r>
              <a:rPr lang="zh-CN" altLang="en-US"/>
              <a:t>和 </a:t>
            </a:r>
            <a:r>
              <a:rPr lang="en-US" altLang="zh-CN"/>
              <a:t>cglib </a:t>
            </a:r>
            <a:r>
              <a:rPr lang="zh-CN" altLang="en-US"/>
              <a:t>的统一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3B39B50-5898-471D-95C9-AC0EC8F23F3B}"/>
              </a:ext>
            </a:extLst>
          </p:cNvPr>
          <p:cNvSpPr/>
          <p:nvPr/>
        </p:nvSpPr>
        <p:spPr>
          <a:xfrm>
            <a:off x="1930901" y="4410657"/>
            <a:ext cx="2143987" cy="40883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第十六讲 切点匹配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DE6F56E-2AAF-4BB6-AD37-2329A95B9E49}"/>
              </a:ext>
            </a:extLst>
          </p:cNvPr>
          <p:cNvSpPr/>
          <p:nvPr/>
        </p:nvSpPr>
        <p:spPr>
          <a:xfrm>
            <a:off x="1415395" y="4938536"/>
            <a:ext cx="3174999" cy="4088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第十七讲 </a:t>
            </a:r>
            <a:r>
              <a:rPr lang="en-US" altLang="zh-CN"/>
              <a:t>@Aspect </a:t>
            </a:r>
            <a:r>
              <a:rPr lang="zh-CN" altLang="en-US"/>
              <a:t>与 </a:t>
            </a:r>
            <a:r>
              <a:rPr lang="en-US" altLang="zh-CN"/>
              <a:t>Advisor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BCAB70C-AFAD-4EE9-86C7-92EE71CE532A}"/>
              </a:ext>
            </a:extLst>
          </p:cNvPr>
          <p:cNvSpPr/>
          <p:nvPr/>
        </p:nvSpPr>
        <p:spPr>
          <a:xfrm>
            <a:off x="1930901" y="5466415"/>
            <a:ext cx="2143987" cy="40883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第十八讲 静态通知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DFD186A-17A4-48A4-ACB3-AFCAC0452AE4}"/>
              </a:ext>
            </a:extLst>
          </p:cNvPr>
          <p:cNvSpPr/>
          <p:nvPr/>
        </p:nvSpPr>
        <p:spPr>
          <a:xfrm>
            <a:off x="1930901" y="5994295"/>
            <a:ext cx="2143987" cy="408832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第十九讲 动态通知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F17BBC8-F8AB-4C0D-AB08-0511DD5EC0F7}"/>
              </a:ext>
            </a:extLst>
          </p:cNvPr>
          <p:cNvSpPr/>
          <p:nvPr/>
        </p:nvSpPr>
        <p:spPr>
          <a:xfrm>
            <a:off x="3604799" y="971709"/>
            <a:ext cx="3174998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Adapter1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C35C8C8-E516-4275-A2DB-B5B031F32C0B}"/>
              </a:ext>
            </a:extLst>
          </p:cNvPr>
          <p:cNvSpPr/>
          <p:nvPr/>
        </p:nvSpPr>
        <p:spPr>
          <a:xfrm>
            <a:off x="3942826" y="1497972"/>
            <a:ext cx="2498944" cy="408832"/>
          </a:xfrm>
          <a:prstGeom prst="roundRect">
            <a:avLst/>
          </a:prstGeom>
          <a:solidFill>
            <a:srgbClr val="D9C935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第廿一讲参数处理器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DCB411D-AF94-4AB1-9332-FE10B1D9B9E0}"/>
              </a:ext>
            </a:extLst>
          </p:cNvPr>
          <p:cNvSpPr/>
          <p:nvPr/>
        </p:nvSpPr>
        <p:spPr>
          <a:xfrm>
            <a:off x="3860423" y="2024235"/>
            <a:ext cx="2663751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第廿二讲 获取参数名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EE071F4-9A13-40EE-BDED-615338CFC64B}"/>
              </a:ext>
            </a:extLst>
          </p:cNvPr>
          <p:cNvSpPr/>
          <p:nvPr/>
        </p:nvSpPr>
        <p:spPr>
          <a:xfrm>
            <a:off x="3585302" y="2550498"/>
            <a:ext cx="3213993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第廿三讲对象绑定与类型转换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468765E-9236-4551-A9C1-0C135F695ECF}"/>
              </a:ext>
            </a:extLst>
          </p:cNvPr>
          <p:cNvSpPr/>
          <p:nvPr/>
        </p:nvSpPr>
        <p:spPr>
          <a:xfrm>
            <a:off x="3926997" y="3076761"/>
            <a:ext cx="2530602" cy="408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第廿四讲 </a:t>
            </a:r>
            <a:r>
              <a:rPr lang="en-US" altLang="zh-CN"/>
              <a:t>@InitBinder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D33129A-861C-4AB3-8BF7-F5DA98B8D47C}"/>
              </a:ext>
            </a:extLst>
          </p:cNvPr>
          <p:cNvSpPr/>
          <p:nvPr/>
        </p:nvSpPr>
        <p:spPr>
          <a:xfrm>
            <a:off x="3732610" y="3603024"/>
            <a:ext cx="2919377" cy="4088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第廿五讲 控制器执行流程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B304E85-6B45-404E-9800-D29F67239C68}"/>
              </a:ext>
            </a:extLst>
          </p:cNvPr>
          <p:cNvSpPr/>
          <p:nvPr/>
        </p:nvSpPr>
        <p:spPr>
          <a:xfrm>
            <a:off x="3672731" y="4129287"/>
            <a:ext cx="3039135" cy="408832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第廿六讲 </a:t>
            </a:r>
            <a:r>
              <a:rPr lang="en-US" altLang="zh-CN"/>
              <a:t>@ModelAttribute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0C06507-539A-4E6F-A155-DD6798A04189}"/>
              </a:ext>
            </a:extLst>
          </p:cNvPr>
          <p:cNvSpPr/>
          <p:nvPr/>
        </p:nvSpPr>
        <p:spPr>
          <a:xfrm>
            <a:off x="3872935" y="4655550"/>
            <a:ext cx="2638726" cy="4088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第廿七讲 返回值处理器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A153221-13A9-47F3-8CB3-C47FAD4669A9}"/>
              </a:ext>
            </a:extLst>
          </p:cNvPr>
          <p:cNvSpPr/>
          <p:nvPr/>
        </p:nvSpPr>
        <p:spPr>
          <a:xfrm>
            <a:off x="3653234" y="5181813"/>
            <a:ext cx="3078128" cy="408832"/>
          </a:xfrm>
          <a:prstGeom prst="roundRect">
            <a:avLst/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第廿八讲 </a:t>
            </a:r>
            <a:r>
              <a:rPr lang="en-US" altLang="zh-CN"/>
              <a:t>MessageConverter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A7DDA0D-0BFD-40F0-B47C-D1B70B0BBC5B}"/>
              </a:ext>
            </a:extLst>
          </p:cNvPr>
          <p:cNvSpPr/>
          <p:nvPr/>
        </p:nvSpPr>
        <p:spPr>
          <a:xfrm>
            <a:off x="3585302" y="5708080"/>
            <a:ext cx="3213993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第廿九讲 </a:t>
            </a:r>
            <a:r>
              <a:rPr lang="en-US" altLang="zh-CN"/>
              <a:t>ResponseBodyAdvice</a:t>
            </a:r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1EE7838-A051-49E9-937C-414A98461ADD}"/>
              </a:ext>
            </a:extLst>
          </p:cNvPr>
          <p:cNvSpPr/>
          <p:nvPr/>
        </p:nvSpPr>
        <p:spPr>
          <a:xfrm>
            <a:off x="9075127" y="982207"/>
            <a:ext cx="266400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第卅七讲 </a:t>
            </a:r>
            <a:r>
              <a:rPr lang="en-US" altLang="zh-CN"/>
              <a:t>Boot </a:t>
            </a:r>
            <a:r>
              <a:rPr lang="zh-CN" altLang="en-US"/>
              <a:t>骨架创建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A5304E8-B9E3-4C15-B80B-0FB0E78B33DC}"/>
              </a:ext>
            </a:extLst>
          </p:cNvPr>
          <p:cNvSpPr/>
          <p:nvPr/>
        </p:nvSpPr>
        <p:spPr>
          <a:xfrm>
            <a:off x="9075127" y="1516345"/>
            <a:ext cx="266400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第卅八讲 </a:t>
            </a:r>
            <a:r>
              <a:rPr kumimoji="1" lang="en-US" altLang="zh-CN"/>
              <a:t>Boot War</a:t>
            </a:r>
            <a:r>
              <a:rPr kumimoji="1" lang="zh-CN" altLang="en-US"/>
              <a:t>项目</a:t>
            </a:r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22B3C7F-39F9-4251-B77C-3C8B9F906B9F}"/>
              </a:ext>
            </a:extLst>
          </p:cNvPr>
          <p:cNvSpPr/>
          <p:nvPr/>
        </p:nvSpPr>
        <p:spPr>
          <a:xfrm>
            <a:off x="9075127" y="2050483"/>
            <a:ext cx="266400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第卅九讲 </a:t>
            </a:r>
            <a:r>
              <a:rPr lang="en-US" altLang="zh-CN"/>
              <a:t>Boot </a:t>
            </a:r>
            <a:r>
              <a:rPr lang="zh-CN" altLang="en-US"/>
              <a:t>启动过程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EF9A9F8-8B33-4AC2-9C86-3D80B70EA365}"/>
              </a:ext>
            </a:extLst>
          </p:cNvPr>
          <p:cNvSpPr/>
          <p:nvPr/>
        </p:nvSpPr>
        <p:spPr>
          <a:xfrm>
            <a:off x="9075127" y="2584621"/>
            <a:ext cx="2664000" cy="408832"/>
          </a:xfrm>
          <a:prstGeom prst="round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第卌讲 </a:t>
            </a:r>
            <a:r>
              <a:rPr kumimoji="1" lang="en-US" altLang="zh-CN"/>
              <a:t>Tomcat</a:t>
            </a:r>
            <a:r>
              <a:rPr kumimoji="1" lang="zh-CN" altLang="en-US"/>
              <a:t>内嵌容器</a:t>
            </a:r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C9923E0-81D5-445E-BDEF-C14801721185}"/>
              </a:ext>
            </a:extLst>
          </p:cNvPr>
          <p:cNvSpPr/>
          <p:nvPr/>
        </p:nvSpPr>
        <p:spPr>
          <a:xfrm>
            <a:off x="9075127" y="3118759"/>
            <a:ext cx="2664000" cy="4088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第卌一讲 </a:t>
            </a:r>
            <a:r>
              <a:rPr kumimoji="1" lang="en-US" altLang="zh-CN"/>
              <a:t>Boot</a:t>
            </a:r>
            <a:r>
              <a:rPr kumimoji="1" lang="zh-CN" altLang="en-US"/>
              <a:t>自动配置</a:t>
            </a:r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91BDF6B-2873-4008-A884-A03CC264CCD3}"/>
              </a:ext>
            </a:extLst>
          </p:cNvPr>
          <p:cNvSpPr/>
          <p:nvPr/>
        </p:nvSpPr>
        <p:spPr>
          <a:xfrm>
            <a:off x="9075127" y="3652899"/>
            <a:ext cx="2664000" cy="4088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第卌二讲 </a:t>
            </a:r>
            <a:r>
              <a:rPr kumimoji="1" lang="zh-CN" altLang="en-US"/>
              <a:t>条件装配底层</a:t>
            </a:r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DB5B372-F07C-4860-9280-408BF5724C0D}"/>
              </a:ext>
            </a:extLst>
          </p:cNvPr>
          <p:cNvSpPr/>
          <p:nvPr/>
        </p:nvSpPr>
        <p:spPr>
          <a:xfrm>
            <a:off x="6678278" y="2611629"/>
            <a:ext cx="2365610" cy="43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第卌三讲 </a:t>
            </a:r>
            <a:r>
              <a:rPr lang="en-US" altLang="zh-CN"/>
              <a:t>FactoryBean</a:t>
            </a:r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97A2F39-EF32-481C-B7DD-03DCEC98E9A5}"/>
              </a:ext>
            </a:extLst>
          </p:cNvPr>
          <p:cNvSpPr/>
          <p:nvPr/>
        </p:nvSpPr>
        <p:spPr>
          <a:xfrm>
            <a:off x="6506034" y="3189932"/>
            <a:ext cx="2710099" cy="43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第卌四讲 </a:t>
            </a:r>
            <a:r>
              <a:rPr kumimoji="1" lang="en-US" altLang="zh-CN"/>
              <a:t>@Indexed</a:t>
            </a:r>
            <a:r>
              <a:rPr kumimoji="1" lang="zh-CN" altLang="en-US"/>
              <a:t>原理</a:t>
            </a:r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9FE05B6-9343-4C48-9C96-2E376F97F3CD}"/>
              </a:ext>
            </a:extLst>
          </p:cNvPr>
          <p:cNvSpPr/>
          <p:nvPr/>
        </p:nvSpPr>
        <p:spPr>
          <a:xfrm>
            <a:off x="6782287" y="3768235"/>
            <a:ext cx="2157592" cy="43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第卌五讲 </a:t>
            </a:r>
            <a:r>
              <a:rPr kumimoji="1" lang="zh-CN" altLang="en-US"/>
              <a:t>代理深入</a:t>
            </a:r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9F10AFF-2121-44C0-BA0D-A0F858BEC3C9}"/>
              </a:ext>
            </a:extLst>
          </p:cNvPr>
          <p:cNvSpPr/>
          <p:nvPr/>
        </p:nvSpPr>
        <p:spPr>
          <a:xfrm>
            <a:off x="6545082" y="4346538"/>
            <a:ext cx="2632003" cy="432000"/>
          </a:xfrm>
          <a:prstGeom prst="round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第卌六讲 </a:t>
            </a:r>
            <a:r>
              <a:rPr kumimoji="1" lang="en-US" altLang="zh-CN"/>
              <a:t>@Value</a:t>
            </a:r>
            <a:r>
              <a:rPr kumimoji="1" lang="zh-CN" altLang="en-US"/>
              <a:t>底层</a:t>
            </a:r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C0732FD-9CB9-47BB-8448-45927412601E}"/>
              </a:ext>
            </a:extLst>
          </p:cNvPr>
          <p:cNvSpPr/>
          <p:nvPr/>
        </p:nvSpPr>
        <p:spPr>
          <a:xfrm>
            <a:off x="6386186" y="4924841"/>
            <a:ext cx="2949794" cy="43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第卌七讲 </a:t>
            </a:r>
            <a:r>
              <a:rPr kumimoji="1" lang="en-US" altLang="zh-CN"/>
              <a:t>@Autowired</a:t>
            </a:r>
            <a:r>
              <a:rPr kumimoji="1" lang="zh-CN" altLang="en-US"/>
              <a:t>底层</a:t>
            </a:r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EA3302D-8A4A-429D-B870-ADA890236D75}"/>
              </a:ext>
            </a:extLst>
          </p:cNvPr>
          <p:cNvSpPr/>
          <p:nvPr/>
        </p:nvSpPr>
        <p:spPr>
          <a:xfrm>
            <a:off x="6441424" y="5503144"/>
            <a:ext cx="2839318" cy="43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第卌八讲 事件监听器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71F4816-0E3D-407B-B721-C0A9C22FBFFB}"/>
              </a:ext>
            </a:extLst>
          </p:cNvPr>
          <p:cNvSpPr/>
          <p:nvPr/>
        </p:nvSpPr>
        <p:spPr>
          <a:xfrm>
            <a:off x="6545082" y="6081449"/>
            <a:ext cx="2632003" cy="43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第卌九讲 </a:t>
            </a:r>
            <a:r>
              <a:rPr kumimoji="1" lang="zh-CN" altLang="en-US"/>
              <a:t>事件发布器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9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 tmFilter="0,0; .5, 1; 1, 1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 tmFilter="0,0; .5, 1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 tmFilter="0,0; .5, 1; 1, 1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 tmFilter="0,0; .5, 1; 1, 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 tmFilter="0,0; .5, 1; 1, 1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 tmFilter="0,0; .5, 1; 1, 1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 tmFilter="0,0; .5, 1; 1, 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 tmFilter="0,0; .5, 1; 1, 1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 tmFilter="0,0; .5, 1; 1, 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 tmFilter="0,0; .5, 1; 1, 1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 tmFilter="0,0; .5, 1; 1, 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 tmFilter="0,0; .5, 1; 1, 1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 tmFilter="0,0; .5, 1; 1, 1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 tmFilter="0,0; .5, 1; 1, 1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 tmFilter="0,0; .5, 1; 1, 1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 tmFilter="0,0; .5, 1; 1, 1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 tmFilter="0,0; .5, 1; 1, 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 tmFilter="0,0; .5, 1; 1, 1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 tmFilter="0,0; .5, 1; 1, 1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 tmFilter="0,0; .5, 1; 1, 1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 tmFilter="0,0; .5, 1; 1, 1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 tmFilter="0,0; .5, 1; 1, 1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 tmFilter="0,0; .5, 1; 1, 1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 tmFilter="0,0; .5, 1; 1, 1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 tmFilter="0,0; .5, 1; 1, 1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 tmFilter="0,0; .5, 1; 1, 1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 tmFilter="0,0; .5, 1; 1, 1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 tmFilter="0,0; .5, 1; 1, 1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 tmFilter="0,0; .5, 1; 1, 1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 tmFilter="0,0; .5, 1; 1, 1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 tmFilter="0,0; .5, 1; 1, 1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 tmFilter="0,0; .5, 1; 1, 1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 tmFilter="0,0; .5, 1; 1, 1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 tmFilter="0,0; .5, 1; 1, 1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 tmFilter="0,0; .5, 1; 1, 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 tmFilter="0,0; .5, 1; 1, 1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 tmFilter="0,0; .5, 1; 1, 1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 tmFilter="0,0; .5, 1; 1, 1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 tmFilter="0,0; .5, 1; 1, 1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 tmFilter="0,0; .5, 1; 1, 1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 tmFilter="0,0; .5, 1; 1, 1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 tmFilter="0,0; .5, 1; 1, 1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 tmFilter="0,0; .5, 1; 1, 1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500" tmFilter="0,0; .5, 1; 1, 1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500" tmFilter="0,0; .5, 1; 1, 1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 tmFilter="0,0; .5, 1; 1, 1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500" tmFilter="0,0; .5, 1; 1, 1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500" tmFilter="0,0; .5, 1; 1, 1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500" tmFilter="0,0; .5, 1; 1, 1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7" dur="500" tmFilter="0,0; .5, 1; 1, 1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 tmFilter="0,0; .5, 1; 1, 1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 tmFilter="0,0; .5, 1; 1, 1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500" tmFilter="0,0; .5, 1; 1, 1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7" dur="500" tmFilter="0,0; .5, 1; 1, 1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500" tmFilter="0,0; .5, 1; 1, 1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500" tmFilter="0,0; .5, 1; 1, 1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500" tmFilter="0,0; .5, 1; 1, 1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5" dur="500" tmFilter="0,0; .5, 1; 1, 1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2" dur="500" tmFilter="0,0; .5, 1; 1, 1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0" tmFilter="0,0; .5, 1; 1, 1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6" dur="500" tmFilter="0,0; .5, 1; 1, 1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500" tmFilter="0,0; .5, 1; 1, 1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500" tmFilter="0,0; .5, 1; 1, 1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9" dur="500" tmFilter="0,0; .5, 1; 1, 1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6" dur="500" tmFilter="0,0; .5, 1; 1, 1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9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500" tmFilter="0,0; .5, 1; 1, 1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500" tmFilter="0,0; .5, 1; 1, 1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7" dur="500" tmFilter="0,0; .5, 1; 1, 1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4" dur="500" tmFilter="0,0; .5, 1; 1, 1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5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5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5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5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1" dur="500" tmFilter="0,0; .5, 1; 1, 1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500" tmFilter="0,0; .5, 1; 1, 1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1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500" tmFilter="0,0; .5, 1; 1, 1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500" tmFilter="0,0; .5, 1; 1, 1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500" tmFilter="0,0; .5, 1; 1, 1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6" dur="500" tmFilter="0,0; .5, 1; 1, 1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5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5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5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5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3" dur="500" tmFilter="0,0; .5, 1; 1, 1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0" dur="500" tmFilter="0,0; .5, 1; 1, 1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 animBg="1"/>
      <p:bldP spid="37" grpId="0" build="allAtOnce" animBg="1"/>
      <p:bldP spid="36" grpId="0" build="allAtOnce" animBg="1"/>
      <p:bldP spid="35" grpId="0" build="allAtOnce" animBg="1"/>
      <p:bldP spid="34" grpId="0" build="allAtOnce" animBg="1"/>
      <p:bldP spid="33" grpId="0" build="allAtOnce" animBg="1"/>
      <p:bldP spid="32" grpId="0" build="allAtOnce" animBg="1"/>
      <p:bldP spid="3" grpId="0" uiExpand="1" build="allAtOnce" animBg="1"/>
      <p:bldP spid="4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15" grpId="0" build="allAtOnce" animBg="1"/>
      <p:bldP spid="16" grpId="0" build="allAtOnce" animBg="1"/>
      <p:bldP spid="17" grpId="0" build="allAtOnce" animBg="1"/>
      <p:bldP spid="18" grpId="0" build="allAtOnce" animBg="1"/>
      <p:bldP spid="19" grpId="0" build="allAtOnce" animBg="1"/>
      <p:bldP spid="20" grpId="0" build="allAtOnce" animBg="1"/>
      <p:bldP spid="21" grpId="0" build="allAtOnce" animBg="1"/>
      <p:bldP spid="22" grpId="0" build="allAtOnce" animBg="1"/>
      <p:bldP spid="23" grpId="0" build="allAtOnce" animBg="1"/>
      <p:bldP spid="24" grpId="0" build="allAtOnce" animBg="1"/>
      <p:bldP spid="25" grpId="0" build="allAtOnce" animBg="1"/>
      <p:bldP spid="26" grpId="0" build="allAtOnce" animBg="1"/>
      <p:bldP spid="27" grpId="0" build="allAtOnce" animBg="1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9" grpId="0" build="allAtOnce" animBg="1"/>
      <p:bldP spid="40" grpId="0" build="allAtOnce" animBg="1"/>
      <p:bldP spid="41" grpId="0" build="allAtOnce" animBg="1"/>
      <p:bldP spid="42" grpId="0" build="allAtOnce" animBg="1"/>
      <p:bldP spid="43" grpId="0" build="allAtOnce" animBg="1"/>
      <p:bldP spid="44" grpId="0" build="allAtOnce" animBg="1"/>
      <p:bldP spid="45" grpId="0" build="allAtOnce" animBg="1"/>
      <p:bldP spid="46" grpId="0" build="allAtOnce" animBg="1"/>
      <p:bldP spid="47" grpId="0" build="allAtOnce" animBg="1"/>
      <p:bldP spid="48" grpId="0" build="allAtOnce" animBg="1"/>
      <p:bldP spid="49" grpId="0" build="allAtOnce" animBg="1"/>
      <p:bldP spid="50" grpId="0" build="allAtOnce" animBg="1"/>
      <p:bldP spid="51" grpId="0" build="allAtOnce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0"/>
            <a:ext cx="7220267" cy="378618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1️⃣Aware </a:t>
            </a:r>
            <a:r>
              <a:rPr lang="zh-CN" altLang="en-US"/>
              <a:t>接口提供了一种</a:t>
            </a:r>
            <a:r>
              <a:rPr lang="en-US" altLang="zh-CN"/>
              <a:t>【</a:t>
            </a:r>
            <a:r>
              <a:rPr lang="zh-CN" altLang="en-US"/>
              <a:t>内置</a:t>
            </a:r>
            <a:r>
              <a:rPr lang="en-US" altLang="zh-CN"/>
              <a:t>】 </a:t>
            </a:r>
            <a:r>
              <a:rPr lang="zh-CN" altLang="en-US"/>
              <a:t>的注入手段</a:t>
            </a:r>
            <a:r>
              <a:rPr lang="en-US" altLang="zh-CN"/>
              <a:t>, </a:t>
            </a:r>
            <a:r>
              <a:rPr lang="zh-CN" altLang="en-US"/>
              <a:t>可以注入 </a:t>
            </a:r>
            <a:r>
              <a:rPr lang="en-US" altLang="zh-CN" err="1"/>
              <a:t>BeanFactory</a:t>
            </a:r>
            <a:r>
              <a:rPr lang="en-US" altLang="zh-CN"/>
              <a:t>, </a:t>
            </a:r>
            <a:r>
              <a:rPr lang="en-US" altLang="zh-CN" err="1"/>
              <a:t>ApplicationContext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en-US" altLang="zh-CN" err="1"/>
              <a:t>InitializingBean</a:t>
            </a:r>
            <a:r>
              <a:rPr lang="en-US" altLang="zh-CN"/>
              <a:t> </a:t>
            </a:r>
            <a:r>
              <a:rPr lang="zh-CN" altLang="en-US"/>
              <a:t>接口提供了一种</a:t>
            </a:r>
            <a:r>
              <a:rPr lang="en-US" altLang="zh-CN"/>
              <a:t>【</a:t>
            </a:r>
            <a:r>
              <a:rPr lang="zh-CN" altLang="en-US"/>
              <a:t>内置</a:t>
            </a:r>
            <a:r>
              <a:rPr lang="en-US" altLang="zh-CN"/>
              <a:t>】</a:t>
            </a:r>
            <a:r>
              <a:rPr lang="zh-CN" altLang="en-US"/>
              <a:t>的初始化手段</a:t>
            </a:r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zh-CN" altLang="en-US"/>
              <a:t>内置的注入和初始化不受扩展功能的影响</a:t>
            </a:r>
            <a:r>
              <a:rPr lang="en-US" altLang="zh-CN"/>
              <a:t>, </a:t>
            </a:r>
            <a:r>
              <a:rPr lang="zh-CN" altLang="en-US"/>
              <a:t>总会被执行</a:t>
            </a:r>
            <a:r>
              <a:rPr lang="en-US" altLang="zh-CN"/>
              <a:t>, </a:t>
            </a:r>
            <a:r>
              <a:rPr lang="zh-CN" altLang="en-US"/>
              <a:t>因此 </a:t>
            </a:r>
            <a:r>
              <a:rPr lang="en-US" altLang="zh-CN"/>
              <a:t>Spring </a:t>
            </a:r>
            <a:r>
              <a:rPr lang="zh-CN" altLang="en-US"/>
              <a:t>框架内部的类常用它们</a:t>
            </a:r>
          </a:p>
          <a:p>
            <a:pPr marL="0" indent="0">
              <a:buNone/>
            </a:pPr>
            <a:r>
              <a:rPr lang="en-US" altLang="zh-CN"/>
              <a:t>4️⃣</a:t>
            </a:r>
            <a:r>
              <a:rPr lang="zh-CN" altLang="en-US"/>
              <a:t>实战：</a:t>
            </a:r>
            <a:r>
              <a:rPr lang="en-US" altLang="zh-CN"/>
              <a:t>@Autowired</a:t>
            </a:r>
            <a:r>
              <a:rPr lang="zh-CN" altLang="en-US"/>
              <a:t>失效分析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1" y="1958976"/>
            <a:ext cx="4719954" cy="7127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6.Aware</a:t>
            </a:r>
            <a:r>
              <a:rPr kumimoji="1" lang="zh-CN" altLang="en-US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333743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0"/>
            <a:ext cx="6848793" cy="14430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1️⃣Spring </a:t>
            </a:r>
            <a:r>
              <a:rPr lang="zh-CN" altLang="en-US"/>
              <a:t>提供了多种初始化和销毁手段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它们的执行顺序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1" y="1958976"/>
            <a:ext cx="4719954" cy="7127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7.</a:t>
            </a:r>
            <a:r>
              <a:rPr kumimoji="1" lang="zh-CN" altLang="en-US"/>
              <a:t>初始化与销毁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004509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0"/>
            <a:ext cx="7567930" cy="321468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1️⃣Scope</a:t>
            </a:r>
            <a:r>
              <a:rPr lang="zh-CN" altLang="en-US"/>
              <a:t>类型有哪些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在 </a:t>
            </a:r>
            <a:r>
              <a:rPr lang="en-US" altLang="zh-CN"/>
              <a:t>singleton </a:t>
            </a:r>
            <a:r>
              <a:rPr lang="zh-CN" altLang="en-US"/>
              <a:t>中使用其它几种 </a:t>
            </a:r>
            <a:r>
              <a:rPr lang="en-US" altLang="zh-CN"/>
              <a:t>scope </a:t>
            </a:r>
            <a:r>
              <a:rPr lang="zh-CN" altLang="en-US"/>
              <a:t>的注意事项</a:t>
            </a:r>
          </a:p>
          <a:p>
            <a:pPr marL="0" indent="0">
              <a:buNone/>
            </a:pPr>
            <a:r>
              <a:rPr lang="en-US" altLang="zh-CN"/>
              <a:t>3️⃣scope </a:t>
            </a:r>
            <a:r>
              <a:rPr lang="zh-CN" altLang="en-US"/>
              <a:t>的销毁</a:t>
            </a:r>
          </a:p>
          <a:p>
            <a:pPr marL="0" indent="0">
              <a:buNone/>
            </a:pPr>
            <a:r>
              <a:rPr lang="en-US" altLang="zh-CN"/>
              <a:t>4️⃣</a:t>
            </a:r>
            <a:r>
              <a:rPr lang="zh-CN" altLang="en-US"/>
              <a:t>实战：</a:t>
            </a:r>
            <a:r>
              <a:rPr lang="en-US" altLang="zh-CN"/>
              <a:t>scope </a:t>
            </a:r>
            <a:r>
              <a:rPr lang="zh-CN" altLang="en-US"/>
              <a:t>失效分析</a:t>
            </a:r>
          </a:p>
          <a:p>
            <a:pPr marL="0" indent="0">
              <a:buNone/>
            </a:pPr>
            <a:r>
              <a:rPr lang="zh-CN" altLang="en-US"/>
              <a:t>解决方法虽然不同</a:t>
            </a:r>
            <a:r>
              <a:rPr lang="en-US" altLang="zh-CN"/>
              <a:t>, </a:t>
            </a:r>
            <a:r>
              <a:rPr lang="zh-CN" altLang="en-US"/>
              <a:t>但理念上殊途同归</a:t>
            </a:r>
            <a:r>
              <a:rPr lang="en-US" altLang="zh-CN"/>
              <a:t>: </a:t>
            </a:r>
            <a:r>
              <a:rPr lang="zh-CN" altLang="en-US"/>
              <a:t>都是推迟其它 </a:t>
            </a:r>
            <a:r>
              <a:rPr lang="en-US" altLang="zh-CN"/>
              <a:t>scope bean </a:t>
            </a:r>
            <a:r>
              <a:rPr lang="zh-CN" altLang="en-US"/>
              <a:t>的获取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1" y="1958976"/>
            <a:ext cx="4719954" cy="7127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8.Scope</a:t>
            </a:r>
          </a:p>
        </p:txBody>
      </p:sp>
    </p:spTree>
    <p:extLst>
      <p:ext uri="{BB962C8B-B14F-4D97-AF65-F5344CB8AC3E}">
        <p14:creationId xmlns:p14="http://schemas.microsoft.com/office/powerpoint/2010/main" val="2709296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457450"/>
            <a:ext cx="6948804" cy="1943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1️⃣AOP</a:t>
            </a:r>
            <a:r>
              <a:rPr lang="zh-CN" altLang="en-US"/>
              <a:t>的另一种实现及原理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1" y="1958976"/>
            <a:ext cx="5134292" cy="6413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9.</a:t>
            </a:r>
            <a:r>
              <a:rPr kumimoji="1" lang="zh-CN" altLang="en-US"/>
              <a:t> </a:t>
            </a:r>
            <a:r>
              <a:rPr kumimoji="1" lang="en-US" altLang="zh-CN"/>
              <a:t>AOP </a:t>
            </a:r>
            <a:r>
              <a:rPr kumimoji="1" lang="zh-CN" altLang="en-US"/>
              <a:t>实现之 </a:t>
            </a:r>
            <a:r>
              <a:rPr kumimoji="1" lang="en-US" altLang="zh-CN" err="1"/>
              <a:t>ajc</a:t>
            </a:r>
            <a:r>
              <a:rPr kumimoji="1" lang="en-US" altLang="zh-CN"/>
              <a:t> </a:t>
            </a:r>
            <a:r>
              <a:rPr kumimoji="1" lang="zh-CN" altLang="en-US"/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3153560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457450"/>
            <a:ext cx="6948804" cy="1943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1️⃣AOP</a:t>
            </a:r>
            <a:r>
              <a:rPr lang="zh-CN" altLang="en-US"/>
              <a:t>的另一种实现及原理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6"/>
            <a:ext cx="5848667" cy="6413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10.</a:t>
            </a:r>
            <a:r>
              <a:rPr kumimoji="1" lang="zh-CN" altLang="en-US"/>
              <a:t> </a:t>
            </a:r>
            <a:r>
              <a:rPr kumimoji="1" lang="en-US" altLang="zh-CN"/>
              <a:t>AOP </a:t>
            </a:r>
            <a:r>
              <a:rPr kumimoji="1" lang="zh-CN" altLang="en-US"/>
              <a:t>实现之 </a:t>
            </a:r>
            <a:r>
              <a:rPr kumimoji="1" lang="en-US" altLang="zh-CN"/>
              <a:t>agent </a:t>
            </a:r>
            <a:r>
              <a:rPr kumimoji="1" lang="zh-CN" altLang="en-US"/>
              <a:t>类加载</a:t>
            </a:r>
          </a:p>
        </p:txBody>
      </p:sp>
    </p:spTree>
    <p:extLst>
      <p:ext uri="{BB962C8B-B14F-4D97-AF65-F5344CB8AC3E}">
        <p14:creationId xmlns:p14="http://schemas.microsoft.com/office/powerpoint/2010/main" val="1865702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457450"/>
            <a:ext cx="6948804" cy="1943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jdk</a:t>
            </a:r>
            <a:r>
              <a:rPr lang="en-US" altLang="zh-CN"/>
              <a:t> </a:t>
            </a:r>
            <a:r>
              <a:rPr lang="zh-CN" altLang="en-US"/>
              <a:t>动态代理实现及要点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en-US" altLang="zh-CN" err="1"/>
              <a:t>cglib</a:t>
            </a:r>
            <a:r>
              <a:rPr lang="en-US" altLang="zh-CN"/>
              <a:t> </a:t>
            </a:r>
            <a:r>
              <a:rPr lang="zh-CN" altLang="en-US"/>
              <a:t>代理实现及要点</a:t>
            </a:r>
          </a:p>
          <a:p>
            <a:pPr marL="0" indent="0">
              <a:buNone/>
            </a:pPr>
            <a:r>
              <a:rPr lang="zh-CN" altLang="en-US"/>
              <a:t>	</a:t>
            </a:r>
            <a:r>
              <a:rPr lang="en-US" altLang="zh-CN"/>
              <a:t>invoke </a:t>
            </a:r>
            <a:r>
              <a:rPr lang="zh-CN" altLang="en-US"/>
              <a:t>与 </a:t>
            </a:r>
            <a:r>
              <a:rPr lang="en-US" altLang="zh-CN" err="1"/>
              <a:t>invokeSuper</a:t>
            </a:r>
            <a:r>
              <a:rPr lang="en-US" altLang="zh-CN"/>
              <a:t> </a:t>
            </a:r>
            <a:r>
              <a:rPr lang="zh-CN" altLang="en-US"/>
              <a:t>区别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6"/>
            <a:ext cx="5848667" cy="6413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11.</a:t>
            </a:r>
            <a:r>
              <a:rPr kumimoji="1" lang="zh-CN" altLang="en-US"/>
              <a:t> </a:t>
            </a:r>
            <a:r>
              <a:rPr kumimoji="1" lang="en-US" altLang="zh-CN"/>
              <a:t>AOP </a:t>
            </a:r>
            <a:r>
              <a:rPr kumimoji="1" lang="zh-CN" altLang="en-US"/>
              <a:t>实现之 </a:t>
            </a:r>
            <a:r>
              <a:rPr kumimoji="1" lang="en-US" altLang="zh-CN"/>
              <a:t>proxy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3063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0"/>
            <a:ext cx="7063105" cy="2714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代理类的内部原理</a:t>
            </a:r>
          </a:p>
          <a:p>
            <a:pPr marL="0" indent="0">
              <a:buNone/>
            </a:pPr>
            <a:r>
              <a:rPr lang="zh-CN" altLang="en-US"/>
              <a:t>	方法重写可以增强逻辑</a:t>
            </a:r>
          </a:p>
          <a:p>
            <a:pPr marL="0" indent="0">
              <a:buNone/>
            </a:pPr>
            <a:r>
              <a:rPr lang="zh-CN" altLang="en-US"/>
              <a:t>	通过接口回调将</a:t>
            </a:r>
            <a:r>
              <a:rPr lang="en-US" altLang="zh-CN"/>
              <a:t>【</a:t>
            </a:r>
            <a:r>
              <a:rPr lang="zh-CN" altLang="en-US"/>
              <a:t>增强逻辑</a:t>
            </a:r>
            <a:r>
              <a:rPr lang="en-US" altLang="zh-CN"/>
              <a:t>】</a:t>
            </a:r>
            <a:r>
              <a:rPr lang="zh-CN" altLang="en-US"/>
              <a:t>置于代理类之外</a:t>
            </a:r>
          </a:p>
          <a:p>
            <a:pPr marL="0" indent="0">
              <a:buNone/>
            </a:pPr>
            <a:r>
              <a:rPr lang="zh-CN" altLang="en-US"/>
              <a:t>	配合接口方法反射</a:t>
            </a:r>
            <a:r>
              <a:rPr lang="en-US" altLang="zh-CN"/>
              <a:t>(</a:t>
            </a:r>
            <a:r>
              <a:rPr lang="zh-CN" altLang="en-US"/>
              <a:t>也是多态</a:t>
            </a:r>
            <a:r>
              <a:rPr lang="en-US" altLang="zh-CN"/>
              <a:t>), </a:t>
            </a:r>
            <a:r>
              <a:rPr lang="zh-CN" altLang="en-US"/>
              <a:t>就可以再联动调用目标方法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6"/>
            <a:ext cx="5848667" cy="6413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12.</a:t>
            </a:r>
            <a:r>
              <a:rPr kumimoji="1" lang="zh-CN" altLang="en-US"/>
              <a:t> </a:t>
            </a:r>
            <a:r>
              <a:rPr kumimoji="1" lang="en-US" altLang="zh-CN" err="1"/>
              <a:t>jdk</a:t>
            </a:r>
            <a:r>
              <a:rPr kumimoji="1" lang="en-US" altLang="zh-CN"/>
              <a:t> </a:t>
            </a:r>
            <a:r>
              <a:rPr kumimoji="1" lang="zh-CN" altLang="en-US"/>
              <a:t>动态代理进阶</a:t>
            </a:r>
          </a:p>
        </p:txBody>
      </p:sp>
    </p:spTree>
    <p:extLst>
      <p:ext uri="{BB962C8B-B14F-4D97-AF65-F5344CB8AC3E}">
        <p14:creationId xmlns:p14="http://schemas.microsoft.com/office/powerpoint/2010/main" val="3262537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457451"/>
            <a:ext cx="6863080" cy="97155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代理类的内部原理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6"/>
            <a:ext cx="5848667" cy="6413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13.</a:t>
            </a:r>
            <a:r>
              <a:rPr kumimoji="1" lang="zh-CN" altLang="en-US"/>
              <a:t> </a:t>
            </a:r>
            <a:r>
              <a:rPr kumimoji="1" lang="en-US" altLang="zh-CN" err="1"/>
              <a:t>cglib</a:t>
            </a:r>
            <a:r>
              <a:rPr kumimoji="1" lang="en-US" altLang="zh-CN"/>
              <a:t> </a:t>
            </a:r>
            <a:r>
              <a:rPr kumimoji="1" lang="zh-CN" altLang="en-US"/>
              <a:t>代理进阶</a:t>
            </a:r>
          </a:p>
        </p:txBody>
      </p:sp>
    </p:spTree>
    <p:extLst>
      <p:ext uri="{BB962C8B-B14F-4D97-AF65-F5344CB8AC3E}">
        <p14:creationId xmlns:p14="http://schemas.microsoft.com/office/powerpoint/2010/main" val="24022553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457451"/>
            <a:ext cx="6905942" cy="128587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MethodProxy</a:t>
            </a:r>
            <a:r>
              <a:rPr lang="zh-CN" altLang="en-US"/>
              <a:t>如何避免反射调用方法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与 </a:t>
            </a:r>
            <a:r>
              <a:rPr lang="en-US" altLang="zh-CN" err="1"/>
              <a:t>jdk</a:t>
            </a:r>
            <a:r>
              <a:rPr lang="en-US" altLang="zh-CN"/>
              <a:t> </a:t>
            </a:r>
            <a:r>
              <a:rPr lang="zh-CN" altLang="en-US"/>
              <a:t>对比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6"/>
            <a:ext cx="5848667" cy="6413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14.</a:t>
            </a:r>
            <a:r>
              <a:rPr kumimoji="1" lang="zh-CN" altLang="en-US"/>
              <a:t> </a:t>
            </a:r>
            <a:r>
              <a:rPr kumimoji="1" lang="en-US" altLang="zh-CN" err="1"/>
              <a:t>cglib</a:t>
            </a:r>
            <a:r>
              <a:rPr kumimoji="1" lang="en-US" altLang="zh-CN"/>
              <a:t> </a:t>
            </a:r>
            <a:r>
              <a:rPr kumimoji="1" lang="zh-CN" altLang="en-US"/>
              <a:t>避免反射调用</a:t>
            </a:r>
          </a:p>
        </p:txBody>
      </p:sp>
    </p:spTree>
    <p:extLst>
      <p:ext uri="{BB962C8B-B14F-4D97-AF65-F5344CB8AC3E}">
        <p14:creationId xmlns:p14="http://schemas.microsoft.com/office/powerpoint/2010/main" val="1705620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0"/>
            <a:ext cx="7048817" cy="264318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1️⃣Spring </a:t>
            </a:r>
            <a:r>
              <a:rPr lang="zh-CN" altLang="en-US"/>
              <a:t>的代理选择规则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底层的切点实现</a:t>
            </a:r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zh-CN" altLang="en-US"/>
              <a:t>底层的通知实现</a:t>
            </a:r>
          </a:p>
          <a:p>
            <a:pPr marL="0" indent="0">
              <a:buNone/>
            </a:pPr>
            <a:r>
              <a:rPr lang="en-US" altLang="zh-CN"/>
              <a:t>4️⃣</a:t>
            </a:r>
            <a:r>
              <a:rPr lang="zh-CN" altLang="en-US"/>
              <a:t>底层的切面实现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6"/>
            <a:ext cx="5848667" cy="6413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15.</a:t>
            </a:r>
            <a:r>
              <a:rPr kumimoji="1" lang="zh-CN" altLang="en-US"/>
              <a:t> </a:t>
            </a:r>
            <a:r>
              <a:rPr kumimoji="1" lang="en-US" altLang="zh-CN" err="1"/>
              <a:t>jdk</a:t>
            </a:r>
            <a:r>
              <a:rPr kumimoji="1" lang="en-US" altLang="zh-CN"/>
              <a:t> </a:t>
            </a:r>
            <a:r>
              <a:rPr kumimoji="1" lang="zh-CN" altLang="en-US"/>
              <a:t>和 </a:t>
            </a:r>
            <a:r>
              <a:rPr kumimoji="1" lang="en-US" altLang="zh-CN" err="1"/>
              <a:t>cglib</a:t>
            </a:r>
            <a:r>
              <a:rPr kumimoji="1" lang="en-US" altLang="zh-CN"/>
              <a:t> </a:t>
            </a:r>
            <a:r>
              <a:rPr kumimoji="1" lang="zh-CN" altLang="en-US"/>
              <a:t>的统一</a:t>
            </a:r>
          </a:p>
        </p:txBody>
      </p:sp>
    </p:spTree>
    <p:extLst>
      <p:ext uri="{BB962C8B-B14F-4D97-AF65-F5344CB8AC3E}">
        <p14:creationId xmlns:p14="http://schemas.microsoft.com/office/powerpoint/2010/main" val="20183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6677F62-8C19-4CA9-8306-EE73B2DC795C}"/>
              </a:ext>
            </a:extLst>
          </p:cNvPr>
          <p:cNvSpPr/>
          <p:nvPr/>
        </p:nvSpPr>
        <p:spPr>
          <a:xfrm>
            <a:off x="4806501" y="4500028"/>
            <a:ext cx="2663751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第卅六讲 </a:t>
            </a:r>
            <a:r>
              <a:rPr lang="en-US" altLang="zh-CN"/>
              <a:t>MVC </a:t>
            </a:r>
            <a:r>
              <a:rPr lang="zh-CN" altLang="en-US"/>
              <a:t>处理流程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F45DB59-618F-4498-98A5-32135E09DCA9}"/>
              </a:ext>
            </a:extLst>
          </p:cNvPr>
          <p:cNvSpPr/>
          <p:nvPr/>
        </p:nvSpPr>
        <p:spPr>
          <a:xfrm>
            <a:off x="4531380" y="3969794"/>
            <a:ext cx="3213993" cy="4088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第卅五讲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Adapter4</a:t>
            </a:r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9F36452-C037-4CB7-A730-82E970C29798}"/>
              </a:ext>
            </a:extLst>
          </p:cNvPr>
          <p:cNvSpPr/>
          <p:nvPr/>
        </p:nvSpPr>
        <p:spPr>
          <a:xfrm>
            <a:off x="4531380" y="3439562"/>
            <a:ext cx="3213993" cy="4088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第卅四讲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Adapter3</a:t>
            </a:r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7B02642-670D-4414-8FEA-132308FFD0E4}"/>
              </a:ext>
            </a:extLst>
          </p:cNvPr>
          <p:cNvSpPr/>
          <p:nvPr/>
        </p:nvSpPr>
        <p:spPr>
          <a:xfrm>
            <a:off x="4531380" y="2909330"/>
            <a:ext cx="3213993" cy="408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第卅三讲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Adapter2</a:t>
            </a:r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9E8388E-0361-441D-86BD-EB826190B948}"/>
              </a:ext>
            </a:extLst>
          </p:cNvPr>
          <p:cNvSpPr/>
          <p:nvPr/>
        </p:nvSpPr>
        <p:spPr>
          <a:xfrm>
            <a:off x="4618809" y="2379098"/>
            <a:ext cx="3039135" cy="408832"/>
          </a:xfrm>
          <a:prstGeom prst="round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第卅二讲 </a:t>
            </a:r>
            <a:r>
              <a:rPr kumimoji="1" lang="en-US" altLang="zh-CN"/>
              <a:t>Tomcat </a:t>
            </a:r>
            <a:r>
              <a:rPr kumimoji="1" lang="zh-CN" altLang="en-US"/>
              <a:t>异常处理</a:t>
            </a:r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00BCC67-AC90-48A2-9F50-1478AF5B7B6E}"/>
              </a:ext>
            </a:extLst>
          </p:cNvPr>
          <p:cNvSpPr/>
          <p:nvPr/>
        </p:nvSpPr>
        <p:spPr>
          <a:xfrm>
            <a:off x="4593521" y="1848866"/>
            <a:ext cx="3089710" cy="408832"/>
          </a:xfrm>
          <a:prstGeom prst="round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第卅一讲 </a:t>
            </a:r>
            <a:r>
              <a:rPr lang="en-US" altLang="zh-CN"/>
              <a:t>@ExceptionHandler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8187568-0AD4-4310-AF0F-D0E2593C0E6B}"/>
              </a:ext>
            </a:extLst>
          </p:cNvPr>
          <p:cNvSpPr/>
          <p:nvPr/>
        </p:nvSpPr>
        <p:spPr>
          <a:xfrm>
            <a:off x="5066383" y="1318634"/>
            <a:ext cx="2143987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第卅讲 异常处理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FCF779-508D-4C7F-ADB5-2B73ED10B5CA}"/>
              </a:ext>
            </a:extLst>
          </p:cNvPr>
          <p:cNvSpPr/>
          <p:nvPr/>
        </p:nvSpPr>
        <p:spPr>
          <a:xfrm>
            <a:off x="5162388" y="982207"/>
            <a:ext cx="1951976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第一讲 容器接口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FE7D33-3BE8-4093-8F9F-371D399F0C7D}"/>
              </a:ext>
            </a:extLst>
          </p:cNvPr>
          <p:cNvSpPr/>
          <p:nvPr/>
        </p:nvSpPr>
        <p:spPr>
          <a:xfrm>
            <a:off x="5162388" y="1502420"/>
            <a:ext cx="1951976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第二讲 容器实现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166992-E922-4CD8-AE97-B7D22D592EDA}"/>
              </a:ext>
            </a:extLst>
          </p:cNvPr>
          <p:cNvSpPr/>
          <p:nvPr/>
        </p:nvSpPr>
        <p:spPr>
          <a:xfrm>
            <a:off x="4806501" y="2022633"/>
            <a:ext cx="2663751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第三讲 </a:t>
            </a:r>
            <a:r>
              <a:rPr lang="en-US" altLang="zh-CN"/>
              <a:t>Bean </a:t>
            </a:r>
            <a:r>
              <a:rPr lang="zh-CN" altLang="en-US"/>
              <a:t>的生命周期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22BFF4D-330E-4E62-ADC7-154AE945694B}"/>
              </a:ext>
            </a:extLst>
          </p:cNvPr>
          <p:cNvSpPr/>
          <p:nvPr/>
        </p:nvSpPr>
        <p:spPr>
          <a:xfrm>
            <a:off x="4873075" y="2542846"/>
            <a:ext cx="2530602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第四讲 </a:t>
            </a:r>
            <a:r>
              <a:rPr lang="en-US" altLang="zh-CN"/>
              <a:t>Bean </a:t>
            </a:r>
            <a:r>
              <a:rPr lang="zh-CN" altLang="en-US"/>
              <a:t>后处理器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F08A35-26C9-46DB-BCEB-19E06C28194B}"/>
              </a:ext>
            </a:extLst>
          </p:cNvPr>
          <p:cNvSpPr/>
          <p:nvPr/>
        </p:nvSpPr>
        <p:spPr>
          <a:xfrm>
            <a:off x="4550877" y="3063059"/>
            <a:ext cx="3174999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第五讲 </a:t>
            </a:r>
            <a:r>
              <a:rPr lang="en-US" altLang="zh-CN"/>
              <a:t>BeanFactory </a:t>
            </a:r>
            <a:r>
              <a:rPr lang="zh-CN" altLang="en-US"/>
              <a:t>后处理器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4A713-03EC-4712-8FEB-D04A86C3AA1B}"/>
              </a:ext>
            </a:extLst>
          </p:cNvPr>
          <p:cNvSpPr/>
          <p:nvPr/>
        </p:nvSpPr>
        <p:spPr>
          <a:xfrm>
            <a:off x="4981884" y="3583272"/>
            <a:ext cx="2312985" cy="408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第六讲 </a:t>
            </a:r>
            <a:r>
              <a:rPr lang="en-US" altLang="zh-CN"/>
              <a:t>Aware </a:t>
            </a:r>
            <a:r>
              <a:rPr lang="zh-CN" altLang="en-US"/>
              <a:t>接口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8742DCE-62C6-420D-83EC-5866C9BBCB85}"/>
              </a:ext>
            </a:extLst>
          </p:cNvPr>
          <p:cNvSpPr/>
          <p:nvPr/>
        </p:nvSpPr>
        <p:spPr>
          <a:xfrm>
            <a:off x="4938569" y="4103485"/>
            <a:ext cx="2399614" cy="4088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第七讲 初始化与销毁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06B339F-7725-4827-9CF0-5264DE98D77F}"/>
              </a:ext>
            </a:extLst>
          </p:cNvPr>
          <p:cNvSpPr/>
          <p:nvPr/>
        </p:nvSpPr>
        <p:spPr>
          <a:xfrm>
            <a:off x="5201136" y="4623698"/>
            <a:ext cx="1874480" cy="408832"/>
          </a:xfrm>
          <a:prstGeom prst="round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第八讲 </a:t>
            </a:r>
            <a:r>
              <a:rPr lang="en-US" altLang="zh-CN"/>
              <a:t>Scope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B532587-3F2D-46C7-AF19-671B6E049290}"/>
              </a:ext>
            </a:extLst>
          </p:cNvPr>
          <p:cNvSpPr/>
          <p:nvPr/>
        </p:nvSpPr>
        <p:spPr>
          <a:xfrm>
            <a:off x="4704212" y="715504"/>
            <a:ext cx="2868329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第九讲 </a:t>
            </a:r>
            <a:r>
              <a:rPr lang="en-US" altLang="zh-CN"/>
              <a:t>AOP </a:t>
            </a:r>
            <a:r>
              <a:rPr lang="zh-CN" altLang="en-US"/>
              <a:t>之 </a:t>
            </a:r>
            <a:r>
              <a:rPr lang="en-US" altLang="zh-CN"/>
              <a:t>ajc </a:t>
            </a:r>
            <a:r>
              <a:rPr lang="zh-CN" altLang="en-US"/>
              <a:t>编译器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EAB671-9AB2-4FCA-868A-2AF800119832}"/>
              </a:ext>
            </a:extLst>
          </p:cNvPr>
          <p:cNvSpPr/>
          <p:nvPr/>
        </p:nvSpPr>
        <p:spPr>
          <a:xfrm>
            <a:off x="4618809" y="1243383"/>
            <a:ext cx="3039135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第十讲 </a:t>
            </a:r>
            <a:r>
              <a:rPr lang="en-US" altLang="zh-CN"/>
              <a:t>AOP </a:t>
            </a:r>
            <a:r>
              <a:rPr lang="zh-CN" altLang="en-US"/>
              <a:t>之 </a:t>
            </a:r>
            <a:r>
              <a:rPr lang="en-US" altLang="zh-CN"/>
              <a:t>agent </a:t>
            </a:r>
            <a:r>
              <a:rPr lang="zh-CN" altLang="en-US"/>
              <a:t>类加载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3B942A-F9B1-499E-B4E1-E91F7ACFBEF7}"/>
              </a:ext>
            </a:extLst>
          </p:cNvPr>
          <p:cNvSpPr/>
          <p:nvPr/>
        </p:nvSpPr>
        <p:spPr>
          <a:xfrm>
            <a:off x="4806501" y="1771262"/>
            <a:ext cx="2663751" cy="408832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第十一讲 </a:t>
            </a:r>
            <a:r>
              <a:rPr lang="en-US" altLang="zh-CN"/>
              <a:t>AOP </a:t>
            </a:r>
            <a:r>
              <a:rPr lang="zh-CN" altLang="en-US"/>
              <a:t>之 </a:t>
            </a:r>
            <a:r>
              <a:rPr lang="en-US" altLang="zh-CN"/>
              <a:t>proxy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0E5F8F3-E508-4204-B405-74946871C2AE}"/>
              </a:ext>
            </a:extLst>
          </p:cNvPr>
          <p:cNvSpPr/>
          <p:nvPr/>
        </p:nvSpPr>
        <p:spPr>
          <a:xfrm>
            <a:off x="4873075" y="2299141"/>
            <a:ext cx="2530602" cy="4088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第十二讲 </a:t>
            </a:r>
            <a:r>
              <a:rPr lang="en-US" altLang="zh-CN"/>
              <a:t> jdk </a:t>
            </a:r>
            <a:r>
              <a:rPr lang="zh-CN" altLang="en-US"/>
              <a:t>动态代理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EDA2520-55EF-4A41-813A-1A9AD8E48ABD}"/>
              </a:ext>
            </a:extLst>
          </p:cNvPr>
          <p:cNvSpPr/>
          <p:nvPr/>
        </p:nvSpPr>
        <p:spPr>
          <a:xfrm>
            <a:off x="4998451" y="2827020"/>
            <a:ext cx="2279851" cy="4088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第十三讲 </a:t>
            </a:r>
            <a:r>
              <a:rPr lang="en-US" altLang="zh-CN"/>
              <a:t>cglib </a:t>
            </a:r>
            <a:r>
              <a:rPr lang="zh-CN" altLang="en-US"/>
              <a:t>代理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ECDF502-224E-4E74-8A46-C11081B54D70}"/>
              </a:ext>
            </a:extLst>
          </p:cNvPr>
          <p:cNvSpPr/>
          <p:nvPr/>
        </p:nvSpPr>
        <p:spPr>
          <a:xfrm>
            <a:off x="4806464" y="3354899"/>
            <a:ext cx="2663825" cy="408832"/>
          </a:xfrm>
          <a:prstGeom prst="round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第十四讲 避免反射调用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F94E7A-7A4E-4019-B425-A3FF7A43F0AF}"/>
              </a:ext>
            </a:extLst>
          </p:cNvPr>
          <p:cNvSpPr/>
          <p:nvPr/>
        </p:nvSpPr>
        <p:spPr>
          <a:xfrm>
            <a:off x="4618809" y="3882778"/>
            <a:ext cx="3039135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第十五讲 </a:t>
            </a:r>
            <a:r>
              <a:rPr lang="en-US" altLang="zh-CN"/>
              <a:t>jdk </a:t>
            </a:r>
            <a:r>
              <a:rPr lang="zh-CN" altLang="en-US"/>
              <a:t>和 </a:t>
            </a:r>
            <a:r>
              <a:rPr lang="en-US" altLang="zh-CN"/>
              <a:t>cglib </a:t>
            </a:r>
            <a:r>
              <a:rPr lang="zh-CN" altLang="en-US"/>
              <a:t>的统一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3B39B50-5898-471D-95C9-AC0EC8F23F3B}"/>
              </a:ext>
            </a:extLst>
          </p:cNvPr>
          <p:cNvSpPr/>
          <p:nvPr/>
        </p:nvSpPr>
        <p:spPr>
          <a:xfrm>
            <a:off x="5066383" y="4410657"/>
            <a:ext cx="2143987" cy="40883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第十六讲 切点匹配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DE6F56E-2AAF-4BB6-AD37-2329A95B9E49}"/>
              </a:ext>
            </a:extLst>
          </p:cNvPr>
          <p:cNvSpPr/>
          <p:nvPr/>
        </p:nvSpPr>
        <p:spPr>
          <a:xfrm>
            <a:off x="4550877" y="4938536"/>
            <a:ext cx="3174999" cy="4088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第十七讲 </a:t>
            </a:r>
            <a:r>
              <a:rPr lang="en-US" altLang="zh-CN"/>
              <a:t>@Aspect </a:t>
            </a:r>
            <a:r>
              <a:rPr lang="zh-CN" altLang="en-US"/>
              <a:t>与 </a:t>
            </a:r>
            <a:r>
              <a:rPr lang="en-US" altLang="zh-CN"/>
              <a:t>Advisor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BCAB70C-AFAD-4EE9-86C7-92EE71CE532A}"/>
              </a:ext>
            </a:extLst>
          </p:cNvPr>
          <p:cNvSpPr/>
          <p:nvPr/>
        </p:nvSpPr>
        <p:spPr>
          <a:xfrm>
            <a:off x="5066383" y="5466415"/>
            <a:ext cx="2143987" cy="40883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第十八讲 静态通知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DFD186A-17A4-48A4-ACB3-AFCAC0452AE4}"/>
              </a:ext>
            </a:extLst>
          </p:cNvPr>
          <p:cNvSpPr/>
          <p:nvPr/>
        </p:nvSpPr>
        <p:spPr>
          <a:xfrm>
            <a:off x="5066383" y="5994295"/>
            <a:ext cx="2143987" cy="408832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第十九讲 动态通知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F17BBC8-F8AB-4C0D-AB08-0511DD5EC0F7}"/>
              </a:ext>
            </a:extLst>
          </p:cNvPr>
          <p:cNvSpPr/>
          <p:nvPr/>
        </p:nvSpPr>
        <p:spPr>
          <a:xfrm>
            <a:off x="4550877" y="971709"/>
            <a:ext cx="3174998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Adapter1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C35C8C8-E516-4275-A2DB-B5B031F32C0B}"/>
              </a:ext>
            </a:extLst>
          </p:cNvPr>
          <p:cNvSpPr/>
          <p:nvPr/>
        </p:nvSpPr>
        <p:spPr>
          <a:xfrm>
            <a:off x="4888904" y="1497972"/>
            <a:ext cx="2498944" cy="408832"/>
          </a:xfrm>
          <a:prstGeom prst="roundRect">
            <a:avLst/>
          </a:prstGeom>
          <a:solidFill>
            <a:srgbClr val="D9C935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第廿一讲参数处理器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DCB411D-AF94-4AB1-9332-FE10B1D9B9E0}"/>
              </a:ext>
            </a:extLst>
          </p:cNvPr>
          <p:cNvSpPr/>
          <p:nvPr/>
        </p:nvSpPr>
        <p:spPr>
          <a:xfrm>
            <a:off x="4806501" y="2024235"/>
            <a:ext cx="2663751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第廿二讲 获取参数名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EE071F4-9A13-40EE-BDED-615338CFC64B}"/>
              </a:ext>
            </a:extLst>
          </p:cNvPr>
          <p:cNvSpPr/>
          <p:nvPr/>
        </p:nvSpPr>
        <p:spPr>
          <a:xfrm>
            <a:off x="4531380" y="2550498"/>
            <a:ext cx="3213993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第廿三讲对象绑定与类型转换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468765E-9236-4551-A9C1-0C135F695ECF}"/>
              </a:ext>
            </a:extLst>
          </p:cNvPr>
          <p:cNvSpPr/>
          <p:nvPr/>
        </p:nvSpPr>
        <p:spPr>
          <a:xfrm>
            <a:off x="4873075" y="3076761"/>
            <a:ext cx="2530602" cy="408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第廿四讲 </a:t>
            </a:r>
            <a:r>
              <a:rPr lang="en-US" altLang="zh-CN"/>
              <a:t>@InitBinder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D33129A-861C-4AB3-8BF7-F5DA98B8D47C}"/>
              </a:ext>
            </a:extLst>
          </p:cNvPr>
          <p:cNvSpPr/>
          <p:nvPr/>
        </p:nvSpPr>
        <p:spPr>
          <a:xfrm>
            <a:off x="4678688" y="3603024"/>
            <a:ext cx="2919377" cy="4088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第廿五讲 控制器执行流程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B304E85-6B45-404E-9800-D29F67239C68}"/>
              </a:ext>
            </a:extLst>
          </p:cNvPr>
          <p:cNvSpPr/>
          <p:nvPr/>
        </p:nvSpPr>
        <p:spPr>
          <a:xfrm>
            <a:off x="4618809" y="4129287"/>
            <a:ext cx="3039135" cy="408832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第廿六讲 </a:t>
            </a:r>
            <a:r>
              <a:rPr lang="en-US" altLang="zh-CN"/>
              <a:t>@ModelAttribute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0C06507-539A-4E6F-A155-DD6798A04189}"/>
              </a:ext>
            </a:extLst>
          </p:cNvPr>
          <p:cNvSpPr/>
          <p:nvPr/>
        </p:nvSpPr>
        <p:spPr>
          <a:xfrm>
            <a:off x="4819013" y="4655550"/>
            <a:ext cx="2638726" cy="4088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第廿七讲 返回值处理器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A153221-13A9-47F3-8CB3-C47FAD4669A9}"/>
              </a:ext>
            </a:extLst>
          </p:cNvPr>
          <p:cNvSpPr/>
          <p:nvPr/>
        </p:nvSpPr>
        <p:spPr>
          <a:xfrm>
            <a:off x="4599312" y="5181813"/>
            <a:ext cx="3078128" cy="408832"/>
          </a:xfrm>
          <a:prstGeom prst="roundRect">
            <a:avLst/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第廿八讲 </a:t>
            </a:r>
            <a:r>
              <a:rPr lang="en-US" altLang="zh-CN"/>
              <a:t>MessageConverter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A7DDA0D-0BFD-40F0-B47C-D1B70B0BBC5B}"/>
              </a:ext>
            </a:extLst>
          </p:cNvPr>
          <p:cNvSpPr/>
          <p:nvPr/>
        </p:nvSpPr>
        <p:spPr>
          <a:xfrm>
            <a:off x="4531380" y="5708080"/>
            <a:ext cx="3213993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第廿九讲 </a:t>
            </a:r>
            <a:r>
              <a:rPr lang="en-US" altLang="zh-CN"/>
              <a:t>ResponseBodyAdvice</a:t>
            </a:r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1EE7838-A051-49E9-937C-414A98461ADD}"/>
              </a:ext>
            </a:extLst>
          </p:cNvPr>
          <p:cNvSpPr/>
          <p:nvPr/>
        </p:nvSpPr>
        <p:spPr>
          <a:xfrm>
            <a:off x="4806376" y="982207"/>
            <a:ext cx="266400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第卅七讲 </a:t>
            </a:r>
            <a:r>
              <a:rPr lang="en-US" altLang="zh-CN"/>
              <a:t>Boot </a:t>
            </a:r>
            <a:r>
              <a:rPr lang="zh-CN" altLang="en-US"/>
              <a:t>骨架创建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A5304E8-B9E3-4C15-B80B-0FB0E78B33DC}"/>
              </a:ext>
            </a:extLst>
          </p:cNvPr>
          <p:cNvSpPr/>
          <p:nvPr/>
        </p:nvSpPr>
        <p:spPr>
          <a:xfrm>
            <a:off x="4806376" y="1516345"/>
            <a:ext cx="266400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第卅八讲 </a:t>
            </a:r>
            <a:r>
              <a:rPr kumimoji="1" lang="en-US" altLang="zh-CN"/>
              <a:t>Boot War</a:t>
            </a:r>
            <a:r>
              <a:rPr kumimoji="1" lang="zh-CN" altLang="en-US"/>
              <a:t>项目</a:t>
            </a:r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22B3C7F-39F9-4251-B77C-3C8B9F906B9F}"/>
              </a:ext>
            </a:extLst>
          </p:cNvPr>
          <p:cNvSpPr/>
          <p:nvPr/>
        </p:nvSpPr>
        <p:spPr>
          <a:xfrm>
            <a:off x="4806376" y="2050483"/>
            <a:ext cx="266400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第卅九讲 </a:t>
            </a:r>
            <a:r>
              <a:rPr lang="en-US" altLang="zh-CN"/>
              <a:t>Boot </a:t>
            </a:r>
            <a:r>
              <a:rPr lang="zh-CN" altLang="en-US"/>
              <a:t>启动过程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EF9A9F8-8B33-4AC2-9C86-3D80B70EA365}"/>
              </a:ext>
            </a:extLst>
          </p:cNvPr>
          <p:cNvSpPr/>
          <p:nvPr/>
        </p:nvSpPr>
        <p:spPr>
          <a:xfrm>
            <a:off x="4806376" y="2584621"/>
            <a:ext cx="2664000" cy="408832"/>
          </a:xfrm>
          <a:prstGeom prst="round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第卌讲 </a:t>
            </a:r>
            <a:r>
              <a:rPr kumimoji="1" lang="en-US" altLang="zh-CN"/>
              <a:t>Tomcat</a:t>
            </a:r>
            <a:r>
              <a:rPr kumimoji="1" lang="zh-CN" altLang="en-US"/>
              <a:t>内嵌容器</a:t>
            </a:r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C9923E0-81D5-445E-BDEF-C14801721185}"/>
              </a:ext>
            </a:extLst>
          </p:cNvPr>
          <p:cNvSpPr/>
          <p:nvPr/>
        </p:nvSpPr>
        <p:spPr>
          <a:xfrm>
            <a:off x="4806376" y="3118759"/>
            <a:ext cx="2664000" cy="4088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第卌一讲 </a:t>
            </a:r>
            <a:r>
              <a:rPr kumimoji="1" lang="en-US" altLang="zh-CN"/>
              <a:t>Boot</a:t>
            </a:r>
            <a:r>
              <a:rPr kumimoji="1" lang="zh-CN" altLang="en-US"/>
              <a:t>自动配置</a:t>
            </a:r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91BDF6B-2873-4008-A884-A03CC264CCD3}"/>
              </a:ext>
            </a:extLst>
          </p:cNvPr>
          <p:cNvSpPr/>
          <p:nvPr/>
        </p:nvSpPr>
        <p:spPr>
          <a:xfrm>
            <a:off x="4806376" y="3652899"/>
            <a:ext cx="2664000" cy="4088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第卌二讲 </a:t>
            </a:r>
            <a:r>
              <a:rPr kumimoji="1" lang="zh-CN" altLang="en-US"/>
              <a:t>条件装配底层</a:t>
            </a:r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DB5B372-F07C-4860-9280-408BF5724C0D}"/>
              </a:ext>
            </a:extLst>
          </p:cNvPr>
          <p:cNvSpPr/>
          <p:nvPr/>
        </p:nvSpPr>
        <p:spPr>
          <a:xfrm>
            <a:off x="4955571" y="2611629"/>
            <a:ext cx="2365610" cy="43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第卌三讲 </a:t>
            </a:r>
            <a:r>
              <a:rPr lang="en-US" altLang="zh-CN"/>
              <a:t>FactoryBean</a:t>
            </a:r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97A2F39-EF32-481C-B7DD-03DCEC98E9A5}"/>
              </a:ext>
            </a:extLst>
          </p:cNvPr>
          <p:cNvSpPr/>
          <p:nvPr/>
        </p:nvSpPr>
        <p:spPr>
          <a:xfrm>
            <a:off x="4783327" y="3189932"/>
            <a:ext cx="2710099" cy="43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第卌四讲 </a:t>
            </a:r>
            <a:r>
              <a:rPr kumimoji="1" lang="en-US" altLang="zh-CN"/>
              <a:t>@Indexed</a:t>
            </a:r>
            <a:r>
              <a:rPr kumimoji="1" lang="zh-CN" altLang="en-US"/>
              <a:t>原理</a:t>
            </a:r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9FE05B6-9343-4C48-9C96-2E376F97F3CD}"/>
              </a:ext>
            </a:extLst>
          </p:cNvPr>
          <p:cNvSpPr/>
          <p:nvPr/>
        </p:nvSpPr>
        <p:spPr>
          <a:xfrm>
            <a:off x="5059580" y="3768235"/>
            <a:ext cx="2157592" cy="43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第卌五讲 </a:t>
            </a:r>
            <a:r>
              <a:rPr kumimoji="1" lang="zh-CN" altLang="en-US"/>
              <a:t>代理深入</a:t>
            </a:r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9F10AFF-2121-44C0-BA0D-A0F858BEC3C9}"/>
              </a:ext>
            </a:extLst>
          </p:cNvPr>
          <p:cNvSpPr/>
          <p:nvPr/>
        </p:nvSpPr>
        <p:spPr>
          <a:xfrm>
            <a:off x="4822375" y="4346538"/>
            <a:ext cx="2632003" cy="432000"/>
          </a:xfrm>
          <a:prstGeom prst="round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第卌六讲 </a:t>
            </a:r>
            <a:r>
              <a:rPr kumimoji="1" lang="en-US" altLang="zh-CN"/>
              <a:t>@Value</a:t>
            </a:r>
            <a:r>
              <a:rPr kumimoji="1" lang="zh-CN" altLang="en-US"/>
              <a:t>底层</a:t>
            </a:r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C0732FD-9CB9-47BB-8448-45927412601E}"/>
              </a:ext>
            </a:extLst>
          </p:cNvPr>
          <p:cNvSpPr/>
          <p:nvPr/>
        </p:nvSpPr>
        <p:spPr>
          <a:xfrm>
            <a:off x="4663479" y="4924841"/>
            <a:ext cx="2949794" cy="43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第卌七讲 </a:t>
            </a:r>
            <a:r>
              <a:rPr kumimoji="1" lang="en-US" altLang="zh-CN"/>
              <a:t>@Autowired</a:t>
            </a:r>
            <a:r>
              <a:rPr kumimoji="1" lang="zh-CN" altLang="en-US"/>
              <a:t>底层</a:t>
            </a:r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EA3302D-8A4A-429D-B870-ADA890236D75}"/>
              </a:ext>
            </a:extLst>
          </p:cNvPr>
          <p:cNvSpPr/>
          <p:nvPr/>
        </p:nvSpPr>
        <p:spPr>
          <a:xfrm>
            <a:off x="4718717" y="5503144"/>
            <a:ext cx="2839318" cy="43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第卌八讲 事件监听器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71F4816-0E3D-407B-B721-C0A9C22FBFFB}"/>
              </a:ext>
            </a:extLst>
          </p:cNvPr>
          <p:cNvSpPr/>
          <p:nvPr/>
        </p:nvSpPr>
        <p:spPr>
          <a:xfrm>
            <a:off x="4822375" y="6081449"/>
            <a:ext cx="2632003" cy="43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第卌九讲 </a:t>
            </a:r>
            <a:r>
              <a:rPr kumimoji="1" lang="zh-CN" altLang="en-US"/>
              <a:t>事件发布器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9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1"/>
            <a:ext cx="6905943" cy="1143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常见切点匹配实现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6"/>
            <a:ext cx="5848667" cy="6413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16.</a:t>
            </a:r>
            <a:r>
              <a:rPr kumimoji="1" lang="zh-CN" altLang="en-US"/>
              <a:t> 切点匹配</a:t>
            </a:r>
          </a:p>
        </p:txBody>
      </p:sp>
    </p:spTree>
    <p:extLst>
      <p:ext uri="{BB962C8B-B14F-4D97-AF65-F5344CB8AC3E}">
        <p14:creationId xmlns:p14="http://schemas.microsoft.com/office/powerpoint/2010/main" val="3725031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1"/>
            <a:ext cx="7048818" cy="260032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高级的</a:t>
            </a:r>
            <a:r>
              <a:rPr lang="en-US" altLang="zh-CN"/>
              <a:t>@Aspect</a:t>
            </a:r>
            <a:r>
              <a:rPr lang="zh-CN" altLang="en-US"/>
              <a:t>切面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低级的</a:t>
            </a:r>
            <a:r>
              <a:rPr lang="en-US" altLang="zh-CN"/>
              <a:t>Advisor</a:t>
            </a:r>
            <a:r>
              <a:rPr lang="zh-CN" altLang="en-US"/>
              <a:t>切面</a:t>
            </a:r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zh-CN" altLang="en-US"/>
              <a:t>高级转换为低级切面的时机及代理生成时机</a:t>
            </a:r>
          </a:p>
          <a:p>
            <a:pPr marL="0" indent="0">
              <a:buNone/>
            </a:pPr>
            <a:r>
              <a:rPr lang="en-US" altLang="zh-CN"/>
              <a:t>4️⃣</a:t>
            </a:r>
            <a:r>
              <a:rPr lang="zh-CN" altLang="en-US"/>
              <a:t>吐槽切面的顺序控制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6"/>
            <a:ext cx="5848667" cy="6413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17.</a:t>
            </a:r>
            <a:r>
              <a:rPr kumimoji="1" lang="zh-CN" altLang="en-US"/>
              <a:t>从 </a:t>
            </a:r>
            <a:r>
              <a:rPr kumimoji="1" lang="en-US" altLang="zh-CN"/>
              <a:t>@Aspect </a:t>
            </a:r>
            <a:r>
              <a:rPr kumimoji="1" lang="zh-CN" altLang="en-US"/>
              <a:t>到 </a:t>
            </a:r>
            <a:r>
              <a:rPr kumimoji="1" lang="en-US" altLang="zh-CN"/>
              <a:t>Advisor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1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457451"/>
            <a:ext cx="7062408" cy="2114549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不同通知统一转换为环绕通知，适配器模式体现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无参数绑定通知链执行过程， 责任链模式体现</a:t>
            </a:r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zh-CN" altLang="en-US"/>
              <a:t>模拟实现 </a:t>
            </a:r>
            <a:r>
              <a:rPr lang="en-US" altLang="zh-CN" err="1"/>
              <a:t>MethodInvocation</a:t>
            </a:r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6"/>
            <a:ext cx="5848667" cy="6413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18.</a:t>
            </a:r>
            <a:r>
              <a:rPr kumimoji="1" lang="zh-CN" altLang="en-US"/>
              <a:t>静态通知调用</a:t>
            </a:r>
          </a:p>
        </p:txBody>
      </p:sp>
    </p:spTree>
    <p:extLst>
      <p:ext uri="{BB962C8B-B14F-4D97-AF65-F5344CB8AC3E}">
        <p14:creationId xmlns:p14="http://schemas.microsoft.com/office/powerpoint/2010/main" val="26888940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1"/>
            <a:ext cx="6777355" cy="1142999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有参数绑定通知链执行过程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6"/>
            <a:ext cx="5848667" cy="6413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19.</a:t>
            </a:r>
            <a:r>
              <a:rPr kumimoji="1" lang="zh-CN" altLang="en-US"/>
              <a:t>动态通知调用</a:t>
            </a:r>
          </a:p>
        </p:txBody>
      </p:sp>
    </p:spTree>
    <p:extLst>
      <p:ext uri="{BB962C8B-B14F-4D97-AF65-F5344CB8AC3E}">
        <p14:creationId xmlns:p14="http://schemas.microsoft.com/office/powerpoint/2010/main" val="692597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750714"/>
            <a:ext cx="7374642" cy="341591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DispatcherServlet</a:t>
            </a:r>
            <a:r>
              <a:rPr lang="en-US" altLang="zh-CN"/>
              <a:t> </a:t>
            </a:r>
            <a:r>
              <a:rPr lang="zh-CN" altLang="en-US"/>
              <a:t>初始化时机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en-US" altLang="zh-CN" err="1"/>
              <a:t>DispatcherServlet</a:t>
            </a:r>
            <a:r>
              <a:rPr lang="en-US" altLang="zh-CN"/>
              <a:t> </a:t>
            </a:r>
            <a:r>
              <a:rPr lang="zh-CN" altLang="en-US"/>
              <a:t>初始化都做了什么</a:t>
            </a:r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en-US" altLang="zh-CN" err="1"/>
              <a:t>RequestMappingHandlerMapping</a:t>
            </a:r>
            <a:r>
              <a:rPr lang="zh-CN" altLang="en-US"/>
              <a:t>基本用途</a:t>
            </a:r>
          </a:p>
          <a:p>
            <a:pPr marL="0" indent="0">
              <a:buNone/>
            </a:pPr>
            <a:r>
              <a:rPr lang="en-US" altLang="zh-CN"/>
              <a:t>4️⃣</a:t>
            </a:r>
            <a:r>
              <a:rPr lang="en-US" altLang="zh-CN" err="1"/>
              <a:t>RequestMappingHandlerAdapter</a:t>
            </a:r>
            <a:r>
              <a:rPr lang="zh-CN" altLang="en-US"/>
              <a:t>基本用途</a:t>
            </a:r>
          </a:p>
          <a:p>
            <a:pPr marL="0" indent="0">
              <a:buNone/>
            </a:pPr>
            <a:r>
              <a:rPr lang="en-US" altLang="zh-CN"/>
              <a:t>5️⃣</a:t>
            </a:r>
            <a:r>
              <a:rPr lang="zh-CN" altLang="en-US"/>
              <a:t>自定义参数和返回值处理器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6"/>
            <a:ext cx="7034530" cy="114299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20. </a:t>
            </a:r>
            <a:r>
              <a:rPr kumimoji="1" lang="en-US" altLang="zh-CN" err="1"/>
              <a:t>RequestMappingHandlerMapping</a:t>
            </a:r>
            <a:r>
              <a:rPr kumimoji="1" lang="en-US" altLang="zh-CN"/>
              <a:t> </a:t>
            </a:r>
            <a:r>
              <a:rPr kumimoji="1" lang="zh-CN" altLang="en-US"/>
              <a:t>与 </a:t>
            </a:r>
            <a:r>
              <a:rPr kumimoji="1" lang="en-US" altLang="zh-CN" err="1"/>
              <a:t>RequestMappingHandlerAdapter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655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1"/>
            <a:ext cx="7567930" cy="258603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常见参数解析器作用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组合模式在 </a:t>
            </a:r>
            <a:r>
              <a:rPr lang="en-US" altLang="zh-CN"/>
              <a:t>Spring </a:t>
            </a:r>
            <a:r>
              <a:rPr lang="zh-CN" altLang="en-US"/>
              <a:t>中的体现</a:t>
            </a:r>
          </a:p>
          <a:p>
            <a:pPr marL="0" indent="0">
              <a:buNone/>
            </a:pPr>
            <a:r>
              <a:rPr lang="en-US" altLang="zh-CN"/>
              <a:t>3️⃣${ } #{ } </a:t>
            </a:r>
            <a:r>
              <a:rPr lang="zh-CN" altLang="en-US"/>
              <a:t>小技巧</a:t>
            </a:r>
          </a:p>
          <a:p>
            <a:pPr marL="0" indent="0">
              <a:buNone/>
            </a:pPr>
            <a:r>
              <a:rPr lang="en-US" altLang="zh-CN"/>
              <a:t>4️⃣Web</a:t>
            </a:r>
            <a:r>
              <a:rPr lang="zh-CN" altLang="en-US"/>
              <a:t>环境下测试技巧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21.</a:t>
            </a:r>
            <a:r>
              <a:rPr kumimoji="1" lang="zh-CN" altLang="en-US"/>
              <a:t>参数解析器</a:t>
            </a:r>
          </a:p>
        </p:txBody>
      </p:sp>
    </p:spTree>
    <p:extLst>
      <p:ext uri="{BB962C8B-B14F-4D97-AF65-F5344CB8AC3E}">
        <p14:creationId xmlns:p14="http://schemas.microsoft.com/office/powerpoint/2010/main" val="3029486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2"/>
            <a:ext cx="7377430" cy="157162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编译生成参数表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编译生成调试信息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22.</a:t>
            </a:r>
            <a:r>
              <a:rPr kumimoji="1" lang="zh-CN" altLang="en-US"/>
              <a:t>获取参数名</a:t>
            </a:r>
          </a:p>
        </p:txBody>
      </p:sp>
    </p:spTree>
    <p:extLst>
      <p:ext uri="{BB962C8B-B14F-4D97-AF65-F5344CB8AC3E}">
        <p14:creationId xmlns:p14="http://schemas.microsoft.com/office/powerpoint/2010/main" val="1277301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2"/>
            <a:ext cx="7567930" cy="332898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两套底层转换接口，一套高层转换接口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类型转换和数据绑定示例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zh-CN" altLang="en-US"/>
              <a:t>类型转换扩展与绑定器工厂</a:t>
            </a:r>
          </a:p>
          <a:p>
            <a:pPr marL="0" indent="0">
              <a:buNone/>
            </a:pPr>
            <a:r>
              <a:rPr lang="en-US" altLang="zh-CN"/>
              <a:t>4️⃣@DateTimeFormat </a:t>
            </a:r>
            <a:r>
              <a:rPr lang="zh-CN" altLang="en-US"/>
              <a:t>注解谁来解析</a:t>
            </a:r>
          </a:p>
          <a:p>
            <a:pPr marL="0" indent="0">
              <a:buNone/>
            </a:pPr>
            <a:r>
              <a:rPr lang="en-US" altLang="zh-CN"/>
              <a:t>5️⃣Spring </a:t>
            </a:r>
            <a:r>
              <a:rPr lang="zh-CN" altLang="en-US"/>
              <a:t>提供的泛型操作技巧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23.</a:t>
            </a:r>
            <a:r>
              <a:rPr kumimoji="1" lang="zh-CN" altLang="en-US"/>
              <a:t>对象绑定与类型转换</a:t>
            </a:r>
          </a:p>
        </p:txBody>
      </p:sp>
    </p:spTree>
    <p:extLst>
      <p:ext uri="{BB962C8B-B14F-4D97-AF65-F5344CB8AC3E}">
        <p14:creationId xmlns:p14="http://schemas.microsoft.com/office/powerpoint/2010/main" val="9550618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2"/>
            <a:ext cx="7377430" cy="160019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绑定器工厂的扩展点：</a:t>
            </a:r>
            <a:r>
              <a:rPr lang="en-US" altLang="zh-CN"/>
              <a:t>@InitBinder </a:t>
            </a:r>
            <a:r>
              <a:rPr lang="zh-CN" altLang="en-US"/>
              <a:t>及来源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编程技巧：缓存加速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766564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24.ControllerAdvice </a:t>
            </a:r>
            <a:r>
              <a:rPr kumimoji="1" lang="zh-CN" altLang="en-US"/>
              <a:t>之 </a:t>
            </a:r>
            <a:r>
              <a:rPr kumimoji="1" lang="en-US" altLang="zh-CN"/>
              <a:t>@InitBinder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7733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2578814"/>
            <a:ext cx="6882985" cy="64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控制器方法执行流程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1" y="1958976"/>
            <a:ext cx="6577330" cy="75340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25.</a:t>
            </a:r>
            <a:r>
              <a:rPr lang="zh-CN" altLang="en-US"/>
              <a:t>控制器方法执行流程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23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6677F62-8C19-4CA9-8306-EE73B2DC795C}"/>
              </a:ext>
            </a:extLst>
          </p:cNvPr>
          <p:cNvSpPr/>
          <p:nvPr/>
        </p:nvSpPr>
        <p:spPr>
          <a:xfrm>
            <a:off x="4806501" y="3410060"/>
            <a:ext cx="2663751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第卅六讲 </a:t>
            </a:r>
            <a:r>
              <a:rPr lang="en-US" altLang="zh-CN"/>
              <a:t>MVC </a:t>
            </a:r>
            <a:r>
              <a:rPr lang="zh-CN" altLang="en-US"/>
              <a:t>处理流程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F45DB59-618F-4498-98A5-32135E09DCA9}"/>
              </a:ext>
            </a:extLst>
          </p:cNvPr>
          <p:cNvSpPr/>
          <p:nvPr/>
        </p:nvSpPr>
        <p:spPr>
          <a:xfrm>
            <a:off x="4531380" y="3410060"/>
            <a:ext cx="3213993" cy="4088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第卅五讲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Adapter4</a:t>
            </a:r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9F36452-C037-4CB7-A730-82E970C29798}"/>
              </a:ext>
            </a:extLst>
          </p:cNvPr>
          <p:cNvSpPr/>
          <p:nvPr/>
        </p:nvSpPr>
        <p:spPr>
          <a:xfrm>
            <a:off x="4531380" y="3410060"/>
            <a:ext cx="3213993" cy="4088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第卅四讲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Adapter3</a:t>
            </a:r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7B02642-670D-4414-8FEA-132308FFD0E4}"/>
              </a:ext>
            </a:extLst>
          </p:cNvPr>
          <p:cNvSpPr/>
          <p:nvPr/>
        </p:nvSpPr>
        <p:spPr>
          <a:xfrm>
            <a:off x="4531380" y="3410060"/>
            <a:ext cx="3213993" cy="408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第卅三讲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Adapter2</a:t>
            </a:r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9E8388E-0361-441D-86BD-EB826190B948}"/>
              </a:ext>
            </a:extLst>
          </p:cNvPr>
          <p:cNvSpPr/>
          <p:nvPr/>
        </p:nvSpPr>
        <p:spPr>
          <a:xfrm>
            <a:off x="4618809" y="3410060"/>
            <a:ext cx="3039135" cy="408832"/>
          </a:xfrm>
          <a:prstGeom prst="round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第卅二讲 </a:t>
            </a:r>
            <a:r>
              <a:rPr kumimoji="1" lang="en-US" altLang="zh-CN"/>
              <a:t>Tomcat </a:t>
            </a:r>
            <a:r>
              <a:rPr kumimoji="1" lang="zh-CN" altLang="en-US"/>
              <a:t>异常处理</a:t>
            </a:r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00BCC67-AC90-48A2-9F50-1478AF5B7B6E}"/>
              </a:ext>
            </a:extLst>
          </p:cNvPr>
          <p:cNvSpPr/>
          <p:nvPr/>
        </p:nvSpPr>
        <p:spPr>
          <a:xfrm>
            <a:off x="4593521" y="3410060"/>
            <a:ext cx="3089710" cy="408832"/>
          </a:xfrm>
          <a:prstGeom prst="round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第卅一讲 </a:t>
            </a:r>
            <a:r>
              <a:rPr lang="en-US" altLang="zh-CN"/>
              <a:t>@ExceptionHandler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8187568-0AD4-4310-AF0F-D0E2593C0E6B}"/>
              </a:ext>
            </a:extLst>
          </p:cNvPr>
          <p:cNvSpPr/>
          <p:nvPr/>
        </p:nvSpPr>
        <p:spPr>
          <a:xfrm>
            <a:off x="5066383" y="3410060"/>
            <a:ext cx="2143987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第卅讲 异常处理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FCF779-508D-4C7F-ADB5-2B73ED10B5CA}"/>
              </a:ext>
            </a:extLst>
          </p:cNvPr>
          <p:cNvSpPr/>
          <p:nvPr/>
        </p:nvSpPr>
        <p:spPr>
          <a:xfrm>
            <a:off x="5162388" y="3410060"/>
            <a:ext cx="1951976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第一讲 容器接口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FE7D33-3BE8-4093-8F9F-371D399F0C7D}"/>
              </a:ext>
            </a:extLst>
          </p:cNvPr>
          <p:cNvSpPr/>
          <p:nvPr/>
        </p:nvSpPr>
        <p:spPr>
          <a:xfrm>
            <a:off x="5162388" y="3410060"/>
            <a:ext cx="1951976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第二讲 容器实现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166992-E922-4CD8-AE97-B7D22D592EDA}"/>
              </a:ext>
            </a:extLst>
          </p:cNvPr>
          <p:cNvSpPr/>
          <p:nvPr/>
        </p:nvSpPr>
        <p:spPr>
          <a:xfrm>
            <a:off x="4806501" y="3410060"/>
            <a:ext cx="2663751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第三讲 </a:t>
            </a:r>
            <a:r>
              <a:rPr lang="en-US" altLang="zh-CN"/>
              <a:t>Bean </a:t>
            </a:r>
            <a:r>
              <a:rPr lang="zh-CN" altLang="en-US"/>
              <a:t>的生命周期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22BFF4D-330E-4E62-ADC7-154AE945694B}"/>
              </a:ext>
            </a:extLst>
          </p:cNvPr>
          <p:cNvSpPr/>
          <p:nvPr/>
        </p:nvSpPr>
        <p:spPr>
          <a:xfrm>
            <a:off x="4873075" y="3410060"/>
            <a:ext cx="2530602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第四讲 </a:t>
            </a:r>
            <a:r>
              <a:rPr lang="en-US" altLang="zh-CN"/>
              <a:t>Bean </a:t>
            </a:r>
            <a:r>
              <a:rPr lang="zh-CN" altLang="en-US"/>
              <a:t>后处理器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F08A35-26C9-46DB-BCEB-19E06C28194B}"/>
              </a:ext>
            </a:extLst>
          </p:cNvPr>
          <p:cNvSpPr/>
          <p:nvPr/>
        </p:nvSpPr>
        <p:spPr>
          <a:xfrm>
            <a:off x="4550877" y="3410060"/>
            <a:ext cx="3174999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第五讲 </a:t>
            </a:r>
            <a:r>
              <a:rPr lang="en-US" altLang="zh-CN"/>
              <a:t>BeanFactory </a:t>
            </a:r>
            <a:r>
              <a:rPr lang="zh-CN" altLang="en-US"/>
              <a:t>后处理器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4A713-03EC-4712-8FEB-D04A86C3AA1B}"/>
              </a:ext>
            </a:extLst>
          </p:cNvPr>
          <p:cNvSpPr/>
          <p:nvPr/>
        </p:nvSpPr>
        <p:spPr>
          <a:xfrm>
            <a:off x="4981884" y="3410060"/>
            <a:ext cx="2312985" cy="408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第六讲 </a:t>
            </a:r>
            <a:r>
              <a:rPr lang="en-US" altLang="zh-CN"/>
              <a:t>Aware </a:t>
            </a:r>
            <a:r>
              <a:rPr lang="zh-CN" altLang="en-US"/>
              <a:t>接口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8742DCE-62C6-420D-83EC-5866C9BBCB85}"/>
              </a:ext>
            </a:extLst>
          </p:cNvPr>
          <p:cNvSpPr/>
          <p:nvPr/>
        </p:nvSpPr>
        <p:spPr>
          <a:xfrm>
            <a:off x="4938569" y="3410060"/>
            <a:ext cx="2399614" cy="4088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第七讲 初始化与销毁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06B339F-7725-4827-9CF0-5264DE98D77F}"/>
              </a:ext>
            </a:extLst>
          </p:cNvPr>
          <p:cNvSpPr/>
          <p:nvPr/>
        </p:nvSpPr>
        <p:spPr>
          <a:xfrm>
            <a:off x="5201136" y="3410060"/>
            <a:ext cx="1874480" cy="408832"/>
          </a:xfrm>
          <a:prstGeom prst="round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第八讲 </a:t>
            </a:r>
            <a:r>
              <a:rPr lang="en-US" altLang="zh-CN"/>
              <a:t>Scope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B532587-3F2D-46C7-AF19-671B6E049290}"/>
              </a:ext>
            </a:extLst>
          </p:cNvPr>
          <p:cNvSpPr/>
          <p:nvPr/>
        </p:nvSpPr>
        <p:spPr>
          <a:xfrm>
            <a:off x="4704212" y="3410060"/>
            <a:ext cx="2868329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第九讲 </a:t>
            </a:r>
            <a:r>
              <a:rPr lang="en-US" altLang="zh-CN"/>
              <a:t>AOP </a:t>
            </a:r>
            <a:r>
              <a:rPr lang="zh-CN" altLang="en-US"/>
              <a:t>之 </a:t>
            </a:r>
            <a:r>
              <a:rPr lang="en-US" altLang="zh-CN"/>
              <a:t>ajc </a:t>
            </a:r>
            <a:r>
              <a:rPr lang="zh-CN" altLang="en-US"/>
              <a:t>编译器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EAB671-9AB2-4FCA-868A-2AF800119832}"/>
              </a:ext>
            </a:extLst>
          </p:cNvPr>
          <p:cNvSpPr/>
          <p:nvPr/>
        </p:nvSpPr>
        <p:spPr>
          <a:xfrm>
            <a:off x="4618809" y="3410060"/>
            <a:ext cx="3039135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第十讲 </a:t>
            </a:r>
            <a:r>
              <a:rPr lang="en-US" altLang="zh-CN"/>
              <a:t>AOP </a:t>
            </a:r>
            <a:r>
              <a:rPr lang="zh-CN" altLang="en-US"/>
              <a:t>之 </a:t>
            </a:r>
            <a:r>
              <a:rPr lang="en-US" altLang="zh-CN"/>
              <a:t>agent </a:t>
            </a:r>
            <a:r>
              <a:rPr lang="zh-CN" altLang="en-US"/>
              <a:t>类加载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3B942A-F9B1-499E-B4E1-E91F7ACFBEF7}"/>
              </a:ext>
            </a:extLst>
          </p:cNvPr>
          <p:cNvSpPr/>
          <p:nvPr/>
        </p:nvSpPr>
        <p:spPr>
          <a:xfrm>
            <a:off x="4806501" y="3410060"/>
            <a:ext cx="2663751" cy="408832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第十一讲 </a:t>
            </a:r>
            <a:r>
              <a:rPr lang="en-US" altLang="zh-CN"/>
              <a:t>AOP </a:t>
            </a:r>
            <a:r>
              <a:rPr lang="zh-CN" altLang="en-US"/>
              <a:t>之 </a:t>
            </a:r>
            <a:r>
              <a:rPr lang="en-US" altLang="zh-CN"/>
              <a:t>proxy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0E5F8F3-E508-4204-B405-74946871C2AE}"/>
              </a:ext>
            </a:extLst>
          </p:cNvPr>
          <p:cNvSpPr/>
          <p:nvPr/>
        </p:nvSpPr>
        <p:spPr>
          <a:xfrm>
            <a:off x="4873075" y="3410060"/>
            <a:ext cx="2530602" cy="4088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第十二讲 </a:t>
            </a:r>
            <a:r>
              <a:rPr lang="en-US" altLang="zh-CN"/>
              <a:t> jdk </a:t>
            </a:r>
            <a:r>
              <a:rPr lang="zh-CN" altLang="en-US"/>
              <a:t>动态代理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EDA2520-55EF-4A41-813A-1A9AD8E48ABD}"/>
              </a:ext>
            </a:extLst>
          </p:cNvPr>
          <p:cNvSpPr/>
          <p:nvPr/>
        </p:nvSpPr>
        <p:spPr>
          <a:xfrm>
            <a:off x="4998451" y="3410060"/>
            <a:ext cx="2279851" cy="4088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第十三讲 </a:t>
            </a:r>
            <a:r>
              <a:rPr lang="en-US" altLang="zh-CN"/>
              <a:t>cglib </a:t>
            </a:r>
            <a:r>
              <a:rPr lang="zh-CN" altLang="en-US"/>
              <a:t>代理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ECDF502-224E-4E74-8A46-C11081B54D70}"/>
              </a:ext>
            </a:extLst>
          </p:cNvPr>
          <p:cNvSpPr/>
          <p:nvPr/>
        </p:nvSpPr>
        <p:spPr>
          <a:xfrm>
            <a:off x="4806464" y="3410060"/>
            <a:ext cx="2663825" cy="408832"/>
          </a:xfrm>
          <a:prstGeom prst="round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第十四讲 避免反射调用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F94E7A-7A4E-4019-B425-A3FF7A43F0AF}"/>
              </a:ext>
            </a:extLst>
          </p:cNvPr>
          <p:cNvSpPr/>
          <p:nvPr/>
        </p:nvSpPr>
        <p:spPr>
          <a:xfrm>
            <a:off x="4618809" y="3410060"/>
            <a:ext cx="3039135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第十五讲 </a:t>
            </a:r>
            <a:r>
              <a:rPr lang="en-US" altLang="zh-CN"/>
              <a:t>jdk </a:t>
            </a:r>
            <a:r>
              <a:rPr lang="zh-CN" altLang="en-US"/>
              <a:t>和 </a:t>
            </a:r>
            <a:r>
              <a:rPr lang="en-US" altLang="zh-CN"/>
              <a:t>cglib </a:t>
            </a:r>
            <a:r>
              <a:rPr lang="zh-CN" altLang="en-US"/>
              <a:t>的统一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3B39B50-5898-471D-95C9-AC0EC8F23F3B}"/>
              </a:ext>
            </a:extLst>
          </p:cNvPr>
          <p:cNvSpPr/>
          <p:nvPr/>
        </p:nvSpPr>
        <p:spPr>
          <a:xfrm>
            <a:off x="5066383" y="3410060"/>
            <a:ext cx="2143987" cy="40883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第十六讲 切点匹配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DE6F56E-2AAF-4BB6-AD37-2329A95B9E49}"/>
              </a:ext>
            </a:extLst>
          </p:cNvPr>
          <p:cNvSpPr/>
          <p:nvPr/>
        </p:nvSpPr>
        <p:spPr>
          <a:xfrm>
            <a:off x="4550877" y="3410060"/>
            <a:ext cx="3174999" cy="4088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第十七讲 </a:t>
            </a:r>
            <a:r>
              <a:rPr lang="en-US" altLang="zh-CN"/>
              <a:t>@Aspect </a:t>
            </a:r>
            <a:r>
              <a:rPr lang="zh-CN" altLang="en-US"/>
              <a:t>与 </a:t>
            </a:r>
            <a:r>
              <a:rPr lang="en-US" altLang="zh-CN"/>
              <a:t>Advisor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BCAB70C-AFAD-4EE9-86C7-92EE71CE532A}"/>
              </a:ext>
            </a:extLst>
          </p:cNvPr>
          <p:cNvSpPr/>
          <p:nvPr/>
        </p:nvSpPr>
        <p:spPr>
          <a:xfrm>
            <a:off x="5066383" y="3410060"/>
            <a:ext cx="2143987" cy="40883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第十八讲 静态通知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DFD186A-17A4-48A4-ACB3-AFCAC0452AE4}"/>
              </a:ext>
            </a:extLst>
          </p:cNvPr>
          <p:cNvSpPr/>
          <p:nvPr/>
        </p:nvSpPr>
        <p:spPr>
          <a:xfrm>
            <a:off x="5066383" y="3410060"/>
            <a:ext cx="2143987" cy="408832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第十九讲 动态通知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F17BBC8-F8AB-4C0D-AB08-0511DD5EC0F7}"/>
              </a:ext>
            </a:extLst>
          </p:cNvPr>
          <p:cNvSpPr/>
          <p:nvPr/>
        </p:nvSpPr>
        <p:spPr>
          <a:xfrm>
            <a:off x="4550877" y="3410060"/>
            <a:ext cx="3174998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第廿讲 </a:t>
            </a:r>
            <a:r>
              <a:rPr lang="en-US" altLang="zh-CN"/>
              <a:t>Mapping</a:t>
            </a:r>
            <a:r>
              <a:rPr lang="zh-CN" altLang="en-US"/>
              <a:t>与</a:t>
            </a:r>
            <a:r>
              <a:rPr lang="en-US" altLang="zh-CN"/>
              <a:t>Adapter1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C35C8C8-E516-4275-A2DB-B5B031F32C0B}"/>
              </a:ext>
            </a:extLst>
          </p:cNvPr>
          <p:cNvSpPr/>
          <p:nvPr/>
        </p:nvSpPr>
        <p:spPr>
          <a:xfrm>
            <a:off x="4888904" y="3410060"/>
            <a:ext cx="2498944" cy="408832"/>
          </a:xfrm>
          <a:prstGeom prst="roundRect">
            <a:avLst/>
          </a:prstGeom>
          <a:solidFill>
            <a:srgbClr val="D9C935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第廿一讲参数处理器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DCB411D-AF94-4AB1-9332-FE10B1D9B9E0}"/>
              </a:ext>
            </a:extLst>
          </p:cNvPr>
          <p:cNvSpPr/>
          <p:nvPr/>
        </p:nvSpPr>
        <p:spPr>
          <a:xfrm>
            <a:off x="4806501" y="3410060"/>
            <a:ext cx="2663751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第廿二讲 获取参数名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EE071F4-9A13-40EE-BDED-615338CFC64B}"/>
              </a:ext>
            </a:extLst>
          </p:cNvPr>
          <p:cNvSpPr/>
          <p:nvPr/>
        </p:nvSpPr>
        <p:spPr>
          <a:xfrm>
            <a:off x="4531380" y="3410060"/>
            <a:ext cx="3213993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第廿三讲对象绑定与类型转换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468765E-9236-4551-A9C1-0C135F695ECF}"/>
              </a:ext>
            </a:extLst>
          </p:cNvPr>
          <p:cNvSpPr/>
          <p:nvPr/>
        </p:nvSpPr>
        <p:spPr>
          <a:xfrm>
            <a:off x="4873075" y="3410060"/>
            <a:ext cx="2530602" cy="408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第廿四讲 </a:t>
            </a:r>
            <a:r>
              <a:rPr lang="en-US" altLang="zh-CN"/>
              <a:t>@InitBinder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D33129A-861C-4AB3-8BF7-F5DA98B8D47C}"/>
              </a:ext>
            </a:extLst>
          </p:cNvPr>
          <p:cNvSpPr/>
          <p:nvPr/>
        </p:nvSpPr>
        <p:spPr>
          <a:xfrm>
            <a:off x="4678688" y="3410060"/>
            <a:ext cx="2919377" cy="4088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第廿五讲 控制器执行流程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B304E85-6B45-404E-9800-D29F67239C68}"/>
              </a:ext>
            </a:extLst>
          </p:cNvPr>
          <p:cNvSpPr/>
          <p:nvPr/>
        </p:nvSpPr>
        <p:spPr>
          <a:xfrm>
            <a:off x="4618809" y="3410060"/>
            <a:ext cx="3039135" cy="408832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第廿六讲 </a:t>
            </a:r>
            <a:r>
              <a:rPr lang="en-US" altLang="zh-CN"/>
              <a:t>@ModelAttribute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0C06507-539A-4E6F-A155-DD6798A04189}"/>
              </a:ext>
            </a:extLst>
          </p:cNvPr>
          <p:cNvSpPr/>
          <p:nvPr/>
        </p:nvSpPr>
        <p:spPr>
          <a:xfrm>
            <a:off x="4819013" y="3410060"/>
            <a:ext cx="2638726" cy="4088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第廿七讲 返回值处理器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A153221-13A9-47F3-8CB3-C47FAD4669A9}"/>
              </a:ext>
            </a:extLst>
          </p:cNvPr>
          <p:cNvSpPr/>
          <p:nvPr/>
        </p:nvSpPr>
        <p:spPr>
          <a:xfrm>
            <a:off x="4599312" y="3410060"/>
            <a:ext cx="3078128" cy="408832"/>
          </a:xfrm>
          <a:prstGeom prst="roundRect">
            <a:avLst/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第廿八讲 </a:t>
            </a:r>
            <a:r>
              <a:rPr lang="en-US" altLang="zh-CN"/>
              <a:t>MessageConverter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A7DDA0D-0BFD-40F0-B47C-D1B70B0BBC5B}"/>
              </a:ext>
            </a:extLst>
          </p:cNvPr>
          <p:cNvSpPr/>
          <p:nvPr/>
        </p:nvSpPr>
        <p:spPr>
          <a:xfrm>
            <a:off x="4531380" y="3410060"/>
            <a:ext cx="3213993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第廿九讲 </a:t>
            </a:r>
            <a:r>
              <a:rPr lang="en-US" altLang="zh-CN"/>
              <a:t>ResponseBodyAdvice</a:t>
            </a:r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1EE7838-A051-49E9-937C-414A98461ADD}"/>
              </a:ext>
            </a:extLst>
          </p:cNvPr>
          <p:cNvSpPr/>
          <p:nvPr/>
        </p:nvSpPr>
        <p:spPr>
          <a:xfrm>
            <a:off x="4806376" y="3410060"/>
            <a:ext cx="266400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第卅七讲 </a:t>
            </a:r>
            <a:r>
              <a:rPr lang="en-US" altLang="zh-CN"/>
              <a:t>Boot </a:t>
            </a:r>
            <a:r>
              <a:rPr lang="zh-CN" altLang="en-US"/>
              <a:t>骨架创建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A5304E8-B9E3-4C15-B80B-0FB0E78B33DC}"/>
              </a:ext>
            </a:extLst>
          </p:cNvPr>
          <p:cNvSpPr/>
          <p:nvPr/>
        </p:nvSpPr>
        <p:spPr>
          <a:xfrm>
            <a:off x="4806376" y="3410060"/>
            <a:ext cx="266400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第卅八讲 </a:t>
            </a:r>
            <a:r>
              <a:rPr kumimoji="1" lang="en-US" altLang="zh-CN"/>
              <a:t>Boot War</a:t>
            </a:r>
            <a:r>
              <a:rPr kumimoji="1" lang="zh-CN" altLang="en-US"/>
              <a:t>项目</a:t>
            </a:r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22B3C7F-39F9-4251-B77C-3C8B9F906B9F}"/>
              </a:ext>
            </a:extLst>
          </p:cNvPr>
          <p:cNvSpPr/>
          <p:nvPr/>
        </p:nvSpPr>
        <p:spPr>
          <a:xfrm>
            <a:off x="4806376" y="3410060"/>
            <a:ext cx="2664000" cy="4088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第卅九讲 </a:t>
            </a:r>
            <a:r>
              <a:rPr lang="en-US" altLang="zh-CN"/>
              <a:t>Boot </a:t>
            </a:r>
            <a:r>
              <a:rPr lang="zh-CN" altLang="en-US"/>
              <a:t>启动过程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EF9A9F8-8B33-4AC2-9C86-3D80B70EA365}"/>
              </a:ext>
            </a:extLst>
          </p:cNvPr>
          <p:cNvSpPr/>
          <p:nvPr/>
        </p:nvSpPr>
        <p:spPr>
          <a:xfrm>
            <a:off x="4806376" y="3410060"/>
            <a:ext cx="2664000" cy="408832"/>
          </a:xfrm>
          <a:prstGeom prst="round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第卌讲 </a:t>
            </a:r>
            <a:r>
              <a:rPr kumimoji="1" lang="en-US" altLang="zh-CN"/>
              <a:t>Tomcat</a:t>
            </a:r>
            <a:r>
              <a:rPr kumimoji="1" lang="zh-CN" altLang="en-US"/>
              <a:t>内嵌容器</a:t>
            </a:r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C9923E0-81D5-445E-BDEF-C14801721185}"/>
              </a:ext>
            </a:extLst>
          </p:cNvPr>
          <p:cNvSpPr/>
          <p:nvPr/>
        </p:nvSpPr>
        <p:spPr>
          <a:xfrm>
            <a:off x="4806376" y="3410060"/>
            <a:ext cx="2664000" cy="4088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第卌一讲 </a:t>
            </a:r>
            <a:r>
              <a:rPr kumimoji="1" lang="en-US" altLang="zh-CN"/>
              <a:t>Boot</a:t>
            </a:r>
            <a:r>
              <a:rPr kumimoji="1" lang="zh-CN" altLang="en-US"/>
              <a:t>自动配置</a:t>
            </a:r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91BDF6B-2873-4008-A884-A03CC264CCD3}"/>
              </a:ext>
            </a:extLst>
          </p:cNvPr>
          <p:cNvSpPr/>
          <p:nvPr/>
        </p:nvSpPr>
        <p:spPr>
          <a:xfrm>
            <a:off x="4806376" y="3410060"/>
            <a:ext cx="2664000" cy="4088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第卌二讲 </a:t>
            </a:r>
            <a:r>
              <a:rPr kumimoji="1" lang="zh-CN" altLang="en-US"/>
              <a:t>条件装配底层</a:t>
            </a:r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DB5B372-F07C-4860-9280-408BF5724C0D}"/>
              </a:ext>
            </a:extLst>
          </p:cNvPr>
          <p:cNvSpPr/>
          <p:nvPr/>
        </p:nvSpPr>
        <p:spPr>
          <a:xfrm>
            <a:off x="4955571" y="3398476"/>
            <a:ext cx="2365610" cy="43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第卌三讲 </a:t>
            </a:r>
            <a:r>
              <a:rPr lang="en-US" altLang="zh-CN"/>
              <a:t>FactoryBean</a:t>
            </a:r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97A2F39-EF32-481C-B7DD-03DCEC98E9A5}"/>
              </a:ext>
            </a:extLst>
          </p:cNvPr>
          <p:cNvSpPr/>
          <p:nvPr/>
        </p:nvSpPr>
        <p:spPr>
          <a:xfrm>
            <a:off x="4783327" y="3398476"/>
            <a:ext cx="2710099" cy="43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第卌四讲 </a:t>
            </a:r>
            <a:r>
              <a:rPr kumimoji="1" lang="en-US" altLang="zh-CN"/>
              <a:t>@Indexed</a:t>
            </a:r>
            <a:r>
              <a:rPr kumimoji="1" lang="zh-CN" altLang="en-US"/>
              <a:t>原理</a:t>
            </a:r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9FE05B6-9343-4C48-9C96-2E376F97F3CD}"/>
              </a:ext>
            </a:extLst>
          </p:cNvPr>
          <p:cNvSpPr/>
          <p:nvPr/>
        </p:nvSpPr>
        <p:spPr>
          <a:xfrm>
            <a:off x="5059580" y="3398476"/>
            <a:ext cx="2157592" cy="43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第卌五讲 </a:t>
            </a:r>
            <a:r>
              <a:rPr kumimoji="1" lang="zh-CN" altLang="en-US"/>
              <a:t>代理深入</a:t>
            </a:r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9F10AFF-2121-44C0-BA0D-A0F858BEC3C9}"/>
              </a:ext>
            </a:extLst>
          </p:cNvPr>
          <p:cNvSpPr/>
          <p:nvPr/>
        </p:nvSpPr>
        <p:spPr>
          <a:xfrm>
            <a:off x="4822375" y="3398476"/>
            <a:ext cx="2632003" cy="432000"/>
          </a:xfrm>
          <a:prstGeom prst="round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第卌六讲 </a:t>
            </a:r>
            <a:r>
              <a:rPr kumimoji="1" lang="en-US" altLang="zh-CN"/>
              <a:t>@Value</a:t>
            </a:r>
            <a:r>
              <a:rPr kumimoji="1" lang="zh-CN" altLang="en-US"/>
              <a:t>底层</a:t>
            </a:r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C0732FD-9CB9-47BB-8448-45927412601E}"/>
              </a:ext>
            </a:extLst>
          </p:cNvPr>
          <p:cNvSpPr/>
          <p:nvPr/>
        </p:nvSpPr>
        <p:spPr>
          <a:xfrm>
            <a:off x="4663479" y="3398476"/>
            <a:ext cx="2949794" cy="43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第卌七讲 </a:t>
            </a:r>
            <a:r>
              <a:rPr kumimoji="1" lang="en-US" altLang="zh-CN"/>
              <a:t>@Autowired</a:t>
            </a:r>
            <a:r>
              <a:rPr kumimoji="1" lang="zh-CN" altLang="en-US"/>
              <a:t>底层</a:t>
            </a:r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EA3302D-8A4A-429D-B870-ADA890236D75}"/>
              </a:ext>
            </a:extLst>
          </p:cNvPr>
          <p:cNvSpPr/>
          <p:nvPr/>
        </p:nvSpPr>
        <p:spPr>
          <a:xfrm>
            <a:off x="4718717" y="3398476"/>
            <a:ext cx="2839318" cy="43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第卌八讲 事件监听器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71F4816-0E3D-407B-B721-C0A9C22FBFFB}"/>
              </a:ext>
            </a:extLst>
          </p:cNvPr>
          <p:cNvSpPr/>
          <p:nvPr/>
        </p:nvSpPr>
        <p:spPr>
          <a:xfrm>
            <a:off x="4822375" y="3398476"/>
            <a:ext cx="2632003" cy="43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第卌九讲 </a:t>
            </a:r>
            <a:r>
              <a:rPr kumimoji="1" lang="zh-CN" altLang="en-US"/>
              <a:t>事件发布器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69" y="2457451"/>
            <a:ext cx="7437791" cy="1570019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模型数据的扩展点：</a:t>
            </a:r>
            <a:r>
              <a:rPr lang="en-US" altLang="zh-CN"/>
              <a:t>@ModelAttribute </a:t>
            </a:r>
            <a:r>
              <a:rPr lang="zh-CN" altLang="en-US"/>
              <a:t>及来源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1" y="1958976"/>
            <a:ext cx="6338455" cy="10699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26.ControllerAdvice </a:t>
            </a:r>
            <a:r>
              <a:rPr kumimoji="1" lang="zh-CN" altLang="en-US"/>
              <a:t>之 </a:t>
            </a:r>
            <a:r>
              <a:rPr kumimoji="1" lang="en-US" altLang="zh-CN"/>
              <a:t>@ModelAttribute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5975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2"/>
            <a:ext cx="7334568" cy="114299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常见返回值处理器作用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27.</a:t>
            </a:r>
            <a:r>
              <a:rPr kumimoji="1" lang="zh-CN" altLang="en-US"/>
              <a:t>返回值处理器</a:t>
            </a:r>
          </a:p>
        </p:txBody>
      </p:sp>
    </p:spTree>
    <p:extLst>
      <p:ext uri="{BB962C8B-B14F-4D97-AF65-F5344CB8AC3E}">
        <p14:creationId xmlns:p14="http://schemas.microsoft.com/office/powerpoint/2010/main" val="39704367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2"/>
            <a:ext cx="7305993" cy="148589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MessageConverter</a:t>
            </a:r>
            <a:r>
              <a:rPr lang="en-US" altLang="zh-CN"/>
              <a:t> </a:t>
            </a:r>
            <a:r>
              <a:rPr lang="zh-CN" altLang="en-US"/>
              <a:t>作用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如何选择 </a:t>
            </a:r>
            <a:r>
              <a:rPr lang="en-US" altLang="zh-CN"/>
              <a:t>MediaType</a:t>
            </a:r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28.MessageConverter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1474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724580"/>
            <a:ext cx="7220268" cy="121443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消息转换的扩展点：</a:t>
            </a:r>
            <a:r>
              <a:rPr lang="en-US" altLang="zh-CN" err="1"/>
              <a:t>ResponseBodyAdvice</a:t>
            </a:r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29.ControllerAdivce </a:t>
            </a:r>
            <a:r>
              <a:rPr kumimoji="1" lang="zh-CN" altLang="en-US"/>
              <a:t>之</a:t>
            </a:r>
            <a:r>
              <a:rPr kumimoji="1" lang="en-US" altLang="zh-CN"/>
              <a:t>ResponseBodyAdvice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166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774023"/>
            <a:ext cx="6862437" cy="107878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1️⃣@ExceptionHandler </a:t>
            </a:r>
            <a:r>
              <a:rPr lang="zh-CN" altLang="en-US"/>
              <a:t>异常处理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嵌套异常的支持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30.</a:t>
            </a:r>
            <a:r>
              <a:rPr kumimoji="1" lang="zh-CN" altLang="en-US"/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1805964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1" y="3051425"/>
            <a:ext cx="7005954" cy="684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1️⃣@ExceptionHandler </a:t>
            </a:r>
            <a:r>
              <a:rPr lang="zh-CN" altLang="en-US"/>
              <a:t>的增强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31.ControllerAdvice </a:t>
            </a:r>
            <a:r>
              <a:rPr kumimoji="1" lang="zh-CN" altLang="en-US"/>
              <a:t>之 </a:t>
            </a:r>
            <a:r>
              <a:rPr kumimoji="1" lang="en-US" altLang="zh-CN"/>
              <a:t>@ExceptionHandler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356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2"/>
            <a:ext cx="7377430" cy="160019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1️⃣Tomcat </a:t>
            </a:r>
            <a:r>
              <a:rPr lang="zh-CN" altLang="en-US"/>
              <a:t>的错误页处理手段</a:t>
            </a:r>
          </a:p>
          <a:p>
            <a:pPr marL="0" indent="0">
              <a:buNone/>
            </a:pPr>
            <a:r>
              <a:rPr lang="en-US" altLang="zh-CN"/>
              <a:t>2️⃣Spring Boot </a:t>
            </a:r>
            <a:r>
              <a:rPr lang="zh-CN" altLang="en-US"/>
              <a:t>中 </a:t>
            </a:r>
            <a:r>
              <a:rPr lang="en-US" altLang="zh-CN" err="1"/>
              <a:t>BasicErrorController</a:t>
            </a:r>
            <a:r>
              <a:rPr lang="en-US" altLang="zh-CN"/>
              <a:t> </a:t>
            </a:r>
            <a:r>
              <a:rPr lang="zh-CN" altLang="en-US"/>
              <a:t>如何工作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32.Tomcat </a:t>
            </a:r>
            <a:r>
              <a:rPr kumimoji="1" lang="zh-CN" altLang="en-US"/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23841279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2"/>
            <a:ext cx="7567929" cy="350043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BeanNameUrlHandlerMapping</a:t>
            </a:r>
            <a:r>
              <a:rPr lang="en-US" altLang="zh-CN"/>
              <a:t>, </a:t>
            </a:r>
            <a:r>
              <a:rPr lang="zh-CN" altLang="en-US"/>
              <a:t>以 </a:t>
            </a:r>
            <a:r>
              <a:rPr lang="en-US" altLang="zh-CN"/>
              <a:t>/ </a:t>
            </a:r>
            <a:r>
              <a:rPr lang="zh-CN" altLang="en-US"/>
              <a:t>开头的 </a:t>
            </a:r>
            <a:r>
              <a:rPr lang="en-US" altLang="zh-CN"/>
              <a:t>bean </a:t>
            </a:r>
            <a:r>
              <a:rPr lang="zh-CN" altLang="en-US"/>
              <a:t>的名字会被当作映射路径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这些 </a:t>
            </a:r>
            <a:r>
              <a:rPr lang="en-US" altLang="zh-CN"/>
              <a:t>bean </a:t>
            </a:r>
            <a:r>
              <a:rPr lang="zh-CN" altLang="en-US"/>
              <a:t>本身当作 </a:t>
            </a:r>
            <a:r>
              <a:rPr lang="en-US" altLang="zh-CN"/>
              <a:t>handler, </a:t>
            </a:r>
            <a:r>
              <a:rPr lang="zh-CN" altLang="en-US"/>
              <a:t>要求实现 </a:t>
            </a:r>
            <a:r>
              <a:rPr lang="en-US" altLang="zh-CN"/>
              <a:t>Controller </a:t>
            </a:r>
            <a:r>
              <a:rPr lang="zh-CN" altLang="en-US"/>
              <a:t>接口</a:t>
            </a:r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en-US" altLang="zh-CN" err="1"/>
              <a:t>SimpleControllerHandlerAdapter</a:t>
            </a:r>
            <a:r>
              <a:rPr lang="en-US" altLang="zh-CN"/>
              <a:t>, </a:t>
            </a:r>
            <a:r>
              <a:rPr lang="zh-CN" altLang="en-US"/>
              <a:t>调用 </a:t>
            </a:r>
            <a:r>
              <a:rPr lang="en-US" altLang="zh-CN"/>
              <a:t>handler</a:t>
            </a:r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33.BeanNameUrlHandlerMapping </a:t>
            </a:r>
            <a:r>
              <a:rPr kumimoji="1" lang="zh-CN" altLang="en-US"/>
              <a:t>与 </a:t>
            </a:r>
            <a:r>
              <a:rPr kumimoji="1" lang="en-US" altLang="zh-CN" err="1"/>
              <a:t>SimpleControllerHandlerAdapter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5073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7355" y="2643189"/>
            <a:ext cx="7694645" cy="3057523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RouterFunctionMapping</a:t>
            </a:r>
            <a:r>
              <a:rPr lang="en-US" altLang="zh-CN"/>
              <a:t>, </a:t>
            </a:r>
            <a:r>
              <a:rPr lang="zh-CN" altLang="en-US"/>
              <a:t>收集所有 </a:t>
            </a:r>
            <a:r>
              <a:rPr lang="en-US" altLang="zh-CN"/>
              <a:t>RouterFunction</a:t>
            </a:r>
            <a:r>
              <a:rPr lang="zh-CN" altLang="en-US"/>
              <a:t>，它包括两部分： </a:t>
            </a:r>
            <a:r>
              <a:rPr lang="en-US" altLang="zh-CN" err="1"/>
              <a:t>RequestPredicate</a:t>
            </a:r>
            <a:r>
              <a:rPr lang="en-US" altLang="zh-CN"/>
              <a:t> </a:t>
            </a:r>
            <a:r>
              <a:rPr lang="zh-CN" altLang="en-US"/>
              <a:t>设置映射条件，</a:t>
            </a:r>
            <a:r>
              <a:rPr lang="en-US" altLang="zh-CN"/>
              <a:t>HandlerFunction </a:t>
            </a:r>
            <a:r>
              <a:rPr lang="zh-CN" altLang="en-US"/>
              <a:t>包含处理逻辑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请求到达，根据映射条件找到 </a:t>
            </a:r>
            <a:r>
              <a:rPr lang="en-US" altLang="zh-CN"/>
              <a:t>HandlerFunction</a:t>
            </a:r>
            <a:r>
              <a:rPr lang="zh-CN" altLang="en-US"/>
              <a:t>，即 </a:t>
            </a:r>
            <a:r>
              <a:rPr lang="en-US" altLang="zh-CN"/>
              <a:t>handler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en-US" altLang="zh-CN" err="1"/>
              <a:t>HandlerFunctionAdapter</a:t>
            </a:r>
            <a:r>
              <a:rPr lang="en-US" altLang="zh-CN"/>
              <a:t>, </a:t>
            </a:r>
            <a:r>
              <a:rPr lang="zh-CN" altLang="en-US"/>
              <a:t>调用 </a:t>
            </a:r>
            <a:r>
              <a:rPr lang="en-US" altLang="zh-CN"/>
              <a:t>handler</a:t>
            </a:r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34.RouterFunctionMapping </a:t>
            </a:r>
            <a:r>
              <a:rPr kumimoji="1" lang="zh-CN" altLang="en-US"/>
              <a:t>与 </a:t>
            </a:r>
            <a:r>
              <a:rPr kumimoji="1" lang="en-US" altLang="zh-CN" err="1"/>
              <a:t>HandlerFunctionAdapter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9840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3135546"/>
            <a:ext cx="7807660" cy="326525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静态资源处理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kumimoji="1" lang="en-US" altLang="zh-CN"/>
              <a:t>SimpleUrlHandlerMapping </a:t>
            </a:r>
            <a:r>
              <a:rPr kumimoji="1" lang="zh-CN" altLang="en-US"/>
              <a:t>做映射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     ResourceHttpRequestHandler </a:t>
            </a:r>
            <a:r>
              <a:rPr kumimoji="1" lang="zh-CN" altLang="en-US"/>
              <a:t>作为处理器处理静态资源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     HttpRequestHandlerAdapter </a:t>
            </a:r>
            <a:r>
              <a:rPr kumimoji="1" lang="zh-CN" altLang="en-US"/>
              <a:t>调用处理器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欢迎页处理</a:t>
            </a:r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en-US" altLang="zh-CN" err="1"/>
              <a:t>HandlerMapping</a:t>
            </a:r>
            <a:r>
              <a:rPr lang="zh-CN" altLang="en-US"/>
              <a:t>、</a:t>
            </a:r>
            <a:r>
              <a:rPr lang="en-US" altLang="zh-CN"/>
              <a:t>Handler</a:t>
            </a:r>
            <a:r>
              <a:rPr lang="zh-CN" altLang="en-US"/>
              <a:t>、</a:t>
            </a:r>
            <a:r>
              <a:rPr lang="en-US" altLang="zh-CN" err="1"/>
              <a:t>HandlerAdapter</a:t>
            </a:r>
            <a:r>
              <a:rPr lang="zh-CN" altLang="en-US"/>
              <a:t>功能总结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35.SimpleUrlHandlerMapping </a:t>
            </a:r>
            <a:r>
              <a:rPr kumimoji="1" lang="zh-CN" altLang="en-US"/>
              <a:t>与 </a:t>
            </a:r>
            <a:r>
              <a:rPr kumimoji="1" lang="en-US" altLang="zh-CN" err="1"/>
              <a:t>HttpRequestHandlerAdapter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24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A814B0-ABCD-4FD6-A712-5EDA054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8BFCF4-D013-4FD0-97B3-D44670B7566B}"/>
              </a:ext>
            </a:extLst>
          </p:cNvPr>
          <p:cNvSpPr/>
          <p:nvPr/>
        </p:nvSpPr>
        <p:spPr>
          <a:xfrm>
            <a:off x="710880" y="1193181"/>
            <a:ext cx="1416204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BeanFactory</a:t>
            </a: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09B0BC-6A4F-4675-86CA-AAB70911287D}"/>
              </a:ext>
            </a:extLst>
          </p:cNvPr>
          <p:cNvSpPr/>
          <p:nvPr/>
        </p:nvSpPr>
        <p:spPr>
          <a:xfrm>
            <a:off x="710880" y="3392119"/>
            <a:ext cx="215498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ApplicationContext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2C5B851-EA63-4E7E-BB64-128B89BB81DE}"/>
              </a:ext>
            </a:extLst>
          </p:cNvPr>
          <p:cNvSpPr/>
          <p:nvPr/>
        </p:nvSpPr>
        <p:spPr>
          <a:xfrm>
            <a:off x="3799588" y="1185025"/>
            <a:ext cx="2816622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DefaultListableBeanfactory</a:t>
            </a:r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E07CE17-E23B-4E80-871F-38E5ADF5C18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127084" y="1443620"/>
            <a:ext cx="1672504" cy="8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DCA6B65-5DAA-4E6D-98F9-C1ED799E6243}"/>
              </a:ext>
            </a:extLst>
          </p:cNvPr>
          <p:cNvSpPr/>
          <p:nvPr/>
        </p:nvSpPr>
        <p:spPr>
          <a:xfrm>
            <a:off x="3799590" y="2081857"/>
            <a:ext cx="3404098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ClassPathXmlApplicationContext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8C2CF49-B472-4B8E-8CF5-68C9491D3D6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865863" y="2340452"/>
            <a:ext cx="933727" cy="1310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2BCA326-4D51-41F2-963C-80B52C42D11B}"/>
              </a:ext>
            </a:extLst>
          </p:cNvPr>
          <p:cNvSpPr/>
          <p:nvPr/>
        </p:nvSpPr>
        <p:spPr>
          <a:xfrm>
            <a:off x="3799589" y="2911810"/>
            <a:ext cx="3404099" cy="5171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FileSystemXmlApplicationContext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03BE0E-D6B5-47EB-AEFB-F255D9CA6874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865863" y="3170402"/>
            <a:ext cx="933726" cy="480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BEE1F2-97D7-4820-B6DE-729C121E6A98}"/>
              </a:ext>
            </a:extLst>
          </p:cNvPr>
          <p:cNvSpPr/>
          <p:nvPr/>
        </p:nvSpPr>
        <p:spPr>
          <a:xfrm>
            <a:off x="3799589" y="3741757"/>
            <a:ext cx="3738635" cy="5171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AnnotationConfigApplicationContext</a:t>
            </a:r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74224A7-E0BC-44C4-AEBE-70CB5185F6C1}"/>
              </a:ext>
            </a:extLst>
          </p:cNvPr>
          <p:cNvSpPr/>
          <p:nvPr/>
        </p:nvSpPr>
        <p:spPr>
          <a:xfrm>
            <a:off x="3799588" y="4669986"/>
            <a:ext cx="5366714" cy="5171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AnnotationConfigServletWebServerApplicationContext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60C2C0E-3511-46F6-957A-C6DC6C5101EE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2865863" y="3650714"/>
            <a:ext cx="933726" cy="349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43AC1F6-C3A3-4381-977A-198EF6B3D1CC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2865863" y="3650714"/>
            <a:ext cx="933725" cy="1277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12" grpId="0" animBg="1"/>
      <p:bldP spid="12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2"/>
            <a:ext cx="7377430" cy="97154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1️⃣MVC</a:t>
            </a:r>
            <a:r>
              <a:rPr lang="zh-CN" altLang="en-US"/>
              <a:t>处理请求的流程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36.MVC</a:t>
            </a:r>
            <a:r>
              <a:rPr kumimoji="1" lang="zh-CN" altLang="en-US"/>
              <a:t>处理流程</a:t>
            </a:r>
          </a:p>
        </p:txBody>
      </p:sp>
    </p:spTree>
    <p:extLst>
      <p:ext uri="{BB962C8B-B14F-4D97-AF65-F5344CB8AC3E}">
        <p14:creationId xmlns:p14="http://schemas.microsoft.com/office/powerpoint/2010/main" val="2870946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2"/>
            <a:ext cx="7377430" cy="97154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最简单创建 </a:t>
            </a:r>
            <a:r>
              <a:rPr lang="en-US" altLang="zh-CN"/>
              <a:t>Boot </a:t>
            </a:r>
            <a:r>
              <a:rPr lang="zh-CN" altLang="en-US"/>
              <a:t>项目骨架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37.Boot </a:t>
            </a:r>
            <a:r>
              <a:rPr kumimoji="1" lang="zh-CN" altLang="en-US"/>
              <a:t>骨架项目</a:t>
            </a:r>
          </a:p>
        </p:txBody>
      </p:sp>
    </p:spTree>
    <p:extLst>
      <p:ext uri="{BB962C8B-B14F-4D97-AF65-F5344CB8AC3E}">
        <p14:creationId xmlns:p14="http://schemas.microsoft.com/office/powerpoint/2010/main" val="3493186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2"/>
            <a:ext cx="7377430" cy="97154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如何搭建和运行 </a:t>
            </a:r>
            <a:r>
              <a:rPr lang="en-US" altLang="zh-CN"/>
              <a:t>war </a:t>
            </a:r>
            <a:r>
              <a:rPr lang="zh-CN" altLang="en-US"/>
              <a:t>项目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38. Boot War</a:t>
            </a:r>
            <a:r>
              <a:rPr kumimoji="1" lang="zh-CN" altLang="en-US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9955292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1"/>
            <a:ext cx="7448868" cy="1971673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SpringApplication</a:t>
            </a:r>
            <a:r>
              <a:rPr lang="en-US" altLang="zh-CN"/>
              <a:t> </a:t>
            </a:r>
            <a:r>
              <a:rPr lang="zh-CN" altLang="en-US"/>
              <a:t>构造分析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en-US" altLang="zh-CN" err="1"/>
              <a:t>SpringApplication</a:t>
            </a:r>
            <a:r>
              <a:rPr lang="en-US" altLang="zh-CN"/>
              <a:t> run </a:t>
            </a:r>
            <a:r>
              <a:rPr lang="zh-CN" altLang="en-US"/>
              <a:t>分析</a:t>
            </a:r>
          </a:p>
          <a:p>
            <a:pPr marL="0" indent="0">
              <a:buNone/>
            </a:pPr>
            <a:r>
              <a:rPr lang="zh-CN" altLang="en-US"/>
              <a:t>	</a:t>
            </a:r>
            <a:r>
              <a:rPr lang="en-US" altLang="zh-CN"/>
              <a:t>12</a:t>
            </a:r>
            <a:r>
              <a:rPr lang="zh-CN" altLang="en-US"/>
              <a:t>大步骤、</a:t>
            </a:r>
            <a:r>
              <a:rPr lang="en-US" altLang="zh-CN"/>
              <a:t>7</a:t>
            </a:r>
            <a:r>
              <a:rPr lang="zh-CN" altLang="en-US"/>
              <a:t>大事件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39. Boot </a:t>
            </a:r>
            <a:r>
              <a:rPr kumimoji="1" lang="zh-CN" altLang="en-US"/>
              <a:t>启动过程</a:t>
            </a:r>
          </a:p>
        </p:txBody>
      </p:sp>
    </p:spTree>
    <p:extLst>
      <p:ext uri="{BB962C8B-B14F-4D97-AF65-F5344CB8AC3E}">
        <p14:creationId xmlns:p14="http://schemas.microsoft.com/office/powerpoint/2010/main" val="18307741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1"/>
            <a:ext cx="7320280" cy="150018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内嵌容器基本使用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内嵌容器加载 </a:t>
            </a:r>
            <a:r>
              <a:rPr lang="en-US" altLang="zh-CN" err="1"/>
              <a:t>DispatcherServlet</a:t>
            </a:r>
            <a:r>
              <a:rPr lang="en-US" altLang="zh-CN"/>
              <a:t> </a:t>
            </a:r>
            <a:r>
              <a:rPr lang="zh-CN" altLang="en-US"/>
              <a:t>的时机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40.Tomcat</a:t>
            </a:r>
            <a:r>
              <a:rPr kumimoji="1" lang="zh-CN" altLang="en-US"/>
              <a:t>内嵌容器</a:t>
            </a:r>
          </a:p>
        </p:txBody>
      </p:sp>
    </p:spTree>
    <p:extLst>
      <p:ext uri="{BB962C8B-B14F-4D97-AF65-F5344CB8AC3E}">
        <p14:creationId xmlns:p14="http://schemas.microsoft.com/office/powerpoint/2010/main" val="14284995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643189"/>
            <a:ext cx="7567930" cy="290485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Aop</a:t>
            </a:r>
            <a:r>
              <a:rPr lang="en-US" altLang="zh-CN"/>
              <a:t> </a:t>
            </a:r>
            <a:r>
              <a:rPr lang="zh-CN" altLang="en-US"/>
              <a:t>自动配置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en-US" altLang="zh-CN" err="1"/>
              <a:t>DataSource</a:t>
            </a:r>
            <a:r>
              <a:rPr lang="en-US" altLang="zh-CN"/>
              <a:t> </a:t>
            </a:r>
            <a:r>
              <a:rPr lang="zh-CN" altLang="en-US"/>
              <a:t>自动配置</a:t>
            </a:r>
          </a:p>
          <a:p>
            <a:pPr marL="0" indent="0">
              <a:buNone/>
            </a:pPr>
            <a:r>
              <a:rPr lang="en-US" altLang="zh-CN"/>
              <a:t>3️⃣MyBatis </a:t>
            </a:r>
            <a:r>
              <a:rPr lang="zh-CN" altLang="en-US"/>
              <a:t>自动配置</a:t>
            </a:r>
          </a:p>
          <a:p>
            <a:pPr marL="0" indent="0">
              <a:buNone/>
            </a:pPr>
            <a:r>
              <a:rPr lang="en-US" altLang="zh-CN"/>
              <a:t>4️⃣</a:t>
            </a:r>
            <a:r>
              <a:rPr lang="zh-CN" altLang="en-US"/>
              <a:t>事务 自动配置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5️⃣MVC </a:t>
            </a:r>
            <a:r>
              <a:rPr lang="zh-CN" altLang="en-US"/>
              <a:t>自动配置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41.Boot </a:t>
            </a:r>
            <a:r>
              <a:rPr kumimoji="1" lang="zh-CN" altLang="en-US"/>
              <a:t>自动配置</a:t>
            </a:r>
          </a:p>
        </p:txBody>
      </p:sp>
    </p:spTree>
    <p:extLst>
      <p:ext uri="{BB962C8B-B14F-4D97-AF65-F5344CB8AC3E}">
        <p14:creationId xmlns:p14="http://schemas.microsoft.com/office/powerpoint/2010/main" val="25245065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643189"/>
            <a:ext cx="7406968" cy="116932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掌握条件装配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42.</a:t>
            </a:r>
            <a:r>
              <a:rPr kumimoji="1" lang="zh-CN" altLang="en-US"/>
              <a:t>条件装配底层</a:t>
            </a:r>
          </a:p>
        </p:txBody>
      </p:sp>
    </p:spTree>
    <p:extLst>
      <p:ext uri="{BB962C8B-B14F-4D97-AF65-F5344CB8AC3E}">
        <p14:creationId xmlns:p14="http://schemas.microsoft.com/office/powerpoint/2010/main" val="28460153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1"/>
            <a:ext cx="7348855" cy="115728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en-US" altLang="zh-CN" err="1"/>
              <a:t>FactoryBean</a:t>
            </a:r>
            <a:r>
              <a:rPr lang="en-US" altLang="zh-CN"/>
              <a:t> </a:t>
            </a:r>
            <a:r>
              <a:rPr lang="zh-CN" altLang="en-US"/>
              <a:t>的工作机制与缺憾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43.FactoryBean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2783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713966"/>
            <a:ext cx="7252855" cy="684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1️⃣@Indexed </a:t>
            </a:r>
            <a:r>
              <a:rPr lang="zh-CN" altLang="en-US"/>
              <a:t>原理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44.</a:t>
            </a:r>
            <a:r>
              <a:rPr lang="en-US" altLang="zh-CN"/>
              <a:t>@Indexed</a:t>
            </a:r>
            <a:r>
              <a:rPr lang="zh-CN" altLang="en-US"/>
              <a:t>原理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0385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8985" y="2547662"/>
            <a:ext cx="7171040" cy="3226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1️⃣Spring</a:t>
            </a:r>
            <a:r>
              <a:rPr lang="zh-CN" altLang="en-US"/>
              <a:t> 代理的设计特点</a:t>
            </a:r>
          </a:p>
          <a:p>
            <a:pPr marL="0" indent="0">
              <a:buNone/>
            </a:pPr>
            <a:r>
              <a:rPr lang="zh-CN" altLang="en-US"/>
              <a:t>      依赖注入和初始化影响的是原始对象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代理与目标是两个对象，二者成员变量并不共用数据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代理对方法增强基于多态和方法重写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因此 </a:t>
            </a:r>
            <a:r>
              <a:rPr lang="en-US" altLang="zh-CN"/>
              <a:t>static </a:t>
            </a:r>
            <a:r>
              <a:rPr lang="zh-CN" altLang="en-US"/>
              <a:t>方法、</a:t>
            </a:r>
            <a:r>
              <a:rPr lang="en-US" altLang="zh-CN"/>
              <a:t>final</a:t>
            </a:r>
            <a:r>
              <a:rPr lang="zh-CN" altLang="en-US"/>
              <a:t> 方法、</a:t>
            </a:r>
            <a:r>
              <a:rPr lang="en-US" altLang="zh-CN"/>
              <a:t>private </a:t>
            </a:r>
            <a:r>
              <a:rPr lang="zh-CN" altLang="en-US"/>
              <a:t>方法均无法增强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45.</a:t>
            </a:r>
            <a:r>
              <a:rPr kumimoji="1" lang="zh-CN" altLang="en-US"/>
              <a:t>代理进一步理解</a:t>
            </a:r>
          </a:p>
        </p:txBody>
      </p:sp>
    </p:spTree>
    <p:extLst>
      <p:ext uri="{BB962C8B-B14F-4D97-AF65-F5344CB8AC3E}">
        <p14:creationId xmlns:p14="http://schemas.microsoft.com/office/powerpoint/2010/main" val="413118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DA7C2FAF-D674-4EFD-879C-369DEE86AA95}"/>
              </a:ext>
            </a:extLst>
          </p:cNvPr>
          <p:cNvSpPr/>
          <p:nvPr/>
        </p:nvSpPr>
        <p:spPr>
          <a:xfrm>
            <a:off x="3205573" y="4195024"/>
            <a:ext cx="4368800" cy="7470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AE367B8-245B-49C3-82C9-B91132DCB775}"/>
              </a:ext>
            </a:extLst>
          </p:cNvPr>
          <p:cNvSpPr/>
          <p:nvPr/>
        </p:nvSpPr>
        <p:spPr>
          <a:xfrm>
            <a:off x="8926595" y="4551275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971A963-8E6D-46C4-BE39-B3C0E86F6B1F}"/>
              </a:ext>
            </a:extLst>
          </p:cNvPr>
          <p:cNvSpPr/>
          <p:nvPr/>
        </p:nvSpPr>
        <p:spPr>
          <a:xfrm>
            <a:off x="8841545" y="4407052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9693D05-B7C0-40BD-BCDB-DC1BFEED56EF}"/>
              </a:ext>
            </a:extLst>
          </p:cNvPr>
          <p:cNvSpPr/>
          <p:nvPr/>
        </p:nvSpPr>
        <p:spPr>
          <a:xfrm>
            <a:off x="4317680" y="1877309"/>
            <a:ext cx="2154983" cy="15516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6A814B0-ABCD-4FD6-A712-5EDA054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讲哪些内容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09B0BC-6A4F-4675-86CA-AAB70911287D}"/>
              </a:ext>
            </a:extLst>
          </p:cNvPr>
          <p:cNvSpPr/>
          <p:nvPr/>
        </p:nvSpPr>
        <p:spPr>
          <a:xfrm>
            <a:off x="710880" y="3392119"/>
            <a:ext cx="215498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ApplicationContext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D0A1C6B-3CC8-4FDA-B102-40B3D48CE582}"/>
              </a:ext>
            </a:extLst>
          </p:cNvPr>
          <p:cNvSpPr/>
          <p:nvPr/>
        </p:nvSpPr>
        <p:spPr>
          <a:xfrm>
            <a:off x="3175000" y="3162300"/>
            <a:ext cx="4368800" cy="7470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8BFCF4-D013-4FD0-97B3-D44670B7566B}"/>
              </a:ext>
            </a:extLst>
          </p:cNvPr>
          <p:cNvSpPr/>
          <p:nvPr/>
        </p:nvSpPr>
        <p:spPr>
          <a:xfrm>
            <a:off x="710880" y="1193181"/>
            <a:ext cx="1416204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BeanFactory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BD9F050-B290-47A4-AB91-470B750FF857}"/>
              </a:ext>
            </a:extLst>
          </p:cNvPr>
          <p:cNvSpPr/>
          <p:nvPr/>
        </p:nvSpPr>
        <p:spPr>
          <a:xfrm>
            <a:off x="3346284" y="3295312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 </a:t>
            </a:r>
            <a:r>
              <a:rPr lang="zh-CN" altLang="en-US"/>
              <a:t>定义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5ABB3A8-9F0C-4A9F-8785-440C306973B3}"/>
              </a:ext>
            </a:extLst>
          </p:cNvPr>
          <p:cNvSpPr/>
          <p:nvPr/>
        </p:nvSpPr>
        <p:spPr>
          <a:xfrm>
            <a:off x="4775706" y="3295312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 </a:t>
            </a:r>
            <a:r>
              <a:rPr lang="zh-CN" altLang="en-US"/>
              <a:t>定义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3C5CDC6-71B1-4305-88E2-C13B43802AF8}"/>
              </a:ext>
            </a:extLst>
          </p:cNvPr>
          <p:cNvSpPr/>
          <p:nvPr/>
        </p:nvSpPr>
        <p:spPr>
          <a:xfrm>
            <a:off x="6203372" y="3295312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 </a:t>
            </a:r>
            <a:r>
              <a:rPr lang="zh-CN" altLang="en-US"/>
              <a:t>定义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06AA5A2-2506-464B-AB25-8D0C08ADCADF}"/>
              </a:ext>
            </a:extLst>
          </p:cNvPr>
          <p:cNvSpPr/>
          <p:nvPr/>
        </p:nvSpPr>
        <p:spPr>
          <a:xfrm>
            <a:off x="8756496" y="3277209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BeanFactoryPostProcessor</a:t>
            </a:r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FFFD47C-3C9E-4C99-B875-929C85AE39B4}"/>
              </a:ext>
            </a:extLst>
          </p:cNvPr>
          <p:cNvCxnSpPr>
            <a:cxnSpLocks/>
            <a:stCxn id="25" idx="1"/>
            <a:endCxn id="17" idx="3"/>
          </p:cNvCxnSpPr>
          <p:nvPr/>
        </p:nvCxnSpPr>
        <p:spPr>
          <a:xfrm flipH="1">
            <a:off x="7543800" y="3535804"/>
            <a:ext cx="121269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6A5F2F3-2649-41EF-B8CB-3823D2351CAB}"/>
              </a:ext>
            </a:extLst>
          </p:cNvPr>
          <p:cNvSpPr/>
          <p:nvPr/>
        </p:nvSpPr>
        <p:spPr>
          <a:xfrm>
            <a:off x="3346284" y="4330162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</a:t>
            </a:r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6A06C78-8F2D-4CDB-97C3-54A745FCE105}"/>
              </a:ext>
            </a:extLst>
          </p:cNvPr>
          <p:cNvSpPr/>
          <p:nvPr/>
        </p:nvSpPr>
        <p:spPr>
          <a:xfrm>
            <a:off x="4775706" y="4330162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</a:t>
            </a:r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1C0CB8-7738-4CD6-9A7B-3FDCA938E614}"/>
              </a:ext>
            </a:extLst>
          </p:cNvPr>
          <p:cNvSpPr/>
          <p:nvPr/>
        </p:nvSpPr>
        <p:spPr>
          <a:xfrm>
            <a:off x="6203372" y="4330162"/>
            <a:ext cx="1219520" cy="4498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</a:t>
            </a:r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97C82CB-2659-4CBA-A5C0-D2647BDA178B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3956044" y="3745168"/>
            <a:ext cx="0" cy="5849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5AACC1-EDB2-4F9D-9BCC-8862B146D15C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>
            <a:off x="5385466" y="3745168"/>
            <a:ext cx="0" cy="5849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6A2BB1D-6B58-4FC1-9C36-0C5B4E11E896}"/>
              </a:ext>
            </a:extLst>
          </p:cNvPr>
          <p:cNvCxnSpPr>
            <a:cxnSpLocks/>
            <a:stCxn id="22" idx="2"/>
            <a:endCxn id="37" idx="0"/>
          </p:cNvCxnSpPr>
          <p:nvPr/>
        </p:nvCxnSpPr>
        <p:spPr>
          <a:xfrm>
            <a:off x="6813132" y="3745168"/>
            <a:ext cx="0" cy="5849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2D8D0E2-FB4E-4E90-A10A-768B6B67BC49}"/>
              </a:ext>
            </a:extLst>
          </p:cNvPr>
          <p:cNvSpPr txBox="1"/>
          <p:nvPr/>
        </p:nvSpPr>
        <p:spPr>
          <a:xfrm>
            <a:off x="1293086" y="43799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创建前后</a:t>
            </a:r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7DF2580F-48EA-443C-A5F8-11DE73F1CB1E}"/>
              </a:ext>
            </a:extLst>
          </p:cNvPr>
          <p:cNvCxnSpPr>
            <a:cxnSpLocks/>
            <a:stCxn id="47" idx="1"/>
            <a:endCxn id="35" idx="0"/>
          </p:cNvCxnSpPr>
          <p:nvPr/>
        </p:nvCxnSpPr>
        <p:spPr>
          <a:xfrm rot="10800000">
            <a:off x="3956044" y="4330163"/>
            <a:ext cx="4800452" cy="191261"/>
          </a:xfrm>
          <a:prstGeom prst="curvedConnector4">
            <a:avLst>
              <a:gd name="adj1" fmla="val 526"/>
              <a:gd name="adj2" fmla="val 25936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6C1A4591-BAA9-41F9-99B2-7CFF38917622}"/>
              </a:ext>
            </a:extLst>
          </p:cNvPr>
          <p:cNvCxnSpPr>
            <a:cxnSpLocks/>
            <a:stCxn id="47" idx="1"/>
            <a:endCxn id="36" idx="0"/>
          </p:cNvCxnSpPr>
          <p:nvPr/>
        </p:nvCxnSpPr>
        <p:spPr>
          <a:xfrm rot="10800000">
            <a:off x="5385466" y="4330163"/>
            <a:ext cx="3371030" cy="191261"/>
          </a:xfrm>
          <a:prstGeom prst="curvedConnector4">
            <a:avLst>
              <a:gd name="adj1" fmla="val 645"/>
              <a:gd name="adj2" fmla="val 21952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D9906E23-EAF6-4E1D-BBA5-68B24A29FFAC}"/>
              </a:ext>
            </a:extLst>
          </p:cNvPr>
          <p:cNvCxnSpPr>
            <a:cxnSpLocks/>
            <a:stCxn id="47" idx="1"/>
            <a:endCxn id="37" idx="0"/>
          </p:cNvCxnSpPr>
          <p:nvPr/>
        </p:nvCxnSpPr>
        <p:spPr>
          <a:xfrm rot="10800000">
            <a:off x="6813132" y="4330163"/>
            <a:ext cx="1943364" cy="191261"/>
          </a:xfrm>
          <a:prstGeom prst="curvedConnector4">
            <a:avLst>
              <a:gd name="adj1" fmla="val -324"/>
              <a:gd name="adj2" fmla="val 1845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00884125-2C79-4378-8301-691E11F7A193}"/>
              </a:ext>
            </a:extLst>
          </p:cNvPr>
          <p:cNvCxnSpPr>
            <a:cxnSpLocks/>
            <a:stCxn id="47" idx="1"/>
            <a:endCxn id="35" idx="2"/>
          </p:cNvCxnSpPr>
          <p:nvPr/>
        </p:nvCxnSpPr>
        <p:spPr>
          <a:xfrm rot="10800000" flipV="1">
            <a:off x="3956044" y="4521422"/>
            <a:ext cx="4800452" cy="258595"/>
          </a:xfrm>
          <a:prstGeom prst="curvedConnector4">
            <a:avLst>
              <a:gd name="adj1" fmla="val 229"/>
              <a:gd name="adj2" fmla="val 20996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F26CEB1A-A5B8-4D1F-B219-A459FD9E90FD}"/>
              </a:ext>
            </a:extLst>
          </p:cNvPr>
          <p:cNvCxnSpPr>
            <a:cxnSpLocks/>
            <a:stCxn id="47" idx="1"/>
            <a:endCxn id="36" idx="2"/>
          </p:cNvCxnSpPr>
          <p:nvPr/>
        </p:nvCxnSpPr>
        <p:spPr>
          <a:xfrm rot="10800000" flipV="1">
            <a:off x="5385466" y="4521422"/>
            <a:ext cx="3371030" cy="258595"/>
          </a:xfrm>
          <a:prstGeom prst="curvedConnector4">
            <a:avLst>
              <a:gd name="adj1" fmla="val 645"/>
              <a:gd name="adj2" fmla="val 17546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02830173-9F9F-457B-AE08-A275A15A46F6}"/>
              </a:ext>
            </a:extLst>
          </p:cNvPr>
          <p:cNvCxnSpPr>
            <a:cxnSpLocks/>
            <a:stCxn id="47" idx="1"/>
            <a:endCxn id="37" idx="2"/>
          </p:cNvCxnSpPr>
          <p:nvPr/>
        </p:nvCxnSpPr>
        <p:spPr>
          <a:xfrm rot="10800000" flipV="1">
            <a:off x="6813132" y="4521422"/>
            <a:ext cx="1943364" cy="258595"/>
          </a:xfrm>
          <a:prstGeom prst="curvedConnector4">
            <a:avLst>
              <a:gd name="adj1" fmla="val 330"/>
              <a:gd name="adj2" fmla="val 1539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DDCF01B-1209-449F-BE05-909FE133FC39}"/>
              </a:ext>
            </a:extLst>
          </p:cNvPr>
          <p:cNvSpPr txBox="1"/>
          <p:nvPr/>
        </p:nvSpPr>
        <p:spPr>
          <a:xfrm>
            <a:off x="1293085" y="43799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依赖注入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8A2D2C1-2A2A-493C-B739-4418D830C9F2}"/>
              </a:ext>
            </a:extLst>
          </p:cNvPr>
          <p:cNvSpPr txBox="1"/>
          <p:nvPr/>
        </p:nvSpPr>
        <p:spPr>
          <a:xfrm>
            <a:off x="1183329" y="437990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初始化前后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74AFB45-0E36-4B73-94D0-88C563139D72}"/>
              </a:ext>
            </a:extLst>
          </p:cNvPr>
          <p:cNvSpPr/>
          <p:nvPr/>
        </p:nvSpPr>
        <p:spPr>
          <a:xfrm>
            <a:off x="8756496" y="4262828"/>
            <a:ext cx="2856303" cy="5171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BeanPostProcessor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2961 -0.239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3263 0.2143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A1C7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A1C7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A1C7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79" grpId="0" animBg="1"/>
      <p:bldP spid="78" grpId="0" animBg="1"/>
      <p:bldP spid="16" grpId="0" animBg="1"/>
      <p:bldP spid="16" grpId="1" animBg="1"/>
      <p:bldP spid="6" grpId="0" animBg="1"/>
      <p:bldP spid="6" grpId="1" animBg="1"/>
      <p:bldP spid="17" grpId="0" animBg="1"/>
      <p:bldP spid="17" grpId="1" animBg="1"/>
      <p:bldP spid="5" grpId="0" animBg="1"/>
      <p:bldP spid="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9" grpId="0"/>
      <p:bldP spid="49" grpId="1"/>
      <p:bldP spid="80" grpId="1"/>
      <p:bldP spid="80" grpId="2"/>
      <p:bldP spid="81" grpId="0"/>
      <p:bldP spid="81" grpId="1"/>
      <p:bldP spid="4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643189"/>
            <a:ext cx="7348855" cy="115728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1️⃣${ } </a:t>
            </a:r>
            <a:r>
              <a:rPr lang="zh-CN" altLang="en-US"/>
              <a:t>与 </a:t>
            </a:r>
            <a:r>
              <a:rPr lang="en-US" altLang="zh-CN"/>
              <a:t>#{ } </a:t>
            </a:r>
            <a:r>
              <a:rPr lang="zh-CN" altLang="en-US"/>
              <a:t>解析器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2️⃣DependencyDescriptor</a:t>
            </a:r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46.@Value </a:t>
            </a:r>
            <a:r>
              <a:rPr kumimoji="1" lang="zh-CN" altLang="en-US"/>
              <a:t>注入底层（第</a:t>
            </a:r>
            <a:r>
              <a:rPr kumimoji="1" lang="en-US" altLang="zh-CN"/>
              <a:t>4</a:t>
            </a:r>
            <a:r>
              <a:rPr kumimoji="1" lang="zh-CN" altLang="en-US"/>
              <a:t>讲延续）</a:t>
            </a:r>
          </a:p>
        </p:txBody>
      </p:sp>
    </p:spTree>
    <p:extLst>
      <p:ext uri="{BB962C8B-B14F-4D97-AF65-F5344CB8AC3E}">
        <p14:creationId xmlns:p14="http://schemas.microsoft.com/office/powerpoint/2010/main" val="7580463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457451"/>
            <a:ext cx="7348855" cy="1985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1️⃣@Autowired </a:t>
            </a:r>
            <a:r>
              <a:rPr lang="zh-CN" altLang="en-US"/>
              <a:t>复杂之处</a:t>
            </a:r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按类型装配时支持的类型</a:t>
            </a:r>
          </a:p>
          <a:p>
            <a:pPr marL="0" indent="0">
              <a:buNone/>
            </a:pPr>
            <a:r>
              <a:rPr lang="en-US" altLang="zh-CN"/>
              <a:t>3️⃣</a:t>
            </a:r>
            <a:r>
              <a:rPr lang="zh-CN" altLang="en-US"/>
              <a:t>泛型的进一步认识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567930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47.@Autowired </a:t>
            </a:r>
            <a:r>
              <a:rPr kumimoji="1" lang="zh-CN" altLang="en-US"/>
              <a:t>注入底层（第</a:t>
            </a:r>
            <a:r>
              <a:rPr kumimoji="1" lang="en-US" altLang="zh-CN"/>
              <a:t>4</a:t>
            </a:r>
            <a:r>
              <a:rPr kumimoji="1" lang="zh-CN" altLang="en-US"/>
              <a:t>讲延续）</a:t>
            </a:r>
          </a:p>
        </p:txBody>
      </p:sp>
    </p:spTree>
    <p:extLst>
      <p:ext uri="{BB962C8B-B14F-4D97-AF65-F5344CB8AC3E}">
        <p14:creationId xmlns:p14="http://schemas.microsoft.com/office/powerpoint/2010/main" val="24406063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6757F-31DF-40A2-A6C7-5F4165760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70" y="2643189"/>
            <a:ext cx="7468613" cy="2750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1️⃣</a:t>
            </a:r>
            <a:r>
              <a:rPr lang="zh-CN" altLang="en-US"/>
              <a:t>实现 </a:t>
            </a:r>
            <a:r>
              <a:rPr lang="en-US" altLang="zh-CN"/>
              <a:t>ApplicationListener </a:t>
            </a:r>
            <a:r>
              <a:rPr lang="zh-CN" altLang="en-US"/>
              <a:t>接口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2️⃣</a:t>
            </a:r>
            <a:r>
              <a:rPr lang="zh-CN" altLang="en-US"/>
              <a:t>通过 </a:t>
            </a:r>
            <a:r>
              <a:rPr lang="en-US" altLang="zh-CN"/>
              <a:t>@EventListener </a:t>
            </a:r>
            <a:r>
              <a:rPr lang="zh-CN" altLang="en-US"/>
              <a:t>方法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3️⃣@EventListener </a:t>
            </a:r>
            <a:r>
              <a:rPr lang="zh-CN" altLang="en-US"/>
              <a:t>原理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48.</a:t>
            </a:r>
            <a:r>
              <a:rPr kumimoji="1" lang="zh-CN" altLang="en-US"/>
              <a:t>事件 </a:t>
            </a:r>
            <a:r>
              <a:rPr kumimoji="1" lang="en-US" altLang="zh-CN"/>
              <a:t>- </a:t>
            </a:r>
            <a:r>
              <a:rPr kumimoji="1" lang="zh-CN" altLang="en-US"/>
              <a:t>监听器</a:t>
            </a:r>
          </a:p>
        </p:txBody>
      </p:sp>
    </p:spTree>
    <p:extLst>
      <p:ext uri="{BB962C8B-B14F-4D97-AF65-F5344CB8AC3E}">
        <p14:creationId xmlns:p14="http://schemas.microsoft.com/office/powerpoint/2010/main" val="1201112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D098B61-ABE9-43C6-975A-F0D63E65D882}"/>
              </a:ext>
            </a:extLst>
          </p:cNvPr>
          <p:cNvSpPr txBox="1">
            <a:spLocks/>
          </p:cNvSpPr>
          <p:nvPr/>
        </p:nvSpPr>
        <p:spPr>
          <a:xfrm>
            <a:off x="4624070" y="1958977"/>
            <a:ext cx="7005955" cy="6842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/>
              <a:t>49.</a:t>
            </a:r>
            <a:r>
              <a:rPr kumimoji="1" lang="zh-CN" altLang="en-US"/>
              <a:t>事件</a:t>
            </a:r>
            <a:r>
              <a:rPr kumimoji="1" lang="en-US" altLang="zh-CN"/>
              <a:t>–</a:t>
            </a:r>
            <a:r>
              <a:rPr kumimoji="1" lang="zh-CN" altLang="en-US"/>
              <a:t>发布器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16DF29B-AC6C-4A36-B422-41C016D73334}"/>
              </a:ext>
            </a:extLst>
          </p:cNvPr>
          <p:cNvSpPr txBox="1">
            <a:spLocks/>
          </p:cNvSpPr>
          <p:nvPr/>
        </p:nvSpPr>
        <p:spPr>
          <a:xfrm>
            <a:off x="4624070" y="2643189"/>
            <a:ext cx="7005955" cy="1571624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1️⃣</a:t>
            </a:r>
            <a:r>
              <a:rPr lang="zh-CN" altLang="en-US"/>
              <a:t>实现事件发布器对象</a:t>
            </a:r>
            <a:endParaRPr lang="en-US" altLang="zh-CN"/>
          </a:p>
          <a:p>
            <a:pPr marL="0" indent="0">
              <a:buFont typeface="+mj-lt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389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14244</TotalTime>
  <Words>3947</Words>
  <Application>Microsoft Office PowerPoint</Application>
  <PresentationFormat>宽屏</PresentationFormat>
  <Paragraphs>1325</Paragraphs>
  <Slides>94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94</vt:i4>
      </vt:variant>
    </vt:vector>
  </HeadingPairs>
  <TitlesOfParts>
    <vt:vector size="120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Consolas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1_章节页版式（一级标题）</vt:lpstr>
      <vt:lpstr>1_正文设计方案</vt:lpstr>
      <vt:lpstr>3_正文设计方案</vt:lpstr>
      <vt:lpstr>4_正文设计方案</vt:lpstr>
      <vt:lpstr>5_正文设计方案</vt:lpstr>
      <vt:lpstr>6_正文设计方案</vt:lpstr>
      <vt:lpstr>Spring高级49讲</vt:lpstr>
      <vt:lpstr>读源码的错误姿势</vt:lpstr>
      <vt:lpstr>我的课程怎么讲？</vt:lpstr>
      <vt:lpstr>面向人群、能收获什么？</vt:lpstr>
      <vt:lpstr>PowerPoint 演示文稿</vt:lpstr>
      <vt:lpstr>PowerPoint 演示文稿</vt:lpstr>
      <vt:lpstr>PowerPoint 演示文稿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讲哪些内容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754</cp:revision>
  <dcterms:created xsi:type="dcterms:W3CDTF">2020-03-31T02:23:00Z</dcterms:created>
  <dcterms:modified xsi:type="dcterms:W3CDTF">2022-05-30T06:28:48Z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