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60" r:id="rId4"/>
    <p:sldId id="263" r:id="rId5"/>
    <p:sldId id="261" r:id="rId6"/>
    <p:sldId id="262" r:id="rId7"/>
    <p:sldId id="268" r:id="rId8"/>
    <p:sldId id="258" r:id="rId9"/>
    <p:sldId id="266" r:id="rId10"/>
    <p:sldId id="267" r:id="rId11"/>
    <p:sldId id="269" r:id="rId12"/>
    <p:sldId id="265" r:id="rId13"/>
    <p:sldId id="264" r:id="rId14"/>
    <p:sldId id="270" r:id="rId15"/>
    <p:sldId id="272" r:id="rId16"/>
    <p:sldId id="271" r:id="rId17"/>
    <p:sldId id="257"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61"/>
  </p:normalViewPr>
  <p:slideViewPr>
    <p:cSldViewPr snapToGrid="0">
      <p:cViewPr varScale="1">
        <p:scale>
          <a:sx n="114" d="100"/>
          <a:sy n="114"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9:18:42.445"/>
    </inkml:context>
    <inkml:brush xml:id="br0">
      <inkml:brushProperty name="width" value="0.05" units="cm"/>
      <inkml:brushProperty name="height" value="0.05" units="cm"/>
      <inkml:brushProperty name="color" value="#E71224"/>
    </inkml:brush>
  </inkml:definitions>
  <inkml:trace contextRef="#ctx0" brushRef="#br0">433 534 24575,'91'-15'0,"0"0"0,0 0 0,1 0 0,-1 1 0,0-1 0,1 0 0,-1 0 0,0 0 0,0 1 0,1-1 0,-1 0 0,6 2 0,-18 4 0,0 0 0,18-4-463,-20 0 1,12-2 0,8-3 0,7-1 0,4-1-1,1 0 1,0 1 0,-4 1 0,-6 3 0,-8 2-1,-12 5 463,34 2 0,-14 7 0,-7 2 0,0-1-1106,-8-2 1,-4 0-1,3 0 1,6 0 1105,-1 0 0,9 0 0,3 0 0,1 0 0,-6 0 0,-10 0 0,17 0 0,-11 1 0,3-2 0,-11-1 0,3 0 0,-1-1 0,-5 1 0,1 1 0,-4 1 0,3-2 0,18-3 0,4-2 0,-4 1 104,-13 3 0,-4 0 0,-4-1-104,13-3 0,-4-1-385,2-1 0,-5 1 385,-32 5 0,-2-1 717,13-3 1,-1 1-718,25 5 4595,-26-5-4595,-18 6 2258,-18 0-2258,-2 0 1377,-8 0-1377,-2 0 300,-4 0-300,0 0 0,-4-3 0,-1-2 0,1-7 0,20 6 0,55-1 0,-26 6 0,5 2-721,19-1 0,3 0 721,-5 0 0,-3 0 0,-16 0 0,-2 0-337,5 0 0,-2 0 337,22 0 0,-29 0 0,1 0 0,33 0-55,-3 0 55,-14 0 0,-3 0 0,-7 0 1387,-6 0-1387,4 0 722,-11 0-722,5 0 62,-13 0-62,5 0 0,-10 4 0,9-3 0,-9 8 0,10-8 0,-5 8 0,0-4 0,5 1 0,-10 2 0,4-2 0,-6 3 0,-5 1 0,3-5 0,-8 3 0,0-4 0,-3 5 0,-7-4 0,4 2 0,-1-2 0,-3 3 0,8 1 0,-4-1 0,11 11 0,-5-3 0,18 15 0,-10-5 0,17 8 0,4 13 0,5-10 0,18 20 0,-12-21 0,23 9 0,-13-9 0,21 3 0,-28-9 0,16 1 0,-10-2 0,8-3 0,5 6-236,-29-15 0,-3-1 236,11 9 0,-11-9 0,-2 1 0,7 5 0,12 2 0,-1-1 0,4 9 0,-21-9 0,5 7 0,-29-12 472,-1 1-472,-9-2 0,-2 1 0,-3 0 0,0-1 0,0-3 0,-5 2 0,0 3 0,-4 5 0,0 0 0,0 9 0,0 13 0,0 6 0,0 12 0,0-7 0,0 35 0,0-33 0,0 30 0,0-38 0,0-1 0,0-1 0,0-12 0,0 17 0,0-20 0,0 15 0,0-14 0,0 15 0,0 18 0,0-6 0,0-12 0,0 5 0,0 11 0,0 2 0,0-11 0,0 3-738,0 35 1,0-1 737,0-41 0,0-3 0,0 8 0,0 3-336,0 9 1,0-3 335,0 20 0,0-29 0,0 1 0,0 29 0,0-12-161,0 8 161,0-2 0,0-8 0,0 0 0,0-1 0,0-6 0,0 4 0,0 4 0,0-13 0,0 9 0,0 4 0,0-19 0,-3 1 0,-1 0 0,3 10 0,-2-13 0,-1 0 0,-1 15 0,-2 11 0,1-14 0,-5 8 0,3 8 0,-4-7 960,-2 24-960,-4-21 0,11-28 0,0-1 0,-18 35 0,5 8 0,-6 0 0,12-41 0,0-1 0,-12 45 0,9-39 0,0-2 0,-9 18 0,7-25 0,-1 1 0,-13 41 0,0-8 0,9-23 0,0 0 0,-10 20 0,11-28 0,-1 1 0,4 0 0,0-1-82,-4 1 0,0 2 82,-1 7 0,-1 1-595,-3 1 1,0 1 594,-3 13 0,1 3 0,-1 1 0,1 1 0,-2 10 0,-1 1-545,9-30 1,-1 1 0,1-1 544,-9 30 0,-1 0 0,8-28 0,-3 0 0,2-1 0,-6 24 0,1-1 0,-4 1 0,0-2 0,5-5 0,1-2 0,1-9 0,0-1 0,1 0 0,-1-4-56,1-9 0,2-4 56,-15 36 0,-2-5 0,14-15 730,-6-1-730,0-7 1281,8-9-1281,1-7 1825,11-11-1825,-3 1 609,5-14-609,-1 9 0,-2-9 0,3 4 0,-5-1 0,1-3 0,-6 10 0,-9-1 0,6-2 0,-9 1 0,21-9 0,-7-4 0,8 3 0,1-7 0,-4 2 0,4-3 0,-5-4 0,0-1 0,0-1 0,-5-2 0,-1 3 0,-11-4 0,5 0 0,-11 0 0,-2-5 0,-15-12 0,-1-8 0,-8-17 0,0-2 0,3-6-316,22 20 1,-1 0 315,-31-23 0,26 19 0,0 0 0,7 4 0,1-1 0,-8-3 0,0-1 0,3 1 0,0-1 0,-1-3 0,0 0 0,-3 2 0,1 0 0,6 1 0,1 1 0,-32-18 0,24 17 0,2 1 0,-8-7 0,9 10 0,-2-1 0,-16-10 0,-10 3 0,3-10 0,6 11 0,6-3 0,2 7 0,-19-10 0,26 8 0,-23-7 0,32 9 0,-9 0 0,4 0 0,0-1 631,1 7-631,7 1 0,8 12 0,8-3 0,8 9 0,2-4 0,7 5 0,-2 4 0,-12 0 0,-15 4-6784,-16 0 6784,-15 0-840,0 7 1,-4 2 839,-30 1-378,19 2 0,-1 0 378,27-5 0,5 0-364,-39 6 364,23-3 0,3 1 0,1 2 2603,3-2 0,0-1-2603,-4 2 0,8-5 0,-1 0 0,-11 4 0,-31 3 0,20-2 0,13-5 2250,-24 4-2250,28-9 1232,-6 8-1232,1-9 655,8 5-655,0-6 240,0 0-240,-8 0 0,6 0 0,-6 0 0,8 0 0,0 0 0,0 0 0,0 0 0,-1 0 0,-6 0 0,5 0 0,-6 0 0,8 0 0,0 0 0,0 0 0,-1 0 0,1-6 0,0 5 0,0-9 0,-1 9 0,1-10 0,-7 5 0,11-1 0,-34-5 0,23 11 0,-27-11 0,9 5 0,20 0 0,-17-4 0,-7 3 0,19-4 0,15 5 0,-1 0 0,-26-5 0,7-1 0,-16 1 0,29 0 0,-8-5 0,-5-2 0,13 1 0,-6-5 0,8 5 0,0-5 0,6 1 0,-4-1 0,4-4 0,1 4 0,-6-10 0,18 11 0,-11-11 0,10 6 0,4-11 0,-1 4 0,14-2 0,-4 0 0,7 5 0,-2-10 0,1 11 0,4-5 0,-2 6 0,7 0 0,-7 4 0,3-3 0,1 4 0,-5-5 0,4 0 0,0 0 0,-4-6 0,3-2 0,-1 1 0,-2 1 0,8 6 0,-3 0 0,9-1 0,1 1 0,4 0 0,0 0 0,0 0 0,0-6 0,0-16 0,0-9 0,0-13 0,11-9 0,5-11 0,9 14 0,-9 30 0,0 1 0,9-21 0,12-13 0,-11 8 0,2 14 0,-4-2 0,-8 23 0,4-2 0,-9 12 0,3-1 0,-5 1 0,-3 0 0,-2 5 0,-4-4 0,4 9 0,-3-9 0,3 9 0,-4-9 0,4 9 0,1-9 0,4 14 0,9-5 0,-12 11 0,7-16 0,-17-2 0,-2-17 0,-5 1 0,-4 0 0,-8-40 0,-3-1-265,13 31 0,2 0 265,-9-39 0,9 31 0,4-10 0,3 10 0,-2-14 0,5 8 0,-5 1 530,6 8-530,-5 6 0,4 2 0,-3 18 0,4-3 0,0 4 0,-5-6 0,4-1 0,-4-10 0,-1-13 0,5-9 0,-5-6 0,0-5 0,4 12 0,-9-14 0,4 8 0,0 8 0,-3 1 0,3 8 0,-4 6 0,0-4 0,-1-3 0,1 5 0,-1-10 0,1 5 0,4-8 0,-3-1 0,3-5 0,0 13 0,-3-13 0,8-11 0,-9 5 0,5 1 0,-1 6 0,-2 19 0,2-13 0,1 8 0,-4 6 0,9 3 0,-9 5 0,9 1 0,-4-1 0,5 7 0,0-5 0,0 5 0,0-1 0,0 2 0,0 6 0,0 5 0,0 1 0,0 10 0,0-9 0,0 2 0,0-9 0,5-6 0,-4 4 0,9-10 0,-9 5 0,3-1 0,-4-4 0,5 11 0,-4-11 0,3 4 0,-4-5 0,0 0 0,0-1 0,0-6 0,0-9 0,0-8 0,0-8 0,0-8 0,0-2 0,0 14 0,3 24 0,2 28 0,2 14 0,9 3 0,-6-6 0,6 6 0,-12-6 0,3 2 0,-2-3 0,3 0 0,0-4 0,0 2 0,1-2 0,-1 4 0,0-4 0,4-2 0,-1-9 0,5 4 0,-2-4 0,4 6 0,-4-1 0,3 0 0,-8 4 0,3 2 0,-4 4 0,-3 0 0,2 3 0,-6-2 0,2 3 0,0-4 0,2 1 0,-1-1 0,3 0 0,-3 0 0,4 0 0,0-4 0,5-2 0,-4 1 0,4-4 0,-5 8 0,0 0 0,0 2 0,0 6 0,-4-3 0,0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82D4C-8F9C-CE41-A33D-EAAC3A0FCE78}"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BC513-6B3E-FC44-822B-508BE3672B86}" type="slidenum">
              <a:rPr lang="en-US" smtClean="0"/>
              <a:t>‹#›</a:t>
            </a:fld>
            <a:endParaRPr lang="en-US"/>
          </a:p>
        </p:txBody>
      </p:sp>
    </p:spTree>
    <p:extLst>
      <p:ext uri="{BB962C8B-B14F-4D97-AF65-F5344CB8AC3E}">
        <p14:creationId xmlns:p14="http://schemas.microsoft.com/office/powerpoint/2010/main" val="68595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FBC513-6B3E-FC44-822B-508BE3672B86}" type="slidenum">
              <a:rPr lang="en-US" smtClean="0"/>
              <a:t>13</a:t>
            </a:fld>
            <a:endParaRPr lang="en-US"/>
          </a:p>
        </p:txBody>
      </p:sp>
    </p:spTree>
    <p:extLst>
      <p:ext uri="{BB962C8B-B14F-4D97-AF65-F5344CB8AC3E}">
        <p14:creationId xmlns:p14="http://schemas.microsoft.com/office/powerpoint/2010/main" val="235088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9B6F-5728-371B-006A-0CBE78C47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B4B28-9C0C-4961-D73E-416D6D41C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8AFC0-C071-E81B-15B3-138BFB0D6A4E}"/>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8D7F4BB2-BC36-BDC0-A6A3-7086348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8D13-3BE3-EBE5-2118-72870221F6D4}"/>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32364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5116-5665-55D5-31A1-5F8969D4C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5ABD0-C516-D51A-37D6-0F5F0025F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726CA-7508-B1B7-ADA0-20C709E53CCC}"/>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A58E8A62-3A8F-4B82-FC16-343E24703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8A467-86D7-B47D-2E72-B07A1753842B}"/>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47726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31933-C3D4-8BDF-96E2-FCBEFFFF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D4FEA-96F4-E814-9D3D-7A41E3066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D0927-50C4-3F33-A3C9-E817BD15CA60}"/>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DED27872-954A-33FA-249F-F85F8B7E1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AAB84-3AD2-A243-A856-E929249D301D}"/>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7247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B2DE-32F6-D10A-6EF7-2F42F4D78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CD6C2-FC32-22DB-60B5-C99ED245E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F5CC0-2376-A39A-3481-910EFE090D47}"/>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891C97A3-B3A3-C924-700A-9C5F9D3CB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B62B5-96F0-FDF8-3458-666A350A345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2924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3A77-F8D5-4104-F74B-3B75863A0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89BEF-F583-237E-21C9-2BA67A14D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25F8A-6AE5-6DE8-FC30-6F1D6FBA4F85}"/>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5BED0555-94DD-41F1-F5B3-4E859B943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21A54-B4DD-1A14-78BD-ACE9FDB67568}"/>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57782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5AB4-4627-A04A-46E4-4BE955346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84614-A27D-876F-BB8D-362D0CCB4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E433E1-C3B9-02A6-881E-697B0F1EA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6778EE-7B9C-CF87-9A6E-40BC571A4FA1}"/>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6" name="Footer Placeholder 5">
            <a:extLst>
              <a:ext uri="{FF2B5EF4-FFF2-40B4-BE49-F238E27FC236}">
                <a16:creationId xmlns:a16="http://schemas.microsoft.com/office/drawing/2014/main" id="{342B682B-C2EC-8644-3A9B-FF80108BD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CA097-B5CD-9974-0606-8139EA2D5382}"/>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23470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FA9-1B72-165D-74A6-1721AB77B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C4108-C00E-48C6-65D8-0856C1220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DE916-A801-032A-9EBB-7585B9982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B2EC2-BBFC-F639-1F49-C0A78F7C5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8496B-96D4-C2FB-2D83-07382BD29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E0FF3-AEF2-8F01-147B-ABC81F90454D}"/>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8" name="Footer Placeholder 7">
            <a:extLst>
              <a:ext uri="{FF2B5EF4-FFF2-40B4-BE49-F238E27FC236}">
                <a16:creationId xmlns:a16="http://schemas.microsoft.com/office/drawing/2014/main" id="{D13EFD21-C484-FCF2-A0A0-07B944274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35A9E-81D5-C2F4-B6AE-FC187147312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75425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47EC-14E4-E5E6-D109-DF977A4C30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D6CEF3-BC0E-3242-2B35-A35B651F04A2}"/>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4" name="Footer Placeholder 3">
            <a:extLst>
              <a:ext uri="{FF2B5EF4-FFF2-40B4-BE49-F238E27FC236}">
                <a16:creationId xmlns:a16="http://schemas.microsoft.com/office/drawing/2014/main" id="{ACED8499-BE2A-7951-B141-C443595A8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605DA-1373-C4F9-9401-AE1210F40CDE}"/>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307712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3C49C-3EDC-2FC1-8A0E-277669744A70}"/>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3" name="Footer Placeholder 2">
            <a:extLst>
              <a:ext uri="{FF2B5EF4-FFF2-40B4-BE49-F238E27FC236}">
                <a16:creationId xmlns:a16="http://schemas.microsoft.com/office/drawing/2014/main" id="{01066153-9B55-2AF6-6823-D68F56F65B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2DF28D-D27F-E87C-8370-9EADD176B965}"/>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191657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A512-59F2-05DD-6D35-D8F08E047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18891-D840-86A5-98DB-3D126556C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25E410-B801-6C51-8074-B09A17F89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79F5B-E7F5-222C-B750-EEBD631D0C58}"/>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6" name="Footer Placeholder 5">
            <a:extLst>
              <a:ext uri="{FF2B5EF4-FFF2-40B4-BE49-F238E27FC236}">
                <a16:creationId xmlns:a16="http://schemas.microsoft.com/office/drawing/2014/main" id="{7535EB8C-D8A1-D05E-B288-5323241E6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89CD3C-4591-CDA1-F8FA-3803609572F6}"/>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178211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37CA-D70E-2098-ABEB-31AD26A50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BB32DD-A9AA-4065-5A41-C0280BA9B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8CDB7-0837-E8F7-5EFE-C2898DBC4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0AD73-D49C-2A33-D6F0-4373A6AEEBB5}"/>
              </a:ext>
            </a:extLst>
          </p:cNvPr>
          <p:cNvSpPr>
            <a:spLocks noGrp="1"/>
          </p:cNvSpPr>
          <p:nvPr>
            <p:ph type="dt" sz="half" idx="10"/>
          </p:nvPr>
        </p:nvSpPr>
        <p:spPr/>
        <p:txBody>
          <a:bodyPr/>
          <a:lstStyle/>
          <a:p>
            <a:fld id="{3BCFE3F0-5282-0249-939C-08DBBECAE0F5}" type="datetimeFigureOut">
              <a:rPr lang="en-US" smtClean="0"/>
              <a:t>6/12/23</a:t>
            </a:fld>
            <a:endParaRPr lang="en-US"/>
          </a:p>
        </p:txBody>
      </p:sp>
      <p:sp>
        <p:nvSpPr>
          <p:cNvPr id="6" name="Footer Placeholder 5">
            <a:extLst>
              <a:ext uri="{FF2B5EF4-FFF2-40B4-BE49-F238E27FC236}">
                <a16:creationId xmlns:a16="http://schemas.microsoft.com/office/drawing/2014/main" id="{2044253E-01D9-A470-A501-5F2EEB70F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88308-CAAF-2276-9216-6BBB03619A36}"/>
              </a:ext>
            </a:extLst>
          </p:cNvPr>
          <p:cNvSpPr>
            <a:spLocks noGrp="1"/>
          </p:cNvSpPr>
          <p:nvPr>
            <p:ph type="sldNum" sz="quarter" idx="12"/>
          </p:nvPr>
        </p:nvSpPr>
        <p:spPr/>
        <p:txBody>
          <a:bodyPr/>
          <a:lstStyle/>
          <a:p>
            <a:fld id="{1D79F113-D274-BB42-9375-C57F9BA9D2DB}" type="slidenum">
              <a:rPr lang="en-US" smtClean="0"/>
              <a:t>‹#›</a:t>
            </a:fld>
            <a:endParaRPr lang="en-US"/>
          </a:p>
        </p:txBody>
      </p:sp>
    </p:spTree>
    <p:extLst>
      <p:ext uri="{BB962C8B-B14F-4D97-AF65-F5344CB8AC3E}">
        <p14:creationId xmlns:p14="http://schemas.microsoft.com/office/powerpoint/2010/main" val="42558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FBDD9-69FE-FCD8-631F-005F31875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A1464-FABB-DDA1-0B13-9D65D9C46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F7F47-C751-7A03-C4D7-D94B210D4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FE3F0-5282-0249-939C-08DBBECAE0F5}" type="datetimeFigureOut">
              <a:rPr lang="en-US" smtClean="0"/>
              <a:t>6/12/23</a:t>
            </a:fld>
            <a:endParaRPr lang="en-US"/>
          </a:p>
        </p:txBody>
      </p:sp>
      <p:sp>
        <p:nvSpPr>
          <p:cNvPr id="5" name="Footer Placeholder 4">
            <a:extLst>
              <a:ext uri="{FF2B5EF4-FFF2-40B4-BE49-F238E27FC236}">
                <a16:creationId xmlns:a16="http://schemas.microsoft.com/office/drawing/2014/main" id="{7E8185F0-4713-0233-3985-8E8D1DAC6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36CB33-7FDD-CED5-A414-8ADE16168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F113-D274-BB42-9375-C57F9BA9D2DB}" type="slidenum">
              <a:rPr lang="en-US" smtClean="0"/>
              <a:t>‹#›</a:t>
            </a:fld>
            <a:endParaRPr lang="en-US"/>
          </a:p>
        </p:txBody>
      </p:sp>
    </p:spTree>
    <p:extLst>
      <p:ext uri="{BB962C8B-B14F-4D97-AF65-F5344CB8AC3E}">
        <p14:creationId xmlns:p14="http://schemas.microsoft.com/office/powerpoint/2010/main" val="26194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28FF-9F96-EFCA-F897-1DC267458EAC}"/>
              </a:ext>
            </a:extLst>
          </p:cNvPr>
          <p:cNvSpPr>
            <a:spLocks noGrp="1"/>
          </p:cNvSpPr>
          <p:nvPr>
            <p:ph type="ctrTitle"/>
          </p:nvPr>
        </p:nvSpPr>
        <p:spPr/>
        <p:txBody>
          <a:bodyPr/>
          <a:lstStyle/>
          <a:p>
            <a:r>
              <a:rPr lang="en-US" dirty="0" err="1"/>
              <a:t>Honeyhive</a:t>
            </a:r>
            <a:r>
              <a:rPr lang="en-US" dirty="0"/>
              <a:t> Take Home</a:t>
            </a:r>
          </a:p>
        </p:txBody>
      </p:sp>
      <p:sp>
        <p:nvSpPr>
          <p:cNvPr id="3" name="Subtitle 2">
            <a:extLst>
              <a:ext uri="{FF2B5EF4-FFF2-40B4-BE49-F238E27FC236}">
                <a16:creationId xmlns:a16="http://schemas.microsoft.com/office/drawing/2014/main" id="{96194342-6AA0-BF0E-1455-BDB2C8E9A804}"/>
              </a:ext>
            </a:extLst>
          </p:cNvPr>
          <p:cNvSpPr>
            <a:spLocks noGrp="1"/>
          </p:cNvSpPr>
          <p:nvPr>
            <p:ph type="subTitle" idx="1"/>
          </p:nvPr>
        </p:nvSpPr>
        <p:spPr/>
        <p:txBody>
          <a:bodyPr/>
          <a:lstStyle/>
          <a:p>
            <a:r>
              <a:rPr lang="en-US" dirty="0"/>
              <a:t>Alexander Moreno</a:t>
            </a:r>
          </a:p>
        </p:txBody>
      </p:sp>
    </p:spTree>
    <p:extLst>
      <p:ext uri="{BB962C8B-B14F-4D97-AF65-F5344CB8AC3E}">
        <p14:creationId xmlns:p14="http://schemas.microsoft.com/office/powerpoint/2010/main" val="175230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FB8C-D65B-3C69-DFCB-CF8D14913CFB}"/>
              </a:ext>
            </a:extLst>
          </p:cNvPr>
          <p:cNvSpPr>
            <a:spLocks noGrp="1"/>
          </p:cNvSpPr>
          <p:nvPr>
            <p:ph type="title"/>
          </p:nvPr>
        </p:nvSpPr>
        <p:spPr/>
        <p:txBody>
          <a:bodyPr/>
          <a:lstStyle/>
          <a:p>
            <a:r>
              <a:rPr lang="en-US" dirty="0"/>
              <a:t>Heuristic Finding</a:t>
            </a:r>
          </a:p>
        </p:txBody>
      </p:sp>
      <p:sp>
        <p:nvSpPr>
          <p:cNvPr id="3" name="Content Placeholder 2">
            <a:extLst>
              <a:ext uri="{FF2B5EF4-FFF2-40B4-BE49-F238E27FC236}">
                <a16:creationId xmlns:a16="http://schemas.microsoft.com/office/drawing/2014/main" id="{DAE81D37-E343-ACFA-70F5-4AE62CF3ECFB}"/>
              </a:ext>
            </a:extLst>
          </p:cNvPr>
          <p:cNvSpPr>
            <a:spLocks noGrp="1"/>
          </p:cNvSpPr>
          <p:nvPr>
            <p:ph idx="1"/>
          </p:nvPr>
        </p:nvSpPr>
        <p:spPr/>
        <p:txBody>
          <a:bodyPr>
            <a:normAutofit fontScale="77500" lnSpcReduction="20000"/>
          </a:bodyPr>
          <a:lstStyle/>
          <a:p>
            <a:r>
              <a:rPr lang="en-US" dirty="0"/>
              <a:t>The ‘problem words’ seem to have nothing to do with the critiques from reading</a:t>
            </a:r>
          </a:p>
          <a:p>
            <a:r>
              <a:rPr lang="en-US" dirty="0"/>
              <a:t>Example e-mail:</a:t>
            </a:r>
          </a:p>
          <a:p>
            <a:pPr lvl="1"/>
            <a:r>
              <a:rPr lang="en-US" dirty="0"/>
              <a:t>Hi Alex, </a:t>
            </a:r>
          </a:p>
          <a:p>
            <a:pPr marL="457200" lvl="1" indent="0">
              <a:buNone/>
            </a:pPr>
            <a:r>
              <a:rPr lang="en-US" dirty="0"/>
              <a:t>I hope all is going well. I saw on LinkedIn that you are a licensed architect. I'm selling a new product called the Smart Thermostat. This thermostat is programmable and saves energy and money. I think you would really appreciate it.</a:t>
            </a:r>
          </a:p>
          <a:p>
            <a:pPr marL="457200" lvl="1" indent="0">
              <a:buNone/>
            </a:pPr>
            <a:r>
              <a:rPr lang="en-US" dirty="0"/>
              <a:t>If you are interested, please let me know and I can send you more information. </a:t>
            </a:r>
          </a:p>
          <a:p>
            <a:pPr marL="457200" lvl="1" indent="0">
              <a:buNone/>
            </a:pPr>
            <a:r>
              <a:rPr lang="en-US" dirty="0"/>
              <a:t>Thank you for your time, </a:t>
            </a:r>
          </a:p>
          <a:p>
            <a:r>
              <a:rPr lang="en-US" dirty="0"/>
              <a:t>‘Problem’ words: ['sell', '</a:t>
            </a:r>
            <a:r>
              <a:rPr lang="en-US" dirty="0" err="1"/>
              <a:t>im</a:t>
            </a:r>
            <a:r>
              <a:rPr lang="en-US" dirty="0"/>
              <a:t>’]</a:t>
            </a:r>
          </a:p>
          <a:p>
            <a:r>
              <a:rPr lang="en-US" dirty="0"/>
              <a:t>Critique:</a:t>
            </a:r>
          </a:p>
          <a:p>
            <a:pPr lvl="1"/>
            <a:r>
              <a:rPr lang="en-US" dirty="0"/>
              <a:t>The email lacks empathy towards Alex's interests, needs, or challenges. The product benefits are not tied to Alex's industry or role, and the email sounds too pushy without explaining why the product is relevant to Alex's work. A more personalized approach would be more effective.</a:t>
            </a:r>
          </a:p>
          <a:p>
            <a:r>
              <a:rPr lang="en-US" dirty="0"/>
              <a:t>If one reads enough of the ‘problem’ words and critiques, this happens again and again. This is </a:t>
            </a:r>
            <a:r>
              <a:rPr lang="en-US" i="1" dirty="0"/>
              <a:t>not</a:t>
            </a:r>
            <a:r>
              <a:rPr lang="en-US" dirty="0"/>
              <a:t> a good approach.</a:t>
            </a:r>
          </a:p>
        </p:txBody>
      </p:sp>
    </p:spTree>
    <p:extLst>
      <p:ext uri="{BB962C8B-B14F-4D97-AF65-F5344CB8AC3E}">
        <p14:creationId xmlns:p14="http://schemas.microsoft.com/office/powerpoint/2010/main" val="30185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38DC-0373-AC89-4AE6-6701E2619B0D}"/>
              </a:ext>
            </a:extLst>
          </p:cNvPr>
          <p:cNvSpPr>
            <a:spLocks noGrp="1"/>
          </p:cNvSpPr>
          <p:nvPr>
            <p:ph type="title"/>
          </p:nvPr>
        </p:nvSpPr>
        <p:spPr/>
        <p:txBody>
          <a:bodyPr/>
          <a:lstStyle/>
          <a:p>
            <a:r>
              <a:rPr lang="en-US" dirty="0"/>
              <a:t>Potential Extension: Causal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C32986-B565-B902-C384-89D494D68CAF}"/>
                  </a:ext>
                </a:extLst>
              </p:cNvPr>
              <p:cNvSpPr>
                <a:spLocks noGrp="1"/>
              </p:cNvSpPr>
              <p:nvPr>
                <p:ph idx="1"/>
              </p:nvPr>
            </p:nvSpPr>
            <p:spPr/>
            <p:txBody>
              <a:bodyPr>
                <a:normAutofit lnSpcReduction="10000"/>
              </a:bodyPr>
              <a:lstStyle/>
              <a:p>
                <a:r>
                  <a:rPr lang="en-US" dirty="0"/>
                  <a:t>We actually have the randomization probabilities for the words, since they’re generated by a language model</a:t>
                </a:r>
              </a:p>
              <a:p>
                <a:r>
                  <a:rPr lang="en-US" dirty="0"/>
                  <a:t>We could do inverse propensity weighting, treating collection of words as a treatment</a:t>
                </a:r>
              </a:p>
              <a:p>
                <a:r>
                  <a:rPr lang="en-US" dirty="0"/>
                  <a:t>Need </a:t>
                </a:r>
                <a:r>
                  <a:rPr lang="en-US" i="1" dirty="0"/>
                  <a:t>joint</a:t>
                </a:r>
                <a:r>
                  <a:rPr lang="en-US" dirty="0"/>
                  <a:t> distribution of words, given inputs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𝑚𝑎𝑖𝑙</m:t>
                      </m:r>
                      <m:r>
                        <a:rPr lang="en-US" b="0" i="1" smtClean="0">
                          <a:latin typeface="Cambria Math" panose="02040503050406030204" pitchFamily="18" charset="0"/>
                        </a:rPr>
                        <m:t> </m:t>
                      </m:r>
                      <m:r>
                        <a:rPr lang="en-US" b="0" i="1" smtClean="0">
                          <a:latin typeface="Cambria Math" panose="02040503050406030204" pitchFamily="18" charset="0"/>
                        </a:rPr>
                        <m:t>𝑡𝑓</m:t>
                      </m:r>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oMath>
                  </m:oMathPara>
                </a14:m>
                <a:endParaRPr lang="en-US" dirty="0"/>
              </a:p>
              <a:p>
                <a:r>
                  <a:rPr lang="en-US" dirty="0"/>
                  <a:t>Weight each observation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den>
                    </m:f>
                  </m:oMath>
                </a14:m>
                <a:endParaRPr lang="en-US" dirty="0"/>
              </a:p>
              <a:p>
                <a:r>
                  <a:rPr lang="en-US" dirty="0"/>
                  <a:t>Usually one uses binary treatments, want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𝑡𝑟𝑒𝑎𝑡𝑚𝑒𝑛𝑡</m:t>
                    </m:r>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m:t>
                    </m:r>
                  </m:oMath>
                </a14:m>
                <a:r>
                  <a:rPr lang="en-US" dirty="0"/>
                  <a:t> bounded away from </a:t>
                </a:r>
                <a14:m>
                  <m:oMath xmlns:m="http://schemas.openxmlformats.org/officeDocument/2006/math">
                    <m:r>
                      <a:rPr lang="en-US" b="0" i="1" smtClean="0">
                        <a:latin typeface="Cambria Math" panose="02040503050406030204" pitchFamily="18" charset="0"/>
                      </a:rPr>
                      <m:t>0,1</m:t>
                    </m:r>
                  </m:oMath>
                </a14:m>
                <a:endParaRPr lang="en-US" dirty="0"/>
              </a:p>
              <a:p>
                <a:pPr lvl="1"/>
                <a:r>
                  <a:rPr lang="en-US" dirty="0"/>
                  <a:t>Might not have that here</a:t>
                </a:r>
              </a:p>
              <a:p>
                <a:endParaRPr lang="en-US" dirty="0"/>
              </a:p>
              <a:p>
                <a:endParaRPr lang="en-US" dirty="0"/>
              </a:p>
              <a:p>
                <a:pPr lvl="1"/>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8C32986-B565-B902-C384-89D494D68CAF}"/>
                  </a:ext>
                </a:extLst>
              </p:cNvPr>
              <p:cNvSpPr>
                <a:spLocks noGrp="1" noRot="1" noChangeAspect="1" noMove="1" noResize="1" noEditPoints="1" noAdjustHandles="1" noChangeArrowheads="1" noChangeShapeType="1" noTextEdit="1"/>
              </p:cNvSpPr>
              <p:nvPr>
                <p:ph idx="1"/>
              </p:nvPr>
            </p:nvSpPr>
            <p:spPr>
              <a:blipFill>
                <a:blip r:embed="rId2"/>
                <a:stretch>
                  <a:fillRect l="-1086" t="-3198" r="-724" b="-1163"/>
                </a:stretch>
              </a:blipFill>
            </p:spPr>
            <p:txBody>
              <a:bodyPr/>
              <a:lstStyle/>
              <a:p>
                <a:r>
                  <a:rPr lang="en-US">
                    <a:noFill/>
                  </a:rPr>
                  <a:t> </a:t>
                </a:r>
              </a:p>
            </p:txBody>
          </p:sp>
        </mc:Fallback>
      </mc:AlternateContent>
    </p:spTree>
    <p:extLst>
      <p:ext uri="{BB962C8B-B14F-4D97-AF65-F5344CB8AC3E}">
        <p14:creationId xmlns:p14="http://schemas.microsoft.com/office/powerpoint/2010/main" val="381367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5B4E6-C9D2-BB27-5F59-C4F9AA7E46D5}"/>
              </a:ext>
            </a:extLst>
          </p:cNvPr>
          <p:cNvSpPr>
            <a:spLocks noGrp="1"/>
          </p:cNvSpPr>
          <p:nvPr>
            <p:ph type="title"/>
          </p:nvPr>
        </p:nvSpPr>
        <p:spPr>
          <a:xfrm>
            <a:off x="1051560" y="586822"/>
            <a:ext cx="3657600" cy="1645920"/>
          </a:xfrm>
        </p:spPr>
        <p:txBody>
          <a:bodyPr>
            <a:normAutofit/>
          </a:bodyPr>
          <a:lstStyle/>
          <a:p>
            <a:r>
              <a:rPr lang="en-US" sz="3200" dirty="0"/>
              <a:t>LDA: Topics for Accepted/Rejected</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E944ED0B-1DAE-AE94-2C88-ED1B4B1E72DA}"/>
              </a:ext>
            </a:extLst>
          </p:cNvPr>
          <p:cNvSpPr>
            <a:spLocks noGrp="1"/>
          </p:cNvSpPr>
          <p:nvPr>
            <p:ph idx="1"/>
          </p:nvPr>
        </p:nvSpPr>
        <p:spPr>
          <a:xfrm>
            <a:off x="5250106" y="586822"/>
            <a:ext cx="6106742" cy="1645920"/>
          </a:xfrm>
        </p:spPr>
        <p:txBody>
          <a:bodyPr anchor="ctr">
            <a:normAutofit/>
          </a:bodyPr>
          <a:lstStyle/>
          <a:p>
            <a:r>
              <a:rPr lang="en-US" sz="1800" dirty="0"/>
              <a:t>We can see that both are concentrated on topic 1, but rejected even more so</a:t>
            </a:r>
          </a:p>
          <a:p>
            <a:r>
              <a:rPr lang="en-US" sz="1800" dirty="0"/>
              <a:t>Need to focus on topic 1 then</a:t>
            </a:r>
          </a:p>
        </p:txBody>
      </p:sp>
      <p:pic>
        <p:nvPicPr>
          <p:cNvPr id="5" name="Content Placeholder 4" descr="A picture containing text, screenshot, diagram, rectangle&#10;&#10;Description automatically generated">
            <a:extLst>
              <a:ext uri="{FF2B5EF4-FFF2-40B4-BE49-F238E27FC236}">
                <a16:creationId xmlns:a16="http://schemas.microsoft.com/office/drawing/2014/main" id="{A676286E-0BD7-882E-6301-E03B631CDDBA}"/>
              </a:ext>
            </a:extLst>
          </p:cNvPr>
          <p:cNvPicPr>
            <a:picLocks noChangeAspect="1"/>
          </p:cNvPicPr>
          <p:nvPr/>
        </p:nvPicPr>
        <p:blipFill>
          <a:blip r:embed="rId2"/>
          <a:stretch>
            <a:fillRect/>
          </a:stretch>
        </p:blipFill>
        <p:spPr>
          <a:xfrm>
            <a:off x="975961" y="2729397"/>
            <a:ext cx="4645152" cy="3483864"/>
          </a:xfrm>
          <a:prstGeom prst="rect">
            <a:avLst/>
          </a:prstGeom>
        </p:spPr>
      </p:pic>
      <p:pic>
        <p:nvPicPr>
          <p:cNvPr id="7" name="Picture 6" descr="A picture containing text, screenshot, diagram, rectangle&#10;&#10;Description automatically generated">
            <a:extLst>
              <a:ext uri="{FF2B5EF4-FFF2-40B4-BE49-F238E27FC236}">
                <a16:creationId xmlns:a16="http://schemas.microsoft.com/office/drawing/2014/main" id="{6A49AC02-69B1-2073-3ED4-9164302432DE}"/>
              </a:ext>
            </a:extLst>
          </p:cNvPr>
          <p:cNvPicPr>
            <a:picLocks noChangeAspect="1"/>
          </p:cNvPicPr>
          <p:nvPr/>
        </p:nvPicPr>
        <p:blipFill>
          <a:blip r:embed="rId3"/>
          <a:stretch>
            <a:fillRect/>
          </a:stretch>
        </p:blipFill>
        <p:spPr>
          <a:xfrm>
            <a:off x="6637746" y="2729397"/>
            <a:ext cx="4645152" cy="3483864"/>
          </a:xfrm>
          <a:prstGeom prst="rect">
            <a:avLst/>
          </a:prstGeom>
        </p:spPr>
      </p:pic>
    </p:spTree>
    <p:extLst>
      <p:ext uri="{BB962C8B-B14F-4D97-AF65-F5344CB8AC3E}">
        <p14:creationId xmlns:p14="http://schemas.microsoft.com/office/powerpoint/2010/main" val="17944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0A6984-E680-5244-8D37-EF63DA917D5A}"/>
              </a:ext>
            </a:extLst>
          </p:cNvPr>
          <p:cNvSpPr>
            <a:spLocks noGrp="1"/>
          </p:cNvSpPr>
          <p:nvPr>
            <p:ph type="title"/>
          </p:nvPr>
        </p:nvSpPr>
        <p:spPr>
          <a:xfrm>
            <a:off x="841248" y="510047"/>
            <a:ext cx="3300984" cy="1645920"/>
          </a:xfrm>
        </p:spPr>
        <p:txBody>
          <a:bodyPr>
            <a:normAutofit/>
          </a:bodyPr>
          <a:lstStyle/>
          <a:p>
            <a:r>
              <a:rPr lang="en-US" sz="2800" dirty="0"/>
              <a:t>Revised Topic Modeling for Critique</a:t>
            </a:r>
          </a:p>
        </p:txBody>
      </p:sp>
      <p:sp>
        <p:nvSpPr>
          <p:cNvPr id="31" name="Rectangle 30">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01E2C1C7-7AC1-DF67-C0BB-280EAB5A3A77}"/>
              </a:ext>
            </a:extLst>
          </p:cNvPr>
          <p:cNvSpPr>
            <a:spLocks noGrp="1"/>
          </p:cNvSpPr>
          <p:nvPr>
            <p:ph idx="1"/>
          </p:nvPr>
        </p:nvSpPr>
        <p:spPr>
          <a:xfrm>
            <a:off x="4581144" y="510047"/>
            <a:ext cx="6858000" cy="1645920"/>
          </a:xfrm>
        </p:spPr>
        <p:txBody>
          <a:bodyPr anchor="ctr">
            <a:normAutofit/>
          </a:bodyPr>
          <a:lstStyle/>
          <a:p>
            <a:r>
              <a:rPr lang="en-US" sz="1800" dirty="0"/>
              <a:t>These are from the debugged topic models</a:t>
            </a:r>
          </a:p>
          <a:p>
            <a:r>
              <a:rPr lang="en-US" sz="1800" dirty="0"/>
              <a:t>Topic 1 talks about the e-mail, talks about the prospect, and will generally mention a lack of relevance to the prospect (noticed from reading them)</a:t>
            </a:r>
          </a:p>
        </p:txBody>
      </p:sp>
      <p:pic>
        <p:nvPicPr>
          <p:cNvPr id="17" name="Picture 16" descr="A picture containing text, screenshot, rectangle, diagram&#10;&#10;Description automatically generated">
            <a:extLst>
              <a:ext uri="{FF2B5EF4-FFF2-40B4-BE49-F238E27FC236}">
                <a16:creationId xmlns:a16="http://schemas.microsoft.com/office/drawing/2014/main" id="{39E86A09-3754-44AD-6C88-EC0755B206F7}"/>
              </a:ext>
            </a:extLst>
          </p:cNvPr>
          <p:cNvPicPr>
            <a:picLocks noChangeAspect="1"/>
          </p:cNvPicPr>
          <p:nvPr/>
        </p:nvPicPr>
        <p:blipFill>
          <a:blip r:embed="rId3"/>
          <a:stretch>
            <a:fillRect/>
          </a:stretch>
        </p:blipFill>
        <p:spPr>
          <a:xfrm>
            <a:off x="557784" y="3081950"/>
            <a:ext cx="3584448" cy="2688335"/>
          </a:xfrm>
          <a:prstGeom prst="rect">
            <a:avLst/>
          </a:prstGeom>
        </p:spPr>
      </p:pic>
      <p:pic>
        <p:nvPicPr>
          <p:cNvPr id="11" name="Picture 10" descr="A picture containing text, screenshot, diagram, rectangle&#10;&#10;Description automatically generated">
            <a:extLst>
              <a:ext uri="{FF2B5EF4-FFF2-40B4-BE49-F238E27FC236}">
                <a16:creationId xmlns:a16="http://schemas.microsoft.com/office/drawing/2014/main" id="{67F9E255-8071-9CAA-7A5B-593664943302}"/>
              </a:ext>
            </a:extLst>
          </p:cNvPr>
          <p:cNvPicPr>
            <a:picLocks noChangeAspect="1"/>
          </p:cNvPicPr>
          <p:nvPr/>
        </p:nvPicPr>
        <p:blipFill>
          <a:blip r:embed="rId4"/>
          <a:stretch>
            <a:fillRect/>
          </a:stretch>
        </p:blipFill>
        <p:spPr>
          <a:xfrm>
            <a:off x="8010144" y="3081949"/>
            <a:ext cx="3584448" cy="2688335"/>
          </a:xfrm>
          <a:prstGeom prst="rect">
            <a:avLst/>
          </a:prstGeom>
        </p:spPr>
      </p:pic>
      <p:pic>
        <p:nvPicPr>
          <p:cNvPr id="14" name="Picture 13" descr="A picture containing text, screenshot, diagram, rectangle&#10;&#10;Description automatically generated">
            <a:extLst>
              <a:ext uri="{FF2B5EF4-FFF2-40B4-BE49-F238E27FC236}">
                <a16:creationId xmlns:a16="http://schemas.microsoft.com/office/drawing/2014/main" id="{E4411ED0-C925-6E86-1B36-BBF0F9675BFA}"/>
              </a:ext>
            </a:extLst>
          </p:cNvPr>
          <p:cNvPicPr>
            <a:picLocks noChangeAspect="1"/>
          </p:cNvPicPr>
          <p:nvPr/>
        </p:nvPicPr>
        <p:blipFill>
          <a:blip r:embed="rId5"/>
          <a:stretch>
            <a:fillRect/>
          </a:stretch>
        </p:blipFill>
        <p:spPr>
          <a:xfrm>
            <a:off x="4283964" y="3081948"/>
            <a:ext cx="3584448" cy="2688335"/>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423BA8AD-E9A3-BC07-AB75-3400E372CB55}"/>
                  </a:ext>
                </a:extLst>
              </p14:cNvPr>
              <p14:cNvContentPartPr/>
              <p14:nvPr/>
            </p14:nvContentPartPr>
            <p14:xfrm>
              <a:off x="4115792" y="2947504"/>
              <a:ext cx="3705480" cy="3523680"/>
            </p14:xfrm>
          </p:contentPart>
        </mc:Choice>
        <mc:Fallback xmlns="">
          <p:pic>
            <p:nvPicPr>
              <p:cNvPr id="19" name="Ink 18">
                <a:extLst>
                  <a:ext uri="{FF2B5EF4-FFF2-40B4-BE49-F238E27FC236}">
                    <a16:creationId xmlns:a16="http://schemas.microsoft.com/office/drawing/2014/main" id="{423BA8AD-E9A3-BC07-AB75-3400E372CB55}"/>
                  </a:ext>
                </a:extLst>
              </p:cNvPr>
              <p:cNvPicPr/>
              <p:nvPr/>
            </p:nvPicPr>
            <p:blipFill>
              <a:blip r:embed="rId7"/>
              <a:stretch>
                <a:fillRect/>
              </a:stretch>
            </p:blipFill>
            <p:spPr>
              <a:xfrm>
                <a:off x="4106792" y="2938864"/>
                <a:ext cx="3723120" cy="3541320"/>
              </a:xfrm>
              <a:prstGeom prst="rect">
                <a:avLst/>
              </a:prstGeom>
            </p:spPr>
          </p:pic>
        </mc:Fallback>
      </mc:AlternateContent>
    </p:spTree>
    <p:extLst>
      <p:ext uri="{BB962C8B-B14F-4D97-AF65-F5344CB8AC3E}">
        <p14:creationId xmlns:p14="http://schemas.microsoft.com/office/powerpoint/2010/main" val="98755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26B-407E-01A2-FA72-9529BCC87780}"/>
              </a:ext>
            </a:extLst>
          </p:cNvPr>
          <p:cNvSpPr>
            <a:spLocks noGrp="1"/>
          </p:cNvSpPr>
          <p:nvPr>
            <p:ph type="title"/>
          </p:nvPr>
        </p:nvSpPr>
        <p:spPr/>
        <p:txBody>
          <a:bodyPr>
            <a:normAutofit/>
          </a:bodyPr>
          <a:lstStyle/>
          <a:p>
            <a:r>
              <a:rPr lang="en-US" dirty="0"/>
              <a:t>3. Suggest improvements to the original prompt template</a:t>
            </a:r>
          </a:p>
        </p:txBody>
      </p:sp>
      <p:sp>
        <p:nvSpPr>
          <p:cNvPr id="3" name="Content Placeholder 2">
            <a:extLst>
              <a:ext uri="{FF2B5EF4-FFF2-40B4-BE49-F238E27FC236}">
                <a16:creationId xmlns:a16="http://schemas.microsoft.com/office/drawing/2014/main" id="{A9005F87-6332-E4C6-3C82-941AB6D56FCD}"/>
              </a:ext>
            </a:extLst>
          </p:cNvPr>
          <p:cNvSpPr>
            <a:spLocks noGrp="1"/>
          </p:cNvSpPr>
          <p:nvPr>
            <p:ph idx="1"/>
          </p:nvPr>
        </p:nvSpPr>
        <p:spPr/>
        <p:txBody>
          <a:bodyPr>
            <a:normAutofit fontScale="92500" lnSpcReduction="10000"/>
          </a:bodyPr>
          <a:lstStyle/>
          <a:p>
            <a:r>
              <a:rPr lang="en-US" dirty="0"/>
              <a:t>Remove words </a:t>
            </a:r>
            <a:r>
              <a:rPr lang="en-US" i="1" dirty="0"/>
              <a:t>predictive</a:t>
            </a:r>
            <a:r>
              <a:rPr lang="en-US" dirty="0"/>
              <a:t> of failure</a:t>
            </a:r>
          </a:p>
          <a:p>
            <a:pPr lvl="1"/>
            <a:r>
              <a:rPr lang="en-US" dirty="0"/>
              <a:t>Could use language model, predict next word, don’t choose high probability next word if it has a high negative coefficient in logistic model, choose next word in </a:t>
            </a:r>
            <a:r>
              <a:rPr lang="en-US" dirty="0" err="1"/>
              <a:t>pmf</a:t>
            </a:r>
            <a:r>
              <a:rPr lang="en-US" dirty="0"/>
              <a:t> by order</a:t>
            </a:r>
          </a:p>
          <a:p>
            <a:pPr lvl="1"/>
            <a:r>
              <a:rPr lang="en-US" dirty="0"/>
              <a:t>Problem: doesn’t address causality (statistical definition), only prediction</a:t>
            </a:r>
          </a:p>
          <a:p>
            <a:r>
              <a:rPr lang="en-US" dirty="0"/>
              <a:t>Handling lack of personalization</a:t>
            </a:r>
          </a:p>
          <a:p>
            <a:pPr lvl="1"/>
            <a:r>
              <a:rPr lang="en-US" dirty="0"/>
              <a:t>(non-ML based): Noticed that lots of the failures suggested personalizing more, so suggested adding more information from the input to the e-mail</a:t>
            </a:r>
          </a:p>
          <a:p>
            <a:pPr lvl="1"/>
            <a:r>
              <a:rPr lang="en-US" dirty="0"/>
              <a:t>Could try to include this in the decoder: include an output penalty that favors words in the inputs</a:t>
            </a:r>
          </a:p>
          <a:p>
            <a:r>
              <a:rPr lang="en-US" dirty="0"/>
              <a:t>Both of these were implemented as suggestions to changing the e-mails, we didn’t actually improve the e-mails directly</a:t>
            </a:r>
          </a:p>
        </p:txBody>
      </p:sp>
    </p:spTree>
    <p:extLst>
      <p:ext uri="{BB962C8B-B14F-4D97-AF65-F5344CB8AC3E}">
        <p14:creationId xmlns:p14="http://schemas.microsoft.com/office/powerpoint/2010/main" val="22283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D570-56FE-F03E-45AE-8A8D981B272F}"/>
              </a:ext>
            </a:extLst>
          </p:cNvPr>
          <p:cNvSpPr>
            <a:spLocks noGrp="1"/>
          </p:cNvSpPr>
          <p:nvPr>
            <p:ph type="title"/>
          </p:nvPr>
        </p:nvSpPr>
        <p:spPr/>
        <p:txBody>
          <a:bodyPr>
            <a:normAutofit/>
          </a:bodyPr>
          <a:lstStyle/>
          <a:p>
            <a:r>
              <a:rPr lang="en-US" dirty="0"/>
              <a:t>Suggest evaluation criteria to compare prompt templates</a:t>
            </a:r>
          </a:p>
        </p:txBody>
      </p:sp>
      <p:sp>
        <p:nvSpPr>
          <p:cNvPr id="3" name="Content Placeholder 2">
            <a:extLst>
              <a:ext uri="{FF2B5EF4-FFF2-40B4-BE49-F238E27FC236}">
                <a16:creationId xmlns:a16="http://schemas.microsoft.com/office/drawing/2014/main" id="{63B4AA2C-4434-6B3C-671A-A98D84DC0788}"/>
              </a:ext>
            </a:extLst>
          </p:cNvPr>
          <p:cNvSpPr>
            <a:spLocks noGrp="1"/>
          </p:cNvSpPr>
          <p:nvPr>
            <p:ph idx="1"/>
          </p:nvPr>
        </p:nvSpPr>
        <p:spPr/>
        <p:txBody>
          <a:bodyPr/>
          <a:lstStyle/>
          <a:p>
            <a:r>
              <a:rPr lang="en-US" dirty="0"/>
              <a:t>Compare prompt templates based on success predictions</a:t>
            </a:r>
          </a:p>
          <a:p>
            <a:pPr lvl="1"/>
            <a:r>
              <a:rPr lang="en-US" dirty="0"/>
              <a:t>Current implementation gives probability predictions using logistic regression</a:t>
            </a:r>
          </a:p>
          <a:p>
            <a:r>
              <a:rPr lang="en-US" dirty="0"/>
              <a:t>Noticed that a lot of the critiques are about lack of personalization</a:t>
            </a:r>
          </a:p>
          <a:p>
            <a:pPr lvl="1"/>
            <a:r>
              <a:rPr lang="en-US" dirty="0"/>
              <a:t>Idea (didn’t implement)</a:t>
            </a:r>
          </a:p>
          <a:p>
            <a:pPr lvl="1"/>
            <a:r>
              <a:rPr lang="en-US" dirty="0"/>
              <a:t>Favor e-mail outputs that are </a:t>
            </a:r>
            <a:r>
              <a:rPr lang="en-US" i="1" dirty="0"/>
              <a:t>closer</a:t>
            </a:r>
            <a:r>
              <a:rPr lang="en-US" dirty="0"/>
              <a:t> to the inputs</a:t>
            </a:r>
          </a:p>
          <a:p>
            <a:pPr lvl="1"/>
            <a:r>
              <a:rPr lang="en-US" dirty="0"/>
              <a:t>Can use </a:t>
            </a:r>
            <a:r>
              <a:rPr lang="en-US"/>
              <a:t>cosine distance</a:t>
            </a:r>
            <a:endParaRPr lang="en-US" dirty="0"/>
          </a:p>
          <a:p>
            <a:pPr lvl="1"/>
            <a:r>
              <a:rPr lang="en-US" dirty="0"/>
              <a:t>Another simple method would be, if we had input word embeddings and e-mail word embeddings</a:t>
            </a:r>
          </a:p>
          <a:p>
            <a:pPr lvl="1"/>
            <a:r>
              <a:rPr lang="en-US" dirty="0"/>
              <a:t>Average each to get document embeddings</a:t>
            </a:r>
          </a:p>
          <a:p>
            <a:pPr lvl="1"/>
            <a:r>
              <a:rPr lang="en-US" dirty="0"/>
              <a:t>Look at closeness between documents</a:t>
            </a:r>
          </a:p>
        </p:txBody>
      </p:sp>
    </p:spTree>
    <p:extLst>
      <p:ext uri="{BB962C8B-B14F-4D97-AF65-F5344CB8AC3E}">
        <p14:creationId xmlns:p14="http://schemas.microsoft.com/office/powerpoint/2010/main" val="243360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4BB8-7D9D-092B-5CA3-78D24AA15FB8}"/>
              </a:ext>
            </a:extLst>
          </p:cNvPr>
          <p:cNvSpPr>
            <a:spLocks noGrp="1"/>
          </p:cNvSpPr>
          <p:nvPr>
            <p:ph type="title"/>
          </p:nvPr>
        </p:nvSpPr>
        <p:spPr/>
        <p:txBody>
          <a:bodyPr/>
          <a:lstStyle/>
          <a:p>
            <a:r>
              <a:rPr lang="en-US" dirty="0"/>
              <a:t>Future Extensions</a:t>
            </a:r>
          </a:p>
        </p:txBody>
      </p:sp>
      <p:sp>
        <p:nvSpPr>
          <p:cNvPr id="3" name="Content Placeholder 2">
            <a:extLst>
              <a:ext uri="{FF2B5EF4-FFF2-40B4-BE49-F238E27FC236}">
                <a16:creationId xmlns:a16="http://schemas.microsoft.com/office/drawing/2014/main" id="{5898559F-A65C-D074-1EDD-BDE7B4B36C43}"/>
              </a:ext>
            </a:extLst>
          </p:cNvPr>
          <p:cNvSpPr>
            <a:spLocks noGrp="1"/>
          </p:cNvSpPr>
          <p:nvPr>
            <p:ph idx="1"/>
          </p:nvPr>
        </p:nvSpPr>
        <p:spPr/>
        <p:txBody>
          <a:bodyPr/>
          <a:lstStyle/>
          <a:p>
            <a:r>
              <a:rPr lang="en-US" dirty="0"/>
              <a:t>We didn’t use the embeddings</a:t>
            </a:r>
          </a:p>
          <a:p>
            <a:pPr lvl="1"/>
            <a:r>
              <a:rPr lang="en-US" dirty="0"/>
              <a:t>Could’ve done clustering with the embeddings directly</a:t>
            </a:r>
          </a:p>
          <a:p>
            <a:pPr lvl="1"/>
            <a:r>
              <a:rPr lang="en-US" dirty="0"/>
              <a:t>Not obvious how to get an interpretable model where we can visualize word probabilities/frequencies/likelihood</a:t>
            </a:r>
          </a:p>
          <a:p>
            <a:pPr lvl="1"/>
            <a:r>
              <a:rPr lang="en-US" dirty="0"/>
              <a:t>Could we do this?</a:t>
            </a:r>
          </a:p>
          <a:p>
            <a:r>
              <a:rPr lang="en-US" dirty="0"/>
              <a:t>Causal model for relationships between e-mails and failure</a:t>
            </a:r>
          </a:p>
          <a:p>
            <a:pPr lvl="1"/>
            <a:r>
              <a:rPr lang="en-US" dirty="0"/>
              <a:t>We </a:t>
            </a:r>
            <a:r>
              <a:rPr lang="en-US" i="1" dirty="0"/>
              <a:t>have</a:t>
            </a:r>
            <a:r>
              <a:rPr lang="en-US" dirty="0"/>
              <a:t> the randomization probabilities, so this should be doable in principle</a:t>
            </a:r>
          </a:p>
          <a:p>
            <a:pPr lvl="1"/>
            <a:endParaRPr lang="en-US" dirty="0"/>
          </a:p>
        </p:txBody>
      </p:sp>
    </p:spTree>
    <p:extLst>
      <p:ext uri="{BB962C8B-B14F-4D97-AF65-F5344CB8AC3E}">
        <p14:creationId xmlns:p14="http://schemas.microsoft.com/office/powerpoint/2010/main" val="391901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5D0-537B-D6A8-83B5-83755DB7C6B6}"/>
              </a:ext>
            </a:extLst>
          </p:cNvPr>
          <p:cNvSpPr>
            <a:spLocks noGrp="1"/>
          </p:cNvSpPr>
          <p:nvPr>
            <p:ph type="title"/>
          </p:nvPr>
        </p:nvSpPr>
        <p:spPr/>
        <p:txBody>
          <a:bodyPr/>
          <a:lstStyle/>
          <a:p>
            <a:r>
              <a:rPr lang="en-US" dirty="0"/>
              <a:t>Corpus class</a:t>
            </a:r>
          </a:p>
        </p:txBody>
      </p:sp>
      <p:sp>
        <p:nvSpPr>
          <p:cNvPr id="3" name="Content Placeholder 2">
            <a:extLst>
              <a:ext uri="{FF2B5EF4-FFF2-40B4-BE49-F238E27FC236}">
                <a16:creationId xmlns:a16="http://schemas.microsoft.com/office/drawing/2014/main" id="{6F8F06B6-1C17-9B61-2375-08275E6A5FBC}"/>
              </a:ext>
            </a:extLst>
          </p:cNvPr>
          <p:cNvSpPr>
            <a:spLocks noGrp="1"/>
          </p:cNvSpPr>
          <p:nvPr>
            <p:ph idx="1"/>
          </p:nvPr>
        </p:nvSpPr>
        <p:spPr/>
        <p:txBody>
          <a:bodyPr>
            <a:normAutofit fontScale="92500" lnSpcReduction="20000"/>
          </a:bodyPr>
          <a:lstStyle/>
          <a:p>
            <a:r>
              <a:rPr lang="en-US" b="1" dirty="0"/>
              <a:t>__</a:t>
            </a:r>
            <a:r>
              <a:rPr lang="en-US" b="1" dirty="0" err="1"/>
              <a:t>init</a:t>
            </a:r>
            <a:r>
              <a:rPr lang="en-US" b="1" dirty="0"/>
              <a:t>__</a:t>
            </a:r>
            <a:r>
              <a:rPr lang="en-US" dirty="0"/>
              <a:t>: initializes a bunch of variables, preprocesses corpus, gets matrix of word counts an </a:t>
            </a:r>
            <a:r>
              <a:rPr lang="en-US" dirty="0" err="1"/>
              <a:t>tf-idf</a:t>
            </a:r>
            <a:r>
              <a:rPr lang="en-US" dirty="0"/>
              <a:t> matrix</a:t>
            </a:r>
          </a:p>
          <a:p>
            <a:r>
              <a:rPr lang="en-US" b="1" dirty="0" err="1"/>
              <a:t>preprocess_corpus</a:t>
            </a:r>
            <a:r>
              <a:rPr lang="en-US" dirty="0"/>
              <a:t>: reduction to core words</a:t>
            </a:r>
          </a:p>
          <a:p>
            <a:r>
              <a:rPr lang="en-US" b="1" dirty="0" err="1"/>
              <a:t>get_top_n_words_for_k_topics</a:t>
            </a:r>
            <a:r>
              <a:rPr lang="en-US" dirty="0"/>
              <a:t>: Fit LDA and get topics</a:t>
            </a:r>
          </a:p>
          <a:p>
            <a:r>
              <a:rPr lang="en-US" b="1" dirty="0" err="1"/>
              <a:t>get_topics_for_index</a:t>
            </a:r>
            <a:r>
              <a:rPr lang="en-US" dirty="0"/>
              <a:t>: Get topics for specific index</a:t>
            </a:r>
          </a:p>
          <a:p>
            <a:r>
              <a:rPr lang="en-US" dirty="0"/>
              <a:t>Plotting functions</a:t>
            </a:r>
          </a:p>
          <a:p>
            <a:r>
              <a:rPr lang="en-US" b="1" dirty="0" err="1"/>
              <a:t>logistic_regression</a:t>
            </a:r>
            <a:r>
              <a:rPr lang="en-US" dirty="0"/>
              <a:t>: features are </a:t>
            </a:r>
            <a:r>
              <a:rPr lang="en-US" dirty="0" err="1"/>
              <a:t>tf-idf</a:t>
            </a:r>
            <a:r>
              <a:rPr lang="en-US" dirty="0"/>
              <a:t>, response is acceptance probability</a:t>
            </a:r>
          </a:p>
          <a:p>
            <a:r>
              <a:rPr lang="en-US" b="1" dirty="0" err="1"/>
              <a:t>words_influencing_result</a:t>
            </a:r>
            <a:r>
              <a:rPr lang="en-US" dirty="0"/>
              <a:t>: words with either small or negative impact to linear predictor</a:t>
            </a:r>
          </a:p>
          <a:p>
            <a:r>
              <a:rPr lang="en-US" b="1" dirty="0"/>
              <a:t>Predict</a:t>
            </a:r>
            <a:r>
              <a:rPr lang="en-US" dirty="0"/>
              <a:t>: given an e-mail, predict whether it will be accepted</a:t>
            </a:r>
          </a:p>
          <a:p>
            <a:r>
              <a:rPr lang="en-US" b="1" dirty="0"/>
              <a:t>Predict </a:t>
            </a:r>
            <a:r>
              <a:rPr lang="en-US" b="1" dirty="0" err="1"/>
              <a:t>proba</a:t>
            </a:r>
            <a:r>
              <a:rPr lang="en-US" dirty="0"/>
              <a:t>: given an e-mail, predict acceptance probability</a:t>
            </a:r>
          </a:p>
          <a:p>
            <a:endParaRPr lang="en-US" dirty="0"/>
          </a:p>
          <a:p>
            <a:endParaRPr lang="en-US" dirty="0"/>
          </a:p>
        </p:txBody>
      </p:sp>
    </p:spTree>
    <p:extLst>
      <p:ext uri="{BB962C8B-B14F-4D97-AF65-F5344CB8AC3E}">
        <p14:creationId xmlns:p14="http://schemas.microsoft.com/office/powerpoint/2010/main" val="35234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0D31-74AB-62AB-D139-2AA55CE6A5AE}"/>
              </a:ext>
            </a:extLst>
          </p:cNvPr>
          <p:cNvSpPr>
            <a:spLocks noGrp="1"/>
          </p:cNvSpPr>
          <p:nvPr>
            <p:ph type="title"/>
          </p:nvPr>
        </p:nvSpPr>
        <p:spPr/>
        <p:txBody>
          <a:bodyPr/>
          <a:lstStyle/>
          <a:p>
            <a:r>
              <a:rPr lang="en-US" dirty="0"/>
              <a:t>Additional: Discussions</a:t>
            </a:r>
          </a:p>
        </p:txBody>
      </p:sp>
      <p:sp>
        <p:nvSpPr>
          <p:cNvPr id="3" name="Content Placeholder 2">
            <a:extLst>
              <a:ext uri="{FF2B5EF4-FFF2-40B4-BE49-F238E27FC236}">
                <a16:creationId xmlns:a16="http://schemas.microsoft.com/office/drawing/2014/main" id="{39F346A4-5CBB-E78A-28BB-8A638B6173BE}"/>
              </a:ext>
            </a:extLst>
          </p:cNvPr>
          <p:cNvSpPr>
            <a:spLocks noGrp="1"/>
          </p:cNvSpPr>
          <p:nvPr>
            <p:ph idx="1"/>
          </p:nvPr>
        </p:nvSpPr>
        <p:spPr/>
        <p:txBody>
          <a:bodyPr/>
          <a:lstStyle/>
          <a:p>
            <a:r>
              <a:rPr lang="en-US" dirty="0"/>
              <a:t>Embeddings:</a:t>
            </a:r>
          </a:p>
          <a:p>
            <a:pPr lvl="1"/>
            <a:r>
              <a:rPr lang="en-US" dirty="0"/>
              <a:t>K-means using embeddings</a:t>
            </a:r>
          </a:p>
          <a:p>
            <a:pPr lvl="1"/>
            <a:r>
              <a:rPr lang="en-US" dirty="0"/>
              <a:t>Based on e-mail samples, critique samples</a:t>
            </a:r>
          </a:p>
          <a:p>
            <a:pPr lvl="1"/>
            <a:r>
              <a:rPr lang="en-US" dirty="0"/>
              <a:t>Summarization over the e-mails in that cluster</a:t>
            </a:r>
          </a:p>
          <a:p>
            <a:pPr lvl="1"/>
            <a:r>
              <a:rPr lang="en-US" dirty="0"/>
              <a:t>Generate a report: accepted/rejected</a:t>
            </a:r>
          </a:p>
          <a:p>
            <a:r>
              <a:rPr lang="en-US" dirty="0"/>
              <a:t>LLM</a:t>
            </a:r>
          </a:p>
          <a:p>
            <a:pPr lvl="1"/>
            <a:r>
              <a:rPr lang="en-US" dirty="0"/>
              <a:t>Take all the points in that cluster</a:t>
            </a:r>
          </a:p>
          <a:p>
            <a:pPr lvl="1"/>
            <a:r>
              <a:rPr lang="en-US" dirty="0"/>
              <a:t>Have it summarize it</a:t>
            </a:r>
          </a:p>
          <a:p>
            <a:pPr lvl="1"/>
            <a:endParaRPr lang="en-US" dirty="0"/>
          </a:p>
          <a:p>
            <a:pPr lvl="1"/>
            <a:endParaRPr lang="en-US" dirty="0"/>
          </a:p>
        </p:txBody>
      </p:sp>
    </p:spTree>
    <p:extLst>
      <p:ext uri="{BB962C8B-B14F-4D97-AF65-F5344CB8AC3E}">
        <p14:creationId xmlns:p14="http://schemas.microsoft.com/office/powerpoint/2010/main" val="334116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1C4A-79E8-2A93-3E3E-56D01DF1A489}"/>
              </a:ext>
            </a:extLst>
          </p:cNvPr>
          <p:cNvSpPr>
            <a:spLocks noGrp="1"/>
          </p:cNvSpPr>
          <p:nvPr>
            <p:ph type="title"/>
          </p:nvPr>
        </p:nvSpPr>
        <p:spPr/>
        <p:txBody>
          <a:bodyPr/>
          <a:lstStyle/>
          <a:p>
            <a:r>
              <a:rPr lang="en-US" dirty="0"/>
              <a:t>Additional: Discussions</a:t>
            </a:r>
          </a:p>
        </p:txBody>
      </p:sp>
      <p:sp>
        <p:nvSpPr>
          <p:cNvPr id="3" name="Content Placeholder 2">
            <a:extLst>
              <a:ext uri="{FF2B5EF4-FFF2-40B4-BE49-F238E27FC236}">
                <a16:creationId xmlns:a16="http://schemas.microsoft.com/office/drawing/2014/main" id="{5C1CA72E-81F4-8BF5-2134-6464484C11DC}"/>
              </a:ext>
            </a:extLst>
          </p:cNvPr>
          <p:cNvSpPr>
            <a:spLocks noGrp="1"/>
          </p:cNvSpPr>
          <p:nvPr>
            <p:ph idx="1"/>
          </p:nvPr>
        </p:nvSpPr>
        <p:spPr/>
        <p:txBody>
          <a:bodyPr>
            <a:normAutofit fontScale="77500" lnSpcReduction="20000"/>
          </a:bodyPr>
          <a:lstStyle/>
          <a:p>
            <a:r>
              <a:rPr lang="en-US" dirty="0"/>
              <a:t>How we experience these problems</a:t>
            </a:r>
          </a:p>
          <a:p>
            <a:pPr lvl="1"/>
            <a:r>
              <a:rPr lang="en-US" dirty="0"/>
              <a:t>Customers: prompt for e-mail/code generation</a:t>
            </a:r>
          </a:p>
          <a:p>
            <a:pPr lvl="1"/>
            <a:r>
              <a:rPr lang="en-US" dirty="0"/>
              <a:t>ML role within company/ML problem</a:t>
            </a:r>
          </a:p>
          <a:p>
            <a:pPr lvl="1"/>
            <a:r>
              <a:rPr lang="en-US" dirty="0"/>
              <a:t>How do you build an effective evaluation mechanism?</a:t>
            </a:r>
          </a:p>
          <a:p>
            <a:pPr lvl="2"/>
            <a:r>
              <a:rPr lang="en-US" dirty="0"/>
              <a:t>Questions will arise: how do you assess the accuracy of reward model?</a:t>
            </a:r>
          </a:p>
          <a:p>
            <a:pPr lvl="2"/>
            <a:r>
              <a:rPr lang="en-US" dirty="0"/>
              <a:t>How interpretable is it?</a:t>
            </a:r>
          </a:p>
          <a:p>
            <a:pPr lvl="2"/>
            <a:r>
              <a:rPr lang="en-US" dirty="0"/>
              <a:t>Reward model in evaluation/</a:t>
            </a:r>
            <a:r>
              <a:rPr lang="en-US" dirty="0" err="1"/>
              <a:t>endgoal</a:t>
            </a:r>
            <a:r>
              <a:rPr lang="en-US" dirty="0"/>
              <a:t>: how do you improve the prompt based on reward model</a:t>
            </a:r>
          </a:p>
          <a:p>
            <a:pPr lvl="2"/>
            <a:r>
              <a:rPr lang="en-US" dirty="0"/>
              <a:t>Practically the customer cares about</a:t>
            </a:r>
          </a:p>
          <a:p>
            <a:pPr lvl="2"/>
            <a:r>
              <a:rPr lang="en-US" dirty="0"/>
              <a:t>Extending this logic to production: annotation from human users, accept/reject/edit, UI/UX action</a:t>
            </a:r>
          </a:p>
          <a:p>
            <a:pPr lvl="2"/>
            <a:r>
              <a:rPr lang="en-US" dirty="0"/>
              <a:t>Assess from user interaction events: failure modes, input failure clusters</a:t>
            </a:r>
          </a:p>
          <a:p>
            <a:pPr lvl="2"/>
            <a:r>
              <a:rPr lang="en-US" dirty="0"/>
              <a:t>Further move along prompt engineering process</a:t>
            </a:r>
          </a:p>
          <a:p>
            <a:pPr lvl="1"/>
            <a:r>
              <a:rPr lang="en-US" dirty="0"/>
              <a:t>Got to do v0 version</a:t>
            </a:r>
          </a:p>
          <a:p>
            <a:pPr lvl="2"/>
            <a:r>
              <a:rPr lang="en-US" dirty="0"/>
              <a:t>Of everything that will happen</a:t>
            </a:r>
          </a:p>
          <a:p>
            <a:pPr lvl="1"/>
            <a:r>
              <a:rPr lang="en-US" dirty="0"/>
              <a:t>Open research questions</a:t>
            </a:r>
          </a:p>
          <a:p>
            <a:pPr lvl="2"/>
            <a:r>
              <a:rPr lang="en-US" dirty="0"/>
              <a:t>Reward model, sample efficient/interpretable/fastest reward model</a:t>
            </a:r>
          </a:p>
          <a:p>
            <a:pPr lvl="2"/>
            <a:r>
              <a:rPr lang="en-US" dirty="0"/>
              <a:t>Batch evaluation: 1000s of samples</a:t>
            </a:r>
          </a:p>
          <a:p>
            <a:pPr lvl="2"/>
            <a:r>
              <a:rPr lang="en-US" dirty="0"/>
              <a:t>Synthetic data generation: how do you generate right input samples</a:t>
            </a:r>
          </a:p>
        </p:txBody>
      </p:sp>
    </p:spTree>
    <p:extLst>
      <p:ext uri="{BB962C8B-B14F-4D97-AF65-F5344CB8AC3E}">
        <p14:creationId xmlns:p14="http://schemas.microsoft.com/office/powerpoint/2010/main" val="13606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125F-8E61-85C2-37A2-FDABF5825EFB}"/>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6F0C8993-66AC-0DA9-A1DB-F6149388254E}"/>
              </a:ext>
            </a:extLst>
          </p:cNvPr>
          <p:cNvSpPr>
            <a:spLocks noGrp="1"/>
          </p:cNvSpPr>
          <p:nvPr>
            <p:ph idx="1"/>
          </p:nvPr>
        </p:nvSpPr>
        <p:spPr/>
        <p:txBody>
          <a:bodyPr/>
          <a:lstStyle/>
          <a:p>
            <a:pPr marL="514350" indent="-514350">
              <a:buFont typeface="+mj-lt"/>
              <a:buAutoNum type="arabicPeriod"/>
            </a:pPr>
            <a:r>
              <a:rPr lang="en-US" dirty="0"/>
              <a:t>Provide a topic analysis on what kinds of inputs and outputs the prompt template fails on</a:t>
            </a:r>
          </a:p>
          <a:p>
            <a:pPr marL="514350" indent="-514350">
              <a:buFont typeface="+mj-lt"/>
              <a:buAutoNum type="arabicPeriod"/>
            </a:pPr>
            <a:r>
              <a:rPr lang="en-US" dirty="0"/>
              <a:t>Analyze the model outputs for problematic behaviors</a:t>
            </a:r>
          </a:p>
          <a:p>
            <a:pPr marL="514350" indent="-514350">
              <a:buFont typeface="+mj-lt"/>
              <a:buAutoNum type="arabicPeriod"/>
            </a:pPr>
            <a:r>
              <a:rPr lang="en-US" dirty="0"/>
              <a:t>Suggest improvements to the original prompt template</a:t>
            </a:r>
          </a:p>
          <a:p>
            <a:pPr marL="514350" indent="-514350">
              <a:buFont typeface="+mj-lt"/>
              <a:buAutoNum type="arabicPeriod"/>
            </a:pPr>
            <a:r>
              <a:rPr lang="en-US" dirty="0"/>
              <a:t>Suggest evaluation criteria to compare prompt templates</a:t>
            </a:r>
          </a:p>
        </p:txBody>
      </p:sp>
    </p:spTree>
    <p:extLst>
      <p:ext uri="{BB962C8B-B14F-4D97-AF65-F5344CB8AC3E}">
        <p14:creationId xmlns:p14="http://schemas.microsoft.com/office/powerpoint/2010/main" val="387409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329E-0AAB-3411-37B2-C3ECAA4B5F7B}"/>
              </a:ext>
            </a:extLst>
          </p:cNvPr>
          <p:cNvSpPr>
            <a:spLocks noGrp="1"/>
          </p:cNvSpPr>
          <p:nvPr>
            <p:ph type="title"/>
          </p:nvPr>
        </p:nvSpPr>
        <p:spPr/>
        <p:txBody>
          <a:bodyPr>
            <a:normAutofit fontScale="90000"/>
          </a:bodyPr>
          <a:lstStyle/>
          <a:p>
            <a:r>
              <a:rPr lang="en-US" dirty="0"/>
              <a:t>1. Provide a topic analysis on what kinds of inputs and outputs the prompt template fails on</a:t>
            </a:r>
          </a:p>
        </p:txBody>
      </p:sp>
      <p:sp>
        <p:nvSpPr>
          <p:cNvPr id="3" name="Content Placeholder 2">
            <a:extLst>
              <a:ext uri="{FF2B5EF4-FFF2-40B4-BE49-F238E27FC236}">
                <a16:creationId xmlns:a16="http://schemas.microsoft.com/office/drawing/2014/main" id="{D0EDA5AE-C895-AA3B-2C82-EB1E9E50E4AF}"/>
              </a:ext>
            </a:extLst>
          </p:cNvPr>
          <p:cNvSpPr>
            <a:spLocks noGrp="1"/>
          </p:cNvSpPr>
          <p:nvPr>
            <p:ph idx="1"/>
          </p:nvPr>
        </p:nvSpPr>
        <p:spPr/>
        <p:txBody>
          <a:bodyPr/>
          <a:lstStyle/>
          <a:p>
            <a:r>
              <a:rPr lang="en-US" dirty="0"/>
              <a:t>Take failure subset of data</a:t>
            </a:r>
          </a:p>
          <a:p>
            <a:r>
              <a:rPr lang="en-US" dirty="0"/>
              <a:t>Analyze inputs concatenated into a single string</a:t>
            </a:r>
          </a:p>
          <a:p>
            <a:r>
              <a:rPr lang="en-US" dirty="0"/>
              <a:t>Analyze e-mails</a:t>
            </a:r>
          </a:p>
          <a:p>
            <a:r>
              <a:rPr lang="en-US" dirty="0"/>
              <a:t>Do pre-processing: high level idea is to reduce words to core ‘sub-word:’ different variants of words are the same</a:t>
            </a:r>
          </a:p>
          <a:p>
            <a:r>
              <a:rPr lang="en-US" dirty="0"/>
              <a:t>Do topic modeling using Latent Dirichlet Allocation (LDA, </a:t>
            </a:r>
            <a:r>
              <a:rPr lang="en-US" dirty="0" err="1"/>
              <a:t>Blei</a:t>
            </a:r>
            <a:r>
              <a:rPr lang="en-US" dirty="0"/>
              <a:t> et al. 2002)</a:t>
            </a:r>
          </a:p>
          <a:p>
            <a:pPr lvl="1"/>
            <a:endParaRPr lang="en-US" dirty="0"/>
          </a:p>
        </p:txBody>
      </p:sp>
    </p:spTree>
    <p:extLst>
      <p:ext uri="{BB962C8B-B14F-4D97-AF65-F5344CB8AC3E}">
        <p14:creationId xmlns:p14="http://schemas.microsoft.com/office/powerpoint/2010/main" val="354586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15302-8646-ED01-F26E-125511DD3F9D}"/>
              </a:ext>
            </a:extLst>
          </p:cNvPr>
          <p:cNvSpPr>
            <a:spLocks noGrp="1"/>
          </p:cNvSpPr>
          <p:nvPr>
            <p:ph type="title"/>
          </p:nvPr>
        </p:nvSpPr>
        <p:spPr>
          <a:xfrm>
            <a:off x="793662" y="386930"/>
            <a:ext cx="10066122" cy="1298448"/>
          </a:xfrm>
        </p:spPr>
        <p:txBody>
          <a:bodyPr anchor="b">
            <a:normAutofit/>
          </a:bodyPr>
          <a:lstStyle/>
          <a:p>
            <a:r>
              <a:rPr lang="en-US" sz="4800"/>
              <a:t>LDA: Background</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8D931-7990-D843-5344-2E52DBAAEE00}"/>
                  </a:ext>
                </a:extLst>
              </p:cNvPr>
              <p:cNvSpPr>
                <a:spLocks noGrp="1"/>
              </p:cNvSpPr>
              <p:nvPr>
                <p:ph idx="1"/>
              </p:nvPr>
            </p:nvSpPr>
            <p:spPr>
              <a:xfrm>
                <a:off x="793661" y="2599509"/>
                <a:ext cx="4530898" cy="3639450"/>
              </a:xfrm>
            </p:spPr>
            <p:txBody>
              <a:bodyPr anchor="ctr">
                <a:normAutofit/>
              </a:bodyPr>
              <a:lstStyle/>
              <a:p>
                <a:r>
                  <a:rPr lang="en-US" sz="1700" dirty="0"/>
                  <a:t>Jointly model:</a:t>
                </a:r>
              </a:p>
              <a:p>
                <a:pPr lvl="1"/>
                <a14:m>
                  <m:oMath xmlns:m="http://schemas.openxmlformats.org/officeDocument/2006/math">
                    <m:r>
                      <a:rPr lang="en-US" sz="1700" b="0" i="1">
                        <a:latin typeface="Cambria Math" panose="02040503050406030204" pitchFamily="18" charset="0"/>
                      </a:rPr>
                      <m:t>𝛼</m:t>
                    </m:r>
                    <m:r>
                      <a:rPr lang="en-US" sz="1700" b="0" i="1">
                        <a:latin typeface="Cambria Math" panose="02040503050406030204" pitchFamily="18" charset="0"/>
                      </a:rPr>
                      <m:t>,</m:t>
                    </m:r>
                    <m:r>
                      <a:rPr lang="en-US" sz="1700" b="0" i="1">
                        <a:latin typeface="Cambria Math" panose="02040503050406030204" pitchFamily="18" charset="0"/>
                      </a:rPr>
                      <m:t>𝛽</m:t>
                    </m:r>
                  </m:oMath>
                </a14:m>
                <a:r>
                  <a:rPr lang="en-US" sz="1700" dirty="0"/>
                  <a:t>: Hyperparameters for prior</a:t>
                </a:r>
              </a:p>
              <a:p>
                <a:pPr lvl="1"/>
                <a14:m>
                  <m:oMath xmlns:m="http://schemas.openxmlformats.org/officeDocument/2006/math">
                    <m:r>
                      <a:rPr lang="en-US" sz="1700" b="0" i="1">
                        <a:latin typeface="Cambria Math" panose="02040503050406030204" pitchFamily="18" charset="0"/>
                      </a:rPr>
                      <m:t>𝜃</m:t>
                    </m:r>
                  </m:oMath>
                </a14:m>
                <a:r>
                  <a:rPr lang="en-US" sz="1700" dirty="0"/>
                  <a:t>: parameters for topic distribution</a:t>
                </a:r>
              </a:p>
              <a:p>
                <a:pPr lvl="1"/>
                <a14:m>
                  <m:oMath xmlns:m="http://schemas.openxmlformats.org/officeDocument/2006/math">
                    <m:r>
                      <a:rPr lang="en-US" sz="1700" b="0" i="1">
                        <a:latin typeface="Cambria Math" panose="02040503050406030204" pitchFamily="18" charset="0"/>
                      </a:rPr>
                      <m:t>𝑧</m:t>
                    </m:r>
                  </m:oMath>
                </a14:m>
                <a:r>
                  <a:rPr lang="en-US" sz="1700" dirty="0"/>
                  <a:t>: topics</a:t>
                </a:r>
              </a:p>
              <a:p>
                <a:pPr lvl="1"/>
                <a14:m>
                  <m:oMath xmlns:m="http://schemas.openxmlformats.org/officeDocument/2006/math">
                    <m:r>
                      <a:rPr lang="en-US" sz="1700" b="0" i="1">
                        <a:latin typeface="Cambria Math" panose="02040503050406030204" pitchFamily="18" charset="0"/>
                      </a:rPr>
                      <m:t>𝑤</m:t>
                    </m:r>
                  </m:oMath>
                </a14:m>
                <a:r>
                  <a:rPr lang="en-US" sz="1700" dirty="0"/>
                  <a:t>: words</a:t>
                </a:r>
              </a:p>
              <a:p>
                <a:r>
                  <a:rPr lang="en-US" sz="1700" dirty="0"/>
                  <a:t>Main (implicit) assumption</a:t>
                </a:r>
              </a:p>
              <a:p>
                <a:pPr lvl="1"/>
                <a:r>
                  <a:rPr lang="en-US" sz="1700" dirty="0"/>
                  <a:t>Words are conditionally independent, given associated topics</a:t>
                </a:r>
              </a:p>
              <a:p>
                <a:r>
                  <a:rPr lang="en-US" sz="1700" dirty="0"/>
                  <a:t>Advantages:</a:t>
                </a:r>
              </a:p>
              <a:p>
                <a:pPr lvl="1"/>
                <a:r>
                  <a:rPr lang="en-US" sz="1700" dirty="0"/>
                  <a:t>Document can have multiple topics</a:t>
                </a:r>
              </a:p>
              <a:p>
                <a:pPr lvl="1"/>
                <a:r>
                  <a:rPr lang="en-US" sz="1700" dirty="0"/>
                  <a:t>Jointly model topic distributions/word probabilities</a:t>
                </a:r>
              </a:p>
              <a:p>
                <a:pPr marL="457200" lvl="1" indent="0">
                  <a:buNone/>
                </a:pPr>
                <a:endParaRPr lang="en-US" sz="1700" dirty="0"/>
              </a:p>
            </p:txBody>
          </p:sp>
        </mc:Choice>
        <mc:Fallback xmlns="">
          <p:sp>
            <p:nvSpPr>
              <p:cNvPr id="3" name="Content Placeholder 2">
                <a:extLst>
                  <a:ext uri="{FF2B5EF4-FFF2-40B4-BE49-F238E27FC236}">
                    <a16:creationId xmlns:a16="http://schemas.microsoft.com/office/drawing/2014/main" id="{6C98D931-7990-D843-5344-2E52DBAAEE00}"/>
                  </a:ext>
                </a:extLst>
              </p:cNvPr>
              <p:cNvSpPr>
                <a:spLocks noGrp="1" noRot="1" noChangeAspect="1" noMove="1" noResize="1" noEditPoints="1" noAdjustHandles="1" noChangeArrowheads="1" noChangeShapeType="1" noTextEdit="1"/>
              </p:cNvSpPr>
              <p:nvPr>
                <p:ph idx="1"/>
              </p:nvPr>
            </p:nvSpPr>
            <p:spPr>
              <a:xfrm>
                <a:off x="793661" y="2599509"/>
                <a:ext cx="4530898" cy="3639450"/>
              </a:xfrm>
              <a:blipFill>
                <a:blip r:embed="rId2"/>
                <a:stretch>
                  <a:fillRect l="-559" t="-4514"/>
                </a:stretch>
              </a:blipFill>
            </p:spPr>
            <p:txBody>
              <a:bodyPr/>
              <a:lstStyle/>
              <a:p>
                <a:r>
                  <a:rPr lang="en-US">
                    <a:noFill/>
                  </a:rPr>
                  <a:t> </a:t>
                </a:r>
              </a:p>
            </p:txBody>
          </p:sp>
        </mc:Fallback>
      </mc:AlternateContent>
      <p:pic>
        <p:nvPicPr>
          <p:cNvPr id="4" name="Picture 3" descr="A diagram of a diagram&#10;&#10;Description automatically generated with low confidence">
            <a:extLst>
              <a:ext uri="{FF2B5EF4-FFF2-40B4-BE49-F238E27FC236}">
                <a16:creationId xmlns:a16="http://schemas.microsoft.com/office/drawing/2014/main" id="{F64232FD-8D3F-6CCF-87FE-395075898836}"/>
              </a:ext>
            </a:extLst>
          </p:cNvPr>
          <p:cNvPicPr>
            <a:picLocks noChangeAspect="1"/>
          </p:cNvPicPr>
          <p:nvPr/>
        </p:nvPicPr>
        <p:blipFill>
          <a:blip r:embed="rId3"/>
          <a:stretch>
            <a:fillRect/>
          </a:stretch>
        </p:blipFill>
        <p:spPr>
          <a:xfrm>
            <a:off x="5911532" y="3285570"/>
            <a:ext cx="5150277" cy="2111614"/>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37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8B648-3945-61A1-A380-FCDF37EF6E3B}"/>
              </a:ext>
            </a:extLst>
          </p:cNvPr>
          <p:cNvSpPr>
            <a:spLocks noGrp="1"/>
          </p:cNvSpPr>
          <p:nvPr>
            <p:ph type="title"/>
          </p:nvPr>
        </p:nvSpPr>
        <p:spPr>
          <a:xfrm>
            <a:off x="841248" y="510047"/>
            <a:ext cx="3300984" cy="1645920"/>
          </a:xfrm>
        </p:spPr>
        <p:txBody>
          <a:bodyPr vert="horz" lIns="91440" tIns="45720" rIns="91440" bIns="45720" rtlCol="0">
            <a:normAutofit/>
          </a:bodyPr>
          <a:lstStyle/>
          <a:p>
            <a:r>
              <a:rPr lang="en-US" sz="2800"/>
              <a:t>LDA: 3 Input topics, top 5 words</a:t>
            </a:r>
          </a:p>
        </p:txBody>
      </p:sp>
      <p:sp>
        <p:nvSpPr>
          <p:cNvPr id="25" name="Rectangle 2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0064F3EE-8B98-A6BB-FBE4-C82701BBC6E6}"/>
              </a:ext>
            </a:extLst>
          </p:cNvPr>
          <p:cNvSpPr>
            <a:spLocks noGrp="1"/>
          </p:cNvSpPr>
          <p:nvPr>
            <p:ph idx="1"/>
          </p:nvPr>
        </p:nvSpPr>
        <p:spPr>
          <a:xfrm>
            <a:off x="4581144" y="510047"/>
            <a:ext cx="6858000" cy="1645920"/>
          </a:xfrm>
        </p:spPr>
        <p:txBody>
          <a:bodyPr anchor="ctr">
            <a:normAutofit lnSpcReduction="10000"/>
          </a:bodyPr>
          <a:lstStyle/>
          <a:p>
            <a:r>
              <a:rPr lang="en-US" sz="1800" dirty="0"/>
              <a:t>Topic 0: seems to be about pet products for outdoors</a:t>
            </a:r>
          </a:p>
          <a:p>
            <a:r>
              <a:rPr lang="en-US" sz="1800" dirty="0"/>
              <a:t>Topic 1: smart electronics</a:t>
            </a:r>
          </a:p>
          <a:p>
            <a:r>
              <a:rPr lang="en-US" sz="1800" dirty="0"/>
              <a:t>Topic 2: also smart devices, but on security</a:t>
            </a:r>
          </a:p>
          <a:p>
            <a:r>
              <a:rPr lang="en-US" sz="1800" dirty="0"/>
              <a:t>Lee a common name: perhaps shouldn’t have used name as part of the string</a:t>
            </a:r>
          </a:p>
        </p:txBody>
      </p:sp>
      <p:pic>
        <p:nvPicPr>
          <p:cNvPr id="12" name="Picture 11" descr="A picture containing text, screenshot, diagram, rectangle&#10;&#10;Description automatically generated">
            <a:extLst>
              <a:ext uri="{FF2B5EF4-FFF2-40B4-BE49-F238E27FC236}">
                <a16:creationId xmlns:a16="http://schemas.microsoft.com/office/drawing/2014/main" id="{8D430497-5909-6CDE-FD8E-4197486136EB}"/>
              </a:ext>
            </a:extLst>
          </p:cNvPr>
          <p:cNvPicPr>
            <a:picLocks noChangeAspect="1"/>
          </p:cNvPicPr>
          <p:nvPr/>
        </p:nvPicPr>
        <p:blipFill>
          <a:blip r:embed="rId2"/>
          <a:stretch>
            <a:fillRect/>
          </a:stretch>
        </p:blipFill>
        <p:spPr>
          <a:xfrm>
            <a:off x="557784" y="3081950"/>
            <a:ext cx="3584448" cy="2688335"/>
          </a:xfrm>
          <a:prstGeom prst="rect">
            <a:avLst/>
          </a:prstGeom>
        </p:spPr>
      </p:pic>
      <p:pic>
        <p:nvPicPr>
          <p:cNvPr id="13" name="Picture 12" descr="A picture containing text, screenshot, diagram, rectangle&#10;&#10;Description automatically generated">
            <a:extLst>
              <a:ext uri="{FF2B5EF4-FFF2-40B4-BE49-F238E27FC236}">
                <a16:creationId xmlns:a16="http://schemas.microsoft.com/office/drawing/2014/main" id="{D4D96E3A-0356-6D88-FFF3-4FB6B43994EC}"/>
              </a:ext>
            </a:extLst>
          </p:cNvPr>
          <p:cNvPicPr>
            <a:picLocks noChangeAspect="1"/>
          </p:cNvPicPr>
          <p:nvPr/>
        </p:nvPicPr>
        <p:blipFill>
          <a:blip r:embed="rId3"/>
          <a:stretch>
            <a:fillRect/>
          </a:stretch>
        </p:blipFill>
        <p:spPr>
          <a:xfrm>
            <a:off x="4347599" y="3081950"/>
            <a:ext cx="3584448" cy="2688335"/>
          </a:xfrm>
          <a:prstGeom prst="rect">
            <a:avLst/>
          </a:prstGeom>
        </p:spPr>
      </p:pic>
      <p:pic>
        <p:nvPicPr>
          <p:cNvPr id="15" name="Content Placeholder 4" descr="A picture containing text, screenshot, rectangle, diagram&#10;&#10;Description automatically generated">
            <a:extLst>
              <a:ext uri="{FF2B5EF4-FFF2-40B4-BE49-F238E27FC236}">
                <a16:creationId xmlns:a16="http://schemas.microsoft.com/office/drawing/2014/main" id="{309AFF2F-2A8D-40CC-3382-3632B9E0E514}"/>
              </a:ext>
            </a:extLst>
          </p:cNvPr>
          <p:cNvPicPr>
            <a:picLocks noChangeAspect="1"/>
          </p:cNvPicPr>
          <p:nvPr/>
        </p:nvPicPr>
        <p:blipFill>
          <a:blip r:embed="rId4"/>
          <a:stretch>
            <a:fillRect/>
          </a:stretch>
        </p:blipFill>
        <p:spPr>
          <a:xfrm>
            <a:off x="8137415" y="3081950"/>
            <a:ext cx="3584448" cy="2688335"/>
          </a:xfrm>
          <a:prstGeom prst="rect">
            <a:avLst/>
          </a:prstGeom>
        </p:spPr>
      </p:pic>
    </p:spTree>
    <p:extLst>
      <p:ext uri="{BB962C8B-B14F-4D97-AF65-F5344CB8AC3E}">
        <p14:creationId xmlns:p14="http://schemas.microsoft.com/office/powerpoint/2010/main" val="324937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330A1F-994C-20E0-4279-B4059D6E7A00}"/>
              </a:ext>
            </a:extLst>
          </p:cNvPr>
          <p:cNvSpPr>
            <a:spLocks noGrp="1"/>
          </p:cNvSpPr>
          <p:nvPr>
            <p:ph type="title"/>
          </p:nvPr>
        </p:nvSpPr>
        <p:spPr>
          <a:xfrm>
            <a:off x="841248" y="510047"/>
            <a:ext cx="3300984" cy="1645920"/>
          </a:xfrm>
        </p:spPr>
        <p:txBody>
          <a:bodyPr>
            <a:normAutofit/>
          </a:bodyPr>
          <a:lstStyle/>
          <a:p>
            <a:r>
              <a:rPr lang="en-US" sz="2800" dirty="0"/>
              <a:t>LDA: same, for e-mail topics</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D9E127-477F-B719-D30E-4C02BAF6AA9E}"/>
              </a:ext>
            </a:extLst>
          </p:cNvPr>
          <p:cNvSpPr>
            <a:spLocks noGrp="1"/>
          </p:cNvSpPr>
          <p:nvPr>
            <p:ph idx="1"/>
          </p:nvPr>
        </p:nvSpPr>
        <p:spPr>
          <a:xfrm>
            <a:off x="4581144" y="510047"/>
            <a:ext cx="6858000" cy="1645920"/>
          </a:xfrm>
        </p:spPr>
        <p:txBody>
          <a:bodyPr anchor="ctr">
            <a:normAutofit/>
          </a:bodyPr>
          <a:lstStyle/>
          <a:p>
            <a:r>
              <a:rPr lang="en-US" sz="1800" dirty="0"/>
              <a:t>Topic 0: electronics</a:t>
            </a:r>
          </a:p>
          <a:p>
            <a:r>
              <a:rPr lang="en-US" sz="1800" dirty="0"/>
              <a:t>Topic 1: not entirely clear other than that it’s about a product and they’re trying to help</a:t>
            </a:r>
          </a:p>
          <a:p>
            <a:r>
              <a:rPr lang="en-US" sz="1800" dirty="0"/>
              <a:t>Topic 2: smart products, other words have to do with politeness</a:t>
            </a:r>
          </a:p>
        </p:txBody>
      </p:sp>
      <p:pic>
        <p:nvPicPr>
          <p:cNvPr id="5" name="Picture 4" descr="A picture containing text, screenshot, diagram, rectangle&#10;&#10;Description automatically generated">
            <a:extLst>
              <a:ext uri="{FF2B5EF4-FFF2-40B4-BE49-F238E27FC236}">
                <a16:creationId xmlns:a16="http://schemas.microsoft.com/office/drawing/2014/main" id="{5124A803-9A14-3962-269A-8E6F9BBFE23C}"/>
              </a:ext>
            </a:extLst>
          </p:cNvPr>
          <p:cNvPicPr>
            <a:picLocks noChangeAspect="1"/>
          </p:cNvPicPr>
          <p:nvPr/>
        </p:nvPicPr>
        <p:blipFill>
          <a:blip r:embed="rId2"/>
          <a:stretch>
            <a:fillRect/>
          </a:stretch>
        </p:blipFill>
        <p:spPr>
          <a:xfrm>
            <a:off x="8010144" y="3081950"/>
            <a:ext cx="3584448" cy="2688335"/>
          </a:xfrm>
          <a:prstGeom prst="rect">
            <a:avLst/>
          </a:prstGeom>
        </p:spPr>
      </p:pic>
      <p:pic>
        <p:nvPicPr>
          <p:cNvPr id="7" name="Picture 6" descr="A picture containing text, screenshot, diagram, plot&#10;&#10;Description automatically generated">
            <a:extLst>
              <a:ext uri="{FF2B5EF4-FFF2-40B4-BE49-F238E27FC236}">
                <a16:creationId xmlns:a16="http://schemas.microsoft.com/office/drawing/2014/main" id="{306980FD-9958-0034-B328-EB009E6905B9}"/>
              </a:ext>
            </a:extLst>
          </p:cNvPr>
          <p:cNvPicPr>
            <a:picLocks noChangeAspect="1"/>
          </p:cNvPicPr>
          <p:nvPr/>
        </p:nvPicPr>
        <p:blipFill>
          <a:blip r:embed="rId3"/>
          <a:stretch>
            <a:fillRect/>
          </a:stretch>
        </p:blipFill>
        <p:spPr>
          <a:xfrm>
            <a:off x="4347599" y="3081950"/>
            <a:ext cx="3584448" cy="2688335"/>
          </a:xfrm>
          <a:prstGeom prst="rect">
            <a:avLst/>
          </a:prstGeom>
        </p:spPr>
      </p:pic>
      <p:pic>
        <p:nvPicPr>
          <p:cNvPr id="9" name="Picture 8" descr="A picture containing text, screenshot, diagram, plot&#10;&#10;Description automatically generated">
            <a:extLst>
              <a:ext uri="{FF2B5EF4-FFF2-40B4-BE49-F238E27FC236}">
                <a16:creationId xmlns:a16="http://schemas.microsoft.com/office/drawing/2014/main" id="{8C176362-2864-48B8-DC9B-285FD221DC07}"/>
              </a:ext>
            </a:extLst>
          </p:cNvPr>
          <p:cNvPicPr>
            <a:picLocks noChangeAspect="1"/>
          </p:cNvPicPr>
          <p:nvPr/>
        </p:nvPicPr>
        <p:blipFill>
          <a:blip r:embed="rId4"/>
          <a:stretch>
            <a:fillRect/>
          </a:stretch>
        </p:blipFill>
        <p:spPr>
          <a:xfrm>
            <a:off x="685054" y="3081950"/>
            <a:ext cx="3584448" cy="2688335"/>
          </a:xfrm>
          <a:prstGeom prst="rect">
            <a:avLst/>
          </a:prstGeom>
        </p:spPr>
      </p:pic>
    </p:spTree>
    <p:extLst>
      <p:ext uri="{BB962C8B-B14F-4D97-AF65-F5344CB8AC3E}">
        <p14:creationId xmlns:p14="http://schemas.microsoft.com/office/powerpoint/2010/main" val="194558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320-F4E9-08AA-A8A1-081F8A79ECD1}"/>
              </a:ext>
            </a:extLst>
          </p:cNvPr>
          <p:cNvSpPr>
            <a:spLocks noGrp="1"/>
          </p:cNvSpPr>
          <p:nvPr>
            <p:ph type="title"/>
          </p:nvPr>
        </p:nvSpPr>
        <p:spPr/>
        <p:txBody>
          <a:bodyPr/>
          <a:lstStyle/>
          <a:p>
            <a:r>
              <a:rPr lang="en-US" dirty="0"/>
              <a:t>Limitations and Potential Extensions</a:t>
            </a:r>
          </a:p>
        </p:txBody>
      </p:sp>
      <p:sp>
        <p:nvSpPr>
          <p:cNvPr id="3" name="Content Placeholder 2">
            <a:extLst>
              <a:ext uri="{FF2B5EF4-FFF2-40B4-BE49-F238E27FC236}">
                <a16:creationId xmlns:a16="http://schemas.microsoft.com/office/drawing/2014/main" id="{A57B65EF-7544-0907-7D82-A81E1F53212C}"/>
              </a:ext>
            </a:extLst>
          </p:cNvPr>
          <p:cNvSpPr>
            <a:spLocks noGrp="1"/>
          </p:cNvSpPr>
          <p:nvPr>
            <p:ph idx="1"/>
          </p:nvPr>
        </p:nvSpPr>
        <p:spPr/>
        <p:txBody>
          <a:bodyPr/>
          <a:lstStyle/>
          <a:p>
            <a:r>
              <a:rPr lang="en-US" sz="2800" dirty="0"/>
              <a:t>Words (or n-grams) are conditionally independent, given their associated topics</a:t>
            </a:r>
          </a:p>
          <a:p>
            <a:pPr lvl="1"/>
            <a:r>
              <a:rPr lang="en-US" dirty="0"/>
              <a:t>Not sure how to relax this.</a:t>
            </a:r>
          </a:p>
          <a:p>
            <a:r>
              <a:rPr lang="en-US" dirty="0"/>
              <a:t>Pre-processing turns slightly different words into the same word: could we use word embeddings instead?</a:t>
            </a:r>
          </a:p>
          <a:p>
            <a:pPr lvl="1"/>
            <a:r>
              <a:rPr lang="en-US" b="0" i="0" dirty="0" err="1">
                <a:solidFill>
                  <a:srgbClr val="222222"/>
                </a:solidFill>
                <a:effectLst/>
                <a:latin typeface="Arial" panose="020B0604020202020204" pitchFamily="34" charset="0"/>
              </a:rPr>
              <a:t>Limwattana</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Siriwat</a:t>
            </a:r>
            <a:r>
              <a:rPr lang="en-US" b="0" i="0" dirty="0">
                <a:solidFill>
                  <a:srgbClr val="222222"/>
                </a:solidFill>
                <a:effectLst/>
                <a:latin typeface="Arial" panose="020B0604020202020204" pitchFamily="34" charset="0"/>
              </a:rPr>
              <a:t>, and </a:t>
            </a:r>
            <a:r>
              <a:rPr lang="en-US" b="0" i="0" dirty="0" err="1">
                <a:solidFill>
                  <a:srgbClr val="222222"/>
                </a:solidFill>
                <a:effectLst/>
                <a:latin typeface="Arial" panose="020B0604020202020204" pitchFamily="34" charset="0"/>
              </a:rPr>
              <a:t>Santitham</a:t>
            </a:r>
            <a:r>
              <a:rPr lang="en-US" b="0" i="0" dirty="0">
                <a:solidFill>
                  <a:srgbClr val="222222"/>
                </a:solidFill>
                <a:effectLst/>
                <a:latin typeface="Arial" panose="020B0604020202020204" pitchFamily="34" charset="0"/>
              </a:rPr>
              <a:t> Prom-on. "Topic modeling enhancement using word embeddings." </a:t>
            </a:r>
            <a:r>
              <a:rPr lang="en-US" b="0" i="1" dirty="0">
                <a:solidFill>
                  <a:srgbClr val="222222"/>
                </a:solidFill>
                <a:effectLst/>
                <a:latin typeface="Arial" panose="020B0604020202020204" pitchFamily="34" charset="0"/>
              </a:rPr>
              <a:t>2021 18th International Joint Conference on Computer Science and Software Engineering (JCSSE)</a:t>
            </a:r>
            <a:r>
              <a:rPr lang="en-US" b="0" i="0" dirty="0">
                <a:solidFill>
                  <a:srgbClr val="222222"/>
                </a:solidFill>
                <a:effectLst/>
                <a:latin typeface="Arial" panose="020B0604020202020204" pitchFamily="34" charset="0"/>
              </a:rPr>
              <a:t>. IEEE, 2021.</a:t>
            </a:r>
            <a:endParaRPr lang="en-US" dirty="0"/>
          </a:p>
          <a:p>
            <a:endParaRPr lang="en-US" dirty="0"/>
          </a:p>
        </p:txBody>
      </p:sp>
    </p:spTree>
    <p:extLst>
      <p:ext uri="{BB962C8B-B14F-4D97-AF65-F5344CB8AC3E}">
        <p14:creationId xmlns:p14="http://schemas.microsoft.com/office/powerpoint/2010/main" val="130668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625B-0D27-5F17-C194-B5BF2D9130B7}"/>
              </a:ext>
            </a:extLst>
          </p:cNvPr>
          <p:cNvSpPr>
            <a:spLocks noGrp="1"/>
          </p:cNvSpPr>
          <p:nvPr>
            <p:ph type="title"/>
          </p:nvPr>
        </p:nvSpPr>
        <p:spPr/>
        <p:txBody>
          <a:bodyPr/>
          <a:lstStyle/>
          <a:p>
            <a:r>
              <a:rPr lang="en-US" dirty="0"/>
              <a:t>2. Analyze the model outputs for problematic behaviors</a:t>
            </a:r>
          </a:p>
        </p:txBody>
      </p:sp>
      <p:sp>
        <p:nvSpPr>
          <p:cNvPr id="3" name="Content Placeholder 2">
            <a:extLst>
              <a:ext uri="{FF2B5EF4-FFF2-40B4-BE49-F238E27FC236}">
                <a16:creationId xmlns:a16="http://schemas.microsoft.com/office/drawing/2014/main" id="{4586F64B-3D52-19F9-AD27-1A2500EF8343}"/>
              </a:ext>
            </a:extLst>
          </p:cNvPr>
          <p:cNvSpPr>
            <a:spLocks noGrp="1"/>
          </p:cNvSpPr>
          <p:nvPr>
            <p:ph idx="1"/>
          </p:nvPr>
        </p:nvSpPr>
        <p:spPr/>
        <p:txBody>
          <a:bodyPr/>
          <a:lstStyle/>
          <a:p>
            <a:r>
              <a:rPr lang="en-US" dirty="0"/>
              <a:t>Two approaches:</a:t>
            </a:r>
          </a:p>
          <a:p>
            <a:pPr marL="914400" lvl="1" indent="-457200">
              <a:buFont typeface="+mj-lt"/>
              <a:buAutoNum type="arabicPeriod"/>
            </a:pPr>
            <a:r>
              <a:rPr lang="en-US" dirty="0"/>
              <a:t>Analyze words in e-mail predictive of failure</a:t>
            </a:r>
          </a:p>
          <a:p>
            <a:pPr lvl="2"/>
            <a:r>
              <a:rPr lang="en-US" dirty="0"/>
              <a:t>Not all that related to the critique</a:t>
            </a:r>
          </a:p>
          <a:p>
            <a:pPr marL="914400" lvl="1" indent="-457200">
              <a:buFont typeface="+mj-lt"/>
              <a:buAutoNum type="arabicPeriod"/>
            </a:pPr>
            <a:r>
              <a:rPr lang="en-US" dirty="0"/>
              <a:t>Do topic modeling on critiques for failure cases</a:t>
            </a:r>
          </a:p>
          <a:p>
            <a:pPr lvl="2"/>
            <a:r>
              <a:rPr lang="en-US" b="1" dirty="0"/>
              <a:t>This had two major bugs!</a:t>
            </a:r>
          </a:p>
          <a:p>
            <a:pPr lvl="2"/>
            <a:r>
              <a:rPr lang="en-US" dirty="0"/>
              <a:t>Wasn’t doing pre-processing for the critique</a:t>
            </a:r>
          </a:p>
          <a:p>
            <a:pPr lvl="2"/>
            <a:r>
              <a:rPr lang="en-US" dirty="0"/>
              <a:t>Was using the vocabulary from the inputs/e-mail, </a:t>
            </a:r>
            <a:r>
              <a:rPr lang="en-US" i="1" dirty="0"/>
              <a:t>not</a:t>
            </a:r>
            <a:r>
              <a:rPr lang="en-US" dirty="0"/>
              <a:t> the critique</a:t>
            </a:r>
          </a:p>
          <a:p>
            <a:pPr lvl="1"/>
            <a:endParaRPr lang="en-US" dirty="0"/>
          </a:p>
        </p:txBody>
      </p:sp>
    </p:spTree>
    <p:extLst>
      <p:ext uri="{BB962C8B-B14F-4D97-AF65-F5344CB8AC3E}">
        <p14:creationId xmlns:p14="http://schemas.microsoft.com/office/powerpoint/2010/main" val="379757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14E1-4014-C35D-BE26-537A667466C1}"/>
              </a:ext>
            </a:extLst>
          </p:cNvPr>
          <p:cNvSpPr>
            <a:spLocks noGrp="1"/>
          </p:cNvSpPr>
          <p:nvPr>
            <p:ph type="title"/>
          </p:nvPr>
        </p:nvSpPr>
        <p:spPr/>
        <p:txBody>
          <a:bodyPr/>
          <a:lstStyle/>
          <a:p>
            <a:r>
              <a:rPr lang="en-US" dirty="0"/>
              <a:t>Failure/Success Model: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2FA4F-0854-81C9-4319-C6F46645CA4B}"/>
                  </a:ext>
                </a:extLst>
              </p:cNvPr>
              <p:cNvSpPr>
                <a:spLocks noGrp="1"/>
              </p:cNvSpPr>
              <p:nvPr>
                <p:ph idx="1"/>
              </p:nvPr>
            </p:nvSpPr>
            <p:spPr/>
            <p:txBody>
              <a:bodyPr/>
              <a:lstStyle/>
              <a:p>
                <a:r>
                  <a:rPr lang="en-US" dirty="0"/>
                  <a:t>Construct features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using </a:t>
                </a:r>
                <a:r>
                  <a:rPr lang="en-US" dirty="0" err="1"/>
                  <a:t>tf-idf</a:t>
                </a:r>
                <a:endParaRPr lang="en-US" dirty="0"/>
              </a:p>
              <a:p>
                <a:pPr lvl="1"/>
                <a:r>
                  <a:rPr lang="en-US" dirty="0"/>
                  <a:t>Uses function of word frequencies (</a:t>
                </a:r>
                <a:r>
                  <a:rPr lang="en-US" dirty="0" err="1"/>
                  <a:t>tf</a:t>
                </a:r>
                <a:r>
                  <a:rPr lang="en-US" dirty="0"/>
                  <a:t>), </a:t>
                </a:r>
                <a:r>
                  <a:rPr lang="en-US" dirty="0" err="1"/>
                  <a:t>downweights</a:t>
                </a:r>
                <a:r>
                  <a:rPr lang="en-US" dirty="0"/>
                  <a:t> common words (</a:t>
                </a:r>
                <a:r>
                  <a:rPr lang="en-US" dirty="0" err="1"/>
                  <a:t>idf</a:t>
                </a:r>
                <a:r>
                  <a:rPr lang="en-US" dirty="0"/>
                  <a:t>)</a:t>
                </a:r>
              </a:p>
              <a:p>
                <a:r>
                  <a:rPr lang="en-US" dirty="0"/>
                  <a:t>Fit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𝑙𝑜𝑔𝑖𝑡</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𝑤</m:t>
                      </m:r>
                    </m:oMath>
                  </m:oMathPara>
                </a14:m>
                <a:endParaRPr lang="en-US" dirty="0"/>
              </a:p>
              <a:p>
                <a:r>
                  <a:rPr lang="en-US" dirty="0"/>
                  <a:t>Look for terms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𝑣</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𝑣</m:t>
                        </m:r>
                      </m:sub>
                    </m:sSub>
                    <m:r>
                      <a:rPr lang="en-US" b="0" i="1" smtClean="0">
                        <a:latin typeface="Cambria Math" panose="02040503050406030204" pitchFamily="18" charset="0"/>
                      </a:rPr>
                      <m:t>≪0</m:t>
                    </m:r>
                  </m:oMath>
                </a14:m>
                <a:r>
                  <a:rPr lang="en-US" dirty="0"/>
                  <a:t>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𝑤</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𝑣</m:t>
                        </m:r>
                        <m:r>
                          <a:rPr lang="en-US" b="0" i="1" smtClean="0">
                            <a:latin typeface="Cambria Math" panose="02040503050406030204" pitchFamily="18" charset="0"/>
                          </a:rPr>
                          <m:t>=1</m:t>
                        </m:r>
                      </m:sub>
                      <m:sup>
                        <m:r>
                          <a:rPr lang="en-US" b="0" i="1" smtClean="0">
                            <a:latin typeface="Cambria Math" panose="02040503050406030204" pitchFamily="18" charset="0"/>
                          </a:rPr>
                          <m:t>𝑉</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𝑣</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𝑣</m:t>
                            </m:r>
                          </m:sub>
                        </m:sSub>
                      </m:e>
                    </m:nary>
                  </m:oMath>
                </a14:m>
                <a:endParaRPr lang="en-US" dirty="0"/>
              </a:p>
              <a:p>
                <a:r>
                  <a:rPr lang="en-US" dirty="0"/>
                  <a:t>Problem: only predictive, not necessarily causal</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292FA4F-0854-81C9-4319-C6F46645CA4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36136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1352</Words>
  <Application>Microsoft Macintosh PowerPoint</Application>
  <PresentationFormat>Widescreen</PresentationFormat>
  <Paragraphs>145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Honeyhive Take Home</vt:lpstr>
      <vt:lpstr>Steps</vt:lpstr>
      <vt:lpstr>1. Provide a topic analysis on what kinds of inputs and outputs the prompt template fails on</vt:lpstr>
      <vt:lpstr>LDA: Background</vt:lpstr>
      <vt:lpstr>LDA: 3 Input topics, top 5 words</vt:lpstr>
      <vt:lpstr>LDA: same, for e-mail topics</vt:lpstr>
      <vt:lpstr>Limitations and Potential Extensions</vt:lpstr>
      <vt:lpstr>2. Analyze the model outputs for problematic behaviors</vt:lpstr>
      <vt:lpstr>Failure/Success Model: Logistic Regression</vt:lpstr>
      <vt:lpstr>Heuristic Finding</vt:lpstr>
      <vt:lpstr>Potential Extension: Causal</vt:lpstr>
      <vt:lpstr>LDA: Topics for Accepted/Rejected</vt:lpstr>
      <vt:lpstr>Revised Topic Modeling for Critique</vt:lpstr>
      <vt:lpstr>3. Suggest improvements to the original prompt template</vt:lpstr>
      <vt:lpstr>Suggest evaluation criteria to compare prompt templates</vt:lpstr>
      <vt:lpstr>Future Extensions</vt:lpstr>
      <vt:lpstr>Corpus class</vt:lpstr>
      <vt:lpstr>Additional: Discussions</vt:lpstr>
      <vt:lpstr>Additional: Discussions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Moreno</dc:creator>
  <cp:lastModifiedBy>Alexander Moreno</cp:lastModifiedBy>
  <cp:revision>188</cp:revision>
  <dcterms:created xsi:type="dcterms:W3CDTF">2023-06-12T05:01:27Z</dcterms:created>
  <dcterms:modified xsi:type="dcterms:W3CDTF">2023-06-12T22:51:57Z</dcterms:modified>
</cp:coreProperties>
</file>