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neoffcoder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quora/2018/08/16/why-is-coding-so-important" TargetMode="External"/><Relationship Id="rId7" Type="http://schemas.openxmlformats.org/officeDocument/2006/relationships/hyperlink" Target="https://code.org/promote" TargetMode="External"/><Relationship Id="rId2" Type="http://schemas.openxmlformats.org/officeDocument/2006/relationships/hyperlink" Target="http://blog.learningresources.com/5reasonskidscod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dtech.com/blog/stem-education-statistics" TargetMode="External"/><Relationship Id="rId5" Type="http://schemas.openxmlformats.org/officeDocument/2006/relationships/hyperlink" Target="https://interestingengineering.com/code-literacy-why-coding-became-important" TargetMode="External"/><Relationship Id="rId4" Type="http://schemas.openxmlformats.org/officeDocument/2006/relationships/hyperlink" Target="https://teachyourkidscode.com/why-coding-is-important-to-lear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56AB-4A3C-0144-A781-B04CEF053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C94F2-2D44-5949-915D-B4A9E59B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One-Off Coder</a:t>
            </a:r>
            <a:br>
              <a:rPr lang="en-US" dirty="0"/>
            </a:br>
            <a:r>
              <a:rPr lang="en-US" dirty="0"/>
              <a:t>7526 Old Linton Hall Rd</a:t>
            </a:r>
            <a:br>
              <a:rPr lang="en-US" dirty="0"/>
            </a:br>
            <a:r>
              <a:rPr lang="en-US" dirty="0"/>
              <a:t>Gainesville, VA 20155</a:t>
            </a:r>
          </a:p>
          <a:p>
            <a:r>
              <a:rPr lang="en-US" dirty="0">
                <a:hlinkClick r:id="rId2"/>
              </a:rPr>
              <a:t>www.oneoffcoder.com</a:t>
            </a:r>
            <a:r>
              <a:rPr lang="en-US" dirty="0"/>
              <a:t> </a:t>
            </a:r>
          </a:p>
        </p:txBody>
      </p:sp>
      <p:pic>
        <p:nvPicPr>
          <p:cNvPr id="5" name="Picture 4" descr="A sign on the screen&#10;&#10;Description automatically generated">
            <a:extLst>
              <a:ext uri="{FF2B5EF4-FFF2-40B4-BE49-F238E27FC236}">
                <a16:creationId xmlns:a16="http://schemas.microsoft.com/office/drawing/2014/main" id="{43DC1715-53D6-D54E-8060-1ADC0154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23" y="5334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3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60E6-0E6A-CE45-A1FB-A1297276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995D-30BA-FC40-8F9D-EFA5D451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K-12 is the key</a:t>
            </a:r>
          </a:p>
          <a:p>
            <a:r>
              <a:rPr lang="en-US" dirty="0"/>
              <a:t>Find a program that is right for your child</a:t>
            </a:r>
          </a:p>
          <a:p>
            <a:pPr lvl="1"/>
            <a:r>
              <a:rPr lang="en-US" dirty="0"/>
              <a:t>Quantity vs quality</a:t>
            </a:r>
          </a:p>
          <a:p>
            <a:pPr lvl="1"/>
            <a:r>
              <a:rPr lang="en-US" dirty="0"/>
              <a:t>Budget</a:t>
            </a:r>
          </a:p>
          <a:p>
            <a:r>
              <a:rPr lang="en-US" dirty="0"/>
              <a:t>Inspire, encourage and support your child to engage</a:t>
            </a:r>
          </a:p>
          <a:p>
            <a:r>
              <a:rPr lang="en-US" dirty="0"/>
              <a:t>Quote</a:t>
            </a:r>
          </a:p>
          <a:p>
            <a:pPr lvl="1"/>
            <a:r>
              <a:rPr lang="en-US" dirty="0"/>
              <a:t>“A journey of a thousand miles begins with a single step,” Laozi</a:t>
            </a:r>
          </a:p>
        </p:txBody>
      </p:sp>
    </p:spTree>
    <p:extLst>
      <p:ext uri="{BB962C8B-B14F-4D97-AF65-F5344CB8AC3E}">
        <p14:creationId xmlns:p14="http://schemas.microsoft.com/office/powerpoint/2010/main" val="192520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7386-61EA-45BD-9F9E-D13A9BF0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5F12-078B-417E-8E1D-909F2582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Over 700 programming languages</a:t>
            </a:r>
          </a:p>
          <a:p>
            <a:r>
              <a:rPr lang="en-US" dirty="0"/>
              <a:t>Python: language of data science, internet of things, multi-purpose</a:t>
            </a:r>
          </a:p>
          <a:p>
            <a:r>
              <a:rPr lang="en-US" dirty="0"/>
              <a:t>Java: language of the enterprise, mature (but outdated)</a:t>
            </a:r>
          </a:p>
          <a:p>
            <a:r>
              <a:rPr lang="en-US" dirty="0"/>
              <a:t>JavaScript: language of the web</a:t>
            </a:r>
          </a:p>
          <a:p>
            <a:r>
              <a:rPr lang="en-US" dirty="0"/>
              <a:t>C/C++: computationally intensive operations (very old, but being modernized)</a:t>
            </a:r>
          </a:p>
          <a:p>
            <a:r>
              <a:rPr lang="en-US" dirty="0"/>
              <a:t>Scratch: visual programming (children)</a:t>
            </a:r>
          </a:p>
          <a:p>
            <a:r>
              <a:rPr lang="en-US" dirty="0"/>
              <a:t>C#: windows programming (extended to Linux now)</a:t>
            </a:r>
          </a:p>
          <a:p>
            <a:r>
              <a:rPr lang="en-US" dirty="0"/>
              <a:t>Objective-C: Mac programming</a:t>
            </a:r>
          </a:p>
          <a:p>
            <a:r>
              <a:rPr lang="en-US" dirty="0"/>
              <a:t>Scala: multi-paradigm (imperative vs functional)</a:t>
            </a:r>
          </a:p>
        </p:txBody>
      </p:sp>
    </p:spTree>
    <p:extLst>
      <p:ext uri="{BB962C8B-B14F-4D97-AF65-F5344CB8AC3E}">
        <p14:creationId xmlns:p14="http://schemas.microsoft.com/office/powerpoint/2010/main" val="228786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90A8-7381-4C37-9EBF-5F386FE3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C561-04D7-47DD-9112-97EE9BD1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 boxes</a:t>
            </a:r>
          </a:p>
          <a:p>
            <a:r>
              <a:rPr lang="en-US" dirty="0"/>
              <a:t>Operators: verbs</a:t>
            </a:r>
          </a:p>
          <a:p>
            <a:r>
              <a:rPr lang="en-US" dirty="0"/>
              <a:t>If/else: decisions</a:t>
            </a:r>
          </a:p>
          <a:p>
            <a:r>
              <a:rPr lang="en-US" dirty="0"/>
              <a:t>Loops: repeat</a:t>
            </a:r>
          </a:p>
          <a:p>
            <a:r>
              <a:rPr lang="en-US" dirty="0"/>
              <a:t>Functions: Advanced verbs</a:t>
            </a:r>
          </a:p>
          <a:p>
            <a:r>
              <a:rPr lang="en-US" dirty="0"/>
              <a:t>Data structures: Smart boxes</a:t>
            </a:r>
          </a:p>
          <a:p>
            <a:r>
              <a:rPr lang="en-US" dirty="0"/>
              <a:t>Objects</a:t>
            </a:r>
            <a:r>
              <a:rPr lang="en-US"/>
              <a:t>: objects/things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4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1F1D-D688-3941-9B68-8E65F50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08DE-EB2E-7F43-9ECA-9C594799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 of the Possible</a:t>
            </a:r>
          </a:p>
          <a:p>
            <a:pPr lvl="1"/>
            <a:r>
              <a:rPr lang="en-US" dirty="0"/>
              <a:t>Discipline</a:t>
            </a:r>
          </a:p>
          <a:p>
            <a:pPr lvl="1"/>
            <a:r>
              <a:rPr lang="en-US" dirty="0"/>
              <a:t>Determination</a:t>
            </a:r>
          </a:p>
          <a:p>
            <a:pPr lvl="1"/>
            <a:r>
              <a:rPr lang="en-US" dirty="0"/>
              <a:t>courage</a:t>
            </a:r>
          </a:p>
          <a:p>
            <a:r>
              <a:rPr lang="en-US" dirty="0"/>
              <a:t>“The best way to predict the future is to create it,” President Abraham Lincoln</a:t>
            </a:r>
          </a:p>
          <a:p>
            <a:r>
              <a:rPr lang="en-US" dirty="0"/>
              <a:t>“The best way to create the future is to code it,” One-Off Coder</a:t>
            </a:r>
          </a:p>
        </p:txBody>
      </p:sp>
    </p:spTree>
    <p:extLst>
      <p:ext uri="{BB962C8B-B14F-4D97-AF65-F5344CB8AC3E}">
        <p14:creationId xmlns:p14="http://schemas.microsoft.com/office/powerpoint/2010/main" val="271830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CE2B-D500-2A4C-9850-44FCF157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6DE8-360E-B547-B76A-6521FD1D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5 reasons why coding is important for young minds</a:t>
            </a:r>
            <a:endParaRPr lang="en-US" dirty="0"/>
          </a:p>
          <a:p>
            <a:r>
              <a:rPr lang="en-US" dirty="0">
                <a:hlinkClick r:id="rId3"/>
              </a:rPr>
              <a:t>Why is coding important?</a:t>
            </a:r>
            <a:endParaRPr lang="en-US" dirty="0"/>
          </a:p>
          <a:p>
            <a:r>
              <a:rPr lang="en-US" dirty="0">
                <a:hlinkClick r:id="rId4"/>
              </a:rPr>
              <a:t>Why is coding important to learn?</a:t>
            </a:r>
            <a:endParaRPr lang="en-US" dirty="0"/>
          </a:p>
          <a:p>
            <a:r>
              <a:rPr lang="en-US" dirty="0">
                <a:hlinkClick r:id="rId5"/>
              </a:rPr>
              <a:t>Coding literacy: why coding became important</a:t>
            </a:r>
            <a:endParaRPr lang="en-US" dirty="0"/>
          </a:p>
          <a:p>
            <a:r>
              <a:rPr lang="en-US" dirty="0">
                <a:hlinkClick r:id="rId6"/>
              </a:rPr>
              <a:t>STEM education statistics</a:t>
            </a:r>
            <a:endParaRPr lang="en-US" dirty="0"/>
          </a:p>
          <a:p>
            <a:r>
              <a:rPr lang="en-US" dirty="0">
                <a:hlinkClick r:id="rId7"/>
              </a:rPr>
              <a:t>Promote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FDCC-37A3-7841-88E8-7B4CD894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EB6E-3939-5948-8C54-F7FE1E7C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  <a:p>
            <a:r>
              <a:rPr lang="en-US" dirty="0"/>
              <a:t>Stats</a:t>
            </a:r>
          </a:p>
          <a:p>
            <a:r>
              <a:rPr lang="en-US" dirty="0"/>
              <a:t>Careers</a:t>
            </a:r>
          </a:p>
          <a:p>
            <a:r>
              <a:rPr lang="en-US" dirty="0"/>
              <a:t>How to get started?</a:t>
            </a:r>
          </a:p>
          <a:p>
            <a:r>
              <a:rPr lang="en-US" dirty="0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340753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DEF8-61F9-924C-8E59-4452E142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 – Personal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685C-F0D4-1246-B600-E5F83663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Quote</a:t>
            </a:r>
          </a:p>
          <a:p>
            <a:pPr lvl="1"/>
            <a:r>
              <a:rPr lang="en-US" dirty="0"/>
              <a:t>“Children must be taught how to think not what to think,” Margaret Mead</a:t>
            </a:r>
          </a:p>
          <a:p>
            <a:r>
              <a:rPr lang="en-US" dirty="0"/>
              <a:t>Coding is another language</a:t>
            </a:r>
          </a:p>
          <a:p>
            <a:r>
              <a:rPr lang="en-US" dirty="0"/>
              <a:t>Coding fosters creativity</a:t>
            </a:r>
          </a:p>
          <a:p>
            <a:r>
              <a:rPr lang="en-US" dirty="0"/>
              <a:t>Coding helps with math skills</a:t>
            </a:r>
          </a:p>
          <a:p>
            <a:r>
              <a:rPr lang="en-US" dirty="0"/>
              <a:t>Coding helps improve reading and writing skills</a:t>
            </a:r>
          </a:p>
          <a:p>
            <a:r>
              <a:rPr lang="en-US" dirty="0"/>
              <a:t>Coding helps children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248891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6EF7-4C45-814A-8F1A-823F0A41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 Industrial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C08-D7E6-624C-97C5-6232AA8E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  <a:p>
            <a:r>
              <a:rPr lang="en-US" dirty="0"/>
              <a:t>Defense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Construction</a:t>
            </a:r>
          </a:p>
          <a:p>
            <a:r>
              <a:rPr lang="en-US" dirty="0"/>
              <a:t>Legal</a:t>
            </a:r>
          </a:p>
          <a:p>
            <a:r>
              <a:rPr lang="en-US" dirty="0"/>
              <a:t>Entertainment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074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BD26-CFB3-524C-AE7A-851A3CF2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– Utility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FBEB-DA65-8542-912E-D8A41AEB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growth</a:t>
            </a:r>
          </a:p>
          <a:p>
            <a:pPr lvl="1"/>
            <a:r>
              <a:rPr lang="en-US" dirty="0"/>
              <a:t>2018: 2.4 million STEM jobs were unfulfilled</a:t>
            </a:r>
          </a:p>
          <a:p>
            <a:pPr lvl="1"/>
            <a:r>
              <a:rPr lang="en-US" dirty="0"/>
              <a:t>71% of all new STEM jobs are in computing</a:t>
            </a:r>
          </a:p>
          <a:p>
            <a:pPr lvl="1"/>
            <a:r>
              <a:rPr lang="en-US" dirty="0"/>
              <a:t>2017 to 2027: STEM jobs will grow by 13% (non-STEM by 9%)</a:t>
            </a:r>
          </a:p>
          <a:p>
            <a:r>
              <a:rPr lang="en-US" dirty="0"/>
              <a:t>High earning potential</a:t>
            </a:r>
          </a:p>
          <a:p>
            <a:pPr lvl="1"/>
            <a:r>
              <a:rPr lang="en-US" dirty="0"/>
              <a:t>Median hourly wage for STEM jobs is $38.85 (non-STEM $19.30)</a:t>
            </a:r>
          </a:p>
          <a:p>
            <a:pPr lvl="1"/>
            <a:r>
              <a:rPr lang="en-US" dirty="0"/>
              <a:t>Average STEM annual salary is $87,570 (non-STEM $45,700)</a:t>
            </a:r>
          </a:p>
          <a:p>
            <a:pPr lvl="1"/>
            <a:r>
              <a:rPr lang="en-US" dirty="0"/>
              <a:t>Lifetime earning: $0.58 M (high school graduate), $1.19 M (college graduate), $1.67 M (computer science major)</a:t>
            </a:r>
          </a:p>
        </p:txBody>
      </p:sp>
    </p:spTree>
    <p:extLst>
      <p:ext uri="{BB962C8B-B14F-4D97-AF65-F5344CB8AC3E}">
        <p14:creationId xmlns:p14="http://schemas.microsoft.com/office/powerpoint/2010/main" val="179967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BD26-CFB3-524C-AE7A-851A3CF2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– National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FBEB-DA65-8542-912E-D8A41AEB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 is ranked 38 in math and 24 in science of 71 countries</a:t>
            </a:r>
          </a:p>
          <a:p>
            <a:r>
              <a:rPr lang="en-US" dirty="0"/>
              <a:t>90% of parents want their child to study computer science (45% of high school teach computer science)</a:t>
            </a:r>
          </a:p>
          <a:p>
            <a:r>
              <a:rPr lang="en-US" dirty="0"/>
              <a:t>Only 34 of 50 states have a k-12 computer science standard</a:t>
            </a:r>
          </a:p>
          <a:p>
            <a:r>
              <a:rPr lang="en-US" dirty="0"/>
              <a:t>Only 36% of high school graduates are prepared to take a college-level science course</a:t>
            </a:r>
          </a:p>
          <a:p>
            <a:r>
              <a:rPr lang="en-US" dirty="0"/>
              <a:t>11% of bachelor’s degrees are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0052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BD26-CFB3-524C-AE7A-851A3CF2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–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FBEB-DA65-8542-912E-D8A41AEB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Quote</a:t>
            </a:r>
          </a:p>
          <a:p>
            <a:pPr lvl="1"/>
            <a:r>
              <a:rPr lang="en-US" dirty="0"/>
              <a:t>“Women were the first programmers,” Robert C. Martin (Uncle Bob)</a:t>
            </a:r>
          </a:p>
          <a:p>
            <a:r>
              <a:rPr lang="en-US" dirty="0"/>
              <a:t>Girls’ interest in STEM peak in middle school, but drop off in high school</a:t>
            </a:r>
          </a:p>
          <a:p>
            <a:pPr lvl="1"/>
            <a:r>
              <a:rPr lang="en-US" dirty="0"/>
              <a:t>74% of middle school girls express interest in engineering, science and math (only 0.3% choose computer science as a major)</a:t>
            </a:r>
          </a:p>
          <a:p>
            <a:r>
              <a:rPr lang="en-US" dirty="0"/>
              <a:t>57% of bachelor’s degree are awarded to women; only 18% of computer science bachelor’s go to females</a:t>
            </a:r>
          </a:p>
          <a:p>
            <a:r>
              <a:rPr lang="en-US" dirty="0"/>
              <a:t>African American and Latino workers represent 29% of the workforce; only 15% in computing </a:t>
            </a:r>
          </a:p>
          <a:p>
            <a:r>
              <a:rPr lang="en-US" dirty="0"/>
              <a:t>Minority women involvement with STEM in college: engineering (3.1%), physical science (6.5%), mathematics (5.4%), computer science (4.8%)</a:t>
            </a:r>
          </a:p>
        </p:txBody>
      </p:sp>
    </p:spTree>
    <p:extLst>
      <p:ext uri="{BB962C8B-B14F-4D97-AF65-F5344CB8AC3E}">
        <p14:creationId xmlns:p14="http://schemas.microsoft.com/office/powerpoint/2010/main" val="217298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24AC-81DC-3F46-A1FE-4A06381D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4CB3-1CA0-3246-8B49-0733C29A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 who take AP Computer Science in high school are 10x more likely to major in it</a:t>
            </a:r>
          </a:p>
          <a:p>
            <a:pPr lvl="1"/>
            <a:r>
              <a:rPr lang="en-US" dirty="0"/>
              <a:t>African American and Latinos are 7x more likely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5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2064-38B1-8A43-AE91-36FBC9A0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CF64-82D3-B64C-980B-98417D0E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engineers</a:t>
            </a:r>
          </a:p>
          <a:p>
            <a:r>
              <a:rPr lang="en-US" dirty="0"/>
              <a:t>Web, mobile and desktop development</a:t>
            </a:r>
          </a:p>
          <a:p>
            <a:r>
              <a:rPr lang="en-US" dirty="0"/>
              <a:t>Game programming</a:t>
            </a:r>
          </a:p>
          <a:p>
            <a:r>
              <a:rPr lang="en-US" dirty="0"/>
              <a:t>Cloud computing</a:t>
            </a:r>
          </a:p>
          <a:p>
            <a:r>
              <a:rPr lang="en-US" dirty="0"/>
              <a:t>Data engineering</a:t>
            </a:r>
          </a:p>
          <a:p>
            <a:r>
              <a:rPr lang="en-US" dirty="0"/>
              <a:t>Artificial intelligence, data science</a:t>
            </a:r>
          </a:p>
        </p:txBody>
      </p:sp>
    </p:spTree>
    <p:extLst>
      <p:ext uri="{BB962C8B-B14F-4D97-AF65-F5344CB8AC3E}">
        <p14:creationId xmlns:p14="http://schemas.microsoft.com/office/powerpoint/2010/main" val="2716786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114</TotalTime>
  <Words>663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Getting started with Coding</vt:lpstr>
      <vt:lpstr>Outline</vt:lpstr>
      <vt:lpstr>So what? – Personal growth</vt:lpstr>
      <vt:lpstr>So what? Industrial applications</vt:lpstr>
      <vt:lpstr>Stats – Utility </vt:lpstr>
      <vt:lpstr>Stats – National </vt:lpstr>
      <vt:lpstr>Stats – Bias </vt:lpstr>
      <vt:lpstr>Stats – Solution </vt:lpstr>
      <vt:lpstr>Careers</vt:lpstr>
      <vt:lpstr>How to get started?</vt:lpstr>
      <vt:lpstr>Programming Languages</vt:lpstr>
      <vt:lpstr>Mental Models</vt:lpstr>
      <vt:lpstr>The future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</dc:title>
  <dc:creator>Jee Vang</dc:creator>
  <cp:lastModifiedBy>Jee Vang</cp:lastModifiedBy>
  <cp:revision>47</cp:revision>
  <dcterms:created xsi:type="dcterms:W3CDTF">2020-08-18T00:58:25Z</dcterms:created>
  <dcterms:modified xsi:type="dcterms:W3CDTF">2020-08-28T20:33:22Z</dcterms:modified>
</cp:coreProperties>
</file>