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8"/>
  </p:notesMasterIdLst>
  <p:sldIdLst>
    <p:sldId id="256" r:id="rId3"/>
    <p:sldId id="258" r:id="rId4"/>
    <p:sldId id="259" r:id="rId5"/>
    <p:sldId id="262" r:id="rId6"/>
    <p:sldId id="260" r:id="rId7"/>
    <p:sldId id="261" r:id="rId8"/>
    <p:sldId id="265" r:id="rId9"/>
    <p:sldId id="267" r:id="rId10"/>
    <p:sldId id="266" r:id="rId11"/>
    <p:sldId id="263" r:id="rId12"/>
    <p:sldId id="270" r:id="rId13"/>
    <p:sldId id="269" r:id="rId14"/>
    <p:sldId id="271" r:id="rId15"/>
    <p:sldId id="273" r:id="rId16"/>
    <p:sldId id="274" r:id="rId17"/>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5B9BD5"/>
    <a:srgbClr val="9DC3E6"/>
    <a:srgbClr val="70AD4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20"/>
    <p:restoredTop sz="94728"/>
  </p:normalViewPr>
  <p:slideViewPr>
    <p:cSldViewPr snapToGrid="0" snapToObjects="1">
      <p:cViewPr varScale="1">
        <p:scale>
          <a:sx n="102" d="100"/>
          <a:sy n="102" d="100"/>
        </p:scale>
        <p:origin x="744" y="176"/>
      </p:cViewPr>
      <p:guideLst/>
    </p:cSldViewPr>
  </p:slideViewPr>
  <p:notesTextViewPr>
    <p:cViewPr>
      <p:scale>
        <a:sx n="1" d="1"/>
        <a:sy n="1" d="1"/>
      </p:scale>
      <p:origin x="0" y="-2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47FF6-CBC2-A647-8F6A-25E1B4E2EB16}" type="datetimeFigureOut">
              <a:rPr kumimoji="1" lang="zh-SG" altLang="en-US" smtClean="0"/>
              <a:t>27/02/21</a:t>
            </a:fld>
            <a:endParaRPr kumimoji="1"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26E01-EFDB-8A42-8E4E-873ED466EA87}" type="slidenum">
              <a:rPr kumimoji="1" lang="zh-SG" altLang="en-US" smtClean="0"/>
              <a:t>‹#›</a:t>
            </a:fld>
            <a:endParaRPr kumimoji="1" lang="zh-SG"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Hi, prof.wang, before I start the presentation, I wanna say that from the report I submitted before you may see that I hardly done the work about the model analysis,</a:t>
            </a:r>
            <a:r>
              <a:rPr kumimoji="1" lang="en-US" altLang="zh-SG" dirty="0"/>
              <a:t> the reason is that I didn’t do the research in that field, and</a:t>
            </a:r>
            <a:r>
              <a:rPr kumimoji="1" lang="zh-SG" altLang="en-US" dirty="0"/>
              <a:t> I wanna present a result</a:t>
            </a:r>
            <a:r>
              <a:rPr kumimoji="1" lang="en-US" altLang="zh-SG" dirty="0"/>
              <a:t> as good as possible</a:t>
            </a:r>
            <a:r>
              <a:rPr kumimoji="1" lang="zh-SG" altLang="en-US" dirty="0"/>
              <a:t> in filed that I know of in the limited time. </a:t>
            </a:r>
            <a:r>
              <a:rPr kumimoji="1" lang="en-US" altLang="zh-SG" dirty="0"/>
              <a:t>S</a:t>
            </a:r>
            <a:r>
              <a:rPr kumimoji="1" lang="zh-SG" altLang="en-US" dirty="0"/>
              <a:t>o I mainly focus on the algorithm design during this test.</a:t>
            </a:r>
            <a:r>
              <a:rPr kumimoji="1" lang="en-US" altLang="zh-SG" dirty="0"/>
              <a:t> </a:t>
            </a:r>
            <a:r>
              <a:rPr kumimoji="1" lang="zh-SG" altLang="en-US" dirty="0"/>
              <a:t>I‘m willing to get to know more about</a:t>
            </a:r>
            <a:r>
              <a:rPr kumimoji="1" lang="en-US" altLang="zh-SG" dirty="0"/>
              <a:t> field of</a:t>
            </a:r>
            <a:r>
              <a:rPr kumimoji="1" lang="zh-SG" altLang="en-US" dirty="0"/>
              <a:t> the modeling and the analysis, because I think those are the hard part and the </a:t>
            </a:r>
            <a:r>
              <a:rPr kumimoji="1" lang="en-US" altLang="zh-SG" dirty="0"/>
              <a:t>results</a:t>
            </a:r>
            <a:r>
              <a:rPr kumimoji="1" lang="zh-SG" altLang="en-US" dirty="0"/>
              <a:t> </a:t>
            </a:r>
            <a:r>
              <a:rPr kumimoji="1" lang="en-US" altLang="zh-SG" dirty="0"/>
              <a:t>would</a:t>
            </a:r>
            <a:r>
              <a:rPr kumimoji="1" lang="zh-CN" altLang="en-US" dirty="0"/>
              <a:t> </a:t>
            </a:r>
            <a:r>
              <a:rPr kumimoji="1" lang="en-US" altLang="zh-CN" dirty="0"/>
              <a:t>be</a:t>
            </a:r>
            <a:r>
              <a:rPr kumimoji="1" lang="zh-SG" altLang="en-US" dirty="0"/>
              <a:t> more hard-core</a:t>
            </a:r>
            <a:r>
              <a:rPr kumimoji="1" lang="zh-CN" altLang="en-US" dirty="0"/>
              <a:t> </a:t>
            </a:r>
            <a:r>
              <a:rPr kumimoji="1" lang="en-US" altLang="zh-CN" dirty="0"/>
              <a:t>and practical</a:t>
            </a:r>
            <a:r>
              <a:rPr kumimoji="1" lang="zh-SG" altLang="en-US" dirty="0"/>
              <a:t> if I can derive from it</a:t>
            </a:r>
            <a:r>
              <a:rPr kumimoji="1" lang="en-US" altLang="zh-SG" dirty="0"/>
              <a:t>, and I’m hoping that</a:t>
            </a:r>
            <a:r>
              <a:rPr kumimoji="1" lang="zh-SG" altLang="en-US" dirty="0"/>
              <a:t> prof. wang you can give me some guidance about the model analysis after the presentation.</a:t>
            </a:r>
            <a:r>
              <a:rPr kumimoji="1" lang="en-US" altLang="zh-SG"/>
              <a:t> So </a:t>
            </a:r>
            <a:r>
              <a:rPr kumimoji="1" lang="en-US" altLang="zh-SG" dirty="0"/>
              <a:t>this presentation is mainly about the algorithm design.</a:t>
            </a:r>
            <a:endParaRPr kumimoji="1" lang="zh-SG" altLang="en-US" dirty="0"/>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1</a:t>
            </a:fld>
            <a:endParaRPr kumimoji="1" lang="zh-SG"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SG" dirty="0"/>
              <a:t>Say now w</a:t>
            </a:r>
            <a:r>
              <a:rPr kumimoji="1" lang="zh-SG" altLang="en-US" dirty="0"/>
              <a:t>e have two couriers, </a:t>
            </a:r>
            <a:r>
              <a:rPr kumimoji="1" lang="en-US" altLang="zh-SG" dirty="0"/>
              <a:t>and </a:t>
            </a:r>
            <a:r>
              <a:rPr kumimoji="1" lang="zh-SG" altLang="en-US" dirty="0"/>
              <a:t>we are evaluating for courier 1, and we decide that courier 1 will go to position 5 next. Now we need to transform this sub-decision into following graph, what I do is maintain the connectivity and direction for the positions that have been decided, </a:t>
            </a:r>
            <a:r>
              <a:rPr kumimoji="1" lang="en-US" altLang="zh-SG" dirty="0"/>
              <a:t>which is the visiting sequence in this route. F</a:t>
            </a:r>
            <a:r>
              <a:rPr kumimoji="1" lang="zh-SG" altLang="en-US" dirty="0"/>
              <a:t>or the positions that haven‘t been decided yet,</a:t>
            </a:r>
            <a:r>
              <a:rPr kumimoji="1" lang="en-US" altLang="zh-SG" dirty="0"/>
              <a:t> </a:t>
            </a:r>
            <a:r>
              <a:rPr kumimoji="1" lang="zh-SG" altLang="en-US" dirty="0"/>
              <a:t>the connectivity between them are bidirectional.</a:t>
            </a:r>
            <a:r>
              <a:rPr kumimoji="1" lang="zh-CN" altLang="en-US" dirty="0"/>
              <a:t> </a:t>
            </a:r>
            <a:r>
              <a:rPr kumimoji="1" lang="en-US" altLang="zh-CN" dirty="0"/>
              <a:t>As</a:t>
            </a:r>
            <a:r>
              <a:rPr kumimoji="1" lang="en-US" altLang="zh-SG" dirty="0"/>
              <a:t> for the last decided position, it also connect with all undecided positions with out direction.</a:t>
            </a:r>
            <a:r>
              <a:rPr kumimoji="1" lang="zh-SG" altLang="en-US" dirty="0"/>
              <a:t> By doing this, each sub-decision will have an unique graph, the messages from the nodes can be passed following the connectivity and the direction.</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10</a:t>
            </a:fld>
            <a:endParaRPr kumimoji="1" lang="zh-SG"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SG" dirty="0"/>
              <a:t>Below is the structure of the graph neural network. F</a:t>
            </a:r>
            <a:r>
              <a:rPr kumimoji="1" lang="zh-SG" altLang="en-US" dirty="0"/>
              <a:t>or each sub-decision, </a:t>
            </a:r>
            <a:r>
              <a:rPr kumimoji="1" lang="en-US" altLang="zh-SG" dirty="0"/>
              <a:t>I first transform the routes into graph, and I embed the graph into a embedding though the graph neural network</a:t>
            </a:r>
            <a:r>
              <a:rPr kumimoji="1" lang="zh-SG" altLang="en-US" dirty="0"/>
              <a:t>. Then I use this graph embedding alone with some time features I manually selected, input them into a two-layer network to predict the future cost, or we say q-value. The reason I concatenate the </a:t>
            </a:r>
            <a:r>
              <a:rPr kumimoji="1" lang="en-US" altLang="zh-SG" dirty="0"/>
              <a:t>graph </a:t>
            </a:r>
            <a:r>
              <a:rPr kumimoji="1" lang="zh-SG" altLang="en-US" dirty="0"/>
              <a:t>embedding with time features is that during my work before I found time-related information is very essential to cost approximation.</a:t>
            </a:r>
            <a:r>
              <a:rPr kumimoji="1" lang="en-US" altLang="zh-SG" dirty="0"/>
              <a:t> By doing this, the network can have both the information about time and the global graph structure to predict the cost.</a:t>
            </a:r>
            <a:endParaRPr kumimoji="1" lang="zh-SG" altLang="en-US" dirty="0"/>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11</a:t>
            </a:fld>
            <a:endParaRPr kumimoji="1" lang="zh-SG"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To be able to train the network, I save the post-decision state and the reward for each decision point, once the simulation is ended, I calculate the accumulated reward for each post-decision state and use them as training data to train the network. This is the implementation of </a:t>
            </a:r>
            <a:r>
              <a:rPr kumimoji="1" lang="en-US" altLang="zh-SG" dirty="0"/>
              <a:t>dispatch and routing</a:t>
            </a:r>
            <a:r>
              <a:rPr kumimoji="1" lang="zh-SG" altLang="en-US" dirty="0"/>
              <a:t> system.</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12</a:t>
            </a:fld>
            <a:endParaRPr kumimoji="1" lang="zh-SG"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Following is some thoughts about this design, because the performance of this algorithm is not so desirable. I think the reason is that I use the network as the</a:t>
            </a:r>
            <a:r>
              <a:rPr kumimoji="1" lang="en-US" altLang="zh-SG" dirty="0"/>
              <a:t> value</a:t>
            </a:r>
            <a:r>
              <a:rPr kumimoji="1" lang="zh-SG" altLang="en-US" dirty="0"/>
              <a:t> function, and it requires a lot of data to train the network. And the training data is sampled by the RL framework, the samples could be noisy, also the simulation is very time-consuming, make the training process of the network </a:t>
            </a:r>
            <a:r>
              <a:rPr kumimoji="1" lang="en-US" altLang="zh-SG" dirty="0"/>
              <a:t>much more</a:t>
            </a:r>
            <a:r>
              <a:rPr kumimoji="1" lang="zh-SG" altLang="en-US" dirty="0"/>
              <a:t> longer. So to solve those problem, I may need to modify the whole dispatch and routing system, to make the simulation more efficient, or modify </a:t>
            </a:r>
            <a:r>
              <a:rPr kumimoji="1" lang="en-US" altLang="zh-SG" dirty="0"/>
              <a:t>the networks’</a:t>
            </a:r>
            <a:r>
              <a:rPr kumimoji="1" lang="zh-SG" altLang="en-US" dirty="0"/>
              <a:t> structure</a:t>
            </a:r>
            <a:r>
              <a:rPr kumimoji="1" lang="en-US" altLang="zh-SG" dirty="0"/>
              <a:t> for fast convergence or avoid to use one</a:t>
            </a:r>
            <a:r>
              <a:rPr kumimoji="1" lang="zh-SG" altLang="en-US" dirty="0"/>
              <a:t>, or even to think about other kind</a:t>
            </a:r>
            <a:r>
              <a:rPr kumimoji="1" lang="en-US" altLang="zh-SG" dirty="0"/>
              <a:t>s</a:t>
            </a:r>
            <a:r>
              <a:rPr kumimoji="1" lang="zh-SG" altLang="en-US" dirty="0"/>
              <a:t> of synergy. By thinking of this, it makes me doubt that if this kind of synergy really work, so I adopt this synergy in my ADP model which I introduced in our first meeting</a:t>
            </a:r>
            <a:r>
              <a:rPr kumimoji="1" lang="en-US" altLang="zh-SG" dirty="0"/>
              <a:t>, to test this kind of synergy</a:t>
            </a:r>
            <a:endParaRPr kumimoji="1" lang="zh-SG" altLang="en-US" dirty="0"/>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13</a:t>
            </a:fld>
            <a:endParaRPr kumimoji="1" lang="zh-SG"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altLang="zh-SG" sz="1200" b="0" i="0" u="none" strike="noStrike" kern="1200" dirty="0">
                <a:solidFill>
                  <a:schemeClr val="tx1"/>
                </a:solidFill>
                <a:effectLst/>
                <a:latin typeface="+mn-lt"/>
                <a:ea typeface="+mn-ea"/>
                <a:cs typeface="+mn-cs"/>
              </a:rPr>
              <a:t>This table is the result of the test. I use real conversion rate matrix to train the policy of synergy, which is noted as RL-</a:t>
            </a:r>
            <a:r>
              <a:rPr lang="en-SG" altLang="zh-SG" sz="1200" b="0" i="0" u="none" strike="noStrike" kern="1200" dirty="0" err="1">
                <a:solidFill>
                  <a:schemeClr val="tx1"/>
                </a:solidFill>
                <a:effectLst/>
                <a:latin typeface="+mn-lt"/>
                <a:ea typeface="+mn-ea"/>
                <a:cs typeface="+mn-cs"/>
              </a:rPr>
              <a:t>syn</a:t>
            </a:r>
            <a:r>
              <a:rPr lang="en-SG" altLang="zh-SG" sz="1200" b="0" i="0" u="none" strike="noStrike" kern="1200" dirty="0">
                <a:solidFill>
                  <a:schemeClr val="tx1"/>
                </a:solidFill>
                <a:effectLst/>
                <a:latin typeface="+mn-lt"/>
                <a:ea typeface="+mn-ea"/>
                <a:cs typeface="+mn-cs"/>
              </a:rPr>
              <a:t> in the table. As for the RL policy, I train it in the environment in which the data is generated without the matrix. From this table we can see that this kind of synergy did bring some superiority to the dispatch and routing system, though the superiority is not so significant. So from this test I think this kind of synergy is working and now the goal is to modify the algorithm to exploit the synergy and enlarge the superiority. That’s all </a:t>
            </a:r>
            <a:endParaRPr kumimoji="1" lang="zh-SG" altLang="en-US" dirty="0"/>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14</a:t>
            </a:fld>
            <a:endParaRPr kumimoji="1" lang="zh-SG"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SG" altLang="zh-SG" sz="1200" b="0" i="0" u="none" strike="noStrike" kern="1200" dirty="0">
                <a:solidFill>
                  <a:schemeClr val="tx1"/>
                </a:solidFill>
                <a:effectLst/>
                <a:latin typeface="+mn-lt"/>
                <a:ea typeface="+mn-ea"/>
                <a:cs typeface="+mn-cs"/>
              </a:rPr>
              <a:t>And that’s all for the presentation.</a:t>
            </a:r>
            <a:endParaRPr kumimoji="1" lang="zh-SG" altLang="en-US" dirty="0"/>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15</a:t>
            </a:fld>
            <a:endParaRPr kumimoji="1" lang="zh-SG" altLang="en-US"/>
          </a:p>
        </p:txBody>
      </p:sp>
    </p:spTree>
    <p:extLst>
      <p:ext uri="{BB962C8B-B14F-4D97-AF65-F5344CB8AC3E}">
        <p14:creationId xmlns:p14="http://schemas.microsoft.com/office/powerpoint/2010/main" val="424399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First I'll introduce the framework of the synergy decision system. for the recommender system, I didn't implement a complete system that normally used in the industry. I'll simply use a model try to predict the conversion rate matrix between customers and restaurants. Then I use the conversion rate matrix to do the ranking, I also use the matrix to improve the simulation environment, which will be used to train the model for the dispatch and routing. This kind of synergy is based on the assumption that the higher conversion rate for one pair of customer and restaurant, the customer will more likely to place the order at this restaurant. So by using the conversion rate matrix in the simulation environment, the data of the simulation we generated based on the matrix, which is the orders placed by the customers, are more similar with the real environment. So the policy trained from this synergy system will perform better on the online decision. We can also adopt this policy in the ranking, so the result from recommender system will consider the performance of the whole delivery system, not just recommender system itself. But I could not derive the effective policy for now, so I haven't implement the synergy part for recommender system. Next I'll present the implementation of </a:t>
            </a:r>
            <a:r>
              <a:rPr kumimoji="1" lang="en-US" altLang="zh-SG" dirty="0"/>
              <a:t>recommender</a:t>
            </a:r>
            <a:r>
              <a:rPr kumimoji="1" lang="zh-SG" altLang="en-US" dirty="0"/>
              <a:t> system.</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2</a:t>
            </a:fld>
            <a:endParaRPr kumimoji="1" lang="zh-S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The flow of the recommender system is that I first embed the users and the restaurants into the vector space, then for each pair of user and restaurant, I concatenate their embeddings and use a two-layer neural network to predict the corresponding conversion rate.</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3</a:t>
            </a:fld>
            <a:endParaRPr kumimoji="1" lang="zh-SG"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To generate the training data, I use the normalization of the </a:t>
            </a:r>
            <a:r>
              <a:rPr kumimoji="1" lang="en-US" altLang="zh-SG" dirty="0"/>
              <a:t>real</a:t>
            </a:r>
            <a:r>
              <a:rPr kumimoji="1" lang="zh-SG" altLang="en-US" dirty="0"/>
              <a:t> conversion rate matrix as the customers' click-through matrix, and for each customers, I simulate 1,000 clicks based on the click-through matrix, and for each click, I sample the conversion based on the</a:t>
            </a:r>
            <a:r>
              <a:rPr kumimoji="1" lang="en-US" altLang="zh-SG" dirty="0"/>
              <a:t> real</a:t>
            </a:r>
            <a:r>
              <a:rPr kumimoji="1" lang="zh-SG" altLang="en-US" dirty="0"/>
              <a:t> conversion rate matrix. Finally we can have the training data as the set of three-element tuple, the tuple represent that whether the customer place a order or not at the restaurants he/she clicked, I use 1 to represent the order is placed, and 0 otherwise. This is the implementation of the recommender system.</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4</a:t>
            </a:fld>
            <a:endParaRPr kumimoji="1" lang="zh-SG"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Next is the dispatch and routing system, for this system, I use value function approximation to estimate the future cost for each decision, and I use framework of reinforcement learning to derive this approximation. Here is the flow chart of the algorithm, for each decision point</a:t>
            </a:r>
            <a:r>
              <a:rPr kumimoji="1" lang="en-US" altLang="zh-SG" dirty="0"/>
              <a:t> in one simulation</a:t>
            </a:r>
            <a:r>
              <a:rPr kumimoji="1" lang="zh-SG" altLang="en-US" dirty="0"/>
              <a:t>, I use heuristic to dispatch the new orders first, in the implementation I simply use greedy insertion as the dispatch heuristic, after the dispatch, I use value function to finish routing for the couriers. For each end of simulation, I update the value function, then start another simulation till the training is finished.</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5</a:t>
            </a:fld>
            <a:endParaRPr kumimoji="1" lang="zh-SG"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I use an simple example to illustrate the decision process. I slice the decision system into multiple time slices, I view each starting of the time slice as a decision point, say that we are at the decision point $k$, courier 1 and 2 are both heading to their next position, courier 3 just arrives at the position no.3. The dotted circle represent the positions haven't been visited. </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6</a:t>
            </a:fld>
            <a:endParaRPr kumimoji="1" lang="zh-SG"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Considering that it is very dangerous to ask the en-route couriers to check their destination constantly, I have a simple and safe setting which I set the next position of en-route couriers as their current position, so that it won't be changed at this decision point.</a:t>
            </a:r>
            <a:r>
              <a:rPr kumimoji="1" lang="en-US" altLang="zh-SG" dirty="0"/>
              <a:t> In this case, at decision point $k$, I view courier 1 is at the position 3, and the courier 2 is at the position 2, so they don't need to worry about their destination will be changed at this decision point.</a:t>
            </a:r>
            <a:endParaRPr kumimoji="1" lang="zh-SG" altLang="en-US" dirty="0"/>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7</a:t>
            </a:fld>
            <a:endParaRPr kumimoji="1" lang="zh-SG"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To make the decision, I first check the new orders from last time slice, and dispatch them to the couriers.</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8</a:t>
            </a:fld>
            <a:endParaRPr kumimoji="1" lang="zh-SG"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SG" altLang="en-US" dirty="0"/>
              <a:t>After the dispatch, I need to do the routing part, in the routing, I sequentially decide the next position the couriers need to visit, so for each courier, I evaluate all possible positions he/she could visit, which is the dotted lines point to, then choose the best position</a:t>
            </a:r>
            <a:r>
              <a:rPr kumimoji="1" lang="en-US" altLang="zh-SG" dirty="0"/>
              <a:t>. I call this action as a sub-decision.</a:t>
            </a:r>
            <a:r>
              <a:rPr kumimoji="1" lang="zh-SG" altLang="en-US" dirty="0"/>
              <a:t> Once we done the evaluation for all couriers, then the routing is finished</a:t>
            </a:r>
            <a:r>
              <a:rPr kumimoji="1" lang="en-US" altLang="zh-SG" dirty="0"/>
              <a:t>. </a:t>
            </a:r>
            <a:r>
              <a:rPr kumimoji="1" lang="zh-SG" altLang="en-US" dirty="0"/>
              <a:t>For the evaluation, each sub-decision could be viewed as a graph, to be able to make the decision with the global view of the current state, I use graph neural network to capture the graph structure for each sub-decision</a:t>
            </a:r>
            <a:r>
              <a:rPr kumimoji="1" lang="en-US" altLang="zh-SG" dirty="0"/>
              <a:t>. </a:t>
            </a:r>
            <a:r>
              <a:rPr kumimoji="1" lang="zh-SG" altLang="en-US" dirty="0"/>
              <a:t>Next I'll present how do I transform a sub-decision into a graph.</a:t>
            </a:r>
          </a:p>
        </p:txBody>
      </p:sp>
      <p:sp>
        <p:nvSpPr>
          <p:cNvPr id="4" name="灯片编号占位符 3"/>
          <p:cNvSpPr>
            <a:spLocks noGrp="1"/>
          </p:cNvSpPr>
          <p:nvPr>
            <p:ph type="sldNum" sz="quarter" idx="5"/>
          </p:nvPr>
        </p:nvSpPr>
        <p:spPr/>
        <p:txBody>
          <a:bodyPr/>
          <a:lstStyle/>
          <a:p>
            <a:fld id="{42526E01-EFDB-8A42-8E4E-873ED466EA87}" type="slidenum">
              <a:rPr kumimoji="1" lang="zh-SG" altLang="en-US" smtClean="0"/>
              <a:t>9</a:t>
            </a:fld>
            <a:endParaRPr kumimoji="1" lang="zh-SG"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SG"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SG"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SG"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SG"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日期占位符 4"/>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6" name="页脚占位符 5"/>
          <p:cNvSpPr>
            <a:spLocks noGrp="1"/>
          </p:cNvSpPr>
          <p:nvPr>
            <p:ph type="ftr" sz="quarter" idx="11"/>
          </p:nvPr>
        </p:nvSpPr>
        <p:spPr/>
        <p:txBody>
          <a:bodyPr/>
          <a:lstStyle/>
          <a:p>
            <a:endParaRPr kumimoji="1" lang="zh-SG" altLang="en-US"/>
          </a:p>
        </p:txBody>
      </p:sp>
      <p:sp>
        <p:nvSpPr>
          <p:cNvPr id="7" name="灯片编号占位符 6"/>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SG"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7" name="日期占位符 6"/>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8" name="页脚占位符 7"/>
          <p:cNvSpPr>
            <a:spLocks noGrp="1"/>
          </p:cNvSpPr>
          <p:nvPr>
            <p:ph type="ftr" sz="quarter" idx="11"/>
          </p:nvPr>
        </p:nvSpPr>
        <p:spPr/>
        <p:txBody>
          <a:bodyPr/>
          <a:lstStyle/>
          <a:p>
            <a:endParaRPr kumimoji="1" lang="zh-SG" altLang="en-US"/>
          </a:p>
        </p:txBody>
      </p:sp>
      <p:sp>
        <p:nvSpPr>
          <p:cNvPr id="9" name="灯片编号占位符 8"/>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日期占位符 2"/>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4" name="页脚占位符 3"/>
          <p:cNvSpPr>
            <a:spLocks noGrp="1"/>
          </p:cNvSpPr>
          <p:nvPr>
            <p:ph type="ftr" sz="quarter" idx="11"/>
          </p:nvPr>
        </p:nvSpPr>
        <p:spPr/>
        <p:txBody>
          <a:bodyPr/>
          <a:lstStyle/>
          <a:p>
            <a:endParaRPr kumimoji="1" lang="zh-SG" altLang="en-US"/>
          </a:p>
        </p:txBody>
      </p:sp>
      <p:sp>
        <p:nvSpPr>
          <p:cNvPr id="5" name="灯片编号占位符 4"/>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3" name="页脚占位符 2"/>
          <p:cNvSpPr>
            <a:spLocks noGrp="1"/>
          </p:cNvSpPr>
          <p:nvPr>
            <p:ph type="ftr" sz="quarter" idx="11"/>
          </p:nvPr>
        </p:nvSpPr>
        <p:spPr/>
        <p:txBody>
          <a:bodyPr/>
          <a:lstStyle/>
          <a:p>
            <a:endParaRPr kumimoji="1" lang="zh-SG" altLang="en-US"/>
          </a:p>
        </p:txBody>
      </p:sp>
      <p:sp>
        <p:nvSpPr>
          <p:cNvPr id="4" name="灯片编号占位符 3"/>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6" name="页脚占位符 5"/>
          <p:cNvSpPr>
            <a:spLocks noGrp="1"/>
          </p:cNvSpPr>
          <p:nvPr>
            <p:ph type="ftr" sz="quarter" idx="11"/>
          </p:nvPr>
        </p:nvSpPr>
        <p:spPr/>
        <p:txBody>
          <a:bodyPr/>
          <a:lstStyle/>
          <a:p>
            <a:endParaRPr kumimoji="1" lang="zh-SG" altLang="en-US"/>
          </a:p>
        </p:txBody>
      </p:sp>
      <p:sp>
        <p:nvSpPr>
          <p:cNvPr id="7" name="灯片编号占位符 6"/>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6" name="页脚占位符 5"/>
          <p:cNvSpPr>
            <a:spLocks noGrp="1"/>
          </p:cNvSpPr>
          <p:nvPr>
            <p:ph type="ftr" sz="quarter" idx="11"/>
          </p:nvPr>
        </p:nvSpPr>
        <p:spPr/>
        <p:txBody>
          <a:bodyPr/>
          <a:lstStyle/>
          <a:p>
            <a:endParaRPr kumimoji="1" lang="zh-SG" altLang="en-US"/>
          </a:p>
        </p:txBody>
      </p:sp>
      <p:sp>
        <p:nvSpPr>
          <p:cNvPr id="7" name="灯片编号占位符 6"/>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SG"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SG"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11"/>
          </p:nvPr>
        </p:nvSpPr>
        <p:spPr/>
        <p:txBody>
          <a:bodyPr/>
          <a:lstStyle/>
          <a:p>
            <a:endParaRPr kumimoji="1" lang="zh-SG" altLang="en-US"/>
          </a:p>
        </p:txBody>
      </p:sp>
      <p:sp>
        <p:nvSpPr>
          <p:cNvPr id="6" name="灯片编号占位符 5"/>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日期占位符 4"/>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6" name="页脚占位符 5"/>
          <p:cNvSpPr>
            <a:spLocks noGrp="1"/>
          </p:cNvSpPr>
          <p:nvPr>
            <p:ph type="ftr" sz="quarter" idx="11"/>
          </p:nvPr>
        </p:nvSpPr>
        <p:spPr/>
        <p:txBody>
          <a:bodyPr/>
          <a:lstStyle/>
          <a:p>
            <a:endParaRPr kumimoji="1" lang="zh-SG" altLang="en-US"/>
          </a:p>
        </p:txBody>
      </p:sp>
      <p:sp>
        <p:nvSpPr>
          <p:cNvPr id="7" name="灯片编号占位符 6"/>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SG"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7" name="日期占位符 6"/>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8" name="页脚占位符 7"/>
          <p:cNvSpPr>
            <a:spLocks noGrp="1"/>
          </p:cNvSpPr>
          <p:nvPr>
            <p:ph type="ftr" sz="quarter" idx="11"/>
          </p:nvPr>
        </p:nvSpPr>
        <p:spPr/>
        <p:txBody>
          <a:bodyPr/>
          <a:lstStyle/>
          <a:p>
            <a:endParaRPr kumimoji="1" lang="zh-SG" altLang="en-US"/>
          </a:p>
        </p:txBody>
      </p:sp>
      <p:sp>
        <p:nvSpPr>
          <p:cNvPr id="9" name="灯片编号占位符 8"/>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SG" altLang="en-US"/>
          </a:p>
        </p:txBody>
      </p:sp>
      <p:sp>
        <p:nvSpPr>
          <p:cNvPr id="3" name="日期占位符 2"/>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4" name="页脚占位符 3"/>
          <p:cNvSpPr>
            <a:spLocks noGrp="1"/>
          </p:cNvSpPr>
          <p:nvPr>
            <p:ph type="ftr" sz="quarter" idx="11"/>
          </p:nvPr>
        </p:nvSpPr>
        <p:spPr/>
        <p:txBody>
          <a:bodyPr/>
          <a:lstStyle/>
          <a:p>
            <a:endParaRPr kumimoji="1" lang="zh-SG" altLang="en-US"/>
          </a:p>
        </p:txBody>
      </p:sp>
      <p:sp>
        <p:nvSpPr>
          <p:cNvPr id="5" name="灯片编号占位符 4"/>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3" name="页脚占位符 2"/>
          <p:cNvSpPr>
            <a:spLocks noGrp="1"/>
          </p:cNvSpPr>
          <p:nvPr>
            <p:ph type="ftr" sz="quarter" idx="11"/>
          </p:nvPr>
        </p:nvSpPr>
        <p:spPr/>
        <p:txBody>
          <a:bodyPr/>
          <a:lstStyle/>
          <a:p>
            <a:endParaRPr kumimoji="1" lang="zh-SG" altLang="en-US"/>
          </a:p>
        </p:txBody>
      </p:sp>
      <p:sp>
        <p:nvSpPr>
          <p:cNvPr id="4" name="灯片编号占位符 3"/>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6" name="页脚占位符 5"/>
          <p:cNvSpPr>
            <a:spLocks noGrp="1"/>
          </p:cNvSpPr>
          <p:nvPr>
            <p:ph type="ftr" sz="quarter" idx="11"/>
          </p:nvPr>
        </p:nvSpPr>
        <p:spPr/>
        <p:txBody>
          <a:bodyPr/>
          <a:lstStyle/>
          <a:p>
            <a:endParaRPr kumimoji="1" lang="zh-SG" altLang="en-US"/>
          </a:p>
        </p:txBody>
      </p:sp>
      <p:sp>
        <p:nvSpPr>
          <p:cNvPr id="7" name="灯片编号占位符 6"/>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60F794F-13A4-D84F-B2C8-924367690748}" type="datetimeFigureOut">
              <a:rPr kumimoji="1" lang="zh-SG" altLang="en-US" smtClean="0"/>
              <a:t>27/02/21</a:t>
            </a:fld>
            <a:endParaRPr kumimoji="1" lang="zh-SG" altLang="en-US"/>
          </a:p>
        </p:txBody>
      </p:sp>
      <p:sp>
        <p:nvSpPr>
          <p:cNvPr id="6" name="页脚占位符 5"/>
          <p:cNvSpPr>
            <a:spLocks noGrp="1"/>
          </p:cNvSpPr>
          <p:nvPr>
            <p:ph type="ftr" sz="quarter" idx="11"/>
          </p:nvPr>
        </p:nvSpPr>
        <p:spPr/>
        <p:txBody>
          <a:bodyPr/>
          <a:lstStyle/>
          <a:p>
            <a:endParaRPr kumimoji="1" lang="zh-SG" altLang="en-US"/>
          </a:p>
        </p:txBody>
      </p:sp>
      <p:sp>
        <p:nvSpPr>
          <p:cNvPr id="7" name="灯片编号占位符 6"/>
          <p:cNvSpPr>
            <a:spLocks noGrp="1"/>
          </p:cNvSpPr>
          <p:nvPr>
            <p:ph type="sldNum" sz="quarter" idx="12"/>
          </p:nvPr>
        </p:nvSpPr>
        <p:spPr/>
        <p:txBody>
          <a:bodyPr/>
          <a:lstStyle/>
          <a:p>
            <a:fld id="{9AE14886-9E25-3044-ABF1-0F3AF680EEED}" type="slidenum">
              <a:rPr kumimoji="1" lang="zh-SG" altLang="en-US" smtClean="0"/>
              <a:t>‹#›</a:t>
            </a:fld>
            <a:endParaRPr kumimoji="1" lang="zh-SG"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SG"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SG"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14886-9E25-3044-ABF1-0F3AF680EEED}" type="slidenum">
              <a:rPr kumimoji="1" lang="zh-SG" altLang="en-US" smtClean="0"/>
              <a:t>‹#›</a:t>
            </a:fld>
            <a:endParaRPr kumimoji="1" lang="zh-SG"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SG"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F794F-13A4-D84F-B2C8-924367690748}" type="datetimeFigureOut">
              <a:rPr kumimoji="1" lang="zh-SG" altLang="en-US" smtClean="0"/>
              <a:t>27/02/21</a:t>
            </a:fld>
            <a:endParaRPr kumimoji="1" lang="zh-SG"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SG"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14886-9E25-3044-ABF1-0F3AF680EEED}" type="slidenum">
              <a:rPr kumimoji="1" lang="zh-SG" altLang="en-US" smtClean="0"/>
              <a:t>‹#›</a:t>
            </a:fld>
            <a:endParaRPr kumimoji="1" lang="zh-SG"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像" descr="图像"/>
          <p:cNvPicPr>
            <a:picLocks noChangeAspect="1"/>
          </p:cNvPicPr>
          <p:nvPr/>
        </p:nvPicPr>
        <p:blipFill rotWithShape="1">
          <a:blip r:embed="rId3"/>
          <a:srcRect l="466" t="1385"/>
          <a:stretch>
            <a:fillRect/>
          </a:stretch>
        </p:blipFill>
        <p:spPr>
          <a:xfrm>
            <a:off x="6409765" y="0"/>
            <a:ext cx="5782235" cy="6858000"/>
          </a:xfrm>
          <a:prstGeom prst="rect">
            <a:avLst/>
          </a:prstGeom>
          <a:ln w="12700">
            <a:miter lim="400000"/>
            <a:headEnd/>
            <a:tailEnd/>
          </a:ln>
        </p:spPr>
      </p:pic>
      <p:sp>
        <p:nvSpPr>
          <p:cNvPr id="4" name="文本框 3"/>
          <p:cNvSpPr txBox="1"/>
          <p:nvPr/>
        </p:nvSpPr>
        <p:spPr>
          <a:xfrm>
            <a:off x="1990032" y="2644170"/>
            <a:ext cx="3443251" cy="1815882"/>
          </a:xfrm>
          <a:prstGeom prst="rect">
            <a:avLst/>
          </a:prstGeom>
          <a:noFill/>
        </p:spPr>
        <p:txBody>
          <a:bodyPr wrap="none" rtlCol="0">
            <a:spAutoFit/>
          </a:bodyPr>
          <a:lstStyle/>
          <a:p>
            <a:pPr algn="ctr"/>
            <a:r>
              <a:rPr kumimoji="1" lang="en-US" altLang="zh-SG" sz="4800" b="1" dirty="0"/>
              <a:t>Presentation</a:t>
            </a:r>
          </a:p>
          <a:p>
            <a:pPr algn="ctr"/>
            <a:endParaRPr kumimoji="1" lang="en-US" altLang="zh-SG" sz="3200" b="1" dirty="0"/>
          </a:p>
          <a:p>
            <a:pPr algn="ctr"/>
            <a:r>
              <a:rPr kumimoji="1" lang="en-US" altLang="zh-SG" sz="3200" b="1" dirty="0" err="1"/>
              <a:t>Linfei</a:t>
            </a:r>
            <a:r>
              <a:rPr kumimoji="1" lang="en-US" altLang="zh-SG" sz="3200" b="1" dirty="0"/>
              <a:t> LEI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sp>
        <p:nvSpPr>
          <p:cNvPr id="16" name="文本框 15"/>
          <p:cNvSpPr txBox="1"/>
          <p:nvPr/>
        </p:nvSpPr>
        <p:spPr>
          <a:xfrm>
            <a:off x="1289050" y="157289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1</a:t>
            </a:r>
          </a:p>
        </p:txBody>
      </p:sp>
      <p:sp>
        <p:nvSpPr>
          <p:cNvPr id="18" name="文本框 17"/>
          <p:cNvSpPr txBox="1"/>
          <p:nvPr/>
        </p:nvSpPr>
        <p:spPr>
          <a:xfrm>
            <a:off x="1289050" y="2881630"/>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2</a:t>
            </a:r>
          </a:p>
        </p:txBody>
      </p:sp>
      <p:sp>
        <p:nvSpPr>
          <p:cNvPr id="7" name="下箭头 6"/>
          <p:cNvSpPr/>
          <p:nvPr/>
        </p:nvSpPr>
        <p:spPr>
          <a:xfrm>
            <a:off x="6019800" y="3549015"/>
            <a:ext cx="836930" cy="687705"/>
          </a:xfrm>
          <a:prstGeom prst="downArrow">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to</a:t>
            </a:r>
          </a:p>
        </p:txBody>
      </p:sp>
      <p:sp>
        <p:nvSpPr>
          <p:cNvPr id="10" name="椭圆 9"/>
          <p:cNvSpPr/>
          <p:nvPr/>
        </p:nvSpPr>
        <p:spPr>
          <a:xfrm>
            <a:off x="2802890" y="467487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11" name="椭圆 10"/>
          <p:cNvSpPr/>
          <p:nvPr/>
        </p:nvSpPr>
        <p:spPr>
          <a:xfrm>
            <a:off x="3708400" y="467487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12" name="椭圆 11"/>
          <p:cNvSpPr/>
          <p:nvPr/>
        </p:nvSpPr>
        <p:spPr>
          <a:xfrm>
            <a:off x="4410075" y="467487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13" name="椭圆 12"/>
          <p:cNvSpPr/>
          <p:nvPr/>
        </p:nvSpPr>
        <p:spPr>
          <a:xfrm>
            <a:off x="6064885" y="467487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14" name="椭圆 13"/>
          <p:cNvSpPr/>
          <p:nvPr/>
        </p:nvSpPr>
        <p:spPr>
          <a:xfrm>
            <a:off x="7858760" y="467487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15" name="椭圆 14"/>
          <p:cNvSpPr/>
          <p:nvPr/>
        </p:nvSpPr>
        <p:spPr>
          <a:xfrm>
            <a:off x="8935720" y="4674870"/>
            <a:ext cx="337185" cy="337185"/>
          </a:xfrm>
          <a:prstGeom prst="ellipse">
            <a:avLst/>
          </a:prstGeom>
          <a:solidFill>
            <a:schemeClr val="accent2"/>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5</a:t>
            </a:r>
          </a:p>
        </p:txBody>
      </p:sp>
      <p:sp>
        <p:nvSpPr>
          <p:cNvPr id="17" name="椭圆 16"/>
          <p:cNvSpPr/>
          <p:nvPr/>
        </p:nvSpPr>
        <p:spPr>
          <a:xfrm>
            <a:off x="10841990" y="467487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19" name="直接箭头连接符 18"/>
          <p:cNvCxnSpPr>
            <a:stCxn id="10" idx="6"/>
            <a:endCxn id="11" idx="2"/>
          </p:cNvCxnSpPr>
          <p:nvPr/>
        </p:nvCxnSpPr>
        <p:spPr>
          <a:xfrm>
            <a:off x="3140075" y="4853305"/>
            <a:ext cx="5683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6"/>
            <a:endCxn id="12" idx="2"/>
          </p:cNvCxnSpPr>
          <p:nvPr/>
        </p:nvCxnSpPr>
        <p:spPr>
          <a:xfrm>
            <a:off x="4045585" y="4853305"/>
            <a:ext cx="36449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2" idx="6"/>
            <a:endCxn id="13" idx="2"/>
          </p:cNvCxnSpPr>
          <p:nvPr/>
        </p:nvCxnSpPr>
        <p:spPr>
          <a:xfrm>
            <a:off x="4747260" y="4853305"/>
            <a:ext cx="13176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4" idx="6"/>
            <a:endCxn id="15" idx="2"/>
          </p:cNvCxnSpPr>
          <p:nvPr/>
        </p:nvCxnSpPr>
        <p:spPr>
          <a:xfrm>
            <a:off x="8195945" y="4853305"/>
            <a:ext cx="739775" cy="0"/>
          </a:xfrm>
          <a:prstGeom prst="straightConnector1">
            <a:avLst/>
          </a:prstGeom>
          <a:ln w="38100">
            <a:solidFill>
              <a:srgbClr val="ED7D3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5" idx="6"/>
            <a:endCxn id="17" idx="2"/>
          </p:cNvCxnSpPr>
          <p:nvPr/>
        </p:nvCxnSpPr>
        <p:spPr>
          <a:xfrm>
            <a:off x="9272905" y="4853305"/>
            <a:ext cx="1569085" cy="0"/>
          </a:xfrm>
          <a:prstGeom prst="straightConnector1">
            <a:avLst/>
          </a:prstGeom>
          <a:ln w="38100">
            <a:solidFill>
              <a:srgbClr val="ED7D31"/>
            </a:solidFill>
            <a:prstDash val="solid"/>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802890" y="60496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50" name="椭圆 49"/>
          <p:cNvSpPr/>
          <p:nvPr/>
        </p:nvSpPr>
        <p:spPr>
          <a:xfrm>
            <a:off x="4358640" y="605028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51" name="椭圆 50"/>
          <p:cNvSpPr/>
          <p:nvPr/>
        </p:nvSpPr>
        <p:spPr>
          <a:xfrm>
            <a:off x="6856730" y="605028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2</a:t>
            </a:r>
          </a:p>
        </p:txBody>
      </p:sp>
      <p:sp>
        <p:nvSpPr>
          <p:cNvPr id="52" name="椭圆 51"/>
          <p:cNvSpPr/>
          <p:nvPr/>
        </p:nvSpPr>
        <p:spPr>
          <a:xfrm>
            <a:off x="8152130" y="60496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3</a:t>
            </a:r>
          </a:p>
        </p:txBody>
      </p:sp>
      <p:sp>
        <p:nvSpPr>
          <p:cNvPr id="53" name="椭圆 52"/>
          <p:cNvSpPr/>
          <p:nvPr/>
        </p:nvSpPr>
        <p:spPr>
          <a:xfrm>
            <a:off x="9743440" y="60496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cxnSp>
        <p:nvCxnSpPr>
          <p:cNvPr id="54" name="直接箭头连接符 53"/>
          <p:cNvCxnSpPr>
            <a:stCxn id="49" idx="6"/>
            <a:endCxn id="50" idx="2"/>
          </p:cNvCxnSpPr>
          <p:nvPr/>
        </p:nvCxnSpPr>
        <p:spPr>
          <a:xfrm>
            <a:off x="3140075" y="6228080"/>
            <a:ext cx="121856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0" idx="6"/>
            <a:endCxn id="51" idx="2"/>
          </p:cNvCxnSpPr>
          <p:nvPr/>
        </p:nvCxnSpPr>
        <p:spPr>
          <a:xfrm>
            <a:off x="4695825" y="6228715"/>
            <a:ext cx="216090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1" idx="6"/>
            <a:endCxn id="52" idx="2"/>
          </p:cNvCxnSpPr>
          <p:nvPr/>
        </p:nvCxnSpPr>
        <p:spPr>
          <a:xfrm flipV="1">
            <a:off x="7193915" y="6228080"/>
            <a:ext cx="958215" cy="635"/>
          </a:xfrm>
          <a:prstGeom prst="straightConnector1">
            <a:avLst/>
          </a:prstGeom>
          <a:ln w="38100">
            <a:solidFill>
              <a:srgbClr val="ED7D31"/>
            </a:solidFill>
            <a:prstDash val="solid"/>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2" idx="6"/>
            <a:endCxn id="53" idx="2"/>
          </p:cNvCxnSpPr>
          <p:nvPr/>
        </p:nvCxnSpPr>
        <p:spPr>
          <a:xfrm>
            <a:off x="8489315" y="6228080"/>
            <a:ext cx="1254125" cy="0"/>
          </a:xfrm>
          <a:prstGeom prst="straightConnector1">
            <a:avLst/>
          </a:prstGeom>
          <a:ln w="38100">
            <a:solidFill>
              <a:srgbClr val="ED7D31"/>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13" idx="7"/>
            <a:endCxn id="15" idx="1"/>
          </p:cNvCxnSpPr>
          <p:nvPr/>
        </p:nvCxnSpPr>
        <p:spPr>
          <a:xfrm rot="16200000">
            <a:off x="7668895" y="3417570"/>
            <a:ext cx="3175" cy="2632710"/>
          </a:xfrm>
          <a:prstGeom prst="curvedConnector3">
            <a:avLst>
              <a:gd name="adj1" fmla="val 9110000"/>
            </a:avLst>
          </a:prstGeom>
          <a:ln w="38100">
            <a:solidFill>
              <a:srgbClr val="ED7D31"/>
            </a:solidFill>
            <a:prstDash val="solid"/>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51" idx="7"/>
            <a:endCxn id="53" idx="0"/>
          </p:cNvCxnSpPr>
          <p:nvPr/>
        </p:nvCxnSpPr>
        <p:spPr>
          <a:xfrm rot="16200000">
            <a:off x="8503285" y="4700270"/>
            <a:ext cx="50165" cy="2767965"/>
          </a:xfrm>
          <a:prstGeom prst="curvedConnector3">
            <a:avLst>
              <a:gd name="adj1" fmla="val 574684"/>
            </a:avLst>
          </a:prstGeom>
          <a:ln w="38100">
            <a:solidFill>
              <a:srgbClr val="ED7D31"/>
            </a:solidFill>
            <a:prstDash val="solid"/>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14" idx="5"/>
            <a:endCxn id="17" idx="3"/>
          </p:cNvCxnSpPr>
          <p:nvPr/>
        </p:nvCxnSpPr>
        <p:spPr>
          <a:xfrm rot="5400000" flipV="1">
            <a:off x="9518968" y="3599498"/>
            <a:ext cx="3175" cy="2745105"/>
          </a:xfrm>
          <a:prstGeom prst="curvedConnector3">
            <a:avLst>
              <a:gd name="adj1" fmla="val 9100000"/>
            </a:avLst>
          </a:prstGeom>
          <a:ln w="38100">
            <a:solidFill>
              <a:srgbClr val="ED7D31"/>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2802890" y="158242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82" name="椭圆 81"/>
          <p:cNvSpPr/>
          <p:nvPr/>
        </p:nvSpPr>
        <p:spPr>
          <a:xfrm>
            <a:off x="3708400" y="158242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83" name="椭圆 82"/>
          <p:cNvSpPr/>
          <p:nvPr/>
        </p:nvSpPr>
        <p:spPr>
          <a:xfrm>
            <a:off x="4410075" y="158242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84" name="椭圆 83"/>
          <p:cNvSpPr/>
          <p:nvPr/>
        </p:nvSpPr>
        <p:spPr>
          <a:xfrm>
            <a:off x="6064885" y="158242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85" name="椭圆 84"/>
          <p:cNvSpPr/>
          <p:nvPr/>
        </p:nvSpPr>
        <p:spPr>
          <a:xfrm>
            <a:off x="7858760" y="158242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86" name="椭圆 85"/>
          <p:cNvSpPr/>
          <p:nvPr/>
        </p:nvSpPr>
        <p:spPr>
          <a:xfrm>
            <a:off x="8935720" y="158242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87" name="椭圆 86"/>
          <p:cNvSpPr/>
          <p:nvPr/>
        </p:nvSpPr>
        <p:spPr>
          <a:xfrm>
            <a:off x="10841990" y="158242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88" name="直接箭头连接符 87"/>
          <p:cNvCxnSpPr>
            <a:stCxn id="81" idx="6"/>
            <a:endCxn id="82" idx="2"/>
          </p:cNvCxnSpPr>
          <p:nvPr/>
        </p:nvCxnSpPr>
        <p:spPr>
          <a:xfrm>
            <a:off x="3140075" y="1751330"/>
            <a:ext cx="5683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2" idx="6"/>
            <a:endCxn id="83" idx="2"/>
          </p:cNvCxnSpPr>
          <p:nvPr/>
        </p:nvCxnSpPr>
        <p:spPr>
          <a:xfrm>
            <a:off x="4045585" y="1751330"/>
            <a:ext cx="36449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83" idx="6"/>
            <a:endCxn id="84" idx="2"/>
          </p:cNvCxnSpPr>
          <p:nvPr/>
        </p:nvCxnSpPr>
        <p:spPr>
          <a:xfrm>
            <a:off x="4747260" y="1751330"/>
            <a:ext cx="13176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84" idx="6"/>
            <a:endCxn id="85" idx="2"/>
          </p:cNvCxnSpPr>
          <p:nvPr/>
        </p:nvCxnSpPr>
        <p:spPr>
          <a:xfrm>
            <a:off x="6402070" y="1751330"/>
            <a:ext cx="1456690" cy="0"/>
          </a:xfrm>
          <a:prstGeom prst="straightConnector1">
            <a:avLst/>
          </a:prstGeom>
          <a:ln w="38100">
            <a:solidFill>
              <a:srgbClr val="ED7D31"/>
            </a:solidFill>
            <a:prstDash val="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5" idx="6"/>
            <a:endCxn id="86" idx="2"/>
          </p:cNvCxnSpPr>
          <p:nvPr/>
        </p:nvCxnSpPr>
        <p:spPr>
          <a:xfrm>
            <a:off x="8195945" y="1751330"/>
            <a:ext cx="73977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6" idx="6"/>
            <a:endCxn id="87" idx="2"/>
          </p:cNvCxnSpPr>
          <p:nvPr/>
        </p:nvCxnSpPr>
        <p:spPr>
          <a:xfrm>
            <a:off x="9272905" y="1751330"/>
            <a:ext cx="15690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2802890" y="288099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96" name="椭圆 95"/>
          <p:cNvSpPr/>
          <p:nvPr/>
        </p:nvSpPr>
        <p:spPr>
          <a:xfrm>
            <a:off x="4358640" y="288163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97" name="椭圆 96"/>
          <p:cNvSpPr/>
          <p:nvPr/>
        </p:nvSpPr>
        <p:spPr>
          <a:xfrm>
            <a:off x="6856730" y="288163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2</a:t>
            </a:r>
          </a:p>
        </p:txBody>
      </p:sp>
      <p:sp>
        <p:nvSpPr>
          <p:cNvPr id="98" name="椭圆 97"/>
          <p:cNvSpPr/>
          <p:nvPr/>
        </p:nvSpPr>
        <p:spPr>
          <a:xfrm>
            <a:off x="8152130" y="288099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3</a:t>
            </a:r>
          </a:p>
        </p:txBody>
      </p:sp>
      <p:sp>
        <p:nvSpPr>
          <p:cNvPr id="99" name="椭圆 98"/>
          <p:cNvSpPr/>
          <p:nvPr/>
        </p:nvSpPr>
        <p:spPr>
          <a:xfrm>
            <a:off x="9743440" y="288099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cxnSp>
        <p:nvCxnSpPr>
          <p:cNvPr id="100" name="直接箭头连接符 99"/>
          <p:cNvCxnSpPr>
            <a:stCxn id="95" idx="6"/>
            <a:endCxn id="96" idx="2"/>
          </p:cNvCxnSpPr>
          <p:nvPr/>
        </p:nvCxnSpPr>
        <p:spPr>
          <a:xfrm>
            <a:off x="3140075" y="3049905"/>
            <a:ext cx="121856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6" idx="6"/>
            <a:endCxn id="97" idx="2"/>
          </p:cNvCxnSpPr>
          <p:nvPr/>
        </p:nvCxnSpPr>
        <p:spPr>
          <a:xfrm>
            <a:off x="4695825" y="3050540"/>
            <a:ext cx="216090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7" idx="6"/>
            <a:endCxn id="98" idx="2"/>
          </p:cNvCxnSpPr>
          <p:nvPr/>
        </p:nvCxnSpPr>
        <p:spPr>
          <a:xfrm flipV="1">
            <a:off x="7193915" y="3049905"/>
            <a:ext cx="958215" cy="635"/>
          </a:xfrm>
          <a:prstGeom prst="straightConnector1">
            <a:avLst/>
          </a:prstGeom>
          <a:ln w="38100">
            <a:solidFill>
              <a:srgbClr val="ED7D31"/>
            </a:solidFill>
            <a:prstDash val="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8" idx="6"/>
            <a:endCxn id="99" idx="2"/>
          </p:cNvCxnSpPr>
          <p:nvPr/>
        </p:nvCxnSpPr>
        <p:spPr>
          <a:xfrm>
            <a:off x="8489315" y="3049905"/>
            <a:ext cx="12541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曲线连接符 104"/>
          <p:cNvCxnSpPr>
            <a:stCxn id="84" idx="7"/>
            <a:endCxn id="86" idx="1"/>
          </p:cNvCxnSpPr>
          <p:nvPr/>
        </p:nvCxnSpPr>
        <p:spPr>
          <a:xfrm rot="16200000">
            <a:off x="7668895" y="315595"/>
            <a:ext cx="3175" cy="2632710"/>
          </a:xfrm>
          <a:prstGeom prst="curvedConnector3">
            <a:avLst>
              <a:gd name="adj1" fmla="val 9110000"/>
            </a:avLst>
          </a:prstGeom>
          <a:ln w="38100">
            <a:solidFill>
              <a:srgbClr val="ED7D3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84" idx="7"/>
            <a:endCxn id="87" idx="0"/>
          </p:cNvCxnSpPr>
          <p:nvPr/>
        </p:nvCxnSpPr>
        <p:spPr>
          <a:xfrm rot="16200000">
            <a:off x="8656955" y="-721995"/>
            <a:ext cx="49530" cy="4658360"/>
          </a:xfrm>
          <a:prstGeom prst="curvedConnector3">
            <a:avLst>
              <a:gd name="adj1" fmla="val 1143589"/>
            </a:avLst>
          </a:prstGeom>
          <a:ln w="38100">
            <a:solidFill>
              <a:srgbClr val="ED7D3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97" idx="7"/>
            <a:endCxn id="99" idx="1"/>
          </p:cNvCxnSpPr>
          <p:nvPr/>
        </p:nvCxnSpPr>
        <p:spPr>
          <a:xfrm rot="16200000">
            <a:off x="8468360" y="1606550"/>
            <a:ext cx="635" cy="2648585"/>
          </a:xfrm>
          <a:prstGeom prst="curvedConnector3">
            <a:avLst>
              <a:gd name="adj1" fmla="val 45400000"/>
            </a:avLst>
          </a:prstGeom>
          <a:ln w="38100">
            <a:solidFill>
              <a:srgbClr val="ED7D3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5156835" y="3626485"/>
            <a:ext cx="862965" cy="368300"/>
          </a:xfrm>
          <a:prstGeom prst="rect">
            <a:avLst/>
          </a:prstGeom>
          <a:noFill/>
        </p:spPr>
        <p:txBody>
          <a:bodyPr wrap="square" rtlCol="0">
            <a:spAutoFit/>
          </a:bodyPr>
          <a:lstStyle/>
          <a:p>
            <a:r>
              <a:rPr lang="en-US" altLang="zh-CN"/>
              <a:t>Routes</a:t>
            </a:r>
          </a:p>
        </p:txBody>
      </p:sp>
      <p:sp>
        <p:nvSpPr>
          <p:cNvPr id="109" name="文本框 108"/>
          <p:cNvSpPr txBox="1"/>
          <p:nvPr/>
        </p:nvSpPr>
        <p:spPr>
          <a:xfrm>
            <a:off x="6908165" y="3626485"/>
            <a:ext cx="862965" cy="368300"/>
          </a:xfrm>
          <a:prstGeom prst="rect">
            <a:avLst/>
          </a:prstGeom>
          <a:noFill/>
        </p:spPr>
        <p:txBody>
          <a:bodyPr wrap="square" rtlCol="0">
            <a:spAutoFit/>
          </a:bodyPr>
          <a:lstStyle/>
          <a:p>
            <a:r>
              <a:rPr lang="en-US" altLang="zh-CN"/>
              <a:t>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sp>
        <p:nvSpPr>
          <p:cNvPr id="3" name="圆角矩形 2"/>
          <p:cNvSpPr/>
          <p:nvPr/>
        </p:nvSpPr>
        <p:spPr>
          <a:xfrm>
            <a:off x="974725" y="1047750"/>
            <a:ext cx="2811145" cy="389255"/>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Routes</a:t>
            </a:r>
          </a:p>
        </p:txBody>
      </p:sp>
      <p:sp>
        <p:nvSpPr>
          <p:cNvPr id="7" name="圆角矩形 6"/>
          <p:cNvSpPr/>
          <p:nvPr/>
        </p:nvSpPr>
        <p:spPr>
          <a:xfrm>
            <a:off x="974725" y="2232660"/>
            <a:ext cx="2811145" cy="389255"/>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Graph</a:t>
            </a:r>
          </a:p>
        </p:txBody>
      </p:sp>
      <p:sp>
        <p:nvSpPr>
          <p:cNvPr id="8" name="下箭头 7"/>
          <p:cNvSpPr/>
          <p:nvPr/>
        </p:nvSpPr>
        <p:spPr>
          <a:xfrm>
            <a:off x="1961515" y="1494155"/>
            <a:ext cx="836930" cy="687705"/>
          </a:xfrm>
          <a:prstGeom prst="downArrow">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to</a:t>
            </a:r>
          </a:p>
        </p:txBody>
      </p:sp>
      <p:sp>
        <p:nvSpPr>
          <p:cNvPr id="108" name="文本框 107"/>
          <p:cNvSpPr txBox="1"/>
          <p:nvPr/>
        </p:nvSpPr>
        <p:spPr>
          <a:xfrm>
            <a:off x="1098550" y="1571625"/>
            <a:ext cx="862965" cy="368300"/>
          </a:xfrm>
          <a:prstGeom prst="rect">
            <a:avLst/>
          </a:prstGeom>
          <a:noFill/>
        </p:spPr>
        <p:txBody>
          <a:bodyPr wrap="square" rtlCol="0">
            <a:spAutoFit/>
          </a:bodyPr>
          <a:lstStyle/>
          <a:p>
            <a:r>
              <a:rPr lang="en-US" altLang="zh-CN"/>
              <a:t>Routes</a:t>
            </a:r>
          </a:p>
        </p:txBody>
      </p:sp>
      <p:sp>
        <p:nvSpPr>
          <p:cNvPr id="109" name="文本框 108"/>
          <p:cNvSpPr txBox="1"/>
          <p:nvPr/>
        </p:nvSpPr>
        <p:spPr>
          <a:xfrm>
            <a:off x="2849880" y="1571625"/>
            <a:ext cx="862965" cy="368300"/>
          </a:xfrm>
          <a:prstGeom prst="rect">
            <a:avLst/>
          </a:prstGeom>
          <a:noFill/>
        </p:spPr>
        <p:txBody>
          <a:bodyPr wrap="square" rtlCol="0">
            <a:spAutoFit/>
          </a:bodyPr>
          <a:lstStyle/>
          <a:p>
            <a:r>
              <a:rPr lang="en-US" altLang="zh-CN"/>
              <a:t>Graph</a:t>
            </a:r>
          </a:p>
        </p:txBody>
      </p:sp>
      <p:sp>
        <p:nvSpPr>
          <p:cNvPr id="9" name="圆角矩形 8"/>
          <p:cNvSpPr/>
          <p:nvPr/>
        </p:nvSpPr>
        <p:spPr>
          <a:xfrm>
            <a:off x="974090" y="3057525"/>
            <a:ext cx="2811145" cy="428625"/>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Two-layer GraphSAGE</a:t>
            </a:r>
          </a:p>
        </p:txBody>
      </p:sp>
      <p:cxnSp>
        <p:nvCxnSpPr>
          <p:cNvPr id="10" name="直接箭头连接符 9"/>
          <p:cNvCxnSpPr>
            <a:stCxn id="7" idx="2"/>
            <a:endCxn id="9" idx="0"/>
          </p:cNvCxnSpPr>
          <p:nvPr/>
        </p:nvCxnSpPr>
        <p:spPr>
          <a:xfrm flipH="1">
            <a:off x="2379980" y="2612390"/>
            <a:ext cx="635" cy="435610"/>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974090" y="3880485"/>
            <a:ext cx="2811145" cy="428625"/>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Graph Embedding</a:t>
            </a:r>
          </a:p>
        </p:txBody>
      </p:sp>
      <p:cxnSp>
        <p:nvCxnSpPr>
          <p:cNvPr id="12" name="直接箭头连接符 11"/>
          <p:cNvCxnSpPr>
            <a:stCxn id="9" idx="2"/>
            <a:endCxn id="11" idx="0"/>
          </p:cNvCxnSpPr>
          <p:nvPr/>
        </p:nvCxnSpPr>
        <p:spPr>
          <a:xfrm>
            <a:off x="2379980" y="3476625"/>
            <a:ext cx="0" cy="394335"/>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4004310" y="3880485"/>
            <a:ext cx="2811145" cy="428625"/>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Time Features</a:t>
            </a:r>
          </a:p>
        </p:txBody>
      </p:sp>
      <p:cxnSp>
        <p:nvCxnSpPr>
          <p:cNvPr id="14" name="肘形连接符 13"/>
          <p:cNvCxnSpPr>
            <a:stCxn id="3" idx="3"/>
            <a:endCxn id="13" idx="0"/>
          </p:cNvCxnSpPr>
          <p:nvPr/>
        </p:nvCxnSpPr>
        <p:spPr>
          <a:xfrm>
            <a:off x="3785870" y="1233170"/>
            <a:ext cx="1624330" cy="2637790"/>
          </a:xfrm>
          <a:prstGeom prst="bentConnector2">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15" name="图像" descr="图像"/>
          <p:cNvPicPr>
            <a:picLocks noChangeAspect="1"/>
          </p:cNvPicPr>
          <p:nvPr/>
        </p:nvPicPr>
        <p:blipFill rotWithShape="1">
          <a:blip r:embed="rId3"/>
          <a:srcRect r="1488" b="112"/>
          <a:stretch>
            <a:fillRect/>
          </a:stretch>
        </p:blipFill>
        <p:spPr>
          <a:xfrm>
            <a:off x="7808650" y="0"/>
            <a:ext cx="4382482" cy="5302331"/>
          </a:xfrm>
          <a:prstGeom prst="rect">
            <a:avLst/>
          </a:prstGeom>
          <a:ln w="12700">
            <a:miter lim="400000"/>
            <a:headEnd/>
            <a:tailEnd/>
          </a:ln>
        </p:spPr>
      </p:pic>
      <p:sp>
        <p:nvSpPr>
          <p:cNvPr id="16" name="椭圆 15"/>
          <p:cNvSpPr/>
          <p:nvPr/>
        </p:nvSpPr>
        <p:spPr>
          <a:xfrm>
            <a:off x="3750917" y="4863502"/>
            <a:ext cx="300625" cy="300625"/>
          </a:xfrm>
          <a:prstGeom prst="ellipse">
            <a:avLst/>
          </a:prstGeom>
          <a:noFill/>
          <a:ln w="381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400" b="1" dirty="0">
                <a:solidFill>
                  <a:srgbClr val="ED7D31"/>
                </a:solidFill>
                <a:latin typeface="微软雅黑" panose="020B0503020204020204" charset="-122"/>
                <a:ea typeface="微软雅黑" panose="020B0503020204020204" charset="-122"/>
              </a:rPr>
              <a:t>+</a:t>
            </a:r>
          </a:p>
        </p:txBody>
      </p:sp>
      <p:cxnSp>
        <p:nvCxnSpPr>
          <p:cNvPr id="17" name="肘形连接符 16"/>
          <p:cNvCxnSpPr>
            <a:stCxn id="13" idx="2"/>
            <a:endCxn id="16" idx="6"/>
          </p:cNvCxnSpPr>
          <p:nvPr/>
        </p:nvCxnSpPr>
        <p:spPr>
          <a:xfrm rot="5400000">
            <a:off x="4378325" y="3972560"/>
            <a:ext cx="704850" cy="1358900"/>
          </a:xfrm>
          <a:prstGeom prst="bentConnector2">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2"/>
            <a:endCxn id="16" idx="2"/>
          </p:cNvCxnSpPr>
          <p:nvPr/>
        </p:nvCxnSpPr>
        <p:spPr>
          <a:xfrm rot="5400000" flipV="1">
            <a:off x="2713038" y="3966528"/>
            <a:ext cx="704850" cy="1370965"/>
          </a:xfrm>
          <a:prstGeom prst="bentConnector2">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69820" y="5567045"/>
            <a:ext cx="3039745" cy="428625"/>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Two-layer NN</a:t>
            </a:r>
          </a:p>
        </p:txBody>
      </p:sp>
      <p:cxnSp>
        <p:nvCxnSpPr>
          <p:cNvPr id="27" name="直接箭头连接符 26"/>
          <p:cNvCxnSpPr>
            <a:stCxn id="16" idx="4"/>
            <a:endCxn id="19" idx="0"/>
          </p:cNvCxnSpPr>
          <p:nvPr/>
        </p:nvCxnSpPr>
        <p:spPr>
          <a:xfrm flipH="1">
            <a:off x="3890010" y="5154295"/>
            <a:ext cx="11430" cy="403225"/>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037840" y="6303010"/>
            <a:ext cx="1703705" cy="428625"/>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Future Cost</a:t>
            </a:r>
          </a:p>
        </p:txBody>
      </p:sp>
      <p:cxnSp>
        <p:nvCxnSpPr>
          <p:cNvPr id="44" name="直接箭头连接符 43"/>
          <p:cNvCxnSpPr>
            <a:stCxn id="19" idx="2"/>
            <a:endCxn id="38" idx="0"/>
          </p:cNvCxnSpPr>
          <p:nvPr/>
        </p:nvCxnSpPr>
        <p:spPr>
          <a:xfrm>
            <a:off x="3890010" y="5986145"/>
            <a:ext cx="0" cy="307340"/>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cxnSp>
        <p:nvCxnSpPr>
          <p:cNvPr id="4" name="直接箭头连接符 3"/>
          <p:cNvCxnSpPr/>
          <p:nvPr/>
        </p:nvCxnSpPr>
        <p:spPr>
          <a:xfrm>
            <a:off x="2285365" y="4340225"/>
            <a:ext cx="9225280" cy="0"/>
          </a:xfrm>
          <a:prstGeom prst="straightConnector1">
            <a:avLst/>
          </a:prstGeom>
          <a:ln w="60325">
            <a:tailEnd type="triangle" w="med" len="med"/>
          </a:ln>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2819400" y="4091940"/>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a:xfrm>
            <a:off x="6678930" y="4091940"/>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a:xfrm>
            <a:off x="7965440" y="4091940"/>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21" name="直接连接符 20"/>
          <p:cNvCxnSpPr/>
          <p:nvPr/>
        </p:nvCxnSpPr>
        <p:spPr>
          <a:xfrm>
            <a:off x="9251950" y="4091940"/>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22" name="直接连接符 21"/>
          <p:cNvCxnSpPr/>
          <p:nvPr/>
        </p:nvCxnSpPr>
        <p:spPr>
          <a:xfrm>
            <a:off x="10538460" y="4091940"/>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
        <p:nvSpPr>
          <p:cNvPr id="23" name="文本框 22"/>
          <p:cNvSpPr txBox="1"/>
          <p:nvPr/>
        </p:nvSpPr>
        <p:spPr>
          <a:xfrm>
            <a:off x="437515" y="4156710"/>
            <a:ext cx="18929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Decision Point</a:t>
            </a:r>
          </a:p>
        </p:txBody>
      </p:sp>
      <p:sp>
        <p:nvSpPr>
          <p:cNvPr id="24" name="文本框 23"/>
          <p:cNvSpPr txBox="1"/>
          <p:nvPr/>
        </p:nvSpPr>
        <p:spPr>
          <a:xfrm>
            <a:off x="851535" y="114490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1</a:t>
            </a:r>
          </a:p>
        </p:txBody>
      </p:sp>
      <p:sp>
        <p:nvSpPr>
          <p:cNvPr id="25" name="文本框 24"/>
          <p:cNvSpPr txBox="1"/>
          <p:nvPr/>
        </p:nvSpPr>
        <p:spPr>
          <a:xfrm>
            <a:off x="851535" y="2186940"/>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2</a:t>
            </a:r>
          </a:p>
        </p:txBody>
      </p:sp>
      <p:sp>
        <p:nvSpPr>
          <p:cNvPr id="26" name="文本框 25"/>
          <p:cNvSpPr txBox="1"/>
          <p:nvPr/>
        </p:nvSpPr>
        <p:spPr>
          <a:xfrm>
            <a:off x="851535" y="322897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3</a:t>
            </a:r>
          </a:p>
        </p:txBody>
      </p:sp>
      <p:sp>
        <p:nvSpPr>
          <p:cNvPr id="28" name="椭圆 27"/>
          <p:cNvSpPr/>
          <p:nvPr/>
        </p:nvSpPr>
        <p:spPr>
          <a:xfrm>
            <a:off x="2365375" y="114490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29" name="椭圆 28"/>
          <p:cNvSpPr/>
          <p:nvPr/>
        </p:nvSpPr>
        <p:spPr>
          <a:xfrm>
            <a:off x="3270885" y="114490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30" name="椭圆 29"/>
          <p:cNvSpPr/>
          <p:nvPr/>
        </p:nvSpPr>
        <p:spPr>
          <a:xfrm>
            <a:off x="3972560" y="114490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31" name="椭圆 30"/>
          <p:cNvSpPr/>
          <p:nvPr/>
        </p:nvSpPr>
        <p:spPr>
          <a:xfrm>
            <a:off x="5627370" y="1144905"/>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32" name="椭圆 31"/>
          <p:cNvSpPr/>
          <p:nvPr/>
        </p:nvSpPr>
        <p:spPr>
          <a:xfrm>
            <a:off x="7421245" y="114490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4</a:t>
            </a:r>
          </a:p>
        </p:txBody>
      </p:sp>
      <p:sp>
        <p:nvSpPr>
          <p:cNvPr id="33" name="椭圆 32"/>
          <p:cNvSpPr/>
          <p:nvPr/>
        </p:nvSpPr>
        <p:spPr>
          <a:xfrm>
            <a:off x="8498205" y="114490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5</a:t>
            </a:r>
          </a:p>
        </p:txBody>
      </p:sp>
      <p:sp>
        <p:nvSpPr>
          <p:cNvPr id="34" name="椭圆 33"/>
          <p:cNvSpPr/>
          <p:nvPr/>
        </p:nvSpPr>
        <p:spPr>
          <a:xfrm>
            <a:off x="10404475" y="114490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6</a:t>
            </a:r>
          </a:p>
        </p:txBody>
      </p:sp>
      <p:cxnSp>
        <p:nvCxnSpPr>
          <p:cNvPr id="35" name="直接箭头连接符 34"/>
          <p:cNvCxnSpPr>
            <a:stCxn id="28" idx="6"/>
            <a:endCxn id="29" idx="2"/>
          </p:cNvCxnSpPr>
          <p:nvPr/>
        </p:nvCxnSpPr>
        <p:spPr>
          <a:xfrm>
            <a:off x="2702560" y="1313815"/>
            <a:ext cx="5683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6"/>
            <a:endCxn id="30" idx="2"/>
          </p:cNvCxnSpPr>
          <p:nvPr/>
        </p:nvCxnSpPr>
        <p:spPr>
          <a:xfrm>
            <a:off x="3608070" y="1313815"/>
            <a:ext cx="36449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6"/>
            <a:endCxn id="31" idx="2"/>
          </p:cNvCxnSpPr>
          <p:nvPr/>
        </p:nvCxnSpPr>
        <p:spPr>
          <a:xfrm>
            <a:off x="4309745" y="1313815"/>
            <a:ext cx="13176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6"/>
            <a:endCxn id="32" idx="2"/>
          </p:cNvCxnSpPr>
          <p:nvPr/>
        </p:nvCxnSpPr>
        <p:spPr>
          <a:xfrm>
            <a:off x="5964555" y="1313815"/>
            <a:ext cx="1456690" cy="0"/>
          </a:xfrm>
          <a:prstGeom prst="straightConnector1">
            <a:avLst/>
          </a:prstGeom>
          <a:solidFill>
            <a:srgbClr val="ED7D31"/>
          </a:solidFill>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2" idx="6"/>
            <a:endCxn id="33" idx="2"/>
          </p:cNvCxnSpPr>
          <p:nvPr/>
        </p:nvCxnSpPr>
        <p:spPr>
          <a:xfrm>
            <a:off x="7758430" y="1313815"/>
            <a:ext cx="739775" cy="0"/>
          </a:xfrm>
          <a:prstGeom prst="straightConnector1">
            <a:avLst/>
          </a:prstGeom>
          <a:solidFill>
            <a:srgbClr val="ED7D31"/>
          </a:solidFill>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3" idx="6"/>
            <a:endCxn id="34" idx="2"/>
          </p:cNvCxnSpPr>
          <p:nvPr/>
        </p:nvCxnSpPr>
        <p:spPr>
          <a:xfrm>
            <a:off x="8835390" y="1313815"/>
            <a:ext cx="1569085" cy="0"/>
          </a:xfrm>
          <a:prstGeom prst="straightConnector1">
            <a:avLst/>
          </a:prstGeom>
          <a:solidFill>
            <a:srgbClr val="ED7D31"/>
          </a:solidFill>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6"/>
          </p:cNvCxnSpPr>
          <p:nvPr/>
        </p:nvCxnSpPr>
        <p:spPr>
          <a:xfrm>
            <a:off x="10741660" y="1313815"/>
            <a:ext cx="440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365375" y="218630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45" name="椭圆 44"/>
          <p:cNvSpPr/>
          <p:nvPr/>
        </p:nvSpPr>
        <p:spPr>
          <a:xfrm>
            <a:off x="3921125" y="218694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46" name="椭圆 45"/>
          <p:cNvSpPr/>
          <p:nvPr/>
        </p:nvSpPr>
        <p:spPr>
          <a:xfrm>
            <a:off x="6419215" y="2186940"/>
            <a:ext cx="337185" cy="337185"/>
          </a:xfrm>
          <a:prstGeom prst="ellipse">
            <a:avLst/>
          </a:prstGeom>
          <a:solidFill>
            <a:srgbClr val="ED7D31"/>
          </a:solidFill>
          <a:ln w="38100">
            <a:solidFill>
              <a:srgbClr val="ED7D3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2</a:t>
            </a:r>
          </a:p>
        </p:txBody>
      </p:sp>
      <p:sp>
        <p:nvSpPr>
          <p:cNvPr id="47" name="椭圆 46"/>
          <p:cNvSpPr/>
          <p:nvPr/>
        </p:nvSpPr>
        <p:spPr>
          <a:xfrm>
            <a:off x="7714615" y="218630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59" name="椭圆 58"/>
          <p:cNvSpPr/>
          <p:nvPr/>
        </p:nvSpPr>
        <p:spPr>
          <a:xfrm>
            <a:off x="9305925" y="218630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4</a:t>
            </a:r>
          </a:p>
        </p:txBody>
      </p:sp>
      <p:cxnSp>
        <p:nvCxnSpPr>
          <p:cNvPr id="62" name="直接箭头连接符 61"/>
          <p:cNvCxnSpPr>
            <a:stCxn id="43" idx="6"/>
            <a:endCxn id="45" idx="2"/>
          </p:cNvCxnSpPr>
          <p:nvPr/>
        </p:nvCxnSpPr>
        <p:spPr>
          <a:xfrm>
            <a:off x="2702560" y="2355215"/>
            <a:ext cx="121856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6"/>
            <a:endCxn id="46" idx="2"/>
          </p:cNvCxnSpPr>
          <p:nvPr/>
        </p:nvCxnSpPr>
        <p:spPr>
          <a:xfrm>
            <a:off x="4258310" y="2355850"/>
            <a:ext cx="216090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6" idx="6"/>
            <a:endCxn id="47" idx="2"/>
          </p:cNvCxnSpPr>
          <p:nvPr/>
        </p:nvCxnSpPr>
        <p:spPr>
          <a:xfrm flipV="1">
            <a:off x="6756400" y="2355215"/>
            <a:ext cx="958215" cy="635"/>
          </a:xfrm>
          <a:prstGeom prst="straightConnector1">
            <a:avLst/>
          </a:prstGeom>
          <a:solidFill>
            <a:srgbClr val="ED7D31"/>
          </a:solidFill>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7" idx="6"/>
            <a:endCxn id="59" idx="2"/>
          </p:cNvCxnSpPr>
          <p:nvPr/>
        </p:nvCxnSpPr>
        <p:spPr>
          <a:xfrm>
            <a:off x="8051800" y="2355215"/>
            <a:ext cx="1254125" cy="0"/>
          </a:xfrm>
          <a:prstGeom prst="straightConnector1">
            <a:avLst/>
          </a:prstGeom>
          <a:solidFill>
            <a:srgbClr val="ED7D31"/>
          </a:solidFill>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9" idx="6"/>
          </p:cNvCxnSpPr>
          <p:nvPr/>
        </p:nvCxnSpPr>
        <p:spPr>
          <a:xfrm>
            <a:off x="9643110" y="2355215"/>
            <a:ext cx="1539240"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365375" y="322897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68" name="椭圆 67"/>
          <p:cNvSpPr/>
          <p:nvPr/>
        </p:nvSpPr>
        <p:spPr>
          <a:xfrm>
            <a:off x="3128010" y="322897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69" name="椭圆 68"/>
          <p:cNvSpPr/>
          <p:nvPr/>
        </p:nvSpPr>
        <p:spPr>
          <a:xfrm>
            <a:off x="4372610" y="322897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70" name="椭圆 69"/>
          <p:cNvSpPr/>
          <p:nvPr/>
        </p:nvSpPr>
        <p:spPr>
          <a:xfrm>
            <a:off x="5259070" y="3229610"/>
            <a:ext cx="337185" cy="337185"/>
          </a:xfrm>
          <a:prstGeom prst="ellipse">
            <a:avLst/>
          </a:prstGeom>
          <a:solidFill>
            <a:srgbClr val="ED7D31"/>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71" name="椭圆 70"/>
          <p:cNvSpPr/>
          <p:nvPr/>
        </p:nvSpPr>
        <p:spPr>
          <a:xfrm>
            <a:off x="6497320" y="322897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4</a:t>
            </a:r>
          </a:p>
        </p:txBody>
      </p:sp>
      <p:sp>
        <p:nvSpPr>
          <p:cNvPr id="72" name="椭圆 71"/>
          <p:cNvSpPr/>
          <p:nvPr/>
        </p:nvSpPr>
        <p:spPr>
          <a:xfrm>
            <a:off x="8279130" y="322897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5</a:t>
            </a:r>
          </a:p>
        </p:txBody>
      </p:sp>
      <p:sp>
        <p:nvSpPr>
          <p:cNvPr id="73" name="椭圆 72"/>
          <p:cNvSpPr/>
          <p:nvPr/>
        </p:nvSpPr>
        <p:spPr>
          <a:xfrm>
            <a:off x="9918700" y="3228975"/>
            <a:ext cx="337185" cy="337185"/>
          </a:xfrm>
          <a:prstGeom prst="ellipse">
            <a:avLst/>
          </a:prstGeom>
          <a:solidFill>
            <a:srgbClr val="ED7D31"/>
          </a:solidFill>
          <a:ln w="38100">
            <a:solidFill>
              <a:srgbClr val="ED7D31"/>
            </a:solidFill>
            <a:prstDash val="solid"/>
            <a:headEnd type="none"/>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6</a:t>
            </a:r>
          </a:p>
        </p:txBody>
      </p:sp>
      <p:cxnSp>
        <p:nvCxnSpPr>
          <p:cNvPr id="74" name="直接箭头连接符 73"/>
          <p:cNvCxnSpPr>
            <a:stCxn id="67" idx="6"/>
            <a:endCxn id="68" idx="2"/>
          </p:cNvCxnSpPr>
          <p:nvPr/>
        </p:nvCxnSpPr>
        <p:spPr>
          <a:xfrm>
            <a:off x="2702560" y="3397885"/>
            <a:ext cx="42545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6"/>
            <a:endCxn id="69" idx="2"/>
          </p:cNvCxnSpPr>
          <p:nvPr/>
        </p:nvCxnSpPr>
        <p:spPr>
          <a:xfrm>
            <a:off x="3465195" y="3397885"/>
            <a:ext cx="90741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9" idx="6"/>
            <a:endCxn id="70" idx="2"/>
          </p:cNvCxnSpPr>
          <p:nvPr/>
        </p:nvCxnSpPr>
        <p:spPr>
          <a:xfrm>
            <a:off x="4709795" y="3397885"/>
            <a:ext cx="54927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0" idx="6"/>
            <a:endCxn id="71" idx="2"/>
          </p:cNvCxnSpPr>
          <p:nvPr/>
        </p:nvCxnSpPr>
        <p:spPr>
          <a:xfrm flipV="1">
            <a:off x="5596255" y="3397885"/>
            <a:ext cx="9010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1" idx="6"/>
            <a:endCxn id="72" idx="2"/>
          </p:cNvCxnSpPr>
          <p:nvPr/>
        </p:nvCxnSpPr>
        <p:spPr>
          <a:xfrm>
            <a:off x="6834505" y="3397885"/>
            <a:ext cx="1444625" cy="0"/>
          </a:xfrm>
          <a:prstGeom prst="straightConnector1">
            <a:avLst/>
          </a:prstGeom>
          <a:solidFill>
            <a:srgbClr val="ED7D31"/>
          </a:solidFill>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2" idx="6"/>
            <a:endCxn id="73" idx="2"/>
          </p:cNvCxnSpPr>
          <p:nvPr/>
        </p:nvCxnSpPr>
        <p:spPr>
          <a:xfrm>
            <a:off x="8616315" y="3397885"/>
            <a:ext cx="1302385" cy="0"/>
          </a:xfrm>
          <a:prstGeom prst="straightConnector1">
            <a:avLst/>
          </a:prstGeom>
          <a:solidFill>
            <a:srgbClr val="ED7D31"/>
          </a:solidFill>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3" idx="6"/>
          </p:cNvCxnSpPr>
          <p:nvPr/>
        </p:nvCxnSpPr>
        <p:spPr>
          <a:xfrm>
            <a:off x="10255885" y="3397885"/>
            <a:ext cx="9264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427345" y="4083050"/>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11" name="直接连接符 110"/>
          <p:cNvCxnSpPr/>
          <p:nvPr/>
        </p:nvCxnSpPr>
        <p:spPr>
          <a:xfrm>
            <a:off x="4141470" y="4091940"/>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
        <p:nvSpPr>
          <p:cNvPr id="112" name="文本框 111"/>
          <p:cNvSpPr txBox="1"/>
          <p:nvPr/>
        </p:nvSpPr>
        <p:spPr>
          <a:xfrm>
            <a:off x="2692400" y="4370070"/>
            <a:ext cx="1530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1</a:t>
            </a:r>
          </a:p>
        </p:txBody>
      </p:sp>
      <p:sp>
        <p:nvSpPr>
          <p:cNvPr id="113" name="文本框 112"/>
          <p:cNvSpPr txBox="1"/>
          <p:nvPr/>
        </p:nvSpPr>
        <p:spPr>
          <a:xfrm>
            <a:off x="4008120" y="4370070"/>
            <a:ext cx="1530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2</a:t>
            </a:r>
          </a:p>
        </p:txBody>
      </p:sp>
      <p:sp>
        <p:nvSpPr>
          <p:cNvPr id="116" name="文本框 115"/>
          <p:cNvSpPr txBox="1"/>
          <p:nvPr/>
        </p:nvSpPr>
        <p:spPr>
          <a:xfrm>
            <a:off x="5293995" y="4370070"/>
            <a:ext cx="1530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3</a:t>
            </a:r>
          </a:p>
        </p:txBody>
      </p:sp>
      <p:sp>
        <p:nvSpPr>
          <p:cNvPr id="117" name="文本框 116"/>
          <p:cNvSpPr txBox="1"/>
          <p:nvPr/>
        </p:nvSpPr>
        <p:spPr>
          <a:xfrm>
            <a:off x="7551420" y="4370070"/>
            <a:ext cx="727710" cy="337185"/>
          </a:xfrm>
          <a:prstGeom prst="rect">
            <a:avLst/>
          </a:prstGeom>
          <a:noFill/>
        </p:spPr>
        <p:txBody>
          <a:bodyPr wrap="square" rtlCol="0">
            <a:spAutoFit/>
          </a:bodyPr>
          <a:lstStyle/>
          <a:p>
            <a:r>
              <a:rPr lang="en-US" altLang="zh-CN" sz="1600" b="1">
                <a:latin typeface="微软雅黑" panose="020B0503020204020204" charset="-122"/>
                <a:ea typeface="微软雅黑" panose="020B0503020204020204" charset="-122"/>
              </a:rPr>
              <a:t>......</a:t>
            </a:r>
          </a:p>
        </p:txBody>
      </p:sp>
      <p:sp>
        <p:nvSpPr>
          <p:cNvPr id="118" name="圆角矩形 117"/>
          <p:cNvSpPr/>
          <p:nvPr/>
        </p:nvSpPr>
        <p:spPr>
          <a:xfrm>
            <a:off x="2285365" y="4777105"/>
            <a:ext cx="1065530" cy="778510"/>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Post-decision state</a:t>
            </a:r>
          </a:p>
        </p:txBody>
      </p:sp>
      <p:sp>
        <p:nvSpPr>
          <p:cNvPr id="119" name="圆角矩形 118"/>
          <p:cNvSpPr/>
          <p:nvPr/>
        </p:nvSpPr>
        <p:spPr>
          <a:xfrm>
            <a:off x="3608705" y="4777105"/>
            <a:ext cx="1065530" cy="778510"/>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Post-decision state</a:t>
            </a:r>
          </a:p>
        </p:txBody>
      </p:sp>
      <p:sp>
        <p:nvSpPr>
          <p:cNvPr id="120" name="圆角矩形 119"/>
          <p:cNvSpPr/>
          <p:nvPr/>
        </p:nvSpPr>
        <p:spPr>
          <a:xfrm>
            <a:off x="4894580" y="4777105"/>
            <a:ext cx="1065530" cy="778510"/>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Post-decision state</a:t>
            </a:r>
          </a:p>
        </p:txBody>
      </p:sp>
      <p:sp>
        <p:nvSpPr>
          <p:cNvPr id="121" name="文本框 120"/>
          <p:cNvSpPr txBox="1"/>
          <p:nvPr/>
        </p:nvSpPr>
        <p:spPr>
          <a:xfrm>
            <a:off x="7551420" y="5218430"/>
            <a:ext cx="727710" cy="337185"/>
          </a:xfrm>
          <a:prstGeom prst="rect">
            <a:avLst/>
          </a:prstGeom>
          <a:noFill/>
        </p:spPr>
        <p:txBody>
          <a:bodyPr wrap="square" rtlCol="0">
            <a:spAutoFit/>
          </a:bodyPr>
          <a:lstStyle/>
          <a:p>
            <a:r>
              <a:rPr lang="en-US" altLang="zh-CN" sz="1600" b="1">
                <a:latin typeface="微软雅黑" panose="020B0503020204020204" charset="-122"/>
                <a:ea typeface="微软雅黑" panose="020B0503020204020204" charset="-122"/>
              </a:rPr>
              <a:t>......</a:t>
            </a:r>
          </a:p>
        </p:txBody>
      </p:sp>
      <p:sp>
        <p:nvSpPr>
          <p:cNvPr id="123" name="圆角矩形 122"/>
          <p:cNvSpPr/>
          <p:nvPr/>
        </p:nvSpPr>
        <p:spPr>
          <a:xfrm>
            <a:off x="2285365" y="5662295"/>
            <a:ext cx="1065530" cy="339090"/>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Reward</a:t>
            </a:r>
          </a:p>
        </p:txBody>
      </p:sp>
      <p:sp>
        <p:nvSpPr>
          <p:cNvPr id="124" name="圆角矩形 123"/>
          <p:cNvSpPr/>
          <p:nvPr/>
        </p:nvSpPr>
        <p:spPr>
          <a:xfrm>
            <a:off x="3608705" y="5662295"/>
            <a:ext cx="1065530" cy="339090"/>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Reward</a:t>
            </a:r>
          </a:p>
        </p:txBody>
      </p:sp>
      <p:sp>
        <p:nvSpPr>
          <p:cNvPr id="125" name="圆角矩形 124"/>
          <p:cNvSpPr/>
          <p:nvPr/>
        </p:nvSpPr>
        <p:spPr>
          <a:xfrm>
            <a:off x="4899025" y="5662295"/>
            <a:ext cx="1065530" cy="339090"/>
          </a:xfrm>
          <a:prstGeom prst="roundRect">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Reward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altLang="zh-SG" b="1" dirty="0"/>
              <a:t>Performance analysis</a:t>
            </a:r>
            <a:endParaRPr kumimoji="1" lang="zh-SG" altLang="en-US" b="1" dirty="0"/>
          </a:p>
        </p:txBody>
      </p:sp>
      <p:pic>
        <p:nvPicPr>
          <p:cNvPr id="15" name="图像" descr="图像"/>
          <p:cNvPicPr>
            <a:picLocks noChangeAspect="1"/>
          </p:cNvPicPr>
          <p:nvPr/>
        </p:nvPicPr>
        <p:blipFill rotWithShape="1">
          <a:blip r:embed="rId3"/>
          <a:srcRect r="1488" b="112"/>
          <a:stretch>
            <a:fillRect/>
          </a:stretch>
        </p:blipFill>
        <p:spPr>
          <a:xfrm>
            <a:off x="7808650" y="0"/>
            <a:ext cx="4382482" cy="5302331"/>
          </a:xfrm>
          <a:prstGeom prst="rect">
            <a:avLst/>
          </a:prstGeom>
          <a:ln w="12700">
            <a:miter lim="400000"/>
            <a:headEnd/>
            <a:tailEnd/>
          </a:ln>
        </p:spPr>
      </p:pic>
      <p:sp>
        <p:nvSpPr>
          <p:cNvPr id="4" name="文本框 3"/>
          <p:cNvSpPr txBox="1"/>
          <p:nvPr/>
        </p:nvSpPr>
        <p:spPr>
          <a:xfrm>
            <a:off x="457835" y="1817370"/>
            <a:ext cx="6794500" cy="1476375"/>
          </a:xfrm>
          <a:prstGeom prst="rect">
            <a:avLst/>
          </a:prstGeom>
          <a:noFill/>
        </p:spPr>
        <p:txBody>
          <a:bodyPr wrap="square" rtlCol="0">
            <a:spAutoFit/>
          </a:bodyPr>
          <a:lstStyle/>
          <a:p>
            <a:pPr marL="285750" indent="-285750">
              <a:buFont typeface="Wingdings" panose="05000000000000000000" charset="0"/>
              <a:buChar char="Ø"/>
            </a:pPr>
            <a:r>
              <a:rPr lang="en-US" altLang="zh-CN">
                <a:latin typeface="微软雅黑" panose="020B0503020204020204" charset="-122"/>
                <a:ea typeface="微软雅黑" panose="020B0503020204020204" charset="-122"/>
                <a:sym typeface="+mn-ea"/>
              </a:rPr>
              <a:t>Value approimation by neural network</a:t>
            </a:r>
            <a:endParaRPr lang="en-US" altLang="zh-CN">
              <a:solidFill>
                <a:schemeClr val="tx1"/>
              </a:solidFill>
              <a:latin typeface="微软雅黑" panose="020B0503020204020204" charset="-122"/>
              <a:ea typeface="微软雅黑" panose="020B0503020204020204" charset="-122"/>
            </a:endParaRPr>
          </a:p>
          <a:p>
            <a:pPr marL="285750" indent="-285750">
              <a:buFont typeface="Wingdings" panose="05000000000000000000" charset="0"/>
              <a:buChar char="Ø"/>
            </a:pPr>
            <a:endParaRPr lang="en-US" altLang="zh-CN">
              <a:solidFill>
                <a:schemeClr val="tx1"/>
              </a:solidFill>
              <a:latin typeface="微软雅黑" panose="020B0503020204020204" charset="-122"/>
              <a:ea typeface="微软雅黑" panose="020B0503020204020204" charset="-122"/>
            </a:endParaRPr>
          </a:p>
          <a:p>
            <a:pPr marL="285750" indent="-285750">
              <a:buFont typeface="Wingdings" panose="05000000000000000000" charset="0"/>
              <a:buChar char="Ø"/>
            </a:pPr>
            <a:r>
              <a:rPr lang="en-US" altLang="zh-CN">
                <a:solidFill>
                  <a:schemeClr val="tx1"/>
                </a:solidFill>
                <a:latin typeface="微软雅黑" panose="020B0503020204020204" charset="-122"/>
                <a:ea typeface="微软雅黑" panose="020B0503020204020204" charset="-122"/>
              </a:rPr>
              <a:t>Noisy samples from RL framework</a:t>
            </a:r>
          </a:p>
          <a:p>
            <a:pPr marL="285750" indent="-285750">
              <a:buFont typeface="Wingdings" panose="05000000000000000000" charset="0"/>
              <a:buChar char="Ø"/>
            </a:pPr>
            <a:endParaRPr lang="en-US" altLang="zh-CN">
              <a:solidFill>
                <a:schemeClr val="tx1"/>
              </a:solidFill>
              <a:latin typeface="微软雅黑" panose="020B0503020204020204" charset="-122"/>
              <a:ea typeface="微软雅黑" panose="020B0503020204020204" charset="-122"/>
            </a:endParaRPr>
          </a:p>
          <a:p>
            <a:pPr marL="285750" indent="-285750">
              <a:buFont typeface="Wingdings" panose="05000000000000000000" charset="0"/>
              <a:buChar char="Ø"/>
            </a:pPr>
            <a:r>
              <a:rPr lang="en-US" altLang="zh-CN">
                <a:solidFill>
                  <a:schemeClr val="tx1"/>
                </a:solidFill>
                <a:latin typeface="微软雅黑" panose="020B0503020204020204" charset="-122"/>
                <a:ea typeface="微软雅黑" panose="020B0503020204020204" charset="-122"/>
              </a:rPr>
              <a:t>Efficiency of simulations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b="1" dirty="0"/>
              <a:t>Synergy test</a:t>
            </a:r>
          </a:p>
        </p:txBody>
      </p:sp>
      <p:pic>
        <p:nvPicPr>
          <p:cNvPr id="15" name="图像" descr="图像"/>
          <p:cNvPicPr>
            <a:picLocks noChangeAspect="1"/>
          </p:cNvPicPr>
          <p:nvPr/>
        </p:nvPicPr>
        <p:blipFill rotWithShape="1">
          <a:blip r:embed="rId3"/>
          <a:srcRect r="1488" b="112"/>
          <a:stretch>
            <a:fillRect/>
          </a:stretch>
        </p:blipFill>
        <p:spPr>
          <a:xfrm>
            <a:off x="7808650" y="0"/>
            <a:ext cx="4382482" cy="5302331"/>
          </a:xfrm>
          <a:prstGeom prst="rect">
            <a:avLst/>
          </a:prstGeom>
          <a:ln w="12700">
            <a:miter lim="400000"/>
            <a:headEnd/>
            <a:tailEnd/>
          </a:ln>
        </p:spPr>
      </p:pic>
      <p:pic>
        <p:nvPicPr>
          <p:cNvPr id="4" name="图片 3">
            <a:extLst>
              <a:ext uri="{FF2B5EF4-FFF2-40B4-BE49-F238E27FC236}">
                <a16:creationId xmlns:a16="http://schemas.microsoft.com/office/drawing/2014/main" id="{CC0EEE82-5741-BC46-A161-AF3C5DE10BFE}"/>
              </a:ext>
            </a:extLst>
          </p:cNvPr>
          <p:cNvPicPr>
            <a:picLocks noChangeAspect="1"/>
          </p:cNvPicPr>
          <p:nvPr/>
        </p:nvPicPr>
        <p:blipFill>
          <a:blip r:embed="rId4"/>
          <a:stretch>
            <a:fillRect/>
          </a:stretch>
        </p:blipFill>
        <p:spPr>
          <a:xfrm>
            <a:off x="389850" y="2409108"/>
            <a:ext cx="7985264" cy="20397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6821" y="2894805"/>
            <a:ext cx="3351629" cy="948511"/>
          </a:xfrm>
        </p:spPr>
        <p:txBody>
          <a:bodyPr/>
          <a:lstStyle/>
          <a:p>
            <a:r>
              <a:rPr kumimoji="1" lang="en-US" b="1" dirty="0"/>
              <a:t>Q&amp;A</a:t>
            </a:r>
          </a:p>
        </p:txBody>
      </p:sp>
      <p:pic>
        <p:nvPicPr>
          <p:cNvPr id="15" name="图像" descr="图像"/>
          <p:cNvPicPr>
            <a:picLocks noChangeAspect="1"/>
          </p:cNvPicPr>
          <p:nvPr/>
        </p:nvPicPr>
        <p:blipFill rotWithShape="1">
          <a:blip r:embed="rId3"/>
          <a:srcRect r="1488" b="112"/>
          <a:stretch>
            <a:fillRect/>
          </a:stretch>
        </p:blipFill>
        <p:spPr>
          <a:xfrm>
            <a:off x="7808650" y="0"/>
            <a:ext cx="4382482" cy="5302331"/>
          </a:xfrm>
          <a:prstGeom prst="rect">
            <a:avLst/>
          </a:prstGeom>
          <a:ln w="12700">
            <a:miter lim="400000"/>
            <a:headEnd/>
            <a:tailEnd/>
          </a:ln>
        </p:spPr>
      </p:pic>
    </p:spTree>
    <p:extLst>
      <p:ext uri="{BB962C8B-B14F-4D97-AF65-F5344CB8AC3E}">
        <p14:creationId xmlns:p14="http://schemas.microsoft.com/office/powerpoint/2010/main" val="402938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5774499" cy="948511"/>
          </a:xfrm>
        </p:spPr>
        <p:txBody>
          <a:bodyPr/>
          <a:lstStyle/>
          <a:p>
            <a:r>
              <a:rPr kumimoji="1" lang="en-US" altLang="zh-SG" b="1" dirty="0"/>
              <a:t>Synergy Decision System</a:t>
            </a:r>
            <a:endParaRPr kumimoji="1" lang="zh-SG" altLang="en-US" b="1" dirty="0"/>
          </a:p>
        </p:txBody>
      </p:sp>
      <p:sp>
        <p:nvSpPr>
          <p:cNvPr id="44" name="矩形 43"/>
          <p:cNvSpPr/>
          <p:nvPr/>
        </p:nvSpPr>
        <p:spPr>
          <a:xfrm>
            <a:off x="1478071" y="1578282"/>
            <a:ext cx="2693096" cy="977030"/>
          </a:xfrm>
          <a:prstGeom prst="rect">
            <a:avLst/>
          </a:prstGeom>
          <a:ln>
            <a:solidFill>
              <a:srgbClr val="5B9BD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SG" sz="2000" b="1" dirty="0"/>
              <a:t>Recommender System</a:t>
            </a:r>
          </a:p>
        </p:txBody>
      </p:sp>
      <p:cxnSp>
        <p:nvCxnSpPr>
          <p:cNvPr id="46" name="肘形连接符 45"/>
          <p:cNvCxnSpPr>
            <a:stCxn id="44" idx="2"/>
            <a:endCxn id="44" idx="0"/>
          </p:cNvCxnSpPr>
          <p:nvPr/>
        </p:nvCxnSpPr>
        <p:spPr>
          <a:xfrm rot="5400000" flipH="1">
            <a:off x="2336104" y="2066797"/>
            <a:ext cx="977030" cy="12700"/>
          </a:xfrm>
          <a:prstGeom prst="bentConnector5">
            <a:avLst>
              <a:gd name="adj1" fmla="val -49038"/>
              <a:gd name="adj2" fmla="val 13586299"/>
              <a:gd name="adj3" fmla="val 147756"/>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表格 50"/>
          <p:cNvGraphicFramePr>
            <a:graphicFrameLocks noGrp="1"/>
          </p:cNvGraphicFramePr>
          <p:nvPr>
            <p:extLst>
              <p:ext uri="{D42A27DB-BD31-4B8C-83A1-F6EECF244321}">
                <p14:modId xmlns:p14="http://schemas.microsoft.com/office/powerpoint/2010/main" val="1280623185"/>
              </p:ext>
            </p:extLst>
          </p:nvPr>
        </p:nvGraphicFramePr>
        <p:xfrm>
          <a:off x="1260345" y="3450342"/>
          <a:ext cx="3141248" cy="1828800"/>
        </p:xfrm>
        <a:graphic>
          <a:graphicData uri="http://schemas.openxmlformats.org/drawingml/2006/table">
            <a:tbl>
              <a:tblPr firstRow="1" bandRow="1">
                <a:tableStyleId>{7DF18680-E054-41AD-8BC1-D1AEF772440D}</a:tableStyleId>
              </a:tblPr>
              <a:tblGrid>
                <a:gridCol w="785312">
                  <a:extLst>
                    <a:ext uri="{9D8B030D-6E8A-4147-A177-3AD203B41FA5}">
                      <a16:colId xmlns:a16="http://schemas.microsoft.com/office/drawing/2014/main" val="20000"/>
                    </a:ext>
                  </a:extLst>
                </a:gridCol>
                <a:gridCol w="785312">
                  <a:extLst>
                    <a:ext uri="{9D8B030D-6E8A-4147-A177-3AD203B41FA5}">
                      <a16:colId xmlns:a16="http://schemas.microsoft.com/office/drawing/2014/main" val="20001"/>
                    </a:ext>
                  </a:extLst>
                </a:gridCol>
                <a:gridCol w="785312">
                  <a:extLst>
                    <a:ext uri="{9D8B030D-6E8A-4147-A177-3AD203B41FA5}">
                      <a16:colId xmlns:a16="http://schemas.microsoft.com/office/drawing/2014/main" val="20002"/>
                    </a:ext>
                  </a:extLst>
                </a:gridCol>
                <a:gridCol w="785312">
                  <a:extLst>
                    <a:ext uri="{9D8B030D-6E8A-4147-A177-3AD203B41FA5}">
                      <a16:colId xmlns:a16="http://schemas.microsoft.com/office/drawing/2014/main" val="20003"/>
                    </a:ext>
                  </a:extLst>
                </a:gridCol>
              </a:tblGrid>
              <a:tr h="284457">
                <a:tc gridSpan="4">
                  <a:txBody>
                    <a:bodyPr/>
                    <a:lstStyle/>
                    <a:p>
                      <a:pPr algn="ctr"/>
                      <a:r>
                        <a:rPr lang="en-US" altLang="zh-SG" dirty="0"/>
                        <a:t>prediction CVR matrix</a:t>
                      </a:r>
                    </a:p>
                  </a:txBody>
                  <a:tcPr anchor="ctr"/>
                </a:tc>
                <a:tc hMerge="1">
                  <a:txBody>
                    <a:bodyPr/>
                    <a:lstStyle/>
                    <a:p>
                      <a:endParaRPr lang="zh-SG"/>
                    </a:p>
                  </a:txBody>
                  <a:tcPr/>
                </a:tc>
                <a:tc hMerge="1">
                  <a:txBody>
                    <a:bodyPr/>
                    <a:lstStyle/>
                    <a:p>
                      <a:endParaRPr lang="zh-SG"/>
                    </a:p>
                  </a:txBody>
                  <a:tcPr/>
                </a:tc>
                <a:tc hMerge="1">
                  <a:txBody>
                    <a:bodyPr/>
                    <a:lstStyle/>
                    <a:p>
                      <a:endParaRPr lang="zh-SG"/>
                    </a:p>
                  </a:txBody>
                  <a:tcPr/>
                </a:tc>
                <a:extLst>
                  <a:ext uri="{0D108BD9-81ED-4DB2-BD59-A6C34878D82A}">
                    <a16:rowId xmlns:a16="http://schemas.microsoft.com/office/drawing/2014/main" val="10000"/>
                  </a:ext>
                </a:extLst>
              </a:tr>
              <a:tr h="284457">
                <a:tc>
                  <a:txBody>
                    <a:bodyPr/>
                    <a:lstStyle/>
                    <a:p>
                      <a:endParaRPr lang="zh-SG" altLang="en-US"/>
                    </a:p>
                  </a:txBody>
                  <a:tcPr/>
                </a:tc>
                <a:tc>
                  <a:txBody>
                    <a:bodyPr/>
                    <a:lstStyle/>
                    <a:p>
                      <a:endParaRPr lang="zh-SG" altLang="en-US"/>
                    </a:p>
                  </a:txBody>
                  <a:tcPr/>
                </a:tc>
                <a:tc>
                  <a:txBody>
                    <a:bodyPr/>
                    <a:lstStyle/>
                    <a:p>
                      <a:endParaRPr lang="zh-SG" altLang="en-US"/>
                    </a:p>
                  </a:txBody>
                  <a:tcPr/>
                </a:tc>
                <a:tc>
                  <a:txBody>
                    <a:bodyPr/>
                    <a:lstStyle/>
                    <a:p>
                      <a:endParaRPr lang="zh-SG" altLang="en-US" dirty="0"/>
                    </a:p>
                  </a:txBody>
                  <a:tcPr/>
                </a:tc>
                <a:extLst>
                  <a:ext uri="{0D108BD9-81ED-4DB2-BD59-A6C34878D82A}">
                    <a16:rowId xmlns:a16="http://schemas.microsoft.com/office/drawing/2014/main" val="10001"/>
                  </a:ext>
                </a:extLst>
              </a:tr>
              <a:tr h="284457">
                <a:tc>
                  <a:txBody>
                    <a:bodyPr/>
                    <a:lstStyle/>
                    <a:p>
                      <a:endParaRPr lang="zh-SG" altLang="en-US"/>
                    </a:p>
                  </a:txBody>
                  <a:tcPr/>
                </a:tc>
                <a:tc>
                  <a:txBody>
                    <a:bodyPr/>
                    <a:lstStyle/>
                    <a:p>
                      <a:endParaRPr lang="zh-SG" altLang="en-US"/>
                    </a:p>
                  </a:txBody>
                  <a:tcPr/>
                </a:tc>
                <a:tc>
                  <a:txBody>
                    <a:bodyPr/>
                    <a:lstStyle/>
                    <a:p>
                      <a:endParaRPr lang="zh-SG" altLang="en-US"/>
                    </a:p>
                  </a:txBody>
                  <a:tcPr/>
                </a:tc>
                <a:tc>
                  <a:txBody>
                    <a:bodyPr/>
                    <a:lstStyle/>
                    <a:p>
                      <a:endParaRPr lang="zh-SG" altLang="en-US"/>
                    </a:p>
                  </a:txBody>
                  <a:tcPr/>
                </a:tc>
                <a:extLst>
                  <a:ext uri="{0D108BD9-81ED-4DB2-BD59-A6C34878D82A}">
                    <a16:rowId xmlns:a16="http://schemas.microsoft.com/office/drawing/2014/main" val="10002"/>
                  </a:ext>
                </a:extLst>
              </a:tr>
              <a:tr h="284457">
                <a:tc>
                  <a:txBody>
                    <a:bodyPr/>
                    <a:lstStyle/>
                    <a:p>
                      <a:endParaRPr lang="zh-SG" altLang="en-US" dirty="0"/>
                    </a:p>
                  </a:txBody>
                  <a:tcPr/>
                </a:tc>
                <a:tc>
                  <a:txBody>
                    <a:bodyPr/>
                    <a:lstStyle/>
                    <a:p>
                      <a:endParaRPr lang="zh-SG" altLang="en-US" dirty="0"/>
                    </a:p>
                  </a:txBody>
                  <a:tcPr/>
                </a:tc>
                <a:tc>
                  <a:txBody>
                    <a:bodyPr/>
                    <a:lstStyle/>
                    <a:p>
                      <a:endParaRPr lang="zh-SG" altLang="en-US"/>
                    </a:p>
                  </a:txBody>
                  <a:tcPr/>
                </a:tc>
                <a:tc>
                  <a:txBody>
                    <a:bodyPr/>
                    <a:lstStyle/>
                    <a:p>
                      <a:endParaRPr lang="zh-SG" altLang="en-US" dirty="0"/>
                    </a:p>
                  </a:txBody>
                  <a:tcPr/>
                </a:tc>
                <a:extLst>
                  <a:ext uri="{0D108BD9-81ED-4DB2-BD59-A6C34878D82A}">
                    <a16:rowId xmlns:a16="http://schemas.microsoft.com/office/drawing/2014/main" val="10003"/>
                  </a:ext>
                </a:extLst>
              </a:tr>
              <a:tr h="284457">
                <a:tc>
                  <a:txBody>
                    <a:bodyPr/>
                    <a:lstStyle/>
                    <a:p>
                      <a:endParaRPr lang="zh-SG" altLang="en-US"/>
                    </a:p>
                  </a:txBody>
                  <a:tcPr/>
                </a:tc>
                <a:tc>
                  <a:txBody>
                    <a:bodyPr/>
                    <a:lstStyle/>
                    <a:p>
                      <a:endParaRPr lang="zh-SG" altLang="en-US"/>
                    </a:p>
                  </a:txBody>
                  <a:tcPr/>
                </a:tc>
                <a:tc>
                  <a:txBody>
                    <a:bodyPr/>
                    <a:lstStyle/>
                    <a:p>
                      <a:endParaRPr lang="zh-SG" altLang="en-US" dirty="0"/>
                    </a:p>
                  </a:txBody>
                  <a:tcPr/>
                </a:tc>
                <a:tc>
                  <a:txBody>
                    <a:bodyPr/>
                    <a:lstStyle/>
                    <a:p>
                      <a:endParaRPr lang="zh-SG" altLang="en-US" dirty="0"/>
                    </a:p>
                  </a:txBody>
                  <a:tcPr/>
                </a:tc>
                <a:extLst>
                  <a:ext uri="{0D108BD9-81ED-4DB2-BD59-A6C34878D82A}">
                    <a16:rowId xmlns:a16="http://schemas.microsoft.com/office/drawing/2014/main" val="10004"/>
                  </a:ext>
                </a:extLst>
              </a:tr>
            </a:tbl>
          </a:graphicData>
        </a:graphic>
      </p:graphicFrame>
      <p:cxnSp>
        <p:nvCxnSpPr>
          <p:cNvPr id="52" name="直线箭头连接符 51"/>
          <p:cNvCxnSpPr>
            <a:stCxn id="44" idx="2"/>
            <a:endCxn id="50" idx="0"/>
          </p:cNvCxnSpPr>
          <p:nvPr/>
        </p:nvCxnSpPr>
        <p:spPr>
          <a:xfrm>
            <a:off x="2824619" y="2555312"/>
            <a:ext cx="6350" cy="895030"/>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818269" y="2802130"/>
            <a:ext cx="1273426" cy="400110"/>
          </a:xfrm>
          <a:prstGeom prst="rect">
            <a:avLst/>
          </a:prstGeom>
          <a:noFill/>
        </p:spPr>
        <p:txBody>
          <a:bodyPr wrap="none" rtlCol="0">
            <a:spAutoFit/>
          </a:bodyPr>
          <a:lstStyle/>
          <a:p>
            <a:r>
              <a:rPr kumimoji="1" lang="en-US" altLang="zh-SG" sz="2000" b="1" dirty="0">
                <a:solidFill>
                  <a:srgbClr val="5B9BD5"/>
                </a:solidFill>
              </a:rPr>
              <a:t>Prediction</a:t>
            </a:r>
          </a:p>
        </p:txBody>
      </p:sp>
      <p:sp>
        <p:nvSpPr>
          <p:cNvPr id="55" name="文本框 54"/>
          <p:cNvSpPr txBox="1"/>
          <p:nvPr/>
        </p:nvSpPr>
        <p:spPr>
          <a:xfrm>
            <a:off x="6558" y="1866742"/>
            <a:ext cx="1033103" cy="400110"/>
          </a:xfrm>
          <a:prstGeom prst="rect">
            <a:avLst/>
          </a:prstGeom>
          <a:noFill/>
        </p:spPr>
        <p:txBody>
          <a:bodyPr wrap="none" rtlCol="0">
            <a:spAutoFit/>
          </a:bodyPr>
          <a:lstStyle/>
          <a:p>
            <a:r>
              <a:rPr kumimoji="1" lang="en-US" altLang="zh-SG" sz="2000" b="1" dirty="0">
                <a:solidFill>
                  <a:srgbClr val="5B9BD5"/>
                </a:solidFill>
              </a:rPr>
              <a:t>Training</a:t>
            </a:r>
          </a:p>
        </p:txBody>
      </p:sp>
      <p:sp>
        <p:nvSpPr>
          <p:cNvPr id="57" name="矩形 56"/>
          <p:cNvSpPr/>
          <p:nvPr/>
        </p:nvSpPr>
        <p:spPr>
          <a:xfrm>
            <a:off x="7510342" y="1211867"/>
            <a:ext cx="2931090" cy="995908"/>
          </a:xfrm>
          <a:prstGeom prst="rect">
            <a:avLst/>
          </a:prstGeom>
          <a:gradFill flip="none" rotWithShape="1">
            <a:gsLst>
              <a:gs pos="0">
                <a:srgbClr val="5B9BD5"/>
              </a:gs>
              <a:gs pos="100000">
                <a:srgbClr val="ED7D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2000" b="1" dirty="0"/>
              <a:t>Simulation Environment</a:t>
            </a:r>
            <a:endParaRPr kumimoji="1" lang="zh-SG" altLang="en-US" sz="2000" b="1" dirty="0"/>
          </a:p>
        </p:txBody>
      </p:sp>
      <p:sp>
        <p:nvSpPr>
          <p:cNvPr id="58" name="矩形 57"/>
          <p:cNvSpPr/>
          <p:nvPr/>
        </p:nvSpPr>
        <p:spPr>
          <a:xfrm>
            <a:off x="7510342" y="3315905"/>
            <a:ext cx="2931090" cy="9959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2000" b="1" dirty="0"/>
              <a:t>Order Dispatch &amp; Routing</a:t>
            </a:r>
            <a:endParaRPr kumimoji="1" lang="zh-SG" altLang="en-US" sz="2000" b="1" dirty="0"/>
          </a:p>
        </p:txBody>
      </p:sp>
      <p:cxnSp>
        <p:nvCxnSpPr>
          <p:cNvPr id="60" name="肘形连接符 59"/>
          <p:cNvCxnSpPr>
            <a:stCxn id="50" idx="3"/>
            <a:endCxn id="57" idx="1"/>
          </p:cNvCxnSpPr>
          <p:nvPr/>
        </p:nvCxnSpPr>
        <p:spPr>
          <a:xfrm flipV="1">
            <a:off x="4401593" y="1709821"/>
            <a:ext cx="3108749" cy="2654921"/>
          </a:xfrm>
          <a:prstGeom prst="bentConnector3">
            <a:avLst>
              <a:gd name="adj1" fmla="val 50000"/>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p:nvPr/>
        </p:nvCxnSpPr>
        <p:spPr>
          <a:xfrm flipV="1">
            <a:off x="8074014" y="2207776"/>
            <a:ext cx="0" cy="111602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a:off x="9955004" y="2201425"/>
            <a:ext cx="0" cy="112237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8339452" y="2251770"/>
            <a:ext cx="1350113" cy="1015663"/>
          </a:xfrm>
          <a:prstGeom prst="rect">
            <a:avLst/>
          </a:prstGeom>
          <a:noFill/>
        </p:spPr>
        <p:txBody>
          <a:bodyPr wrap="none" rtlCol="0">
            <a:spAutoFit/>
          </a:bodyPr>
          <a:lstStyle/>
          <a:p>
            <a:pPr algn="ctr"/>
            <a:r>
              <a:rPr kumimoji="1" lang="en-US" altLang="zh-SG" sz="2000" b="1" dirty="0">
                <a:solidFill>
                  <a:srgbClr val="ED7D31"/>
                </a:solidFill>
              </a:rPr>
              <a:t>Interaction</a:t>
            </a:r>
          </a:p>
          <a:p>
            <a:pPr algn="ctr"/>
            <a:r>
              <a:rPr kumimoji="1" lang="en-US" altLang="zh-SG" sz="2000" b="1" dirty="0">
                <a:solidFill>
                  <a:srgbClr val="ED7D31"/>
                </a:solidFill>
              </a:rPr>
              <a:t>&amp;</a:t>
            </a:r>
          </a:p>
          <a:p>
            <a:pPr algn="ctr"/>
            <a:r>
              <a:rPr kumimoji="1" lang="en-US" altLang="zh-SG" sz="2000" b="1" dirty="0">
                <a:solidFill>
                  <a:srgbClr val="ED7D31"/>
                </a:solidFill>
              </a:rPr>
              <a:t>Training</a:t>
            </a:r>
            <a:endParaRPr kumimoji="1" lang="zh-SG" altLang="en-US" sz="2000" b="1" dirty="0">
              <a:solidFill>
                <a:srgbClr val="ED7D31"/>
              </a:solidFill>
            </a:endParaRPr>
          </a:p>
        </p:txBody>
      </p:sp>
      <p:cxnSp>
        <p:nvCxnSpPr>
          <p:cNvPr id="72" name="直线箭头连接符 71"/>
          <p:cNvCxnSpPr>
            <a:stCxn id="50" idx="2"/>
            <a:endCxn id="95" idx="0"/>
          </p:cNvCxnSpPr>
          <p:nvPr/>
        </p:nvCxnSpPr>
        <p:spPr>
          <a:xfrm flipH="1">
            <a:off x="2818269" y="5279142"/>
            <a:ext cx="12700" cy="520339"/>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774418" y="5799480"/>
            <a:ext cx="2367113" cy="69412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2000" b="1" dirty="0"/>
              <a:t>Policy</a:t>
            </a:r>
            <a:endParaRPr kumimoji="1" lang="zh-SG" altLang="en-US" sz="2000" b="1" dirty="0"/>
          </a:p>
        </p:txBody>
      </p:sp>
      <p:cxnSp>
        <p:nvCxnSpPr>
          <p:cNvPr id="85" name="肘形连接符 84"/>
          <p:cNvCxnSpPr>
            <a:stCxn id="58" idx="2"/>
            <a:endCxn id="83" idx="0"/>
          </p:cNvCxnSpPr>
          <p:nvPr/>
        </p:nvCxnSpPr>
        <p:spPr>
          <a:xfrm rot="5400000">
            <a:off x="7223098" y="4046690"/>
            <a:ext cx="1487667" cy="2017912"/>
          </a:xfrm>
          <a:prstGeom prst="bentConnector3">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stCxn id="83" idx="1"/>
            <a:endCxn id="95" idx="3"/>
          </p:cNvCxnSpPr>
          <p:nvPr/>
        </p:nvCxnSpPr>
        <p:spPr>
          <a:xfrm flipH="1">
            <a:off x="4001929" y="6146543"/>
            <a:ext cx="1772489"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1634608" y="5799481"/>
            <a:ext cx="2367321" cy="694125"/>
          </a:xfrm>
          <a:prstGeom prst="rect">
            <a:avLst/>
          </a:prstGeom>
          <a:gradFill flip="none" rotWithShape="1">
            <a:gsLst>
              <a:gs pos="0">
                <a:srgbClr val="5B9BD5"/>
              </a:gs>
              <a:gs pos="100000">
                <a:srgbClr val="ED7D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2000" b="1" dirty="0"/>
              <a:t>Ranking</a:t>
            </a:r>
            <a:endParaRPr kumimoji="1" lang="zh-SG" altLang="en-US" sz="2000" b="1" dirty="0"/>
          </a:p>
        </p:txBody>
      </p:sp>
      <p:sp>
        <p:nvSpPr>
          <p:cNvPr id="101" name="矩形 100"/>
          <p:cNvSpPr/>
          <p:nvPr/>
        </p:nvSpPr>
        <p:spPr>
          <a:xfrm>
            <a:off x="9914021" y="5799481"/>
            <a:ext cx="2159794" cy="69412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2000" b="1" dirty="0"/>
              <a:t>Online Decision</a:t>
            </a:r>
            <a:endParaRPr kumimoji="1" lang="zh-SG" altLang="en-US" sz="2000" b="1" dirty="0"/>
          </a:p>
        </p:txBody>
      </p:sp>
      <p:cxnSp>
        <p:nvCxnSpPr>
          <p:cNvPr id="104" name="直线箭头连接符 103"/>
          <p:cNvCxnSpPr>
            <a:stCxn id="83" idx="3"/>
            <a:endCxn id="101" idx="1"/>
          </p:cNvCxnSpPr>
          <p:nvPr/>
        </p:nvCxnSpPr>
        <p:spPr>
          <a:xfrm>
            <a:off x="8141531" y="6146543"/>
            <a:ext cx="1772490"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5774499" cy="948511"/>
          </a:xfrm>
        </p:spPr>
        <p:txBody>
          <a:bodyPr/>
          <a:lstStyle/>
          <a:p>
            <a:r>
              <a:rPr kumimoji="1" lang="en-US" altLang="zh-SG" b="1" dirty="0"/>
              <a:t>Recommender System</a:t>
            </a:r>
            <a:endParaRPr kumimoji="1" lang="zh-SG" altLang="en-US" b="1" dirty="0"/>
          </a:p>
        </p:txBody>
      </p:sp>
      <p:sp>
        <p:nvSpPr>
          <p:cNvPr id="3" name="文本框 2"/>
          <p:cNvSpPr txBox="1"/>
          <p:nvPr/>
        </p:nvSpPr>
        <p:spPr>
          <a:xfrm>
            <a:off x="1502450" y="6219301"/>
            <a:ext cx="903605" cy="306705"/>
          </a:xfrm>
          <a:prstGeom prst="rect">
            <a:avLst/>
          </a:prstGeom>
          <a:noFill/>
          <a:ln w="28575">
            <a:solidFill>
              <a:schemeClr val="accent5">
                <a:lumMod val="60000"/>
                <a:lumOff val="40000"/>
              </a:schemeClr>
            </a:solidFill>
          </a:ln>
        </p:spPr>
        <p:txBody>
          <a:bodyPr wrap="none" rtlCol="0">
            <a:spAutoFit/>
          </a:bodyPr>
          <a:lstStyle/>
          <a:p>
            <a:pPr algn="ctr"/>
            <a:r>
              <a:rPr kumimoji="1" lang="en-US" altLang="zh-SG" sz="1400" b="1" dirty="0" err="1">
                <a:solidFill>
                  <a:srgbClr val="9DC3E6"/>
                </a:solidFill>
                <a:latin typeface="微软雅黑" panose="020B0503020204020204" charset="-122"/>
                <a:ea typeface="微软雅黑" panose="020B0503020204020204" charset="-122"/>
              </a:rPr>
              <a:t>users_id</a:t>
            </a:r>
          </a:p>
        </p:txBody>
      </p:sp>
      <p:sp>
        <p:nvSpPr>
          <p:cNvPr id="6" name="文本框 5"/>
          <p:cNvSpPr txBox="1"/>
          <p:nvPr/>
        </p:nvSpPr>
        <p:spPr>
          <a:xfrm>
            <a:off x="5235725" y="6219301"/>
            <a:ext cx="1445260" cy="306705"/>
          </a:xfrm>
          <a:prstGeom prst="rect">
            <a:avLst/>
          </a:prstGeom>
          <a:noFill/>
          <a:ln w="28575">
            <a:solidFill>
              <a:srgbClr val="70AD47"/>
            </a:solidFill>
          </a:ln>
        </p:spPr>
        <p:txBody>
          <a:bodyPr wrap="none" rtlCol="0">
            <a:spAutoFit/>
          </a:bodyPr>
          <a:lstStyle/>
          <a:p>
            <a:pPr algn="ctr"/>
            <a:r>
              <a:rPr kumimoji="1" lang="en-US" altLang="zh-SG" sz="1400" b="1" dirty="0" err="1">
                <a:solidFill>
                  <a:srgbClr val="70AD47"/>
                </a:solidFill>
                <a:latin typeface="微软雅黑" panose="020B0503020204020204" charset="-122"/>
                <a:ea typeface="微软雅黑" panose="020B0503020204020204" charset="-122"/>
              </a:rPr>
              <a:t>restaurants_id</a:t>
            </a:r>
          </a:p>
        </p:txBody>
      </p:sp>
      <p:graphicFrame>
        <p:nvGraphicFramePr>
          <p:cNvPr id="7" name="表格 7"/>
          <p:cNvGraphicFramePr>
            <a:graphicFrameLocks noGrp="1"/>
          </p:cNvGraphicFramePr>
          <p:nvPr/>
        </p:nvGraphicFramePr>
        <p:xfrm>
          <a:off x="722630" y="4433570"/>
          <a:ext cx="2463165" cy="1459865"/>
        </p:xfrm>
        <a:graphic>
          <a:graphicData uri="http://schemas.openxmlformats.org/drawingml/2006/table">
            <a:tbl>
              <a:tblPr firstRow="1" bandRow="1">
                <a:tableStyleId>{7DF18680-E054-41AD-8BC1-D1AEF772440D}</a:tableStyleId>
              </a:tblPr>
              <a:tblGrid>
                <a:gridCol w="2463165">
                  <a:extLst>
                    <a:ext uri="{9D8B030D-6E8A-4147-A177-3AD203B41FA5}">
                      <a16:colId xmlns:a16="http://schemas.microsoft.com/office/drawing/2014/main" val="20000"/>
                    </a:ext>
                  </a:extLst>
                </a:gridCol>
              </a:tblGrid>
              <a:tr h="417195">
                <a:tc>
                  <a:txBody>
                    <a:bodyPr/>
                    <a:lstStyle/>
                    <a:p>
                      <a:pPr algn="ctr"/>
                      <a:r>
                        <a:rPr lang="en-US" altLang="zh-SG" sz="1400" dirty="0">
                          <a:latin typeface="微软雅黑" panose="020B0503020204020204" charset="-122"/>
                          <a:ea typeface="微软雅黑" panose="020B0503020204020204" charset="-122"/>
                        </a:rPr>
                        <a:t>user embeddings</a:t>
                      </a:r>
                    </a:p>
                  </a:txBody>
                  <a:tcPr>
                    <a:solidFill>
                      <a:srgbClr val="9DC3E6"/>
                    </a:solidFill>
                  </a:tcPr>
                </a:tc>
                <a:extLst>
                  <a:ext uri="{0D108BD9-81ED-4DB2-BD59-A6C34878D82A}">
                    <a16:rowId xmlns:a16="http://schemas.microsoft.com/office/drawing/2014/main" val="10000"/>
                  </a:ext>
                </a:extLst>
              </a:tr>
              <a:tr h="347345">
                <a:tc>
                  <a:txBody>
                    <a:bodyPr/>
                    <a:lstStyle/>
                    <a:p>
                      <a:pPr algn="ctr"/>
                      <a:endParaRPr lang="zh-SG" altLang="en-US" sz="14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1"/>
                  </a:ext>
                </a:extLst>
              </a:tr>
              <a:tr h="347980">
                <a:tc>
                  <a:txBody>
                    <a:bodyPr/>
                    <a:lstStyle/>
                    <a:p>
                      <a:pPr algn="ctr"/>
                      <a:endParaRPr lang="zh-SG" altLang="en-US" sz="14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2"/>
                  </a:ext>
                </a:extLst>
              </a:tr>
              <a:tr h="347345">
                <a:tc>
                  <a:txBody>
                    <a:bodyPr/>
                    <a:lstStyle/>
                    <a:p>
                      <a:pPr algn="ctr"/>
                      <a:endParaRPr lang="zh-SG" altLang="en-US" sz="14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3"/>
                  </a:ext>
                </a:extLst>
              </a:tr>
            </a:tbl>
          </a:graphicData>
        </a:graphic>
      </p:graphicFrame>
      <p:graphicFrame>
        <p:nvGraphicFramePr>
          <p:cNvPr id="8" name="表格 7"/>
          <p:cNvGraphicFramePr>
            <a:graphicFrameLocks noGrp="1"/>
          </p:cNvGraphicFramePr>
          <p:nvPr/>
        </p:nvGraphicFramePr>
        <p:xfrm>
          <a:off x="4726773" y="4433761"/>
          <a:ext cx="2463165" cy="1459864"/>
        </p:xfrm>
        <a:graphic>
          <a:graphicData uri="http://schemas.openxmlformats.org/drawingml/2006/table">
            <a:tbl>
              <a:tblPr firstRow="1" bandRow="1">
                <a:tableStyleId>{93296810-A885-4BE3-A3E7-6D5BEEA58F35}</a:tableStyleId>
              </a:tblPr>
              <a:tblGrid>
                <a:gridCol w="2463165">
                  <a:extLst>
                    <a:ext uri="{9D8B030D-6E8A-4147-A177-3AD203B41FA5}">
                      <a16:colId xmlns:a16="http://schemas.microsoft.com/office/drawing/2014/main" val="20000"/>
                    </a:ext>
                  </a:extLst>
                </a:gridCol>
              </a:tblGrid>
              <a:tr h="364966">
                <a:tc>
                  <a:txBody>
                    <a:bodyPr/>
                    <a:lstStyle/>
                    <a:p>
                      <a:pPr algn="ctr"/>
                      <a:r>
                        <a:rPr lang="en-US" altLang="zh-SG" sz="1400" dirty="0">
                          <a:latin typeface="微软雅黑" panose="020B0503020204020204" charset="-122"/>
                          <a:ea typeface="微软雅黑" panose="020B0503020204020204" charset="-122"/>
                        </a:rPr>
                        <a:t>restaurant embeddings</a:t>
                      </a:r>
                    </a:p>
                  </a:txBody>
                  <a:tcPr/>
                </a:tc>
                <a:extLst>
                  <a:ext uri="{0D108BD9-81ED-4DB2-BD59-A6C34878D82A}">
                    <a16:rowId xmlns:a16="http://schemas.microsoft.com/office/drawing/2014/main" val="10000"/>
                  </a:ext>
                </a:extLst>
              </a:tr>
              <a:tr h="364966">
                <a:tc>
                  <a:txBody>
                    <a:bodyPr/>
                    <a:lstStyle/>
                    <a:p>
                      <a:pPr algn="ctr"/>
                      <a:endParaRPr lang="zh-SG" altLang="en-US" sz="14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1"/>
                  </a:ext>
                </a:extLst>
              </a:tr>
              <a:tr h="364966">
                <a:tc>
                  <a:txBody>
                    <a:bodyPr/>
                    <a:lstStyle/>
                    <a:p>
                      <a:pPr algn="ctr"/>
                      <a:endParaRPr lang="zh-SG" altLang="en-US" sz="14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2"/>
                  </a:ext>
                </a:extLst>
              </a:tr>
              <a:tr h="364966">
                <a:tc>
                  <a:txBody>
                    <a:bodyPr/>
                    <a:lstStyle/>
                    <a:p>
                      <a:pPr algn="ctr"/>
                      <a:endParaRPr lang="zh-SG" altLang="en-US" sz="1400" dirty="0">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3"/>
                  </a:ext>
                </a:extLst>
              </a:tr>
            </a:tbl>
          </a:graphicData>
        </a:graphic>
      </p:graphicFrame>
      <p:cxnSp>
        <p:nvCxnSpPr>
          <p:cNvPr id="10" name="直线箭头连接符 9"/>
          <p:cNvCxnSpPr>
            <a:stCxn id="3" idx="0"/>
            <a:endCxn id="7" idx="2"/>
          </p:cNvCxnSpPr>
          <p:nvPr/>
        </p:nvCxnSpPr>
        <p:spPr>
          <a:xfrm flipV="1">
            <a:off x="1954252" y="5903071"/>
            <a:ext cx="0" cy="325755"/>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6" idx="0"/>
            <a:endCxn id="8" idx="2"/>
          </p:cNvCxnSpPr>
          <p:nvPr/>
        </p:nvCxnSpPr>
        <p:spPr>
          <a:xfrm flipV="1">
            <a:off x="5958355" y="5893625"/>
            <a:ext cx="0" cy="325676"/>
          </a:xfrm>
          <a:prstGeom prst="straightConnector1">
            <a:avLst/>
          </a:prstGeom>
          <a:ln w="57150">
            <a:solidFill>
              <a:srgbClr val="70AD47"/>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2670" y="3882603"/>
            <a:ext cx="2463165" cy="263444"/>
          </a:xfrm>
          <a:prstGeom prst="rect">
            <a:avLst/>
          </a:prstGeom>
          <a:solidFill>
            <a:schemeClr val="accent5">
              <a:lumMod val="60000"/>
              <a:lumOff val="40000"/>
            </a:schemeClr>
          </a:solidFill>
          <a:ln>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SG" sz="1400" b="1" dirty="0">
                <a:latin typeface="微软雅黑" panose="020B0503020204020204" charset="-122"/>
                <a:ea typeface="微软雅黑" panose="020B0503020204020204" charset="-122"/>
              </a:rPr>
              <a:t>embedding</a:t>
            </a:r>
          </a:p>
        </p:txBody>
      </p:sp>
      <p:sp>
        <p:nvSpPr>
          <p:cNvPr id="15" name="矩形 14"/>
          <p:cNvSpPr/>
          <p:nvPr/>
        </p:nvSpPr>
        <p:spPr>
          <a:xfrm>
            <a:off x="4726771" y="3882603"/>
            <a:ext cx="2463165" cy="263444"/>
          </a:xfrm>
          <a:prstGeom prst="rect">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400" b="1" dirty="0">
                <a:latin typeface="微软雅黑" panose="020B0503020204020204" charset="-122"/>
                <a:ea typeface="微软雅黑" panose="020B0503020204020204" charset="-122"/>
              </a:rPr>
              <a:t>embedding</a:t>
            </a:r>
          </a:p>
        </p:txBody>
      </p:sp>
      <p:cxnSp>
        <p:nvCxnSpPr>
          <p:cNvPr id="16" name="直线箭头连接符 15"/>
          <p:cNvCxnSpPr>
            <a:stCxn id="8" idx="0"/>
            <a:endCxn id="15" idx="2"/>
          </p:cNvCxnSpPr>
          <p:nvPr/>
        </p:nvCxnSpPr>
        <p:spPr>
          <a:xfrm flipH="1" flipV="1">
            <a:off x="5958354" y="4146047"/>
            <a:ext cx="1" cy="287714"/>
          </a:xfrm>
          <a:prstGeom prst="straightConnector1">
            <a:avLst/>
          </a:prstGeom>
          <a:ln w="57150">
            <a:solidFill>
              <a:srgbClr val="70AD47"/>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7" idx="0"/>
            <a:endCxn id="14" idx="2"/>
          </p:cNvCxnSpPr>
          <p:nvPr/>
        </p:nvCxnSpPr>
        <p:spPr>
          <a:xfrm flipV="1">
            <a:off x="1954252" y="4155631"/>
            <a:ext cx="0" cy="287655"/>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807432" y="3864012"/>
            <a:ext cx="300625" cy="300625"/>
          </a:xfrm>
          <a:prstGeom prst="ellipse">
            <a:avLst/>
          </a:prstGeom>
          <a:noFill/>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400" b="1" dirty="0">
                <a:solidFill>
                  <a:srgbClr val="5B9BD5"/>
                </a:solidFill>
                <a:latin typeface="微软雅黑" panose="020B0503020204020204" charset="-122"/>
                <a:ea typeface="微软雅黑" panose="020B0503020204020204" charset="-122"/>
              </a:rPr>
              <a:t>+</a:t>
            </a:r>
          </a:p>
        </p:txBody>
      </p:sp>
      <p:cxnSp>
        <p:nvCxnSpPr>
          <p:cNvPr id="26" name="直线箭头连接符 25"/>
          <p:cNvCxnSpPr>
            <a:stCxn id="14" idx="3"/>
            <a:endCxn id="22" idx="2"/>
          </p:cNvCxnSpPr>
          <p:nvPr/>
        </p:nvCxnSpPr>
        <p:spPr>
          <a:xfrm>
            <a:off x="3185835" y="4023850"/>
            <a:ext cx="621665" cy="0"/>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15" idx="1"/>
            <a:endCxn id="22" idx="6"/>
          </p:cNvCxnSpPr>
          <p:nvPr/>
        </p:nvCxnSpPr>
        <p:spPr>
          <a:xfrm flipH="1">
            <a:off x="4107646" y="4023850"/>
            <a:ext cx="619125" cy="0"/>
          </a:xfrm>
          <a:prstGeom prst="straightConnector1">
            <a:avLst/>
          </a:prstGeom>
          <a:ln w="57150">
            <a:solidFill>
              <a:srgbClr val="70AD47"/>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431829" y="2959237"/>
            <a:ext cx="5051829" cy="593076"/>
          </a:xfrm>
          <a:prstGeom prst="rect">
            <a:avLst/>
          </a:prstGeom>
          <a:ln>
            <a:solidFill>
              <a:srgbClr val="5B9BD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SG" sz="1400" b="1" dirty="0">
                <a:latin typeface="微软雅黑" panose="020B0503020204020204" charset="-122"/>
                <a:ea typeface="微软雅黑" panose="020B0503020204020204" charset="-122"/>
              </a:rPr>
              <a:t>Hidden layer</a:t>
            </a:r>
          </a:p>
        </p:txBody>
      </p:sp>
      <p:sp>
        <p:nvSpPr>
          <p:cNvPr id="33" name="矩形 32"/>
          <p:cNvSpPr/>
          <p:nvPr/>
        </p:nvSpPr>
        <p:spPr>
          <a:xfrm>
            <a:off x="897454" y="2018609"/>
            <a:ext cx="6120577" cy="593076"/>
          </a:xfrm>
          <a:prstGeom prst="rect">
            <a:avLst/>
          </a:prstGeom>
          <a:ln>
            <a:solidFill>
              <a:srgbClr val="5B9BD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SG" sz="1400" b="1" dirty="0">
                <a:latin typeface="微软雅黑" panose="020B0503020204020204" charset="-122"/>
                <a:ea typeface="微软雅黑" panose="020B0503020204020204" charset="-122"/>
              </a:rPr>
              <a:t>Hidden layer</a:t>
            </a:r>
          </a:p>
        </p:txBody>
      </p:sp>
      <p:cxnSp>
        <p:nvCxnSpPr>
          <p:cNvPr id="36" name="直线箭头连接符 35"/>
          <p:cNvCxnSpPr>
            <a:stCxn id="22" idx="0"/>
            <a:endCxn id="32" idx="2"/>
          </p:cNvCxnSpPr>
          <p:nvPr/>
        </p:nvCxnSpPr>
        <p:spPr>
          <a:xfrm flipV="1">
            <a:off x="3957745" y="3561752"/>
            <a:ext cx="0" cy="311785"/>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2" idx="0"/>
            <a:endCxn id="33" idx="2"/>
          </p:cNvCxnSpPr>
          <p:nvPr/>
        </p:nvCxnSpPr>
        <p:spPr>
          <a:xfrm flipV="1">
            <a:off x="3957744" y="2621417"/>
            <a:ext cx="0" cy="347345"/>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pic>
        <p:nvPicPr>
          <p:cNvPr id="27" name="图像" descr="图像"/>
          <p:cNvPicPr>
            <a:picLocks noChangeAspect="1"/>
          </p:cNvPicPr>
          <p:nvPr/>
        </p:nvPicPr>
        <p:blipFill rotWithShape="1">
          <a:blip r:embed="rId3"/>
          <a:srcRect r="1488" b="112"/>
          <a:stretch>
            <a:fillRect/>
          </a:stretch>
        </p:blipFill>
        <p:spPr>
          <a:xfrm>
            <a:off x="7808650" y="0"/>
            <a:ext cx="4382482" cy="5302331"/>
          </a:xfrm>
          <a:prstGeom prst="rect">
            <a:avLst/>
          </a:prstGeom>
          <a:ln w="12700">
            <a:miter lim="400000"/>
            <a:headEnd/>
            <a:tailEnd/>
          </a:ln>
        </p:spPr>
      </p:pic>
      <p:cxnSp>
        <p:nvCxnSpPr>
          <p:cNvPr id="30" name="直线箭头连接符 38"/>
          <p:cNvCxnSpPr>
            <a:stCxn id="33" idx="0"/>
            <a:endCxn id="28" idx="4"/>
          </p:cNvCxnSpPr>
          <p:nvPr/>
        </p:nvCxnSpPr>
        <p:spPr>
          <a:xfrm flipH="1" flipV="1">
            <a:off x="3957320" y="1699260"/>
            <a:ext cx="635" cy="328930"/>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03600" y="1338580"/>
            <a:ext cx="1107440" cy="351155"/>
          </a:xfrm>
          <a:prstGeom prst="rect">
            <a:avLst/>
          </a:prstGeom>
          <a:ln>
            <a:solidFill>
              <a:srgbClr val="5B9BD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b="1">
                <a:latin typeface="微软雅黑" panose="020B0503020204020204" charset="-122"/>
                <a:ea typeface="微软雅黑" panose="020B0503020204020204" charset="-122"/>
              </a:rPr>
              <a:t>CVR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像" descr="图像"/>
          <p:cNvPicPr>
            <a:picLocks noChangeAspect="1"/>
          </p:cNvPicPr>
          <p:nvPr/>
        </p:nvPicPr>
        <p:blipFill rotWithShape="1">
          <a:blip r:embed="rId3"/>
          <a:srcRect r="1488" b="112"/>
          <a:stretch>
            <a:fillRect/>
          </a:stretch>
        </p:blipFill>
        <p:spPr>
          <a:xfrm>
            <a:off x="7808650" y="0"/>
            <a:ext cx="4382482" cy="5302331"/>
          </a:xfrm>
          <a:prstGeom prst="rect">
            <a:avLst/>
          </a:prstGeom>
          <a:ln w="12700">
            <a:miter lim="400000"/>
            <a:headEnd/>
            <a:tailEnd/>
          </a:ln>
        </p:spPr>
      </p:pic>
      <p:sp>
        <p:nvSpPr>
          <p:cNvPr id="2" name="标题 1"/>
          <p:cNvSpPr>
            <a:spLocks noGrp="1"/>
          </p:cNvSpPr>
          <p:nvPr>
            <p:ph type="title"/>
          </p:nvPr>
        </p:nvSpPr>
        <p:spPr>
          <a:xfrm>
            <a:off x="0" y="18255"/>
            <a:ext cx="5774499" cy="948511"/>
          </a:xfrm>
        </p:spPr>
        <p:txBody>
          <a:bodyPr/>
          <a:lstStyle/>
          <a:p>
            <a:r>
              <a:rPr kumimoji="1" lang="en-US" altLang="zh-SG" b="1" dirty="0"/>
              <a:t>Recommender System</a:t>
            </a:r>
            <a:endParaRPr kumimoji="1" lang="zh-SG" altLang="en-US" b="1" dirty="0"/>
          </a:p>
        </p:txBody>
      </p:sp>
      <p:graphicFrame>
        <p:nvGraphicFramePr>
          <p:cNvPr id="50" name="表格 50"/>
          <p:cNvGraphicFramePr>
            <a:graphicFrameLocks noGrp="1"/>
          </p:cNvGraphicFramePr>
          <p:nvPr>
            <p:extLst>
              <p:ext uri="{D42A27DB-BD31-4B8C-83A1-F6EECF244321}">
                <p14:modId xmlns:p14="http://schemas.microsoft.com/office/powerpoint/2010/main" val="3235151964"/>
              </p:ext>
            </p:extLst>
          </p:nvPr>
        </p:nvGraphicFramePr>
        <p:xfrm>
          <a:off x="4775199" y="2319655"/>
          <a:ext cx="2367904" cy="1828800"/>
        </p:xfrm>
        <a:graphic>
          <a:graphicData uri="http://schemas.openxmlformats.org/drawingml/2006/table">
            <a:tbl>
              <a:tblPr firstRow="1" bandRow="1">
                <a:tableStyleId>{073A0DAA-6AF3-43AB-8588-CEC1D06C72B9}</a:tableStyleId>
              </a:tblPr>
              <a:tblGrid>
                <a:gridCol w="591976">
                  <a:extLst>
                    <a:ext uri="{9D8B030D-6E8A-4147-A177-3AD203B41FA5}">
                      <a16:colId xmlns:a16="http://schemas.microsoft.com/office/drawing/2014/main" val="20000"/>
                    </a:ext>
                  </a:extLst>
                </a:gridCol>
                <a:gridCol w="591976">
                  <a:extLst>
                    <a:ext uri="{9D8B030D-6E8A-4147-A177-3AD203B41FA5}">
                      <a16:colId xmlns:a16="http://schemas.microsoft.com/office/drawing/2014/main" val="20001"/>
                    </a:ext>
                  </a:extLst>
                </a:gridCol>
                <a:gridCol w="591976">
                  <a:extLst>
                    <a:ext uri="{9D8B030D-6E8A-4147-A177-3AD203B41FA5}">
                      <a16:colId xmlns:a16="http://schemas.microsoft.com/office/drawing/2014/main" val="20002"/>
                    </a:ext>
                  </a:extLst>
                </a:gridCol>
                <a:gridCol w="591976">
                  <a:extLst>
                    <a:ext uri="{9D8B030D-6E8A-4147-A177-3AD203B41FA5}">
                      <a16:colId xmlns:a16="http://schemas.microsoft.com/office/drawing/2014/main" val="20003"/>
                    </a:ext>
                  </a:extLst>
                </a:gridCol>
              </a:tblGrid>
              <a:tr h="365760">
                <a:tc gridSpan="4">
                  <a:txBody>
                    <a:bodyPr/>
                    <a:lstStyle/>
                    <a:p>
                      <a:pPr algn="ctr"/>
                      <a:r>
                        <a:rPr lang="en-US" altLang="zh-SG" b="1" dirty="0"/>
                        <a:t>real CVR matrix</a:t>
                      </a:r>
                    </a:p>
                  </a:txBody>
                  <a:tcPr anchor="ctr"/>
                </a:tc>
                <a:tc hMerge="1">
                  <a:txBody>
                    <a:bodyPr/>
                    <a:lstStyle/>
                    <a:p>
                      <a:endParaRPr lang="zh-SG"/>
                    </a:p>
                  </a:txBody>
                  <a:tcPr/>
                </a:tc>
                <a:tc hMerge="1">
                  <a:txBody>
                    <a:bodyPr/>
                    <a:lstStyle/>
                    <a:p>
                      <a:endParaRPr lang="zh-SG"/>
                    </a:p>
                  </a:txBody>
                  <a:tcPr/>
                </a:tc>
                <a:tc hMerge="1">
                  <a:txBody>
                    <a:bodyPr/>
                    <a:lstStyle/>
                    <a:p>
                      <a:endParaRPr lang="zh-SG"/>
                    </a:p>
                  </a:txBody>
                  <a:tcPr/>
                </a:tc>
                <a:extLst>
                  <a:ext uri="{0D108BD9-81ED-4DB2-BD59-A6C34878D82A}">
                    <a16:rowId xmlns:a16="http://schemas.microsoft.com/office/drawing/2014/main" val="10000"/>
                  </a:ext>
                </a:extLst>
              </a:tr>
              <a:tr h="365760">
                <a:tc>
                  <a:txBody>
                    <a:bodyPr/>
                    <a:lstStyle/>
                    <a:p>
                      <a:endParaRPr lang="zh-SG" altLang="en-US" b="1"/>
                    </a:p>
                  </a:txBody>
                  <a:tcPr/>
                </a:tc>
                <a:tc>
                  <a:txBody>
                    <a:bodyPr/>
                    <a:lstStyle/>
                    <a:p>
                      <a:endParaRPr lang="zh-SG" altLang="en-US" b="1"/>
                    </a:p>
                  </a:txBody>
                  <a:tcPr/>
                </a:tc>
                <a:tc>
                  <a:txBody>
                    <a:bodyPr/>
                    <a:lstStyle/>
                    <a:p>
                      <a:endParaRPr lang="zh-SG" altLang="en-US" b="1"/>
                    </a:p>
                  </a:txBody>
                  <a:tcPr/>
                </a:tc>
                <a:tc>
                  <a:txBody>
                    <a:bodyPr/>
                    <a:lstStyle/>
                    <a:p>
                      <a:endParaRPr lang="zh-SG" altLang="en-US" b="1" dirty="0"/>
                    </a:p>
                  </a:txBody>
                  <a:tcPr/>
                </a:tc>
                <a:extLst>
                  <a:ext uri="{0D108BD9-81ED-4DB2-BD59-A6C34878D82A}">
                    <a16:rowId xmlns:a16="http://schemas.microsoft.com/office/drawing/2014/main" val="10001"/>
                  </a:ext>
                </a:extLst>
              </a:tr>
              <a:tr h="365760">
                <a:tc>
                  <a:txBody>
                    <a:bodyPr/>
                    <a:lstStyle/>
                    <a:p>
                      <a:endParaRPr lang="zh-SG" altLang="en-US" b="1"/>
                    </a:p>
                  </a:txBody>
                  <a:tcPr/>
                </a:tc>
                <a:tc>
                  <a:txBody>
                    <a:bodyPr/>
                    <a:lstStyle/>
                    <a:p>
                      <a:endParaRPr lang="zh-SG" altLang="en-US" b="1"/>
                    </a:p>
                  </a:txBody>
                  <a:tcPr/>
                </a:tc>
                <a:tc>
                  <a:txBody>
                    <a:bodyPr/>
                    <a:lstStyle/>
                    <a:p>
                      <a:endParaRPr lang="zh-SG" altLang="en-US" b="1"/>
                    </a:p>
                  </a:txBody>
                  <a:tcPr/>
                </a:tc>
                <a:tc>
                  <a:txBody>
                    <a:bodyPr/>
                    <a:lstStyle/>
                    <a:p>
                      <a:endParaRPr lang="zh-SG" altLang="en-US" b="1" dirty="0"/>
                    </a:p>
                  </a:txBody>
                  <a:tcPr/>
                </a:tc>
                <a:extLst>
                  <a:ext uri="{0D108BD9-81ED-4DB2-BD59-A6C34878D82A}">
                    <a16:rowId xmlns:a16="http://schemas.microsoft.com/office/drawing/2014/main" val="10002"/>
                  </a:ext>
                </a:extLst>
              </a:tr>
              <a:tr h="365760">
                <a:tc>
                  <a:txBody>
                    <a:bodyPr/>
                    <a:lstStyle/>
                    <a:p>
                      <a:endParaRPr lang="zh-SG" altLang="en-US" b="1" dirty="0"/>
                    </a:p>
                  </a:txBody>
                  <a:tcPr/>
                </a:tc>
                <a:tc>
                  <a:txBody>
                    <a:bodyPr/>
                    <a:lstStyle/>
                    <a:p>
                      <a:endParaRPr lang="zh-SG" altLang="en-US" b="1" dirty="0"/>
                    </a:p>
                  </a:txBody>
                  <a:tcPr/>
                </a:tc>
                <a:tc>
                  <a:txBody>
                    <a:bodyPr/>
                    <a:lstStyle/>
                    <a:p>
                      <a:endParaRPr lang="zh-SG" altLang="en-US" b="1"/>
                    </a:p>
                  </a:txBody>
                  <a:tcPr/>
                </a:tc>
                <a:tc>
                  <a:txBody>
                    <a:bodyPr/>
                    <a:lstStyle/>
                    <a:p>
                      <a:endParaRPr lang="zh-SG" altLang="en-US" b="1" dirty="0"/>
                    </a:p>
                  </a:txBody>
                  <a:tcPr/>
                </a:tc>
                <a:extLst>
                  <a:ext uri="{0D108BD9-81ED-4DB2-BD59-A6C34878D82A}">
                    <a16:rowId xmlns:a16="http://schemas.microsoft.com/office/drawing/2014/main" val="10003"/>
                  </a:ext>
                </a:extLst>
              </a:tr>
              <a:tr h="365760">
                <a:tc>
                  <a:txBody>
                    <a:bodyPr/>
                    <a:lstStyle/>
                    <a:p>
                      <a:endParaRPr lang="zh-SG" altLang="en-US" b="1" dirty="0"/>
                    </a:p>
                  </a:txBody>
                  <a:tcPr/>
                </a:tc>
                <a:tc>
                  <a:txBody>
                    <a:bodyPr/>
                    <a:lstStyle/>
                    <a:p>
                      <a:endParaRPr lang="zh-SG" altLang="en-US" b="1" dirty="0"/>
                    </a:p>
                  </a:txBody>
                  <a:tcPr/>
                </a:tc>
                <a:tc>
                  <a:txBody>
                    <a:bodyPr/>
                    <a:lstStyle/>
                    <a:p>
                      <a:endParaRPr lang="zh-SG" altLang="en-US" b="1" dirty="0"/>
                    </a:p>
                  </a:txBody>
                  <a:tcPr/>
                </a:tc>
                <a:tc>
                  <a:txBody>
                    <a:bodyPr/>
                    <a:lstStyle/>
                    <a:p>
                      <a:endParaRPr lang="zh-SG" altLang="en-US" b="1" dirty="0"/>
                    </a:p>
                  </a:txBody>
                  <a:tcPr/>
                </a:tc>
                <a:extLst>
                  <a:ext uri="{0D108BD9-81ED-4DB2-BD59-A6C34878D82A}">
                    <a16:rowId xmlns:a16="http://schemas.microsoft.com/office/drawing/2014/main" val="10004"/>
                  </a:ext>
                </a:extLst>
              </a:tr>
            </a:tbl>
          </a:graphicData>
        </a:graphic>
      </p:graphicFrame>
      <p:graphicFrame>
        <p:nvGraphicFramePr>
          <p:cNvPr id="9" name="表格 50"/>
          <p:cNvGraphicFramePr>
            <a:graphicFrameLocks noGrp="1"/>
          </p:cNvGraphicFramePr>
          <p:nvPr>
            <p:extLst>
              <p:ext uri="{D42A27DB-BD31-4B8C-83A1-F6EECF244321}">
                <p14:modId xmlns:p14="http://schemas.microsoft.com/office/powerpoint/2010/main" val="34006414"/>
              </p:ext>
            </p:extLst>
          </p:nvPr>
        </p:nvGraphicFramePr>
        <p:xfrm>
          <a:off x="920749" y="2319020"/>
          <a:ext cx="2367916" cy="1828800"/>
        </p:xfrm>
        <a:graphic>
          <a:graphicData uri="http://schemas.openxmlformats.org/drawingml/2006/table">
            <a:tbl>
              <a:tblPr firstRow="1" bandRow="1">
                <a:tableStyleId>{00A15C55-8517-42AA-B614-E9B94910E393}</a:tableStyleId>
              </a:tblPr>
              <a:tblGrid>
                <a:gridCol w="591979">
                  <a:extLst>
                    <a:ext uri="{9D8B030D-6E8A-4147-A177-3AD203B41FA5}">
                      <a16:colId xmlns:a16="http://schemas.microsoft.com/office/drawing/2014/main" val="20000"/>
                    </a:ext>
                  </a:extLst>
                </a:gridCol>
                <a:gridCol w="591979">
                  <a:extLst>
                    <a:ext uri="{9D8B030D-6E8A-4147-A177-3AD203B41FA5}">
                      <a16:colId xmlns:a16="http://schemas.microsoft.com/office/drawing/2014/main" val="20001"/>
                    </a:ext>
                  </a:extLst>
                </a:gridCol>
                <a:gridCol w="591979">
                  <a:extLst>
                    <a:ext uri="{9D8B030D-6E8A-4147-A177-3AD203B41FA5}">
                      <a16:colId xmlns:a16="http://schemas.microsoft.com/office/drawing/2014/main" val="20002"/>
                    </a:ext>
                  </a:extLst>
                </a:gridCol>
                <a:gridCol w="591979">
                  <a:extLst>
                    <a:ext uri="{9D8B030D-6E8A-4147-A177-3AD203B41FA5}">
                      <a16:colId xmlns:a16="http://schemas.microsoft.com/office/drawing/2014/main" val="20003"/>
                    </a:ext>
                  </a:extLst>
                </a:gridCol>
              </a:tblGrid>
              <a:tr h="365760">
                <a:tc gridSpan="4">
                  <a:txBody>
                    <a:bodyPr/>
                    <a:lstStyle/>
                    <a:p>
                      <a:pPr algn="ctr"/>
                      <a:r>
                        <a:rPr lang="en-US" altLang="zh-SG" b="1" dirty="0"/>
                        <a:t>CTR matrix</a:t>
                      </a:r>
                    </a:p>
                  </a:txBody>
                  <a:tcPr anchor="ctr"/>
                </a:tc>
                <a:tc hMerge="1">
                  <a:txBody>
                    <a:bodyPr/>
                    <a:lstStyle/>
                    <a:p>
                      <a:endParaRPr lang="zh-SG"/>
                    </a:p>
                  </a:txBody>
                  <a:tcPr/>
                </a:tc>
                <a:tc hMerge="1">
                  <a:txBody>
                    <a:bodyPr/>
                    <a:lstStyle/>
                    <a:p>
                      <a:endParaRPr lang="zh-SG"/>
                    </a:p>
                  </a:txBody>
                  <a:tcPr/>
                </a:tc>
                <a:tc hMerge="1">
                  <a:txBody>
                    <a:bodyPr/>
                    <a:lstStyle/>
                    <a:p>
                      <a:endParaRPr lang="zh-SG"/>
                    </a:p>
                  </a:txBody>
                  <a:tcPr/>
                </a:tc>
                <a:extLst>
                  <a:ext uri="{0D108BD9-81ED-4DB2-BD59-A6C34878D82A}">
                    <a16:rowId xmlns:a16="http://schemas.microsoft.com/office/drawing/2014/main" val="10000"/>
                  </a:ext>
                </a:extLst>
              </a:tr>
              <a:tr h="365760">
                <a:tc>
                  <a:txBody>
                    <a:bodyPr/>
                    <a:lstStyle/>
                    <a:p>
                      <a:endParaRPr lang="zh-SG" altLang="en-US" b="1"/>
                    </a:p>
                  </a:txBody>
                  <a:tcPr/>
                </a:tc>
                <a:tc>
                  <a:txBody>
                    <a:bodyPr/>
                    <a:lstStyle/>
                    <a:p>
                      <a:endParaRPr lang="zh-SG" altLang="en-US" b="1"/>
                    </a:p>
                  </a:txBody>
                  <a:tcPr/>
                </a:tc>
                <a:tc>
                  <a:txBody>
                    <a:bodyPr/>
                    <a:lstStyle/>
                    <a:p>
                      <a:endParaRPr lang="zh-SG" altLang="en-US" b="1"/>
                    </a:p>
                  </a:txBody>
                  <a:tcPr/>
                </a:tc>
                <a:tc>
                  <a:txBody>
                    <a:bodyPr/>
                    <a:lstStyle/>
                    <a:p>
                      <a:endParaRPr lang="zh-SG" altLang="en-US" b="1" dirty="0"/>
                    </a:p>
                  </a:txBody>
                  <a:tcPr/>
                </a:tc>
                <a:extLst>
                  <a:ext uri="{0D108BD9-81ED-4DB2-BD59-A6C34878D82A}">
                    <a16:rowId xmlns:a16="http://schemas.microsoft.com/office/drawing/2014/main" val="10001"/>
                  </a:ext>
                </a:extLst>
              </a:tr>
              <a:tr h="365760">
                <a:tc>
                  <a:txBody>
                    <a:bodyPr/>
                    <a:lstStyle/>
                    <a:p>
                      <a:endParaRPr lang="zh-SG" altLang="en-US" b="1" dirty="0"/>
                    </a:p>
                  </a:txBody>
                  <a:tcPr/>
                </a:tc>
                <a:tc>
                  <a:txBody>
                    <a:bodyPr/>
                    <a:lstStyle/>
                    <a:p>
                      <a:endParaRPr lang="zh-SG" altLang="en-US" b="1"/>
                    </a:p>
                  </a:txBody>
                  <a:tcPr/>
                </a:tc>
                <a:tc>
                  <a:txBody>
                    <a:bodyPr/>
                    <a:lstStyle/>
                    <a:p>
                      <a:endParaRPr lang="zh-SG" altLang="en-US" b="1"/>
                    </a:p>
                  </a:txBody>
                  <a:tcPr/>
                </a:tc>
                <a:tc>
                  <a:txBody>
                    <a:bodyPr/>
                    <a:lstStyle/>
                    <a:p>
                      <a:endParaRPr lang="zh-SG" altLang="en-US" b="1"/>
                    </a:p>
                  </a:txBody>
                  <a:tcPr/>
                </a:tc>
                <a:extLst>
                  <a:ext uri="{0D108BD9-81ED-4DB2-BD59-A6C34878D82A}">
                    <a16:rowId xmlns:a16="http://schemas.microsoft.com/office/drawing/2014/main" val="10002"/>
                  </a:ext>
                </a:extLst>
              </a:tr>
              <a:tr h="365760">
                <a:tc>
                  <a:txBody>
                    <a:bodyPr/>
                    <a:lstStyle/>
                    <a:p>
                      <a:endParaRPr lang="zh-SG" altLang="en-US" b="1" dirty="0"/>
                    </a:p>
                  </a:txBody>
                  <a:tcPr/>
                </a:tc>
                <a:tc>
                  <a:txBody>
                    <a:bodyPr/>
                    <a:lstStyle/>
                    <a:p>
                      <a:endParaRPr lang="zh-SG" altLang="en-US" b="1" dirty="0"/>
                    </a:p>
                  </a:txBody>
                  <a:tcPr/>
                </a:tc>
                <a:tc>
                  <a:txBody>
                    <a:bodyPr/>
                    <a:lstStyle/>
                    <a:p>
                      <a:endParaRPr lang="zh-SG" altLang="en-US" b="1"/>
                    </a:p>
                  </a:txBody>
                  <a:tcPr/>
                </a:tc>
                <a:tc>
                  <a:txBody>
                    <a:bodyPr/>
                    <a:lstStyle/>
                    <a:p>
                      <a:endParaRPr lang="zh-SG" altLang="en-US" b="1" dirty="0"/>
                    </a:p>
                  </a:txBody>
                  <a:tcPr/>
                </a:tc>
                <a:extLst>
                  <a:ext uri="{0D108BD9-81ED-4DB2-BD59-A6C34878D82A}">
                    <a16:rowId xmlns:a16="http://schemas.microsoft.com/office/drawing/2014/main" val="10003"/>
                  </a:ext>
                </a:extLst>
              </a:tr>
              <a:tr h="365760">
                <a:tc>
                  <a:txBody>
                    <a:bodyPr/>
                    <a:lstStyle/>
                    <a:p>
                      <a:endParaRPr lang="zh-SG" altLang="en-US" b="1"/>
                    </a:p>
                  </a:txBody>
                  <a:tcPr/>
                </a:tc>
                <a:tc>
                  <a:txBody>
                    <a:bodyPr/>
                    <a:lstStyle/>
                    <a:p>
                      <a:endParaRPr lang="zh-SG" altLang="en-US" b="1"/>
                    </a:p>
                  </a:txBody>
                  <a:tcPr/>
                </a:tc>
                <a:tc>
                  <a:txBody>
                    <a:bodyPr/>
                    <a:lstStyle/>
                    <a:p>
                      <a:endParaRPr lang="zh-SG" altLang="en-US" b="1" dirty="0"/>
                    </a:p>
                  </a:txBody>
                  <a:tcPr/>
                </a:tc>
                <a:tc>
                  <a:txBody>
                    <a:bodyPr/>
                    <a:lstStyle/>
                    <a:p>
                      <a:endParaRPr lang="zh-SG" altLang="en-US" b="1" dirty="0"/>
                    </a:p>
                  </a:txBody>
                  <a:tcPr/>
                </a:tc>
                <a:extLst>
                  <a:ext uri="{0D108BD9-81ED-4DB2-BD59-A6C34878D82A}">
                    <a16:rowId xmlns:a16="http://schemas.microsoft.com/office/drawing/2014/main" val="10004"/>
                  </a:ext>
                </a:extLst>
              </a:tr>
            </a:tbl>
          </a:graphicData>
        </a:graphic>
      </p:graphicFrame>
      <p:sp>
        <p:nvSpPr>
          <p:cNvPr id="12" name="右箭头 11"/>
          <p:cNvSpPr/>
          <p:nvPr/>
        </p:nvSpPr>
        <p:spPr>
          <a:xfrm flipH="1">
            <a:off x="3288665" y="2994660"/>
            <a:ext cx="1486535" cy="478155"/>
          </a:xfrm>
          <a:prstGeom prst="rightArrow">
            <a:avLst/>
          </a:prstGeom>
          <a:gradFill flip="none" rotWithShape="1">
            <a:gsLst>
              <a:gs pos="0">
                <a:schemeClr val="accent4"/>
              </a:gs>
              <a:gs pos="100000">
                <a:schemeClr val="tx1"/>
              </a:gs>
            </a:gsLst>
            <a:lin ang="108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b="1">
                <a:latin typeface="微软雅黑" panose="020B0503020204020204" charset="-122"/>
                <a:ea typeface="微软雅黑" panose="020B0503020204020204" charset="-122"/>
              </a:rPr>
              <a:t>Normalization</a:t>
            </a:r>
          </a:p>
        </p:txBody>
      </p:sp>
      <p:sp>
        <p:nvSpPr>
          <p:cNvPr id="13" name="矩形 12"/>
          <p:cNvSpPr/>
          <p:nvPr/>
        </p:nvSpPr>
        <p:spPr>
          <a:xfrm>
            <a:off x="1580832" y="1119018"/>
            <a:ext cx="1047750" cy="349250"/>
          </a:xfrm>
          <a:prstGeom prst="rect">
            <a:avLst/>
          </a:prstGeom>
          <a:ln>
            <a:solidFill>
              <a:srgbClr val="5B9BD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t>User</a:t>
            </a:r>
          </a:p>
        </p:txBody>
      </p:sp>
      <p:cxnSp>
        <p:nvCxnSpPr>
          <p:cNvPr id="17" name="直接箭头连接符 16"/>
          <p:cNvCxnSpPr>
            <a:cxnSpLocks/>
            <a:stCxn id="13" idx="2"/>
            <a:endCxn id="9" idx="0"/>
          </p:cNvCxnSpPr>
          <p:nvPr/>
        </p:nvCxnSpPr>
        <p:spPr>
          <a:xfrm>
            <a:off x="2104707" y="1468268"/>
            <a:ext cx="0" cy="850752"/>
          </a:xfrm>
          <a:prstGeom prst="straightConnector1">
            <a:avLst/>
          </a:prstGeom>
          <a:ln w="57150">
            <a:solidFill>
              <a:srgbClr val="5B9BD5"/>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062354" y="1713230"/>
            <a:ext cx="2021205" cy="368300"/>
          </a:xfrm>
          <a:prstGeom prst="rect">
            <a:avLst/>
          </a:prstGeom>
          <a:noFill/>
        </p:spPr>
        <p:txBody>
          <a:bodyPr wrap="square" rtlCol="0">
            <a:spAutoFit/>
          </a:bodyPr>
          <a:lstStyle/>
          <a:p>
            <a:r>
              <a:rPr lang="en-US" altLang="zh-CN" b="1">
                <a:solidFill>
                  <a:srgbClr val="5B9BD5"/>
                </a:solidFill>
                <a:latin typeface="微软雅黑" panose="020B0503020204020204" charset="-122"/>
                <a:ea typeface="微软雅黑" panose="020B0503020204020204" charset="-122"/>
              </a:rPr>
              <a:t>Sample   clicks</a:t>
            </a:r>
          </a:p>
        </p:txBody>
      </p:sp>
      <p:graphicFrame>
        <p:nvGraphicFramePr>
          <p:cNvPr id="20" name="表格 50"/>
          <p:cNvGraphicFramePr>
            <a:graphicFrameLocks noGrp="1"/>
          </p:cNvGraphicFramePr>
          <p:nvPr>
            <p:extLst>
              <p:ext uri="{D42A27DB-BD31-4B8C-83A1-F6EECF244321}">
                <p14:modId xmlns:p14="http://schemas.microsoft.com/office/powerpoint/2010/main" val="311575515"/>
              </p:ext>
            </p:extLst>
          </p:nvPr>
        </p:nvGraphicFramePr>
        <p:xfrm>
          <a:off x="920750" y="4991100"/>
          <a:ext cx="2367916" cy="1828800"/>
        </p:xfrm>
        <a:graphic>
          <a:graphicData uri="http://schemas.openxmlformats.org/drawingml/2006/table">
            <a:tbl>
              <a:tblPr firstRow="1" bandRow="1">
                <a:tableStyleId>{073A0DAA-6AF3-43AB-8588-CEC1D06C72B9}</a:tableStyleId>
              </a:tblPr>
              <a:tblGrid>
                <a:gridCol w="591979">
                  <a:extLst>
                    <a:ext uri="{9D8B030D-6E8A-4147-A177-3AD203B41FA5}">
                      <a16:colId xmlns:a16="http://schemas.microsoft.com/office/drawing/2014/main" val="20000"/>
                    </a:ext>
                  </a:extLst>
                </a:gridCol>
                <a:gridCol w="591979">
                  <a:extLst>
                    <a:ext uri="{9D8B030D-6E8A-4147-A177-3AD203B41FA5}">
                      <a16:colId xmlns:a16="http://schemas.microsoft.com/office/drawing/2014/main" val="20001"/>
                    </a:ext>
                  </a:extLst>
                </a:gridCol>
                <a:gridCol w="591979">
                  <a:extLst>
                    <a:ext uri="{9D8B030D-6E8A-4147-A177-3AD203B41FA5}">
                      <a16:colId xmlns:a16="http://schemas.microsoft.com/office/drawing/2014/main" val="20002"/>
                    </a:ext>
                  </a:extLst>
                </a:gridCol>
                <a:gridCol w="591979">
                  <a:extLst>
                    <a:ext uri="{9D8B030D-6E8A-4147-A177-3AD203B41FA5}">
                      <a16:colId xmlns:a16="http://schemas.microsoft.com/office/drawing/2014/main" val="20003"/>
                    </a:ext>
                  </a:extLst>
                </a:gridCol>
              </a:tblGrid>
              <a:tr h="365760">
                <a:tc gridSpan="4">
                  <a:txBody>
                    <a:bodyPr/>
                    <a:lstStyle/>
                    <a:p>
                      <a:pPr algn="ctr"/>
                      <a:r>
                        <a:rPr lang="en-US" altLang="zh-SG" b="1" dirty="0"/>
                        <a:t>real CVR matrix</a:t>
                      </a:r>
                    </a:p>
                  </a:txBody>
                  <a:tcPr anchor="ctr"/>
                </a:tc>
                <a:tc hMerge="1">
                  <a:txBody>
                    <a:bodyPr/>
                    <a:lstStyle/>
                    <a:p>
                      <a:endParaRPr lang="zh-SG"/>
                    </a:p>
                  </a:txBody>
                  <a:tcPr/>
                </a:tc>
                <a:tc hMerge="1">
                  <a:txBody>
                    <a:bodyPr/>
                    <a:lstStyle/>
                    <a:p>
                      <a:endParaRPr lang="zh-SG"/>
                    </a:p>
                  </a:txBody>
                  <a:tcPr/>
                </a:tc>
                <a:tc hMerge="1">
                  <a:txBody>
                    <a:bodyPr/>
                    <a:lstStyle/>
                    <a:p>
                      <a:endParaRPr lang="zh-SG"/>
                    </a:p>
                  </a:txBody>
                  <a:tcPr/>
                </a:tc>
                <a:extLst>
                  <a:ext uri="{0D108BD9-81ED-4DB2-BD59-A6C34878D82A}">
                    <a16:rowId xmlns:a16="http://schemas.microsoft.com/office/drawing/2014/main" val="10000"/>
                  </a:ext>
                </a:extLst>
              </a:tr>
              <a:tr h="365760">
                <a:tc>
                  <a:txBody>
                    <a:bodyPr/>
                    <a:lstStyle/>
                    <a:p>
                      <a:endParaRPr lang="zh-SG" altLang="en-US" b="1"/>
                    </a:p>
                  </a:txBody>
                  <a:tcPr/>
                </a:tc>
                <a:tc>
                  <a:txBody>
                    <a:bodyPr/>
                    <a:lstStyle/>
                    <a:p>
                      <a:endParaRPr lang="zh-SG" altLang="en-US" b="1"/>
                    </a:p>
                  </a:txBody>
                  <a:tcPr/>
                </a:tc>
                <a:tc>
                  <a:txBody>
                    <a:bodyPr/>
                    <a:lstStyle/>
                    <a:p>
                      <a:endParaRPr lang="zh-SG" altLang="en-US" b="1"/>
                    </a:p>
                  </a:txBody>
                  <a:tcPr/>
                </a:tc>
                <a:tc>
                  <a:txBody>
                    <a:bodyPr/>
                    <a:lstStyle/>
                    <a:p>
                      <a:endParaRPr lang="zh-SG" altLang="en-US" b="1" dirty="0"/>
                    </a:p>
                  </a:txBody>
                  <a:tcPr/>
                </a:tc>
                <a:extLst>
                  <a:ext uri="{0D108BD9-81ED-4DB2-BD59-A6C34878D82A}">
                    <a16:rowId xmlns:a16="http://schemas.microsoft.com/office/drawing/2014/main" val="10001"/>
                  </a:ext>
                </a:extLst>
              </a:tr>
              <a:tr h="365760">
                <a:tc>
                  <a:txBody>
                    <a:bodyPr/>
                    <a:lstStyle/>
                    <a:p>
                      <a:endParaRPr lang="zh-SG" altLang="en-US" b="1"/>
                    </a:p>
                  </a:txBody>
                  <a:tcPr/>
                </a:tc>
                <a:tc>
                  <a:txBody>
                    <a:bodyPr/>
                    <a:lstStyle/>
                    <a:p>
                      <a:endParaRPr lang="zh-SG" altLang="en-US" b="1"/>
                    </a:p>
                  </a:txBody>
                  <a:tcPr/>
                </a:tc>
                <a:tc>
                  <a:txBody>
                    <a:bodyPr/>
                    <a:lstStyle/>
                    <a:p>
                      <a:endParaRPr lang="zh-SG" altLang="en-US" b="1"/>
                    </a:p>
                  </a:txBody>
                  <a:tcPr/>
                </a:tc>
                <a:tc>
                  <a:txBody>
                    <a:bodyPr/>
                    <a:lstStyle/>
                    <a:p>
                      <a:endParaRPr lang="zh-SG" altLang="en-US" b="1"/>
                    </a:p>
                  </a:txBody>
                  <a:tcPr/>
                </a:tc>
                <a:extLst>
                  <a:ext uri="{0D108BD9-81ED-4DB2-BD59-A6C34878D82A}">
                    <a16:rowId xmlns:a16="http://schemas.microsoft.com/office/drawing/2014/main" val="10002"/>
                  </a:ext>
                </a:extLst>
              </a:tr>
              <a:tr h="365760">
                <a:tc>
                  <a:txBody>
                    <a:bodyPr/>
                    <a:lstStyle/>
                    <a:p>
                      <a:endParaRPr lang="zh-SG" altLang="en-US" b="1" dirty="0"/>
                    </a:p>
                  </a:txBody>
                  <a:tcPr/>
                </a:tc>
                <a:tc>
                  <a:txBody>
                    <a:bodyPr/>
                    <a:lstStyle/>
                    <a:p>
                      <a:endParaRPr lang="zh-SG" altLang="en-US" b="1" dirty="0"/>
                    </a:p>
                  </a:txBody>
                  <a:tcPr/>
                </a:tc>
                <a:tc>
                  <a:txBody>
                    <a:bodyPr/>
                    <a:lstStyle/>
                    <a:p>
                      <a:endParaRPr lang="zh-SG" altLang="en-US" b="1"/>
                    </a:p>
                  </a:txBody>
                  <a:tcPr/>
                </a:tc>
                <a:tc>
                  <a:txBody>
                    <a:bodyPr/>
                    <a:lstStyle/>
                    <a:p>
                      <a:endParaRPr lang="zh-SG" altLang="en-US" b="1" dirty="0"/>
                    </a:p>
                  </a:txBody>
                  <a:tcPr/>
                </a:tc>
                <a:extLst>
                  <a:ext uri="{0D108BD9-81ED-4DB2-BD59-A6C34878D82A}">
                    <a16:rowId xmlns:a16="http://schemas.microsoft.com/office/drawing/2014/main" val="10003"/>
                  </a:ext>
                </a:extLst>
              </a:tr>
              <a:tr h="365760">
                <a:tc>
                  <a:txBody>
                    <a:bodyPr/>
                    <a:lstStyle/>
                    <a:p>
                      <a:endParaRPr lang="zh-SG" altLang="en-US" b="1"/>
                    </a:p>
                  </a:txBody>
                  <a:tcPr/>
                </a:tc>
                <a:tc>
                  <a:txBody>
                    <a:bodyPr/>
                    <a:lstStyle/>
                    <a:p>
                      <a:endParaRPr lang="zh-SG" altLang="en-US" b="1"/>
                    </a:p>
                  </a:txBody>
                  <a:tcPr/>
                </a:tc>
                <a:tc>
                  <a:txBody>
                    <a:bodyPr/>
                    <a:lstStyle/>
                    <a:p>
                      <a:endParaRPr lang="zh-SG" altLang="en-US" b="1" dirty="0"/>
                    </a:p>
                  </a:txBody>
                  <a:tcPr/>
                </a:tc>
                <a:tc>
                  <a:txBody>
                    <a:bodyPr/>
                    <a:lstStyle/>
                    <a:p>
                      <a:endParaRPr lang="zh-SG" altLang="en-US" b="1" dirty="0"/>
                    </a:p>
                  </a:txBody>
                  <a:tcPr/>
                </a:tc>
                <a:extLst>
                  <a:ext uri="{0D108BD9-81ED-4DB2-BD59-A6C34878D82A}">
                    <a16:rowId xmlns:a16="http://schemas.microsoft.com/office/drawing/2014/main" val="10004"/>
                  </a:ext>
                </a:extLst>
              </a:tr>
            </a:tbl>
          </a:graphicData>
        </a:graphic>
      </p:graphicFrame>
      <p:cxnSp>
        <p:nvCxnSpPr>
          <p:cNvPr id="21" name="直接箭头连接符 20"/>
          <p:cNvCxnSpPr>
            <a:cxnSpLocks/>
            <a:stCxn id="9" idx="2"/>
            <a:endCxn id="20" idx="0"/>
          </p:cNvCxnSpPr>
          <p:nvPr/>
        </p:nvCxnSpPr>
        <p:spPr>
          <a:xfrm>
            <a:off x="2104707" y="4147820"/>
            <a:ext cx="1" cy="843280"/>
          </a:xfrm>
          <a:prstGeom prst="straightConnector1">
            <a:avLst/>
          </a:prstGeom>
          <a:ln w="57150">
            <a:solidFill>
              <a:srgbClr val="5B9BD5"/>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62354" y="4380865"/>
            <a:ext cx="2678430" cy="368300"/>
          </a:xfrm>
          <a:prstGeom prst="rect">
            <a:avLst/>
          </a:prstGeom>
          <a:noFill/>
        </p:spPr>
        <p:txBody>
          <a:bodyPr wrap="square" rtlCol="0">
            <a:spAutoFit/>
          </a:bodyPr>
          <a:lstStyle/>
          <a:p>
            <a:r>
              <a:rPr lang="en-US" altLang="zh-CN" b="1" dirty="0">
                <a:solidFill>
                  <a:srgbClr val="5B9BD5"/>
                </a:solidFill>
                <a:latin typeface="微软雅黑" panose="020B0503020204020204" charset="-122"/>
                <a:ea typeface="微软雅黑" panose="020B0503020204020204" charset="-122"/>
              </a:rPr>
              <a:t>Sample   conversions</a:t>
            </a:r>
          </a:p>
        </p:txBody>
      </p:sp>
      <p:sp>
        <p:nvSpPr>
          <p:cNvPr id="24" name="文本框 23"/>
          <p:cNvSpPr txBox="1"/>
          <p:nvPr/>
        </p:nvSpPr>
        <p:spPr>
          <a:xfrm>
            <a:off x="4775240" y="5614146"/>
            <a:ext cx="4890135" cy="583565"/>
          </a:xfrm>
          <a:prstGeom prst="rect">
            <a:avLst/>
          </a:prstGeom>
          <a:noFill/>
          <a:ln w="28575">
            <a:noFill/>
          </a:ln>
        </p:spPr>
        <p:txBody>
          <a:bodyPr wrap="none" rtlCol="0">
            <a:spAutoFit/>
          </a:bodyPr>
          <a:lstStyle/>
          <a:p>
            <a:pPr algn="ctr"/>
            <a:r>
              <a:rPr kumimoji="1" lang="en-US" altLang="zh-SG" sz="1600" b="1" dirty="0" err="1">
                <a:latin typeface="微软雅黑" panose="020B0503020204020204" charset="-122"/>
                <a:ea typeface="微软雅黑" panose="020B0503020204020204" charset="-122"/>
              </a:rPr>
              <a:t>[ </a:t>
            </a:r>
            <a:r>
              <a:rPr kumimoji="1" lang="en-US" altLang="zh-SG" sz="1600" b="1" dirty="0" err="1">
                <a:solidFill>
                  <a:srgbClr val="9DC3E6"/>
                </a:solidFill>
                <a:latin typeface="微软雅黑" panose="020B0503020204020204" charset="-122"/>
                <a:ea typeface="微软雅黑" panose="020B0503020204020204" charset="-122"/>
              </a:rPr>
              <a:t>users_id</a:t>
            </a:r>
            <a:r>
              <a:rPr kumimoji="1" lang="en-US" altLang="zh-SG" sz="1600" b="1" dirty="0" err="1">
                <a:latin typeface="微软雅黑" panose="020B0503020204020204" charset="-122"/>
                <a:ea typeface="微软雅黑" panose="020B0503020204020204" charset="-122"/>
              </a:rPr>
              <a:t>, </a:t>
            </a:r>
            <a:r>
              <a:rPr kumimoji="1" lang="en-US" altLang="zh-SG" sz="1600" b="1" dirty="0" err="1">
                <a:solidFill>
                  <a:srgbClr val="70AD47"/>
                </a:solidFill>
                <a:latin typeface="微软雅黑" panose="020B0503020204020204" charset="-122"/>
                <a:ea typeface="微软雅黑" panose="020B0503020204020204" charset="-122"/>
              </a:rPr>
              <a:t>restaurants_id</a:t>
            </a:r>
            <a:r>
              <a:rPr kumimoji="1" lang="en-US" altLang="zh-SG" sz="1600" b="1" dirty="0" err="1">
                <a:latin typeface="微软雅黑" panose="020B0503020204020204" charset="-122"/>
                <a:ea typeface="微软雅黑" panose="020B0503020204020204" charset="-122"/>
              </a:rPr>
              <a:t>, </a:t>
            </a:r>
            <a:r>
              <a:rPr kumimoji="1" lang="en-US" altLang="zh-SG" sz="1600" b="1" dirty="0" err="1">
                <a:solidFill>
                  <a:srgbClr val="5B9BD5"/>
                </a:solidFill>
                <a:latin typeface="微软雅黑" panose="020B0503020204020204" charset="-122"/>
                <a:ea typeface="微软雅黑" panose="020B0503020204020204" charset="-122"/>
              </a:rPr>
              <a:t>conversion (0 or 1)</a:t>
            </a:r>
            <a:r>
              <a:rPr kumimoji="1" lang="en-US" altLang="zh-SG" sz="1600" b="1" dirty="0" err="1">
                <a:latin typeface="微软雅黑" panose="020B0503020204020204" charset="-122"/>
                <a:ea typeface="微软雅黑" panose="020B0503020204020204" charset="-122"/>
              </a:rPr>
              <a:t> ]</a:t>
            </a:r>
          </a:p>
          <a:p>
            <a:pPr algn="ctr"/>
            <a:r>
              <a:rPr kumimoji="1" lang="en-US" altLang="zh-SG" sz="1600" b="1" dirty="0">
                <a:latin typeface="微软雅黑" panose="020B0503020204020204" charset="-122"/>
                <a:ea typeface="微软雅黑" panose="020B0503020204020204" charset="-122"/>
              </a:rPr>
              <a:t>......</a:t>
            </a:r>
          </a:p>
        </p:txBody>
      </p:sp>
      <p:cxnSp>
        <p:nvCxnSpPr>
          <p:cNvPr id="25" name="直接箭头连接符 24"/>
          <p:cNvCxnSpPr>
            <a:cxnSpLocks/>
            <a:stCxn id="20" idx="3"/>
            <a:endCxn id="24" idx="1"/>
          </p:cNvCxnSpPr>
          <p:nvPr/>
        </p:nvCxnSpPr>
        <p:spPr>
          <a:xfrm>
            <a:off x="3288666" y="5905500"/>
            <a:ext cx="1486574" cy="429"/>
          </a:xfrm>
          <a:prstGeom prst="straightConnector1">
            <a:avLst/>
          </a:prstGeom>
          <a:ln w="57150">
            <a:solidFill>
              <a:srgbClr val="5B9BD5"/>
            </a:solidFill>
            <a:headEnd type="non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像" descr="图像"/>
          <p:cNvPicPr>
            <a:picLocks noChangeAspect="1"/>
          </p:cNvPicPr>
          <p:nvPr/>
        </p:nvPicPr>
        <p:blipFill rotWithShape="1">
          <a:blip r:embed="rId3"/>
          <a:srcRect r="1488" b="112"/>
          <a:stretch>
            <a:fillRect/>
          </a:stretch>
        </p:blipFill>
        <p:spPr>
          <a:xfrm>
            <a:off x="7808650" y="0"/>
            <a:ext cx="4382482" cy="5302331"/>
          </a:xfrm>
          <a:prstGeom prst="rect">
            <a:avLst/>
          </a:prstGeom>
          <a:ln w="12700">
            <a:miter lim="400000"/>
            <a:headEnd/>
            <a:tailEnd/>
          </a:ln>
        </p:spPr>
      </p:pic>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sp>
        <p:nvSpPr>
          <p:cNvPr id="83" name="矩形 82"/>
          <p:cNvSpPr/>
          <p:nvPr/>
        </p:nvSpPr>
        <p:spPr>
          <a:xfrm>
            <a:off x="2219325" y="1220470"/>
            <a:ext cx="2197735" cy="5245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latin typeface="微软雅黑" panose="020B0503020204020204" charset="-122"/>
                <a:ea typeface="微软雅黑" panose="020B0503020204020204" charset="-122"/>
              </a:rPr>
              <a:t>Initialization</a:t>
            </a:r>
          </a:p>
        </p:txBody>
      </p:sp>
      <p:sp>
        <p:nvSpPr>
          <p:cNvPr id="3" name="矩形 2"/>
          <p:cNvSpPr/>
          <p:nvPr/>
        </p:nvSpPr>
        <p:spPr>
          <a:xfrm>
            <a:off x="2219325" y="2085340"/>
            <a:ext cx="2197735" cy="5245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latin typeface="微软雅黑" panose="020B0503020204020204" charset="-122"/>
                <a:ea typeface="微软雅黑" panose="020B0503020204020204" charset="-122"/>
              </a:rPr>
              <a:t>Dispatch Heuristic</a:t>
            </a:r>
          </a:p>
        </p:txBody>
      </p:sp>
      <p:cxnSp>
        <p:nvCxnSpPr>
          <p:cNvPr id="21" name="直接箭头连接符 20"/>
          <p:cNvCxnSpPr>
            <a:stCxn id="83" idx="2"/>
            <a:endCxn id="3" idx="0"/>
          </p:cNvCxnSpPr>
          <p:nvPr/>
        </p:nvCxnSpPr>
        <p:spPr>
          <a:xfrm>
            <a:off x="3328035" y="1744980"/>
            <a:ext cx="0" cy="340360"/>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219325" y="2945765"/>
            <a:ext cx="2197735" cy="5245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latin typeface="微软雅黑" panose="020B0503020204020204" charset="-122"/>
                <a:ea typeface="微软雅黑" panose="020B0503020204020204" charset="-122"/>
              </a:rPr>
              <a:t>Routing Agent</a:t>
            </a:r>
          </a:p>
        </p:txBody>
      </p:sp>
      <p:cxnSp>
        <p:nvCxnSpPr>
          <p:cNvPr id="6" name="直接箭头连接符 5"/>
          <p:cNvCxnSpPr>
            <a:stCxn id="3" idx="2"/>
            <a:endCxn id="4" idx="0"/>
          </p:cNvCxnSpPr>
          <p:nvPr/>
        </p:nvCxnSpPr>
        <p:spPr>
          <a:xfrm>
            <a:off x="3328035" y="2609850"/>
            <a:ext cx="0" cy="335915"/>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85010" y="4870450"/>
            <a:ext cx="2666365" cy="5245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latin typeface="微软雅黑" panose="020B0503020204020204" charset="-122"/>
                <a:ea typeface="微软雅黑" panose="020B0503020204020204" charset="-122"/>
              </a:rPr>
              <a:t>Update Approximation</a:t>
            </a:r>
          </a:p>
        </p:txBody>
      </p:sp>
      <p:sp>
        <p:nvSpPr>
          <p:cNvPr id="8" name="流程图: 决策 7"/>
          <p:cNvSpPr/>
          <p:nvPr/>
        </p:nvSpPr>
        <p:spPr>
          <a:xfrm>
            <a:off x="1985010" y="3776345"/>
            <a:ext cx="2666365" cy="798195"/>
          </a:xfrm>
          <a:prstGeom prst="flowChartDecision">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b="1">
                <a:latin typeface="微软雅黑" panose="020B0503020204020204" charset="-122"/>
                <a:ea typeface="微软雅黑" panose="020B0503020204020204" charset="-122"/>
              </a:rPr>
              <a:t>End of  Simualtion?</a:t>
            </a:r>
          </a:p>
        </p:txBody>
      </p:sp>
      <p:cxnSp>
        <p:nvCxnSpPr>
          <p:cNvPr id="9" name="直接箭头连接符 8"/>
          <p:cNvCxnSpPr>
            <a:stCxn id="4" idx="2"/>
            <a:endCxn id="8" idx="0"/>
          </p:cNvCxnSpPr>
          <p:nvPr/>
        </p:nvCxnSpPr>
        <p:spPr>
          <a:xfrm>
            <a:off x="3328035" y="3470275"/>
            <a:ext cx="0" cy="306070"/>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2"/>
            <a:endCxn id="7" idx="0"/>
          </p:cNvCxnSpPr>
          <p:nvPr/>
        </p:nvCxnSpPr>
        <p:spPr>
          <a:xfrm>
            <a:off x="3328035" y="4574540"/>
            <a:ext cx="0" cy="295910"/>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 name="流程图: 决策 10"/>
          <p:cNvSpPr/>
          <p:nvPr/>
        </p:nvSpPr>
        <p:spPr>
          <a:xfrm>
            <a:off x="1985645" y="5723890"/>
            <a:ext cx="2666365" cy="798195"/>
          </a:xfrm>
          <a:prstGeom prst="flowChartDecision">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b="1">
                <a:latin typeface="微软雅黑" panose="020B0503020204020204" charset="-122"/>
                <a:ea typeface="微软雅黑" panose="020B0503020204020204" charset="-122"/>
              </a:rPr>
              <a:t>Finish Training?</a:t>
            </a:r>
          </a:p>
        </p:txBody>
      </p:sp>
      <p:cxnSp>
        <p:nvCxnSpPr>
          <p:cNvPr id="12" name="直接箭头连接符 11"/>
          <p:cNvCxnSpPr>
            <a:stCxn id="7" idx="2"/>
            <a:endCxn id="11" idx="0"/>
          </p:cNvCxnSpPr>
          <p:nvPr/>
        </p:nvCxnSpPr>
        <p:spPr>
          <a:xfrm>
            <a:off x="3328035" y="5394960"/>
            <a:ext cx="635" cy="328930"/>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3"/>
            <a:endCxn id="3" idx="3"/>
          </p:cNvCxnSpPr>
          <p:nvPr/>
        </p:nvCxnSpPr>
        <p:spPr>
          <a:xfrm flipH="1" flipV="1">
            <a:off x="4426585" y="2347595"/>
            <a:ext cx="234315" cy="1828165"/>
          </a:xfrm>
          <a:prstGeom prst="bentConnector3">
            <a:avLst>
              <a:gd name="adj1" fmla="val -195392"/>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423920" y="4490720"/>
            <a:ext cx="633095" cy="368300"/>
          </a:xfrm>
          <a:prstGeom prst="rect">
            <a:avLst/>
          </a:prstGeom>
          <a:noFill/>
        </p:spPr>
        <p:txBody>
          <a:bodyPr wrap="square" rtlCol="0">
            <a:spAutoFit/>
          </a:bodyPr>
          <a:lstStyle/>
          <a:p>
            <a:r>
              <a:rPr lang="en-US" altLang="zh-CN" b="1">
                <a:solidFill>
                  <a:srgbClr val="ED7D31"/>
                </a:solidFill>
                <a:latin typeface="微软雅黑" panose="020B0503020204020204" charset="-122"/>
                <a:ea typeface="微软雅黑" panose="020B0503020204020204" charset="-122"/>
              </a:rPr>
              <a:t>Yes</a:t>
            </a:r>
          </a:p>
        </p:txBody>
      </p:sp>
      <p:sp>
        <p:nvSpPr>
          <p:cNvPr id="14" name="文本框 13"/>
          <p:cNvSpPr txBox="1"/>
          <p:nvPr/>
        </p:nvSpPr>
        <p:spPr>
          <a:xfrm>
            <a:off x="855980" y="3618865"/>
            <a:ext cx="633095" cy="368300"/>
          </a:xfrm>
          <a:prstGeom prst="rect">
            <a:avLst/>
          </a:prstGeom>
          <a:noFill/>
        </p:spPr>
        <p:txBody>
          <a:bodyPr wrap="square" rtlCol="0">
            <a:spAutoFit/>
          </a:bodyPr>
          <a:lstStyle/>
          <a:p>
            <a:r>
              <a:rPr lang="en-US" altLang="zh-CN" b="1">
                <a:solidFill>
                  <a:srgbClr val="ED7D31"/>
                </a:solidFill>
                <a:latin typeface="微软雅黑" panose="020B0503020204020204" charset="-122"/>
                <a:ea typeface="微软雅黑" panose="020B0503020204020204" charset="-122"/>
              </a:rPr>
              <a:t>No</a:t>
            </a:r>
          </a:p>
        </p:txBody>
      </p:sp>
      <p:cxnSp>
        <p:nvCxnSpPr>
          <p:cNvPr id="15" name="肘形连接符 14"/>
          <p:cNvCxnSpPr>
            <a:stCxn id="11" idx="1"/>
            <a:endCxn id="83" idx="1"/>
          </p:cNvCxnSpPr>
          <p:nvPr/>
        </p:nvCxnSpPr>
        <p:spPr>
          <a:xfrm rot="10800000" flipH="1">
            <a:off x="1995170" y="1482725"/>
            <a:ext cx="233680" cy="4640580"/>
          </a:xfrm>
          <a:prstGeom prst="bentConnector3">
            <a:avLst>
              <a:gd name="adj1" fmla="val -238586"/>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4300" y="3077210"/>
            <a:ext cx="633095" cy="368300"/>
          </a:xfrm>
          <a:prstGeom prst="rect">
            <a:avLst/>
          </a:prstGeom>
          <a:noFill/>
        </p:spPr>
        <p:txBody>
          <a:bodyPr wrap="square" rtlCol="0">
            <a:spAutoFit/>
          </a:bodyPr>
          <a:lstStyle/>
          <a:p>
            <a:r>
              <a:rPr lang="en-US" altLang="zh-CN" b="1">
                <a:solidFill>
                  <a:srgbClr val="ED7D31"/>
                </a:solidFill>
                <a:latin typeface="微软雅黑" panose="020B0503020204020204" charset="-122"/>
                <a:ea typeface="微软雅黑" panose="020B0503020204020204" charset="-122"/>
              </a:rPr>
              <a:t>No</a:t>
            </a:r>
          </a:p>
        </p:txBody>
      </p:sp>
      <p:cxnSp>
        <p:nvCxnSpPr>
          <p:cNvPr id="17" name="直接箭头连接符 16"/>
          <p:cNvCxnSpPr>
            <a:stCxn id="11" idx="3"/>
            <a:endCxn id="18" idx="1"/>
          </p:cNvCxnSpPr>
          <p:nvPr/>
        </p:nvCxnSpPr>
        <p:spPr>
          <a:xfrm>
            <a:off x="4652010" y="6123305"/>
            <a:ext cx="1175385" cy="4445"/>
          </a:xfrm>
          <a:prstGeom prst="straightConnector1">
            <a:avLst/>
          </a:prstGeom>
          <a:ln w="5715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827395" y="5865495"/>
            <a:ext cx="1927860" cy="5245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latin typeface="微软雅黑" panose="020B0503020204020204" charset="-122"/>
                <a:ea typeface="微软雅黑" panose="020B0503020204020204" charset="-122"/>
              </a:rPr>
              <a:t>Policy</a:t>
            </a:r>
          </a:p>
        </p:txBody>
      </p:sp>
      <p:sp>
        <p:nvSpPr>
          <p:cNvPr id="19" name="文本框 18"/>
          <p:cNvSpPr txBox="1"/>
          <p:nvPr/>
        </p:nvSpPr>
        <p:spPr>
          <a:xfrm>
            <a:off x="4923155" y="5723890"/>
            <a:ext cx="633095" cy="368300"/>
          </a:xfrm>
          <a:prstGeom prst="rect">
            <a:avLst/>
          </a:prstGeom>
          <a:noFill/>
        </p:spPr>
        <p:txBody>
          <a:bodyPr wrap="square" rtlCol="0">
            <a:spAutoFit/>
          </a:bodyPr>
          <a:lstStyle/>
          <a:p>
            <a:r>
              <a:rPr lang="en-US" altLang="zh-CN" b="1">
                <a:solidFill>
                  <a:srgbClr val="ED7D31"/>
                </a:solidFill>
                <a:latin typeface="微软雅黑" panose="020B0503020204020204" charset="-122"/>
                <a:ea typeface="微软雅黑" panose="020B0503020204020204" charset="-122"/>
              </a:rPr>
              <a:t>Yes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cxnSp>
        <p:nvCxnSpPr>
          <p:cNvPr id="4" name="直接箭头连接符 3"/>
          <p:cNvCxnSpPr/>
          <p:nvPr/>
        </p:nvCxnSpPr>
        <p:spPr>
          <a:xfrm>
            <a:off x="2065655" y="1297305"/>
            <a:ext cx="9225280" cy="0"/>
          </a:xfrm>
          <a:prstGeom prst="straightConnector1">
            <a:avLst/>
          </a:prstGeom>
          <a:ln w="60325">
            <a:tailEnd type="triangle" w="med" len="med"/>
          </a:ln>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259969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388620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a:off x="645922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a:xfrm>
            <a:off x="774573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a:off x="903224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1031875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217805" y="1113790"/>
            <a:ext cx="18929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Decision Point</a:t>
            </a:r>
          </a:p>
        </p:txBody>
      </p:sp>
      <p:sp>
        <p:nvSpPr>
          <p:cNvPr id="16" name="文本框 15"/>
          <p:cNvSpPr txBox="1"/>
          <p:nvPr/>
        </p:nvSpPr>
        <p:spPr>
          <a:xfrm>
            <a:off x="631825" y="239204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1</a:t>
            </a:r>
          </a:p>
        </p:txBody>
      </p:sp>
      <p:sp>
        <p:nvSpPr>
          <p:cNvPr id="18" name="文本框 17"/>
          <p:cNvSpPr txBox="1"/>
          <p:nvPr/>
        </p:nvSpPr>
        <p:spPr>
          <a:xfrm>
            <a:off x="631825" y="3434080"/>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2</a:t>
            </a:r>
          </a:p>
        </p:txBody>
      </p:sp>
      <p:sp>
        <p:nvSpPr>
          <p:cNvPr id="19" name="文本框 18"/>
          <p:cNvSpPr txBox="1"/>
          <p:nvPr/>
        </p:nvSpPr>
        <p:spPr>
          <a:xfrm>
            <a:off x="631825" y="447611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3</a:t>
            </a:r>
          </a:p>
        </p:txBody>
      </p:sp>
      <p:sp>
        <p:nvSpPr>
          <p:cNvPr id="20" name="椭圆 19"/>
          <p:cNvSpPr/>
          <p:nvPr/>
        </p:nvSpPr>
        <p:spPr>
          <a:xfrm>
            <a:off x="2145665"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21" name="椭圆 20"/>
          <p:cNvSpPr/>
          <p:nvPr/>
        </p:nvSpPr>
        <p:spPr>
          <a:xfrm>
            <a:off x="3051175"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22" name="椭圆 21"/>
          <p:cNvSpPr/>
          <p:nvPr/>
        </p:nvSpPr>
        <p:spPr>
          <a:xfrm>
            <a:off x="3752850"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23" name="椭圆 22"/>
          <p:cNvSpPr/>
          <p:nvPr/>
        </p:nvSpPr>
        <p:spPr>
          <a:xfrm>
            <a:off x="5407660" y="2392045"/>
            <a:ext cx="337185" cy="337185"/>
          </a:xfrm>
          <a:prstGeom prst="ellipse">
            <a:avLst/>
          </a:prstGeom>
          <a:noFill/>
          <a:ln w="38100">
            <a:solidFill>
              <a:srgbClr val="ED7D31"/>
            </a:solidFill>
            <a:prstDash val="sysDot"/>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3</a:t>
            </a:r>
          </a:p>
        </p:txBody>
      </p:sp>
      <p:sp>
        <p:nvSpPr>
          <p:cNvPr id="24" name="椭圆 23"/>
          <p:cNvSpPr/>
          <p:nvPr/>
        </p:nvSpPr>
        <p:spPr>
          <a:xfrm>
            <a:off x="720153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25" name="椭圆 24"/>
          <p:cNvSpPr/>
          <p:nvPr/>
        </p:nvSpPr>
        <p:spPr>
          <a:xfrm>
            <a:off x="827849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26" name="椭圆 25"/>
          <p:cNvSpPr/>
          <p:nvPr/>
        </p:nvSpPr>
        <p:spPr>
          <a:xfrm>
            <a:off x="1018476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28" name="直接箭头连接符 27"/>
          <p:cNvCxnSpPr>
            <a:stCxn id="20" idx="6"/>
            <a:endCxn id="21" idx="2"/>
          </p:cNvCxnSpPr>
          <p:nvPr/>
        </p:nvCxnSpPr>
        <p:spPr>
          <a:xfrm>
            <a:off x="2482850" y="2570480"/>
            <a:ext cx="5683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6"/>
            <a:endCxn id="22" idx="2"/>
          </p:cNvCxnSpPr>
          <p:nvPr/>
        </p:nvCxnSpPr>
        <p:spPr>
          <a:xfrm>
            <a:off x="3388360" y="2570480"/>
            <a:ext cx="36449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6"/>
            <a:endCxn id="23" idx="2"/>
          </p:cNvCxnSpPr>
          <p:nvPr/>
        </p:nvCxnSpPr>
        <p:spPr>
          <a:xfrm>
            <a:off x="4090035" y="2570480"/>
            <a:ext cx="13176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6"/>
            <a:endCxn id="24" idx="2"/>
          </p:cNvCxnSpPr>
          <p:nvPr/>
        </p:nvCxnSpPr>
        <p:spPr>
          <a:xfrm>
            <a:off x="5744845" y="2570480"/>
            <a:ext cx="1456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6"/>
            <a:endCxn id="25" idx="2"/>
          </p:cNvCxnSpPr>
          <p:nvPr/>
        </p:nvCxnSpPr>
        <p:spPr>
          <a:xfrm>
            <a:off x="7538720" y="2570480"/>
            <a:ext cx="73977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5" idx="6"/>
            <a:endCxn id="26" idx="2"/>
          </p:cNvCxnSpPr>
          <p:nvPr/>
        </p:nvCxnSpPr>
        <p:spPr>
          <a:xfrm>
            <a:off x="8615680" y="2570480"/>
            <a:ext cx="15690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6" idx="6"/>
          </p:cNvCxnSpPr>
          <p:nvPr/>
        </p:nvCxnSpPr>
        <p:spPr>
          <a:xfrm>
            <a:off x="10521950" y="2570480"/>
            <a:ext cx="440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145665" y="34334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36" name="椭圆 35"/>
          <p:cNvSpPr/>
          <p:nvPr/>
        </p:nvSpPr>
        <p:spPr>
          <a:xfrm>
            <a:off x="3701415" y="343408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37" name="椭圆 36"/>
          <p:cNvSpPr/>
          <p:nvPr/>
        </p:nvSpPr>
        <p:spPr>
          <a:xfrm>
            <a:off x="6199505" y="3434080"/>
            <a:ext cx="337185" cy="337185"/>
          </a:xfrm>
          <a:prstGeom prst="ellipse">
            <a:avLst/>
          </a:prstGeom>
          <a:noFill/>
          <a:ln w="38100">
            <a:solidFill>
              <a:srgbClr val="ED7D31"/>
            </a:solidFill>
            <a:prstDash val="sysDot"/>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2</a:t>
            </a:r>
          </a:p>
        </p:txBody>
      </p:sp>
      <p:sp>
        <p:nvSpPr>
          <p:cNvPr id="39" name="椭圆 38"/>
          <p:cNvSpPr/>
          <p:nvPr/>
        </p:nvSpPr>
        <p:spPr>
          <a:xfrm>
            <a:off x="7494905" y="34334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3</a:t>
            </a:r>
          </a:p>
        </p:txBody>
      </p:sp>
      <p:sp>
        <p:nvSpPr>
          <p:cNvPr id="40" name="椭圆 39"/>
          <p:cNvSpPr/>
          <p:nvPr/>
        </p:nvSpPr>
        <p:spPr>
          <a:xfrm>
            <a:off x="9086215" y="34334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cxnSp>
        <p:nvCxnSpPr>
          <p:cNvPr id="42" name="直接箭头连接符 41"/>
          <p:cNvCxnSpPr>
            <a:stCxn id="35" idx="6"/>
            <a:endCxn id="36" idx="2"/>
          </p:cNvCxnSpPr>
          <p:nvPr/>
        </p:nvCxnSpPr>
        <p:spPr>
          <a:xfrm>
            <a:off x="2482850" y="3611880"/>
            <a:ext cx="121856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6" idx="6"/>
            <a:endCxn id="37" idx="2"/>
          </p:cNvCxnSpPr>
          <p:nvPr/>
        </p:nvCxnSpPr>
        <p:spPr>
          <a:xfrm>
            <a:off x="4038600" y="3612515"/>
            <a:ext cx="216090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7" idx="6"/>
            <a:endCxn id="39" idx="2"/>
          </p:cNvCxnSpPr>
          <p:nvPr/>
        </p:nvCxnSpPr>
        <p:spPr>
          <a:xfrm flipV="1">
            <a:off x="6536690" y="3611880"/>
            <a:ext cx="95821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6"/>
            <a:endCxn id="40" idx="2"/>
          </p:cNvCxnSpPr>
          <p:nvPr/>
        </p:nvCxnSpPr>
        <p:spPr>
          <a:xfrm>
            <a:off x="7832090" y="3611880"/>
            <a:ext cx="12541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6"/>
          </p:cNvCxnSpPr>
          <p:nvPr/>
        </p:nvCxnSpPr>
        <p:spPr>
          <a:xfrm>
            <a:off x="9423400" y="3611880"/>
            <a:ext cx="1539240"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145665"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50" name="椭圆 49"/>
          <p:cNvSpPr/>
          <p:nvPr/>
        </p:nvSpPr>
        <p:spPr>
          <a:xfrm>
            <a:off x="2908300"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51" name="椭圆 50"/>
          <p:cNvSpPr/>
          <p:nvPr/>
        </p:nvSpPr>
        <p:spPr>
          <a:xfrm>
            <a:off x="4152900"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52" name="椭圆 51"/>
          <p:cNvSpPr/>
          <p:nvPr/>
        </p:nvSpPr>
        <p:spPr>
          <a:xfrm>
            <a:off x="5039360" y="4476750"/>
            <a:ext cx="337185" cy="337185"/>
          </a:xfrm>
          <a:prstGeom prst="ellipse">
            <a:avLst/>
          </a:prstGeom>
          <a:solidFill>
            <a:srgbClr val="ED7D31"/>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53" name="椭圆 52"/>
          <p:cNvSpPr/>
          <p:nvPr/>
        </p:nvSpPr>
        <p:spPr>
          <a:xfrm>
            <a:off x="627761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54" name="椭圆 53"/>
          <p:cNvSpPr/>
          <p:nvPr/>
        </p:nvSpPr>
        <p:spPr>
          <a:xfrm>
            <a:off x="805942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55" name="椭圆 54"/>
          <p:cNvSpPr/>
          <p:nvPr/>
        </p:nvSpPr>
        <p:spPr>
          <a:xfrm>
            <a:off x="969899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56" name="直接箭头连接符 55"/>
          <p:cNvCxnSpPr>
            <a:stCxn id="49" idx="6"/>
            <a:endCxn id="50" idx="2"/>
          </p:cNvCxnSpPr>
          <p:nvPr/>
        </p:nvCxnSpPr>
        <p:spPr>
          <a:xfrm>
            <a:off x="2482850" y="4654550"/>
            <a:ext cx="42545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0" idx="6"/>
            <a:endCxn id="51" idx="2"/>
          </p:cNvCxnSpPr>
          <p:nvPr/>
        </p:nvCxnSpPr>
        <p:spPr>
          <a:xfrm>
            <a:off x="3245485" y="4654550"/>
            <a:ext cx="90741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1" idx="6"/>
            <a:endCxn id="52" idx="2"/>
          </p:cNvCxnSpPr>
          <p:nvPr/>
        </p:nvCxnSpPr>
        <p:spPr>
          <a:xfrm>
            <a:off x="4490085" y="4654550"/>
            <a:ext cx="54927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2" idx="6"/>
            <a:endCxn id="53" idx="2"/>
          </p:cNvCxnSpPr>
          <p:nvPr/>
        </p:nvCxnSpPr>
        <p:spPr>
          <a:xfrm flipV="1">
            <a:off x="5376545" y="4654550"/>
            <a:ext cx="9010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3" idx="6"/>
            <a:endCxn id="54" idx="2"/>
          </p:cNvCxnSpPr>
          <p:nvPr/>
        </p:nvCxnSpPr>
        <p:spPr>
          <a:xfrm>
            <a:off x="6614795" y="4654550"/>
            <a:ext cx="14446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4" idx="6"/>
            <a:endCxn id="55" idx="2"/>
          </p:cNvCxnSpPr>
          <p:nvPr/>
        </p:nvCxnSpPr>
        <p:spPr>
          <a:xfrm>
            <a:off x="8396605" y="4654550"/>
            <a:ext cx="13023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5" idx="6"/>
          </p:cNvCxnSpPr>
          <p:nvPr/>
        </p:nvCxnSpPr>
        <p:spPr>
          <a:xfrm>
            <a:off x="10036175" y="4654550"/>
            <a:ext cx="9264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029835" y="929005"/>
            <a:ext cx="391160"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k</a:t>
            </a:r>
          </a:p>
        </p:txBody>
      </p:sp>
      <p:cxnSp>
        <p:nvCxnSpPr>
          <p:cNvPr id="79" name="直接连接符 78"/>
          <p:cNvCxnSpPr/>
          <p:nvPr/>
        </p:nvCxnSpPr>
        <p:spPr>
          <a:xfrm>
            <a:off x="5188585" y="129730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cxnSp>
        <p:nvCxnSpPr>
          <p:cNvPr id="4" name="直接箭头连接符 3"/>
          <p:cNvCxnSpPr/>
          <p:nvPr/>
        </p:nvCxnSpPr>
        <p:spPr>
          <a:xfrm>
            <a:off x="2065655" y="1297305"/>
            <a:ext cx="9225280" cy="0"/>
          </a:xfrm>
          <a:prstGeom prst="straightConnector1">
            <a:avLst/>
          </a:prstGeom>
          <a:ln w="60325">
            <a:tailEnd type="triangle" w="med" len="med"/>
          </a:ln>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259969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5207635" y="1357630"/>
            <a:ext cx="0" cy="4142740"/>
          </a:xfrm>
          <a:prstGeom prst="line">
            <a:avLst/>
          </a:prstGeom>
          <a:ln w="28575">
            <a:solidFill>
              <a:schemeClr val="accent2"/>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a:off x="645922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a:xfrm>
            <a:off x="774573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a:off x="903224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1031875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217805" y="1113790"/>
            <a:ext cx="18929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Decision Point</a:t>
            </a:r>
          </a:p>
        </p:txBody>
      </p:sp>
      <p:sp>
        <p:nvSpPr>
          <p:cNvPr id="16" name="文本框 15"/>
          <p:cNvSpPr txBox="1"/>
          <p:nvPr/>
        </p:nvSpPr>
        <p:spPr>
          <a:xfrm>
            <a:off x="631825" y="239204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1</a:t>
            </a:r>
          </a:p>
        </p:txBody>
      </p:sp>
      <p:sp>
        <p:nvSpPr>
          <p:cNvPr id="18" name="文本框 17"/>
          <p:cNvSpPr txBox="1"/>
          <p:nvPr/>
        </p:nvSpPr>
        <p:spPr>
          <a:xfrm>
            <a:off x="631825" y="3434080"/>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2</a:t>
            </a:r>
          </a:p>
        </p:txBody>
      </p:sp>
      <p:sp>
        <p:nvSpPr>
          <p:cNvPr id="19" name="文本框 18"/>
          <p:cNvSpPr txBox="1"/>
          <p:nvPr/>
        </p:nvSpPr>
        <p:spPr>
          <a:xfrm>
            <a:off x="631825" y="447611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3</a:t>
            </a:r>
          </a:p>
        </p:txBody>
      </p:sp>
      <p:sp>
        <p:nvSpPr>
          <p:cNvPr id="20" name="椭圆 19"/>
          <p:cNvSpPr/>
          <p:nvPr/>
        </p:nvSpPr>
        <p:spPr>
          <a:xfrm>
            <a:off x="2145665"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21" name="椭圆 20"/>
          <p:cNvSpPr/>
          <p:nvPr/>
        </p:nvSpPr>
        <p:spPr>
          <a:xfrm>
            <a:off x="3051175"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22" name="椭圆 21"/>
          <p:cNvSpPr/>
          <p:nvPr/>
        </p:nvSpPr>
        <p:spPr>
          <a:xfrm>
            <a:off x="3752850"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23" name="椭圆 22"/>
          <p:cNvSpPr/>
          <p:nvPr/>
        </p:nvSpPr>
        <p:spPr>
          <a:xfrm>
            <a:off x="5407660" y="2392045"/>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24" name="椭圆 23"/>
          <p:cNvSpPr/>
          <p:nvPr/>
        </p:nvSpPr>
        <p:spPr>
          <a:xfrm>
            <a:off x="720153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25" name="椭圆 24"/>
          <p:cNvSpPr/>
          <p:nvPr/>
        </p:nvSpPr>
        <p:spPr>
          <a:xfrm>
            <a:off x="827849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26" name="椭圆 25"/>
          <p:cNvSpPr/>
          <p:nvPr/>
        </p:nvSpPr>
        <p:spPr>
          <a:xfrm>
            <a:off x="1018476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28" name="直接箭头连接符 27"/>
          <p:cNvCxnSpPr>
            <a:stCxn id="20" idx="6"/>
            <a:endCxn id="21" idx="2"/>
          </p:cNvCxnSpPr>
          <p:nvPr/>
        </p:nvCxnSpPr>
        <p:spPr>
          <a:xfrm>
            <a:off x="2482850" y="2570480"/>
            <a:ext cx="5683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6"/>
            <a:endCxn id="22" idx="2"/>
          </p:cNvCxnSpPr>
          <p:nvPr/>
        </p:nvCxnSpPr>
        <p:spPr>
          <a:xfrm>
            <a:off x="3388360" y="2570480"/>
            <a:ext cx="36449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6"/>
            <a:endCxn id="23" idx="2"/>
          </p:cNvCxnSpPr>
          <p:nvPr/>
        </p:nvCxnSpPr>
        <p:spPr>
          <a:xfrm>
            <a:off x="4090035" y="2570480"/>
            <a:ext cx="13176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6"/>
            <a:endCxn id="24" idx="2"/>
          </p:cNvCxnSpPr>
          <p:nvPr/>
        </p:nvCxnSpPr>
        <p:spPr>
          <a:xfrm>
            <a:off x="5744845" y="2570480"/>
            <a:ext cx="1456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6"/>
            <a:endCxn id="25" idx="2"/>
          </p:cNvCxnSpPr>
          <p:nvPr/>
        </p:nvCxnSpPr>
        <p:spPr>
          <a:xfrm>
            <a:off x="7538720" y="2570480"/>
            <a:ext cx="73977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5" idx="6"/>
            <a:endCxn id="26" idx="2"/>
          </p:cNvCxnSpPr>
          <p:nvPr/>
        </p:nvCxnSpPr>
        <p:spPr>
          <a:xfrm>
            <a:off x="8615680" y="2570480"/>
            <a:ext cx="15690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6" idx="6"/>
          </p:cNvCxnSpPr>
          <p:nvPr/>
        </p:nvCxnSpPr>
        <p:spPr>
          <a:xfrm>
            <a:off x="10521950" y="2570480"/>
            <a:ext cx="440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145665" y="34334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36" name="椭圆 35"/>
          <p:cNvSpPr/>
          <p:nvPr/>
        </p:nvSpPr>
        <p:spPr>
          <a:xfrm>
            <a:off x="3701415" y="343408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37" name="椭圆 36"/>
          <p:cNvSpPr/>
          <p:nvPr/>
        </p:nvSpPr>
        <p:spPr>
          <a:xfrm>
            <a:off x="6199505" y="343408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2</a:t>
            </a:r>
          </a:p>
        </p:txBody>
      </p:sp>
      <p:sp>
        <p:nvSpPr>
          <p:cNvPr id="39" name="椭圆 38"/>
          <p:cNvSpPr/>
          <p:nvPr/>
        </p:nvSpPr>
        <p:spPr>
          <a:xfrm>
            <a:off x="7494905" y="34334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3</a:t>
            </a:r>
          </a:p>
        </p:txBody>
      </p:sp>
      <p:sp>
        <p:nvSpPr>
          <p:cNvPr id="40" name="椭圆 39"/>
          <p:cNvSpPr/>
          <p:nvPr/>
        </p:nvSpPr>
        <p:spPr>
          <a:xfrm>
            <a:off x="9086215" y="34334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cxnSp>
        <p:nvCxnSpPr>
          <p:cNvPr id="42" name="直接箭头连接符 41"/>
          <p:cNvCxnSpPr>
            <a:stCxn id="35" idx="6"/>
            <a:endCxn id="36" idx="2"/>
          </p:cNvCxnSpPr>
          <p:nvPr/>
        </p:nvCxnSpPr>
        <p:spPr>
          <a:xfrm>
            <a:off x="2482850" y="3611880"/>
            <a:ext cx="121856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6" idx="6"/>
            <a:endCxn id="37" idx="2"/>
          </p:cNvCxnSpPr>
          <p:nvPr/>
        </p:nvCxnSpPr>
        <p:spPr>
          <a:xfrm>
            <a:off x="4038600" y="3612515"/>
            <a:ext cx="216090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7" idx="6"/>
            <a:endCxn id="39" idx="2"/>
          </p:cNvCxnSpPr>
          <p:nvPr/>
        </p:nvCxnSpPr>
        <p:spPr>
          <a:xfrm flipV="1">
            <a:off x="6536690" y="3611880"/>
            <a:ext cx="95821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6"/>
            <a:endCxn id="40" idx="2"/>
          </p:cNvCxnSpPr>
          <p:nvPr/>
        </p:nvCxnSpPr>
        <p:spPr>
          <a:xfrm>
            <a:off x="7832090" y="3611880"/>
            <a:ext cx="12541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6"/>
          </p:cNvCxnSpPr>
          <p:nvPr/>
        </p:nvCxnSpPr>
        <p:spPr>
          <a:xfrm>
            <a:off x="9423400" y="3611880"/>
            <a:ext cx="1539240"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145665"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50" name="椭圆 49"/>
          <p:cNvSpPr/>
          <p:nvPr/>
        </p:nvSpPr>
        <p:spPr>
          <a:xfrm>
            <a:off x="2908300"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51" name="椭圆 50"/>
          <p:cNvSpPr/>
          <p:nvPr/>
        </p:nvSpPr>
        <p:spPr>
          <a:xfrm>
            <a:off x="4152900"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52" name="椭圆 51"/>
          <p:cNvSpPr/>
          <p:nvPr/>
        </p:nvSpPr>
        <p:spPr>
          <a:xfrm>
            <a:off x="5039360" y="4476750"/>
            <a:ext cx="337185" cy="337185"/>
          </a:xfrm>
          <a:prstGeom prst="ellipse">
            <a:avLst/>
          </a:prstGeom>
          <a:solidFill>
            <a:srgbClr val="ED7D31"/>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53" name="椭圆 52"/>
          <p:cNvSpPr/>
          <p:nvPr/>
        </p:nvSpPr>
        <p:spPr>
          <a:xfrm>
            <a:off x="627761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54" name="椭圆 53"/>
          <p:cNvSpPr/>
          <p:nvPr/>
        </p:nvSpPr>
        <p:spPr>
          <a:xfrm>
            <a:off x="805942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55" name="椭圆 54"/>
          <p:cNvSpPr/>
          <p:nvPr/>
        </p:nvSpPr>
        <p:spPr>
          <a:xfrm>
            <a:off x="969899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56" name="直接箭头连接符 55"/>
          <p:cNvCxnSpPr>
            <a:stCxn id="49" idx="6"/>
            <a:endCxn id="50" idx="2"/>
          </p:cNvCxnSpPr>
          <p:nvPr/>
        </p:nvCxnSpPr>
        <p:spPr>
          <a:xfrm>
            <a:off x="2482850" y="4654550"/>
            <a:ext cx="42545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0" idx="6"/>
            <a:endCxn id="51" idx="2"/>
          </p:cNvCxnSpPr>
          <p:nvPr/>
        </p:nvCxnSpPr>
        <p:spPr>
          <a:xfrm>
            <a:off x="3245485" y="4654550"/>
            <a:ext cx="90741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1" idx="6"/>
            <a:endCxn id="52" idx="2"/>
          </p:cNvCxnSpPr>
          <p:nvPr/>
        </p:nvCxnSpPr>
        <p:spPr>
          <a:xfrm>
            <a:off x="4490085" y="4654550"/>
            <a:ext cx="54927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2" idx="6"/>
            <a:endCxn id="53" idx="2"/>
          </p:cNvCxnSpPr>
          <p:nvPr/>
        </p:nvCxnSpPr>
        <p:spPr>
          <a:xfrm flipV="1">
            <a:off x="5376545" y="4654550"/>
            <a:ext cx="9010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3" idx="6"/>
            <a:endCxn id="54" idx="2"/>
          </p:cNvCxnSpPr>
          <p:nvPr/>
        </p:nvCxnSpPr>
        <p:spPr>
          <a:xfrm>
            <a:off x="6614795" y="4654550"/>
            <a:ext cx="14446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4" idx="6"/>
            <a:endCxn id="55" idx="2"/>
          </p:cNvCxnSpPr>
          <p:nvPr/>
        </p:nvCxnSpPr>
        <p:spPr>
          <a:xfrm>
            <a:off x="8396605" y="4654550"/>
            <a:ext cx="13023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5" idx="6"/>
          </p:cNvCxnSpPr>
          <p:nvPr/>
        </p:nvCxnSpPr>
        <p:spPr>
          <a:xfrm>
            <a:off x="10036175" y="4654550"/>
            <a:ext cx="9264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029835" y="929005"/>
            <a:ext cx="391160"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k</a:t>
            </a:r>
          </a:p>
        </p:txBody>
      </p:sp>
      <p:sp>
        <p:nvSpPr>
          <p:cNvPr id="5" name="文本框 4"/>
          <p:cNvSpPr txBox="1"/>
          <p:nvPr/>
        </p:nvSpPr>
        <p:spPr>
          <a:xfrm>
            <a:off x="3655695" y="929005"/>
            <a:ext cx="629285"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k-1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3886200" y="1357630"/>
            <a:ext cx="0" cy="4142740"/>
          </a:xfrm>
          <a:prstGeom prst="line">
            <a:avLst/>
          </a:prstGeom>
          <a:ln w="28575">
            <a:solidFill>
              <a:schemeClr val="accent2"/>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cxnSp>
        <p:nvCxnSpPr>
          <p:cNvPr id="4" name="直接箭头连接符 3"/>
          <p:cNvCxnSpPr/>
          <p:nvPr/>
        </p:nvCxnSpPr>
        <p:spPr>
          <a:xfrm>
            <a:off x="2065655" y="1297305"/>
            <a:ext cx="9225280" cy="0"/>
          </a:xfrm>
          <a:prstGeom prst="straightConnector1">
            <a:avLst/>
          </a:prstGeom>
          <a:ln w="60325">
            <a:tailEnd type="triangle" w="med" len="med"/>
          </a:ln>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259969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5207635" y="1357630"/>
            <a:ext cx="0" cy="4142740"/>
          </a:xfrm>
          <a:prstGeom prst="line">
            <a:avLst/>
          </a:prstGeom>
          <a:ln w="28575">
            <a:solidFill>
              <a:schemeClr val="accent2"/>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a:off x="645922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a:xfrm>
            <a:off x="774573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a:off x="903224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1031875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217805" y="1113790"/>
            <a:ext cx="18929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Decision Point</a:t>
            </a:r>
          </a:p>
        </p:txBody>
      </p:sp>
      <p:sp>
        <p:nvSpPr>
          <p:cNvPr id="16" name="文本框 15"/>
          <p:cNvSpPr txBox="1"/>
          <p:nvPr/>
        </p:nvSpPr>
        <p:spPr>
          <a:xfrm>
            <a:off x="631825" y="239204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1</a:t>
            </a:r>
          </a:p>
        </p:txBody>
      </p:sp>
      <p:sp>
        <p:nvSpPr>
          <p:cNvPr id="18" name="文本框 17"/>
          <p:cNvSpPr txBox="1"/>
          <p:nvPr/>
        </p:nvSpPr>
        <p:spPr>
          <a:xfrm>
            <a:off x="631825" y="3434080"/>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2</a:t>
            </a:r>
          </a:p>
        </p:txBody>
      </p:sp>
      <p:sp>
        <p:nvSpPr>
          <p:cNvPr id="19" name="文本框 18"/>
          <p:cNvSpPr txBox="1"/>
          <p:nvPr/>
        </p:nvSpPr>
        <p:spPr>
          <a:xfrm>
            <a:off x="631825" y="447611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3</a:t>
            </a:r>
          </a:p>
        </p:txBody>
      </p:sp>
      <p:sp>
        <p:nvSpPr>
          <p:cNvPr id="20" name="椭圆 19"/>
          <p:cNvSpPr/>
          <p:nvPr/>
        </p:nvSpPr>
        <p:spPr>
          <a:xfrm>
            <a:off x="2145665"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21" name="椭圆 20"/>
          <p:cNvSpPr/>
          <p:nvPr/>
        </p:nvSpPr>
        <p:spPr>
          <a:xfrm>
            <a:off x="3051175"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22" name="椭圆 21"/>
          <p:cNvSpPr/>
          <p:nvPr/>
        </p:nvSpPr>
        <p:spPr>
          <a:xfrm>
            <a:off x="3752850" y="23920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23" name="椭圆 22"/>
          <p:cNvSpPr/>
          <p:nvPr/>
        </p:nvSpPr>
        <p:spPr>
          <a:xfrm>
            <a:off x="5407660" y="2392045"/>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24" name="椭圆 23"/>
          <p:cNvSpPr/>
          <p:nvPr/>
        </p:nvSpPr>
        <p:spPr>
          <a:xfrm>
            <a:off x="720153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25" name="椭圆 24"/>
          <p:cNvSpPr/>
          <p:nvPr/>
        </p:nvSpPr>
        <p:spPr>
          <a:xfrm>
            <a:off x="827849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26" name="椭圆 25"/>
          <p:cNvSpPr/>
          <p:nvPr/>
        </p:nvSpPr>
        <p:spPr>
          <a:xfrm>
            <a:off x="10184765" y="23920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28" name="直接箭头连接符 27"/>
          <p:cNvCxnSpPr>
            <a:stCxn id="20" idx="6"/>
            <a:endCxn id="21" idx="2"/>
          </p:cNvCxnSpPr>
          <p:nvPr/>
        </p:nvCxnSpPr>
        <p:spPr>
          <a:xfrm>
            <a:off x="2482850" y="2570480"/>
            <a:ext cx="5683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6"/>
            <a:endCxn id="22" idx="2"/>
          </p:cNvCxnSpPr>
          <p:nvPr/>
        </p:nvCxnSpPr>
        <p:spPr>
          <a:xfrm>
            <a:off x="3388360" y="2570480"/>
            <a:ext cx="36449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6"/>
            <a:endCxn id="23" idx="2"/>
          </p:cNvCxnSpPr>
          <p:nvPr/>
        </p:nvCxnSpPr>
        <p:spPr>
          <a:xfrm>
            <a:off x="4090035" y="2570480"/>
            <a:ext cx="13176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6"/>
            <a:endCxn id="24" idx="2"/>
          </p:cNvCxnSpPr>
          <p:nvPr/>
        </p:nvCxnSpPr>
        <p:spPr>
          <a:xfrm>
            <a:off x="5744845" y="2570480"/>
            <a:ext cx="1456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6"/>
            <a:endCxn id="25" idx="2"/>
          </p:cNvCxnSpPr>
          <p:nvPr/>
        </p:nvCxnSpPr>
        <p:spPr>
          <a:xfrm>
            <a:off x="7538720" y="2570480"/>
            <a:ext cx="73977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5" idx="6"/>
            <a:endCxn id="26" idx="2"/>
          </p:cNvCxnSpPr>
          <p:nvPr/>
        </p:nvCxnSpPr>
        <p:spPr>
          <a:xfrm>
            <a:off x="8615680" y="2570480"/>
            <a:ext cx="15690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6" idx="6"/>
          </p:cNvCxnSpPr>
          <p:nvPr/>
        </p:nvCxnSpPr>
        <p:spPr>
          <a:xfrm>
            <a:off x="10521950" y="2570480"/>
            <a:ext cx="440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145665" y="343344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36" name="椭圆 35"/>
          <p:cNvSpPr/>
          <p:nvPr/>
        </p:nvSpPr>
        <p:spPr>
          <a:xfrm>
            <a:off x="3701415" y="343408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37" name="椭圆 36"/>
          <p:cNvSpPr/>
          <p:nvPr/>
        </p:nvSpPr>
        <p:spPr>
          <a:xfrm>
            <a:off x="6199505" y="343408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2</a:t>
            </a:r>
          </a:p>
        </p:txBody>
      </p:sp>
      <p:sp>
        <p:nvSpPr>
          <p:cNvPr id="39" name="椭圆 38"/>
          <p:cNvSpPr/>
          <p:nvPr/>
        </p:nvSpPr>
        <p:spPr>
          <a:xfrm>
            <a:off x="7494905" y="34334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3</a:t>
            </a:r>
          </a:p>
        </p:txBody>
      </p:sp>
      <p:sp>
        <p:nvSpPr>
          <p:cNvPr id="40" name="椭圆 39"/>
          <p:cNvSpPr/>
          <p:nvPr/>
        </p:nvSpPr>
        <p:spPr>
          <a:xfrm>
            <a:off x="9086215" y="343344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cxnSp>
        <p:nvCxnSpPr>
          <p:cNvPr id="42" name="直接箭头连接符 41"/>
          <p:cNvCxnSpPr>
            <a:stCxn id="35" idx="6"/>
            <a:endCxn id="36" idx="2"/>
          </p:cNvCxnSpPr>
          <p:nvPr/>
        </p:nvCxnSpPr>
        <p:spPr>
          <a:xfrm>
            <a:off x="2482850" y="3611880"/>
            <a:ext cx="121856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6" idx="6"/>
            <a:endCxn id="37" idx="2"/>
          </p:cNvCxnSpPr>
          <p:nvPr/>
        </p:nvCxnSpPr>
        <p:spPr>
          <a:xfrm>
            <a:off x="4038600" y="3612515"/>
            <a:ext cx="216090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7" idx="6"/>
            <a:endCxn id="39" idx="2"/>
          </p:cNvCxnSpPr>
          <p:nvPr/>
        </p:nvCxnSpPr>
        <p:spPr>
          <a:xfrm flipV="1">
            <a:off x="6536690" y="3611880"/>
            <a:ext cx="95821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6"/>
            <a:endCxn id="40" idx="2"/>
          </p:cNvCxnSpPr>
          <p:nvPr/>
        </p:nvCxnSpPr>
        <p:spPr>
          <a:xfrm>
            <a:off x="7832090" y="3611880"/>
            <a:ext cx="12541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6"/>
          </p:cNvCxnSpPr>
          <p:nvPr/>
        </p:nvCxnSpPr>
        <p:spPr>
          <a:xfrm>
            <a:off x="9423400" y="3611880"/>
            <a:ext cx="1539240"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145665"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50" name="椭圆 49"/>
          <p:cNvSpPr/>
          <p:nvPr/>
        </p:nvSpPr>
        <p:spPr>
          <a:xfrm>
            <a:off x="2908300"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51" name="椭圆 50"/>
          <p:cNvSpPr/>
          <p:nvPr/>
        </p:nvSpPr>
        <p:spPr>
          <a:xfrm>
            <a:off x="4152900" y="447611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52" name="椭圆 51"/>
          <p:cNvSpPr/>
          <p:nvPr/>
        </p:nvSpPr>
        <p:spPr>
          <a:xfrm>
            <a:off x="5039360" y="4476750"/>
            <a:ext cx="337185" cy="337185"/>
          </a:xfrm>
          <a:prstGeom prst="ellipse">
            <a:avLst/>
          </a:prstGeom>
          <a:solidFill>
            <a:srgbClr val="ED7D31"/>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53" name="椭圆 52"/>
          <p:cNvSpPr/>
          <p:nvPr/>
        </p:nvSpPr>
        <p:spPr>
          <a:xfrm>
            <a:off x="627761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54" name="椭圆 53"/>
          <p:cNvSpPr/>
          <p:nvPr/>
        </p:nvSpPr>
        <p:spPr>
          <a:xfrm>
            <a:off x="805942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55" name="椭圆 54"/>
          <p:cNvSpPr/>
          <p:nvPr/>
        </p:nvSpPr>
        <p:spPr>
          <a:xfrm>
            <a:off x="9698990" y="4476115"/>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56" name="直接箭头连接符 55"/>
          <p:cNvCxnSpPr>
            <a:stCxn id="49" idx="6"/>
            <a:endCxn id="50" idx="2"/>
          </p:cNvCxnSpPr>
          <p:nvPr/>
        </p:nvCxnSpPr>
        <p:spPr>
          <a:xfrm>
            <a:off x="2482850" y="4654550"/>
            <a:ext cx="42545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0" idx="6"/>
            <a:endCxn id="51" idx="2"/>
          </p:cNvCxnSpPr>
          <p:nvPr/>
        </p:nvCxnSpPr>
        <p:spPr>
          <a:xfrm>
            <a:off x="3245485" y="4654550"/>
            <a:ext cx="90741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1" idx="6"/>
            <a:endCxn id="52" idx="2"/>
          </p:cNvCxnSpPr>
          <p:nvPr/>
        </p:nvCxnSpPr>
        <p:spPr>
          <a:xfrm>
            <a:off x="4490085" y="4654550"/>
            <a:ext cx="54927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2" idx="6"/>
            <a:endCxn id="53" idx="2"/>
          </p:cNvCxnSpPr>
          <p:nvPr/>
        </p:nvCxnSpPr>
        <p:spPr>
          <a:xfrm flipV="1">
            <a:off x="5376545" y="4654550"/>
            <a:ext cx="9010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3" idx="6"/>
            <a:endCxn id="54" idx="2"/>
          </p:cNvCxnSpPr>
          <p:nvPr/>
        </p:nvCxnSpPr>
        <p:spPr>
          <a:xfrm>
            <a:off x="6614795" y="4654550"/>
            <a:ext cx="14446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4" idx="6"/>
            <a:endCxn id="55" idx="2"/>
          </p:cNvCxnSpPr>
          <p:nvPr/>
        </p:nvCxnSpPr>
        <p:spPr>
          <a:xfrm>
            <a:off x="8396605" y="4654550"/>
            <a:ext cx="13023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5" idx="6"/>
          </p:cNvCxnSpPr>
          <p:nvPr/>
        </p:nvCxnSpPr>
        <p:spPr>
          <a:xfrm>
            <a:off x="10036175" y="4654550"/>
            <a:ext cx="9264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029835" y="929005"/>
            <a:ext cx="391160"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k</a:t>
            </a:r>
          </a:p>
        </p:txBody>
      </p:sp>
      <p:sp>
        <p:nvSpPr>
          <p:cNvPr id="73" name="圆角矩形 72"/>
          <p:cNvSpPr/>
          <p:nvPr/>
        </p:nvSpPr>
        <p:spPr>
          <a:xfrm>
            <a:off x="3655695" y="5500370"/>
            <a:ext cx="1786890" cy="784225"/>
          </a:xfrm>
          <a:prstGeom prst="roundRect">
            <a:avLst/>
          </a:prstGeom>
          <a:noFill/>
          <a:ln w="38100">
            <a:solidFill>
              <a:srgbClr val="ED7D3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椭圆 73"/>
          <p:cNvSpPr/>
          <p:nvPr/>
        </p:nvSpPr>
        <p:spPr>
          <a:xfrm>
            <a:off x="3779520" y="588518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sz="1600">
              <a:solidFill>
                <a:srgbClr val="ED7D31"/>
              </a:solidFill>
              <a:latin typeface="微软雅黑" panose="020B0503020204020204" charset="-122"/>
              <a:ea typeface="微软雅黑" panose="020B0503020204020204" charset="-122"/>
            </a:endParaRPr>
          </a:p>
        </p:txBody>
      </p:sp>
      <p:sp>
        <p:nvSpPr>
          <p:cNvPr id="75" name="椭圆 74"/>
          <p:cNvSpPr/>
          <p:nvPr/>
        </p:nvSpPr>
        <p:spPr>
          <a:xfrm>
            <a:off x="4380865" y="5884545"/>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sz="1600">
              <a:solidFill>
                <a:srgbClr val="ED7D31"/>
              </a:solidFill>
              <a:latin typeface="微软雅黑" panose="020B0503020204020204" charset="-122"/>
              <a:ea typeface="微软雅黑" panose="020B0503020204020204" charset="-122"/>
            </a:endParaRPr>
          </a:p>
        </p:txBody>
      </p:sp>
      <p:sp>
        <p:nvSpPr>
          <p:cNvPr id="76" name="椭圆 75"/>
          <p:cNvSpPr/>
          <p:nvPr/>
        </p:nvSpPr>
        <p:spPr>
          <a:xfrm>
            <a:off x="4993640" y="588518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sz="1600">
              <a:solidFill>
                <a:srgbClr val="ED7D31"/>
              </a:solidFill>
              <a:latin typeface="微软雅黑" panose="020B0503020204020204" charset="-122"/>
              <a:ea typeface="微软雅黑" panose="020B0503020204020204" charset="-122"/>
            </a:endParaRPr>
          </a:p>
        </p:txBody>
      </p:sp>
      <p:sp>
        <p:nvSpPr>
          <p:cNvPr id="77" name="文本框 76"/>
          <p:cNvSpPr txBox="1"/>
          <p:nvPr/>
        </p:nvSpPr>
        <p:spPr>
          <a:xfrm>
            <a:off x="3836670" y="5500370"/>
            <a:ext cx="1511300"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new orders</a:t>
            </a:r>
          </a:p>
        </p:txBody>
      </p:sp>
      <p:cxnSp>
        <p:nvCxnSpPr>
          <p:cNvPr id="78" name="肘形连接符 77"/>
          <p:cNvCxnSpPr/>
          <p:nvPr/>
        </p:nvCxnSpPr>
        <p:spPr>
          <a:xfrm flipV="1">
            <a:off x="5688330" y="5003800"/>
            <a:ext cx="2130425" cy="1025525"/>
          </a:xfrm>
          <a:prstGeom prst="bentConnector2">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42355" y="5628005"/>
            <a:ext cx="1223010"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dispatch</a:t>
            </a:r>
          </a:p>
        </p:txBody>
      </p:sp>
      <p:sp>
        <p:nvSpPr>
          <p:cNvPr id="5" name="文本框 4"/>
          <p:cNvSpPr txBox="1"/>
          <p:nvPr/>
        </p:nvSpPr>
        <p:spPr>
          <a:xfrm>
            <a:off x="3655695" y="929005"/>
            <a:ext cx="629285"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k-1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6483658" cy="948511"/>
          </a:xfrm>
        </p:spPr>
        <p:txBody>
          <a:bodyPr/>
          <a:lstStyle/>
          <a:p>
            <a:r>
              <a:rPr kumimoji="1" lang="en-US" altLang="zh-SG" b="1" dirty="0"/>
              <a:t>Order Dispatch and Routing</a:t>
            </a:r>
            <a:endParaRPr kumimoji="1" lang="zh-SG" altLang="en-US" b="1" dirty="0"/>
          </a:p>
        </p:txBody>
      </p:sp>
      <p:cxnSp>
        <p:nvCxnSpPr>
          <p:cNvPr id="4" name="直接箭头连接符 3"/>
          <p:cNvCxnSpPr/>
          <p:nvPr/>
        </p:nvCxnSpPr>
        <p:spPr>
          <a:xfrm>
            <a:off x="2065655" y="1297305"/>
            <a:ext cx="9225280" cy="0"/>
          </a:xfrm>
          <a:prstGeom prst="straightConnector1">
            <a:avLst/>
          </a:prstGeom>
          <a:ln w="60325">
            <a:tailEnd type="triangle" w="med" len="med"/>
          </a:ln>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259969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388620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a:off x="645922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a:xfrm>
            <a:off x="774573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a:off x="903224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cxnSp>
        <p:nvCxnSpPr>
          <p:cNvPr id="12" name="直接连接符 11"/>
          <p:cNvCxnSpPr/>
          <p:nvPr/>
        </p:nvCxnSpPr>
        <p:spPr>
          <a:xfrm>
            <a:off x="10318750"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217805" y="1113790"/>
            <a:ext cx="1892935"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Decision Point</a:t>
            </a:r>
          </a:p>
        </p:txBody>
      </p:sp>
      <p:sp>
        <p:nvSpPr>
          <p:cNvPr id="16" name="文本框 15"/>
          <p:cNvSpPr txBox="1"/>
          <p:nvPr/>
        </p:nvSpPr>
        <p:spPr>
          <a:xfrm>
            <a:off x="631825" y="2630170"/>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1</a:t>
            </a:r>
          </a:p>
        </p:txBody>
      </p:sp>
      <p:sp>
        <p:nvSpPr>
          <p:cNvPr id="18" name="文本框 17"/>
          <p:cNvSpPr txBox="1"/>
          <p:nvPr/>
        </p:nvSpPr>
        <p:spPr>
          <a:xfrm>
            <a:off x="631825" y="3672205"/>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2</a:t>
            </a:r>
          </a:p>
        </p:txBody>
      </p:sp>
      <p:sp>
        <p:nvSpPr>
          <p:cNvPr id="19" name="文本框 18"/>
          <p:cNvSpPr txBox="1"/>
          <p:nvPr/>
        </p:nvSpPr>
        <p:spPr>
          <a:xfrm>
            <a:off x="631825" y="4714240"/>
            <a:ext cx="1134745" cy="337185"/>
          </a:xfrm>
          <a:prstGeom prst="rect">
            <a:avLst/>
          </a:prstGeom>
          <a:noFill/>
          <a:extLst>
            <a:ext uri="{909E8E84-426E-40DD-AFC4-6F175D3DCCD1}">
              <a14:hiddenFill xmlns:a14="http://schemas.microsoft.com/office/drawing/2010/main">
                <a:pattFill prst="pct5">
                  <a:fgClr>
                    <a:schemeClr val="accent2"/>
                  </a:fgClr>
                  <a:bgClr>
                    <a:schemeClr val="bg1"/>
                  </a:bgClr>
                </a:pattFill>
              </a14:hiddenFill>
            </a:ext>
          </a:extLst>
        </p:spPr>
        <p:txBody>
          <a:bodyPr wrap="square" rtlCol="0">
            <a:spAutoFit/>
          </a:bodyPr>
          <a:lstStyle/>
          <a:p>
            <a:r>
              <a:rPr lang="en-US" altLang="zh-CN" sz="1600">
                <a:latin typeface="微软雅黑" panose="020B0503020204020204" charset="-122"/>
                <a:ea typeface="微软雅黑" panose="020B0503020204020204" charset="-122"/>
              </a:rPr>
              <a:t>Courier 3</a:t>
            </a:r>
          </a:p>
        </p:txBody>
      </p:sp>
      <p:sp>
        <p:nvSpPr>
          <p:cNvPr id="20" name="椭圆 19"/>
          <p:cNvSpPr/>
          <p:nvPr/>
        </p:nvSpPr>
        <p:spPr>
          <a:xfrm>
            <a:off x="2145665" y="263017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21" name="椭圆 20"/>
          <p:cNvSpPr/>
          <p:nvPr/>
        </p:nvSpPr>
        <p:spPr>
          <a:xfrm>
            <a:off x="3051175" y="263017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22" name="椭圆 21"/>
          <p:cNvSpPr/>
          <p:nvPr/>
        </p:nvSpPr>
        <p:spPr>
          <a:xfrm>
            <a:off x="3752850" y="263017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23" name="椭圆 22"/>
          <p:cNvSpPr/>
          <p:nvPr/>
        </p:nvSpPr>
        <p:spPr>
          <a:xfrm>
            <a:off x="5407660" y="2630170"/>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24" name="椭圆 23"/>
          <p:cNvSpPr/>
          <p:nvPr/>
        </p:nvSpPr>
        <p:spPr>
          <a:xfrm>
            <a:off x="7201535" y="263017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25" name="椭圆 24"/>
          <p:cNvSpPr/>
          <p:nvPr/>
        </p:nvSpPr>
        <p:spPr>
          <a:xfrm>
            <a:off x="8278495" y="263017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26" name="椭圆 25"/>
          <p:cNvSpPr/>
          <p:nvPr/>
        </p:nvSpPr>
        <p:spPr>
          <a:xfrm>
            <a:off x="10184765" y="263017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28" name="直接箭头连接符 27"/>
          <p:cNvCxnSpPr>
            <a:stCxn id="20" idx="6"/>
            <a:endCxn id="21" idx="2"/>
          </p:cNvCxnSpPr>
          <p:nvPr/>
        </p:nvCxnSpPr>
        <p:spPr>
          <a:xfrm>
            <a:off x="2482850" y="2808605"/>
            <a:ext cx="5683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6"/>
            <a:endCxn id="22" idx="2"/>
          </p:cNvCxnSpPr>
          <p:nvPr/>
        </p:nvCxnSpPr>
        <p:spPr>
          <a:xfrm>
            <a:off x="3388360" y="2808605"/>
            <a:ext cx="36449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6"/>
            <a:endCxn id="23" idx="2"/>
          </p:cNvCxnSpPr>
          <p:nvPr/>
        </p:nvCxnSpPr>
        <p:spPr>
          <a:xfrm>
            <a:off x="4090035" y="2808605"/>
            <a:ext cx="131762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6"/>
            <a:endCxn id="24" idx="2"/>
          </p:cNvCxnSpPr>
          <p:nvPr/>
        </p:nvCxnSpPr>
        <p:spPr>
          <a:xfrm>
            <a:off x="5744845" y="2808605"/>
            <a:ext cx="1456690" cy="0"/>
          </a:xfrm>
          <a:prstGeom prst="straightConnector1">
            <a:avLst/>
          </a:prstGeom>
          <a:ln w="38100">
            <a:solidFill>
              <a:srgbClr val="ED7D31"/>
            </a:solidFill>
            <a:prstDash val="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6"/>
            <a:endCxn id="25" idx="2"/>
          </p:cNvCxnSpPr>
          <p:nvPr/>
        </p:nvCxnSpPr>
        <p:spPr>
          <a:xfrm>
            <a:off x="7538720" y="2808605"/>
            <a:ext cx="73977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5" idx="6"/>
            <a:endCxn id="26" idx="2"/>
          </p:cNvCxnSpPr>
          <p:nvPr/>
        </p:nvCxnSpPr>
        <p:spPr>
          <a:xfrm>
            <a:off x="8615680" y="2808605"/>
            <a:ext cx="15690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6" idx="6"/>
          </p:cNvCxnSpPr>
          <p:nvPr/>
        </p:nvCxnSpPr>
        <p:spPr>
          <a:xfrm>
            <a:off x="10521950" y="2808605"/>
            <a:ext cx="440690"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145665" y="367157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36" name="椭圆 35"/>
          <p:cNvSpPr/>
          <p:nvPr/>
        </p:nvSpPr>
        <p:spPr>
          <a:xfrm>
            <a:off x="3701415" y="3672205"/>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37" name="椭圆 36"/>
          <p:cNvSpPr/>
          <p:nvPr/>
        </p:nvSpPr>
        <p:spPr>
          <a:xfrm>
            <a:off x="6199505" y="3672205"/>
            <a:ext cx="337185" cy="337185"/>
          </a:xfrm>
          <a:prstGeom prst="ellipse">
            <a:avLst/>
          </a:prstGeom>
          <a:solidFill>
            <a:schemeClr val="accent2"/>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2</a:t>
            </a:r>
          </a:p>
        </p:txBody>
      </p:sp>
      <p:sp>
        <p:nvSpPr>
          <p:cNvPr id="39" name="椭圆 38"/>
          <p:cNvSpPr/>
          <p:nvPr/>
        </p:nvSpPr>
        <p:spPr>
          <a:xfrm>
            <a:off x="7494905" y="367157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3</a:t>
            </a:r>
          </a:p>
        </p:txBody>
      </p:sp>
      <p:sp>
        <p:nvSpPr>
          <p:cNvPr id="40" name="椭圆 39"/>
          <p:cNvSpPr/>
          <p:nvPr/>
        </p:nvSpPr>
        <p:spPr>
          <a:xfrm>
            <a:off x="9086215" y="367157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cxnSp>
        <p:nvCxnSpPr>
          <p:cNvPr id="42" name="直接箭头连接符 41"/>
          <p:cNvCxnSpPr>
            <a:stCxn id="35" idx="6"/>
            <a:endCxn id="36" idx="2"/>
          </p:cNvCxnSpPr>
          <p:nvPr/>
        </p:nvCxnSpPr>
        <p:spPr>
          <a:xfrm>
            <a:off x="2482850" y="3850005"/>
            <a:ext cx="121856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6" idx="6"/>
            <a:endCxn id="37" idx="2"/>
          </p:cNvCxnSpPr>
          <p:nvPr/>
        </p:nvCxnSpPr>
        <p:spPr>
          <a:xfrm>
            <a:off x="4038600" y="3850640"/>
            <a:ext cx="216090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7" idx="6"/>
            <a:endCxn id="39" idx="2"/>
          </p:cNvCxnSpPr>
          <p:nvPr/>
        </p:nvCxnSpPr>
        <p:spPr>
          <a:xfrm flipV="1">
            <a:off x="6536690" y="3850005"/>
            <a:ext cx="958215" cy="635"/>
          </a:xfrm>
          <a:prstGeom prst="straightConnector1">
            <a:avLst/>
          </a:prstGeom>
          <a:ln w="38100">
            <a:solidFill>
              <a:srgbClr val="ED7D31"/>
            </a:solidFill>
            <a:prstDash val="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6"/>
            <a:endCxn id="40" idx="2"/>
          </p:cNvCxnSpPr>
          <p:nvPr/>
        </p:nvCxnSpPr>
        <p:spPr>
          <a:xfrm>
            <a:off x="7832090" y="3850005"/>
            <a:ext cx="12541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6"/>
          </p:cNvCxnSpPr>
          <p:nvPr/>
        </p:nvCxnSpPr>
        <p:spPr>
          <a:xfrm>
            <a:off x="9423400" y="3850005"/>
            <a:ext cx="1539240"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145665" y="471424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D</a:t>
            </a:r>
          </a:p>
        </p:txBody>
      </p:sp>
      <p:sp>
        <p:nvSpPr>
          <p:cNvPr id="50" name="椭圆 49"/>
          <p:cNvSpPr/>
          <p:nvPr/>
        </p:nvSpPr>
        <p:spPr>
          <a:xfrm>
            <a:off x="2908300" y="471424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1</a:t>
            </a:r>
          </a:p>
        </p:txBody>
      </p:sp>
      <p:sp>
        <p:nvSpPr>
          <p:cNvPr id="51" name="椭圆 50"/>
          <p:cNvSpPr/>
          <p:nvPr/>
        </p:nvSpPr>
        <p:spPr>
          <a:xfrm>
            <a:off x="4152900" y="4714240"/>
            <a:ext cx="337185" cy="337185"/>
          </a:xfrm>
          <a:prstGeom prst="ellipse">
            <a:avLst/>
          </a:prstGeom>
          <a:ln>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latin typeface="微软雅黑" panose="020B0503020204020204" charset="-122"/>
                <a:ea typeface="微软雅黑" panose="020B0503020204020204" charset="-122"/>
              </a:rPr>
              <a:t>2</a:t>
            </a:r>
          </a:p>
        </p:txBody>
      </p:sp>
      <p:sp>
        <p:nvSpPr>
          <p:cNvPr id="52" name="椭圆 51"/>
          <p:cNvSpPr/>
          <p:nvPr/>
        </p:nvSpPr>
        <p:spPr>
          <a:xfrm>
            <a:off x="5039360" y="4714875"/>
            <a:ext cx="337185" cy="337185"/>
          </a:xfrm>
          <a:prstGeom prst="ellipse">
            <a:avLst/>
          </a:prstGeom>
          <a:solidFill>
            <a:srgbClr val="ED7D31"/>
          </a:solidFill>
          <a:ln w="3810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chemeClr val="bg1"/>
                </a:solidFill>
                <a:latin typeface="微软雅黑" panose="020B0503020204020204" charset="-122"/>
                <a:ea typeface="微软雅黑" panose="020B0503020204020204" charset="-122"/>
              </a:rPr>
              <a:t>3</a:t>
            </a:r>
          </a:p>
        </p:txBody>
      </p:sp>
      <p:sp>
        <p:nvSpPr>
          <p:cNvPr id="53" name="椭圆 52"/>
          <p:cNvSpPr/>
          <p:nvPr/>
        </p:nvSpPr>
        <p:spPr>
          <a:xfrm>
            <a:off x="6277610" y="471424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4</a:t>
            </a:r>
          </a:p>
        </p:txBody>
      </p:sp>
      <p:sp>
        <p:nvSpPr>
          <p:cNvPr id="54" name="椭圆 53"/>
          <p:cNvSpPr/>
          <p:nvPr/>
        </p:nvSpPr>
        <p:spPr>
          <a:xfrm>
            <a:off x="8059420" y="471424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5</a:t>
            </a:r>
          </a:p>
        </p:txBody>
      </p:sp>
      <p:sp>
        <p:nvSpPr>
          <p:cNvPr id="55" name="椭圆 54"/>
          <p:cNvSpPr/>
          <p:nvPr/>
        </p:nvSpPr>
        <p:spPr>
          <a:xfrm>
            <a:off x="9698990" y="4714240"/>
            <a:ext cx="337185" cy="337185"/>
          </a:xfrm>
          <a:prstGeom prst="ellipse">
            <a:avLst/>
          </a:prstGeom>
          <a:noFill/>
          <a:ln w="38100">
            <a:solidFill>
              <a:srgbClr val="ED7D31"/>
            </a:solidFill>
            <a:prstDash val="sysDot"/>
            <a:headEnd type="none"/>
            <a:tailEnd type="triangle" w="med" len="med"/>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solidFill>
                  <a:srgbClr val="ED7D31"/>
                </a:solidFill>
                <a:latin typeface="微软雅黑" panose="020B0503020204020204" charset="-122"/>
                <a:ea typeface="微软雅黑" panose="020B0503020204020204" charset="-122"/>
              </a:rPr>
              <a:t>6</a:t>
            </a:r>
          </a:p>
        </p:txBody>
      </p:sp>
      <p:cxnSp>
        <p:nvCxnSpPr>
          <p:cNvPr id="56" name="直接箭头连接符 55"/>
          <p:cNvCxnSpPr>
            <a:stCxn id="49" idx="6"/>
            <a:endCxn id="50" idx="2"/>
          </p:cNvCxnSpPr>
          <p:nvPr/>
        </p:nvCxnSpPr>
        <p:spPr>
          <a:xfrm>
            <a:off x="2482850" y="4892675"/>
            <a:ext cx="425450"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0" idx="6"/>
            <a:endCxn id="51" idx="2"/>
          </p:cNvCxnSpPr>
          <p:nvPr/>
        </p:nvCxnSpPr>
        <p:spPr>
          <a:xfrm>
            <a:off x="3245485" y="4892675"/>
            <a:ext cx="907415" cy="0"/>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1" idx="6"/>
            <a:endCxn id="52" idx="2"/>
          </p:cNvCxnSpPr>
          <p:nvPr/>
        </p:nvCxnSpPr>
        <p:spPr>
          <a:xfrm>
            <a:off x="4490085" y="4892675"/>
            <a:ext cx="549275" cy="635"/>
          </a:xfrm>
          <a:prstGeom prst="straightConnector1">
            <a:avLst/>
          </a:prstGeom>
          <a:ln w="38100">
            <a:solidFill>
              <a:srgbClr val="ED7D3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2" idx="6"/>
            <a:endCxn id="53" idx="2"/>
          </p:cNvCxnSpPr>
          <p:nvPr/>
        </p:nvCxnSpPr>
        <p:spPr>
          <a:xfrm flipV="1">
            <a:off x="5376545" y="4892675"/>
            <a:ext cx="901065" cy="635"/>
          </a:xfrm>
          <a:prstGeom prst="straightConnector1">
            <a:avLst/>
          </a:prstGeom>
          <a:ln w="38100">
            <a:solidFill>
              <a:srgbClr val="ED7D31"/>
            </a:solidFill>
            <a:prstDash val="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3" idx="6"/>
            <a:endCxn id="54" idx="2"/>
          </p:cNvCxnSpPr>
          <p:nvPr/>
        </p:nvCxnSpPr>
        <p:spPr>
          <a:xfrm>
            <a:off x="6614795" y="4892675"/>
            <a:ext cx="144462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4" idx="6"/>
            <a:endCxn id="55" idx="2"/>
          </p:cNvCxnSpPr>
          <p:nvPr/>
        </p:nvCxnSpPr>
        <p:spPr>
          <a:xfrm>
            <a:off x="8396605" y="4892675"/>
            <a:ext cx="1302385" cy="0"/>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5" idx="6"/>
          </p:cNvCxnSpPr>
          <p:nvPr/>
        </p:nvCxnSpPr>
        <p:spPr>
          <a:xfrm>
            <a:off x="10036175" y="4892675"/>
            <a:ext cx="926465" cy="635"/>
          </a:xfrm>
          <a:prstGeom prst="straightConnector1">
            <a:avLst/>
          </a:prstGeom>
          <a:ln w="38100">
            <a:solidFill>
              <a:srgbClr val="ED7D31"/>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029835" y="929005"/>
            <a:ext cx="391160" cy="368300"/>
          </a:xfrm>
          <a:prstGeom prst="rect">
            <a:avLst/>
          </a:prstGeom>
          <a:noFill/>
        </p:spPr>
        <p:txBody>
          <a:bodyPr wrap="square" rtlCol="0">
            <a:spAutoFit/>
          </a:bodyPr>
          <a:lstStyle/>
          <a:p>
            <a:r>
              <a:rPr lang="en-US" altLang="zh-CN">
                <a:solidFill>
                  <a:schemeClr val="tx1"/>
                </a:solidFill>
                <a:latin typeface="微软雅黑" panose="020B0503020204020204" charset="-122"/>
                <a:ea typeface="微软雅黑" panose="020B0503020204020204" charset="-122"/>
              </a:rPr>
              <a:t>k</a:t>
            </a:r>
          </a:p>
        </p:txBody>
      </p:sp>
      <p:cxnSp>
        <p:nvCxnSpPr>
          <p:cNvPr id="68" name="曲线连接符 67"/>
          <p:cNvCxnSpPr>
            <a:stCxn id="23" idx="7"/>
            <a:endCxn id="25" idx="1"/>
          </p:cNvCxnSpPr>
          <p:nvPr/>
        </p:nvCxnSpPr>
        <p:spPr>
          <a:xfrm rot="16200000">
            <a:off x="7011670" y="1372870"/>
            <a:ext cx="3175" cy="2632710"/>
          </a:xfrm>
          <a:prstGeom prst="curvedConnector3">
            <a:avLst>
              <a:gd name="adj1" fmla="val 9110000"/>
            </a:avLst>
          </a:prstGeom>
          <a:ln w="38100">
            <a:solidFill>
              <a:srgbClr val="ED7D3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23" idx="7"/>
            <a:endCxn id="26" idx="0"/>
          </p:cNvCxnSpPr>
          <p:nvPr/>
        </p:nvCxnSpPr>
        <p:spPr>
          <a:xfrm rot="16200000">
            <a:off x="7999730" y="335280"/>
            <a:ext cx="49530" cy="4658360"/>
          </a:xfrm>
          <a:prstGeom prst="curvedConnector3">
            <a:avLst>
              <a:gd name="adj1" fmla="val 1043589"/>
            </a:avLst>
          </a:prstGeom>
          <a:ln w="38100">
            <a:solidFill>
              <a:srgbClr val="ED7D3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37" idx="7"/>
            <a:endCxn id="40" idx="1"/>
          </p:cNvCxnSpPr>
          <p:nvPr/>
        </p:nvCxnSpPr>
        <p:spPr>
          <a:xfrm rot="16200000">
            <a:off x="7811135" y="2406650"/>
            <a:ext cx="635" cy="2648585"/>
          </a:xfrm>
          <a:prstGeom prst="curvedConnector3">
            <a:avLst>
              <a:gd name="adj1" fmla="val 45400000"/>
            </a:avLst>
          </a:prstGeom>
          <a:ln w="38100">
            <a:solidFill>
              <a:srgbClr val="ED7D3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7"/>
            <a:endCxn id="55" idx="1"/>
          </p:cNvCxnSpPr>
          <p:nvPr/>
        </p:nvCxnSpPr>
        <p:spPr>
          <a:xfrm rot="16200000">
            <a:off x="7537450" y="2562860"/>
            <a:ext cx="635" cy="4421505"/>
          </a:xfrm>
          <a:prstGeom prst="curvedConnector3">
            <a:avLst>
              <a:gd name="adj1" fmla="val 81500000"/>
            </a:avLst>
          </a:prstGeom>
          <a:ln w="38100">
            <a:solidFill>
              <a:srgbClr val="ED7D3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2" idx="7"/>
            <a:endCxn id="54" idx="1"/>
          </p:cNvCxnSpPr>
          <p:nvPr/>
        </p:nvCxnSpPr>
        <p:spPr>
          <a:xfrm rot="16200000">
            <a:off x="6717665" y="3382645"/>
            <a:ext cx="635" cy="2781935"/>
          </a:xfrm>
          <a:prstGeom prst="curvedConnector3">
            <a:avLst>
              <a:gd name="adj1" fmla="val 45400000"/>
            </a:avLst>
          </a:prstGeom>
          <a:ln w="38100">
            <a:solidFill>
              <a:srgbClr val="ED7D3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3585845" y="5466715"/>
            <a:ext cx="5268595" cy="1209040"/>
          </a:xfrm>
          <a:prstGeom prst="roundRect">
            <a:avLst/>
          </a:prstGeom>
          <a:noFill/>
          <a:ln w="38100">
            <a:solidFill>
              <a:srgbClr val="ED7D3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solidFill>
                <a:latin typeface="微软雅黑" panose="020B0503020204020204" charset="-122"/>
                <a:ea typeface="微软雅黑" panose="020B0503020204020204" charset="-122"/>
              </a:rPr>
              <a:t>Routing</a:t>
            </a:r>
            <a:endParaRPr lang="en-US" altLang="zh-CN" sz="1600">
              <a:solidFill>
                <a:schemeClr val="tx1"/>
              </a:solidFill>
              <a:latin typeface="微软雅黑" panose="020B0503020204020204" charset="-122"/>
              <a:ea typeface="微软雅黑" panose="020B0503020204020204" charset="-122"/>
            </a:endParaRPr>
          </a:p>
          <a:p>
            <a:pPr algn="l"/>
            <a:r>
              <a:rPr lang="en-US" altLang="zh-CN" sz="1600">
                <a:solidFill>
                  <a:schemeClr val="tx1"/>
                </a:solidFill>
                <a:latin typeface="微软雅黑" panose="020B0503020204020204" charset="-122"/>
                <a:ea typeface="微软雅黑" panose="020B0503020204020204" charset="-122"/>
              </a:rPr>
              <a:t>For each courier:</a:t>
            </a:r>
          </a:p>
          <a:p>
            <a:pPr algn="l"/>
            <a:r>
              <a:rPr lang="en-US" altLang="zh-CN" sz="1600">
                <a:solidFill>
                  <a:schemeClr val="tx1"/>
                </a:solidFill>
                <a:latin typeface="微软雅黑" panose="020B0503020204020204" charset="-122"/>
                <a:ea typeface="微软雅黑" panose="020B0503020204020204" charset="-122"/>
              </a:rPr>
              <a:t>     evaluate all possible positions to be visited;</a:t>
            </a:r>
          </a:p>
          <a:p>
            <a:pPr algn="l"/>
            <a:r>
              <a:rPr lang="en-US" altLang="zh-CN" sz="1600">
                <a:solidFill>
                  <a:schemeClr val="tx1"/>
                </a:solidFill>
                <a:latin typeface="微软雅黑" panose="020B0503020204020204" charset="-122"/>
                <a:ea typeface="微软雅黑" panose="020B0503020204020204" charset="-122"/>
              </a:rPr>
              <a:t>     choose one position (sub-decision);</a:t>
            </a:r>
          </a:p>
        </p:txBody>
      </p:sp>
      <p:cxnSp>
        <p:nvCxnSpPr>
          <p:cNvPr id="5" name="直接连接符 4"/>
          <p:cNvCxnSpPr/>
          <p:nvPr/>
        </p:nvCxnSpPr>
        <p:spPr>
          <a:xfrm>
            <a:off x="5207635" y="1306195"/>
            <a:ext cx="0" cy="229235"/>
          </a:xfrm>
          <a:prstGeom prst="line">
            <a:avLst/>
          </a:prstGeom>
          <a:ln w="60325"/>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2026</Words>
  <Application>Microsoft Macintosh PowerPoint</Application>
  <PresentationFormat>宽屏</PresentationFormat>
  <Paragraphs>272</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15</vt:i4>
      </vt:variant>
    </vt:vector>
  </HeadingPairs>
  <TitlesOfParts>
    <vt:vector size="22" baseType="lpstr">
      <vt:lpstr>微软雅黑</vt:lpstr>
      <vt:lpstr>Arial</vt:lpstr>
      <vt:lpstr>Calibri</vt:lpstr>
      <vt:lpstr>Calibri Light</vt:lpstr>
      <vt:lpstr>Wingdings</vt:lpstr>
      <vt:lpstr>Office 主题​​</vt:lpstr>
      <vt:lpstr>1_Office 主题​​</vt:lpstr>
      <vt:lpstr>PowerPoint 演示文稿</vt:lpstr>
      <vt:lpstr>Synergy Decision System</vt:lpstr>
      <vt:lpstr>Recommender System</vt:lpstr>
      <vt:lpstr>Recommender System</vt:lpstr>
      <vt:lpstr>Order Dispatch and Routing</vt:lpstr>
      <vt:lpstr>Order Dispatch and Routing</vt:lpstr>
      <vt:lpstr>Order Dispatch and Routing</vt:lpstr>
      <vt:lpstr>Order Dispatch and Routing</vt:lpstr>
      <vt:lpstr>Order Dispatch and Routing</vt:lpstr>
      <vt:lpstr>Order Dispatch and Routing</vt:lpstr>
      <vt:lpstr>Order Dispatch and Routing</vt:lpstr>
      <vt:lpstr>Order Dispatch and Routing</vt:lpstr>
      <vt:lpstr>Performance analysis</vt:lpstr>
      <vt:lpstr>Synergy test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 Linfei</dc:creator>
  <cp:lastModifiedBy>Lei Linfei</cp:lastModifiedBy>
  <cp:revision>385</cp:revision>
  <dcterms:created xsi:type="dcterms:W3CDTF">2020-12-03T12:23:00Z</dcterms:created>
  <dcterms:modified xsi:type="dcterms:W3CDTF">2021-02-27T05:25:54Z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