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11" r:id="rId3"/>
    <p:sldId id="258" r:id="rId4"/>
    <p:sldId id="265" r:id="rId5"/>
    <p:sldId id="313" r:id="rId6"/>
    <p:sldId id="314" r:id="rId7"/>
    <p:sldId id="312" r:id="rId8"/>
    <p:sldId id="317" r:id="rId9"/>
    <p:sldId id="315" r:id="rId10"/>
    <p:sldId id="316" r:id="rId11"/>
    <p:sldId id="286" r:id="rId12"/>
    <p:sldId id="287" r:id="rId13"/>
    <p:sldId id="289" r:id="rId14"/>
    <p:sldId id="291" r:id="rId15"/>
    <p:sldId id="319" r:id="rId16"/>
    <p:sldId id="321" r:id="rId17"/>
    <p:sldId id="320" r:id="rId18"/>
    <p:sldId id="322" r:id="rId19"/>
    <p:sldId id="323" r:id="rId20"/>
    <p:sldId id="324" r:id="rId21"/>
    <p:sldId id="288" r:id="rId22"/>
    <p:sldId id="327" r:id="rId23"/>
    <p:sldId id="329" r:id="rId24"/>
    <p:sldId id="328" r:id="rId25"/>
    <p:sldId id="325" r:id="rId26"/>
    <p:sldId id="302" r:id="rId27"/>
    <p:sldId id="301" r:id="rId28"/>
    <p:sldId id="331" r:id="rId29"/>
    <p:sldId id="332" r:id="rId30"/>
    <p:sldId id="333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1"/>
    <p:restoredTop sz="87113"/>
  </p:normalViewPr>
  <p:slideViewPr>
    <p:cSldViewPr snapToGrid="0" snapToObjects="1">
      <p:cViewPr>
        <p:scale>
          <a:sx n="114" d="100"/>
          <a:sy n="114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ADEE-D78E-E84E-A155-290F32DF0A83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6F604-5763-E347-B42F-79662FD9F5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9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49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22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537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31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38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86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63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모델 간 평가 지표의 차이를 요약한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보시면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ore-KR" altLang="en-US" dirty="0">
                <a:latin typeface="+mn-ea"/>
              </a:rPr>
              <a:t>④</a:t>
            </a:r>
            <a:r>
              <a:rPr lang="en-US" altLang="ko-Kore-KR" dirty="0">
                <a:latin typeface="+mn-ea"/>
              </a:rPr>
              <a:t>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simclin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 precision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ko-Kore-KR" altLang="en-US" dirty="0">
                <a:latin typeface="+mn-ea"/>
              </a:rPr>
              <a:t>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discovery time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window 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가장 높은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10)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잠재적인 유사 단어가 사용자에게 제시되었을 때 가장 높았습니다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모델은 </a:t>
            </a:r>
            <a:r>
              <a:rPr lang="ko-Kore-KR" altLang="en-US" dirty="0">
                <a:latin typeface="+mn-ea"/>
              </a:rPr>
              <a:t>⑥</a:t>
            </a:r>
            <a:r>
              <a:rPr lang="en-US" altLang="ko-Kore-KR" dirty="0">
                <a:latin typeface="+mn-ea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study duration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 소요된 총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(42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면에서 두 번째로 우수했습니다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 모델은 </a:t>
            </a:r>
            <a:r>
              <a:rPr lang="ko-Kore-KR" altLang="en-US" dirty="0">
                <a:latin typeface="+mn-ea"/>
              </a:rPr>
              <a:t>③</a:t>
            </a:r>
            <a:r>
              <a:rPr lang="en-US" altLang="ko-Kore-KR" dirty="0">
                <a:latin typeface="+mn-ea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식별된 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심클린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측면에서 최상의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발견된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심클린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대비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개만 식별되었습니다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049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ore-KR" altLang="en-US" dirty="0">
                <a:latin typeface="+mn-ea"/>
              </a:rPr>
              <a:t>③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발견된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simclin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관점에서 가장 좋은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simclin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부족했습니다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(233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236).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ko-Kore-KR" altLang="en-US" dirty="0">
                <a:latin typeface="+mn-ea"/>
              </a:rPr>
              <a:t>④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ore-KR" sz="1200" dirty="0" err="1">
                <a:latin typeface="+mn-ea"/>
              </a:rPr>
              <a:t>Simclin</a:t>
            </a:r>
            <a:r>
              <a:rPr lang="en-US" altLang="ko-Kore-KR" sz="1200" dirty="0">
                <a:latin typeface="+mn-ea"/>
              </a:rPr>
              <a:t> discovery precision</a:t>
            </a:r>
            <a:r>
              <a:rPr lang="ko-KR" altLang="en-US" sz="1200" dirty="0">
                <a:latin typeface="+mn-ea"/>
              </a:rPr>
              <a:t>과 </a:t>
            </a:r>
            <a:r>
              <a:rPr lang="ko-Kore-KR" altLang="en-US" dirty="0">
                <a:latin typeface="+mn-ea"/>
              </a:rPr>
              <a:t>②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ore-KR" sz="1200" dirty="0">
                <a:latin typeface="+mn-ea"/>
              </a:rPr>
              <a:t>Average discovery time</a:t>
            </a:r>
            <a:r>
              <a:rPr lang="ko-KR" altLang="en-US" sz="1200" dirty="0">
                <a:latin typeface="+mn-ea"/>
              </a:rPr>
              <a:t>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상대적으로 낮았습니다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가장 효과적인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J, 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이러한 결과를 그림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제시합니다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0540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모델 간 평가 지표의 차이를 요약한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보시면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simclin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discovery precision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discovery time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window width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가장 높은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10)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잠재적인 유사 단어가 사용자에게 제시되었을 때 가장 높았습니다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모델은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study duration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 소요된 총 시간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면에서 두 번째로 우수했습니다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5838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978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68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5581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28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367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69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11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855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483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218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254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94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95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750A2-167D-514B-88A9-F27B9F8B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8932B-8F84-3944-9E72-EDCFFCA4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1CB4E-37C5-204B-BE6D-868FE240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9B6A-F412-2F4F-8634-9B18FCC20C26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F315-FBFF-BD4A-B27F-E5093CB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0FC61-176F-D24C-8E1D-F2764DF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4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0D45E-8EA5-7745-A330-98CD343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AF86E-A95D-2B4D-85B9-B3EBC63BE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7D9F-677E-9C4D-9C93-B7F078A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6FC7-01B4-D145-B676-3476C9A30E54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90D9D-FF84-9245-9330-0DDA615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9E83-4A1E-A744-B2F2-A69B262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749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AE2EF-8BC7-D64A-B086-AA907440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55156-D762-B749-8821-48BE4A60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7BDE6-FD62-3544-9C46-C0C1C5BE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CB-6677-A64E-816E-20F646B4F687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EDB3-87C8-E748-917C-DEB34431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D286E-19E3-034A-80FB-091BC66F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83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9B13A-26B9-AA4B-9C19-2C7CC0A9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641E2-758A-C241-8314-942D5690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C003D-B4BC-754D-A559-086BBE92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B973-5AB1-B34A-9B7A-EDCF853ED864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462A-6094-A24D-8AA5-ECEA9E6D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0355F-DE48-5242-A798-0E56E56F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3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A0EB1-DAAD-F14F-8BE9-C6D1BAEB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4A19D-219F-DA4F-94EF-2F908630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06353-411E-8042-9173-3B4CE5FB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FAF0-7D17-0242-8D90-B3C51F0A365A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84EB8-BBB5-9E4A-8F03-0C917135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008DA-600A-BD44-AC9D-3F745A2B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665A-A1D5-E748-AEAB-81172F5C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C18FA-4D45-4140-A316-FCB1AB76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5527F-F464-394F-AF5A-D20497D1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3AFCB-5E8A-0348-B81A-37A8CC49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BFEF-4B4A-364E-AF53-F6C29889D53F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A554-CF60-8443-A193-BDA764C4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88DCE-ABA7-1846-9370-1F46A14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9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A8929-B673-F34F-98EB-AC716CED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B1CA1-30B0-7C40-95A7-A2609BE3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77B4F-8BBB-BE4F-95E9-C6F5FB49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F4DEB-EB62-8F40-87A6-5B3DDFB1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179E54-9177-1742-9E99-3CA1DD5DC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429EF-52CC-E64A-8026-0F593A52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C8E2-D0A7-E34A-ABD8-152574ED1969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94058-AB4F-5A4B-91CE-16E4283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E8EBE-7D4B-4549-8442-426159D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5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58DA-5830-964B-AD06-E8721B5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D1D38-FCDD-6F4B-9F15-FAF5A19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777-A607-E14D-8C78-910F0339ABE5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0FFED-BC99-CC4A-8522-1EFCA3A6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A0C86-7E76-974C-9E7C-C17FEF41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93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0D6FDE-1BA0-F54C-8A7C-FC098A9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C6B4-439C-6A43-B4E4-EDED7D3C059E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23D9D-209D-8E4E-A049-F077F698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C460E-B103-7546-9333-D00B9FF3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9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0466-FB60-754D-944B-BBB16AFE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8CB1D-22E2-7144-B05E-68CB0C3C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26480-3ADA-B647-A1E1-A7693A3B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FC8E7-0CEC-F547-AAED-D781BF2D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32B9-967E-8C47-A940-2A456F9F227F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7FC46-A8C1-A943-A5CD-C6F53B02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DFE29-4915-EA4C-89FD-DB10719C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6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FA2C-F6B5-8F44-B096-28F93C06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03E7C4-56E2-E548-B219-F46DD5FA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701E9-3E69-8D42-9016-01F32402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C83FE-A0BC-504A-B7BB-1DB5E5D3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0629-6B69-D54B-A76B-CAE301A78E8D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91EF3-78B2-2949-913D-E33CC821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F5178-0167-4E42-8DEE-E089B018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25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C8863-57B5-8F4D-8269-8B56AEEE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8E662-A3F8-394C-8D72-077811F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8910-B45A-9C43-9340-3B7B2D620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FFC8-8940-3C46-BBAF-DA2194484A38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446CF-3EA3-564E-A9F5-9D2FD7D6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99F59-0A08-A14D-9E6C-899754079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35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81D13-73F2-DC4D-A2E6-ED0AC2DC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36525"/>
            <a:ext cx="11277598" cy="3526969"/>
          </a:xfrm>
        </p:spPr>
        <p:txBody>
          <a:bodyPr anchor="ctr">
            <a:noAutofit/>
          </a:bodyPr>
          <a:lstStyle/>
          <a:p>
            <a:pPr algn="l"/>
            <a:r>
              <a:rPr lang="en-US" altLang="ko-Kore-KR" sz="5400" b="1" dirty="0" err="1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NimbleMiner</a:t>
            </a:r>
            <a:r>
              <a:rPr lang="en-US" altLang="ko-Kore-KR" sz="5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:</a:t>
            </a:r>
            <a:br>
              <a:rPr lang="en-US" altLang="ko-Kore-KR" sz="45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</a:br>
            <a:r>
              <a:rPr lang="en-US" altLang="ko-Kore-KR" sz="45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An Open-Source Nursing-Sensitive </a:t>
            </a:r>
            <a:br>
              <a:rPr lang="en-US" altLang="ko-Kore-KR" sz="45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</a:br>
            <a:r>
              <a:rPr lang="en-US" altLang="ko-Kore-KR" sz="45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Natural Language Processing System </a:t>
            </a:r>
            <a:br>
              <a:rPr lang="en-US" altLang="ko-Kore-KR" sz="45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</a:br>
            <a:r>
              <a:rPr lang="en-US" altLang="ko-Kore-KR" sz="45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Based on </a:t>
            </a:r>
            <a:r>
              <a:rPr lang="en-US" altLang="ko-Kore-KR" sz="45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Word Embedding</a:t>
            </a:r>
            <a:endParaRPr lang="en" altLang="ko-Kore-KR" sz="4500" b="1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4AEBA-6D53-3A48-8F9B-3A4805D79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585" y="4788582"/>
            <a:ext cx="9144000" cy="1655762"/>
          </a:xfrm>
        </p:spPr>
        <p:txBody>
          <a:bodyPr anchor="b"/>
          <a:lstStyle/>
          <a:p>
            <a:pPr algn="r"/>
            <a:r>
              <a:rPr kumimoji="1" lang="en-US" altLang="ko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2022.</a:t>
            </a:r>
            <a:r>
              <a:rPr kumimoji="1" lang="ko-KR" altLang="en-US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04.</a:t>
            </a:r>
            <a:r>
              <a:rPr kumimoji="1" lang="ko-KR" altLang="en-US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11.</a:t>
            </a:r>
            <a:endParaRPr kumimoji="1" lang="ko-Kore-KR" altLang="en-US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6297147-B425-BA45-9FB1-90C42EDD4189}"/>
              </a:ext>
            </a:extLst>
          </p:cNvPr>
          <p:cNvSpPr txBox="1">
            <a:spLocks/>
          </p:cNvSpPr>
          <p:nvPr/>
        </p:nvSpPr>
        <p:spPr>
          <a:xfrm>
            <a:off x="751114" y="4788582"/>
            <a:ext cx="10689771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이동건</a:t>
            </a:r>
            <a:endParaRPr kumimoji="1" lang="en-US" altLang="ko-KR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algn="l"/>
            <a:r>
              <a:rPr kumimoji="1" lang="ko-KR" altLang="en-US" sz="20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인하대학교 정보통신공학과</a:t>
            </a:r>
            <a:endParaRPr kumimoji="1" lang="en-US" altLang="ko-KR" sz="20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algn="l"/>
            <a:r>
              <a:rPr kumimoji="1" lang="en-US" altLang="ko-KR" sz="18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E-mail: </a:t>
            </a:r>
            <a:r>
              <a:rPr kumimoji="1" lang="en-US" altLang="ko-KR" sz="1800" dirty="0" err="1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time@inha.edu</a:t>
            </a:r>
            <a:endParaRPr kumimoji="1" lang="en-US" altLang="ko-KR" sz="18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D85C6-14F3-4347-9023-B04CFA8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6A238-638B-BD43-A375-95FFC79ED6F9}"/>
              </a:ext>
            </a:extLst>
          </p:cNvPr>
          <p:cNvSpPr txBox="1"/>
          <p:nvPr/>
        </p:nvSpPr>
        <p:spPr>
          <a:xfrm>
            <a:off x="457200" y="3288856"/>
            <a:ext cx="557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Topaz M, </a:t>
            </a:r>
            <a:r>
              <a:rPr lang="en" altLang="ko-Kore-KR" dirty="0" err="1"/>
              <a:t>Murga</a:t>
            </a:r>
            <a:r>
              <a:rPr lang="en" altLang="ko-Kore-KR" dirty="0"/>
              <a:t> L, Bar-</a:t>
            </a:r>
            <a:r>
              <a:rPr lang="en" altLang="ko-Kore-KR" dirty="0" err="1"/>
              <a:t>Bachar</a:t>
            </a:r>
            <a:r>
              <a:rPr lang="en" altLang="ko-Kore-KR" dirty="0"/>
              <a:t> O, McDonald M, Bowles K. </a:t>
            </a:r>
            <a:br>
              <a:rPr lang="en" altLang="ko-Kore-KR" dirty="0"/>
            </a:br>
            <a:r>
              <a:rPr lang="en" altLang="ko-Kore-KR" dirty="0"/>
              <a:t>CIN: Computers, Informatics, Nursing. 2019 Nov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94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Word Embedding Language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+mn-ea"/>
              </a:rPr>
              <a:t>단어 </a:t>
            </a:r>
            <a:r>
              <a:rPr lang="ko-KR" altLang="en-US" sz="2400" dirty="0" err="1">
                <a:latin typeface="+mn-ea"/>
              </a:rPr>
              <a:t>임베딩</a:t>
            </a:r>
            <a:r>
              <a:rPr lang="ko-KR" altLang="en-US" sz="2400" dirty="0">
                <a:latin typeface="+mn-ea"/>
              </a:rPr>
              <a:t> 언어 모델은 각 단어가 </a:t>
            </a:r>
            <a:r>
              <a:rPr lang="en-US" altLang="ko-KR" sz="2400" dirty="0">
                <a:latin typeface="+mn-ea"/>
              </a:rPr>
              <a:t>corpus</a:t>
            </a:r>
            <a:r>
              <a:rPr lang="ko-KR" altLang="en-US" sz="2400" dirty="0">
                <a:latin typeface="+mn-ea"/>
              </a:rPr>
              <a:t>에서 인접 단어와 얼마나 자주 공존하는지 계산한 다음 이러한 카운트 통계를 각 단어에 대한 축약</a:t>
            </a:r>
            <a:r>
              <a:rPr lang="en-US" altLang="ko-KR" sz="2400" dirty="0">
                <a:latin typeface="+mn-ea"/>
              </a:rPr>
              <a:t>(condensed)</a:t>
            </a:r>
            <a:r>
              <a:rPr lang="ko-KR" altLang="en-US" sz="2400" dirty="0">
                <a:latin typeface="+mn-ea"/>
              </a:rPr>
              <a:t> 벡터로 매핑한다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따라서 결과 언어 모델은 각 단어 또는 구문의 문맥에 민감하며 이웃을 기반으로 단어를 예측하는 데 사용될 수 있다</a:t>
            </a:r>
            <a:r>
              <a:rPr lang="en-US" altLang="ko-KR" sz="2400" dirty="0">
                <a:latin typeface="+mn-ea"/>
              </a:rPr>
              <a:t>.</a:t>
            </a:r>
            <a:endParaRPr lang="en" altLang="ko-Kore-KR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03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Skip-gram</a:t>
            </a:r>
            <a:r>
              <a:rPr lang="en" altLang="ko-Kore-KR" baseline="30000" dirty="0"/>
              <a:t>11</a:t>
            </a:r>
            <a:r>
              <a:rPr lang="en" altLang="ko-Kore-KR" dirty="0"/>
              <a:t> model of word embedding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현재 단어를 건너뛰면서</a:t>
            </a:r>
            <a:r>
              <a:rPr lang="en-US" altLang="ko-KR" sz="2400" dirty="0">
                <a:latin typeface="+mn-ea"/>
              </a:rPr>
              <a:t>(skip)</a:t>
            </a:r>
            <a:r>
              <a:rPr lang="ko-KR" altLang="en-US" sz="2400" dirty="0">
                <a:latin typeface="+mn-ea"/>
              </a:rPr>
              <a:t> 현재 단어의 주변 문맥</a:t>
            </a:r>
            <a:r>
              <a:rPr lang="en-US" altLang="ko-KR" sz="2400" dirty="0">
                <a:latin typeface="+mn-ea"/>
              </a:rPr>
              <a:t>(context)</a:t>
            </a:r>
            <a:r>
              <a:rPr lang="ko-KR" altLang="en-US" sz="2400" dirty="0" err="1">
                <a:latin typeface="+mn-ea"/>
              </a:rPr>
              <a:t>를</a:t>
            </a:r>
            <a:r>
              <a:rPr lang="ko-KR" altLang="en-US" sz="2400" dirty="0">
                <a:latin typeface="+mn-ea"/>
              </a:rPr>
              <a:t> 사용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이러한 방식으로 건너뛴 단어까지의 거리에 기초한 문맥 단어의 가중치를 사용하여 전체 구문</a:t>
            </a:r>
            <a:r>
              <a:rPr lang="en-US" altLang="ko-KR" sz="2400" dirty="0">
                <a:latin typeface="+mn-ea"/>
              </a:rPr>
              <a:t>(context words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+ current word)</a:t>
            </a:r>
            <a:r>
              <a:rPr lang="ko-KR" altLang="en-US" sz="2400" dirty="0">
                <a:latin typeface="+mn-ea"/>
              </a:rPr>
              <a:t>의 단어 순서를 보존</a:t>
            </a:r>
            <a:r>
              <a:rPr lang="en-US" altLang="ko-KR" sz="2400" dirty="0">
                <a:latin typeface="+mn-ea"/>
              </a:rPr>
              <a:t> </a:t>
            </a:r>
          </a:p>
          <a:p>
            <a:r>
              <a:rPr lang="ko-KR" altLang="en-US" sz="2400" dirty="0">
                <a:latin typeface="+mn-ea"/>
              </a:rPr>
              <a:t>큰 텍스트 말뭉치를 표현하고 대상 단어에서 문맥 단어를 예측하는 데 좋은 성능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Conceptually,</a:t>
            </a:r>
            <a:r>
              <a:rPr lang="ko-KR" altLang="en-US" sz="2400" dirty="0">
                <a:latin typeface="+mn-ea"/>
              </a:rPr>
              <a:t> 텍스트 말뭉치가 클수록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강력한 </a:t>
            </a:r>
            <a:r>
              <a:rPr lang="en-US" altLang="ko-KR" sz="2400" dirty="0">
                <a:latin typeface="+mn-ea"/>
              </a:rPr>
              <a:t>skip-gram</a:t>
            </a:r>
            <a:r>
              <a:rPr lang="ko-KR" altLang="en-US" sz="2400" dirty="0">
                <a:latin typeface="+mn-ea"/>
              </a:rPr>
              <a:t> 모델이 생성됨</a:t>
            </a:r>
            <a:endParaRPr lang="en" altLang="ko-Kore-KR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3A5E4-B23F-AF4A-B03F-131BADD3CAEC}"/>
              </a:ext>
            </a:extLst>
          </p:cNvPr>
          <p:cNvSpPr txBox="1"/>
          <p:nvPr/>
        </p:nvSpPr>
        <p:spPr>
          <a:xfrm>
            <a:off x="298384" y="6063962"/>
            <a:ext cx="1064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11. </a:t>
            </a:r>
            <a:r>
              <a:rPr lang="en" altLang="ko-Kore-KR" sz="1600" dirty="0" err="1"/>
              <a:t>Mikolov</a:t>
            </a:r>
            <a:r>
              <a:rPr lang="en" altLang="ko-Kore-KR" sz="1600" dirty="0"/>
              <a:t> T, </a:t>
            </a:r>
            <a:r>
              <a:rPr lang="en" altLang="ko-Kore-KR" sz="1600" dirty="0" err="1"/>
              <a:t>Corrado</a:t>
            </a:r>
            <a:r>
              <a:rPr lang="en" altLang="ko-Kore-KR" sz="1600" dirty="0"/>
              <a:t> G, Chen K, Dean J. Efficient estimation of word representations in vector space. In: Proceedings of International Conference on Learning Representations (ICLR 2013). New York, NY: ACM publications; 2013: 1–12. </a:t>
            </a:r>
          </a:p>
        </p:txBody>
      </p:sp>
    </p:spTree>
    <p:extLst>
      <p:ext uri="{BB962C8B-B14F-4D97-AF65-F5344CB8AC3E}">
        <p14:creationId xmlns:p14="http://schemas.microsoft.com/office/powerpoint/2010/main" val="18131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II. </a:t>
            </a:r>
            <a:r>
              <a:rPr lang="en-US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METHODS</a:t>
            </a:r>
            <a:endParaRPr lang="en" altLang="ko-Kore-KR" sz="4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436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ko-Kore-KR" sz="4000" dirty="0"/>
              <a:t>Identifying Similar Terms for Fall History </a:t>
            </a:r>
            <a:br>
              <a:rPr lang="en" altLang="ko-Kore-KR" sz="4000" dirty="0"/>
            </a:br>
            <a:r>
              <a:rPr lang="en" altLang="ko-Kore-KR" sz="4000" dirty="0"/>
              <a:t>From Homecare Clinical Notes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데이터 출처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89459</a:t>
            </a:r>
            <a:r>
              <a:rPr lang="ko-KR" altLang="en-US" dirty="0">
                <a:latin typeface="+mn-ea"/>
              </a:rPr>
              <a:t>명의 환자를 대상으로 대량의 기록</a:t>
            </a:r>
            <a:r>
              <a:rPr lang="en-US" altLang="ko-KR" dirty="0">
                <a:latin typeface="+mn-ea"/>
              </a:rPr>
              <a:t>(</a:t>
            </a:r>
            <a:r>
              <a:rPr lang="en" altLang="ko-Kore-KR" dirty="0">
                <a:latin typeface="+mn-ea"/>
              </a:rPr>
              <a:t>N = 149586)</a:t>
            </a:r>
            <a:r>
              <a:rPr lang="ko-KR" altLang="en-US" dirty="0">
                <a:latin typeface="+mn-ea"/>
              </a:rPr>
              <a:t>을 사용</a:t>
            </a:r>
            <a:endParaRPr lang="en-US" altLang="ko-KR" dirty="0">
              <a:latin typeface="+mn-ea"/>
            </a:endParaRPr>
          </a:p>
          <a:p>
            <a:pPr lvl="1"/>
            <a:endParaRPr lang="en-US" altLang="ko-Kore-KR" dirty="0">
              <a:latin typeface="+mn-ea"/>
            </a:endParaRPr>
          </a:p>
          <a:p>
            <a:r>
              <a:rPr lang="ko-Kore-KR" altLang="en-US" sz="2400" dirty="0">
                <a:latin typeface="+mn-ea"/>
              </a:rPr>
              <a:t>평균</a:t>
            </a:r>
            <a:r>
              <a:rPr lang="ko-KR" altLang="en-US" sz="2400" dirty="0">
                <a:latin typeface="+mn-ea"/>
              </a:rPr>
              <a:t> 단어 길이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150 words</a:t>
            </a:r>
            <a:endParaRPr lang="en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B4200-FA49-1449-B44C-82844AD2340B}"/>
              </a:ext>
            </a:extLst>
          </p:cNvPr>
          <p:cNvSpPr txBox="1"/>
          <p:nvPr/>
        </p:nvSpPr>
        <p:spPr>
          <a:xfrm>
            <a:off x="838200" y="11299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Case Study: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830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3800" dirty="0"/>
              <a:t>Word Embedding Model Creation and Specifications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sz="2400" dirty="0">
                <a:latin typeface="+mn-ea"/>
              </a:rPr>
              <a:t>1. </a:t>
            </a:r>
            <a:r>
              <a:rPr lang="ko-KR" altLang="en-US" sz="2400" dirty="0">
                <a:latin typeface="+mn-ea"/>
              </a:rPr>
              <a:t>사용자가 임상 기록이 담긴 </a:t>
            </a:r>
            <a:r>
              <a:rPr lang="en-US" altLang="ko-KR" sz="2400" dirty="0">
                <a:latin typeface="+mn-ea"/>
              </a:rPr>
              <a:t>CSV </a:t>
            </a:r>
            <a:r>
              <a:rPr lang="ko-KR" altLang="en-US" sz="2400" dirty="0">
                <a:latin typeface="+mn-ea"/>
              </a:rPr>
              <a:t>파일을 업로드</a:t>
            </a:r>
            <a:r>
              <a:rPr lang="en" altLang="ko-Kore-KR" sz="2400" dirty="0">
                <a:latin typeface="+mn-ea"/>
              </a:rPr>
              <a:t> </a:t>
            </a:r>
          </a:p>
          <a:p>
            <a:endParaRPr lang="en" altLang="ko-Kore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2.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word window width</a:t>
            </a:r>
            <a:r>
              <a:rPr lang="ko-KR" altLang="en-US" sz="2400" dirty="0">
                <a:latin typeface="+mn-ea"/>
              </a:rPr>
              <a:t> 지정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클수록 모델이 특정 단어의 문맥에 대해 더 많이 배울 수 있음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모델의 유사 개념 식별 능력을 잠재적으로 감소시킬 수 있음</a:t>
            </a:r>
            <a:endParaRPr lang="en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11F3-1C07-F84F-9B49-46CC23862859}"/>
              </a:ext>
            </a:extLst>
          </p:cNvPr>
          <p:cNvSpPr txBox="1"/>
          <p:nvPr/>
        </p:nvSpPr>
        <p:spPr>
          <a:xfrm>
            <a:off x="838200" y="365125"/>
            <a:ext cx="500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Step-by-Step System Description - Preliminary Step: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456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3800" dirty="0"/>
              <a:t>Word Embedding Model Creation and Specifications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3.</a:t>
            </a:r>
            <a:r>
              <a:rPr lang="ko-KR" altLang="en-US" sz="2400" dirty="0">
                <a:latin typeface="+mn-ea"/>
              </a:rPr>
              <a:t> 전처리</a:t>
            </a:r>
            <a:r>
              <a:rPr lang="en-US" altLang="ko-KR" sz="2400" dirty="0">
                <a:latin typeface="+mn-ea"/>
              </a:rPr>
              <a:t>(pre-processing)</a:t>
            </a:r>
          </a:p>
          <a:p>
            <a:pPr lvl="1"/>
            <a:r>
              <a:rPr lang="ko-KR" altLang="en-US" dirty="0"/>
              <a:t>텍스트 본래의 표현과 유사하게 보존하는 것이 중요하기 때문에 </a:t>
            </a:r>
            <a:br>
              <a:rPr lang="en-US" altLang="ko-KR" dirty="0"/>
            </a:br>
            <a:r>
              <a:rPr lang="ko-KR" altLang="en-US" dirty="0"/>
              <a:t>거의 필요하지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구두점 제거 </a:t>
            </a:r>
            <a:endParaRPr lang="en-US" altLang="ko-KR" dirty="0"/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모든 알파벳 문자를 소문자로 변환</a:t>
            </a:r>
            <a:endParaRPr lang="en-US" altLang="ko-KR" dirty="0"/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임상 노트에서 자주 동시에 발생하는 단어들을 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개의 단어</a:t>
            </a:r>
            <a:r>
              <a:rPr lang="en-US" altLang="ko-KR" dirty="0"/>
              <a:t>(4-gram)</a:t>
            </a:r>
            <a:r>
              <a:rPr lang="ko-KR" altLang="en-US" dirty="0"/>
              <a:t>의 길이를 가진 문구로 변환</a:t>
            </a:r>
            <a:endParaRPr lang="en-US" altLang="ko-KR" dirty="0"/>
          </a:p>
          <a:p>
            <a:pPr lvl="2"/>
            <a:r>
              <a:rPr lang="en-US" altLang="ko-KR" dirty="0"/>
              <a:t>e.g. "</a:t>
            </a:r>
            <a:r>
              <a:rPr lang="en" altLang="ko-Kore-KR" dirty="0" err="1"/>
              <a:t>pt_fall_yesterday</a:t>
            </a:r>
            <a:r>
              <a:rPr lang="en" altLang="ko-Kore-KR" dirty="0"/>
              <a:t>”</a:t>
            </a:r>
            <a:r>
              <a:rPr lang="en-US" altLang="ko-KR" dirty="0"/>
              <a:t> : 3-gram</a:t>
            </a:r>
            <a:endParaRPr lang="en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11F3-1C07-F84F-9B49-46CC23862859}"/>
              </a:ext>
            </a:extLst>
          </p:cNvPr>
          <p:cNvSpPr txBox="1"/>
          <p:nvPr/>
        </p:nvSpPr>
        <p:spPr>
          <a:xfrm>
            <a:off x="838200" y="365125"/>
            <a:ext cx="500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Step-by-Step System Description - Preliminary Step: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74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3800" dirty="0"/>
              <a:t>Word Embedding Model Creation and Specifications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ore-KR" sz="2400" dirty="0">
                <a:latin typeface="+mn-ea"/>
              </a:rPr>
              <a:t>“</a:t>
            </a:r>
            <a:r>
              <a:rPr lang="en-US" altLang="ko-Kore-KR" sz="2400" dirty="0" err="1">
                <a:latin typeface="+mn-ea"/>
              </a:rPr>
              <a:t>simclins</a:t>
            </a:r>
            <a:r>
              <a:rPr lang="en-US" altLang="ko-Kore-KR" sz="2400" dirty="0">
                <a:latin typeface="+mn-ea"/>
              </a:rPr>
              <a:t>” (</a:t>
            </a:r>
            <a:r>
              <a:rPr lang="en-US" altLang="ko-Kore-KR" sz="2400" dirty="0" err="1">
                <a:latin typeface="+mn-ea"/>
              </a:rPr>
              <a:t>SIMilar</a:t>
            </a:r>
            <a:r>
              <a:rPr lang="en-US" altLang="ko-Kore-KR" sz="2400" dirty="0">
                <a:latin typeface="+mn-ea"/>
              </a:rPr>
              <a:t> </a:t>
            </a:r>
            <a:r>
              <a:rPr lang="en-US" altLang="ko-Kore-KR" sz="2400" dirty="0" err="1">
                <a:latin typeface="+mn-ea"/>
              </a:rPr>
              <a:t>CLINincal</a:t>
            </a:r>
            <a:r>
              <a:rPr lang="en-US" altLang="ko-Kore-KR" sz="2400" dirty="0">
                <a:latin typeface="+mn-ea"/>
              </a:rPr>
              <a:t> terms)</a:t>
            </a:r>
          </a:p>
          <a:p>
            <a:pPr lvl="1"/>
            <a:r>
              <a:rPr lang="ko-KR" altLang="en-US" dirty="0"/>
              <a:t>관심 개념 식별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긍정적 예측 가치가 높은</a:t>
            </a:r>
            <a:r>
              <a:rPr lang="en-US" altLang="ko-KR" dirty="0"/>
              <a:t>(high positive predictive value)</a:t>
            </a:r>
            <a:r>
              <a:rPr lang="ko-KR" altLang="en-US" dirty="0"/>
              <a:t> 단어 혹은 구문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 dirty="0">
                <a:latin typeface="+mn-ea"/>
              </a:rPr>
              <a:t>잠재적 유사 용어는 코사인 거리</a:t>
            </a:r>
            <a:r>
              <a:rPr lang="en-US" altLang="ko-KR" sz="2400" dirty="0">
                <a:latin typeface="+mn-ea"/>
              </a:rPr>
              <a:t>(Cosine distance)</a:t>
            </a:r>
            <a:r>
              <a:rPr lang="ko-KR" altLang="en-US" sz="2400" dirty="0">
                <a:latin typeface="+mn-ea"/>
              </a:rPr>
              <a:t>라는 단어 </a:t>
            </a:r>
            <a:r>
              <a:rPr lang="ko-KR" altLang="en-US" sz="2400" dirty="0" err="1">
                <a:latin typeface="+mn-ea"/>
              </a:rPr>
              <a:t>임베딩</a:t>
            </a:r>
            <a:r>
              <a:rPr lang="ko-KR" altLang="en-US" sz="2400" dirty="0">
                <a:latin typeface="+mn-ea"/>
              </a:rPr>
              <a:t> 모델의 속성을 기반으로 자동으로 식별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11F3-1C07-F84F-9B49-46CC23862859}"/>
              </a:ext>
            </a:extLst>
          </p:cNvPr>
          <p:cNvSpPr txBox="1"/>
          <p:nvPr/>
        </p:nvSpPr>
        <p:spPr>
          <a:xfrm>
            <a:off x="838200" y="365125"/>
            <a:ext cx="500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Step-by-Step System Description - Preliminary Step: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5611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3800" dirty="0"/>
              <a:t>Word Embedding Model Creation and Specifications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F9F06-AB2D-D841-8BEC-55905E71B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204"/>
                <a:ext cx="10515600" cy="5441795"/>
              </a:xfrm>
            </p:spPr>
            <p:txBody>
              <a:bodyPr>
                <a:noAutofit/>
              </a:bodyPr>
              <a:lstStyle/>
              <a:p>
                <a:endParaRPr lang="en-US" altLang="ko-Kore-KR" sz="2400" dirty="0">
                  <a:latin typeface="+mn-ea"/>
                </a:endParaRPr>
              </a:p>
              <a:p>
                <a:r>
                  <a:rPr lang="ko-KR" altLang="en-US" sz="2400" dirty="0">
                    <a:latin typeface="+mn-ea"/>
                  </a:rPr>
                  <a:t>코사인 거리</a:t>
                </a:r>
                <a:r>
                  <a:rPr lang="en-US" altLang="ko-KR" sz="2400" dirty="0">
                    <a:latin typeface="+mn-ea"/>
                  </a:rPr>
                  <a:t>(Cosine distance)</a:t>
                </a:r>
              </a:p>
              <a:p>
                <a:pPr lvl="1"/>
                <a:r>
                  <a:rPr lang="ko-KR" altLang="en-US" dirty="0">
                    <a:latin typeface="+mn-ea"/>
                  </a:rPr>
                  <a:t>두 벡터 간의 각도 차이로 유사한 정도를 구하는 방법</a:t>
                </a:r>
                <a:endParaRPr lang="en-US" altLang="ko-KR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+mn-ea"/>
                      </a:rPr>
                      <m:t>𝐷</m:t>
                    </m:r>
                    <m:r>
                      <a:rPr lang="en-US" altLang="ko-Kore-KR" b="0" i="1" smtClean="0">
                        <a:latin typeface="+mn-ea"/>
                      </a:rPr>
                      <m:t>=1 −</m:t>
                    </m:r>
                    <m:f>
                      <m:fPr>
                        <m:ctrlPr>
                          <a:rPr lang="en-US" altLang="ko-Kore-KR" b="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ko-Kore-KR" b="0" i="1" smtClean="0">
                            <a:latin typeface="+mn-ea"/>
                          </a:rPr>
                          <m:t>𝑋</m:t>
                        </m:r>
                        <m:r>
                          <a:rPr lang="en-US" altLang="ko-Kore-KR" b="0" i="1" smtClean="0">
                            <a:latin typeface="+mn-ea"/>
                          </a:rPr>
                          <m:t>∙</m:t>
                        </m:r>
                        <m:r>
                          <a:rPr lang="en-US" altLang="ko-Kore-KR" b="0" i="1" smtClean="0">
                            <a:latin typeface="+mn-ea"/>
                          </a:rPr>
                          <m:t>𝑌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ore-KR" b="0" i="1" smtClean="0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ko-Kore-KR" b="0" i="1" smtClean="0">
                                <a:latin typeface="+mn-ea"/>
                              </a:rPr>
                              <m:t>𝑋</m:t>
                            </m:r>
                          </m:e>
                        </m:d>
                        <m:r>
                          <a:rPr lang="en-US" altLang="ko-Kore-KR" b="0" i="1" smtClean="0">
                            <a:latin typeface="+mn-ea"/>
                          </a:rPr>
                          <m:t>×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ore-KR" i="1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ko-Kore-KR" b="0" i="1" smtClean="0">
                                <a:latin typeface="+mn-ea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1800" dirty="0">
                    <a:latin typeface="+mn-ea"/>
                  </a:rPr>
                  <a:t>  </a:t>
                </a:r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+mn-ea"/>
                      </a:rPr>
                      <m:t>𝐷</m:t>
                    </m:r>
                  </m:oMath>
                </a14:m>
                <a:r>
                  <a:rPr lang="en" altLang="ko-Kore-KR" sz="1800" dirty="0">
                    <a:latin typeface="+mn-ea"/>
                  </a:rPr>
                  <a:t> : </a:t>
                </a:r>
                <a:r>
                  <a:rPr lang="ko-KR" altLang="en-US" sz="1800" dirty="0">
                    <a:latin typeface="+mn-ea"/>
                  </a:rPr>
                  <a:t>코사인 거리</a:t>
                </a:r>
                <a:r>
                  <a:rPr lang="en-US" altLang="ko-KR" sz="1800" dirty="0">
                    <a:latin typeface="+mn-ea"/>
                  </a:rPr>
                  <a:t>,</a:t>
                </a:r>
                <a:r>
                  <a:rPr lang="ko-KR" altLang="en-US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ore-KR" sz="1800" i="1">
                        <a:latin typeface="+mn-ea"/>
                      </a:rPr>
                      <m:t>𝑋</m:t>
                    </m:r>
                    <m:r>
                      <a:rPr lang="en-US" altLang="ko-Kore-KR" sz="1800" b="0" i="1" smtClean="0">
                        <a:latin typeface="+mn-ea"/>
                      </a:rPr>
                      <m:t>, </m:t>
                    </m:r>
                    <m:r>
                      <a:rPr lang="en-US" altLang="ko-Kore-KR" sz="1800" i="1">
                        <a:latin typeface="+mn-ea"/>
                      </a:rPr>
                      <m:t>𝑌</m:t>
                    </m:r>
                  </m:oMath>
                </a14:m>
                <a:r>
                  <a:rPr lang="en" altLang="ko-Kore-KR" sz="1800" dirty="0">
                    <a:latin typeface="+mn-ea"/>
                  </a:rPr>
                  <a:t> : </a:t>
                </a:r>
                <a:r>
                  <a:rPr lang="ko-KR" altLang="en-US" sz="1800" dirty="0">
                    <a:latin typeface="+mn-ea"/>
                  </a:rPr>
                  <a:t>코사인 거리를 구하고자 하는 각각의 벡터들</a:t>
                </a:r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lvl="1"/>
                <a:r>
                  <a:rPr lang="ko-KR" altLang="en-US" dirty="0"/>
                  <a:t>범위는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+mn-ea"/>
                  </a:rPr>
                  <a:t>두 벡터가 직교이면 </a:t>
                </a:r>
                <a14:m>
                  <m:oMath xmlns:m="http://schemas.openxmlformats.org/officeDocument/2006/math">
                    <m:r>
                      <a:rPr lang="en" altLang="ko-Kore-K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" altLang="ko-Kore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ko-KR" altLang="en-US" dirty="0">
                    <a:latin typeface="+mn-ea"/>
                  </a:rPr>
                  <a:t>로 가장 유사성이 없다고 판단한다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+mn-ea"/>
                  </a:rPr>
                  <a:t>두 벡터가 비슷한 방향일수록 </a:t>
                </a:r>
                <a14:m>
                  <m:oMath xmlns:m="http://schemas.openxmlformats.org/officeDocument/2006/math">
                    <m:r>
                      <a:rPr lang="en" altLang="ko-Kore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dirty="0">
                    <a:latin typeface="+mn-ea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>
                    <a:latin typeface="+mn-ea"/>
                  </a:rPr>
                  <a:t>에 가까워지므로 유사하다고 판단</a:t>
                </a:r>
                <a:endParaRPr lang="en-US" altLang="ko-KR" dirty="0">
                  <a:latin typeface="+mn-ea"/>
                </a:endParaRPr>
              </a:p>
              <a:p>
                <a:pPr lvl="1"/>
                <a:endParaRPr lang="ko-KR" altLang="en-US" dirty="0">
                  <a:latin typeface="+mn-ea"/>
                </a:endParaRPr>
              </a:p>
              <a:p>
                <a:r>
                  <a:rPr lang="ko-KR" altLang="en-US" sz="2400" dirty="0"/>
                  <a:t>단어 또는 구를 코사인 거리를 기준으로 정렬하면 </a:t>
                </a:r>
                <a:br>
                  <a:rPr lang="en-US" altLang="ko-KR" sz="2400" dirty="0"/>
                </a:br>
                <a:r>
                  <a:rPr lang="ko-KR" altLang="en-US" sz="2400" dirty="0"/>
                  <a:t>사용자가 </a:t>
                </a:r>
                <a:r>
                  <a:rPr lang="en" altLang="ko-Kore-KR" sz="2400" dirty="0" err="1"/>
                  <a:t>simclin</a:t>
                </a:r>
                <a:r>
                  <a:rPr lang="ko-KR" altLang="en-US" sz="2400" dirty="0"/>
                  <a:t>을 식별하는 데 도움이 될 수 있음</a:t>
                </a:r>
                <a:endParaRPr lang="en" altLang="ko-Kore-KR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F9F06-AB2D-D841-8BEC-55905E71B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204"/>
                <a:ext cx="10515600" cy="5441795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11F3-1C07-F84F-9B49-46CC23862859}"/>
              </a:ext>
            </a:extLst>
          </p:cNvPr>
          <p:cNvSpPr txBox="1"/>
          <p:nvPr/>
        </p:nvSpPr>
        <p:spPr>
          <a:xfrm>
            <a:off x="838200" y="365125"/>
            <a:ext cx="500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Step-by-Step System Description - Preliminary Step: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7A6DB-9C7C-BB48-B4BB-2F4C6E7F3AC4}"/>
              </a:ext>
            </a:extLst>
          </p:cNvPr>
          <p:cNvSpPr txBox="1"/>
          <p:nvPr/>
        </p:nvSpPr>
        <p:spPr>
          <a:xfrm>
            <a:off x="7393259" y="6356350"/>
            <a:ext cx="360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dokpin.tistory.com</a:t>
            </a:r>
            <a:r>
              <a:rPr kumimoji="1" lang="en" altLang="ko-Kore-KR" dirty="0"/>
              <a:t>/13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920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3800" dirty="0"/>
              <a:t>Word Embedding Model Creation and Specifications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본 연구에서는 잠재적 유사한 용어 목록의 개수를 </a:t>
            </a:r>
            <a:r>
              <a:rPr lang="en-US" altLang="ko-KR" sz="2400" dirty="0">
                <a:latin typeface="+mn-ea"/>
              </a:rPr>
              <a:t>25, 50,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75</a:t>
            </a:r>
            <a:r>
              <a:rPr lang="ko-KR" altLang="en-US" sz="2400" dirty="0">
                <a:latin typeface="+mn-ea"/>
              </a:rPr>
              <a:t>개로 설정하여 실험</a:t>
            </a:r>
            <a:endParaRPr lang="en-US" altLang="ko-KR" sz="2400" dirty="0">
              <a:latin typeface="+mn-ea"/>
            </a:endParaRPr>
          </a:p>
          <a:p>
            <a:endParaRPr lang="en-US" altLang="ko-Kore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유사한 용어를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많이 나타낼수록 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처리 시간이 </a:t>
            </a:r>
            <a:r>
              <a:rPr lang="ko-KR" altLang="en-US" dirty="0" err="1">
                <a:latin typeface="+mn-ea"/>
              </a:rPr>
              <a:t>길어짐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simclins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더 확인해야 함</a:t>
            </a:r>
            <a:endParaRPr lang="en-US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11F3-1C07-F84F-9B49-46CC23862859}"/>
              </a:ext>
            </a:extLst>
          </p:cNvPr>
          <p:cNvSpPr txBox="1"/>
          <p:nvPr/>
        </p:nvSpPr>
        <p:spPr>
          <a:xfrm>
            <a:off x="838200" y="365125"/>
            <a:ext cx="500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Step-by-Step System Description - Preliminary Step: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390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sz="4000" dirty="0"/>
              <a:t>FIGURE 2. </a:t>
            </a:r>
            <a:r>
              <a:rPr lang="en" altLang="ko-Kore-KR" sz="4000" dirty="0" err="1"/>
              <a:t>NimbleMiner</a:t>
            </a:r>
            <a:r>
              <a:rPr lang="en" altLang="ko-Kore-KR" sz="4000" dirty="0"/>
              <a:t> methodology steps.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11F3-1C07-F84F-9B49-46CC23862859}"/>
              </a:ext>
            </a:extLst>
          </p:cNvPr>
          <p:cNvSpPr txBox="1"/>
          <p:nvPr/>
        </p:nvSpPr>
        <p:spPr>
          <a:xfrm>
            <a:off x="838200" y="365125"/>
            <a:ext cx="334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Step-by-Step System Description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91A834-6E25-DE42-B2B9-C9C12BE7A3B3}"/>
              </a:ext>
            </a:extLst>
          </p:cNvPr>
          <p:cNvGrpSpPr/>
          <p:nvPr/>
        </p:nvGrpSpPr>
        <p:grpSpPr>
          <a:xfrm>
            <a:off x="422765" y="1293541"/>
            <a:ext cx="11346470" cy="5627301"/>
            <a:chOff x="1277458" y="1460810"/>
            <a:chExt cx="9637084" cy="3962010"/>
          </a:xfrm>
        </p:grpSpPr>
        <p:pic>
          <p:nvPicPr>
            <p:cNvPr id="1025" name="Picture 1" descr="page4image44527808">
              <a:extLst>
                <a:ext uri="{FF2B5EF4-FFF2-40B4-BE49-F238E27FC236}">
                  <a16:creationId xmlns:a16="http://schemas.microsoft.com/office/drawing/2014/main" id="{32102201-3D36-D149-A52D-A5ACEEBE9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458" y="1460810"/>
              <a:ext cx="9637084" cy="357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75C319-1FCA-9441-B2D6-D2F19F221041}"/>
                </a:ext>
              </a:extLst>
            </p:cNvPr>
            <p:cNvSpPr txBox="1"/>
            <p:nvPr/>
          </p:nvSpPr>
          <p:spPr>
            <a:xfrm>
              <a:off x="3917070" y="50534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" altLang="ko-Kore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22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" altLang="ko-Kore-KR" dirty="0"/>
              <a:t>KEY WORDS: </a:t>
            </a:r>
          </a:p>
          <a:p>
            <a:pPr marL="0" indent="0">
              <a:buNone/>
            </a:pPr>
            <a:r>
              <a:rPr lang="en" altLang="ko-Kore-KR" dirty="0"/>
              <a:t>Falls, Natural language processing, Nursing informatics, </a:t>
            </a:r>
            <a:br>
              <a:rPr lang="en" altLang="ko-Kore-KR" dirty="0"/>
            </a:br>
            <a:r>
              <a:rPr lang="en" altLang="ko-Kore-KR" dirty="0"/>
              <a:t>Open-access software, Word embedding </a:t>
            </a:r>
            <a:endParaRPr lang="en" altLang="ko-Kore-KR" sz="4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351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System Evaluation Metrics </a:t>
            </a:r>
            <a:endParaRPr lang="en" altLang="ko-Kore-K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F9F06-AB2D-D841-8BEC-55905E71B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ore-KR" altLang="en-US" sz="2400" dirty="0">
                    <a:latin typeface="+mn-ea"/>
                  </a:rPr>
                  <a:t>①</a:t>
                </a:r>
                <a:r>
                  <a:rPr lang="ko-KR" altLang="en-US" sz="2400" dirty="0">
                    <a:latin typeface="+mn-ea"/>
                  </a:rPr>
                  <a:t> </a:t>
                </a:r>
                <a:r>
                  <a:rPr lang="en-US" altLang="ko-Kore-KR" sz="2400" dirty="0">
                    <a:latin typeface="+mn-ea"/>
                  </a:rPr>
                  <a:t>Similar terms presented user (</a:t>
                </a:r>
                <a14:m>
                  <m:oMath xmlns:m="http://schemas.openxmlformats.org/officeDocument/2006/math">
                    <m:r>
                      <a:rPr lang="en-US" altLang="ko-Kore-KR" sz="2400" i="1" dirty="0" smtClean="0">
                        <a:latin typeface="+mn-ea"/>
                      </a:rPr>
                      <m:t>𝑛</m:t>
                    </m:r>
                  </m:oMath>
                </a14:m>
                <a:r>
                  <a:rPr lang="en-US" altLang="ko-Kore-KR" sz="2400" dirty="0">
                    <a:latin typeface="+mn-ea"/>
                  </a:rPr>
                  <a:t> = 25, 50, 75)</a:t>
                </a:r>
              </a:p>
              <a:p>
                <a:r>
                  <a:rPr lang="ko-Kore-KR" altLang="en-US" sz="2400" dirty="0">
                    <a:latin typeface="+mn-ea"/>
                  </a:rPr>
                  <a:t>②</a:t>
                </a:r>
                <a:r>
                  <a:rPr lang="en-US" altLang="ko-Kore-KR" sz="2400" dirty="0">
                    <a:latin typeface="+mn-ea"/>
                  </a:rPr>
                  <a:t> Average discovery time (</a:t>
                </a:r>
                <a14:m>
                  <m:oMath xmlns:m="http://schemas.openxmlformats.org/officeDocument/2006/math">
                    <m:r>
                      <a:rPr lang="en-US" altLang="ko-Kore-KR" sz="2400" i="1" dirty="0" smtClean="0">
                        <a:latin typeface="+mn-ea"/>
                      </a:rPr>
                      <m:t>𝑠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</a:rPr>
                      <m:t>𝑒𝑐</m:t>
                    </m:r>
                  </m:oMath>
                </a14:m>
                <a:r>
                  <a:rPr lang="en-US" altLang="ko-Kore-KR" sz="2400" dirty="0">
                    <a:latin typeface="+mn-ea"/>
                  </a:rPr>
                  <a:t> / simclin) (= </a:t>
                </a:r>
                <a:r>
                  <a:rPr lang="ko-Kore-KR" altLang="en-US" sz="2400" dirty="0">
                    <a:latin typeface="+mn-ea"/>
                  </a:rPr>
                  <a:t>⑥</a:t>
                </a:r>
                <a:r>
                  <a:rPr lang="en-US" altLang="ko-Kore-KR" sz="2400" dirty="0">
                    <a:latin typeface="+mn-ea"/>
                  </a:rPr>
                  <a:t> / </a:t>
                </a:r>
                <a:r>
                  <a:rPr lang="ko-Kore-KR" altLang="en-US" sz="2400" dirty="0">
                    <a:latin typeface="+mn-ea"/>
                  </a:rPr>
                  <a:t>③</a:t>
                </a:r>
                <a:r>
                  <a:rPr lang="en-US" altLang="ko-Kore-KR" sz="2400" dirty="0">
                    <a:latin typeface="+mn-ea"/>
                  </a:rPr>
                  <a:t>)</a:t>
                </a:r>
              </a:p>
              <a:p>
                <a:r>
                  <a:rPr lang="ko-Kore-KR" altLang="en-US" sz="2400" dirty="0">
                    <a:latin typeface="+mn-ea"/>
                  </a:rPr>
                  <a:t>③</a:t>
                </a:r>
                <a:r>
                  <a:rPr lang="ko-KR" altLang="en-US" sz="2400" dirty="0">
                    <a:latin typeface="+mn-ea"/>
                  </a:rPr>
                  <a:t> </a:t>
                </a:r>
                <a:r>
                  <a:rPr lang="en-US" altLang="ko-KR" sz="2400" dirty="0">
                    <a:latin typeface="+mn-ea"/>
                  </a:rPr>
                  <a:t>T</a:t>
                </a:r>
                <a:r>
                  <a:rPr lang="en" altLang="ko-Kore-KR" sz="2400" dirty="0">
                    <a:latin typeface="+mn-ea"/>
                  </a:rPr>
                  <a:t>rue </a:t>
                </a:r>
                <a:r>
                  <a:rPr lang="en" altLang="ko-Kore-KR" sz="2400" dirty="0" err="1">
                    <a:latin typeface="+mn-ea"/>
                  </a:rPr>
                  <a:t>simclins</a:t>
                </a:r>
                <a:r>
                  <a:rPr lang="en" altLang="ko-Kore-KR" sz="2400" dirty="0">
                    <a:latin typeface="+mn-ea"/>
                  </a:rPr>
                  <a:t> identified by the user (</a:t>
                </a:r>
                <a14:m>
                  <m:oMath xmlns:m="http://schemas.openxmlformats.org/officeDocument/2006/math">
                    <m:r>
                      <a:rPr lang="en-US" altLang="ko-Kore-KR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ore-KR" sz="2400" dirty="0">
                    <a:latin typeface="+mn-ea"/>
                  </a:rPr>
                  <a:t>) </a:t>
                </a:r>
                <a:endParaRPr lang="en-US" altLang="ko-Kore-KR" sz="2400" dirty="0">
                  <a:latin typeface="+mn-ea"/>
                </a:endParaRPr>
              </a:p>
              <a:p>
                <a:r>
                  <a:rPr lang="ko-Kore-KR" altLang="en-US" sz="2400" dirty="0">
                    <a:latin typeface="+mn-ea"/>
                  </a:rPr>
                  <a:t>④</a:t>
                </a:r>
                <a:r>
                  <a:rPr lang="en-US" altLang="ko-Kore-KR" sz="2400" dirty="0">
                    <a:latin typeface="+mn-ea"/>
                  </a:rPr>
                  <a:t> Simclin discovery precision (</a:t>
                </a:r>
                <a14:m>
                  <m:oMath xmlns:m="http://schemas.openxmlformats.org/officeDocument/2006/math">
                    <m:r>
                      <a:rPr lang="en-US" altLang="ko-Kore-KR" sz="2400" i="1" dirty="0">
                        <a:latin typeface="+mn-ea"/>
                      </a:rPr>
                      <m:t>%</m:t>
                    </m:r>
                  </m:oMath>
                </a14:m>
                <a:r>
                  <a:rPr lang="en-US" altLang="ko-Kore-KR" sz="2400" dirty="0">
                    <a:latin typeface="+mn-ea"/>
                  </a:rPr>
                  <a:t>) (= </a:t>
                </a:r>
                <a:r>
                  <a:rPr lang="ko-Kore-KR" altLang="en-US" sz="2400" dirty="0">
                    <a:latin typeface="+mn-ea"/>
                  </a:rPr>
                  <a:t>③</a:t>
                </a:r>
                <a:r>
                  <a:rPr lang="en-US" altLang="ko-Kore-KR" sz="2400" dirty="0">
                    <a:latin typeface="+mn-ea"/>
                  </a:rPr>
                  <a:t> / </a:t>
                </a:r>
                <a:r>
                  <a:rPr lang="ko-Kore-KR" altLang="en-US" sz="2400" dirty="0">
                    <a:latin typeface="+mn-ea"/>
                  </a:rPr>
                  <a:t>⑤</a:t>
                </a:r>
                <a:r>
                  <a:rPr lang="en-US" altLang="ko-Kore-KR" sz="2400" dirty="0">
                    <a:latin typeface="+mn-ea"/>
                  </a:rPr>
                  <a:t> * 100)</a:t>
                </a:r>
              </a:p>
              <a:p>
                <a:r>
                  <a:rPr lang="ko-Kore-KR" altLang="en-US" sz="2400" dirty="0">
                    <a:latin typeface="+mn-ea"/>
                  </a:rPr>
                  <a:t>⑤</a:t>
                </a:r>
                <a:r>
                  <a:rPr lang="en-US" altLang="ko-Kore-KR" sz="2400" dirty="0">
                    <a:latin typeface="+mn-ea"/>
                  </a:rPr>
                  <a:t> </a:t>
                </a:r>
                <a:r>
                  <a:rPr lang="en" altLang="ko-Kore-KR" sz="2400" dirty="0">
                    <a:latin typeface="+mn-ea"/>
                  </a:rPr>
                  <a:t>System suggested similar terms (</a:t>
                </a:r>
                <a14:m>
                  <m:oMath xmlns:m="http://schemas.openxmlformats.org/officeDocument/2006/math">
                    <m:r>
                      <a:rPr lang="en-US" altLang="ko-Kore-KR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ore-KR" sz="2400" dirty="0">
                    <a:latin typeface="+mn-ea"/>
                  </a:rPr>
                  <a:t>)</a:t>
                </a:r>
                <a:endParaRPr lang="en-US" altLang="ko-Kore-KR" sz="2400" dirty="0">
                  <a:latin typeface="+mn-ea"/>
                </a:endParaRPr>
              </a:p>
              <a:p>
                <a:r>
                  <a:rPr lang="ko-Kore-KR" altLang="en-US" sz="2400" dirty="0">
                    <a:latin typeface="+mn-ea"/>
                  </a:rPr>
                  <a:t>⑥</a:t>
                </a:r>
                <a:r>
                  <a:rPr lang="en-US" altLang="ko-Kore-KR" sz="2400" dirty="0">
                    <a:latin typeface="+mn-ea"/>
                  </a:rPr>
                  <a:t> </a:t>
                </a:r>
                <a:r>
                  <a:rPr lang="en" altLang="ko-Kore-KR" sz="2400" dirty="0">
                    <a:latin typeface="+mn-ea"/>
                  </a:rPr>
                  <a:t>Case study duration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sz="2400" b="0" i="0" dirty="0" smtClean="0">
                        <a:latin typeface="Cambria Math" panose="02040503050406030204" pitchFamily="18" charset="0"/>
                      </a:rPr>
                      <m:t>mi</m:t>
                    </m:r>
                    <m:r>
                      <a:rPr lang="en-US" altLang="ko-Kore-KR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ore-KR" sz="2400" dirty="0">
                    <a:latin typeface="+mn-ea"/>
                  </a:rPr>
                  <a:t>) </a:t>
                </a:r>
                <a:endParaRPr lang="en-US" altLang="ko-Kore-KR" sz="2400" dirty="0">
                  <a:latin typeface="+mn-ea"/>
                </a:endParaRPr>
              </a:p>
              <a:p>
                <a:r>
                  <a:rPr lang="ko-Kore-KR" altLang="en-US" sz="2400" dirty="0">
                    <a:latin typeface="+mn-ea"/>
                  </a:rPr>
                  <a:t>⑦</a:t>
                </a:r>
                <a:r>
                  <a:rPr lang="en-US" altLang="ko-Kore-KR" sz="2400" dirty="0">
                    <a:latin typeface="+mn-ea"/>
                  </a:rPr>
                  <a:t> </a:t>
                </a:r>
                <a:r>
                  <a:rPr lang="en" altLang="ko-Kore-KR" sz="2400" dirty="0">
                    <a:latin typeface="+mn-ea"/>
                  </a:rPr>
                  <a:t>No. (%) of clinical notes with </a:t>
                </a:r>
                <a:r>
                  <a:rPr lang="en" altLang="ko-Kore-KR" sz="2400" dirty="0" err="1">
                    <a:latin typeface="+mn-ea"/>
                  </a:rPr>
                  <a:t>simclins</a:t>
                </a:r>
                <a:r>
                  <a:rPr lang="en" altLang="ko-Kore-KR" sz="2400" dirty="0">
                    <a:latin typeface="+mn-ea"/>
                  </a:rPr>
                  <a:t> (total </a:t>
                </a:r>
                <a14:m>
                  <m:oMath xmlns:m="http://schemas.openxmlformats.org/officeDocument/2006/math">
                    <m:r>
                      <a:rPr lang="en-US" altLang="ko-Kore-KR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ore-KR" sz="2400" dirty="0">
                    <a:latin typeface="+mn-ea"/>
                  </a:rPr>
                  <a:t> = 1 149 586)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F9F06-AB2D-D841-8BEC-55905E71B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82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III. RESULTS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457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8" y="365125"/>
            <a:ext cx="11931804" cy="1325563"/>
          </a:xfrm>
        </p:spPr>
        <p:txBody>
          <a:bodyPr>
            <a:normAutofit/>
          </a:bodyPr>
          <a:lstStyle/>
          <a:p>
            <a:r>
              <a:rPr lang="en" altLang="ko-Kore-KR" sz="4000" dirty="0"/>
              <a:t>Table 1. Differences Between Word Embedding Models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D0D253-088C-C547-B195-BCE3D070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BDDB3D7-7A54-F143-A909-11512AB0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0" y="1548614"/>
            <a:ext cx="11812859" cy="3643821"/>
          </a:xfrm>
          <a:prstGeom prst="rect">
            <a:avLst/>
          </a:prstGeom>
        </p:spPr>
      </p:pic>
      <p:sp>
        <p:nvSpPr>
          <p:cNvPr id="8" name="도넛[D] 7">
            <a:extLst>
              <a:ext uri="{FF2B5EF4-FFF2-40B4-BE49-F238E27FC236}">
                <a16:creationId xmlns:a16="http://schemas.microsoft.com/office/drawing/2014/main" id="{C7368DB6-8B1F-5745-A20C-AADCC708BF7E}"/>
              </a:ext>
            </a:extLst>
          </p:cNvPr>
          <p:cNvSpPr/>
          <p:nvPr/>
        </p:nvSpPr>
        <p:spPr>
          <a:xfrm>
            <a:off x="9757316" y="1817648"/>
            <a:ext cx="802888" cy="3356517"/>
          </a:xfrm>
          <a:prstGeom prst="donut">
            <a:avLst>
              <a:gd name="adj" fmla="val 420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도넛[D] 8">
            <a:extLst>
              <a:ext uri="{FF2B5EF4-FFF2-40B4-BE49-F238E27FC236}">
                <a16:creationId xmlns:a16="http://schemas.microsoft.com/office/drawing/2014/main" id="{905CCD75-0E1D-9048-8FAE-4899004C6EAE}"/>
              </a:ext>
            </a:extLst>
          </p:cNvPr>
          <p:cNvSpPr/>
          <p:nvPr/>
        </p:nvSpPr>
        <p:spPr>
          <a:xfrm>
            <a:off x="11364951" y="1821778"/>
            <a:ext cx="802888" cy="3356517"/>
          </a:xfrm>
          <a:prstGeom prst="donut">
            <a:avLst>
              <a:gd name="adj" fmla="val 420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534E2B-BF31-4C44-9440-D5390E4586A1}"/>
              </a:ext>
            </a:extLst>
          </p:cNvPr>
          <p:cNvSpPr/>
          <p:nvPr/>
        </p:nvSpPr>
        <p:spPr>
          <a:xfrm>
            <a:off x="35312" y="24720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>
                <a:latin typeface="+mn-ea"/>
              </a:rPr>
              <a:t>①</a:t>
            </a:r>
            <a:endParaRPr lang="en-US" altLang="ko-Kore-KR" dirty="0">
              <a:latin typeface="+mn-ea"/>
            </a:endParaRPr>
          </a:p>
          <a:p>
            <a:r>
              <a:rPr lang="ko-Kore-KR" altLang="en-US" dirty="0">
                <a:latin typeface="+mn-ea"/>
              </a:rPr>
              <a:t>②</a:t>
            </a:r>
            <a:endParaRPr lang="en" altLang="ko-Kore-KR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01E260-4734-0A41-AA24-58BA2BA3F9BA}"/>
              </a:ext>
            </a:extLst>
          </p:cNvPr>
          <p:cNvSpPr/>
          <p:nvPr/>
        </p:nvSpPr>
        <p:spPr>
          <a:xfrm>
            <a:off x="52968" y="2887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ore-KR" dirty="0">
                <a:latin typeface="+mn-ea"/>
              </a:rPr>
              <a:t> </a:t>
            </a:r>
          </a:p>
          <a:p>
            <a:r>
              <a:rPr lang="ko-Kore-KR" altLang="en-US" dirty="0">
                <a:latin typeface="+mn-ea"/>
              </a:rPr>
              <a:t>③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ore-KR" altLang="en-US" dirty="0">
                <a:latin typeface="+mn-ea"/>
              </a:rPr>
              <a:t>④</a:t>
            </a:r>
            <a:r>
              <a:rPr lang="en-US" altLang="ko-Kore-KR" dirty="0">
                <a:latin typeface="+mn-ea"/>
              </a:rPr>
              <a:t> </a:t>
            </a:r>
          </a:p>
          <a:p>
            <a:r>
              <a:rPr lang="ko-Kore-KR" altLang="en-US" dirty="0">
                <a:latin typeface="+mn-ea"/>
              </a:rPr>
              <a:t>⑤</a:t>
            </a:r>
            <a:r>
              <a:rPr lang="en-US" altLang="ko-Kore-KR" dirty="0">
                <a:latin typeface="+mn-ea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D6FCC2-8D70-5C4F-8E0F-C7CA92A2BE97}"/>
              </a:ext>
            </a:extLst>
          </p:cNvPr>
          <p:cNvSpPr/>
          <p:nvPr/>
        </p:nvSpPr>
        <p:spPr>
          <a:xfrm>
            <a:off x="52968" y="4088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>
                <a:latin typeface="+mn-ea"/>
              </a:rPr>
              <a:t>⑥</a:t>
            </a:r>
            <a:r>
              <a:rPr lang="en-US" altLang="ko-Kore-KR" dirty="0">
                <a:latin typeface="+mn-ea"/>
              </a:rPr>
              <a:t> </a:t>
            </a:r>
          </a:p>
          <a:p>
            <a:r>
              <a:rPr lang="ko-Kore-KR" altLang="en-US" dirty="0">
                <a:latin typeface="+mn-ea"/>
              </a:rPr>
              <a:t>⑦</a:t>
            </a:r>
            <a:endParaRPr lang="en" altLang="ko-Kore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04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8" y="365125"/>
            <a:ext cx="11931804" cy="1325563"/>
          </a:xfrm>
        </p:spPr>
        <p:txBody>
          <a:bodyPr>
            <a:normAutofit/>
          </a:bodyPr>
          <a:lstStyle/>
          <a:p>
            <a:r>
              <a:rPr lang="en" altLang="ko-Kore-KR" sz="4000" dirty="0"/>
              <a:t>Table 1. Differences Between Word Embedding Models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D0D253-088C-C547-B195-BCE3D070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BDDB3D7-7A54-F143-A909-11512AB0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0" y="1548614"/>
            <a:ext cx="11812859" cy="3643821"/>
          </a:xfrm>
          <a:prstGeom prst="rect">
            <a:avLst/>
          </a:prstGeom>
        </p:spPr>
      </p:pic>
      <p:sp>
        <p:nvSpPr>
          <p:cNvPr id="8" name="도넛[D] 7">
            <a:extLst>
              <a:ext uri="{FF2B5EF4-FFF2-40B4-BE49-F238E27FC236}">
                <a16:creationId xmlns:a16="http://schemas.microsoft.com/office/drawing/2014/main" id="{C7368DB6-8B1F-5745-A20C-AADCC708BF7E}"/>
              </a:ext>
            </a:extLst>
          </p:cNvPr>
          <p:cNvSpPr/>
          <p:nvPr/>
        </p:nvSpPr>
        <p:spPr>
          <a:xfrm>
            <a:off x="10560209" y="1817648"/>
            <a:ext cx="802888" cy="3356517"/>
          </a:xfrm>
          <a:prstGeom prst="donut">
            <a:avLst>
              <a:gd name="adj" fmla="val 420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도넛[D] 8">
            <a:extLst>
              <a:ext uri="{FF2B5EF4-FFF2-40B4-BE49-F238E27FC236}">
                <a16:creationId xmlns:a16="http://schemas.microsoft.com/office/drawing/2014/main" id="{905CCD75-0E1D-9048-8FAE-4899004C6EAE}"/>
              </a:ext>
            </a:extLst>
          </p:cNvPr>
          <p:cNvSpPr/>
          <p:nvPr/>
        </p:nvSpPr>
        <p:spPr>
          <a:xfrm>
            <a:off x="11364951" y="1821778"/>
            <a:ext cx="802888" cy="3356517"/>
          </a:xfrm>
          <a:prstGeom prst="donut">
            <a:avLst>
              <a:gd name="adj" fmla="val 420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534E2B-BF31-4C44-9440-D5390E4586A1}"/>
              </a:ext>
            </a:extLst>
          </p:cNvPr>
          <p:cNvSpPr/>
          <p:nvPr/>
        </p:nvSpPr>
        <p:spPr>
          <a:xfrm>
            <a:off x="35312" y="24720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>
                <a:latin typeface="+mn-ea"/>
              </a:rPr>
              <a:t>①</a:t>
            </a:r>
            <a:endParaRPr lang="en-US" altLang="ko-Kore-KR" dirty="0">
              <a:latin typeface="+mn-ea"/>
            </a:endParaRPr>
          </a:p>
          <a:p>
            <a:r>
              <a:rPr lang="ko-Kore-KR" altLang="en-US" dirty="0">
                <a:latin typeface="+mn-ea"/>
              </a:rPr>
              <a:t>②</a:t>
            </a:r>
            <a:endParaRPr lang="en" altLang="ko-Kore-KR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01E260-4734-0A41-AA24-58BA2BA3F9BA}"/>
              </a:ext>
            </a:extLst>
          </p:cNvPr>
          <p:cNvSpPr/>
          <p:nvPr/>
        </p:nvSpPr>
        <p:spPr>
          <a:xfrm>
            <a:off x="52968" y="2887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ore-KR" dirty="0">
                <a:latin typeface="+mn-ea"/>
              </a:rPr>
              <a:t> </a:t>
            </a:r>
          </a:p>
          <a:p>
            <a:r>
              <a:rPr lang="ko-Kore-KR" altLang="en-US" dirty="0">
                <a:latin typeface="+mn-ea"/>
              </a:rPr>
              <a:t>③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ko-Kore-KR" altLang="en-US" dirty="0">
                <a:latin typeface="+mn-ea"/>
              </a:rPr>
              <a:t>④</a:t>
            </a:r>
            <a:r>
              <a:rPr lang="en-US" altLang="ko-Kore-KR" dirty="0">
                <a:latin typeface="+mn-ea"/>
              </a:rPr>
              <a:t> </a:t>
            </a:r>
          </a:p>
          <a:p>
            <a:r>
              <a:rPr lang="ko-Kore-KR" altLang="en-US" dirty="0">
                <a:latin typeface="+mn-ea"/>
              </a:rPr>
              <a:t>⑤</a:t>
            </a:r>
            <a:r>
              <a:rPr lang="en-US" altLang="ko-Kore-KR" dirty="0">
                <a:latin typeface="+mn-ea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D6FCC2-8D70-5C4F-8E0F-C7CA92A2BE97}"/>
              </a:ext>
            </a:extLst>
          </p:cNvPr>
          <p:cNvSpPr/>
          <p:nvPr/>
        </p:nvSpPr>
        <p:spPr>
          <a:xfrm>
            <a:off x="52968" y="4088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>
                <a:latin typeface="+mn-ea"/>
              </a:rPr>
              <a:t>⑥</a:t>
            </a:r>
            <a:r>
              <a:rPr lang="en-US" altLang="ko-Kore-KR" dirty="0">
                <a:latin typeface="+mn-ea"/>
              </a:rPr>
              <a:t> </a:t>
            </a:r>
          </a:p>
          <a:p>
            <a:r>
              <a:rPr lang="ko-Kore-KR" altLang="en-US" dirty="0">
                <a:latin typeface="+mn-ea"/>
              </a:rPr>
              <a:t>⑦</a:t>
            </a:r>
            <a:endParaRPr lang="en" altLang="ko-Kore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4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96" y="-133812"/>
            <a:ext cx="11931804" cy="1325563"/>
          </a:xfrm>
        </p:spPr>
        <p:txBody>
          <a:bodyPr>
            <a:noAutofit/>
          </a:bodyPr>
          <a:lstStyle/>
          <a:p>
            <a:r>
              <a:rPr lang="en" altLang="ko-Kore-KR" dirty="0"/>
              <a:t>FIGURE 5.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D0D253-088C-C547-B195-BCE3D070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pic>
        <p:nvPicPr>
          <p:cNvPr id="3073" name="Picture 1" descr="page7image44483808">
            <a:extLst>
              <a:ext uri="{FF2B5EF4-FFF2-40B4-BE49-F238E27FC236}">
                <a16:creationId xmlns:a16="http://schemas.microsoft.com/office/drawing/2014/main" id="{B4A5CC2B-847E-E747-8C98-330D560A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4" y="833631"/>
            <a:ext cx="9324911" cy="588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9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1" y="320675"/>
            <a:ext cx="11686478" cy="1325563"/>
          </a:xfrm>
        </p:spPr>
        <p:txBody>
          <a:bodyPr>
            <a:normAutofit/>
          </a:bodyPr>
          <a:lstStyle/>
          <a:p>
            <a:pPr algn="ctr"/>
            <a:r>
              <a:rPr lang="en" altLang="ko-Kore-KR" sz="3500" dirty="0"/>
              <a:t>Word Embedding Models Precision and Time Comparisons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3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600" dirty="0">
                <a:latin typeface="+mn-ea"/>
              </a:rPr>
              <a:t>서로 다른 모델에 의해 생성된 모든 </a:t>
            </a:r>
            <a:r>
              <a:rPr lang="en-US" altLang="ko-KR" sz="2600" dirty="0" err="1">
                <a:latin typeface="+mn-ea"/>
              </a:rPr>
              <a:t>simclins</a:t>
            </a:r>
            <a:r>
              <a:rPr lang="ko-KR" altLang="en-US" sz="2600" dirty="0">
                <a:latin typeface="+mn-ea"/>
              </a:rPr>
              <a:t>을 중복을 제외한 하나의 목록으로 컴파일했을 때</a:t>
            </a:r>
            <a:r>
              <a:rPr lang="en-US" altLang="ko-KR" sz="2600" dirty="0">
                <a:latin typeface="+mn-ea"/>
              </a:rPr>
              <a:t>, 371</a:t>
            </a:r>
            <a:r>
              <a:rPr lang="ko-KR" altLang="en-US" sz="2600" dirty="0">
                <a:latin typeface="+mn-ea"/>
              </a:rPr>
              <a:t>개의 고유한 </a:t>
            </a:r>
            <a:r>
              <a:rPr lang="en-US" altLang="ko-KR" sz="2600" dirty="0" err="1">
                <a:latin typeface="+mn-ea"/>
              </a:rPr>
              <a:t>simclins</a:t>
            </a:r>
            <a:endParaRPr lang="en-US" altLang="ko-Kore-KR" sz="2600" dirty="0">
              <a:latin typeface="+mn-ea"/>
            </a:endParaRPr>
          </a:p>
          <a:p>
            <a:pPr lvl="1"/>
            <a:r>
              <a:rPr lang="en" altLang="ko-Kore-KR" dirty="0">
                <a:latin typeface="+mn-ea"/>
              </a:rPr>
              <a:t>59% (n = 220) :</a:t>
            </a:r>
          </a:p>
          <a:p>
            <a:pPr lvl="2"/>
            <a:r>
              <a:rPr lang="en" altLang="ko-KR" dirty="0">
                <a:latin typeface="+mn-ea"/>
              </a:rPr>
              <a:t>“fall”</a:t>
            </a:r>
            <a:r>
              <a:rPr lang="ko-KR" altLang="en-US" dirty="0">
                <a:latin typeface="+mn-ea"/>
              </a:rPr>
              <a:t>이나 </a:t>
            </a:r>
            <a:r>
              <a:rPr lang="en-US" altLang="ko-KR" dirty="0">
                <a:latin typeface="+mn-ea"/>
              </a:rPr>
              <a:t>“fell” </a:t>
            </a:r>
            <a:r>
              <a:rPr lang="ko-KR" altLang="en-US" dirty="0">
                <a:latin typeface="+mn-ea"/>
              </a:rPr>
              <a:t>같은 단어를 포함하는 다른 표현들의 변형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철자 오류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e</a:t>
            </a:r>
            <a:r>
              <a:rPr lang="en" altLang="ko-Kore-KR" dirty="0">
                <a:latin typeface="+mn-ea"/>
              </a:rPr>
              <a:t>.g. “</a:t>
            </a:r>
            <a:r>
              <a:rPr lang="en" altLang="ko-Kore-KR" dirty="0" err="1">
                <a:latin typeface="+mn-ea"/>
              </a:rPr>
              <a:t>felll</a:t>
            </a:r>
            <a:r>
              <a:rPr lang="en" altLang="ko-Kore-KR" dirty="0">
                <a:latin typeface="+mn-ea"/>
              </a:rPr>
              <a:t>,” “</a:t>
            </a:r>
            <a:r>
              <a:rPr lang="en" altLang="ko-Kore-KR" dirty="0" err="1">
                <a:latin typeface="+mn-ea"/>
              </a:rPr>
              <a:t>fals</a:t>
            </a:r>
            <a:r>
              <a:rPr lang="en" altLang="ko-Kore-KR" dirty="0">
                <a:latin typeface="+mn-ea"/>
              </a:rPr>
              <a:t>” </a:t>
            </a:r>
          </a:p>
          <a:p>
            <a:pPr lvl="2"/>
            <a:r>
              <a:rPr lang="ko-KR" altLang="en-US" dirty="0">
                <a:latin typeface="+mn-ea"/>
              </a:rPr>
              <a:t>잘못 쓰여진 표현</a:t>
            </a:r>
            <a:endParaRPr lang="en-US" altLang="ko-KR" dirty="0">
              <a:latin typeface="+mn-ea"/>
            </a:endParaRPr>
          </a:p>
          <a:p>
            <a:pPr lvl="3"/>
            <a:r>
              <a:rPr lang="en" altLang="ko-Kore-KR" dirty="0">
                <a:latin typeface="+mn-ea"/>
              </a:rPr>
              <a:t>e</a:t>
            </a:r>
            <a:r>
              <a:rPr lang="en-US" altLang="ko-KR" dirty="0">
                <a:latin typeface="+mn-ea"/>
              </a:rPr>
              <a:t>.</a:t>
            </a:r>
            <a:r>
              <a:rPr lang="en" altLang="ko-Kore-KR" dirty="0">
                <a:latin typeface="+mn-ea"/>
              </a:rPr>
              <a:t>g</a:t>
            </a:r>
            <a:r>
              <a:rPr lang="en-US" altLang="ko-KR" dirty="0">
                <a:latin typeface="+mn-ea"/>
              </a:rPr>
              <a:t>.</a:t>
            </a:r>
            <a:r>
              <a:rPr lang="en" altLang="ko-Kore-KR" dirty="0">
                <a:latin typeface="+mn-ea"/>
              </a:rPr>
              <a:t> “felled” </a:t>
            </a:r>
          </a:p>
          <a:p>
            <a:pPr lvl="2"/>
            <a:r>
              <a:rPr lang="ko-KR" altLang="en-US" dirty="0">
                <a:latin typeface="+mn-ea"/>
              </a:rPr>
              <a:t>기타</a:t>
            </a:r>
            <a:endParaRPr lang="en-US" altLang="ko-KR" dirty="0">
              <a:latin typeface="+mn-ea"/>
            </a:endParaRPr>
          </a:p>
          <a:p>
            <a:pPr lvl="3"/>
            <a:r>
              <a:rPr lang="en" altLang="ko-Kore-KR" dirty="0">
                <a:latin typeface="+mn-ea"/>
              </a:rPr>
              <a:t>e</a:t>
            </a:r>
            <a:r>
              <a:rPr lang="en-US" altLang="ko-KR" dirty="0">
                <a:latin typeface="+mn-ea"/>
              </a:rPr>
              <a:t>.</a:t>
            </a:r>
            <a:r>
              <a:rPr lang="en" altLang="ko-Kore-KR" dirty="0">
                <a:latin typeface="+mn-ea"/>
              </a:rPr>
              <a:t>g</a:t>
            </a:r>
            <a:r>
              <a:rPr lang="en-US" altLang="ko-KR" dirty="0">
                <a:latin typeface="+mn-ea"/>
              </a:rPr>
              <a:t>.</a:t>
            </a:r>
            <a:r>
              <a:rPr lang="en" altLang="ko-Kore-KR" dirty="0">
                <a:latin typeface="+mn-ea"/>
              </a:rPr>
              <a:t> “mechanical fall,” “ended up falling,” or “fell off ladder” </a:t>
            </a:r>
            <a:br>
              <a:rPr lang="ko-KR" altLang="en-US" sz="2000" dirty="0">
                <a:latin typeface="+mn-ea"/>
              </a:rPr>
            </a:br>
            <a:endParaRPr lang="en" altLang="ko-Kore-KR" sz="2400" dirty="0">
              <a:latin typeface="+mn-ea"/>
            </a:endParaRPr>
          </a:p>
          <a:p>
            <a:pPr lvl="1"/>
            <a:r>
              <a:rPr lang="en" altLang="ko-Kore-KR" dirty="0">
                <a:latin typeface="+mn-ea"/>
              </a:rPr>
              <a:t>41% (n = 151) : </a:t>
            </a:r>
          </a:p>
          <a:p>
            <a:pPr lvl="2"/>
            <a:r>
              <a:rPr lang="ko-KR" altLang="en-US" dirty="0">
                <a:latin typeface="+mn-ea"/>
              </a:rPr>
              <a:t>어휘의 사전적 변형 </a:t>
            </a:r>
            <a:r>
              <a:rPr lang="en-US" altLang="ko-KR" dirty="0">
                <a:latin typeface="+mn-ea"/>
              </a:rPr>
              <a:t>(lexical variation)</a:t>
            </a:r>
          </a:p>
          <a:p>
            <a:pPr lvl="3"/>
            <a:r>
              <a:rPr lang="en-US" altLang="ko-Kore-KR" dirty="0">
                <a:latin typeface="+mn-ea"/>
              </a:rPr>
              <a:t>e.g. </a:t>
            </a:r>
            <a:r>
              <a:rPr lang="en" altLang="ko-Kore-KR" dirty="0">
                <a:latin typeface="+mn-ea"/>
              </a:rPr>
              <a:t>“tripping over,” “slipped off chair,” “</a:t>
            </a:r>
            <a:r>
              <a:rPr lang="en" altLang="ko-Kore-KR" dirty="0" err="1">
                <a:latin typeface="+mn-ea"/>
              </a:rPr>
              <a:t>slided</a:t>
            </a:r>
            <a:r>
              <a:rPr lang="en" altLang="ko-Kore-KR" dirty="0">
                <a:latin typeface="+mn-ea"/>
              </a:rPr>
              <a:t> down,” and “</a:t>
            </a:r>
            <a:r>
              <a:rPr lang="en" altLang="ko-Kore-KR" dirty="0" err="1">
                <a:latin typeface="+mn-ea"/>
              </a:rPr>
              <a:t>pt</a:t>
            </a:r>
            <a:r>
              <a:rPr lang="en" altLang="ko-Kore-KR" dirty="0">
                <a:latin typeface="+mn-ea"/>
              </a:rPr>
              <a:t> collapsed.” </a:t>
            </a:r>
          </a:p>
          <a:p>
            <a:pPr lvl="2"/>
            <a:endParaRPr lang="en" altLang="ko-Kore-KR" sz="2400" dirty="0">
              <a:latin typeface="+mn-ea"/>
            </a:endParaRPr>
          </a:p>
          <a:p>
            <a:pPr lvl="1"/>
            <a:endParaRPr lang="en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829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IV. DISCUSSION, </a:t>
            </a:r>
          </a:p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	FURTHER WORK</a:t>
            </a:r>
          </a:p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	</a:t>
            </a:r>
            <a:r>
              <a:rPr lang="en-US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and LIMITATIONS</a:t>
            </a:r>
            <a:endParaRPr lang="en" altLang="ko-Kore-KR" sz="4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7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DISCUSSION</a:t>
            </a:r>
            <a:r>
              <a:rPr lang="ko-KR" altLang="en-US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ore-KR" dirty="0"/>
              <a:t>about window width sizes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연구와 유사하게</a:t>
            </a:r>
            <a:r>
              <a:rPr lang="en-US" altLang="ko-KR" baseline="30000" dirty="0"/>
              <a:t>8, 12, 13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" altLang="ko-KR" dirty="0"/>
              <a:t>window width sizes</a:t>
            </a:r>
            <a:r>
              <a:rPr lang="ko-KR" altLang="en-US" dirty="0"/>
              <a:t>가 더 큰 </a:t>
            </a:r>
            <a:r>
              <a:rPr lang="en-US" altLang="ko-KR" dirty="0"/>
              <a:t>word embedding </a:t>
            </a:r>
            <a:r>
              <a:rPr lang="ko-KR" altLang="en-US" dirty="0"/>
              <a:t>모델이 </a:t>
            </a:r>
            <a:br>
              <a:rPr lang="en-US" altLang="ko-KR" dirty="0"/>
            </a:br>
            <a:r>
              <a:rPr lang="ko-KR" altLang="en-US" dirty="0"/>
              <a:t>유사한 용어를 발견하는데 더 좋음</a:t>
            </a:r>
            <a:endParaRPr lang="en-US" altLang="ko-KR" dirty="0"/>
          </a:p>
          <a:p>
            <a:endParaRPr lang="en-US" altLang="ko-Kore-KR" dirty="0">
              <a:latin typeface="+mj-lt"/>
            </a:endParaRP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사용자가 작업을 완료하는 데 더 많은 시간 소요</a:t>
            </a:r>
            <a:endParaRPr lang="en-US" altLang="ko-KR" dirty="0"/>
          </a:p>
          <a:p>
            <a:pPr lvl="1"/>
            <a:r>
              <a:rPr lang="en-US" altLang="ko-Kore-KR" dirty="0">
                <a:latin typeface="+mj-lt"/>
              </a:rPr>
              <a:t>e.g. </a:t>
            </a:r>
            <a:r>
              <a:rPr lang="ko-KR" altLang="en-US" dirty="0">
                <a:latin typeface="+mj-lt"/>
              </a:rPr>
              <a:t>모델 </a:t>
            </a:r>
            <a:r>
              <a:rPr lang="en-US" altLang="ko-KR" dirty="0">
                <a:latin typeface="+mj-lt"/>
              </a:rPr>
              <a:t>L : 5500</a:t>
            </a:r>
            <a:r>
              <a:rPr lang="ko-KR" altLang="en-US" dirty="0">
                <a:latin typeface="+mj-lt"/>
              </a:rPr>
              <a:t>개 검토</a:t>
            </a:r>
            <a:r>
              <a:rPr lang="en-US" altLang="ko-KR" dirty="0">
                <a:latin typeface="+mj-lt"/>
              </a:rPr>
              <a:t>,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121</a:t>
            </a:r>
            <a:r>
              <a:rPr lang="ko-KR" altLang="en-US" dirty="0">
                <a:latin typeface="+mj-lt"/>
              </a:rPr>
              <a:t>분 </a:t>
            </a:r>
            <a:r>
              <a:rPr lang="en-US" altLang="ko-KR" dirty="0">
                <a:latin typeface="+mj-lt"/>
              </a:rPr>
              <a:t>/</a:t>
            </a:r>
            <a:r>
              <a:rPr lang="ko-KR" altLang="en-US" dirty="0">
                <a:latin typeface="+mj-lt"/>
              </a:rPr>
              <a:t> 모델 </a:t>
            </a:r>
            <a:r>
              <a:rPr lang="en-US" altLang="ko-KR" dirty="0">
                <a:latin typeface="+mj-lt"/>
              </a:rPr>
              <a:t>J : 2201</a:t>
            </a:r>
            <a:r>
              <a:rPr lang="ko-KR" altLang="en-US" dirty="0">
                <a:latin typeface="+mj-lt"/>
              </a:rPr>
              <a:t>개 검토</a:t>
            </a:r>
            <a:r>
              <a:rPr lang="en-US" altLang="ko-KR" dirty="0">
                <a:latin typeface="+mj-lt"/>
              </a:rPr>
              <a:t>,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42</a:t>
            </a:r>
            <a:r>
              <a:rPr lang="ko-KR" altLang="en-US" dirty="0">
                <a:latin typeface="+mj-lt"/>
              </a:rPr>
              <a:t>분</a:t>
            </a:r>
            <a:endParaRPr lang="en-US" altLang="ko-KR" dirty="0">
              <a:latin typeface="+mj-lt"/>
            </a:endParaRPr>
          </a:p>
          <a:p>
            <a:pPr lvl="1"/>
            <a:endParaRPr lang="en-US" altLang="ko-Kore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본 논문의 저자는 </a:t>
            </a:r>
            <a:r>
              <a:rPr lang="en-US" altLang="ko-KR" dirty="0">
                <a:latin typeface="+mj-lt"/>
              </a:rPr>
              <a:t>model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K</a:t>
            </a:r>
            <a:r>
              <a:rPr lang="ko-KR" altLang="en-US" dirty="0" err="1">
                <a:latin typeface="+mj-lt"/>
              </a:rPr>
              <a:t>를</a:t>
            </a:r>
            <a:r>
              <a:rPr lang="ko-KR" altLang="en-US" dirty="0">
                <a:latin typeface="+mj-lt"/>
              </a:rPr>
              <a:t> 추천함</a:t>
            </a:r>
            <a:endParaRPr lang="en-US" altLang="ko-KR" dirty="0">
              <a:latin typeface="+mj-lt"/>
            </a:endParaRPr>
          </a:p>
          <a:p>
            <a:pPr lvl="1"/>
            <a:r>
              <a:rPr lang="en" altLang="ko-Kore-KR" dirty="0">
                <a:latin typeface="+mj-lt"/>
              </a:rPr>
              <a:t>model K, 83 minutes with 3900 potential similar terms for user review, finding 9.2% of clinical notes to contain </a:t>
            </a:r>
            <a:r>
              <a:rPr lang="en" altLang="ko-Kore-KR" dirty="0" err="1">
                <a:latin typeface="+mj-lt"/>
              </a:rPr>
              <a:t>simclins</a:t>
            </a:r>
            <a:endParaRPr lang="en" altLang="ko-Kore-KR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225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FURTHER WORK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ko-Kore-KR" sz="2400" dirty="0" err="1">
                <a:latin typeface="+mn-ea"/>
              </a:rPr>
              <a:t>NimbleMiner</a:t>
            </a:r>
            <a:r>
              <a:rPr lang="ko-KR" altLang="en-US" sz="2400" dirty="0">
                <a:latin typeface="+mn-ea"/>
              </a:rPr>
              <a:t>가 대규모 어휘 작성 분야 중 과거에 거의 수행되지 않은 간호와 같은 영역에서 쉽게 적용될 것</a:t>
            </a:r>
          </a:p>
          <a:p>
            <a:pPr marL="0" indent="0">
              <a:buNone/>
            </a:pPr>
            <a:endParaRPr lang="ko-KR" altLang="en-US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또한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000" dirty="0">
                <a:latin typeface="+mn-ea"/>
              </a:rPr>
              <a:t>“</a:t>
            </a:r>
            <a:r>
              <a:rPr lang="ko-KR" altLang="en-US" sz="2000" dirty="0">
                <a:latin typeface="+mn-ea"/>
              </a:rPr>
              <a:t>사회적 지원의 부족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약물 또는 알코올 남용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열악한 생활 상태 및 기타 사회 행동 위험 요소</a:t>
            </a:r>
            <a:r>
              <a:rPr lang="en-US" altLang="ko-KR" sz="2000" dirty="0">
                <a:latin typeface="+mn-ea"/>
              </a:rPr>
              <a:t>”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등과 같이 이전에 구조화되지 않고 대부분 서술적 형태로 존재하는 개념에 대한 어휘를 쉽게 만드는 데 적용 가능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/>
              <a:t>더 많은 </a:t>
            </a:r>
            <a:r>
              <a:rPr lang="en-US" altLang="ko-KR" sz="2400" dirty="0"/>
              <a:t>word embedding</a:t>
            </a:r>
            <a:r>
              <a:rPr lang="ko-KR" altLang="en-US" sz="2400" dirty="0"/>
              <a:t> </a:t>
            </a:r>
            <a:r>
              <a:rPr lang="en-US" altLang="ko-KR" sz="2400" dirty="0"/>
              <a:t>model</a:t>
            </a:r>
            <a:r>
              <a:rPr lang="ko-KR" altLang="en-US" sz="2400" dirty="0"/>
              <a:t>의 매개 변수에 대해 실험해야 함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960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FURTHER WORK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+mn-ea"/>
              </a:rPr>
              <a:t>향후 유사 어휘 검색 프로젝트에서는 서로 다른 모델 간의 어휘 중복 검토 필요</a:t>
            </a:r>
          </a:p>
          <a:p>
            <a:pPr lvl="1"/>
            <a:r>
              <a:rPr lang="ko-KR" altLang="en-US" dirty="0">
                <a:latin typeface="+mn-ea"/>
              </a:rPr>
              <a:t>어휘 중복을 </a:t>
            </a:r>
            <a:r>
              <a:rPr lang="ko-KR" altLang="en-US" dirty="0" err="1">
                <a:latin typeface="+mn-ea"/>
              </a:rPr>
              <a:t>정량화하면</a:t>
            </a:r>
            <a:r>
              <a:rPr lang="ko-KR" altLang="en-US" dirty="0">
                <a:latin typeface="+mn-ea"/>
              </a:rPr>
              <a:t> 사용자의 유사 식별 시간을 줄일 수 있음</a:t>
            </a:r>
            <a:endParaRPr lang="en-US" altLang="ko-KR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또한 여러 </a:t>
            </a:r>
            <a:r>
              <a:rPr lang="ko-KR" altLang="en-US" sz="2400" dirty="0" err="1">
                <a:latin typeface="+mn-ea"/>
              </a:rPr>
              <a:t>리뷰어들이</a:t>
            </a:r>
            <a:r>
              <a:rPr lang="ko-KR" altLang="en-US" sz="2400" dirty="0">
                <a:latin typeface="+mn-ea"/>
              </a:rPr>
              <a:t> </a:t>
            </a:r>
            <a:r>
              <a:rPr lang="en" altLang="ko-Kore-KR" sz="2400" dirty="0" err="1">
                <a:latin typeface="+mn-ea"/>
              </a:rPr>
              <a:t>simclin</a:t>
            </a:r>
            <a:r>
              <a:rPr lang="en" altLang="ko-Kore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검색을 수행해야 함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" altLang="ko-Kore-KR" sz="2400" dirty="0" err="1"/>
              <a:t>NimbleMiner</a:t>
            </a:r>
            <a:r>
              <a:rPr lang="ko-KR" altLang="en-US" sz="2400" dirty="0"/>
              <a:t>는 언어에 </a:t>
            </a:r>
            <a:r>
              <a:rPr lang="ko-KR" altLang="en-US" sz="2400" dirty="0" err="1"/>
              <a:t>구애받지</a:t>
            </a:r>
            <a:r>
              <a:rPr lang="ko-KR" altLang="en-US" sz="2400" dirty="0"/>
              <a:t> 않음</a:t>
            </a:r>
            <a:r>
              <a:rPr lang="en-US" altLang="ko-KR" sz="2400" dirty="0"/>
              <a:t> </a:t>
            </a:r>
          </a:p>
          <a:p>
            <a:pPr lvl="1"/>
            <a:r>
              <a:rPr lang="ko-KR" altLang="en-US" dirty="0"/>
              <a:t>히브리어 검증</a:t>
            </a:r>
            <a:r>
              <a:rPr lang="en-US" altLang="ko-KR" dirty="0"/>
              <a:t>,</a:t>
            </a:r>
            <a:r>
              <a:rPr lang="ko-KR" altLang="en-US" dirty="0"/>
              <a:t> 러시아어 평가 중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29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483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EC463-FD37-494B-8F8E-B64C67A2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Contents</a:t>
            </a:r>
            <a:endParaRPr kumimoji="1" lang="ko-Kore-KR" altLang="en-US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5094514"/>
          </a:xfrm>
        </p:spPr>
        <p:txBody>
          <a:bodyPr anchor="ctr">
            <a:normAutofit/>
          </a:bodyPr>
          <a:lstStyle/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I. INTRODUCTION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4 </a:t>
            </a:r>
          </a:p>
          <a:p>
            <a:pPr marL="0" indent="0">
              <a:buNone/>
            </a:pPr>
            <a:endParaRPr kumimoji="1" lang="en-US" altLang="ko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II. METHODS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12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III. RESULTS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21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400" dirty="0">
              <a:latin typeface="Consolas" panose="020B0609020204030204" pitchFamily="49" charset="0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r>
              <a:rPr lang="en" altLang="ko-Kore-KR" sz="2400" b="1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IV. DISCUSSION, </a:t>
            </a:r>
            <a:r>
              <a:rPr lang="en" altLang="ko-Kore-KR" sz="2400" b="1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FURTHER WORK, &amp; LIMITATIONS </a:t>
            </a:r>
            <a:r>
              <a:rPr lang="en" altLang="ko-Kore-KR" sz="2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– page 26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19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LIMITATIONS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+mn-ea"/>
              </a:rPr>
              <a:t>하나의 데이터 세트로 실험한 점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결과가 반복되거나 검증되지 않은 점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모델 훈련 시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변경할 수 있는 제한된 매개 변수 세트만 사용</a:t>
            </a:r>
            <a:endParaRPr lang="en-US" altLang="ko-KR" sz="2400" dirty="0">
              <a:latin typeface="+mn-ea"/>
            </a:endParaRPr>
          </a:p>
          <a:p>
            <a:r>
              <a:rPr lang="en" altLang="ko-KR" sz="2400" dirty="0">
                <a:latin typeface="+mn-ea"/>
              </a:rPr>
              <a:t>SNOMED-CT </a:t>
            </a:r>
            <a:r>
              <a:rPr lang="ko-KR" altLang="en-US" sz="2400" dirty="0">
                <a:latin typeface="+mn-ea"/>
              </a:rPr>
              <a:t>이외의 어휘에 대해 </a:t>
            </a:r>
            <a:r>
              <a:rPr lang="en" altLang="ko-KR" sz="2400" dirty="0" err="1">
                <a:latin typeface="+mn-ea"/>
              </a:rPr>
              <a:t>simclin</a:t>
            </a:r>
            <a:r>
              <a:rPr lang="en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어휘를 평가하지 않음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corpus</a:t>
            </a:r>
            <a:r>
              <a:rPr lang="ko-KR" altLang="en-US" sz="2400" dirty="0">
                <a:latin typeface="+mn-ea"/>
              </a:rPr>
              <a:t>에서 </a:t>
            </a:r>
            <a:r>
              <a:rPr lang="en-US" altLang="ko-KR" sz="2400" dirty="0">
                <a:latin typeface="+mn-ea"/>
              </a:rPr>
              <a:t>“fall history”</a:t>
            </a:r>
            <a:r>
              <a:rPr lang="ko-KR" altLang="en-US" sz="2400" dirty="0" err="1">
                <a:latin typeface="+mn-ea"/>
              </a:rPr>
              <a:t>를</a:t>
            </a:r>
            <a:r>
              <a:rPr lang="ko-KR" altLang="en-US" sz="2400" dirty="0">
                <a:latin typeface="+mn-ea"/>
              </a:rPr>
              <a:t> 설명하는 용어와 어구가 얼마나 많은지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파악 </a:t>
            </a:r>
            <a:r>
              <a:rPr lang="en-US" altLang="ko-KR" sz="2400" dirty="0">
                <a:latin typeface="+mn-ea"/>
              </a:rPr>
              <a:t>x</a:t>
            </a:r>
          </a:p>
          <a:p>
            <a:r>
              <a:rPr lang="en-US" altLang="ko-KR" sz="2400" dirty="0">
                <a:latin typeface="+mn-ea"/>
              </a:rPr>
              <a:t>Recall </a:t>
            </a:r>
            <a:r>
              <a:rPr lang="ko-KR" altLang="en-US" sz="2400" dirty="0">
                <a:latin typeface="+mn-ea"/>
              </a:rPr>
              <a:t>또는 </a:t>
            </a:r>
            <a:r>
              <a:rPr lang="en" altLang="ko-KR" sz="2400" dirty="0">
                <a:latin typeface="+mn-ea"/>
              </a:rPr>
              <a:t>F-measure</a:t>
            </a:r>
            <a:r>
              <a:rPr lang="ko-KR" altLang="en-US" sz="2400" dirty="0">
                <a:latin typeface="+mn-ea"/>
              </a:rPr>
              <a:t>와 같은 시스템 성능 측정치를 추정할 수 없음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162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I. INTRODUCTION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5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About unstructured data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의료 분야의 데이터 중 </a:t>
            </a:r>
            <a:r>
              <a:rPr lang="en-US" altLang="ko-KR" sz="2400" dirty="0">
                <a:latin typeface="+mn-ea"/>
              </a:rPr>
              <a:t>80%</a:t>
            </a:r>
            <a:r>
              <a:rPr lang="ko-KR" altLang="en-US" sz="2400" dirty="0">
                <a:latin typeface="+mn-ea"/>
              </a:rPr>
              <a:t>는 비정형 데이터</a:t>
            </a:r>
            <a:r>
              <a:rPr lang="en-US" altLang="ko-KR" sz="2400" dirty="0">
                <a:latin typeface="+mn-ea"/>
              </a:rPr>
              <a:t>(unstructured data)</a:t>
            </a:r>
          </a:p>
          <a:p>
            <a:pPr lvl="1"/>
            <a:r>
              <a:rPr lang="en-US" altLang="ko-Kore-KR" dirty="0">
                <a:latin typeface="+mn-ea"/>
              </a:rPr>
              <a:t>e.g. clinical note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</a:t>
            </a:r>
            <a:r>
              <a:rPr lang="ko-KR" altLang="en-US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r>
              <a:rPr lang="en" altLang="ko-KR" dirty="0">
                <a:latin typeface="+mn-ea"/>
              </a:rPr>
              <a:t>discharge summaries, care coordination notes, radiology reports</a:t>
            </a:r>
            <a:r>
              <a:rPr lang="ko-KR" altLang="en-US" dirty="0">
                <a:latin typeface="+mn-ea"/>
              </a:rPr>
              <a:t> 등</a:t>
            </a:r>
            <a:endParaRPr lang="en-US" altLang="ko-KR" dirty="0">
              <a:latin typeface="+mn-ea"/>
            </a:endParaRPr>
          </a:p>
          <a:p>
            <a:pPr lvl="1"/>
            <a:endParaRPr lang="en-US" altLang="ko-Kore-KR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의사와 간호사들이 </a:t>
            </a:r>
            <a:r>
              <a:rPr lang="en-US" altLang="ko-KR" sz="2400" dirty="0">
                <a:latin typeface="+mn-ea"/>
              </a:rPr>
              <a:t>insights</a:t>
            </a:r>
            <a:r>
              <a:rPr lang="ko-KR" altLang="en-US" sz="2400" dirty="0" err="1">
                <a:latin typeface="+mn-ea"/>
              </a:rPr>
              <a:t>를</a:t>
            </a:r>
            <a:r>
              <a:rPr lang="ko-KR" altLang="en-US" sz="2400" dirty="0">
                <a:latin typeface="+mn-ea"/>
              </a:rPr>
              <a:t> 뽑아내기 위해 노력하지만 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기하급수적으로 늘어나는 데이터를 다루긴 역부족</a:t>
            </a:r>
            <a:endParaRPr lang="en-US" altLang="ko-Kore-KR" sz="2400" dirty="0">
              <a:latin typeface="+mn-ea"/>
            </a:endParaRPr>
          </a:p>
          <a:p>
            <a:pPr lvl="1"/>
            <a:endParaRPr lang="en" altLang="ko-Kore-KR" dirty="0">
              <a:latin typeface="+mn-ea"/>
            </a:endParaRPr>
          </a:p>
          <a:p>
            <a:r>
              <a:rPr lang="en-US" altLang="ko-Kore-KR" sz="2400" dirty="0">
                <a:latin typeface="+mn-ea"/>
              </a:rPr>
              <a:t>NLP </a:t>
            </a:r>
            <a:r>
              <a:rPr lang="ko-KR" altLang="en-US" sz="2400" dirty="0">
                <a:latin typeface="+mn-ea"/>
              </a:rPr>
              <a:t>시스템 개발이 이를 해결할 수 있음</a:t>
            </a:r>
            <a:endParaRPr lang="en" altLang="ko-Kore-KR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61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About term similarity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본 연구의 </a:t>
            </a:r>
            <a:r>
              <a:rPr lang="en-US" altLang="ko-KR" sz="2400" dirty="0">
                <a:latin typeface="+mn-ea"/>
              </a:rPr>
              <a:t>focus</a:t>
            </a:r>
          </a:p>
          <a:p>
            <a:pPr lvl="1"/>
            <a:r>
              <a:rPr lang="ko-KR" altLang="en-US" dirty="0">
                <a:latin typeface="+mn-ea"/>
              </a:rPr>
              <a:t>임상 텍스트에서 유사한 용어를 식별하기 위한 새로운 접근법 개발</a:t>
            </a:r>
            <a:br>
              <a:rPr lang="ko-KR" altLang="en-US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용어 유사성</a:t>
            </a:r>
            <a:r>
              <a:rPr lang="en-US" altLang="ko-KR" sz="2400" dirty="0">
                <a:latin typeface="+mn-ea"/>
              </a:rPr>
              <a:t> (Term similarity)</a:t>
            </a:r>
          </a:p>
          <a:p>
            <a:pPr lvl="1"/>
            <a:r>
              <a:rPr lang="ko-KR" altLang="en-US" dirty="0">
                <a:latin typeface="+mn-ea"/>
              </a:rPr>
              <a:t>두 개 이상의 용어 사이의 유사성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모양 또는 형태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e.g. "“fall” </a:t>
            </a:r>
            <a:r>
              <a:rPr lang="en-US" altLang="ko-KR" sz="2000" dirty="0">
                <a:latin typeface="+mn-ea"/>
              </a:rPr>
              <a:t>and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“patient collapsed”</a:t>
            </a:r>
            <a:br>
              <a:rPr lang="ko-KR" altLang="en-US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r>
              <a:rPr lang="en" altLang="ko-Kore-KR" sz="2400" dirty="0">
                <a:latin typeface="+mn-ea"/>
              </a:rPr>
              <a:t>NLP </a:t>
            </a:r>
            <a:r>
              <a:rPr lang="ko-KR" altLang="en-US" sz="2400" dirty="0">
                <a:latin typeface="+mn-ea"/>
              </a:rPr>
              <a:t>작업에서는 유사한 용어를 식별하는 것이 중요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e.g.</a:t>
            </a:r>
            <a:r>
              <a:rPr lang="ko-KR" altLang="en-US" dirty="0">
                <a:latin typeface="+mn-ea"/>
              </a:rPr>
              <a:t> 정규 표현식 검색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텍스트 </a:t>
            </a:r>
            <a:r>
              <a:rPr lang="ko-KR" altLang="en-US" dirty="0" err="1">
                <a:latin typeface="+mn-ea"/>
              </a:rPr>
              <a:t>마이닝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표준 용어 개발 및 유지보수 등</a:t>
            </a:r>
            <a:endParaRPr lang="en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398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Tradition vs. NLP</a:t>
            </a:r>
            <a:endParaRPr lang="en" alt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+mn-ea"/>
              </a:rPr>
              <a:t>유사 용어 식별 방법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전통적 방식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sz="2400" dirty="0">
                <a:latin typeface="+mn-ea"/>
              </a:rPr>
              <a:t>간호 표준 용어 사용</a:t>
            </a:r>
            <a:endParaRPr lang="en-US" altLang="ko-KR" sz="2400" dirty="0">
              <a:latin typeface="+mn-ea"/>
            </a:endParaRPr>
          </a:p>
          <a:p>
            <a:pPr lvl="2"/>
            <a:r>
              <a:rPr lang="ko-KR" altLang="en-US" sz="2400" dirty="0">
                <a:latin typeface="+mn-ea"/>
              </a:rPr>
              <a:t>전문가의 의견을 통해 식별</a:t>
            </a:r>
            <a:endParaRPr lang="en-US" altLang="ko-KR" sz="2400" dirty="0">
              <a:latin typeface="+mn-ea"/>
            </a:endParaRPr>
          </a:p>
          <a:p>
            <a:pPr lvl="2"/>
            <a:endParaRPr lang="en-US" altLang="ko-Kore-KR" sz="2400" dirty="0">
              <a:latin typeface="+mn-ea"/>
            </a:endParaRPr>
          </a:p>
          <a:p>
            <a:pPr lvl="1"/>
            <a:r>
              <a:rPr lang="en" altLang="ko-Kore-KR" dirty="0">
                <a:latin typeface="+mn-ea"/>
              </a:rPr>
              <a:t>NLP</a:t>
            </a:r>
            <a:endParaRPr lang="en-US" altLang="ko-Kore-KR" dirty="0">
              <a:latin typeface="+mn-ea"/>
            </a:endParaRPr>
          </a:p>
          <a:p>
            <a:pPr lvl="2"/>
            <a:r>
              <a:rPr lang="ko-KR" altLang="en-US" sz="2400" dirty="0">
                <a:latin typeface="+mn-ea"/>
              </a:rPr>
              <a:t>지식 기반 접근 방식</a:t>
            </a:r>
            <a:r>
              <a:rPr lang="en-US" altLang="ko-KR" sz="2400" dirty="0">
                <a:latin typeface="+mn-ea"/>
              </a:rPr>
              <a:t> (</a:t>
            </a:r>
            <a:r>
              <a:rPr lang="en" altLang="ko-Kore-KR" sz="2400" dirty="0">
                <a:latin typeface="+mn-ea"/>
              </a:rPr>
              <a:t>knowledge- based approaches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lvl="2"/>
            <a:r>
              <a:rPr lang="ko-KR" altLang="en-US" sz="2400" dirty="0">
                <a:latin typeface="+mn-ea"/>
              </a:rPr>
              <a:t>분배 기반 측정 방식</a:t>
            </a:r>
            <a:r>
              <a:rPr lang="en" altLang="ko-Kore-KR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</a:t>
            </a:r>
            <a:r>
              <a:rPr lang="en" altLang="ko-Kore-KR" sz="2400" dirty="0">
                <a:latin typeface="+mn-ea"/>
              </a:rPr>
              <a:t>distribution-based measures</a:t>
            </a:r>
            <a:r>
              <a:rPr lang="en-US" altLang="ko-KR" sz="2400" dirty="0">
                <a:latin typeface="+mn-ea"/>
              </a:rPr>
              <a:t>)</a:t>
            </a:r>
            <a:endParaRPr lang="en" altLang="ko-Kore-KR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1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Knowledge-based approaches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+mn-ea"/>
              </a:rPr>
              <a:t>지식 기반 접근 방식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표준화된 용어와 같이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인간이 만들고 </a:t>
            </a:r>
            <a:r>
              <a:rPr lang="ko-KR" altLang="en-US" dirty="0" err="1">
                <a:latin typeface="+mn-ea"/>
              </a:rPr>
              <a:t>큐레이션한</a:t>
            </a:r>
            <a:r>
              <a:rPr lang="ko-KR" altLang="en-US" dirty="0">
                <a:latin typeface="+mn-ea"/>
              </a:rPr>
              <a:t> 지식 소스 활용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ore-KR" dirty="0">
                <a:latin typeface="+mn-ea"/>
              </a:rPr>
              <a:t>e.g. </a:t>
            </a:r>
            <a:r>
              <a:rPr lang="en" altLang="ko-Kore-KR" dirty="0">
                <a:latin typeface="+mn-ea"/>
              </a:rPr>
              <a:t>Unified Medical Language System</a:t>
            </a:r>
            <a:r>
              <a:rPr lang="ko-KR" altLang="en-US" dirty="0">
                <a:latin typeface="+mn-ea"/>
              </a:rPr>
              <a:t>와 같은 표준화된 용어 사용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sz="2400" dirty="0">
                <a:latin typeface="+mn-ea"/>
              </a:rPr>
              <a:t>"</a:t>
            </a:r>
            <a:r>
              <a:rPr lang="en" altLang="ko-Kore-KR" sz="2400" dirty="0">
                <a:latin typeface="+mn-ea"/>
              </a:rPr>
              <a:t>fall"</a:t>
            </a:r>
            <a:r>
              <a:rPr lang="ko-KR" altLang="en-US" sz="2400" dirty="0">
                <a:latin typeface="+mn-ea"/>
              </a:rPr>
              <a:t>이라는 개념이 </a:t>
            </a:r>
            <a:r>
              <a:rPr lang="en-US" altLang="ko-KR" sz="2400" dirty="0">
                <a:latin typeface="+mn-ea"/>
              </a:rPr>
              <a:t>"</a:t>
            </a:r>
            <a:r>
              <a:rPr lang="en" altLang="ko-Kore-KR" sz="2400" dirty="0">
                <a:latin typeface="+mn-ea"/>
              </a:rPr>
              <a:t>fall" </a:t>
            </a:r>
            <a:r>
              <a:rPr lang="ko-KR" altLang="en-US" sz="2400" dirty="0">
                <a:latin typeface="+mn-ea"/>
              </a:rPr>
              <a:t>또는 </a:t>
            </a:r>
            <a:r>
              <a:rPr lang="en-US" altLang="ko-KR" sz="2400" dirty="0">
                <a:latin typeface="+mn-ea"/>
              </a:rPr>
              <a:t>"</a:t>
            </a:r>
            <a:r>
              <a:rPr lang="en" altLang="ko-Kore-KR" sz="2400" dirty="0">
                <a:latin typeface="+mn-ea"/>
              </a:rPr>
              <a:t>falling</a:t>
            </a:r>
            <a:r>
              <a:rPr lang="en-US" altLang="ko-KR" sz="2400" dirty="0">
                <a:latin typeface="+mn-ea"/>
              </a:rPr>
              <a:t>”</a:t>
            </a:r>
            <a:r>
              <a:rPr lang="ko-KR" altLang="en-US" sz="2400" dirty="0">
                <a:latin typeface="+mn-ea"/>
              </a:rPr>
              <a:t> 등 여러 다른 개념과 연결됨을 확인</a:t>
            </a:r>
            <a:br>
              <a:rPr lang="ko-KR" altLang="en-US" sz="2400" dirty="0">
                <a:latin typeface="+mn-ea"/>
              </a:rPr>
            </a:b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그러나 실생활에서 발생하는 용어 약어나 오타를 포함하지 않으므로 실제 적용 가능성이 낮다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간호 분야의 경우 표준화된 용어가 상대적으로 적다</a:t>
            </a:r>
            <a:r>
              <a:rPr lang="en-US" altLang="ko-KR" dirty="0">
                <a:latin typeface="+mn-ea"/>
              </a:rPr>
              <a:t>.</a:t>
            </a:r>
            <a:endParaRPr lang="en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908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Distribution-based measures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분포 기반 측정 방식</a:t>
            </a:r>
            <a:endParaRPr lang="en-US" altLang="ko-KR" sz="2400" dirty="0"/>
          </a:p>
          <a:p>
            <a:pPr lvl="1"/>
            <a:r>
              <a:rPr lang="ko-KR" altLang="en-US" dirty="0"/>
              <a:t>일반적으로</a:t>
            </a:r>
            <a:r>
              <a:rPr lang="en-US" altLang="ko-KR" dirty="0"/>
              <a:t>,</a:t>
            </a:r>
            <a:r>
              <a:rPr lang="ko-KR" altLang="en-US" dirty="0"/>
              <a:t> 유사한 맥락에서 나타나는 용어들이 서로 관련이 있다는 가정에 기초</a:t>
            </a:r>
            <a:endParaRPr lang="en-US" altLang="ko-KR" dirty="0"/>
          </a:p>
          <a:p>
            <a:pPr lvl="1"/>
            <a:r>
              <a:rPr lang="ko-KR" altLang="en-US" dirty="0"/>
              <a:t>이러한 접근 방식은 </a:t>
            </a:r>
            <a:r>
              <a:rPr lang="en" altLang="ko-Kore-KR" dirty="0"/>
              <a:t>MEDLINE</a:t>
            </a:r>
            <a:r>
              <a:rPr lang="ko-KR" altLang="en-US" dirty="0"/>
              <a:t>과 같은 데이터베이스에서 추출된 기사 또는 기사 요약 등 특정 분야의 말뭉치를 사용하여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Biomedical</a:t>
            </a:r>
            <a:r>
              <a:rPr lang="ko-KR" altLang="en-US" dirty="0"/>
              <a:t> 영역에서 유사한 개념을 식별하는 데 좋은 결과를 보임</a:t>
            </a:r>
            <a:endParaRPr lang="en-US" altLang="ko-KR" dirty="0"/>
          </a:p>
          <a:p>
            <a:pPr lvl="1"/>
            <a:r>
              <a:rPr lang="en-US" altLang="ko-KR" dirty="0"/>
              <a:t>Nursing </a:t>
            </a:r>
            <a:r>
              <a:rPr lang="ko-KR" altLang="en-US" dirty="0"/>
              <a:t>영역에서 이러한 방법을 적용하여 평가하는 연구는 없었음</a:t>
            </a:r>
            <a:endParaRPr lang="en" altLang="ko-Kore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72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1737</Words>
  <Application>Microsoft Macintosh PowerPoint</Application>
  <PresentationFormat>와이드스크린</PresentationFormat>
  <Paragraphs>255</Paragraphs>
  <Slides>30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Cambria Math</vt:lpstr>
      <vt:lpstr>Consolas</vt:lpstr>
      <vt:lpstr>Office 테마</vt:lpstr>
      <vt:lpstr>NimbleMiner: An Open-Source Nursing-Sensitive  Natural Language Processing System  Based on Word Embedding</vt:lpstr>
      <vt:lpstr>PowerPoint 프레젠테이션</vt:lpstr>
      <vt:lpstr>Contents</vt:lpstr>
      <vt:lpstr>PowerPoint 프레젠테이션</vt:lpstr>
      <vt:lpstr>About unstructured data</vt:lpstr>
      <vt:lpstr>About term similarity</vt:lpstr>
      <vt:lpstr>Tradition vs. NLP</vt:lpstr>
      <vt:lpstr>Knowledge-based approaches </vt:lpstr>
      <vt:lpstr>Distribution-based measures </vt:lpstr>
      <vt:lpstr>Word Embedding Language Model</vt:lpstr>
      <vt:lpstr>Skip-gram11 model of word embedding </vt:lpstr>
      <vt:lpstr>PowerPoint 프레젠테이션</vt:lpstr>
      <vt:lpstr>Identifying Similar Terms for Fall History  From Homecare Clinical Notes</vt:lpstr>
      <vt:lpstr>Word Embedding Model Creation and Specifications</vt:lpstr>
      <vt:lpstr>Word Embedding Model Creation and Specifications</vt:lpstr>
      <vt:lpstr>Word Embedding Model Creation and Specifications</vt:lpstr>
      <vt:lpstr>Word Embedding Model Creation and Specifications</vt:lpstr>
      <vt:lpstr>Word Embedding Model Creation and Specifications</vt:lpstr>
      <vt:lpstr>FIGURE 2. NimbleMiner methodology steps. </vt:lpstr>
      <vt:lpstr>System Evaluation Metrics </vt:lpstr>
      <vt:lpstr>PowerPoint 프레젠테이션</vt:lpstr>
      <vt:lpstr>Table 1. Differences Between Word Embedding Models </vt:lpstr>
      <vt:lpstr>Table 1. Differences Between Word Embedding Models </vt:lpstr>
      <vt:lpstr>FIGURE 5. </vt:lpstr>
      <vt:lpstr>Word Embedding Models Precision and Time Comparisons</vt:lpstr>
      <vt:lpstr>PowerPoint 프레젠테이션</vt:lpstr>
      <vt:lpstr>DISCUSSION about window width sizes</vt:lpstr>
      <vt:lpstr>FURTHER WORK</vt:lpstr>
      <vt:lpstr>FURTHER WORK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토픽모델링 세미나</dc:title>
  <dc:creator>이동건</dc:creator>
  <cp:lastModifiedBy>이동건</cp:lastModifiedBy>
  <cp:revision>10</cp:revision>
  <dcterms:created xsi:type="dcterms:W3CDTF">2021-11-24T07:46:04Z</dcterms:created>
  <dcterms:modified xsi:type="dcterms:W3CDTF">2022-04-11T05:29:39Z</dcterms:modified>
</cp:coreProperties>
</file>