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311" r:id="rId3"/>
    <p:sldId id="258" r:id="rId4"/>
    <p:sldId id="265" r:id="rId5"/>
    <p:sldId id="313" r:id="rId6"/>
    <p:sldId id="334" r:id="rId7"/>
    <p:sldId id="314" r:id="rId8"/>
    <p:sldId id="287" r:id="rId9"/>
    <p:sldId id="289" r:id="rId10"/>
    <p:sldId id="335" r:id="rId11"/>
    <p:sldId id="291" r:id="rId12"/>
    <p:sldId id="336" r:id="rId13"/>
    <p:sldId id="337" r:id="rId14"/>
    <p:sldId id="339" r:id="rId15"/>
    <p:sldId id="338" r:id="rId16"/>
    <p:sldId id="340" r:id="rId17"/>
    <p:sldId id="288" r:id="rId18"/>
    <p:sldId id="341" r:id="rId19"/>
    <p:sldId id="346" r:id="rId20"/>
    <p:sldId id="342" r:id="rId21"/>
    <p:sldId id="349" r:id="rId22"/>
    <p:sldId id="347" r:id="rId23"/>
    <p:sldId id="348" r:id="rId24"/>
    <p:sldId id="350" r:id="rId25"/>
    <p:sldId id="343" r:id="rId26"/>
    <p:sldId id="344" r:id="rId27"/>
    <p:sldId id="351" r:id="rId28"/>
    <p:sldId id="345" r:id="rId29"/>
    <p:sldId id="352" r:id="rId30"/>
    <p:sldId id="302" r:id="rId31"/>
    <p:sldId id="353" r:id="rId32"/>
    <p:sldId id="355" r:id="rId33"/>
    <p:sldId id="356" r:id="rId34"/>
    <p:sldId id="354" r:id="rId3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70"/>
    <p:restoredTop sz="87113"/>
  </p:normalViewPr>
  <p:slideViewPr>
    <p:cSldViewPr snapToGrid="0" snapToObjects="1">
      <p:cViewPr>
        <p:scale>
          <a:sx n="85" d="100"/>
          <a:sy n="85" d="100"/>
        </p:scale>
        <p:origin x="159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EADEE-D78E-E84E-A155-290F32DF0A83}" type="datetimeFigureOut">
              <a:rPr kumimoji="1" lang="ko-Kore-KR" altLang="en-US" smtClean="0"/>
              <a:t>2022. 5. 12.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6F604-5763-E347-B42F-79662FD9F5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299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3493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73955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6843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55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모델의 성능에 영향을 주는 데이터셋의 속성들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3451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3167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6759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999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5096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5103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더 효율적으로 적인 데이터를 찾기 </a:t>
            </a:r>
            <a:r>
              <a:rPr lang="ko-KR" altLang="en-US" dirty="0" err="1"/>
              <a:t>위함이지</a:t>
            </a:r>
            <a:r>
              <a:rPr lang="en-US" altLang="ko-KR" dirty="0"/>
              <a:t>, </a:t>
            </a:r>
            <a:r>
              <a:rPr lang="en" altLang="ko-Kore-KR" b="1" u="sng" dirty="0"/>
              <a:t>AI</a:t>
            </a:r>
            <a:r>
              <a:rPr lang="ko-KR" altLang="en-US" b="1" u="sng" dirty="0"/>
              <a:t>모델이 레이블링을 수행하지 않는다</a:t>
            </a:r>
            <a:r>
              <a:rPr lang="en-US" altLang="ko-KR" dirty="0"/>
              <a:t>.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63827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73617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4874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41794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내러티브의</a:t>
            </a:r>
            <a:r>
              <a:rPr kumimoji="1" lang="ko-KR" altLang="en-US" dirty="0"/>
              <a:t> 유형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92043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46557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28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32659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29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65898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31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23501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32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166790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33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2097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34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8837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1681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2460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6941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본 검토의 주요 목적은 </a:t>
            </a:r>
            <a:r>
              <a:rPr lang="en" altLang="ko-Kore-KR" dirty="0">
                <a:latin typeface="+mn-ea"/>
              </a:rPr>
              <a:t>RQ</a:t>
            </a:r>
            <a:r>
              <a:rPr lang="ko-KR" altLang="en-US" dirty="0">
                <a:latin typeface="+mn-ea"/>
              </a:rPr>
              <a:t>에 답하는 것입니다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ore-KR" dirty="0">
              <a:latin typeface="+mn-ea"/>
            </a:endParaRPr>
          </a:p>
          <a:p>
            <a:r>
              <a:rPr lang="en" altLang="ko-Kore-KR" dirty="0"/>
              <a:t>RQ1</a:t>
            </a:r>
            <a:r>
              <a:rPr lang="ko-KR" altLang="en-US" dirty="0"/>
              <a:t>은 기계 학습의 성능을 해석하는 데 관련된 데이터 속성을 설명하는 것을 목표로 합니다</a:t>
            </a:r>
            <a:r>
              <a:rPr lang="en-US" altLang="ko-KR" dirty="0"/>
              <a:t>. </a:t>
            </a:r>
          </a:p>
          <a:p>
            <a:pPr lvl="1"/>
            <a:r>
              <a:rPr lang="ko-KR" altLang="en-US" dirty="0"/>
              <a:t>이러한 속성에는 크기</a:t>
            </a:r>
            <a:r>
              <a:rPr lang="en-US" altLang="ko-KR" dirty="0"/>
              <a:t>, </a:t>
            </a:r>
            <a:r>
              <a:rPr lang="ko-KR" altLang="en-US" dirty="0"/>
              <a:t>출처</a:t>
            </a:r>
            <a:r>
              <a:rPr lang="en-US" altLang="ko-KR" dirty="0"/>
              <a:t>, </a:t>
            </a:r>
            <a:r>
              <a:rPr lang="ko-KR" altLang="en-US" dirty="0"/>
              <a:t>이질성</a:t>
            </a:r>
            <a:r>
              <a:rPr lang="en-US" altLang="ko-KR" dirty="0"/>
              <a:t>(</a:t>
            </a:r>
            <a:r>
              <a:rPr lang="en-US" altLang="ko-KR" dirty="0" err="1"/>
              <a:t>heterogenity</a:t>
            </a:r>
            <a:r>
              <a:rPr lang="en-US" altLang="ko-KR" dirty="0"/>
              <a:t>), </a:t>
            </a:r>
            <a:r>
              <a:rPr lang="ko-KR" altLang="en-US" dirty="0"/>
              <a:t>주석 등이 포함됩니다</a:t>
            </a:r>
            <a:r>
              <a:rPr lang="en-US" altLang="ko-KR" dirty="0"/>
              <a:t>. </a:t>
            </a:r>
          </a:p>
          <a:p>
            <a:pPr lvl="2"/>
            <a:r>
              <a:rPr lang="ko-KR" altLang="en-US" dirty="0"/>
              <a:t>여기서 이질성이란 내용</a:t>
            </a:r>
            <a:r>
              <a:rPr lang="en-US" altLang="ko-KR" dirty="0"/>
              <a:t>, </a:t>
            </a:r>
            <a:r>
              <a:rPr lang="ko-KR" altLang="en-US" dirty="0"/>
              <a:t>구조</a:t>
            </a:r>
            <a:r>
              <a:rPr lang="en-US" altLang="ko-KR" dirty="0"/>
              <a:t>, </a:t>
            </a:r>
            <a:r>
              <a:rPr lang="ko-KR" altLang="en-US" dirty="0"/>
              <a:t>임상영역</a:t>
            </a:r>
            <a:r>
              <a:rPr lang="en-US" altLang="ko-KR" dirty="0"/>
              <a:t>(clinical domain)</a:t>
            </a:r>
            <a:r>
              <a:rPr lang="ko-KR" altLang="en-US" dirty="0"/>
              <a:t>을 의미합니다</a:t>
            </a:r>
            <a:r>
              <a:rPr lang="en-US" altLang="ko-KR" dirty="0"/>
              <a:t>.</a:t>
            </a:r>
          </a:p>
          <a:p>
            <a:r>
              <a:rPr lang="en" altLang="ko-Kore-KR" dirty="0"/>
              <a:t>RQ2</a:t>
            </a:r>
            <a:r>
              <a:rPr lang="ko-KR" altLang="en-US" dirty="0"/>
              <a:t>는 </a:t>
            </a:r>
            <a:r>
              <a:rPr lang="en" altLang="ko-Kore-KR" dirty="0"/>
              <a:t>NLP </a:t>
            </a:r>
            <a:r>
              <a:rPr lang="ko-KR" altLang="en-US" dirty="0"/>
              <a:t>맥락에서 기계 학습으로 해결된 문제를 다양한 유형의 계산 작업으로 분류합니다</a:t>
            </a:r>
            <a:r>
              <a:rPr lang="en-US" altLang="ko-KR" dirty="0"/>
              <a:t>. </a:t>
            </a:r>
          </a:p>
          <a:p>
            <a:r>
              <a:rPr lang="en" altLang="ko-Kore-KR" dirty="0"/>
              <a:t>RQ3</a:t>
            </a:r>
            <a:r>
              <a:rPr lang="ko-KR" altLang="en-US" dirty="0"/>
              <a:t>는 기계 학습을 기반으로 하는 </a:t>
            </a:r>
            <a:r>
              <a:rPr lang="en" altLang="ko-Kore-KR" dirty="0"/>
              <a:t>NLP</a:t>
            </a:r>
            <a:r>
              <a:rPr lang="ko-KR" altLang="en-US" dirty="0"/>
              <a:t>가 임상 실습에서 직면하는 실질적 문제를 해결하는 방법에 중점을 둡니다</a:t>
            </a:r>
            <a:r>
              <a:rPr lang="en-US" altLang="ko-KR" dirty="0"/>
              <a:t>.</a:t>
            </a:r>
            <a:endParaRPr lang="en" altLang="ko-Kore-KR" dirty="0">
              <a:latin typeface="+mn-ea"/>
            </a:endParaRPr>
          </a:p>
          <a:p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8019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3951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3~5</a:t>
            </a:r>
            <a:r>
              <a:rPr lang="ko-KR" altLang="en-US" dirty="0"/>
              <a:t>번 줄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i="1" baseline="30000" dirty="0"/>
              <a:t>1)</a:t>
            </a:r>
            <a:r>
              <a:rPr lang="en" altLang="ko-Kore-KR" i="1" dirty="0"/>
              <a:t>machine learning</a:t>
            </a:r>
            <a:r>
              <a:rPr lang="ko-KR" altLang="en-US" dirty="0"/>
              <a:t>과</a:t>
            </a:r>
            <a:r>
              <a:rPr lang="en" altLang="ko-Kore-KR" i="1" dirty="0"/>
              <a:t> </a:t>
            </a:r>
            <a:r>
              <a:rPr lang="en-US" altLang="ko-KR" i="1" baseline="30000" dirty="0"/>
              <a:t>2)</a:t>
            </a:r>
            <a:r>
              <a:rPr lang="en" altLang="ko-Kore-KR" i="1" dirty="0"/>
              <a:t>deep learning</a:t>
            </a:r>
            <a:r>
              <a:rPr lang="ko-KR" altLang="en-US" dirty="0"/>
              <a:t>은 이 방법론들을 사용하는 기사를 검색하는 데 사용</a:t>
            </a:r>
            <a:endParaRPr lang="en-US" altLang="ko-KR" dirty="0"/>
          </a:p>
          <a:p>
            <a:r>
              <a:rPr lang="en-US" altLang="ko-KR" dirty="0"/>
              <a:t>9~11</a:t>
            </a:r>
            <a:r>
              <a:rPr lang="ko-KR" altLang="en-US" dirty="0"/>
              <a:t>번 줄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i="1" baseline="30000" dirty="0"/>
              <a:t>3)</a:t>
            </a:r>
            <a:r>
              <a:rPr lang="en" altLang="ko-Kore-KR" i="1" dirty="0"/>
              <a:t>text, </a:t>
            </a:r>
            <a:r>
              <a:rPr lang="en-US" altLang="ko-KR" i="1" baseline="30000" dirty="0"/>
              <a:t>4)</a:t>
            </a:r>
            <a:r>
              <a:rPr lang="en" altLang="ko-Kore-KR" i="1" dirty="0"/>
              <a:t>natural language </a:t>
            </a:r>
            <a:r>
              <a:rPr lang="ko-KR" altLang="en-US" dirty="0"/>
              <a:t>는 학습 방법에 대한 관련 입력 유형을 나타냄</a:t>
            </a:r>
            <a:r>
              <a:rPr lang="en-US" altLang="ko-KR" dirty="0"/>
              <a:t> </a:t>
            </a:r>
          </a:p>
          <a:p>
            <a:r>
              <a:rPr lang="en-US" altLang="ko-KR" dirty="0"/>
              <a:t>15~21</a:t>
            </a:r>
            <a:r>
              <a:rPr lang="ko-KR" altLang="en-US" dirty="0"/>
              <a:t>번 줄 </a:t>
            </a:r>
            <a:r>
              <a:rPr lang="en-US" altLang="ko-KR" dirty="0"/>
              <a:t>:</a:t>
            </a:r>
            <a:r>
              <a:rPr lang="ko-KR" altLang="en-US" dirty="0"/>
              <a:t> 마지막 </a:t>
            </a:r>
            <a:r>
              <a:rPr lang="en-US" altLang="ko-KR" dirty="0"/>
              <a:t>4</a:t>
            </a:r>
            <a:r>
              <a:rPr lang="ko-KR" altLang="en-US" dirty="0"/>
              <a:t>개 용어는 임상 적용을 참조하는 데 사용</a:t>
            </a:r>
            <a:endParaRPr lang="en-US" altLang="ko-KR" dirty="0"/>
          </a:p>
          <a:p>
            <a:r>
              <a:rPr lang="en-US" altLang="ko-KR" dirty="0"/>
              <a:t>9~21</a:t>
            </a:r>
            <a:r>
              <a:rPr lang="ko-KR" altLang="en-US" dirty="0"/>
              <a:t>번 줄 </a:t>
            </a:r>
            <a:r>
              <a:rPr lang="en-US" altLang="ko-KR" dirty="0"/>
              <a:t>:</a:t>
            </a:r>
            <a:r>
              <a:rPr lang="ko-KR" altLang="en-US" dirty="0"/>
              <a:t> 마지막 </a:t>
            </a:r>
            <a:r>
              <a:rPr lang="en-US" altLang="ko-KR" dirty="0"/>
              <a:t>6</a:t>
            </a:r>
            <a:r>
              <a:rPr lang="ko-KR" altLang="en-US" dirty="0"/>
              <a:t>개 용어의 광범위한 특성과 공통된 사용으로 인해</a:t>
            </a:r>
            <a:r>
              <a:rPr lang="en-US" altLang="ko-KR" dirty="0"/>
              <a:t>,</a:t>
            </a:r>
            <a:r>
              <a:rPr lang="ko-KR" altLang="en-US" dirty="0"/>
              <a:t> 제목</a:t>
            </a:r>
            <a:r>
              <a:rPr lang="en-US" altLang="ko-KR" dirty="0"/>
              <a:t>(</a:t>
            </a:r>
            <a:r>
              <a:rPr lang="en" altLang="ko-Kore-KR" dirty="0"/>
              <a:t>Title</a:t>
            </a:r>
            <a:r>
              <a:rPr lang="en-US" altLang="ko-KR" dirty="0"/>
              <a:t>)</a:t>
            </a:r>
            <a:r>
              <a:rPr lang="ko-KR" altLang="en-US" dirty="0"/>
              <a:t>과 초록</a:t>
            </a:r>
            <a:r>
              <a:rPr lang="en-US" altLang="ko-KR" dirty="0"/>
              <a:t>(</a:t>
            </a:r>
            <a:r>
              <a:rPr lang="en" altLang="ko-Kore-KR" dirty="0"/>
              <a:t>Abstract</a:t>
            </a:r>
            <a:r>
              <a:rPr lang="en-US" altLang="ko-KR" dirty="0"/>
              <a:t>)</a:t>
            </a:r>
            <a:r>
              <a:rPr lang="ko-KR" altLang="en-US" dirty="0" err="1"/>
              <a:t>으로만</a:t>
            </a:r>
            <a:r>
              <a:rPr lang="ko-KR" altLang="en-US" dirty="0"/>
              <a:t> 언급 제한</a:t>
            </a:r>
            <a:endParaRPr lang="en-US" altLang="ko-KR" dirty="0"/>
          </a:p>
          <a:p>
            <a:r>
              <a:rPr lang="en-US" altLang="ko-KR" dirty="0"/>
              <a:t>23</a:t>
            </a:r>
            <a:r>
              <a:rPr lang="ko-KR" altLang="en-US" dirty="0"/>
              <a:t>번 줄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비원본</a:t>
            </a:r>
            <a:r>
              <a:rPr lang="ko-KR" altLang="en-US" dirty="0"/>
              <a:t> 연구 및 </a:t>
            </a:r>
            <a:r>
              <a:rPr lang="en" altLang="ko-Kore-KR" dirty="0"/>
              <a:t>NLP </a:t>
            </a:r>
            <a:r>
              <a:rPr lang="ko-KR" altLang="en-US" dirty="0"/>
              <a:t>응용 프로그램의 검색을 방지하기 위해 </a:t>
            </a:r>
            <a:br>
              <a:rPr lang="en-US" altLang="ko-KR" dirty="0"/>
            </a:br>
            <a:r>
              <a:rPr lang="ko-KR" altLang="en-US" i="1" dirty="0"/>
              <a:t>문헌 </a:t>
            </a:r>
            <a:r>
              <a:rPr lang="en-US" altLang="ko-KR" i="1" dirty="0"/>
              <a:t>(</a:t>
            </a:r>
            <a:r>
              <a:rPr lang="en" altLang="ko-Kore-KR" i="1" dirty="0"/>
              <a:t>literature</a:t>
            </a:r>
            <a:r>
              <a:rPr lang="en-US" altLang="ko-KR" i="1" dirty="0"/>
              <a:t>)</a:t>
            </a:r>
            <a:r>
              <a:rPr lang="en-US" altLang="ko-KR" dirty="0"/>
              <a:t>, </a:t>
            </a:r>
            <a:r>
              <a:rPr lang="ko-KR" altLang="en-US" i="1" dirty="0"/>
              <a:t>서지학</a:t>
            </a:r>
            <a:r>
              <a:rPr lang="ko-KR" altLang="en-US" dirty="0"/>
              <a:t> </a:t>
            </a:r>
            <a:r>
              <a:rPr lang="en-US" altLang="ko-KR" i="1" dirty="0"/>
              <a:t>(</a:t>
            </a:r>
            <a:r>
              <a:rPr lang="en" altLang="ko-Kore-KR" i="1" dirty="0"/>
              <a:t>bibliometric</a:t>
            </a:r>
            <a:r>
              <a:rPr lang="en-US" altLang="ko-KR" i="1" dirty="0"/>
              <a:t>)</a:t>
            </a:r>
            <a:r>
              <a:rPr lang="ko-KR" altLang="en-US" dirty="0"/>
              <a:t> 및 </a:t>
            </a:r>
            <a:r>
              <a:rPr lang="ko-KR" altLang="en-US" i="1" dirty="0"/>
              <a:t>체계적 검토</a:t>
            </a:r>
            <a:r>
              <a:rPr lang="en" altLang="ko-Kore-KR" i="1" dirty="0"/>
              <a:t> </a:t>
            </a:r>
            <a:r>
              <a:rPr lang="en-US" altLang="ko-KR" i="1" dirty="0"/>
              <a:t>(</a:t>
            </a:r>
            <a:r>
              <a:rPr lang="en" altLang="ko-Kore-KR" i="1" dirty="0"/>
              <a:t>systematic review</a:t>
            </a:r>
            <a:r>
              <a:rPr lang="en-US" altLang="ko-KR" i="1" dirty="0"/>
              <a:t>)</a:t>
            </a:r>
            <a:r>
              <a:rPr lang="ko-KR" altLang="en-US" i="1" dirty="0"/>
              <a:t> </a:t>
            </a:r>
            <a:r>
              <a:rPr lang="ko-KR" altLang="en-US" dirty="0"/>
              <a:t>라는 용어는 부정</a:t>
            </a:r>
            <a:endParaRPr lang="en-US" altLang="ko-KR" dirty="0"/>
          </a:p>
          <a:p>
            <a:r>
              <a:rPr lang="en-US" altLang="ko-KR" dirty="0"/>
              <a:t>33</a:t>
            </a:r>
            <a:r>
              <a:rPr lang="ko-KR" altLang="en-US" dirty="0"/>
              <a:t>번 줄 </a:t>
            </a:r>
            <a:r>
              <a:rPr lang="en-US" altLang="ko-KR" dirty="0"/>
              <a:t>:</a:t>
            </a:r>
            <a:r>
              <a:rPr lang="ko-KR" altLang="en-US" dirty="0"/>
              <a:t> 기계 학습의 새로운 응용에 초점을 맞추기 위해</a:t>
            </a:r>
            <a:r>
              <a:rPr lang="en-US" altLang="ko-KR" dirty="0"/>
              <a:t> </a:t>
            </a:r>
            <a:r>
              <a:rPr lang="ko-KR" altLang="en-US" dirty="0"/>
              <a:t>검색기간을 </a:t>
            </a:r>
            <a:r>
              <a:rPr lang="en-US" altLang="ko-KR" dirty="0"/>
              <a:t>2015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일부터로 제한</a:t>
            </a:r>
            <a:r>
              <a:rPr lang="en-US" altLang="ko-KR" dirty="0"/>
              <a:t>.</a:t>
            </a:r>
            <a:r>
              <a:rPr lang="ko-KR" altLang="en-US" dirty="0"/>
              <a:t> 검색은 </a:t>
            </a:r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 </a:t>
            </a:r>
            <a:r>
              <a:rPr lang="en-US" altLang="ko-KR" dirty="0"/>
              <a:t>8</a:t>
            </a:r>
            <a:r>
              <a:rPr lang="ko-KR" altLang="en-US" dirty="0"/>
              <a:t>일에 수행됨</a:t>
            </a:r>
            <a:endParaRPr lang="en" altLang="ko-Kore-KR" i="1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3329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2698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750A2-167D-514B-88A9-F27B9F8BA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78932B-8F84-3944-9E72-EDCFFCA43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91CB4E-37C5-204B-BE6D-868FE2407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9B6A-F412-2F4F-8634-9B18FCC20C26}" type="datetime1">
              <a:rPr kumimoji="1" lang="ko-KR" altLang="en-US" smtClean="0"/>
              <a:t>2022. 5. 12.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3CF315-FBFF-BD4A-B27F-E5093CBA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0FC61-176F-D24C-8E1D-F2764DF8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248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0D45E-8EA5-7745-A330-98CD343F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2AF86E-A95D-2B4D-85B9-B3EBC63BE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607D9F-677E-9C4D-9C93-B7F078A3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6FC7-01B4-D145-B676-3476C9A30E54}" type="datetime1">
              <a:rPr kumimoji="1" lang="ko-KR" altLang="en-US" smtClean="0"/>
              <a:t>2022. 5. 12.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090D9D-FF84-9245-9330-0DDA615B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789E83-4A1E-A744-B2F2-A69B262D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749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1AE2EF-8BC7-D64A-B086-AA9074403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055156-D762-B749-8821-48BE4A60F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C7BDE6-FD62-3544-9C46-C0C1C5BE0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9ACB-6677-A64E-816E-20F646B4F687}" type="datetime1">
              <a:rPr kumimoji="1" lang="ko-KR" altLang="en-US" smtClean="0"/>
              <a:t>2022. 5. 12.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DEDB3-87C8-E748-917C-DEB344310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5D286E-19E3-034A-80FB-091BC66F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383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9B13A-26B9-AA4B-9C19-2C7CC0A9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D641E2-758A-C241-8314-942D5690E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FC003D-B4BC-754D-A559-086BBE92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B973-5AB1-B34A-9B7A-EDCF853ED864}" type="datetime1">
              <a:rPr kumimoji="1" lang="ko-KR" altLang="en-US" smtClean="0"/>
              <a:t>2022. 5. 12.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9462A-6094-A24D-8AA5-ECEA9E6D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0355F-DE48-5242-A798-0E56E56F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831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A0EB1-DAAD-F14F-8BE9-C6D1BAEBE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74A19D-219F-DA4F-94EF-2F908630D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B06353-411E-8042-9173-3B4CE5FBA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FAF0-7D17-0242-8D90-B3C51F0A365A}" type="datetime1">
              <a:rPr kumimoji="1" lang="ko-KR" altLang="en-US" smtClean="0"/>
              <a:t>2022. 5. 12.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84EB8-BBB5-9E4A-8F03-0C917135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008DA-600A-BD44-AC9D-3F745A2B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28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9665A-A1D5-E748-AEAB-81172F5CA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8C18FA-4D45-4140-A316-FCB1AB764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15527F-F464-394F-AF5A-D20497D17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B3AFCB-5E8A-0348-B81A-37A8CC49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ABFEF-4B4A-364E-AF53-F6C29889D53F}" type="datetime1">
              <a:rPr kumimoji="1" lang="ko-KR" altLang="en-US" smtClean="0"/>
              <a:t>2022. 5. 12.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E0A554-CF60-8443-A193-BDA764C4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288DCE-ABA7-1846-9370-1F46A143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79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A8929-B673-F34F-98EB-AC716CED5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9B1CA1-30B0-7C40-95A7-A2609BE3B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877B4F-8BBB-BE4F-95E9-C6F5FB493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7F4DEB-EB62-8F40-87A6-5B3DDFB16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179E54-9177-1742-9E99-3CA1DD5DC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8429EF-52CC-E64A-8026-0F593A52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C8E2-D0A7-E34A-ABD8-152574ED1969}" type="datetime1">
              <a:rPr kumimoji="1" lang="ko-KR" altLang="en-US" smtClean="0"/>
              <a:t>2022. 5. 12.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594058-AB4F-5A4B-91CE-16E42834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8E8EBE-7D4B-4549-8442-426159D1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955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A58DA-5830-964B-AD06-E8721B54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3D1D38-FCDD-6F4B-9F15-FAF5A199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777-A607-E14D-8C78-910F0339ABE5}" type="datetime1">
              <a:rPr kumimoji="1" lang="ko-KR" altLang="en-US" smtClean="0"/>
              <a:t>2022. 5. 12.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F0FFED-BC99-CC4A-8522-1EFCA3A6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4A0C86-7E76-974C-9E7C-C17FEF419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938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0D6FDE-1BA0-F54C-8A7C-FC098A98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C6B4-439C-6A43-B4E4-EDED7D3C059E}" type="datetime1">
              <a:rPr kumimoji="1" lang="ko-KR" altLang="en-US" smtClean="0"/>
              <a:t>2022. 5. 12.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723D9D-209D-8E4E-A049-F077F698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4C460E-B103-7546-9333-D00B9FF3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393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00466-FB60-754D-944B-BBB16AFEE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D8CB1D-22E2-7144-B05E-68CB0C3CC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226480-3ADA-B647-A1E1-A7693A3B6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FC8E7-0CEC-F547-AAED-D781BF2D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32B9-967E-8C47-A940-2A456F9F227F}" type="datetime1">
              <a:rPr kumimoji="1" lang="ko-KR" altLang="en-US" smtClean="0"/>
              <a:t>2022. 5. 12.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D7FC46-A8C1-A943-A5CD-C6F53B02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0DFE29-4915-EA4C-89FD-DB10719C8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66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5FA2C-F6B5-8F44-B096-28F93C06F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03E7C4-56E2-E548-B219-F46DD5FAC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E701E9-3E69-8D42-9016-01F324026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AC83FE-A0BC-504A-B7BB-1DB5E5D3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0629-6B69-D54B-A76B-CAE301A78E8D}" type="datetime1">
              <a:rPr kumimoji="1" lang="ko-KR" altLang="en-US" smtClean="0"/>
              <a:t>2022. 5. 12.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291EF3-78B2-2949-913D-E33CC821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1F5178-0167-4E42-8DEE-E089B018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252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6C8863-57B5-8F4D-8269-8B56AEEEE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8E662-A3F8-394C-8D72-077811F35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548910-B45A-9C43-9340-3B7B2D620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0FFC8-8940-3C46-BBAF-DA2194484A38}" type="datetime1">
              <a:rPr kumimoji="1" lang="ko-KR" altLang="en-US" smtClean="0"/>
              <a:t>2022. 5. 12.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7446CF-3EA3-564E-A9F5-9D2FD7D68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199F59-0A08-A14D-9E6C-899754079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2E913-63EE-5A44-BDBF-E3C002EAE3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335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7157505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kmhana.tistory.com/4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kmhana.tistory.com/4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81D13-73F2-DC4D-A2E6-ED0AC2DCC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36525"/>
            <a:ext cx="11277598" cy="3526969"/>
          </a:xfrm>
        </p:spPr>
        <p:txBody>
          <a:bodyPr anchor="ctr">
            <a:noAutofit/>
          </a:bodyPr>
          <a:lstStyle/>
          <a:p>
            <a:r>
              <a:rPr lang="ko-KR" altLang="en-US" sz="3700" b="1" dirty="0">
                <a:latin typeface="+mn-ea"/>
                <a:ea typeface="+mn-ea"/>
                <a:cs typeface="Consolas" panose="020B0609020204030204" pitchFamily="49" charset="0"/>
              </a:rPr>
              <a:t>기계 학습의 임상 텍스트 데이터에 대한</a:t>
            </a:r>
            <a:r>
              <a:rPr lang="en-US" altLang="ko-KR" sz="3700" b="1" dirty="0">
                <a:latin typeface="+mn-ea"/>
                <a:ea typeface="+mn-ea"/>
                <a:cs typeface="Consolas" panose="020B0609020204030204" pitchFamily="49" charset="0"/>
              </a:rPr>
              <a:t> </a:t>
            </a:r>
            <a:r>
              <a:rPr lang="ko-KR" altLang="en-US" sz="3700" b="1" dirty="0">
                <a:latin typeface="+mn-ea"/>
                <a:ea typeface="+mn-ea"/>
                <a:cs typeface="Consolas" panose="020B0609020204030204" pitchFamily="49" charset="0"/>
              </a:rPr>
              <a:t>체계적 검토</a:t>
            </a:r>
            <a:br>
              <a:rPr lang="en-US" altLang="ko-KR" sz="4800" b="1" dirty="0">
                <a:latin typeface="+mn-ea"/>
                <a:ea typeface="+mn-ea"/>
                <a:cs typeface="Consolas" panose="020B0609020204030204" pitchFamily="49" charset="0"/>
              </a:rPr>
            </a:br>
            <a:r>
              <a:rPr lang="ko-KR" altLang="en-US" sz="2700" b="1" dirty="0">
                <a:latin typeface="+mn-ea"/>
                <a:ea typeface="+mn-ea"/>
                <a:cs typeface="Consolas" panose="020B0609020204030204" pitchFamily="49" charset="0"/>
              </a:rPr>
              <a:t> </a:t>
            </a:r>
            <a:br>
              <a:rPr lang="en-US" altLang="ko-KR" sz="4800" b="1" dirty="0">
                <a:latin typeface="+mn-ea"/>
                <a:ea typeface="+mn-ea"/>
                <a:cs typeface="Consolas" panose="020B0609020204030204" pitchFamily="49" charset="0"/>
              </a:rPr>
            </a:br>
            <a:r>
              <a:rPr lang="en-US" altLang="ko-Kore-KR" sz="2700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  <a:hlinkClick r:id="rId2"/>
              </a:rPr>
              <a:t>Clinical Text Data in Machine Learning: Systematic Review</a:t>
            </a:r>
            <a:endParaRPr lang="en" altLang="ko-Kore-KR" sz="2700" dirty="0">
              <a:latin typeface="+mn-ea"/>
              <a:ea typeface="+mn-ea"/>
              <a:cs typeface="Consolas" panose="020B0609020204030204" pitchFamily="49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34AEBA-6D53-3A48-8F9B-3A4805D79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114" y="4788582"/>
            <a:ext cx="10689771" cy="1655762"/>
          </a:xfrm>
        </p:spPr>
        <p:txBody>
          <a:bodyPr anchor="b"/>
          <a:lstStyle/>
          <a:p>
            <a:pPr algn="r"/>
            <a:r>
              <a:rPr kumimoji="1" lang="en-US" altLang="ko-KR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2022.</a:t>
            </a:r>
            <a:r>
              <a:rPr kumimoji="1" lang="ko-KR" altLang="en-US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kumimoji="1" lang="en-US" altLang="ko-KR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05.</a:t>
            </a:r>
            <a:r>
              <a:rPr kumimoji="1" lang="ko-KR" altLang="en-US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kumimoji="1" lang="en-US" altLang="ko-KR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16.</a:t>
            </a:r>
            <a:endParaRPr kumimoji="1" lang="ko-Kore-KR" altLang="en-US" dirty="0">
              <a:latin typeface="Consolas" panose="020B0609020204030204" pitchFamily="49" charset="0"/>
              <a:ea typeface="D2Coding" panose="020B0609020101020101" pitchFamily="49" charset="-127"/>
              <a:cs typeface="Consolas" panose="020B0609020204030204" pitchFamily="49" charset="0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76297147-B425-BA45-9FB1-90C42EDD4189}"/>
              </a:ext>
            </a:extLst>
          </p:cNvPr>
          <p:cNvSpPr txBox="1">
            <a:spLocks/>
          </p:cNvSpPr>
          <p:nvPr/>
        </p:nvSpPr>
        <p:spPr>
          <a:xfrm>
            <a:off x="751114" y="4788582"/>
            <a:ext cx="10689771" cy="1655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ko-KR" altLang="en-US" sz="2800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이동건</a:t>
            </a:r>
            <a:endParaRPr kumimoji="1" lang="en-US" altLang="ko-KR" sz="2800" dirty="0">
              <a:latin typeface="Consolas" panose="020B0609020204030204" pitchFamily="49" charset="0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pPr algn="l"/>
            <a:r>
              <a:rPr kumimoji="1" lang="ko-KR" altLang="en-US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인하대학교 정보통신공학과</a:t>
            </a:r>
            <a:endParaRPr kumimoji="1" lang="en-US" altLang="ko-KR" dirty="0">
              <a:latin typeface="Consolas" panose="020B0609020204030204" pitchFamily="49" charset="0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pPr algn="l"/>
            <a:r>
              <a:rPr kumimoji="1" lang="en-US" altLang="ko-KR" sz="2000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E-mail: </a:t>
            </a:r>
            <a:r>
              <a:rPr kumimoji="1" lang="en-US" altLang="ko-KR" sz="2000" dirty="0" err="1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time@inha.edu</a:t>
            </a:r>
            <a:endParaRPr kumimoji="1" lang="en-US" altLang="ko-KR" sz="2000" dirty="0">
              <a:latin typeface="Consolas" panose="020B0609020204030204" pitchFamily="49" charset="0"/>
              <a:ea typeface="D2Coding" panose="020B0609020101020101" pitchFamily="49" charset="-127"/>
              <a:cs typeface="Consolas" panose="020B0609020204030204" pitchFamily="49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CD85C6-14F3-4347-9023-B04CFA81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36A238-638B-BD43-A375-95FFC79ED6F9}"/>
              </a:ext>
            </a:extLst>
          </p:cNvPr>
          <p:cNvSpPr txBox="1"/>
          <p:nvPr/>
        </p:nvSpPr>
        <p:spPr>
          <a:xfrm>
            <a:off x="3371888" y="2832563"/>
            <a:ext cx="54482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ko-Kore-KR" sz="2400" dirty="0"/>
              <a:t>Irena </a:t>
            </a:r>
            <a:r>
              <a:rPr lang="en" altLang="ko-Kore-KR" sz="2400" dirty="0" err="1"/>
              <a:t>Spasic</a:t>
            </a:r>
            <a:r>
              <a:rPr lang="en" altLang="ko-Kore-KR" sz="2400" dirty="0"/>
              <a:t>, PhD and Goran </a:t>
            </a:r>
            <a:r>
              <a:rPr lang="en" altLang="ko-Kore-KR" sz="2400" dirty="0" err="1"/>
              <a:t>Nenadic</a:t>
            </a:r>
            <a:r>
              <a:rPr lang="en" altLang="ko-Kore-KR" sz="2400" dirty="0"/>
              <a:t>, PhD</a:t>
            </a:r>
            <a:br>
              <a:rPr lang="en" altLang="ko-Kore-KR" sz="2400" dirty="0"/>
            </a:br>
            <a:r>
              <a:rPr lang="en" altLang="ko-Kore-KR" sz="2400" dirty="0"/>
              <a:t>JMIR Medical </a:t>
            </a:r>
            <a:r>
              <a:rPr lang="en" altLang="ko-Kore-KR" sz="2400" dirty="0" err="1"/>
              <a:t>Informations</a:t>
            </a:r>
            <a:r>
              <a:rPr lang="en" altLang="ko-Kore-KR" sz="2400" dirty="0"/>
              <a:t>. 2020 Mar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9943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6506-F7D7-524D-B9A6-D05E7F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ore-KR" sz="4000" dirty="0"/>
              <a:t>Research Questions</a:t>
            </a:r>
            <a:endParaRPr lang="en" altLang="ko-Kore-KR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3D85BD28-D81A-6FC8-6556-EEE6AA3AD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2968" r="26087" b="27872"/>
          <a:stretch/>
        </p:blipFill>
        <p:spPr>
          <a:xfrm>
            <a:off x="887729" y="2290035"/>
            <a:ext cx="10416541" cy="2064764"/>
          </a:xfr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C875544-6FC6-4F1E-E84B-D2C48A127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909096"/>
              </p:ext>
            </p:extLst>
          </p:nvPr>
        </p:nvGraphicFramePr>
        <p:xfrm>
          <a:off x="1021278" y="4590097"/>
          <a:ext cx="10332521" cy="1154430"/>
        </p:xfrm>
        <a:graphic>
          <a:graphicData uri="http://schemas.openxmlformats.org/drawingml/2006/table">
            <a:tbl>
              <a:tblPr/>
              <a:tblGrid>
                <a:gridCol w="1379092">
                  <a:extLst>
                    <a:ext uri="{9D8B030D-6E8A-4147-A177-3AD203B41FA5}">
                      <a16:colId xmlns:a16="http://schemas.microsoft.com/office/drawing/2014/main" val="802692558"/>
                    </a:ext>
                  </a:extLst>
                </a:gridCol>
                <a:gridCol w="8953429">
                  <a:extLst>
                    <a:ext uri="{9D8B030D-6E8A-4147-A177-3AD203B41FA5}">
                      <a16:colId xmlns:a16="http://schemas.microsoft.com/office/drawing/2014/main" val="2060925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RQ1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기계 학습 모델을 훈련하고 평가하는 데 사용되는 데이터의 주요 속성</a:t>
                      </a:r>
                      <a:r>
                        <a:rPr lang="ko-KR" altLang="en-US" sz="19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ko-KR" alt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은 무엇인가</a:t>
                      </a:r>
                      <a:r>
                        <a:rPr lang="en-US" altLang="ko-KR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835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RQ2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기계 학습은 어떤 유형의 </a:t>
                      </a:r>
                      <a:r>
                        <a:rPr lang="en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NLP</a:t>
                      </a:r>
                      <a:r>
                        <a:rPr lang="ko-KR" alt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작업을 지원하는가</a:t>
                      </a:r>
                      <a:r>
                        <a:rPr lang="en-US" altLang="ko-KR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r>
                        <a:rPr lang="en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sz="1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035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RQ3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기계 학습 기반 </a:t>
                      </a:r>
                      <a:r>
                        <a:rPr lang="en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NLP</a:t>
                      </a:r>
                      <a:r>
                        <a:rPr lang="ko-KR" alt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가 임상에 어떻게 적용될 수 있는가</a:t>
                      </a:r>
                      <a:r>
                        <a:rPr lang="en-US" altLang="ko-KR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692426"/>
                  </a:ext>
                </a:extLst>
              </a:tr>
            </a:tbl>
          </a:graphicData>
        </a:graphic>
      </p:graphicFrame>
      <p:pic>
        <p:nvPicPr>
          <p:cNvPr id="10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603B5ACB-B665-B8E4-FD0E-2F81EA1543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2564" b="90056"/>
          <a:stretch/>
        </p:blipFill>
        <p:spPr>
          <a:xfrm>
            <a:off x="887729" y="1690688"/>
            <a:ext cx="1047949" cy="524313"/>
          </a:xfrm>
          <a:prstGeom prst="rect">
            <a:avLst/>
          </a:prstGeom>
        </p:spPr>
      </p:pic>
      <p:pic>
        <p:nvPicPr>
          <p:cNvPr id="11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FB12ABAA-BCE9-98E9-BD5B-F28FC7C9A4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90" r="86139" b="79588"/>
          <a:stretch/>
        </p:blipFill>
        <p:spPr>
          <a:xfrm>
            <a:off x="2131719" y="1865812"/>
            <a:ext cx="1953393" cy="3491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9541CC-ECB4-3B8D-C87F-E487DEC77178}"/>
              </a:ext>
            </a:extLst>
          </p:cNvPr>
          <p:cNvSpPr txBox="1"/>
          <p:nvPr/>
        </p:nvSpPr>
        <p:spPr>
          <a:xfrm>
            <a:off x="2317400" y="6154321"/>
            <a:ext cx="44855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600" dirty="0"/>
              <a:t>*</a:t>
            </a:r>
            <a:r>
              <a:rPr kumimoji="1" lang="ko-KR" altLang="en-US" sz="1600" dirty="0"/>
              <a:t> 속성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</a:t>
            </a:r>
            <a:r>
              <a:rPr kumimoji="1" lang="ko-Kore-KR" altLang="en-US" sz="1600" dirty="0"/>
              <a:t>크기</a:t>
            </a:r>
            <a:r>
              <a:rPr kumimoji="1" lang="en-US" altLang="ko-Kore-KR" sz="1600" dirty="0"/>
              <a:t>,</a:t>
            </a:r>
            <a:r>
              <a:rPr kumimoji="1" lang="ko-KR" altLang="en-US" sz="1600" dirty="0"/>
              <a:t> 출처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이질성</a:t>
            </a:r>
            <a:r>
              <a:rPr kumimoji="1" lang="en-US" altLang="ko-KR" sz="1600" dirty="0"/>
              <a:t>(</a:t>
            </a:r>
            <a:r>
              <a:rPr lang="ko-KR" altLang="en-US" sz="1600" dirty="0"/>
              <a:t>내용</a:t>
            </a:r>
            <a:r>
              <a:rPr lang="en-US" altLang="ko-KR" sz="1600" dirty="0"/>
              <a:t>, </a:t>
            </a:r>
            <a:r>
              <a:rPr lang="ko-KR" altLang="en-US" sz="1600" dirty="0"/>
              <a:t>구조</a:t>
            </a:r>
            <a:r>
              <a:rPr lang="en-US" altLang="ko-KR" sz="1600" dirty="0"/>
              <a:t>, </a:t>
            </a:r>
            <a:r>
              <a:rPr lang="ko-KR" altLang="en-US" sz="1600" dirty="0"/>
              <a:t>임상영역</a:t>
            </a:r>
            <a:r>
              <a:rPr lang="en-US" altLang="ko-KR" sz="1600" dirty="0"/>
              <a:t>)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85352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ko-Kore-KR" dirty="0"/>
              <a:t>PubMed</a:t>
            </a:r>
            <a:r>
              <a:rPr lang="ko-KR" altLang="en-US" dirty="0"/>
              <a:t>를 검색 엔진으로 사용</a:t>
            </a:r>
            <a:endParaRPr lang="en-US" altLang="ko-KR" dirty="0"/>
          </a:p>
          <a:p>
            <a:r>
              <a:rPr lang="ko-KR" altLang="en-US" dirty="0"/>
              <a:t>리뷰의 주제를 설명하기 위한 검색어 목록 도출</a:t>
            </a:r>
            <a:endParaRPr lang="en-US" altLang="ko-KR" dirty="0"/>
          </a:p>
          <a:p>
            <a:pPr lvl="1"/>
            <a:r>
              <a:rPr lang="en-US" altLang="ko-KR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" altLang="ko-Kore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learning, </a:t>
            </a:r>
            <a:r>
              <a:rPr lang="en-US" altLang="ko-KR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" altLang="ko-Kore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learning, </a:t>
            </a:r>
            <a:r>
              <a:rPr lang="en-US" altLang="ko-KR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en" altLang="ko-Kore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text, </a:t>
            </a:r>
            <a:r>
              <a:rPr lang="en-US" altLang="ko-KR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r>
              <a:rPr lang="en" altLang="ko-Kore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language, </a:t>
            </a:r>
            <a:br>
              <a:rPr lang="en" altLang="ko-Kore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</a:t>
            </a:r>
            <a:r>
              <a:rPr lang="en" altLang="ko-Kore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clinical, </a:t>
            </a:r>
            <a:r>
              <a:rPr lang="en-US" altLang="ko-KR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</a:t>
            </a:r>
            <a:r>
              <a:rPr lang="en" altLang="ko-Kore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health, </a:t>
            </a:r>
            <a:r>
              <a:rPr lang="en-US" altLang="ko-KR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7)</a:t>
            </a:r>
            <a:r>
              <a:rPr lang="en" altLang="ko-Kore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care,</a:t>
            </a:r>
            <a:r>
              <a:rPr lang="en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" altLang="ko-Kore-KR" dirty="0"/>
              <a:t>and </a:t>
            </a:r>
            <a:r>
              <a:rPr lang="en-US" altLang="ko-KR" i="1" baseline="30000" dirty="0"/>
              <a:t> </a:t>
            </a:r>
            <a:r>
              <a:rPr lang="en-US" altLang="ko-KR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8)</a:t>
            </a:r>
            <a:r>
              <a:rPr lang="en" altLang="ko-Kore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dirty="0"/>
              <a:t>검색 전략에 따라 </a:t>
            </a:r>
            <a:r>
              <a:rPr lang="en-US" altLang="ko-KR" dirty="0"/>
              <a:t>389</a:t>
            </a:r>
            <a:r>
              <a:rPr lang="ko-KR" altLang="en-US" dirty="0"/>
              <a:t>개의 후보 글을 식별</a:t>
            </a:r>
            <a:endParaRPr lang="en" altLang="ko-Kore-KR" i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11</a:t>
            </a:fld>
            <a:endParaRPr kumimoji="1" lang="ko-Kore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B3EFAA8-10E9-CC8B-D02B-0E77A5F4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4000" dirty="0"/>
              <a:t>검색 전략 </a:t>
            </a:r>
            <a:r>
              <a:rPr lang="en-US" altLang="ko-Kore-KR" sz="4000" dirty="0"/>
              <a:t>(Search Strategy)</a:t>
            </a:r>
            <a:endParaRPr lang="en" altLang="ko-Kore-KR" sz="3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ED8A61-AA18-EB35-B8D5-6FEF7359DD3D}"/>
              </a:ext>
            </a:extLst>
          </p:cNvPr>
          <p:cNvSpPr/>
          <p:nvPr/>
        </p:nvSpPr>
        <p:spPr>
          <a:xfrm>
            <a:off x="678377" y="4466163"/>
            <a:ext cx="108352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Times New Roman" panose="02020603050405020304" pitchFamily="18" charset="0"/>
              </a:rPr>
              <a:t>((“machine learning”[All Fields] OR “deep learning”[All Fields]) AND (text[Title/Abstract] OR “natural language” [Title/Abstract]) AND (clinical[Title/Abstract] OR health [Title/Abstract] OR healthcare[Title/Abstract] OR patient [Title/Abstract]) NOT (literature[Title/Abstract] OR bibliometric [Title/Abstract] OR “systematic review”[Title/Abstract]) AND (“2015/01/01”[</a:t>
            </a:r>
            <a:r>
              <a:rPr lang="en" altLang="ko-Kore-K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PDat</a:t>
            </a:r>
            <a:r>
              <a:rPr lang="en" altLang="ko-Kore-KR" dirty="0">
                <a:solidFill>
                  <a:srgbClr val="000000"/>
                </a:solidFill>
                <a:latin typeface="Times New Roman" panose="02020603050405020304" pitchFamily="18" charset="0"/>
              </a:rPr>
              <a:t>] : “2018/08/08”[</a:t>
            </a:r>
            <a:r>
              <a:rPr lang="en" altLang="ko-Kore-K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PDat</a:t>
            </a:r>
            <a:r>
              <a:rPr lang="en" altLang="ko-Kore-KR" dirty="0">
                <a:solidFill>
                  <a:srgbClr val="000000"/>
                </a:solidFill>
                <a:latin typeface="Times New Roman" panose="02020603050405020304" pitchFamily="18" charset="0"/>
              </a:rPr>
              <a:t>])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4566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ED8A61-AA18-EB35-B8D5-6FEF7359DD3D}"/>
              </a:ext>
            </a:extLst>
          </p:cNvPr>
          <p:cNvSpPr/>
          <p:nvPr/>
        </p:nvSpPr>
        <p:spPr>
          <a:xfrm rot="5400000">
            <a:off x="2908959" y="-1464648"/>
            <a:ext cx="6374081" cy="9787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" altLang="ko-Kore-KR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</a:p>
          <a:p>
            <a:r>
              <a:rPr lang="ko-K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en" altLang="ko-Kore-KR" dirty="0">
                <a:solidFill>
                  <a:srgbClr val="000000"/>
                </a:solidFill>
                <a:latin typeface="Times New Roman" panose="02020603050405020304" pitchFamily="18" charset="0"/>
              </a:rPr>
              <a:t>	(</a:t>
            </a:r>
          </a:p>
          <a:p>
            <a:r>
              <a:rPr lang="ko-K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Times New Roman" panose="02020603050405020304" pitchFamily="18" charset="0"/>
              </a:rPr>
              <a:t>		“machine learning”[All Fields] </a:t>
            </a:r>
          </a:p>
          <a:p>
            <a:r>
              <a:rPr lang="ko-K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" altLang="ko-Kore-KR" dirty="0">
                <a:solidFill>
                  <a:srgbClr val="000000"/>
                </a:solidFill>
                <a:latin typeface="Times New Roman" panose="02020603050405020304" pitchFamily="18" charset="0"/>
              </a:rPr>
              <a:t>		OR </a:t>
            </a:r>
          </a:p>
          <a:p>
            <a:r>
              <a:rPr lang="ko-K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en" altLang="ko-Kore-KR" dirty="0">
                <a:solidFill>
                  <a:srgbClr val="000000"/>
                </a:solidFill>
                <a:latin typeface="Times New Roman" panose="02020603050405020304" pitchFamily="18" charset="0"/>
              </a:rPr>
              <a:t>		“deep learning”[All Fields]</a:t>
            </a:r>
          </a:p>
          <a:p>
            <a:r>
              <a:rPr lang="ko-K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" altLang="ko-Kore-KR" dirty="0">
                <a:solidFill>
                  <a:srgbClr val="000000"/>
                </a:solidFill>
                <a:latin typeface="Times New Roman" panose="02020603050405020304" pitchFamily="18" charset="0"/>
              </a:rPr>
              <a:t>	) </a:t>
            </a:r>
          </a:p>
          <a:p>
            <a:r>
              <a:rPr lang="ko-K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r>
              <a:rPr lang="en" altLang="ko-Kore-KR" dirty="0">
                <a:solidFill>
                  <a:srgbClr val="000000"/>
                </a:solidFill>
                <a:latin typeface="Times New Roman" panose="02020603050405020304" pitchFamily="18" charset="0"/>
              </a:rPr>
              <a:t>	AND </a:t>
            </a:r>
          </a:p>
          <a:p>
            <a:r>
              <a:rPr lang="ko-K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r>
              <a:rPr lang="en" altLang="ko-Kore-KR" dirty="0">
                <a:solidFill>
                  <a:srgbClr val="000000"/>
                </a:solidFill>
                <a:latin typeface="Times New Roman" panose="02020603050405020304" pitchFamily="18" charset="0"/>
              </a:rPr>
              <a:t>	(</a:t>
            </a:r>
          </a:p>
          <a:p>
            <a:r>
              <a:rPr lang="ko-K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9</a:t>
            </a:r>
            <a:r>
              <a:rPr lang="en" altLang="ko-Kore-KR" dirty="0">
                <a:solidFill>
                  <a:srgbClr val="000000"/>
                </a:solidFill>
                <a:latin typeface="Times New Roman" panose="02020603050405020304" pitchFamily="18" charset="0"/>
              </a:rPr>
              <a:t>		text[Title/Abstract] </a:t>
            </a:r>
          </a:p>
          <a:p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Times New Roman" panose="02020603050405020304" pitchFamily="18" charset="0"/>
              </a:rPr>
              <a:t>		OR </a:t>
            </a:r>
          </a:p>
          <a:p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11</a:t>
            </a:r>
            <a:r>
              <a:rPr lang="en" altLang="ko-Kore-KR" dirty="0">
                <a:solidFill>
                  <a:srgbClr val="000000"/>
                </a:solidFill>
                <a:latin typeface="Times New Roman" panose="02020603050405020304" pitchFamily="18" charset="0"/>
              </a:rPr>
              <a:t>		“natural language” [Title/Abstract]</a:t>
            </a:r>
          </a:p>
          <a:p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r>
              <a:rPr lang="en" altLang="ko-Kore-KR" dirty="0">
                <a:solidFill>
                  <a:srgbClr val="000000"/>
                </a:solidFill>
                <a:latin typeface="Times New Roman" panose="02020603050405020304" pitchFamily="18" charset="0"/>
              </a:rPr>
              <a:t>	) </a:t>
            </a:r>
          </a:p>
          <a:p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13</a:t>
            </a:r>
            <a:r>
              <a:rPr lang="en" altLang="ko-Kore-KR" dirty="0">
                <a:solidFill>
                  <a:srgbClr val="000000"/>
                </a:solidFill>
                <a:latin typeface="Times New Roman" panose="02020603050405020304" pitchFamily="18" charset="0"/>
              </a:rPr>
              <a:t>	AND </a:t>
            </a:r>
          </a:p>
          <a:p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14</a:t>
            </a:r>
            <a:r>
              <a:rPr lang="en" altLang="ko-Kore-KR" dirty="0">
                <a:solidFill>
                  <a:srgbClr val="000000"/>
                </a:solidFill>
                <a:latin typeface="Times New Roman" panose="02020603050405020304" pitchFamily="18" charset="0"/>
              </a:rPr>
              <a:t>	(</a:t>
            </a:r>
          </a:p>
          <a:p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15</a:t>
            </a:r>
            <a:r>
              <a:rPr lang="en" altLang="ko-Kore-KR" dirty="0">
                <a:solidFill>
                  <a:srgbClr val="000000"/>
                </a:solidFill>
                <a:latin typeface="Times New Roman" panose="02020603050405020304" pitchFamily="18" charset="0"/>
              </a:rPr>
              <a:t>		clinical[Title/Abstract] </a:t>
            </a:r>
          </a:p>
          <a:p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16</a:t>
            </a:r>
            <a:r>
              <a:rPr lang="en" altLang="ko-Kore-KR" dirty="0">
                <a:solidFill>
                  <a:srgbClr val="000000"/>
                </a:solidFill>
                <a:latin typeface="Times New Roman" panose="02020603050405020304" pitchFamily="18" charset="0"/>
              </a:rPr>
              <a:t>		OR </a:t>
            </a:r>
          </a:p>
          <a:p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17</a:t>
            </a:r>
            <a:r>
              <a:rPr lang="en" altLang="ko-Kore-KR" dirty="0">
                <a:solidFill>
                  <a:srgbClr val="000000"/>
                </a:solidFill>
                <a:latin typeface="Times New Roman" panose="02020603050405020304" pitchFamily="18" charset="0"/>
              </a:rPr>
              <a:t>		health [Title/Abstract] </a:t>
            </a:r>
          </a:p>
          <a:p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r>
              <a:rPr lang="en" altLang="ko-Kore-KR" dirty="0">
                <a:solidFill>
                  <a:srgbClr val="000000"/>
                </a:solidFill>
                <a:latin typeface="Times New Roman" panose="02020603050405020304" pitchFamily="18" charset="0"/>
              </a:rPr>
              <a:t>		OR </a:t>
            </a:r>
          </a:p>
          <a:p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19</a:t>
            </a:r>
            <a:r>
              <a:rPr lang="en" altLang="ko-Kore-KR" dirty="0">
                <a:solidFill>
                  <a:srgbClr val="000000"/>
                </a:solidFill>
                <a:latin typeface="Times New Roman" panose="02020603050405020304" pitchFamily="18" charset="0"/>
              </a:rPr>
              <a:t>		healthcare[Title/Abstract] </a:t>
            </a:r>
          </a:p>
          <a:p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Times New Roman" panose="02020603050405020304" pitchFamily="18" charset="0"/>
              </a:rPr>
              <a:t>		OR </a:t>
            </a:r>
          </a:p>
          <a:p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21</a:t>
            </a:r>
            <a:r>
              <a:rPr lang="en" altLang="ko-Kore-KR" dirty="0">
                <a:solidFill>
                  <a:srgbClr val="000000"/>
                </a:solidFill>
                <a:latin typeface="Times New Roman" panose="02020603050405020304" pitchFamily="18" charset="0"/>
              </a:rPr>
              <a:t>		patient [Title/Abstract]</a:t>
            </a:r>
          </a:p>
          <a:p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22</a:t>
            </a:r>
            <a:r>
              <a:rPr lang="en" altLang="ko-Kore-KR" dirty="0">
                <a:solidFill>
                  <a:srgbClr val="000000"/>
                </a:solidFill>
                <a:latin typeface="Times New Roman" panose="02020603050405020304" pitchFamily="18" charset="0"/>
              </a:rPr>
              <a:t>	) </a:t>
            </a:r>
          </a:p>
          <a:p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23</a:t>
            </a:r>
            <a:r>
              <a:rPr lang="en" altLang="ko-Kore-KR" dirty="0">
                <a:solidFill>
                  <a:srgbClr val="000000"/>
                </a:solidFill>
                <a:latin typeface="Times New Roman" panose="02020603050405020304" pitchFamily="18" charset="0"/>
              </a:rPr>
              <a:t>	NOT </a:t>
            </a:r>
          </a:p>
          <a:p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" altLang="ko-Kore-KR" dirty="0">
                <a:solidFill>
                  <a:srgbClr val="000000"/>
                </a:solidFill>
                <a:latin typeface="Times New Roman" panose="02020603050405020304" pitchFamily="18" charset="0"/>
              </a:rPr>
              <a:t>	(</a:t>
            </a:r>
          </a:p>
          <a:p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25</a:t>
            </a:r>
            <a:r>
              <a:rPr lang="en" altLang="ko-Kore-KR" dirty="0">
                <a:solidFill>
                  <a:srgbClr val="000000"/>
                </a:solidFill>
                <a:latin typeface="Times New Roman" panose="02020603050405020304" pitchFamily="18" charset="0"/>
              </a:rPr>
              <a:t>		literature[Title/Abstract] </a:t>
            </a:r>
          </a:p>
          <a:p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26</a:t>
            </a:r>
            <a:r>
              <a:rPr lang="en" altLang="ko-Kore-KR" dirty="0">
                <a:solidFill>
                  <a:srgbClr val="000000"/>
                </a:solidFill>
                <a:latin typeface="Times New Roman" panose="02020603050405020304" pitchFamily="18" charset="0"/>
              </a:rPr>
              <a:t>		OR </a:t>
            </a:r>
          </a:p>
          <a:p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27</a:t>
            </a:r>
            <a:r>
              <a:rPr lang="en" altLang="ko-Kore-KR" dirty="0">
                <a:solidFill>
                  <a:srgbClr val="000000"/>
                </a:solidFill>
                <a:latin typeface="Times New Roman" panose="02020603050405020304" pitchFamily="18" charset="0"/>
              </a:rPr>
              <a:t>		bibliometric [Title/Abstract] </a:t>
            </a:r>
          </a:p>
          <a:p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28</a:t>
            </a:r>
            <a:r>
              <a:rPr lang="en" altLang="ko-Kore-KR" dirty="0">
                <a:solidFill>
                  <a:srgbClr val="000000"/>
                </a:solidFill>
                <a:latin typeface="Times New Roman" panose="02020603050405020304" pitchFamily="18" charset="0"/>
              </a:rPr>
              <a:t>		OR </a:t>
            </a:r>
          </a:p>
          <a:p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29</a:t>
            </a:r>
            <a:r>
              <a:rPr lang="en" altLang="ko-Kore-KR" dirty="0">
                <a:solidFill>
                  <a:srgbClr val="000000"/>
                </a:solidFill>
                <a:latin typeface="Times New Roman" panose="02020603050405020304" pitchFamily="18" charset="0"/>
              </a:rPr>
              <a:t>		“systematic review”[Title/Abstract]</a:t>
            </a:r>
          </a:p>
          <a:p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" altLang="ko-Kore-KR" dirty="0">
                <a:solidFill>
                  <a:srgbClr val="000000"/>
                </a:solidFill>
                <a:latin typeface="Times New Roman" panose="02020603050405020304" pitchFamily="18" charset="0"/>
              </a:rPr>
              <a:t>	) </a:t>
            </a:r>
          </a:p>
          <a:p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31</a:t>
            </a:r>
            <a:r>
              <a:rPr lang="en" altLang="ko-Kore-KR" dirty="0">
                <a:solidFill>
                  <a:srgbClr val="000000"/>
                </a:solidFill>
                <a:latin typeface="Times New Roman" panose="02020603050405020304" pitchFamily="18" charset="0"/>
              </a:rPr>
              <a:t>	AND </a:t>
            </a:r>
          </a:p>
          <a:p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32</a:t>
            </a:r>
            <a:r>
              <a:rPr lang="en" altLang="ko-Kore-KR" dirty="0">
                <a:solidFill>
                  <a:srgbClr val="000000"/>
                </a:solidFill>
                <a:latin typeface="Times New Roman" panose="02020603050405020304" pitchFamily="18" charset="0"/>
              </a:rPr>
              <a:t>	(</a:t>
            </a:r>
          </a:p>
          <a:p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33</a:t>
            </a:r>
            <a:r>
              <a:rPr lang="en" altLang="ko-Kore-KR" dirty="0">
                <a:solidFill>
                  <a:srgbClr val="000000"/>
                </a:solidFill>
                <a:latin typeface="Times New Roman" panose="02020603050405020304" pitchFamily="18" charset="0"/>
              </a:rPr>
              <a:t>		“2015/01/01”[</a:t>
            </a:r>
            <a:r>
              <a:rPr lang="en" altLang="ko-Kore-K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PDat</a:t>
            </a:r>
            <a:r>
              <a:rPr lang="en" altLang="ko-Kore-KR" dirty="0">
                <a:solidFill>
                  <a:srgbClr val="000000"/>
                </a:solidFill>
                <a:latin typeface="Times New Roman" panose="02020603050405020304" pitchFamily="18" charset="0"/>
              </a:rPr>
              <a:t>] : “2018/08/08”[</a:t>
            </a:r>
            <a:r>
              <a:rPr lang="en" altLang="ko-Kore-K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PDat</a:t>
            </a:r>
            <a:r>
              <a:rPr lang="en" altLang="ko-Kore-KR" dirty="0">
                <a:solidFill>
                  <a:srgbClr val="000000"/>
                </a:solidFill>
                <a:latin typeface="Times New Roman" panose="02020603050405020304" pitchFamily="18" charset="0"/>
              </a:rPr>
              <a:t>]</a:t>
            </a:r>
          </a:p>
          <a:p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34</a:t>
            </a:r>
            <a:r>
              <a:rPr lang="en" altLang="ko-Kore-KR" dirty="0">
                <a:solidFill>
                  <a:srgbClr val="000000"/>
                </a:solidFill>
                <a:latin typeface="Times New Roman" panose="02020603050405020304" pitchFamily="18" charset="0"/>
              </a:rPr>
              <a:t>	)</a:t>
            </a:r>
          </a:p>
          <a:p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35</a:t>
            </a:r>
            <a:r>
              <a:rPr lang="ko-K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09702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166"/>
            <a:ext cx="10515600" cy="5213309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3~5</a:t>
            </a:r>
            <a:r>
              <a:rPr lang="ko-KR" altLang="en-US" dirty="0"/>
              <a:t>번 줄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" altLang="ko-Kore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ko-KR" altLang="en-US" dirty="0"/>
              <a:t>과</a:t>
            </a:r>
            <a:r>
              <a:rPr lang="en" altLang="ko-Kore-KR" i="1" dirty="0"/>
              <a:t> </a:t>
            </a:r>
            <a:r>
              <a:rPr lang="en-US" altLang="ko-KR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" altLang="ko-Kore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  <a:r>
              <a:rPr lang="ko-KR" altLang="en-US" dirty="0"/>
              <a:t>은 이 방법론들을 사용하는 기사를 검색하는 데 사용</a:t>
            </a:r>
            <a:endParaRPr lang="en-US" altLang="ko-KR" dirty="0"/>
          </a:p>
          <a:p>
            <a:r>
              <a:rPr lang="en-US" altLang="ko-KR" dirty="0"/>
              <a:t>9~11</a:t>
            </a:r>
            <a:r>
              <a:rPr lang="ko-KR" altLang="en-US" dirty="0"/>
              <a:t>번 줄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en" altLang="ko-Kore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text, </a:t>
            </a:r>
            <a:r>
              <a:rPr lang="en-US" altLang="ko-KR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r>
              <a:rPr lang="en" altLang="ko-Kore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</a:t>
            </a:r>
            <a:r>
              <a:rPr lang="ko-KR" altLang="en-US" dirty="0"/>
              <a:t>는 학습 방법에 대한 관련 입력 유형을 나타냄</a:t>
            </a:r>
            <a:r>
              <a:rPr lang="en-US" altLang="ko-KR" dirty="0"/>
              <a:t> </a:t>
            </a:r>
          </a:p>
          <a:p>
            <a:r>
              <a:rPr lang="en-US" altLang="ko-KR" dirty="0"/>
              <a:t>15~21</a:t>
            </a:r>
            <a:r>
              <a:rPr lang="ko-KR" altLang="en-US" dirty="0"/>
              <a:t>번 줄 </a:t>
            </a:r>
            <a:r>
              <a:rPr lang="en-US" altLang="ko-KR" dirty="0"/>
              <a:t>:</a:t>
            </a:r>
            <a:r>
              <a:rPr lang="ko-KR" altLang="en-US" dirty="0"/>
              <a:t> 마지막 </a:t>
            </a:r>
            <a:r>
              <a:rPr lang="en-US" altLang="ko-KR" dirty="0"/>
              <a:t>4</a:t>
            </a:r>
            <a:r>
              <a:rPr lang="ko-KR" altLang="en-US" dirty="0"/>
              <a:t>개 용어는 임상 적용을 참조하는 데 사용</a:t>
            </a:r>
            <a:endParaRPr lang="en-US" altLang="ko-KR" dirty="0"/>
          </a:p>
          <a:p>
            <a:r>
              <a:rPr lang="en-US" altLang="ko-KR" dirty="0"/>
              <a:t>9~21</a:t>
            </a:r>
            <a:r>
              <a:rPr lang="ko-KR" altLang="en-US" dirty="0"/>
              <a:t>번 줄 </a:t>
            </a:r>
            <a:r>
              <a:rPr lang="en-US" altLang="ko-KR" dirty="0"/>
              <a:t>:</a:t>
            </a:r>
            <a:r>
              <a:rPr lang="ko-KR" altLang="en-US" dirty="0"/>
              <a:t> 마지막 </a:t>
            </a:r>
            <a:r>
              <a:rPr lang="en-US" altLang="ko-KR" dirty="0"/>
              <a:t>6</a:t>
            </a:r>
            <a:r>
              <a:rPr lang="ko-KR" altLang="en-US" dirty="0"/>
              <a:t>개 용어의 광범위한 특성과 공통된 사용으로 인해</a:t>
            </a:r>
            <a:r>
              <a:rPr lang="en-US" altLang="ko-KR" dirty="0"/>
              <a:t>,</a:t>
            </a:r>
            <a:r>
              <a:rPr lang="ko-KR" altLang="en-US" dirty="0"/>
              <a:t> 제목</a:t>
            </a:r>
            <a:r>
              <a:rPr lang="en-US" altLang="ko-KR" dirty="0"/>
              <a:t>(</a:t>
            </a:r>
            <a:r>
              <a:rPr lang="en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altLang="ko-KR" dirty="0"/>
              <a:t>)</a:t>
            </a:r>
            <a:r>
              <a:rPr lang="ko-KR" altLang="en-US" dirty="0"/>
              <a:t>과 초록</a:t>
            </a:r>
            <a:r>
              <a:rPr lang="en-US" altLang="ko-KR" dirty="0"/>
              <a:t>(</a:t>
            </a:r>
            <a:r>
              <a:rPr lang="en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US" altLang="ko-KR" dirty="0"/>
              <a:t>)</a:t>
            </a:r>
            <a:r>
              <a:rPr lang="ko-KR" altLang="en-US" dirty="0" err="1"/>
              <a:t>으로만</a:t>
            </a:r>
            <a:r>
              <a:rPr lang="ko-KR" altLang="en-US" dirty="0"/>
              <a:t> 언급 제한</a:t>
            </a:r>
            <a:endParaRPr lang="en-US" altLang="ko-KR" dirty="0"/>
          </a:p>
          <a:p>
            <a:r>
              <a:rPr lang="en-US" altLang="ko-KR" dirty="0"/>
              <a:t>23</a:t>
            </a:r>
            <a:r>
              <a:rPr lang="ko-KR" altLang="en-US" dirty="0"/>
              <a:t>번 줄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비원본</a:t>
            </a:r>
            <a:r>
              <a:rPr lang="ko-KR" altLang="en-US" dirty="0"/>
              <a:t> 연구 및 </a:t>
            </a:r>
            <a:r>
              <a:rPr lang="en" altLang="ko-Kore-KR" dirty="0"/>
              <a:t>NLP </a:t>
            </a:r>
            <a:r>
              <a:rPr lang="ko-KR" altLang="en-US" dirty="0"/>
              <a:t>응용 프로그램의 검색을 방지하기 위해 </a:t>
            </a:r>
            <a:br>
              <a:rPr lang="en-US" altLang="ko-KR" dirty="0"/>
            </a:br>
            <a:r>
              <a:rPr lang="ko-KR" altLang="en-US" i="1" dirty="0"/>
              <a:t>문헌 </a:t>
            </a:r>
            <a:r>
              <a:rPr lang="en-US" altLang="ko-KR" i="1" dirty="0"/>
              <a:t>(</a:t>
            </a:r>
            <a:r>
              <a:rPr lang="en" altLang="ko-Kore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en-US" altLang="ko-KR" i="1" dirty="0"/>
              <a:t>)</a:t>
            </a:r>
            <a:r>
              <a:rPr lang="en-US" altLang="ko-KR" dirty="0"/>
              <a:t>, </a:t>
            </a:r>
            <a:r>
              <a:rPr lang="ko-KR" altLang="en-US" i="1" dirty="0"/>
              <a:t>서지학</a:t>
            </a:r>
            <a:r>
              <a:rPr lang="ko-KR" altLang="en-US" dirty="0"/>
              <a:t> </a:t>
            </a:r>
            <a:r>
              <a:rPr lang="en-US" altLang="ko-KR" i="1" dirty="0"/>
              <a:t>(</a:t>
            </a:r>
            <a:r>
              <a:rPr lang="en" altLang="ko-Kore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bibliometric</a:t>
            </a:r>
            <a:r>
              <a:rPr lang="en-US" altLang="ko-KR" i="1" dirty="0"/>
              <a:t>)</a:t>
            </a:r>
            <a:r>
              <a:rPr lang="ko-KR" altLang="en-US" dirty="0"/>
              <a:t> 및 </a:t>
            </a:r>
            <a:r>
              <a:rPr lang="ko-KR" altLang="en-US" i="1" dirty="0"/>
              <a:t>체계적 검토</a:t>
            </a:r>
            <a:r>
              <a:rPr lang="en" altLang="ko-Kore-KR" i="1" dirty="0"/>
              <a:t> </a:t>
            </a:r>
            <a:r>
              <a:rPr lang="en-US" altLang="ko-KR" i="1" dirty="0"/>
              <a:t>(</a:t>
            </a:r>
            <a:r>
              <a:rPr lang="en" altLang="ko-Kore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systematic review</a:t>
            </a:r>
            <a:r>
              <a:rPr lang="en-US" altLang="ko-KR" i="1" dirty="0"/>
              <a:t>)</a:t>
            </a:r>
            <a:r>
              <a:rPr lang="ko-KR" altLang="en-US" i="1" dirty="0"/>
              <a:t> </a:t>
            </a:r>
            <a:r>
              <a:rPr lang="ko-KR" altLang="en-US" dirty="0"/>
              <a:t>라는 용어들은 부정 처리</a:t>
            </a:r>
            <a:endParaRPr lang="en-US" altLang="ko-KR" dirty="0"/>
          </a:p>
          <a:p>
            <a:r>
              <a:rPr lang="en-US" altLang="ko-KR" dirty="0"/>
              <a:t>33</a:t>
            </a:r>
            <a:r>
              <a:rPr lang="ko-KR" altLang="en-US" dirty="0"/>
              <a:t>번 줄 </a:t>
            </a:r>
            <a:r>
              <a:rPr lang="en-US" altLang="ko-KR" dirty="0"/>
              <a:t>:</a:t>
            </a:r>
            <a:r>
              <a:rPr lang="ko-KR" altLang="en-US" dirty="0"/>
              <a:t> 기계 학습의 새로운 응용에 초점을 맞추기 위해</a:t>
            </a:r>
            <a:r>
              <a:rPr lang="en-US" altLang="ko-KR" dirty="0"/>
              <a:t> </a:t>
            </a:r>
            <a:r>
              <a:rPr lang="ko-KR" altLang="en-US" dirty="0"/>
              <a:t>검색기간을 </a:t>
            </a:r>
            <a:r>
              <a:rPr lang="en-US" altLang="ko-KR" dirty="0"/>
              <a:t>2015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일부터로 제한</a:t>
            </a:r>
            <a:r>
              <a:rPr lang="en-US" altLang="ko-KR" dirty="0"/>
              <a:t>.</a:t>
            </a:r>
            <a:r>
              <a:rPr lang="ko-KR" altLang="en-US" dirty="0"/>
              <a:t> 검색은 </a:t>
            </a:r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 </a:t>
            </a:r>
            <a:r>
              <a:rPr lang="en-US" altLang="ko-KR" dirty="0"/>
              <a:t>8</a:t>
            </a:r>
            <a:r>
              <a:rPr lang="ko-KR" altLang="en-US" dirty="0"/>
              <a:t>일에 수행됨</a:t>
            </a:r>
            <a:endParaRPr lang="en" altLang="ko-Kore-KR" i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B3EFAA8-10E9-CC8B-D02B-0E77A5F4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4000" dirty="0"/>
              <a:t>검색 전략 </a:t>
            </a:r>
            <a:r>
              <a:rPr lang="en-US" altLang="ko-Kore-KR" sz="4000" dirty="0"/>
              <a:t>(Search Strategy)</a:t>
            </a:r>
            <a:endParaRPr lang="en" altLang="ko-Kore-KR" sz="3200" dirty="0"/>
          </a:p>
        </p:txBody>
      </p:sp>
    </p:spTree>
    <p:extLst>
      <p:ext uri="{BB962C8B-B14F-4D97-AF65-F5344CB8AC3E}">
        <p14:creationId xmlns:p14="http://schemas.microsoft.com/office/powerpoint/2010/main" val="3970648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826"/>
            <a:ext cx="10515600" cy="5011387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Textbox 1.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포함 기준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(Inclusion Criteria)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NLP</a:t>
            </a:r>
            <a:r>
              <a:rPr lang="ko-KR" altLang="en-US" dirty="0"/>
              <a:t>를 사용한 연구이어야 한다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이러한 처리를 지원하려면 기계 학습을 사용해야 한다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입력 텍스트는 의료 서비스 범위 내에서 일상적으로 수집되어야 한다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입력 텍스트는 써지거나</a:t>
            </a:r>
            <a:r>
              <a:rPr lang="en-US" altLang="ko-KR" dirty="0"/>
              <a:t>(written)</a:t>
            </a:r>
            <a:r>
              <a:rPr lang="ko-KR" altLang="en-US" dirty="0"/>
              <a:t> 받아써진 것</a:t>
            </a:r>
            <a:r>
              <a:rPr lang="en-US" altLang="ko-KR" dirty="0"/>
              <a:t>(dictated)</a:t>
            </a:r>
            <a:r>
              <a:rPr lang="ko-KR" altLang="en-US" dirty="0"/>
              <a:t>이어야 한다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동료 검토</a:t>
            </a:r>
            <a:r>
              <a:rPr lang="en-US" altLang="ko-KR" dirty="0"/>
              <a:t>(peer review)</a:t>
            </a:r>
            <a:r>
              <a:rPr lang="ko-KR" altLang="en-US" dirty="0"/>
              <a:t>를 받은 글이어야 한다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전문</a:t>
            </a:r>
            <a:r>
              <a:rPr lang="en-US" altLang="ko-KR" dirty="0"/>
              <a:t>(full</a:t>
            </a:r>
            <a:r>
              <a:rPr lang="ko-KR" altLang="en-US" dirty="0"/>
              <a:t> </a:t>
            </a:r>
            <a:r>
              <a:rPr lang="en-US" altLang="ko-KR" dirty="0"/>
              <a:t>text)</a:t>
            </a:r>
            <a:r>
              <a:rPr lang="ko-KR" altLang="en-US" dirty="0"/>
              <a:t>은 온라인에서 자유롭게 학술적으로 사용할 수 있어야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Textbox 2.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제외 기준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(Exclusion Criteria)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영어 이외의 언어로 작성된 글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영어 이외의 언어의 자연어 처리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구어의 자연어 처리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14</a:t>
            </a:fld>
            <a:endParaRPr kumimoji="1" lang="ko-Kore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B3EFAA8-10E9-CC8B-D02B-0E77A5F4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4000" dirty="0"/>
              <a:t>선택 기준</a:t>
            </a:r>
            <a:r>
              <a:rPr lang="en-US" altLang="ko-KR" sz="4000" dirty="0"/>
              <a:t> (</a:t>
            </a:r>
            <a:r>
              <a:rPr lang="en-US" altLang="ko-Kore-KR" sz="4000" dirty="0"/>
              <a:t>Selection Criteria )</a:t>
            </a:r>
            <a:endParaRPr lang="en" altLang="ko-Kore-KR" sz="3200" dirty="0"/>
          </a:p>
        </p:txBody>
      </p:sp>
    </p:spTree>
    <p:extLst>
      <p:ext uri="{BB962C8B-B14F-4D97-AF65-F5344CB8AC3E}">
        <p14:creationId xmlns:p14="http://schemas.microsoft.com/office/powerpoint/2010/main" val="3334652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포함 및 제외 기준 </a:t>
            </a:r>
            <a:r>
              <a:rPr lang="en-US" altLang="ko-KR" dirty="0"/>
              <a:t>(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Textbox 1. 2.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검색된 </a:t>
            </a:r>
            <a:r>
              <a:rPr lang="en-US" altLang="ko-KR" dirty="0"/>
              <a:t>389</a:t>
            </a:r>
            <a:r>
              <a:rPr lang="ko-KR" altLang="en-US" dirty="0"/>
              <a:t>개의 글을 포함 및 제외 기준에 따라 </a:t>
            </a:r>
            <a:r>
              <a:rPr lang="en-US" altLang="ko-KR" dirty="0"/>
              <a:t>149</a:t>
            </a:r>
            <a:r>
              <a:rPr lang="ko-KR" altLang="en-US" dirty="0"/>
              <a:t>개로 선별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추가로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" altLang="ko-Kore-KR" dirty="0"/>
              <a:t>RQ</a:t>
            </a:r>
            <a:r>
              <a:rPr lang="ko-KR" altLang="en-US" dirty="0"/>
              <a:t>에</a:t>
            </a:r>
            <a:r>
              <a:rPr lang="en" altLang="ko-Kore-KR" dirty="0"/>
              <a:t> </a:t>
            </a:r>
            <a:r>
              <a:rPr lang="ko-KR" altLang="en-US" dirty="0"/>
              <a:t>응답하기 위한 충분한 정보를 제공해야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사용된 데이터 세트를 설명하고</a:t>
            </a:r>
            <a:r>
              <a:rPr lang="en-US" altLang="ko-KR" dirty="0"/>
              <a:t>, </a:t>
            </a:r>
          </a:p>
          <a:p>
            <a:pPr lvl="1"/>
            <a:r>
              <a:rPr lang="en" altLang="ko-Kore-KR" dirty="0"/>
              <a:t>NLP </a:t>
            </a:r>
            <a:r>
              <a:rPr lang="ko-KR" altLang="en-US" dirty="0"/>
              <a:t>문제를 명확하게 정의하며</a:t>
            </a:r>
            <a:r>
              <a:rPr lang="en-US" altLang="ko-KR" dirty="0"/>
              <a:t>, </a:t>
            </a:r>
          </a:p>
          <a:p>
            <a:pPr lvl="1"/>
            <a:r>
              <a:rPr lang="en" altLang="ko-Kore-KR" dirty="0"/>
              <a:t>NLP</a:t>
            </a:r>
            <a:r>
              <a:rPr lang="ko-KR" altLang="en-US" dirty="0"/>
              <a:t>를 지원하는 데 사용되는 기능을 설명하고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사용된 기계 학습 방법과 적절한 경우 매개 변수를 설명하고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결과에 대한 공식적인 평가를 제공해야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" altLang="ko-Kore-KR" i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15</a:t>
            </a:fld>
            <a:endParaRPr kumimoji="1" lang="ko-Kore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B3EFAA8-10E9-CC8B-D02B-0E77A5F4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4000" dirty="0"/>
              <a:t>선택 기준</a:t>
            </a:r>
            <a:r>
              <a:rPr lang="en-US" altLang="ko-KR" sz="4000" dirty="0"/>
              <a:t> (</a:t>
            </a:r>
            <a:r>
              <a:rPr lang="en-US" altLang="ko-Kore-KR" sz="4000" dirty="0"/>
              <a:t>Selection Criteria )</a:t>
            </a:r>
            <a:endParaRPr lang="en" altLang="ko-Kore-KR" sz="3200" dirty="0"/>
          </a:p>
        </p:txBody>
      </p:sp>
    </p:spTree>
    <p:extLst>
      <p:ext uri="{BB962C8B-B14F-4D97-AF65-F5344CB8AC3E}">
        <p14:creationId xmlns:p14="http://schemas.microsoft.com/office/powerpoint/2010/main" val="3681488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16</a:t>
            </a:fld>
            <a:endParaRPr kumimoji="1" lang="ko-Kore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B3EFAA8-10E9-CC8B-D02B-0E77A5F46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r>
              <a:rPr lang="ko-KR" altLang="en-US" sz="4000" dirty="0"/>
              <a:t>선택 기준</a:t>
            </a:r>
            <a:r>
              <a:rPr lang="en-US" altLang="ko-KR" sz="4000" dirty="0"/>
              <a:t> (</a:t>
            </a:r>
            <a:r>
              <a:rPr lang="en-US" altLang="ko-Kore-KR" sz="4000" dirty="0"/>
              <a:t>Selection Criteria )</a:t>
            </a:r>
            <a:endParaRPr lang="en" altLang="ko-Kore-KR" sz="40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11EA363-E9C6-8C59-0FCA-B8AAF24D50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7" r="25642"/>
          <a:stretch/>
        </p:blipFill>
        <p:spPr bwMode="auto">
          <a:xfrm>
            <a:off x="3780312" y="1690688"/>
            <a:ext cx="4631376" cy="50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725AFE0-24B0-35D9-C6CE-E4A87F986247}"/>
              </a:ext>
            </a:extLst>
          </p:cNvPr>
          <p:cNvSpPr/>
          <p:nvPr/>
        </p:nvSpPr>
        <p:spPr>
          <a:xfrm>
            <a:off x="838200" y="1250106"/>
            <a:ext cx="5339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b="1" dirty="0">
                <a:latin typeface="Times New Roman" panose="02020603050405020304" pitchFamily="18" charset="0"/>
              </a:rPr>
              <a:t>Figure 1. </a:t>
            </a:r>
            <a:r>
              <a:rPr lang="en" altLang="ko-Kore-KR" dirty="0">
                <a:latin typeface="Times New Roman" panose="02020603050405020304" pitchFamily="18" charset="0"/>
              </a:rPr>
              <a:t>Flow diagram of the literature review process.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680B88-2CE6-F9A7-1252-4FFD0DB23ED1}"/>
              </a:ext>
            </a:extLst>
          </p:cNvPr>
          <p:cNvSpPr txBox="1"/>
          <p:nvPr/>
        </p:nvSpPr>
        <p:spPr>
          <a:xfrm>
            <a:off x="8411688" y="3286958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포함 및 제외 기준에 의거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209963-09EA-8F94-3707-27EC566F3AC3}"/>
              </a:ext>
            </a:extLst>
          </p:cNvPr>
          <p:cNvSpPr txBox="1"/>
          <p:nvPr/>
        </p:nvSpPr>
        <p:spPr>
          <a:xfrm>
            <a:off x="8411688" y="4684488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추가기준에 의거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92487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DBDA5-6677-0D49-ACD4-950DDCC16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" altLang="ko-Kore-KR" sz="4400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III. RESULTS</a:t>
            </a:r>
            <a:r>
              <a:rPr lang="ko-KR" altLang="en-US" sz="4400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endParaRPr lang="en" altLang="ko-Kore-KR" sz="4400" dirty="0">
              <a:latin typeface="Consolas" panose="020B0609020204030204" pitchFamily="49" charset="0"/>
              <a:ea typeface="D2Coding" panose="020B0609020101020101" pitchFamily="49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89BDCA-6149-B044-9D2D-1365717F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7E949B-213C-0C6F-C0EB-20353595763F}"/>
              </a:ext>
            </a:extLst>
          </p:cNvPr>
          <p:cNvSpPr txBox="1"/>
          <p:nvPr/>
        </p:nvSpPr>
        <p:spPr>
          <a:xfrm>
            <a:off x="1265170" y="4571246"/>
            <a:ext cx="274370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200" dirty="0"/>
              <a:t>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200" dirty="0"/>
              <a:t>Annotation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200" dirty="0"/>
              <a:t>Provenance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200" dirty="0"/>
              <a:t>Types of Narratives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200" dirty="0"/>
              <a:t>Clinical Applications</a:t>
            </a:r>
            <a:endParaRPr kumimoji="1" lang="ko-Kore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644572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훨씬 더 큰 데이터 세트를 사용할 수 있는 경우에도 </a:t>
            </a:r>
            <a:br>
              <a:rPr lang="en-US" altLang="ko-KR" dirty="0"/>
            </a:br>
            <a:r>
              <a:rPr lang="ko-KR" altLang="en-US" dirty="0"/>
              <a:t>상대적으로 작은 데이터 세트가 활용되었음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사용 가능한 데이터의 </a:t>
            </a:r>
            <a:r>
              <a:rPr lang="en-US" altLang="ko-KR" dirty="0"/>
              <a:t>0.002%</a:t>
            </a:r>
            <a:r>
              <a:rPr lang="ko-KR" altLang="en-US" dirty="0"/>
              <a:t>만 활용하는 일부 연구 확인 가능 </a:t>
            </a:r>
            <a:r>
              <a:rPr lang="en-US" altLang="ko-KR" dirty="0"/>
              <a:t>(</a:t>
            </a:r>
            <a:r>
              <a:rPr lang="ko-KR" altLang="en-US" dirty="0"/>
              <a:t>최대는 </a:t>
            </a:r>
            <a:r>
              <a:rPr lang="en-US" altLang="ko-KR" dirty="0"/>
              <a:t>11.88% </a:t>
            </a:r>
            <a:r>
              <a:rPr lang="ko-KR" altLang="en-US" dirty="0"/>
              <a:t>활용</a:t>
            </a:r>
            <a:r>
              <a:rPr lang="en-US" altLang="ko-KR" dirty="0"/>
              <a:t>)</a:t>
            </a:r>
            <a:endParaRPr lang="en" altLang="ko-Kore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18</a:t>
            </a:fld>
            <a:endParaRPr kumimoji="1" lang="ko-Kore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B3EFAA8-10E9-CC8B-D02B-0E77A5F4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ore-KR" sz="4000" dirty="0"/>
              <a:t>Size</a:t>
            </a:r>
            <a:endParaRPr lang="en" altLang="ko-Kore-KR" sz="3200" dirty="0"/>
          </a:p>
        </p:txBody>
      </p:sp>
    </p:spTree>
    <p:extLst>
      <p:ext uri="{BB962C8B-B14F-4D97-AF65-F5344CB8AC3E}">
        <p14:creationId xmlns:p14="http://schemas.microsoft.com/office/powerpoint/2010/main" val="310928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19</a:t>
            </a:fld>
            <a:endParaRPr kumimoji="1" lang="ko-Kore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B3EFAA8-10E9-CC8B-D02B-0E77A5F4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ore-KR" sz="4000" dirty="0"/>
              <a:t>Size</a:t>
            </a:r>
            <a:endParaRPr lang="en" altLang="ko-Kore-KR" sz="3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15A1C3-FA08-48B0-5350-C22D21F58AB4}"/>
              </a:ext>
            </a:extLst>
          </p:cNvPr>
          <p:cNvSpPr/>
          <p:nvPr/>
        </p:nvSpPr>
        <p:spPr>
          <a:xfrm>
            <a:off x="838200" y="1690688"/>
            <a:ext cx="4700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ore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utilization on a logarithmic scale.</a:t>
            </a:r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EBDA844C-E71C-991F-45C1-7DBC5633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135" y="2122515"/>
            <a:ext cx="7391730" cy="437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42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DBDA5-6677-0D49-ACD4-950DDCC16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r>
              <a:rPr lang="en" altLang="ko-Kore-KR" dirty="0"/>
              <a:t>KEY WORDS: </a:t>
            </a:r>
          </a:p>
          <a:p>
            <a:pPr marL="0" indent="0">
              <a:buNone/>
            </a:pPr>
            <a:r>
              <a:rPr lang="en" altLang="ko-Kore-KR" dirty="0"/>
              <a:t>	natural language processing </a:t>
            </a:r>
          </a:p>
          <a:p>
            <a:pPr marL="0" indent="0">
              <a:buNone/>
            </a:pPr>
            <a:r>
              <a:rPr lang="en" altLang="ko-Kore-KR" dirty="0"/>
              <a:t>	machine learning </a:t>
            </a:r>
          </a:p>
          <a:p>
            <a:pPr marL="0" indent="0">
              <a:buNone/>
            </a:pPr>
            <a:r>
              <a:rPr lang="en" altLang="ko-Kore-KR" dirty="0"/>
              <a:t>	medical informatics</a:t>
            </a:r>
          </a:p>
          <a:p>
            <a:pPr marL="0" indent="0">
              <a:buNone/>
            </a:pPr>
            <a:r>
              <a:rPr lang="en" altLang="ko-Kore-KR" dirty="0"/>
              <a:t>	medical informatics applications </a:t>
            </a:r>
            <a:endParaRPr lang="en" altLang="ko-Kore-KR" sz="4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89BDCA-6149-B044-9D2D-1365717F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3518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활용률이 저조한 주된 이유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기계 학습의 지도학습 </a:t>
            </a:r>
            <a:r>
              <a:rPr lang="en-US" altLang="ko-KR" dirty="0"/>
              <a:t>(supervised learning)</a:t>
            </a:r>
            <a:r>
              <a:rPr lang="ko-KR" altLang="en-US" dirty="0"/>
              <a:t> 알고리즘이 겪는 </a:t>
            </a:r>
            <a:br>
              <a:rPr lang="en-US" altLang="ko-KR" dirty="0"/>
            </a:br>
            <a:r>
              <a:rPr lang="ko-KR" altLang="en-US" dirty="0"/>
              <a:t>주석 병목현상</a:t>
            </a:r>
            <a:r>
              <a:rPr lang="en-US" altLang="ko-KR" dirty="0"/>
              <a:t> (annotation bottleneck)</a:t>
            </a:r>
            <a:r>
              <a:rPr lang="ko-KR" altLang="en-US" dirty="0"/>
              <a:t> 때문</a:t>
            </a:r>
            <a:endParaRPr lang="en-US" altLang="ko-KR" dirty="0"/>
          </a:p>
          <a:p>
            <a:pPr lvl="1"/>
            <a:r>
              <a:rPr lang="ko-KR" altLang="en-US" dirty="0"/>
              <a:t>지도학습 알고리즘은 데이터를 예측 수학 모델로 일반화하려면 </a:t>
            </a:r>
            <a:br>
              <a:rPr lang="en-US" altLang="ko-KR" dirty="0"/>
            </a:br>
            <a:r>
              <a:rPr lang="ko-KR" altLang="en-US" dirty="0"/>
              <a:t>훈련 데이터에 주석을 달아야 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인간이 일일이 주석처리 하는 것은 </a:t>
            </a:r>
            <a:br>
              <a:rPr lang="en-US" altLang="ko-KR" dirty="0"/>
            </a:br>
            <a:r>
              <a:rPr lang="ko-KR" altLang="en-US" dirty="0"/>
              <a:t>노동 집약적</a:t>
            </a:r>
            <a:r>
              <a:rPr lang="en-US" altLang="ko-KR" dirty="0"/>
              <a:t>(labor-intensive)</a:t>
            </a:r>
            <a:r>
              <a:rPr lang="ko-KR" altLang="en-US" dirty="0"/>
              <a:t>이고 오류가 발생하기 쉬움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ore-KR" i="1" dirty="0"/>
          </a:p>
          <a:p>
            <a:endParaRPr lang="en" altLang="ko-Kore-KR" i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20</a:t>
            </a:fld>
            <a:endParaRPr kumimoji="1" lang="ko-Kore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B3EFAA8-10E9-CC8B-D02B-0E77A5F4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ore-KR" sz="4000" dirty="0"/>
              <a:t>Annotation</a:t>
            </a:r>
            <a:r>
              <a:rPr lang="ko-KR" altLang="en-US" sz="4000" dirty="0"/>
              <a:t> </a:t>
            </a:r>
            <a:r>
              <a:rPr lang="en-US" altLang="ko-KR" sz="4000" dirty="0"/>
              <a:t>-</a:t>
            </a:r>
            <a:r>
              <a:rPr lang="ko-KR" altLang="en-US" sz="4000" dirty="0"/>
              <a:t> 애로사항</a:t>
            </a:r>
            <a:endParaRPr lang="en" altLang="ko-Kore-KR" sz="3200" dirty="0"/>
          </a:p>
        </p:txBody>
      </p:sp>
    </p:spTree>
    <p:extLst>
      <p:ext uri="{BB962C8B-B14F-4D97-AF65-F5344CB8AC3E}">
        <p14:creationId xmlns:p14="http://schemas.microsoft.com/office/powerpoint/2010/main" val="4095944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활성 학습 </a:t>
            </a:r>
            <a:r>
              <a:rPr lang="en-US" altLang="ko-KR" dirty="0"/>
              <a:t>(Active Learning)</a:t>
            </a:r>
            <a:r>
              <a:rPr lang="ko-KR" altLang="en-US" dirty="0"/>
              <a:t> 알고리즘 적용 </a:t>
            </a:r>
            <a:r>
              <a:rPr lang="en-US" altLang="ko-KR" baseline="30000" dirty="0"/>
              <a:t>[20,</a:t>
            </a:r>
            <a:r>
              <a:rPr lang="ko-KR" altLang="en-US" baseline="30000" dirty="0"/>
              <a:t> </a:t>
            </a:r>
            <a:r>
              <a:rPr lang="en-US" altLang="ko-KR" baseline="30000" dirty="0"/>
              <a:t>54,</a:t>
            </a:r>
            <a:r>
              <a:rPr lang="ko-KR" altLang="en-US" baseline="30000" dirty="0"/>
              <a:t> </a:t>
            </a:r>
            <a:r>
              <a:rPr lang="en-US" altLang="ko-KR" baseline="30000" dirty="0"/>
              <a:t>100]</a:t>
            </a:r>
          </a:p>
          <a:p>
            <a:pPr lvl="1"/>
            <a:r>
              <a:rPr lang="ko-KR" altLang="en-US" dirty="0"/>
              <a:t>예측 모델의 품질에 따라 성능이 달라짐 </a:t>
            </a:r>
            <a:endParaRPr lang="en-US" altLang="ko-KR" dirty="0"/>
          </a:p>
          <a:p>
            <a:pPr lvl="1"/>
            <a:r>
              <a:rPr lang="ko-KR" altLang="en-US" dirty="0"/>
              <a:t>모델의 재학습이 상대적으로 오래 지속되는 경우 비효율적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 다양성 측정</a:t>
            </a:r>
            <a:r>
              <a:rPr lang="en-US" altLang="ko-KR" dirty="0"/>
              <a:t>(diversity measure)</a:t>
            </a:r>
            <a:r>
              <a:rPr lang="ko-KR" altLang="en-US" dirty="0"/>
              <a:t> 기법을 사용하여 </a:t>
            </a:r>
            <a:br>
              <a:rPr lang="en-US" altLang="ko-KR" dirty="0"/>
            </a:br>
            <a:r>
              <a:rPr lang="ko-KR" altLang="en-US" dirty="0"/>
              <a:t>주석의 우선 순위 지정</a:t>
            </a:r>
            <a:endParaRPr lang="en-US" altLang="ko-KR" dirty="0"/>
          </a:p>
          <a:p>
            <a:pPr lvl="1"/>
            <a:r>
              <a:rPr lang="en-US" altLang="ko-KR" dirty="0"/>
              <a:t>e.g. </a:t>
            </a:r>
            <a:r>
              <a:rPr lang="ko-KR" altLang="en-US" dirty="0"/>
              <a:t>코사인 유사도 기법</a:t>
            </a:r>
            <a:endParaRPr lang="en-US" altLang="ko-KR" dirty="0"/>
          </a:p>
          <a:p>
            <a:pPr lvl="1"/>
            <a:r>
              <a:rPr lang="ko-KR" altLang="en-US" dirty="0" err="1"/>
              <a:t>이상값</a:t>
            </a:r>
            <a:r>
              <a:rPr lang="en-US" altLang="ko-KR" dirty="0"/>
              <a:t>(outlier)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존재하면</a:t>
            </a:r>
            <a:r>
              <a:rPr lang="en-US" altLang="ko-KR" dirty="0"/>
              <a:t>,</a:t>
            </a:r>
            <a:r>
              <a:rPr lang="ko-KR" altLang="en-US" dirty="0"/>
              <a:t> 모델의 성능 저하를 초래할 수 있음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21</a:t>
            </a:fld>
            <a:endParaRPr kumimoji="1" lang="ko-Kore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B3EFAA8-10E9-CC8B-D02B-0E77A5F4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ore-KR" sz="4000" dirty="0"/>
              <a:t>Annotation</a:t>
            </a:r>
            <a:r>
              <a:rPr lang="ko-KR" altLang="en-US" sz="4000" dirty="0"/>
              <a:t> </a:t>
            </a:r>
            <a:r>
              <a:rPr lang="en-US" altLang="ko-KR" sz="4000" dirty="0"/>
              <a:t>-</a:t>
            </a:r>
            <a:r>
              <a:rPr lang="ko-KR" altLang="en-US" sz="4000" dirty="0"/>
              <a:t> 해결방안</a:t>
            </a:r>
            <a:endParaRPr lang="en" altLang="ko-Kore-KR" sz="3200" dirty="0"/>
          </a:p>
        </p:txBody>
      </p:sp>
    </p:spTree>
    <p:extLst>
      <p:ext uri="{BB962C8B-B14F-4D97-AF65-F5344CB8AC3E}">
        <p14:creationId xmlns:p14="http://schemas.microsoft.com/office/powerpoint/2010/main" val="322607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655"/>
            <a:ext cx="10515600" cy="4351338"/>
          </a:xfrm>
        </p:spPr>
        <p:txBody>
          <a:bodyPr>
            <a:normAutofit fontScale="92500"/>
          </a:bodyPr>
          <a:lstStyle/>
          <a:p>
            <a:endParaRPr lang="en-US" altLang="ko-Kore-KR" i="1" dirty="0"/>
          </a:p>
          <a:p>
            <a:r>
              <a:rPr lang="en-US" altLang="ko-KR" dirty="0"/>
              <a:t>1. </a:t>
            </a:r>
            <a:r>
              <a:rPr lang="ko-KR" altLang="en-US" dirty="0"/>
              <a:t>모델 학습 시</a:t>
            </a:r>
            <a:r>
              <a:rPr lang="en-US" altLang="ko-KR" dirty="0"/>
              <a:t>,</a:t>
            </a:r>
            <a:r>
              <a:rPr lang="ko-KR" altLang="en-US" dirty="0"/>
              <a:t> 많은 </a:t>
            </a:r>
            <a:r>
              <a:rPr lang="en" altLang="ko-Kore-KR" dirty="0"/>
              <a:t>Labeling </a:t>
            </a:r>
            <a:r>
              <a:rPr lang="ko-KR" altLang="en-US" dirty="0"/>
              <a:t>비용 필요</a:t>
            </a:r>
            <a:endParaRPr lang="en-US" altLang="ko-KR" dirty="0"/>
          </a:p>
          <a:p>
            <a:pPr lvl="1"/>
            <a:r>
              <a:rPr lang="ko-KR" altLang="en-US" dirty="0"/>
              <a:t>많은 데이터는 거의 항상</a:t>
            </a:r>
            <a:r>
              <a:rPr lang="en-US" altLang="ko-KR" dirty="0"/>
              <a:t>(</a:t>
            </a:r>
            <a:r>
              <a:rPr lang="en" altLang="ko-Kore-KR" dirty="0"/>
              <a:t>Almost always) </a:t>
            </a:r>
            <a:r>
              <a:rPr lang="ko-KR" altLang="en-US" dirty="0"/>
              <a:t>성능이 좋아진다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많은 데이터 → 높은 표현력</a:t>
            </a:r>
            <a:r>
              <a:rPr lang="en" altLang="ko-Kore-KR" dirty="0"/>
              <a:t> → </a:t>
            </a:r>
            <a:r>
              <a:rPr lang="ko-KR" altLang="en-US" dirty="0"/>
              <a:t>더 좋은 성능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많은 데이터 → 많은 </a:t>
            </a:r>
            <a:r>
              <a:rPr lang="en" altLang="ko-Kore-KR" dirty="0"/>
              <a:t>Labeling </a:t>
            </a:r>
            <a:r>
              <a:rPr lang="ko-KR" altLang="en-US" dirty="0"/>
              <a:t>비용 </a:t>
            </a:r>
            <a:endParaRPr lang="en-US" altLang="ko-KR" dirty="0"/>
          </a:p>
          <a:p>
            <a:r>
              <a:rPr lang="en-US" altLang="ko-KR" dirty="0"/>
              <a:t>4.</a:t>
            </a:r>
            <a:r>
              <a:rPr lang="ko-KR" altLang="en-US" dirty="0"/>
              <a:t> 사람이 모든 라벨링을 진행하는 것은 조금 아깝다는 생각이 든다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5.</a:t>
            </a:r>
            <a:r>
              <a:rPr lang="ko-KR" altLang="en-US" dirty="0"/>
              <a:t> 어떤 데이터가 필요한지를 기계가 판단하여 사람에게 라벨링을 부탁한다면 </a:t>
            </a:r>
            <a:endParaRPr lang="en-US" altLang="ko-KR" dirty="0"/>
          </a:p>
          <a:p>
            <a:pPr lvl="1"/>
            <a:r>
              <a:rPr lang="ko-KR" altLang="en-US" dirty="0"/>
              <a:t>사람은 더 적은 </a:t>
            </a:r>
            <a:r>
              <a:rPr lang="ko-KR" altLang="en-US" dirty="0" err="1"/>
              <a:t>라벨링</a:t>
            </a:r>
            <a:r>
              <a:rPr lang="ko-KR" altLang="en-US" dirty="0"/>
              <a:t> 공수를 들이고도 좋은 모델을 학습할 수 있지 않을까</a:t>
            </a:r>
            <a:r>
              <a:rPr lang="en-US" altLang="ko-KR" dirty="0"/>
              <a:t>?</a:t>
            </a:r>
            <a:endParaRPr lang="ko-KR" altLang="en-US" dirty="0"/>
          </a:p>
          <a:p>
            <a:endParaRPr lang="en" altLang="ko-Kore-KR" i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22</a:t>
            </a:fld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7235F-E364-7128-405F-04FDEE8DB23F}"/>
              </a:ext>
            </a:extLst>
          </p:cNvPr>
          <p:cNvSpPr txBox="1"/>
          <p:nvPr/>
        </p:nvSpPr>
        <p:spPr>
          <a:xfrm>
            <a:off x="0" y="6464107"/>
            <a:ext cx="359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참고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" altLang="ko-KR" dirty="0">
                <a:hlinkClick r:id="rId3"/>
              </a:rPr>
              <a:t>https://kmhana.tistory.com/4</a:t>
            </a:r>
            <a:endParaRPr kumimoji="1" lang="en" altLang="ko-KR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5307437-3D3E-F5C5-D587-1BE9AE7B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969" y="337277"/>
            <a:ext cx="10515600" cy="1325563"/>
          </a:xfrm>
        </p:spPr>
        <p:txBody>
          <a:bodyPr>
            <a:noAutofit/>
          </a:bodyPr>
          <a:lstStyle/>
          <a:p>
            <a:r>
              <a:rPr lang="ko-KR" altLang="en-US" sz="4000" dirty="0"/>
              <a:t>참고</a:t>
            </a:r>
            <a:r>
              <a:rPr lang="en-US" altLang="ko-Kore-KR" sz="4000" dirty="0"/>
              <a:t> – Active Learning</a:t>
            </a:r>
            <a:r>
              <a:rPr lang="ko-KR" altLang="en-US" sz="4000" dirty="0"/>
              <a:t>의 배경</a:t>
            </a:r>
            <a:endParaRPr lang="en" altLang="ko-Kore-KR" sz="3200" dirty="0"/>
          </a:p>
        </p:txBody>
      </p:sp>
    </p:spTree>
    <p:extLst>
      <p:ext uri="{BB962C8B-B14F-4D97-AF65-F5344CB8AC3E}">
        <p14:creationId xmlns:p14="http://schemas.microsoft.com/office/powerpoint/2010/main" val="361861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23</a:t>
            </a:fld>
            <a:endParaRPr kumimoji="1" lang="ko-Kore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B3EFAA8-10E9-CC8B-D02B-0E77A5F46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969" y="337277"/>
            <a:ext cx="10515600" cy="1325563"/>
          </a:xfrm>
        </p:spPr>
        <p:txBody>
          <a:bodyPr>
            <a:noAutofit/>
          </a:bodyPr>
          <a:lstStyle/>
          <a:p>
            <a:r>
              <a:rPr lang="ko-KR" altLang="en-US" sz="4000" dirty="0"/>
              <a:t>참고</a:t>
            </a:r>
            <a:r>
              <a:rPr lang="en-US" altLang="ko-Kore-KR" sz="4000" dirty="0"/>
              <a:t> – Active Learning</a:t>
            </a:r>
            <a:endParaRPr lang="en" altLang="ko-Kore-K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7235F-E364-7128-405F-04FDEE8DB23F}"/>
              </a:ext>
            </a:extLst>
          </p:cNvPr>
          <p:cNvSpPr txBox="1"/>
          <p:nvPr/>
        </p:nvSpPr>
        <p:spPr>
          <a:xfrm>
            <a:off x="0" y="6464107"/>
            <a:ext cx="359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참고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" altLang="ko-KR" dirty="0">
                <a:hlinkClick r:id="rId3"/>
              </a:rPr>
              <a:t>https://kmhana.tistory.com/4</a:t>
            </a:r>
            <a:endParaRPr kumimoji="1" lang="en" altLang="ko-KR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B928157C-DE18-17FC-A2A3-FDEF16F16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470" y="1472941"/>
            <a:ext cx="6621382" cy="499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DF74E9-FD64-1E48-7CA2-58737AC4D6F6}"/>
              </a:ext>
            </a:extLst>
          </p:cNvPr>
          <p:cNvSpPr txBox="1"/>
          <p:nvPr/>
        </p:nvSpPr>
        <p:spPr>
          <a:xfrm>
            <a:off x="7766689" y="739510"/>
            <a:ext cx="4187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* </a:t>
            </a:r>
            <a:r>
              <a:rPr lang="ko-KR" altLang="en-US" dirty="0" err="1"/>
              <a:t>빨간점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" altLang="ko-Kore-KR" dirty="0"/>
              <a:t>labeling </a:t>
            </a:r>
            <a:r>
              <a:rPr lang="ko-KR" altLang="en-US" dirty="0"/>
              <a:t>된 데이터</a:t>
            </a:r>
          </a:p>
          <a:p>
            <a:r>
              <a:rPr lang="ko-KR" altLang="en-US" dirty="0"/>
              <a:t>* </a:t>
            </a:r>
            <a:r>
              <a:rPr lang="ko-KR" altLang="en-US" dirty="0" err="1"/>
              <a:t>초록점</a:t>
            </a:r>
            <a:r>
              <a:rPr lang="ko-KR" altLang="en-US" dirty="0"/>
              <a:t> </a:t>
            </a:r>
            <a:r>
              <a:rPr lang="en-US" altLang="ko-KR" dirty="0"/>
              <a:t>: labeling</a:t>
            </a:r>
            <a:r>
              <a:rPr lang="ko-KR" altLang="en-US" dirty="0"/>
              <a:t>을 위해 선택된 데이터</a:t>
            </a:r>
          </a:p>
          <a:p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C0BA3-3A1C-B07A-60FA-1E31701BB94A}"/>
              </a:ext>
            </a:extLst>
          </p:cNvPr>
          <p:cNvSpPr txBox="1"/>
          <p:nvPr/>
        </p:nvSpPr>
        <p:spPr>
          <a:xfrm>
            <a:off x="278969" y="3045194"/>
            <a:ext cx="492795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ko-KR" altLang="en-US" sz="2000" dirty="0"/>
              <a:t> 숲길을 따라가며</a:t>
            </a:r>
            <a:r>
              <a:rPr lang="en-US" altLang="ko-KR" sz="2000" dirty="0"/>
              <a:t>, </a:t>
            </a:r>
            <a:r>
              <a:rPr lang="ko-KR" altLang="en-US" sz="2000" dirty="0"/>
              <a:t>나무를 선별하는 방식</a:t>
            </a:r>
          </a:p>
          <a:p>
            <a:pPr algn="ctr"/>
            <a:endParaRPr kumimoji="1" lang="en-US" altLang="ko-Kore-KR" dirty="0"/>
          </a:p>
          <a:p>
            <a:pPr algn="ctr"/>
            <a:r>
              <a:rPr kumimoji="1" lang="ko-KR" altLang="en-US" dirty="0"/>
              <a:t>혹은</a:t>
            </a:r>
            <a:endParaRPr kumimoji="1" lang="en-US" altLang="ko-KR" dirty="0"/>
          </a:p>
          <a:p>
            <a:pPr algn="ctr"/>
            <a:endParaRPr kumimoji="1" lang="en-US" altLang="ko-Kore-KR" dirty="0"/>
          </a:p>
          <a:p>
            <a:pPr algn="ctr"/>
            <a:r>
              <a:rPr lang="ko-KR" altLang="en-US" sz="2000" dirty="0"/>
              <a:t>전체 숲을 보며</a:t>
            </a:r>
            <a:r>
              <a:rPr lang="en-US" altLang="ko-KR" sz="2000" dirty="0"/>
              <a:t>, </a:t>
            </a:r>
            <a:r>
              <a:rPr lang="ko-KR" altLang="en-US" sz="2000" dirty="0"/>
              <a:t>중요한 나무를 찾는 방식 </a:t>
            </a:r>
            <a:r>
              <a:rPr lang="en-US" altLang="ko-K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ko-KR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658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 기존의 구조화 데이터</a:t>
            </a:r>
            <a:r>
              <a:rPr lang="en-US" altLang="ko-KR" dirty="0"/>
              <a:t>(Existing Structured Data)</a:t>
            </a:r>
            <a:r>
              <a:rPr lang="ko-KR" altLang="en-US" dirty="0"/>
              <a:t>를 </a:t>
            </a:r>
            <a:r>
              <a:rPr lang="en-US" altLang="ko-KR" dirty="0"/>
              <a:t>label</a:t>
            </a:r>
            <a:r>
              <a:rPr lang="ko-KR" altLang="en-US" dirty="0"/>
              <a:t>로 사용</a:t>
            </a:r>
            <a:endParaRPr lang="en-US" altLang="ko-KR" dirty="0"/>
          </a:p>
          <a:p>
            <a:pPr lvl="1"/>
            <a:r>
              <a:rPr lang="en-US" altLang="ko-KR" dirty="0"/>
              <a:t>e.g. </a:t>
            </a:r>
            <a:r>
              <a:rPr lang="ko-KR" altLang="en-US" dirty="0"/>
              <a:t>입원</a:t>
            </a:r>
            <a:r>
              <a:rPr lang="en-US" altLang="ko-KR" dirty="0"/>
              <a:t>,</a:t>
            </a:r>
            <a:r>
              <a:rPr lang="ko-KR" altLang="en-US" dirty="0"/>
              <a:t> 사망</a:t>
            </a:r>
            <a:r>
              <a:rPr lang="en-US" altLang="ko-KR" dirty="0"/>
              <a:t>,</a:t>
            </a:r>
            <a:r>
              <a:rPr lang="ko-KR" altLang="en-US" dirty="0"/>
              <a:t> 재입원</a:t>
            </a:r>
            <a:r>
              <a:rPr lang="en-US" altLang="ko-KR" dirty="0"/>
              <a:t>,</a:t>
            </a:r>
            <a:r>
              <a:rPr lang="ko-KR" altLang="en-US" dirty="0"/>
              <a:t> 응급실 방문 등의 데이터 사용</a:t>
            </a:r>
            <a:endParaRPr lang="en-US" altLang="ko-KR" dirty="0"/>
          </a:p>
          <a:p>
            <a:pPr lvl="1"/>
            <a:r>
              <a:rPr lang="en" altLang="ko-Kore-KR" dirty="0"/>
              <a:t>e.g. </a:t>
            </a:r>
            <a:r>
              <a:rPr lang="ko-KR" altLang="en-US" dirty="0"/>
              <a:t>과거 데이터에서 예측 모델을 훈련하여 </a:t>
            </a:r>
            <a:br>
              <a:rPr lang="en-US" altLang="ko-KR" dirty="0"/>
            </a:br>
            <a:r>
              <a:rPr lang="ko-KR" altLang="en-US" dirty="0"/>
              <a:t>위험에 처한 환자를 식별하기 위해 </a:t>
            </a:r>
            <a:r>
              <a:rPr lang="en" altLang="ko-Kore-KR" dirty="0"/>
              <a:t>ICD </a:t>
            </a:r>
            <a:r>
              <a:rPr lang="ko-KR" altLang="en-US" dirty="0"/>
              <a:t>진단 코드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일부 다른 영역에서의 유용성 불분명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4.</a:t>
            </a:r>
            <a:r>
              <a:rPr lang="ko-KR" altLang="en-US" dirty="0"/>
              <a:t> 탐욕적 일치 기반 반자동</a:t>
            </a:r>
            <a:r>
              <a:rPr lang="en-US" altLang="ko-KR" dirty="0"/>
              <a:t>(semiautomated)</a:t>
            </a:r>
            <a:r>
              <a:rPr lang="ko-KR" altLang="en-US" dirty="0"/>
              <a:t> 레이블링 </a:t>
            </a:r>
            <a:r>
              <a:rPr lang="en-US" altLang="ko-KR" baseline="30000" dirty="0"/>
              <a:t>[33, 105]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 err="1"/>
              <a:t>크라우드소싱</a:t>
            </a:r>
            <a:endParaRPr lang="en-US" altLang="ko-KR" dirty="0"/>
          </a:p>
          <a:p>
            <a:pPr lvl="1"/>
            <a:r>
              <a:rPr lang="ko-KR" altLang="en-US" dirty="0"/>
              <a:t>프라이버시 제약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24</a:t>
            </a:fld>
            <a:endParaRPr kumimoji="1" lang="ko-Kore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B3EFAA8-10E9-CC8B-D02B-0E77A5F4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ore-KR" sz="4000" dirty="0"/>
              <a:t>Annotation</a:t>
            </a:r>
            <a:r>
              <a:rPr lang="ko-KR" altLang="en-US" sz="4000" dirty="0"/>
              <a:t> </a:t>
            </a:r>
            <a:r>
              <a:rPr lang="en-US" altLang="ko-KR" sz="4000" dirty="0"/>
              <a:t>-</a:t>
            </a:r>
            <a:r>
              <a:rPr lang="ko-KR" altLang="en-US" sz="4000" dirty="0"/>
              <a:t> 해결방안</a:t>
            </a:r>
            <a:endParaRPr lang="en" altLang="ko-Kore-KR" sz="3200" dirty="0"/>
          </a:p>
        </p:txBody>
      </p:sp>
    </p:spTree>
    <p:extLst>
      <p:ext uri="{BB962C8B-B14F-4D97-AF65-F5344CB8AC3E}">
        <p14:creationId xmlns:p14="http://schemas.microsoft.com/office/powerpoint/2010/main" val="3043125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임상 </a:t>
            </a:r>
            <a:r>
              <a:rPr lang="ko-KR" altLang="en-US" dirty="0" err="1"/>
              <a:t>내러티브의</a:t>
            </a:r>
            <a:r>
              <a:rPr lang="ko-KR" altLang="en-US" dirty="0"/>
              <a:t> 구조와 스타일은 기관마다 크게 다를 수 있음</a:t>
            </a:r>
            <a:r>
              <a:rPr lang="en-US" altLang="ko-KR" baseline="30000" dirty="0"/>
              <a:t>[119]</a:t>
            </a:r>
          </a:p>
          <a:p>
            <a:endParaRPr lang="en-US" altLang="ko-KR" dirty="0"/>
          </a:p>
          <a:p>
            <a:r>
              <a:rPr lang="ko-KR" altLang="en-US" dirty="0"/>
              <a:t>데이터 출처가 소수 기관에 국한되는 경우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데이터의 대표성 부족 → </a:t>
            </a:r>
            <a:r>
              <a:rPr lang="ko-KR" altLang="en-US" dirty="0" err="1"/>
              <a:t>과적합</a:t>
            </a:r>
            <a:r>
              <a:rPr lang="ko-KR" altLang="en-US" dirty="0"/>
              <a:t> </a:t>
            </a:r>
            <a:r>
              <a:rPr lang="en-US" altLang="ko-KR" dirty="0"/>
              <a:t>(overfitting)</a:t>
            </a:r>
          </a:p>
          <a:p>
            <a:endParaRPr lang="en-US" altLang="ko-KR" dirty="0"/>
          </a:p>
          <a:p>
            <a:r>
              <a:rPr lang="ko-KR" altLang="en-US" dirty="0"/>
              <a:t>본 논문에서 검토된 대부분의 연구 데이터는 연구 저자와 관련된 기관으로 한정됨</a:t>
            </a:r>
            <a:endParaRPr lang="en-US" altLang="ko-KR" dirty="0"/>
          </a:p>
          <a:p>
            <a:pPr lvl="1"/>
            <a:r>
              <a:rPr lang="ko-KR" altLang="en-US" dirty="0"/>
              <a:t>데이터셋에 자유롭게 접근하기는 어렵기 때문일 것</a:t>
            </a:r>
            <a:endParaRPr lang="en" altLang="ko-Kore-KR" i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25</a:t>
            </a:fld>
            <a:endParaRPr kumimoji="1" lang="ko-Kore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B3EFAA8-10E9-CC8B-D02B-0E77A5F4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ore-KR" sz="4000" dirty="0"/>
              <a:t>Provenance (</a:t>
            </a:r>
            <a:r>
              <a:rPr lang="ko-KR" altLang="en-US" sz="4000" dirty="0"/>
              <a:t>출처</a:t>
            </a:r>
            <a:r>
              <a:rPr lang="en-US" altLang="ko-Kore-KR" sz="4000" dirty="0"/>
              <a:t>)</a:t>
            </a:r>
            <a:endParaRPr lang="en" altLang="ko-Kore-KR" sz="3200" dirty="0"/>
          </a:p>
        </p:txBody>
      </p:sp>
    </p:spTree>
    <p:extLst>
      <p:ext uri="{BB962C8B-B14F-4D97-AF65-F5344CB8AC3E}">
        <p14:creationId xmlns:p14="http://schemas.microsoft.com/office/powerpoint/2010/main" val="848266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대부분 단일 유형의 임상 </a:t>
            </a:r>
            <a:r>
              <a:rPr lang="ko-KR" altLang="en-US" dirty="0" err="1"/>
              <a:t>내러티브에</a:t>
            </a:r>
            <a:r>
              <a:rPr lang="ko-KR" altLang="en-US" dirty="0"/>
              <a:t> 초점을 맞춤</a:t>
            </a:r>
            <a:endParaRPr lang="en-US" altLang="ko-KR" dirty="0"/>
          </a:p>
          <a:p>
            <a:pPr lvl="1"/>
            <a:r>
              <a:rPr lang="en-US" altLang="ko-KR" dirty="0"/>
              <a:t>e.g. </a:t>
            </a:r>
            <a:r>
              <a:rPr lang="ko-KR" altLang="en-US" dirty="0"/>
              <a:t>심장초음파 보고서는 심혈관 의학과 관련된 정보를 추출하는 데 사용 </a:t>
            </a:r>
            <a:endParaRPr lang="en-US" altLang="ko-KR" dirty="0"/>
          </a:p>
          <a:p>
            <a:pPr lvl="1"/>
            <a:r>
              <a:rPr lang="en-US" altLang="ko-KR" dirty="0"/>
              <a:t>e.g. </a:t>
            </a:r>
            <a:r>
              <a:rPr lang="ko-KR" altLang="en-US" dirty="0"/>
              <a:t>뇌파 검사 보고서는 간질을 연구하는 데 사용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e.g. </a:t>
            </a:r>
            <a:r>
              <a:rPr lang="ko-KR" altLang="en-US" dirty="0"/>
              <a:t>정신과 기록은 건강 정보와 증상 심각도를 추출하는 데 사용 등</a:t>
            </a:r>
            <a:endParaRPr lang="en" altLang="ko-Kore-KR" i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26</a:t>
            </a:fld>
            <a:endParaRPr kumimoji="1" lang="ko-Kore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B3EFAA8-10E9-CC8B-D02B-0E77A5F4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ore-KR" sz="4000" dirty="0"/>
              <a:t>Types of Narratives</a:t>
            </a:r>
            <a:endParaRPr lang="en" altLang="ko-Kore-KR" sz="3200" dirty="0"/>
          </a:p>
        </p:txBody>
      </p:sp>
    </p:spTree>
    <p:extLst>
      <p:ext uri="{BB962C8B-B14F-4D97-AF65-F5344CB8AC3E}">
        <p14:creationId xmlns:p14="http://schemas.microsoft.com/office/powerpoint/2010/main" val="169896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대다수의 연구는 지도 학습에 적합한 텍스트 분류 작업을 수행</a:t>
            </a:r>
            <a:endParaRPr lang="en-US" altLang="ko-KR" dirty="0"/>
          </a:p>
          <a:p>
            <a:pPr lvl="1"/>
            <a:r>
              <a:rPr lang="ko-KR" altLang="en-US" dirty="0"/>
              <a:t>분류 모델은 </a:t>
            </a:r>
            <a:r>
              <a:rPr lang="en-US" altLang="ko-KR" dirty="0"/>
              <a:t>phenotyping(</a:t>
            </a:r>
            <a:r>
              <a:rPr lang="ko-KR" altLang="en-US" dirty="0"/>
              <a:t>표현형</a:t>
            </a:r>
            <a:r>
              <a:rPr lang="en-US" altLang="ko-KR" dirty="0"/>
              <a:t>,</a:t>
            </a:r>
            <a:r>
              <a:rPr lang="ko-KR" altLang="en-US" dirty="0"/>
              <a:t> 형질형</a:t>
            </a:r>
            <a:r>
              <a:rPr lang="en-US" altLang="ko-KR" dirty="0"/>
              <a:t>), prognosis(</a:t>
            </a:r>
            <a:r>
              <a:rPr lang="ko-KR" altLang="en-US" dirty="0"/>
              <a:t>예후</a:t>
            </a:r>
            <a:r>
              <a:rPr lang="en-US" altLang="ko-KR" dirty="0"/>
              <a:t>), </a:t>
            </a:r>
            <a:r>
              <a:rPr lang="ko-KR" altLang="en-US" dirty="0"/>
              <a:t>치료 개선</a:t>
            </a:r>
            <a:r>
              <a:rPr lang="en-US" altLang="ko-KR" dirty="0"/>
              <a:t>, </a:t>
            </a:r>
            <a:r>
              <a:rPr lang="ko-KR" altLang="en-US" dirty="0"/>
              <a:t>자원 관리 및 감시를 하는 데 사용</a:t>
            </a:r>
            <a:endParaRPr lang="en" altLang="ko-Kore-KR" i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27</a:t>
            </a:fld>
            <a:endParaRPr kumimoji="1" lang="ko-Kore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B3EFAA8-10E9-CC8B-D02B-0E77A5F4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ore-KR" sz="4000" dirty="0"/>
              <a:t>Clinical Applications</a:t>
            </a:r>
            <a:endParaRPr lang="en" altLang="ko-Kore-KR" sz="3200" dirty="0"/>
          </a:p>
        </p:txBody>
      </p:sp>
    </p:spTree>
    <p:extLst>
      <p:ext uri="{BB962C8B-B14F-4D97-AF65-F5344CB8AC3E}">
        <p14:creationId xmlns:p14="http://schemas.microsoft.com/office/powerpoint/2010/main" val="3648908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28</a:t>
            </a:fld>
            <a:endParaRPr kumimoji="1" lang="ko-Kore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B3EFAA8-10E9-CC8B-D02B-0E77A5F4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ore-KR" sz="4000" dirty="0"/>
              <a:t>Clinical Applications</a:t>
            </a:r>
            <a:endParaRPr lang="en" altLang="ko-Kore-KR" sz="32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DB0246B-887A-8AE7-ABF0-310B7A3D3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ore-KR" altLang="en-US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B81E7DB9-8138-8F01-4ACA-A967812B0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3" y="28826"/>
            <a:ext cx="11861253" cy="680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262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230"/>
            <a:ext cx="10515600" cy="462712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훈련 데이터셋의 크기가 상대적으로 작은 경향이 있음을 발견</a:t>
            </a:r>
            <a:endParaRPr lang="en-US" altLang="ko-KR" sz="2400" dirty="0"/>
          </a:p>
          <a:p>
            <a:pPr lvl="1"/>
            <a:r>
              <a:rPr lang="ko-KR" altLang="en-US" sz="2000" dirty="0"/>
              <a:t>훨씬 더 큰 데이터셋을 사용할 수 있음에도</a:t>
            </a:r>
            <a:r>
              <a:rPr lang="en-US" altLang="ko-KR" sz="2000" dirty="0"/>
              <a:t>,</a:t>
            </a:r>
            <a:r>
              <a:rPr lang="ko-KR" altLang="en-US" sz="2000" dirty="0"/>
              <a:t> 상대적으로 적은 비율만 사용</a:t>
            </a:r>
            <a:endParaRPr lang="en-US" altLang="ko-KR" sz="2000" dirty="0"/>
          </a:p>
          <a:p>
            <a:r>
              <a:rPr lang="ko-KR" altLang="en-US" sz="2400" dirty="0"/>
              <a:t>데이터셋은 대부분 소수의 기관에서만 제공받음</a:t>
            </a:r>
            <a:endParaRPr lang="en-US" altLang="ko-KR" sz="2400" dirty="0"/>
          </a:p>
          <a:p>
            <a:r>
              <a:rPr lang="ko-KR" altLang="en-US" sz="2400" dirty="0"/>
              <a:t>가장 일반적으로 사용되는 데이터 소스는 </a:t>
            </a:r>
            <a:r>
              <a:rPr lang="en" altLang="ko-Kore-KR" sz="2400" dirty="0"/>
              <a:t>MIMIC</a:t>
            </a:r>
            <a:r>
              <a:rPr lang="ko-KR" altLang="en-US" sz="2400" dirty="0"/>
              <a:t>와 </a:t>
            </a:r>
            <a:r>
              <a:rPr lang="en" altLang="ko-Kore-KR" sz="2400" dirty="0"/>
              <a:t>VHA</a:t>
            </a:r>
          </a:p>
          <a:p>
            <a:r>
              <a:rPr lang="ko-KR" altLang="en-US" sz="2400" dirty="0"/>
              <a:t>영상 보고서부터 퇴원 요약까지 다양한</a:t>
            </a:r>
            <a:r>
              <a:rPr lang="en-US" altLang="ko-KR" sz="2400" dirty="0"/>
              <a:t> </a:t>
            </a:r>
            <a:r>
              <a:rPr lang="ko-KR" altLang="en-US" sz="2400" dirty="0"/>
              <a:t>종류의 단일 유형의 임상 </a:t>
            </a:r>
            <a:r>
              <a:rPr lang="ko-KR" altLang="en-US" sz="2400" dirty="0" err="1"/>
              <a:t>내러티브에</a:t>
            </a:r>
            <a:r>
              <a:rPr lang="ko-KR" altLang="en-US" sz="2400" dirty="0"/>
              <a:t> 초점을 맞춤</a:t>
            </a:r>
            <a:endParaRPr lang="en-US" altLang="ko-KR" sz="2400" dirty="0"/>
          </a:p>
          <a:p>
            <a:r>
              <a:rPr lang="ko-KR" altLang="en-US" sz="2400" dirty="0"/>
              <a:t>대부분의 학습 데이터는 텍스트 분류</a:t>
            </a:r>
            <a:r>
              <a:rPr lang="en-US" altLang="ko-KR" sz="2400" dirty="0"/>
              <a:t>, </a:t>
            </a:r>
            <a:r>
              <a:rPr lang="ko-KR" altLang="en-US" sz="2400" dirty="0"/>
              <a:t>정보추출</a:t>
            </a:r>
            <a:r>
              <a:rPr lang="en" altLang="ko-Kore-KR" sz="2400" dirty="0"/>
              <a:t> </a:t>
            </a:r>
            <a:r>
              <a:rPr lang="ko-KR" altLang="en-US" sz="2400" dirty="0"/>
              <a:t>및 </a:t>
            </a:r>
            <a:r>
              <a:rPr lang="ko-KR" altLang="en-US" sz="2400" dirty="0" err="1"/>
              <a:t>개체명</a:t>
            </a:r>
            <a:r>
              <a:rPr lang="ko-KR" altLang="en-US" sz="2400" dirty="0"/>
              <a:t> 인식에 사용</a:t>
            </a:r>
            <a:endParaRPr lang="en-US" altLang="ko-KR" sz="2400" dirty="0"/>
          </a:p>
          <a:p>
            <a:r>
              <a:rPr lang="ko-KR" altLang="en-US" sz="2400" dirty="0"/>
              <a:t>일반적으로 텍스트 분류는 표현형</a:t>
            </a:r>
            <a:r>
              <a:rPr lang="en-US" altLang="ko-KR" sz="2400" dirty="0"/>
              <a:t>, </a:t>
            </a:r>
            <a:r>
              <a:rPr lang="ko-KR" altLang="en-US" sz="2400" dirty="0"/>
              <a:t>예후</a:t>
            </a:r>
            <a:r>
              <a:rPr lang="en-US" altLang="ko-KR" sz="2400" dirty="0"/>
              <a:t>, </a:t>
            </a:r>
            <a:r>
              <a:rPr lang="ko-KR" altLang="en-US" sz="2400" dirty="0"/>
              <a:t>치료 개선</a:t>
            </a:r>
            <a:r>
              <a:rPr lang="en-US" altLang="ko-KR" sz="2400" dirty="0"/>
              <a:t>, </a:t>
            </a:r>
            <a:r>
              <a:rPr lang="ko-KR" altLang="en-US" sz="2400" dirty="0"/>
              <a:t>자원 관리 및 감시와 같은 임상 적용에 사용됨</a:t>
            </a:r>
            <a:endParaRPr lang="en-US" altLang="ko-KR" sz="2400" dirty="0"/>
          </a:p>
          <a:p>
            <a:pPr lvl="1"/>
            <a:r>
              <a:rPr lang="ko-KR" altLang="en-US" sz="2000" dirty="0"/>
              <a:t>나머지 </a:t>
            </a:r>
            <a:r>
              <a:rPr lang="en" altLang="ko-Kore-KR" sz="2000" dirty="0"/>
              <a:t>NLP </a:t>
            </a:r>
            <a:r>
              <a:rPr lang="ko-KR" altLang="en-US" sz="2000" dirty="0"/>
              <a:t>작업에는 명확한 임상 적용이 없었음</a:t>
            </a:r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29</a:t>
            </a:fld>
            <a:endParaRPr kumimoji="1" lang="ko-Kore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B3EFAA8-10E9-CC8B-D02B-0E77A5F46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992" y="365125"/>
            <a:ext cx="11024016" cy="1325563"/>
          </a:xfrm>
        </p:spPr>
        <p:txBody>
          <a:bodyPr>
            <a:noAutofit/>
          </a:bodyPr>
          <a:lstStyle/>
          <a:p>
            <a:r>
              <a:rPr lang="en-US" altLang="ko-Kore-KR" sz="4000" dirty="0"/>
              <a:t>Summary</a:t>
            </a:r>
            <a:r>
              <a:rPr lang="ko-KR" altLang="en-US" sz="4000" dirty="0"/>
              <a:t> </a:t>
            </a:r>
            <a:r>
              <a:rPr lang="en-US" altLang="ko-KR" sz="4000" dirty="0"/>
              <a:t>-</a:t>
            </a:r>
            <a:r>
              <a:rPr lang="ko-KR" altLang="en-US" sz="4000" dirty="0"/>
              <a:t> </a:t>
            </a:r>
            <a:r>
              <a:rPr lang="ko-KR" altLang="en-US" sz="3200" dirty="0"/>
              <a:t>기계 학습에 사용되는 데이터의 주요 속성 조사</a:t>
            </a:r>
            <a:endParaRPr lang="en" altLang="ko-Kore-KR" sz="3200" dirty="0"/>
          </a:p>
        </p:txBody>
      </p:sp>
    </p:spTree>
    <p:extLst>
      <p:ext uri="{BB962C8B-B14F-4D97-AF65-F5344CB8AC3E}">
        <p14:creationId xmlns:p14="http://schemas.microsoft.com/office/powerpoint/2010/main" val="1161196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EC463-FD37-494B-8F8E-B64C67A2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Contents</a:t>
            </a:r>
            <a:endParaRPr kumimoji="1" lang="ko-Kore-KR" altLang="en-US" dirty="0">
              <a:latin typeface="Consolas" panose="020B0609020204030204" pitchFamily="49" charset="0"/>
              <a:ea typeface="D2Coding" panose="020B0609020101020101" pitchFamily="49" charset="-127"/>
              <a:cs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DBDA5-6677-0D49-ACD4-950DDCC16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343"/>
            <a:ext cx="10515600" cy="5094514"/>
          </a:xfrm>
        </p:spPr>
        <p:txBody>
          <a:bodyPr anchor="ctr">
            <a:normAutofit/>
          </a:bodyPr>
          <a:lstStyle/>
          <a:p>
            <a:r>
              <a:rPr lang="en" altLang="ko-Kore-KR" sz="2400" b="1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I. INTRODUCTION </a:t>
            </a:r>
            <a:r>
              <a:rPr lang="en" altLang="ko-Kore-KR" sz="2400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– page 4 </a:t>
            </a:r>
          </a:p>
          <a:p>
            <a:pPr marL="0" indent="0">
              <a:buNone/>
            </a:pPr>
            <a:endParaRPr kumimoji="1" lang="en-US" altLang="ko-KR" sz="2400" dirty="0">
              <a:latin typeface="Consolas" panose="020B0609020204030204" pitchFamily="49" charset="0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r>
              <a:rPr lang="en" altLang="ko-Kore-KR" sz="2400" b="1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II. METHODS </a:t>
            </a:r>
            <a:r>
              <a:rPr lang="en" altLang="ko-Kore-KR" sz="2400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– page </a:t>
            </a:r>
            <a:r>
              <a:rPr lang="en-US" altLang="ko-KR" sz="2400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8</a:t>
            </a:r>
            <a:endParaRPr lang="en" altLang="ko-Kore-KR" sz="2400" dirty="0">
              <a:latin typeface="Consolas" panose="020B0609020204030204" pitchFamily="49" charset="0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kumimoji="1" lang="en-US" altLang="ko-KR" sz="2400" dirty="0">
              <a:latin typeface="Consolas" panose="020B0609020204030204" pitchFamily="49" charset="0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r>
              <a:rPr lang="en" altLang="ko-Kore-KR" sz="2400" b="1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III. RESULTS </a:t>
            </a:r>
            <a:r>
              <a:rPr lang="en" altLang="ko-Kore-KR" sz="2400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– page </a:t>
            </a:r>
            <a:r>
              <a:rPr lang="en-US" altLang="ko-KR" sz="2400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17</a:t>
            </a:r>
            <a:endParaRPr lang="en" altLang="ko-Kore-KR" sz="2400" dirty="0">
              <a:latin typeface="Consolas" panose="020B0609020204030204" pitchFamily="49" charset="0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kumimoji="1" lang="en-US" altLang="ko-KR" sz="2400" dirty="0">
              <a:latin typeface="Consolas" panose="020B0609020204030204" pitchFamily="49" charset="0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r>
              <a:rPr lang="en" altLang="ko-Kore-KR" sz="2400" b="1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IV. DISCUSSION </a:t>
            </a:r>
            <a:r>
              <a:rPr lang="en" altLang="ko-Kore-KR" sz="2400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– page </a:t>
            </a:r>
            <a:r>
              <a:rPr lang="en-US" altLang="ko-KR" sz="2400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30</a:t>
            </a:r>
            <a:endParaRPr lang="en" altLang="ko-Kore-KR" sz="2400" dirty="0">
              <a:latin typeface="Consolas" panose="020B0609020204030204" pitchFamily="49" charset="0"/>
              <a:ea typeface="D2Coding" panose="020B0609020101020101" pitchFamily="49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89BDCA-6149-B044-9D2D-1365717F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8191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DBDA5-6677-0D49-ACD4-950DDCC16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" altLang="ko-Kore-KR" sz="4400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IV. DISCUSSION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89BDCA-6149-B044-9D2D-1365717F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30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475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환자의 개인 정보 보호 문제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ore-KR" i="1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주석 병목 현상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ore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데이터를 여러 기관에서 얻기 어려움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→ 따라서</a:t>
            </a:r>
            <a:r>
              <a:rPr lang="en-US" altLang="ko-KR" dirty="0"/>
              <a:t>,</a:t>
            </a:r>
            <a:r>
              <a:rPr lang="ko-KR" altLang="en-US" dirty="0"/>
              <a:t> 대부분은 한 기관의 데이터만을 사용함</a:t>
            </a:r>
            <a:br>
              <a:rPr lang="en-US" altLang="ko-KR" dirty="0"/>
            </a:br>
            <a:r>
              <a:rPr lang="ko-KR" altLang="en-US" dirty="0"/>
              <a:t>→</a:t>
            </a:r>
            <a:r>
              <a:rPr lang="en-US" altLang="ko-KR" dirty="0"/>
              <a:t> </a:t>
            </a:r>
            <a:r>
              <a:rPr lang="ko-KR" altLang="en-US" dirty="0"/>
              <a:t>임상 기록의 형식과 스타일은 기관에 따라 다양함</a:t>
            </a:r>
            <a:br>
              <a:rPr lang="en-US" altLang="ko-KR" dirty="0"/>
            </a:br>
            <a:r>
              <a:rPr lang="ko-KR" altLang="en-US" dirty="0"/>
              <a:t>→</a:t>
            </a:r>
            <a:r>
              <a:rPr lang="en-US" altLang="ko-KR" dirty="0"/>
              <a:t> </a:t>
            </a:r>
            <a:r>
              <a:rPr lang="ko-KR" altLang="en-US" dirty="0"/>
              <a:t>데이터 의 편향성 </a:t>
            </a:r>
            <a:r>
              <a:rPr lang="en-US" altLang="ko-KR" dirty="0"/>
              <a:t>(</a:t>
            </a:r>
            <a:r>
              <a:rPr lang="ko-KR" altLang="en-US" dirty="0"/>
              <a:t>대상 문제의 특성 분포를 반영</a:t>
            </a:r>
            <a:r>
              <a:rPr lang="en-US" altLang="ko-KR" dirty="0"/>
              <a:t>X) </a:t>
            </a:r>
            <a:br>
              <a:rPr lang="en-US" altLang="ko-KR" dirty="0"/>
            </a:br>
            <a:r>
              <a:rPr lang="ko-KR" altLang="en-US" dirty="0"/>
              <a:t>→</a:t>
            </a:r>
            <a:r>
              <a:rPr lang="en-US" altLang="ko-KR" dirty="0"/>
              <a:t> </a:t>
            </a:r>
            <a:r>
              <a:rPr lang="ko-KR" altLang="en-US" dirty="0" err="1"/>
              <a:t>과적합</a:t>
            </a:r>
            <a:r>
              <a:rPr lang="ko-KR" altLang="en-US" dirty="0"/>
              <a:t> 발생</a:t>
            </a:r>
            <a:endParaRPr lang="en" altLang="ko-Kore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31</a:t>
            </a:fld>
            <a:endParaRPr kumimoji="1" lang="ko-Kore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B3EFAA8-10E9-CC8B-D02B-0E77A5F4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4000" dirty="0"/>
              <a:t>텍스트 데이터 사용 시 문제</a:t>
            </a:r>
            <a:endParaRPr lang="en" altLang="ko-Kore-KR" sz="3200" dirty="0"/>
          </a:p>
        </p:txBody>
      </p:sp>
    </p:spTree>
    <p:extLst>
      <p:ext uri="{BB962C8B-B14F-4D97-AF65-F5344CB8AC3E}">
        <p14:creationId xmlns:p14="http://schemas.microsoft.com/office/powerpoint/2010/main" val="2619251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데이터 증강 </a:t>
            </a:r>
            <a:r>
              <a:rPr lang="en-US" altLang="ko-KR" dirty="0"/>
              <a:t>(Data augmentation)</a:t>
            </a:r>
            <a:r>
              <a:rPr lang="ko-KR" altLang="en-US" dirty="0"/>
              <a:t> 기법 사용</a:t>
            </a:r>
            <a:endParaRPr lang="en-US" altLang="ko-KR" dirty="0"/>
          </a:p>
          <a:p>
            <a:pPr lvl="1"/>
            <a:r>
              <a:rPr lang="ko-KR" altLang="en-US" dirty="0"/>
              <a:t>새로운 데이터를 수집하지 않고</a:t>
            </a:r>
            <a:r>
              <a:rPr lang="en-US" altLang="ko-KR" dirty="0"/>
              <a:t>,</a:t>
            </a:r>
            <a:r>
              <a:rPr lang="ko-KR" altLang="en-US" dirty="0"/>
              <a:t> 모델의 학습에 사용할 수 있는 데이터를 다양화하고 텍스트 데이터를 보강</a:t>
            </a:r>
            <a:endParaRPr lang="en-US" altLang="ko-KR" dirty="0"/>
          </a:p>
          <a:p>
            <a:pPr lvl="1"/>
            <a:endParaRPr lang="en-US" altLang="ko-Kore-KR" dirty="0"/>
          </a:p>
          <a:p>
            <a:r>
              <a:rPr lang="en-US" altLang="ko-KR" dirty="0"/>
              <a:t>2.</a:t>
            </a:r>
            <a:r>
              <a:rPr lang="ko-KR" altLang="en-US" dirty="0"/>
              <a:t> 전이 학습</a:t>
            </a:r>
            <a:r>
              <a:rPr lang="en-US" altLang="ko-KR" dirty="0"/>
              <a:t>(transfer learning)</a:t>
            </a:r>
            <a:r>
              <a:rPr lang="ko-KR" altLang="en-US" dirty="0"/>
              <a:t> 적용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 원격 지도</a:t>
            </a:r>
            <a:r>
              <a:rPr lang="en-US" altLang="ko-KR" dirty="0"/>
              <a:t> (distant supervision)</a:t>
            </a:r>
            <a:r>
              <a:rPr lang="ko-KR" altLang="en-US" dirty="0"/>
              <a:t> 개념을 적용</a:t>
            </a:r>
            <a:endParaRPr lang="en-US" altLang="ko-KR" dirty="0"/>
          </a:p>
          <a:p>
            <a:pPr lvl="1"/>
            <a:r>
              <a:rPr lang="ko-KR" altLang="en-US" dirty="0"/>
              <a:t>기존의 구조화 데이터에 의존하여 텍스트 데이터에 자동으로 주석처리</a:t>
            </a:r>
            <a:endParaRPr lang="en-US" altLang="ko-KR" dirty="0"/>
          </a:p>
          <a:p>
            <a:pPr lvl="1"/>
            <a:r>
              <a:rPr lang="ko-KR" altLang="en-US" dirty="0"/>
              <a:t>수동 데이터 주석을 완전히 피할 수 있음</a:t>
            </a:r>
            <a:endParaRPr lang="en" altLang="ko-Kore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32</a:t>
            </a:fld>
            <a:endParaRPr kumimoji="1" lang="ko-Kore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B3EFAA8-10E9-CC8B-D02B-0E77A5F4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4000" dirty="0"/>
              <a:t>해결 방안 </a:t>
            </a:r>
            <a:r>
              <a:rPr lang="en-US" altLang="ko-KR" sz="4000" dirty="0"/>
              <a:t>1,</a:t>
            </a:r>
            <a:r>
              <a:rPr lang="ko-KR" altLang="en-US" sz="4000" dirty="0"/>
              <a:t> </a:t>
            </a:r>
            <a:r>
              <a:rPr lang="en-US" altLang="ko-KR" sz="4000" dirty="0"/>
              <a:t>2,</a:t>
            </a:r>
            <a:r>
              <a:rPr lang="ko-KR" altLang="en-US" sz="4000" dirty="0"/>
              <a:t> </a:t>
            </a:r>
            <a:r>
              <a:rPr lang="en-US" altLang="ko-KR" sz="4000" dirty="0"/>
              <a:t>3</a:t>
            </a:r>
            <a:endParaRPr lang="en" altLang="ko-Kore-KR" sz="3200" dirty="0"/>
          </a:p>
        </p:txBody>
      </p:sp>
    </p:spTree>
    <p:extLst>
      <p:ext uri="{BB962C8B-B14F-4D97-AF65-F5344CB8AC3E}">
        <p14:creationId xmlns:p14="http://schemas.microsoft.com/office/powerpoint/2010/main" val="3152383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 지도 학습과 비지도 학습 중 데이터에 적합한 방법론을 선택 </a:t>
            </a:r>
            <a:endParaRPr lang="en-US" altLang="ko-KR" dirty="0"/>
          </a:p>
          <a:p>
            <a:pPr lvl="1"/>
            <a:r>
              <a:rPr lang="ko-KR" altLang="en-US" dirty="0"/>
              <a:t>지도 학습 접근 방식에 적합</a:t>
            </a:r>
            <a:r>
              <a:rPr lang="en" altLang="ko-KR" dirty="0"/>
              <a:t> : </a:t>
            </a:r>
            <a:r>
              <a:rPr lang="ko-KR" altLang="en-US" dirty="0"/>
              <a:t>레이블을 쉽게 사용할 수 있는 경우 </a:t>
            </a:r>
            <a:endParaRPr lang="en-US" altLang="ko-KR" dirty="0"/>
          </a:p>
          <a:p>
            <a:pPr lvl="2"/>
            <a:r>
              <a:rPr lang="en-US" altLang="ko-KR" dirty="0"/>
              <a:t>e.g. </a:t>
            </a:r>
            <a:r>
              <a:rPr lang="ko-KR" altLang="en-US" dirty="0"/>
              <a:t>병원 내 사망</a:t>
            </a:r>
            <a:r>
              <a:rPr lang="en-US" altLang="ko-KR" dirty="0"/>
              <a:t>, </a:t>
            </a:r>
            <a:r>
              <a:rPr lang="ko-KR" altLang="en-US" dirty="0"/>
              <a:t>재입원</a:t>
            </a:r>
            <a:r>
              <a:rPr lang="en-US" altLang="ko-KR" dirty="0"/>
              <a:t>,</a:t>
            </a:r>
            <a:r>
              <a:rPr lang="ko-KR" altLang="en-US" dirty="0"/>
              <a:t> 응급실 방문 등</a:t>
            </a:r>
            <a:endParaRPr lang="en-US" altLang="ko-KR" dirty="0"/>
          </a:p>
          <a:p>
            <a:pPr lvl="1"/>
            <a:r>
              <a:rPr lang="ko-KR" altLang="en-US" dirty="0"/>
              <a:t>데이터에 처음부터 수동으로 주석을 달아야 하는데 무조건 지도 학습을 주장하는 것은 </a:t>
            </a:r>
            <a:r>
              <a:rPr lang="en-US" altLang="ko-KR" dirty="0"/>
              <a:t>‘</a:t>
            </a:r>
            <a:r>
              <a:rPr lang="ko-KR" altLang="en-US" dirty="0"/>
              <a:t>둥근 구멍을 통해 사각형 못을 맞추려는 것</a:t>
            </a:r>
            <a:r>
              <a:rPr lang="en-US" altLang="ko-KR" dirty="0"/>
              <a:t>’</a:t>
            </a:r>
            <a:r>
              <a:rPr lang="ko-KR" altLang="en-US" dirty="0"/>
              <a:t>과 매우 유사</a:t>
            </a:r>
            <a:endParaRPr lang="en-US" altLang="ko-KR" dirty="0"/>
          </a:p>
          <a:p>
            <a:pPr lvl="1"/>
            <a:r>
              <a:rPr lang="ko-KR" altLang="en-US" dirty="0"/>
              <a:t>비지도 학습 방식이</a:t>
            </a:r>
            <a:r>
              <a:rPr lang="en-US" altLang="ko-KR" dirty="0"/>
              <a:t>(e.g. </a:t>
            </a:r>
            <a:r>
              <a:rPr lang="ko-KR" altLang="en-US" dirty="0"/>
              <a:t>토픽 모델링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 더 적합할 수 있음에도 불구하고 시도조차 하지 않음</a:t>
            </a:r>
            <a:endParaRPr lang="en" altLang="ko-Kore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33</a:t>
            </a:fld>
            <a:endParaRPr kumimoji="1" lang="ko-Kore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B3EFAA8-10E9-CC8B-D02B-0E77A5F4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4000" dirty="0"/>
              <a:t>해결방안 </a:t>
            </a:r>
            <a:r>
              <a:rPr lang="en-US" altLang="ko-KR" sz="4000" dirty="0"/>
              <a:t>4</a:t>
            </a:r>
            <a:endParaRPr lang="en" altLang="ko-Kore-KR" sz="3200" dirty="0"/>
          </a:p>
        </p:txBody>
      </p:sp>
    </p:spTree>
    <p:extLst>
      <p:ext uri="{BB962C8B-B14F-4D97-AF65-F5344CB8AC3E}">
        <p14:creationId xmlns:p14="http://schemas.microsoft.com/office/powerpoint/2010/main" val="15934959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주석 병목 현상을 임상 </a:t>
            </a:r>
            <a:r>
              <a:rPr lang="en" altLang="ko-Kore-KR" dirty="0"/>
              <a:t>NLP</a:t>
            </a:r>
            <a:r>
              <a:rPr lang="ko-KR" altLang="en-US" dirty="0"/>
              <a:t>에서 기계 학습 접근 방식의 주요 장애물 중 하나로 식별</a:t>
            </a:r>
            <a:endParaRPr lang="en-US" altLang="ko-KR" dirty="0"/>
          </a:p>
          <a:p>
            <a:r>
              <a:rPr lang="ko-KR" altLang="en-US" dirty="0"/>
              <a:t>능동 학습은 주석 작업을 보다 전략적인 방식으로 접근하는 방법</a:t>
            </a:r>
            <a:endParaRPr lang="en-US" altLang="ko-KR" dirty="0"/>
          </a:p>
          <a:p>
            <a:r>
              <a:rPr lang="ko-KR" altLang="en-US" dirty="0"/>
              <a:t>데이터 증강</a:t>
            </a:r>
            <a:r>
              <a:rPr lang="en-US" altLang="ko-KR" dirty="0"/>
              <a:t>, </a:t>
            </a:r>
            <a:r>
              <a:rPr lang="ko-KR" altLang="en-US" dirty="0"/>
              <a:t>전이 학습 및 원격 감독과 같은 대안을 사용하여 이점을 얻을 수 있음</a:t>
            </a:r>
            <a:endParaRPr lang="en-US" altLang="ko-KR" dirty="0"/>
          </a:p>
          <a:p>
            <a:r>
              <a:rPr lang="ko-KR" altLang="en-US" dirty="0"/>
              <a:t>궁극적으로 비지도 학습은 데이터 주석의 필요성을 완전히 배제하므로</a:t>
            </a:r>
            <a:r>
              <a:rPr lang="en-US" altLang="ko-KR" dirty="0"/>
              <a:t>,</a:t>
            </a:r>
            <a:r>
              <a:rPr lang="ko-KR" altLang="en-US" dirty="0"/>
              <a:t> 임상 </a:t>
            </a:r>
            <a:r>
              <a:rPr lang="en" altLang="ko-Kore-KR" dirty="0"/>
              <a:t>NLP</a:t>
            </a:r>
            <a:r>
              <a:rPr lang="ko-KR" altLang="en-US" dirty="0"/>
              <a:t>에 더 자주 사용해야 함</a:t>
            </a:r>
            <a:endParaRPr lang="en" altLang="ko-Kore-KR" i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34</a:t>
            </a:fld>
            <a:endParaRPr kumimoji="1" lang="ko-Kore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B3EFAA8-10E9-CC8B-D02B-0E77A5F4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4000" dirty="0"/>
              <a:t>요약</a:t>
            </a:r>
            <a:endParaRPr lang="en" altLang="ko-Kore-KR" sz="3200" dirty="0"/>
          </a:p>
        </p:txBody>
      </p:sp>
    </p:spTree>
    <p:extLst>
      <p:ext uri="{BB962C8B-B14F-4D97-AF65-F5344CB8AC3E}">
        <p14:creationId xmlns:p14="http://schemas.microsoft.com/office/powerpoint/2010/main" val="1237792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DBDA5-6677-0D49-ACD4-950DDCC16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" altLang="ko-Kore-KR" sz="4400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I. INTRODUCTION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89BDCA-6149-B044-9D2D-1365717F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575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6506-F7D7-524D-B9A6-D05E7F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기계 학습의 문제점 </a:t>
            </a:r>
            <a:r>
              <a:rPr lang="en-US" altLang="ko-KR" dirty="0"/>
              <a:t>1</a:t>
            </a:r>
            <a:endParaRPr lang="en" altLang="ko-Kore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과거의 지식 도출 </a:t>
            </a:r>
            <a:r>
              <a:rPr lang="en-US" altLang="ko-KR" dirty="0">
                <a:latin typeface="+mn-ea"/>
              </a:rPr>
              <a:t>(knowledge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elicitation)</a:t>
            </a:r>
            <a:r>
              <a:rPr lang="ko-KR" altLang="en-US" dirty="0">
                <a:latin typeface="+mn-ea"/>
              </a:rPr>
              <a:t> 병목 현상에 있어서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기계 학습은 묘책</a:t>
            </a:r>
            <a:r>
              <a:rPr lang="en-US" altLang="ko-KR" dirty="0">
                <a:latin typeface="+mn-ea"/>
              </a:rPr>
              <a:t> (silver bullet solution)</a:t>
            </a:r>
            <a:r>
              <a:rPr lang="ko-KR" altLang="en-US" dirty="0">
                <a:latin typeface="+mn-ea"/>
              </a:rPr>
              <a:t>으로 환영 받아 왔음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그러나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기계 학습 모델의 훈련 데이터는 주석 처리 작업을 수반</a:t>
            </a:r>
            <a:br>
              <a:rPr lang="en-US" altLang="ko-KR" dirty="0">
                <a:latin typeface="+mn-ea"/>
              </a:rPr>
            </a:b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많은 양의 데이터는 지식 도출 자체만큼 주석 작업에 많은 시간이 필요할 수 있음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6610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6506-F7D7-524D-B9A6-D05E7F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기계 학습의 문제점 </a:t>
            </a:r>
            <a:r>
              <a:rPr lang="en-US" altLang="ko-KR" dirty="0"/>
              <a:t>2</a:t>
            </a:r>
            <a:endParaRPr lang="en" altLang="ko-Kore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임상 서술의 유효성</a:t>
            </a:r>
            <a:r>
              <a:rPr lang="en-US" altLang="ko-KR" dirty="0"/>
              <a:t>(the availability of clinical narratives)</a:t>
            </a:r>
          </a:p>
          <a:p>
            <a:pPr lvl="1"/>
            <a:r>
              <a:rPr lang="ko-KR" altLang="en-US" dirty="0"/>
              <a:t>건강 데이터 및 개인 정보 보호 문제의 민감한 특성을 감안</a:t>
            </a:r>
            <a:endParaRPr lang="en-US" altLang="ko-KR" dirty="0"/>
          </a:p>
          <a:p>
            <a:endParaRPr lang="en-US" altLang="ko-KR" sz="2400" dirty="0"/>
          </a:p>
          <a:p>
            <a:r>
              <a:rPr lang="ko-KR" altLang="en-US" dirty="0"/>
              <a:t>수동으로 주석을 추가한 데이터를 사용할 수 없음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/>
              <a:t>학습 데이터의 대표성</a:t>
            </a:r>
            <a:r>
              <a:rPr lang="en-US" altLang="ko-KR" dirty="0"/>
              <a:t>(representativeness)</a:t>
            </a:r>
            <a:r>
              <a:rPr lang="ko-KR" altLang="en-US" dirty="0"/>
              <a:t>이 부족해짐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결과적으로 표준 이하 성능을 초래할 수 있음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5214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6506-F7D7-524D-B9A6-D05E7F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주요 목표</a:t>
            </a:r>
            <a:endParaRPr lang="en" altLang="ko-Kore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임상 </a:t>
            </a:r>
            <a:r>
              <a:rPr lang="en" altLang="ko-Kore-KR" dirty="0"/>
              <a:t>NLP</a:t>
            </a:r>
            <a:r>
              <a:rPr lang="ko-KR" altLang="en-US" dirty="0"/>
              <a:t>에 대한 기계 학습 접근법을 훈련하는 데 사용되는 데이터의 특성에 대한 체계적인 증거를 제공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머신 러닝이 지원하는 </a:t>
            </a:r>
            <a:r>
              <a:rPr lang="en" altLang="ko-Kore-KR" dirty="0"/>
              <a:t>NLP </a:t>
            </a:r>
            <a:r>
              <a:rPr lang="ko-KR" altLang="en-US" dirty="0"/>
              <a:t>작업의 유형과 임상 실습에 적용할 수 있는 방법을 조사</a:t>
            </a:r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3986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DBDA5-6677-0D49-ACD4-950DDCC16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" altLang="ko-Kore-KR" sz="4400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II. </a:t>
            </a:r>
            <a:r>
              <a:rPr lang="en-US" altLang="ko-Kore-KR" sz="4400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METHODS</a:t>
            </a:r>
            <a:endParaRPr lang="en" altLang="ko-Kore-KR" sz="4400" dirty="0">
              <a:latin typeface="Consolas" panose="020B0609020204030204" pitchFamily="49" charset="0"/>
              <a:ea typeface="D2Coding" panose="020B0609020101020101" pitchFamily="49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89BDCA-6149-B044-9D2D-1365717F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4366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6506-F7D7-524D-B9A6-D05E7F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ore-KR" sz="4000" dirty="0"/>
              <a:t>Overview</a:t>
            </a:r>
            <a:r>
              <a:rPr lang="ko-KR" altLang="en-US" sz="4000" dirty="0"/>
              <a:t> </a:t>
            </a:r>
            <a:r>
              <a:rPr lang="en-US" altLang="ko-KR" sz="3200" dirty="0"/>
              <a:t>-</a:t>
            </a:r>
            <a:r>
              <a:rPr lang="ko-KR" altLang="en-US" sz="3200" dirty="0"/>
              <a:t> 체계적 검토를 위한 단계별 방법론</a:t>
            </a:r>
            <a:endParaRPr lang="en" altLang="ko-Kore-KR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연구 질문</a:t>
            </a:r>
            <a:r>
              <a:rPr lang="en-US" altLang="ko-KR" dirty="0"/>
              <a:t>(research questions, </a:t>
            </a:r>
            <a:r>
              <a:rPr lang="en" altLang="ko-Kore-KR" dirty="0"/>
              <a:t>RQs)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ko-KR" altLang="en-US" dirty="0"/>
              <a:t>검토의 범위</a:t>
            </a:r>
            <a:r>
              <a:rPr lang="en-US" altLang="ko-KR" dirty="0"/>
              <a:t>, </a:t>
            </a:r>
            <a:r>
              <a:rPr lang="ko-KR" altLang="en-US" dirty="0"/>
              <a:t>깊이</a:t>
            </a:r>
            <a:r>
              <a:rPr lang="en-US" altLang="ko-KR" dirty="0"/>
              <a:t>, </a:t>
            </a:r>
            <a:r>
              <a:rPr lang="ko-KR" altLang="en-US" dirty="0"/>
              <a:t>전체적인 목표를 규정하기 위해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검색 전략 설계 </a:t>
            </a:r>
            <a:r>
              <a:rPr lang="en-US" altLang="ko-KR" dirty="0"/>
              <a:t>(designing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search</a:t>
            </a:r>
            <a:r>
              <a:rPr lang="ko-KR" altLang="en-US" dirty="0"/>
              <a:t> </a:t>
            </a:r>
            <a:r>
              <a:rPr lang="en-US" altLang="ko-KR" dirty="0"/>
              <a:t>strategy)</a:t>
            </a:r>
          </a:p>
          <a:p>
            <a:pPr lvl="1"/>
            <a:r>
              <a:rPr lang="en" altLang="ko-Kore-KR" dirty="0"/>
              <a:t>RQ</a:t>
            </a:r>
            <a:r>
              <a:rPr lang="ko-KR" altLang="en-US" dirty="0"/>
              <a:t> 관련 모든 연구를 효율적이고 재현 가능한 방식으로 식별하기 위해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 포함 및 제외 기준 정의</a:t>
            </a:r>
            <a:endParaRPr lang="en-US" altLang="ko-KR" dirty="0"/>
          </a:p>
          <a:p>
            <a:pPr lvl="1"/>
            <a:r>
              <a:rPr lang="ko-KR" altLang="en-US" dirty="0"/>
              <a:t>범위를 세분화하기 위해</a:t>
            </a:r>
            <a:endParaRPr lang="en-US" altLang="ko-KR" dirty="0"/>
          </a:p>
          <a:p>
            <a:r>
              <a:rPr lang="en-US" altLang="ko-KR" dirty="0"/>
              <a:t>4.</a:t>
            </a:r>
            <a:r>
              <a:rPr lang="ko-KR" altLang="en-US" dirty="0"/>
              <a:t> 포함된 연구에 대한 비판적 평가 수행</a:t>
            </a:r>
            <a:endParaRPr lang="en-US" altLang="ko-KR" dirty="0"/>
          </a:p>
          <a:p>
            <a:pPr lvl="1"/>
            <a:r>
              <a:rPr lang="ko-KR" altLang="en-US" dirty="0"/>
              <a:t>검토 결과가 유효한지 확인하기 위해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8308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5872</TotalTime>
  <Words>2247</Words>
  <Application>Microsoft Macintosh PowerPoint</Application>
  <PresentationFormat>와이드스크린</PresentationFormat>
  <Paragraphs>318</Paragraphs>
  <Slides>34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Calibri Light</vt:lpstr>
      <vt:lpstr>Consolas</vt:lpstr>
      <vt:lpstr>Times New Roman</vt:lpstr>
      <vt:lpstr>Office 테마</vt:lpstr>
      <vt:lpstr>기계 학습의 임상 텍스트 데이터에 대한 체계적 검토   Clinical Text Data in Machine Learning: Systematic Review</vt:lpstr>
      <vt:lpstr>PowerPoint 프레젠테이션</vt:lpstr>
      <vt:lpstr>Contents</vt:lpstr>
      <vt:lpstr>PowerPoint 프레젠테이션</vt:lpstr>
      <vt:lpstr>기계 학습의 문제점 1</vt:lpstr>
      <vt:lpstr>기계 학습의 문제점 2</vt:lpstr>
      <vt:lpstr>주요 목표</vt:lpstr>
      <vt:lpstr>PowerPoint 프레젠테이션</vt:lpstr>
      <vt:lpstr>Overview - 체계적 검토를 위한 단계별 방법론</vt:lpstr>
      <vt:lpstr>Research Questions</vt:lpstr>
      <vt:lpstr>검색 전략 (Search Strategy)</vt:lpstr>
      <vt:lpstr>PowerPoint 프레젠테이션</vt:lpstr>
      <vt:lpstr>검색 전략 (Search Strategy)</vt:lpstr>
      <vt:lpstr>선택 기준 (Selection Criteria )</vt:lpstr>
      <vt:lpstr>선택 기준 (Selection Criteria )</vt:lpstr>
      <vt:lpstr>선택 기준 (Selection Criteria )</vt:lpstr>
      <vt:lpstr>PowerPoint 프레젠테이션</vt:lpstr>
      <vt:lpstr>Size</vt:lpstr>
      <vt:lpstr>Size</vt:lpstr>
      <vt:lpstr>Annotation - 애로사항</vt:lpstr>
      <vt:lpstr>Annotation - 해결방안</vt:lpstr>
      <vt:lpstr>참고 – Active Learning의 배경</vt:lpstr>
      <vt:lpstr>참고 – Active Learning</vt:lpstr>
      <vt:lpstr>Annotation - 해결방안</vt:lpstr>
      <vt:lpstr>Provenance (출처)</vt:lpstr>
      <vt:lpstr>Types of Narratives</vt:lpstr>
      <vt:lpstr>Clinical Applications</vt:lpstr>
      <vt:lpstr>Clinical Applications</vt:lpstr>
      <vt:lpstr>Summary - 기계 학습에 사용되는 데이터의 주요 속성 조사</vt:lpstr>
      <vt:lpstr>PowerPoint 프레젠테이션</vt:lpstr>
      <vt:lpstr>텍스트 데이터 사용 시 문제</vt:lpstr>
      <vt:lpstr>해결 방안 1, 2, 3</vt:lpstr>
      <vt:lpstr>해결방안 4</vt:lpstr>
      <vt:lpstr>요약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토픽모델링 세미나</dc:title>
  <dc:creator>이동건</dc:creator>
  <cp:lastModifiedBy>이동건</cp:lastModifiedBy>
  <cp:revision>12</cp:revision>
  <dcterms:created xsi:type="dcterms:W3CDTF">2021-11-24T07:46:04Z</dcterms:created>
  <dcterms:modified xsi:type="dcterms:W3CDTF">2022-05-13T14:31:30Z</dcterms:modified>
</cp:coreProperties>
</file>