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5" r:id="rId4"/>
    <p:sldId id="261" r:id="rId5"/>
    <p:sldId id="286" r:id="rId6"/>
    <p:sldId id="287" r:id="rId7"/>
    <p:sldId id="289" r:id="rId8"/>
    <p:sldId id="291" r:id="rId9"/>
    <p:sldId id="290" r:id="rId10"/>
    <p:sldId id="288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0" r:id="rId19"/>
    <p:sldId id="302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1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9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ADEE-D78E-E84E-A155-290F32DF0A8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6F604-5763-E347-B42F-79662FD9F5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9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최첨단 자연어 처리 신경망을 사용하여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텍스트 정보에서 낙하 사건을 탐지한다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연구 병원의 데이터 세트 추출물에서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F-Measure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검출된다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244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위키백과</a:t>
            </a:r>
          </a:p>
          <a:p>
            <a:r>
              <a:rPr kumimoji="1" lang="en-US" altLang="ko-KR" dirty="0"/>
              <a:t>2019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5</a:t>
            </a:r>
            <a:r>
              <a:rPr kumimoji="1" lang="ko-KR" altLang="en-US" dirty="0"/>
              <a:t>월 위키피디아</a:t>
            </a:r>
            <a:r>
              <a:rPr kumimoji="1" lang="en-US" altLang="ko-KR" dirty="0"/>
              <a:t>-</a:t>
            </a:r>
            <a:r>
              <a:rPr kumimoji="1" lang="en" altLang="ko-Kore-KR" dirty="0"/>
              <a:t>PTS </a:t>
            </a:r>
            <a:r>
              <a:rPr kumimoji="1" lang="ko-KR" altLang="en-US" dirty="0"/>
              <a:t>덤프의 포르투갈어로 작성된 간단한 언어 모델입니다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 말뭉치는 총 </a:t>
            </a:r>
            <a:r>
              <a:rPr kumimoji="1" lang="en-US" altLang="ko-KR" dirty="0"/>
              <a:t>2</a:t>
            </a:r>
            <a:r>
              <a:rPr kumimoji="1" lang="ko-KR" altLang="en-US" dirty="0"/>
              <a:t>억 </a:t>
            </a:r>
            <a:r>
              <a:rPr kumimoji="1" lang="en-US" altLang="ko-KR" dirty="0"/>
              <a:t>5</a:t>
            </a:r>
            <a:r>
              <a:rPr kumimoji="1" lang="ko-KR" altLang="en-US" dirty="0"/>
              <a:t>천만 개의 토큰을 가지고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 모델은 단어당 </a:t>
            </a:r>
            <a:r>
              <a:rPr kumimoji="1" lang="en-US" altLang="ko-KR" dirty="0"/>
              <a:t>300</a:t>
            </a:r>
            <a:r>
              <a:rPr kumimoji="1" lang="ko-KR" altLang="en-US" dirty="0"/>
              <a:t>개의 차원과 최소 단어 수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개로 훈련되었다</a:t>
            </a:r>
            <a:r>
              <a:rPr kumimoji="1" lang="en-US" altLang="ko-KR" dirty="0"/>
              <a:t>.</a:t>
            </a:r>
          </a:p>
          <a:p>
            <a:r>
              <a:rPr kumimoji="1" lang="en" altLang="ko-Kore-KR" dirty="0"/>
              <a:t>NILC</a:t>
            </a:r>
          </a:p>
          <a:p>
            <a:r>
              <a:rPr kumimoji="1" lang="ko-KR" altLang="en-US" dirty="0"/>
              <a:t>이것들은 브라질 포르투갈어와 유럽 포르투갈어의 대규모 말뭉치에서 생성된 벡터를 특징으로 하는 사전 계산된 언어 모델이다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17</a:t>
            </a:r>
            <a:r>
              <a:rPr kumimoji="1" lang="ko-KR" altLang="en-US" dirty="0"/>
              <a:t>개의 서로 다른 코퍼스가 사용되었고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13</a:t>
            </a:r>
            <a:r>
              <a:rPr kumimoji="1" lang="ko-KR" altLang="en-US" dirty="0"/>
              <a:t>억 개의 토큰이 사용되었다</a:t>
            </a:r>
            <a:r>
              <a:rPr kumimoji="1" lang="en-US" altLang="ko-KR" dirty="0"/>
              <a:t>.</a:t>
            </a:r>
          </a:p>
          <a:p>
            <a:r>
              <a:rPr kumimoji="1" lang="en" altLang="ko-Kore-KR" dirty="0"/>
              <a:t>EHR-</a:t>
            </a:r>
            <a:r>
              <a:rPr kumimoji="1" lang="ko-KR" altLang="en-US" dirty="0"/>
              <a:t>참고</a:t>
            </a:r>
          </a:p>
          <a:p>
            <a:r>
              <a:rPr kumimoji="1" lang="ko-KR" altLang="en-US" dirty="0"/>
              <a:t>우리는 전자 건강 기록에서 추출한 병원 경과 노트에서 </a:t>
            </a:r>
            <a:r>
              <a:rPr kumimoji="1" lang="en-US" altLang="ko-KR" dirty="0"/>
              <a:t>6</a:t>
            </a:r>
            <a:r>
              <a:rPr kumimoji="1" lang="ko-KR" altLang="en-US" dirty="0"/>
              <a:t>억 </a:t>
            </a:r>
            <a:r>
              <a:rPr kumimoji="1" lang="en-US" altLang="ko-KR" dirty="0"/>
              <a:t>3</a:t>
            </a:r>
            <a:r>
              <a:rPr kumimoji="1" lang="ko-KR" altLang="en-US" dirty="0"/>
              <a:t>백만 토큰과 </a:t>
            </a:r>
            <a:r>
              <a:rPr kumimoji="1" lang="en-US" altLang="ko-KR" dirty="0"/>
              <a:t>2,400</a:t>
            </a:r>
            <a:r>
              <a:rPr kumimoji="1" lang="ko-KR" altLang="en-US" dirty="0"/>
              <a:t>만 개의 문장을 사용했습니다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생성된 모델은 단어당 차원이 </a:t>
            </a:r>
            <a:r>
              <a:rPr kumimoji="1" lang="en-US" altLang="ko-KR" dirty="0"/>
              <a:t>300</a:t>
            </a:r>
            <a:r>
              <a:rPr kumimoji="1" lang="ko-KR" altLang="en-US" dirty="0"/>
              <a:t>개이며 발생 횟수가 최소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회 이상인 단어가 포함되어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 모델을 통해 아래 신경망의 의미 모델로 사용되는 생물의학 단어 벡터는 </a:t>
            </a:r>
            <a:r>
              <a:rPr kumimoji="1" lang="en-US" altLang="ko-KR" dirty="0"/>
              <a:t>7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9</a:t>
            </a:r>
            <a:r>
              <a:rPr kumimoji="1" lang="ko-KR" altLang="en-US" dirty="0"/>
              <a:t>천 개가 되었다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806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텍스트 분류를 위해 딥 러닝 알고리즘을 사용했다</a:t>
            </a:r>
            <a:r>
              <a:rPr kumimoji="1" lang="en-US" altLang="ko-KR" dirty="0"/>
              <a:t>. </a:t>
            </a:r>
          </a:p>
          <a:p>
            <a:r>
              <a:rPr kumimoji="1" lang="en" altLang="ko-Kore-KR" dirty="0"/>
              <a:t>LSTM(Long Short-Term Memory Network)</a:t>
            </a:r>
            <a:r>
              <a:rPr kumimoji="1" lang="ko-KR" altLang="en-US" dirty="0"/>
              <a:t>이라고 불리는 </a:t>
            </a:r>
            <a:r>
              <a:rPr kumimoji="1" lang="en" altLang="ko-Kore-KR" dirty="0"/>
              <a:t>RNN</a:t>
            </a:r>
            <a:r>
              <a:rPr kumimoji="1" lang="ko-KR" altLang="en-US" dirty="0"/>
              <a:t>을 통한 단어 내장 표현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en" altLang="ko-Kore-KR" dirty="0"/>
              <a:t>RNN</a:t>
            </a:r>
            <a:r>
              <a:rPr kumimoji="1" lang="ko-KR" altLang="en-US" dirty="0"/>
              <a:t>은 반복적인 연결을 가진 </a:t>
            </a:r>
            <a:r>
              <a:rPr kumimoji="1" lang="ko-KR" altLang="en-US" dirty="0" err="1"/>
              <a:t>피드</a:t>
            </a:r>
            <a:r>
              <a:rPr kumimoji="1" lang="ko-KR" altLang="en-US" dirty="0"/>
              <a:t> 포워드 신경망의 수정이다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우리는 최첨단 </a:t>
            </a:r>
            <a:r>
              <a:rPr kumimoji="1" lang="en" altLang="ko-Kore-KR" dirty="0"/>
              <a:t>NLP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오픈 소스 프레임워크인 </a:t>
            </a:r>
            <a:r>
              <a:rPr kumimoji="1" lang="en" altLang="ko-Kore-KR" dirty="0"/>
              <a:t>FLAIR </a:t>
            </a:r>
            <a:r>
              <a:rPr kumimoji="1" lang="ko-KR" altLang="en-US" dirty="0"/>
              <a:t>구현을 사용했습니다 </a:t>
            </a:r>
            <a:r>
              <a:rPr kumimoji="1" lang="en-US" altLang="ko-KR" dirty="0"/>
              <a:t>[26].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810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개의 층상 접힘으로 교차 검증을 실시했습니다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접힘은</a:t>
            </a:r>
            <a:r>
              <a:rPr kumimoji="1" lang="ko-KR" altLang="en-US" dirty="0"/>
              <a:t> 각 등급에 대한 표본의 비율을 보존하여 만들었습니다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폴 및 </a:t>
            </a:r>
            <a:r>
              <a:rPr kumimoji="1" lang="ko-KR" altLang="en-US" dirty="0" err="1"/>
              <a:t>비폴</a:t>
            </a:r>
            <a:r>
              <a:rPr kumimoji="1" lang="ko-KR" altLang="en-US" dirty="0"/>
              <a:t> 노트</a:t>
            </a:r>
          </a:p>
          <a:p>
            <a:endParaRPr kumimoji="1" lang="ko-KR" altLang="en-US" dirty="0"/>
          </a:p>
          <a:p>
            <a:r>
              <a:rPr kumimoji="1" lang="en" altLang="ko-Kore-KR" dirty="0"/>
              <a:t>F-Measure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주요 </a:t>
            </a:r>
            <a:r>
              <a:rPr kumimoji="1" lang="ko-KR" altLang="en-US" dirty="0" err="1"/>
              <a:t>메트릭으로</a:t>
            </a:r>
            <a:r>
              <a:rPr kumimoji="1" lang="ko-KR" altLang="en-US" dirty="0"/>
              <a:t> 선택하여 모형의 품질을 평가합니다</a:t>
            </a:r>
            <a:r>
              <a:rPr kumimoji="1" lang="en-US" altLang="ko-KR" dirty="0"/>
              <a:t>. </a:t>
            </a:r>
          </a:p>
          <a:p>
            <a:r>
              <a:rPr kumimoji="1" lang="en" altLang="ko-Kore-KR" dirty="0"/>
              <a:t>F-</a:t>
            </a:r>
            <a:r>
              <a:rPr kumimoji="1" lang="ko-KR" altLang="en-US" dirty="0"/>
              <a:t>측정은 정밀도와 회수율 사이의 조화 평균에 해당합니다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740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고전적인 기계 학습 모델이 기준 모델로 사용됩니다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텍스트 </a:t>
            </a:r>
            <a:r>
              <a:rPr kumimoji="1" lang="ko-KR" altLang="en-US" dirty="0" err="1"/>
              <a:t>마이닝에서</a:t>
            </a:r>
            <a:r>
              <a:rPr kumimoji="1" lang="ko-KR" altLang="en-US" dirty="0"/>
              <a:t> 낙상 사건 감지에 사용되는 주요 알고리즘인 </a:t>
            </a:r>
            <a:r>
              <a:rPr kumimoji="1" lang="en" altLang="ko-Kore-KR" dirty="0"/>
              <a:t>SVM</a:t>
            </a:r>
            <a:r>
              <a:rPr kumimoji="1" lang="ko-KR" altLang="en-US" dirty="0"/>
              <a:t>과 </a:t>
            </a:r>
            <a:r>
              <a:rPr kumimoji="1" lang="en" altLang="ko-Kore-KR" dirty="0"/>
              <a:t>TF-IDF </a:t>
            </a:r>
            <a:r>
              <a:rPr kumimoji="1" lang="ko-KR" altLang="en-US" dirty="0"/>
              <a:t>단어 가중치가 있는 랜덤 </a:t>
            </a:r>
            <a:r>
              <a:rPr kumimoji="1" lang="ko-KR" altLang="en-US" dirty="0" err="1"/>
              <a:t>포리스트를</a:t>
            </a:r>
            <a:r>
              <a:rPr kumimoji="1" lang="ko-KR" altLang="en-US" dirty="0"/>
              <a:t> 선택했다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그러한 알고리즘의 </a:t>
            </a:r>
            <a:r>
              <a:rPr kumimoji="1" lang="en" altLang="ko-Kore-KR" dirty="0"/>
              <a:t>Scikit-learn </a:t>
            </a:r>
            <a:r>
              <a:rPr kumimoji="1" lang="ko-KR" altLang="en-US" dirty="0"/>
              <a:t>구현을 사용했다</a:t>
            </a:r>
            <a:r>
              <a:rPr kumimoji="1" lang="en-US" altLang="ko-KR" dirty="0"/>
              <a:t>[27].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0906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모든 딥 러닝 모델은 고전적인 기계 학습 방법을 능가한다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단어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자체는 자동 단어 이해와 명확화에 큰 가치를 부여한다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그러나 </a:t>
            </a:r>
            <a:r>
              <a:rPr kumimoji="1" lang="en" altLang="ko-Kore-KR" dirty="0"/>
              <a:t>LSTM </a:t>
            </a:r>
            <a:r>
              <a:rPr kumimoji="1" lang="ko-KR" altLang="en-US" dirty="0"/>
              <a:t>레이어의 특징 추출 기능은 낙상 결과를 예측하는 가장 미세한 단어 시퀀스를 선택할 수 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경우에 따라 </a:t>
            </a:r>
            <a:r>
              <a:rPr kumimoji="1" lang="en-US" altLang="ko-KR" dirty="0"/>
              <a:t>'</a:t>
            </a:r>
            <a:r>
              <a:rPr kumimoji="1" lang="ko-KR" altLang="en-US" dirty="0"/>
              <a:t>낙상</a:t>
            </a:r>
            <a:r>
              <a:rPr kumimoji="1" lang="en-US" altLang="ko-KR" dirty="0"/>
              <a:t>'</a:t>
            </a:r>
            <a:r>
              <a:rPr kumimoji="1" lang="ko-KR" altLang="en-US" dirty="0"/>
              <a:t>이라는 단어는 </a:t>
            </a:r>
            <a:r>
              <a:rPr kumimoji="1" lang="en-US" altLang="ko-KR" dirty="0"/>
              <a:t>'</a:t>
            </a:r>
            <a:r>
              <a:rPr kumimoji="1" lang="ko-KR" altLang="en-US" dirty="0"/>
              <a:t>혈압 하강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환자가 떨어지지 않았다</a:t>
            </a:r>
            <a:r>
              <a:rPr kumimoji="1" lang="en-US" altLang="ko-KR" dirty="0"/>
              <a:t>'</a:t>
            </a:r>
            <a:r>
              <a:rPr kumimoji="1" lang="ko-KR" altLang="en-US" dirty="0"/>
              <a:t>와 같이 낙상 사고를 나타내지 않는다</a:t>
            </a:r>
            <a:r>
              <a:rPr kumimoji="1" lang="en-US" altLang="ko-KR" dirty="0"/>
              <a:t>. </a:t>
            </a:r>
            <a:br>
              <a:rPr kumimoji="1" lang="en-US" altLang="ko-KR" dirty="0"/>
            </a:br>
            <a:r>
              <a:rPr kumimoji="1" lang="ko-KR" altLang="en-US" dirty="0"/>
              <a:t>고전적인 기계 학습 </a:t>
            </a:r>
            <a:r>
              <a:rPr kumimoji="1" lang="ko-KR" altLang="en-US" dirty="0" err="1"/>
              <a:t>유니그램</a:t>
            </a:r>
            <a:r>
              <a:rPr kumimoji="1" lang="ko-KR" altLang="en-US" dirty="0"/>
              <a:t> 기능은 이러한 경우를 구별할 수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5581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가장 잘 감지된 가을 이벤트는 </a:t>
            </a:r>
            <a:r>
              <a:rPr kumimoji="1" lang="en" altLang="ko-Kore-KR" dirty="0" err="1"/>
              <a:t>FastText</a:t>
            </a:r>
            <a:r>
              <a:rPr kumimoji="1" lang="en" altLang="ko-Kore-KR" dirty="0"/>
              <a:t> </a:t>
            </a:r>
            <a:r>
              <a:rPr kumimoji="1" lang="ko-KR" altLang="en-US" dirty="0"/>
              <a:t>접근법과 </a:t>
            </a:r>
            <a:r>
              <a:rPr kumimoji="1" lang="ko-KR" altLang="en-US" dirty="0" err="1"/>
              <a:t>스킵그램</a:t>
            </a:r>
            <a:r>
              <a:rPr kumimoji="1" lang="ko-KR" altLang="en-US" dirty="0"/>
              <a:t> 전략으로 계산된 </a:t>
            </a:r>
            <a:r>
              <a:rPr kumimoji="1" lang="ko-KR" altLang="en-US" dirty="0" err="1"/>
              <a:t>바이오메디컬</a:t>
            </a:r>
            <a:r>
              <a:rPr kumimoji="1" lang="ko-KR" altLang="en-US" dirty="0"/>
              <a:t> 모델</a:t>
            </a:r>
            <a:r>
              <a:rPr kumimoji="1" lang="en-US" altLang="ko-KR" dirty="0"/>
              <a:t>(</a:t>
            </a:r>
            <a:r>
              <a:rPr kumimoji="1" lang="en" altLang="ko-Kore-KR" dirty="0"/>
              <a:t>EHR-Note)</a:t>
            </a:r>
            <a:r>
              <a:rPr kumimoji="1" lang="ko-KR" altLang="en-US" dirty="0"/>
              <a:t>이었다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2615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결과 외에도 </a:t>
            </a:r>
            <a:r>
              <a:rPr kumimoji="1" lang="en" altLang="ko-Kore-KR" dirty="0"/>
              <a:t>RNN</a:t>
            </a:r>
            <a:r>
              <a:rPr kumimoji="1" lang="ko-KR" altLang="en-US" dirty="0"/>
              <a:t>은 약간의 오버헤드를 필요로 한다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단어 </a:t>
            </a:r>
            <a:r>
              <a:rPr kumimoji="1" lang="ko-KR" altLang="en-US" dirty="0" err="1"/>
              <a:t>임베딩은</a:t>
            </a:r>
            <a:r>
              <a:rPr kumimoji="1" lang="ko-KR" altLang="en-US" dirty="0"/>
              <a:t> 단어 벡터 표현을 훈련시키기 위해 방대한 양의 텍스트를 필요로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</a:t>
            </a:r>
            <a:r>
              <a:rPr kumimoji="1" lang="en" altLang="ko-Kore-KR" dirty="0"/>
              <a:t>RNN</a:t>
            </a:r>
            <a:r>
              <a:rPr kumimoji="1" lang="ko-KR" altLang="en-US" dirty="0"/>
              <a:t>의 교육 시간은 기하급수적으로 기계 학습 방법보다 높다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최고의 고전적인 기계 학습 알고리즘은 </a:t>
            </a:r>
            <a:r>
              <a:rPr kumimoji="1" lang="ko-KR" altLang="en-US" dirty="0" err="1"/>
              <a:t>유니그램</a:t>
            </a:r>
            <a:r>
              <a:rPr kumimoji="1" lang="ko-KR" altLang="en-US" dirty="0"/>
              <a:t> 기능을 사용한 </a:t>
            </a:r>
            <a:r>
              <a:rPr kumimoji="1" lang="en" altLang="ko-Kore-KR" dirty="0"/>
              <a:t>F-Measure 0.73</a:t>
            </a:r>
            <a:r>
              <a:rPr kumimoji="1" lang="ko-KR" altLang="en-US" dirty="0"/>
              <a:t>의 의사결정 트리 앙상블인 랜덤 </a:t>
            </a:r>
            <a:r>
              <a:rPr kumimoji="1" lang="ko-KR" altLang="en-US" dirty="0" err="1"/>
              <a:t>포레스트</a:t>
            </a:r>
            <a:r>
              <a:rPr kumimoji="1" lang="en-US" altLang="ko-KR" dirty="0"/>
              <a:t>(</a:t>
            </a:r>
            <a:r>
              <a:rPr kumimoji="1" lang="en" altLang="ko-Kore-KR" dirty="0"/>
              <a:t>RF)</a:t>
            </a:r>
            <a:r>
              <a:rPr kumimoji="1" lang="ko-KR" altLang="en-US" dirty="0"/>
              <a:t>였다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랜덤 </a:t>
            </a:r>
            <a:r>
              <a:rPr kumimoji="1" lang="ko-KR" altLang="en-US" dirty="0" err="1"/>
              <a:t>포레스트는</a:t>
            </a:r>
            <a:r>
              <a:rPr kumimoji="1" lang="ko-KR" altLang="en-US" dirty="0"/>
              <a:t> 언어 모델을 교육할 텍스트 양이 적을 때 낙상 감지를 위한 좋은 대안이다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9638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우리의 실험은 낙상 보고서를 가진 환자로부터 추출한 진행 노트 중 낙상 사고를 감지하는 제안된 모델의 능력에 초점을 맞췄다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생물 의학 도메인 단어 </a:t>
            </a:r>
            <a:r>
              <a:rPr kumimoji="1" lang="ko-KR" altLang="en-US" dirty="0" err="1"/>
              <a:t>임베딩</a:t>
            </a:r>
            <a:r>
              <a:rPr kumimoji="1" lang="en-US" altLang="ko-KR" dirty="0"/>
              <a:t>(</a:t>
            </a:r>
            <a:r>
              <a:rPr kumimoji="1" lang="en" altLang="ko-Kore-KR" dirty="0"/>
              <a:t>EHR-Notes)</a:t>
            </a:r>
            <a:r>
              <a:rPr kumimoji="1" lang="ko-KR" altLang="en-US" dirty="0"/>
              <a:t>은 낙상 감지를 위한 최상의 모델 언어임이 입증되었다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135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그러나 실제 시나리오에서 이러한 기술을 적용하려면 자연스러운 불균형 데이터 세트에 대해 모델을 훈련해야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4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F-Measure 90%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딥 러닝 방법과 텍스트 기능을 사용하여 임상 기록에서 낙상 사건을 자동으로 감지할 수 있었다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Embedding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포함된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다른 방법보다 성능이 뛰어나지만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Unigram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포함된 랜덤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포레스트는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레이블이 적은 임상 기록이 있는 데이터 세트에서 적합한 대안이 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731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1,078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진행 상황 노트가 포함된 주석 데이터 집합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복제 목적으로 폴 이벤트 및 구조화된 설명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언어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얕은 단어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알고리즘으로 생성된 두 개의 일반 및 한 개의 생물의학 도메인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평가 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2548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작업은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[28], FLAIR [29]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 [30]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다른 모델 언어를 평가해야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FastText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달리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전략은 문장 이해를 향상시키는 역방향 및 순방향 기능을 갖춘 상황 인식 언어 모델을 구현한다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065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용어 중요도 가중치를 추출하기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감독되지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않은 접근법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 노트 중 가을 사건을 분류하는 지도 학습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694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쿼리</a:t>
            </a:r>
            <a:r>
              <a:rPr kumimoji="1" lang="en-US" altLang="ko-KR" dirty="0"/>
              <a:t>[9], [10]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이벤트를 검색하는 구문 규칙</a:t>
            </a:r>
          </a:p>
          <a:p>
            <a:r>
              <a:rPr kumimoji="1" lang="ko-KR" altLang="en-US" dirty="0"/>
              <a:t>다른 언어에는 직접 적용할 수 없다</a:t>
            </a:r>
          </a:p>
          <a:p>
            <a:endParaRPr kumimoji="1" lang="ko-KR" altLang="en-US" dirty="0"/>
          </a:p>
          <a:p>
            <a:r>
              <a:rPr kumimoji="1" lang="ko-KR" altLang="en-US" dirty="0" err="1"/>
              <a:t>서포트</a:t>
            </a:r>
            <a:r>
              <a:rPr kumimoji="1" lang="ko-KR" altLang="en-US" dirty="0"/>
              <a:t> 벡터 머신 </a:t>
            </a:r>
            <a:r>
              <a:rPr kumimoji="1" lang="en-US" altLang="ko-KR" dirty="0"/>
              <a:t>[11]– [13]</a:t>
            </a:r>
            <a:r>
              <a:rPr kumimoji="1" lang="ko-KR" altLang="en-US" dirty="0"/>
              <a:t>은 추락 감지에 사용되는 주요 알고리즘이며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뒤이어 랜덤 </a:t>
            </a:r>
            <a:r>
              <a:rPr kumimoji="1" lang="ko-KR" altLang="en-US" dirty="0" err="1"/>
              <a:t>포레스트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[14]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9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다른 연구들은 건강과 관련된 텍스트 정보의 부작용을 예측하기 위해 단어 </a:t>
            </a:r>
            <a:r>
              <a:rPr kumimoji="1" lang="ko-KR" altLang="en-US" dirty="0" err="1"/>
              <a:t>임베딩과</a:t>
            </a:r>
            <a:r>
              <a:rPr kumimoji="1" lang="ko-KR" altLang="en-US" dirty="0"/>
              <a:t> 딥 러닝을 이미 사용했다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단어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또는 딥 러닝을 사용하여 텍스트에서 낙상 사건 감지를 다루는 이전 연구는 없었다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29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기계 학습 모델을 교육하기 위해 데이터 세트를 준비하기 위해 다음 단계를 수행했다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선택</a:t>
            </a:r>
            <a:r>
              <a:rPr kumimoji="1" lang="en-US" altLang="ko-KR" dirty="0"/>
              <a:t>: </a:t>
            </a:r>
            <a:r>
              <a:rPr kumimoji="1" lang="ko-KR" altLang="en-US" dirty="0"/>
              <a:t>하나 이상의 추락 사고가 있는 모든 입원 환자와 경과 기록 확인</a:t>
            </a:r>
          </a:p>
          <a:p>
            <a:r>
              <a:rPr kumimoji="1" lang="ko-KR" altLang="en-US" dirty="0" err="1"/>
              <a:t>비식별화</a:t>
            </a:r>
            <a:r>
              <a:rPr kumimoji="1" lang="en-US" altLang="ko-KR" dirty="0"/>
              <a:t>: </a:t>
            </a:r>
            <a:r>
              <a:rPr kumimoji="1" lang="ko-KR" altLang="en-US" dirty="0"/>
              <a:t>환자의 익명성을 보장하기 위해 이 데이터를 </a:t>
            </a:r>
            <a:r>
              <a:rPr kumimoji="1" lang="ko-KR" altLang="en-US" dirty="0" err="1"/>
              <a:t>비식별화한다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주석</a:t>
            </a:r>
            <a:r>
              <a:rPr kumimoji="1" lang="en-US" altLang="ko-KR" dirty="0"/>
              <a:t>: </a:t>
            </a:r>
            <a:r>
              <a:rPr kumimoji="1" lang="ko-KR" altLang="en-US" dirty="0"/>
              <a:t>간호학과 학생들이 검토한 차트로 </a:t>
            </a:r>
            <a:r>
              <a:rPr kumimoji="1" lang="en-US" altLang="ko-KR" dirty="0"/>
              <a:t>"</a:t>
            </a:r>
            <a:r>
              <a:rPr kumimoji="1" lang="ko-KR" altLang="en-US" dirty="0"/>
              <a:t>골드 스탠더드</a:t>
            </a:r>
            <a:r>
              <a:rPr kumimoji="1" lang="en-US" altLang="ko-KR" dirty="0"/>
              <a:t>"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만듭니다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782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 err="1"/>
              <a:t>WebAnno</a:t>
            </a:r>
            <a:r>
              <a:rPr kumimoji="1" lang="en" altLang="ko-Kore-KR" dirty="0"/>
              <a:t> </a:t>
            </a:r>
            <a:r>
              <a:rPr kumimoji="1" lang="ko-KR" altLang="en-US" dirty="0"/>
              <a:t>시스템에서 사건 보고서의 데이터 수집과 경과 노트의 데이터 주석</a:t>
            </a:r>
            <a:r>
              <a:rPr kumimoji="1" lang="en-US" altLang="ko-KR" dirty="0"/>
              <a:t>[19]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개월 동안 지속되었으며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세 명의 서로 다른 간호사 학생이 이중 확인과 함께 주의 깊게 읽기를 통해 수행되었다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6889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워드</a:t>
            </a:r>
            <a:r>
              <a:rPr kumimoji="1" lang="en-US" altLang="ko-KR" dirty="0"/>
              <a:t>2</a:t>
            </a:r>
            <a:r>
              <a:rPr kumimoji="1" lang="en" altLang="ko-Kore-KR" dirty="0" err="1"/>
              <a:t>Vec</a:t>
            </a:r>
            <a:endParaRPr kumimoji="1" lang="en" altLang="ko-Kore-KR" dirty="0"/>
          </a:p>
          <a:p>
            <a:r>
              <a:rPr kumimoji="1" lang="ko-KR" altLang="en-US" dirty="0"/>
              <a:t>단어 벡터는 워드</a:t>
            </a:r>
            <a:r>
              <a:rPr kumimoji="1" lang="en-US" altLang="ko-KR" dirty="0"/>
              <a:t>2</a:t>
            </a:r>
            <a:r>
              <a:rPr kumimoji="1" lang="en" altLang="ko-Kore-KR" dirty="0" err="1"/>
              <a:t>Vec</a:t>
            </a:r>
            <a:r>
              <a:rPr kumimoji="1" lang="en" altLang="ko-Kore-KR" dirty="0"/>
              <a:t>[22]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불리는 숫자 공간에서 단어를 매핑하는 방법이다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각 단어에 대한 잠재적 구문</a:t>
            </a:r>
            <a:r>
              <a:rPr kumimoji="1" lang="en-US" altLang="ko-KR" dirty="0"/>
              <a:t>/</a:t>
            </a:r>
            <a:r>
              <a:rPr kumimoji="1" lang="ko-KR" altLang="en-US" dirty="0"/>
              <a:t>의미적 벡터는 레이블이 없는 큰 말뭉치에서 유도된다</a:t>
            </a:r>
            <a:r>
              <a:rPr kumimoji="1" lang="en-US" altLang="ko-KR" dirty="0"/>
              <a:t>.</a:t>
            </a:r>
          </a:p>
          <a:p>
            <a:r>
              <a:rPr kumimoji="1" lang="en" altLang="ko-Kore-KR" dirty="0" err="1"/>
              <a:t>FastText</a:t>
            </a:r>
            <a:endParaRPr kumimoji="1" lang="en" altLang="ko-Kore-KR" dirty="0"/>
          </a:p>
          <a:p>
            <a:r>
              <a:rPr kumimoji="1" lang="ko-KR" altLang="en-US" dirty="0"/>
              <a:t>또한 각 단어가 문자 </a:t>
            </a:r>
            <a:r>
              <a:rPr kumimoji="1" lang="en" altLang="ko-Kore-KR" dirty="0"/>
              <a:t>n-</a:t>
            </a:r>
            <a:r>
              <a:rPr kumimoji="1" lang="ko-KR" altLang="en-US" dirty="0"/>
              <a:t>그램의 백으로 표현되는 </a:t>
            </a:r>
            <a:r>
              <a:rPr kumimoji="1" lang="ko-KR" altLang="en-US" dirty="0" err="1"/>
              <a:t>스킵</a:t>
            </a:r>
            <a:r>
              <a:rPr kumimoji="1" lang="en-US" altLang="ko-KR" dirty="0"/>
              <a:t>-</a:t>
            </a:r>
            <a:r>
              <a:rPr kumimoji="1" lang="ko-KR" altLang="en-US" dirty="0"/>
              <a:t>그램 모델에 기반한 단어 벡터 표현입니다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훈련 데이터에 나타나지 않은 단어에 대한 단어 표현을 계산할 수 있습니다 </a:t>
            </a:r>
            <a:r>
              <a:rPr kumimoji="1" lang="en-US" altLang="ko-KR" dirty="0"/>
              <a:t>[23].</a:t>
            </a:r>
          </a:p>
          <a:p>
            <a:r>
              <a:rPr kumimoji="1" lang="en" altLang="ko-Kore-KR" dirty="0"/>
              <a:t>CBOW: </a:t>
            </a:r>
            <a:r>
              <a:rPr kumimoji="1" lang="ko-KR" altLang="en-US" dirty="0"/>
              <a:t>연속 단어 가방 모델</a:t>
            </a:r>
          </a:p>
          <a:p>
            <a:r>
              <a:rPr kumimoji="1" lang="ko-KR" altLang="en-US" dirty="0"/>
              <a:t>문맥의 연속 분산 표현을 사용한다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역사에서의 단어 순서는 투영법에 영향을 미치지 않는다</a:t>
            </a:r>
            <a:r>
              <a:rPr kumimoji="1" lang="en-US" altLang="ko-KR" dirty="0"/>
              <a:t>[22].</a:t>
            </a:r>
          </a:p>
          <a:p>
            <a:r>
              <a:rPr kumimoji="1" lang="en" altLang="ko-Kore-KR" dirty="0"/>
              <a:t>SKIP: </a:t>
            </a:r>
            <a:r>
              <a:rPr kumimoji="1" lang="ko-KR" altLang="en-US" dirty="0"/>
              <a:t>연속 건너뛰기 모델 </a:t>
            </a:r>
          </a:p>
          <a:p>
            <a:r>
              <a:rPr kumimoji="1" lang="en" altLang="ko-Kore-KR" dirty="0"/>
              <a:t>CBOW</a:t>
            </a:r>
            <a:r>
              <a:rPr kumimoji="1" lang="ko-KR" altLang="en-US" dirty="0"/>
              <a:t>와 유사하지만 문맥을 기반으로 현재 단어를 예측하는 대신 동일한 문장의 다른 단어를 기반으로 단어의 분류를 최대화하려고 한다</a:t>
            </a:r>
            <a:r>
              <a:rPr kumimoji="1" lang="en-US" altLang="ko-KR" dirty="0"/>
              <a:t>[22].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253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Word2Vec</a:t>
            </a:r>
            <a:r>
              <a:rPr kumimoji="1" lang="ko-KR" altLang="en-US" dirty="0"/>
              <a:t>와 </a:t>
            </a:r>
            <a:r>
              <a:rPr kumimoji="1" lang="en" altLang="ko-Kore-KR" dirty="0" err="1"/>
              <a:t>FastText</a:t>
            </a:r>
            <a:r>
              <a:rPr kumimoji="1" lang="ko-KR" altLang="en-US" dirty="0"/>
              <a:t>는 모두 문맥이 없는 단어 표현이다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6F604-5763-E347-B42F-79662FD9F5F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13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750A2-167D-514B-88A9-F27B9F8B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8932B-8F84-3944-9E72-EDCFFCA43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1CB4E-37C5-204B-BE6D-868FE240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9B6A-F412-2F4F-8634-9B18FCC20C26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F315-FBFF-BD4A-B27F-E5093CB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0FC61-176F-D24C-8E1D-F2764DF8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4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0D45E-8EA5-7745-A330-98CD343F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AF86E-A95D-2B4D-85B9-B3EBC63BE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07D9F-677E-9C4D-9C93-B7F078A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6FC7-01B4-D145-B676-3476C9A30E54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90D9D-FF84-9245-9330-0DDA615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9E83-4A1E-A744-B2F2-A69B262D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749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1AE2EF-8BC7-D64A-B086-AA907440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55156-D762-B749-8821-48BE4A60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7BDE6-FD62-3544-9C46-C0C1C5BE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CB-6677-A64E-816E-20F646B4F687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EDB3-87C8-E748-917C-DEB34431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D286E-19E3-034A-80FB-091BC66F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83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9B13A-26B9-AA4B-9C19-2C7CC0A9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641E2-758A-C241-8314-942D5690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C003D-B4BC-754D-A559-086BBE92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B973-5AB1-B34A-9B7A-EDCF853ED864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9462A-6094-A24D-8AA5-ECEA9E6D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0355F-DE48-5242-A798-0E56E56F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3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A0EB1-DAAD-F14F-8BE9-C6D1BAEB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4A19D-219F-DA4F-94EF-2F908630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06353-411E-8042-9173-3B4CE5FB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FAF0-7D17-0242-8D90-B3C51F0A365A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84EB8-BBB5-9E4A-8F03-0C917135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008DA-600A-BD44-AC9D-3F745A2B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2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9665A-A1D5-E748-AEAB-81172F5C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C18FA-4D45-4140-A316-FCB1AB76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5527F-F464-394F-AF5A-D20497D1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3AFCB-5E8A-0348-B81A-37A8CC49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BFEF-4B4A-364E-AF53-F6C29889D53F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A554-CF60-8443-A193-BDA764C4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88DCE-ABA7-1846-9370-1F46A143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9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A8929-B673-F34F-98EB-AC716CED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B1CA1-30B0-7C40-95A7-A2609BE3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77B4F-8BBB-BE4F-95E9-C6F5FB49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F4DEB-EB62-8F40-87A6-5B3DDFB1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179E54-9177-1742-9E99-3CA1DD5DC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429EF-52CC-E64A-8026-0F593A52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C8E2-D0A7-E34A-ABD8-152574ED1969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594058-AB4F-5A4B-91CE-16E4283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E8EBE-7D4B-4549-8442-426159D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5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58DA-5830-964B-AD06-E8721B54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3D1D38-FCDD-6F4B-9F15-FAF5A19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777-A607-E14D-8C78-910F0339ABE5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F0FFED-BC99-CC4A-8522-1EFCA3A6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A0C86-7E76-974C-9E7C-C17FEF41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938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0D6FDE-1BA0-F54C-8A7C-FC098A9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C6B4-439C-6A43-B4E4-EDED7D3C059E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723D9D-209D-8E4E-A049-F077F698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C460E-B103-7546-9333-D00B9FF3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93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0466-FB60-754D-944B-BBB16AFE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8CB1D-22E2-7144-B05E-68CB0C3C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26480-3ADA-B647-A1E1-A7693A3B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FC8E7-0CEC-F547-AAED-D781BF2D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32B9-967E-8C47-A940-2A456F9F227F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7FC46-A8C1-A943-A5CD-C6F53B02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DFE29-4915-EA4C-89FD-DB10719C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66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FA2C-F6B5-8F44-B096-28F93C06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03E7C4-56E2-E548-B219-F46DD5FAC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701E9-3E69-8D42-9016-01F32402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C83FE-A0BC-504A-B7BB-1DB5E5D3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0629-6B69-D54B-A76B-CAE301A78E8D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91EF3-78B2-2949-913D-E33CC821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F5178-0167-4E42-8DEE-E089B018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252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C8863-57B5-8F4D-8269-8B56AEEE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8E662-A3F8-394C-8D72-077811F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48910-B45A-9C43-9340-3B7B2D620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FFC8-8940-3C46-BBAF-DA2194484A38}" type="datetime1">
              <a:rPr kumimoji="1" lang="ko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446CF-3EA3-564E-A9F5-9D2FD7D6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99F59-0A08-A14D-9E6C-899754079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E913-63EE-5A44-BDBF-E3C002EAE3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35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io.pucrs.br/dspace/bitstream/10923/19032/2/Fall_Detection_in_EHR_using_Word_Embeddings_and_Deep_Learn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81D13-73F2-DC4D-A2E6-ED0AC2DC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1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Fall Detection 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in EHR using </a:t>
            </a:r>
            <a:r>
              <a:rPr lang="en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Word Embeddings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and </a:t>
            </a:r>
            <a:r>
              <a:rPr lang="en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Deep Learning</a:t>
            </a:r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34AEBA-6D53-3A48-8F9B-3A4805D79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2820"/>
            <a:ext cx="9144000" cy="1655762"/>
          </a:xfrm>
        </p:spPr>
        <p:txBody>
          <a:bodyPr anchor="ctr"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2022.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03.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04.</a:t>
            </a:r>
            <a:endParaRPr kumimoji="1" lang="ko-Kore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6297147-B425-BA45-9FB1-90C42EDD4189}"/>
              </a:ext>
            </a:extLst>
          </p:cNvPr>
          <p:cNvSpPr txBox="1">
            <a:spLocks/>
          </p:cNvSpPr>
          <p:nvPr/>
        </p:nvSpPr>
        <p:spPr>
          <a:xfrm>
            <a:off x="751114" y="4788582"/>
            <a:ext cx="106897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이동건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인하대학교 정보통신공학과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E-mail: </a:t>
            </a:r>
            <a:r>
              <a:rPr kumimoji="1"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time@inha.edu</a:t>
            </a: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GitHub: https://</a:t>
            </a:r>
            <a:r>
              <a:rPr kumimoji="1"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github.com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oneonlee</a:t>
            </a: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D85C6-14F3-4347-9023-B04CFA8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58FEF-9B45-534A-A4C4-A2BCB4C463AB}"/>
              </a:ext>
            </a:extLst>
          </p:cNvPr>
          <p:cNvSpPr txBox="1"/>
          <p:nvPr/>
        </p:nvSpPr>
        <p:spPr>
          <a:xfrm>
            <a:off x="9732772" y="46847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linkClick r:id="rId2"/>
              </a:rPr>
              <a:t>pdf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94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D2Coding" panose="020B0609020101020101" pitchFamily="49" charset="-127"/>
                <a:ea typeface="D2Coding" panose="020B0609020101020101" pitchFamily="49" charset="-127"/>
              </a:rPr>
              <a:t>III. MATERIALS AND METHODS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58EE59-16A5-7B4A-9F9A-7CDE7FAD7C78}"/>
              </a:ext>
            </a:extLst>
          </p:cNvPr>
          <p:cNvSpPr/>
          <p:nvPr/>
        </p:nvSpPr>
        <p:spPr>
          <a:xfrm>
            <a:off x="1652752" y="4507587"/>
            <a:ext cx="6957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Data Source and Preparation </a:t>
            </a:r>
          </a:p>
          <a:p>
            <a:pPr marL="342900" indent="-342900">
              <a:buFontTx/>
              <a:buAutoNum type="alphaUcPeriod"/>
            </a:pPr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Fall Annotation Process </a:t>
            </a:r>
          </a:p>
          <a:p>
            <a:pPr marL="342900" indent="-342900">
              <a:buFontTx/>
              <a:buAutoNum type="alphaUcPeriod"/>
            </a:pPr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Language Models </a:t>
            </a:r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lphaUcPeriod"/>
            </a:pPr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Recurrent Neural Network, RNN </a:t>
            </a:r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lphaUcPeriod"/>
            </a:pPr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Evaluation </a:t>
            </a:r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lphaUcPeriod"/>
            </a:pPr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Baseline </a:t>
            </a:r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lphaUcPeriod"/>
            </a:pPr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57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UcPeriod"/>
            </a:pPr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 Data Source and Preparation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The following steps were performed to prepare the dataset to train the machine learning models:</a:t>
            </a:r>
          </a:p>
          <a:p>
            <a:pPr lvl="1"/>
            <a:r>
              <a:rPr lang="en" altLang="ko-Kore-KR" b="1" dirty="0">
                <a:latin typeface="+mj-lt"/>
              </a:rPr>
              <a:t>Selection</a:t>
            </a:r>
            <a:r>
              <a:rPr lang="en" altLang="ko-Kore-KR" dirty="0">
                <a:latin typeface="+mj-lt"/>
              </a:rPr>
              <a:t>: identifying all inpatient with at least one re-ported fall incident and their progress notes;</a:t>
            </a:r>
          </a:p>
          <a:p>
            <a:pPr lvl="1"/>
            <a:r>
              <a:rPr lang="en" altLang="ko-Kore-KR" b="1" dirty="0">
                <a:latin typeface="+mj-lt"/>
              </a:rPr>
              <a:t>De-identification</a:t>
            </a:r>
            <a:r>
              <a:rPr lang="en" altLang="ko-Kore-KR" dirty="0">
                <a:latin typeface="+mj-lt"/>
              </a:rPr>
              <a:t>: de-identifying this data to ensure patient anonymity;</a:t>
            </a:r>
          </a:p>
          <a:p>
            <a:pPr lvl="1"/>
            <a:r>
              <a:rPr lang="en" altLang="ko-Kore-KR" b="1" dirty="0">
                <a:latin typeface="+mj-lt"/>
              </a:rPr>
              <a:t>Annotation</a:t>
            </a:r>
            <a:r>
              <a:rPr lang="en" altLang="ko-Kore-KR" dirty="0">
                <a:latin typeface="+mj-lt"/>
              </a:rPr>
              <a:t>: creating a ”gold standard” with the charts reviewed by nursing students.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94227-7C1E-0546-99EF-35D3251E99A7}"/>
              </a:ext>
            </a:extLst>
          </p:cNvPr>
          <p:cNvSpPr txBox="1"/>
          <p:nvPr/>
        </p:nvSpPr>
        <p:spPr>
          <a:xfrm>
            <a:off x="4771696" y="407801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최적</a:t>
            </a:r>
            <a:r>
              <a:rPr kumimoji="1" lang="ko-KR" altLang="en-US" sz="1400" dirty="0"/>
              <a:t> 표준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5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B. Fall Annotation Process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The data collection of the incident reports and data annotation of progress notes in the </a:t>
            </a:r>
            <a:r>
              <a:rPr lang="en" altLang="ko-Kore-KR" dirty="0" err="1">
                <a:latin typeface="+mj-lt"/>
              </a:rPr>
              <a:t>WebAnno</a:t>
            </a:r>
            <a:r>
              <a:rPr lang="en" altLang="ko-Kore-KR" dirty="0">
                <a:latin typeface="+mj-lt"/>
              </a:rPr>
              <a:t> system</a:t>
            </a:r>
            <a:r>
              <a:rPr lang="en" altLang="ko-Kore-KR" baseline="30000" dirty="0">
                <a:latin typeface="+mj-lt"/>
              </a:rPr>
              <a:t>[19]</a:t>
            </a:r>
            <a:r>
              <a:rPr lang="en" altLang="ko-Kore-KR" dirty="0">
                <a:latin typeface="+mj-lt"/>
              </a:rPr>
              <a:t> lasted four months, being carried out through the careful reading by three different nurse students, with double checking.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E097C32-32A8-EE4C-9CBF-A9D950D6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67" y="3575212"/>
            <a:ext cx="4803666" cy="29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C. Language Models - Algorithms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" altLang="ko-Kore-KR" dirty="0">
                <a:latin typeface="+mj-lt"/>
              </a:rPr>
              <a:t>Word2Vec</a:t>
            </a:r>
          </a:p>
          <a:p>
            <a:pPr lvl="1"/>
            <a:r>
              <a:rPr lang="en" altLang="ko-Kore-KR" dirty="0">
                <a:latin typeface="+mj-lt"/>
              </a:rPr>
              <a:t>Word vectors are a way of mapping words in a numerical space, called Word2Vec</a:t>
            </a:r>
            <a:r>
              <a:rPr lang="en" altLang="ko-Kore-KR" baseline="30000" dirty="0">
                <a:latin typeface="+mj-lt"/>
              </a:rPr>
              <a:t>[22]</a:t>
            </a:r>
            <a:r>
              <a:rPr lang="en" altLang="ko-Kore-KR" dirty="0">
                <a:latin typeface="+mj-lt"/>
              </a:rPr>
              <a:t>. </a:t>
            </a:r>
          </a:p>
          <a:p>
            <a:pPr lvl="1"/>
            <a:r>
              <a:rPr lang="en" altLang="ko-Kore-KR" dirty="0">
                <a:latin typeface="+mj-lt"/>
              </a:rPr>
              <a:t>A latent syntactic/semantic vector for each word is induced from a large unlabeled corpus.</a:t>
            </a:r>
          </a:p>
          <a:p>
            <a:r>
              <a:rPr lang="en" altLang="ko-Kore-KR" dirty="0" err="1">
                <a:latin typeface="+mj-lt"/>
              </a:rPr>
              <a:t>FastText</a:t>
            </a:r>
            <a:endParaRPr lang="en" altLang="ko-Kore-KR" dirty="0">
              <a:latin typeface="+mj-lt"/>
            </a:endParaRPr>
          </a:p>
          <a:p>
            <a:pPr lvl="1"/>
            <a:r>
              <a:rPr lang="en" altLang="ko-Kore-KR" dirty="0">
                <a:latin typeface="+mj-lt"/>
              </a:rPr>
              <a:t>Also a word vector representation based on the skip-gram model, where each word is represented as a bag of character n-grams. </a:t>
            </a:r>
          </a:p>
          <a:p>
            <a:pPr lvl="1"/>
            <a:r>
              <a:rPr lang="en" altLang="ko-Kore-KR" dirty="0">
                <a:latin typeface="+mj-lt"/>
              </a:rPr>
              <a:t>Allows to compute word representations for words that did not appear in the training data </a:t>
            </a:r>
            <a:r>
              <a:rPr lang="en" altLang="ko-Kore-KR" baseline="30000" dirty="0">
                <a:latin typeface="+mj-lt"/>
              </a:rPr>
              <a:t>[23]</a:t>
            </a:r>
            <a:r>
              <a:rPr lang="en" altLang="ko-Kore-KR" dirty="0">
                <a:latin typeface="+mj-lt"/>
              </a:rPr>
              <a:t>.</a:t>
            </a:r>
          </a:p>
          <a:p>
            <a:r>
              <a:rPr lang="en" altLang="ko-Kore-KR" dirty="0">
                <a:latin typeface="+mj-lt"/>
              </a:rPr>
              <a:t>CBOW: Continuous Bag-of-Words Model</a:t>
            </a:r>
          </a:p>
          <a:p>
            <a:pPr lvl="1"/>
            <a:r>
              <a:rPr lang="en" altLang="ko-Kore-KR" dirty="0">
                <a:latin typeface="+mj-lt"/>
              </a:rPr>
              <a:t>Uses a continuous distributed representation of the context; </a:t>
            </a:r>
          </a:p>
          <a:p>
            <a:pPr lvl="1"/>
            <a:r>
              <a:rPr lang="en" altLang="ko-Kore-KR" dirty="0">
                <a:latin typeface="+mj-lt"/>
              </a:rPr>
              <a:t>the order of words in the history does not influence the projection</a:t>
            </a:r>
            <a:r>
              <a:rPr lang="en" altLang="ko-Kore-KR" baseline="30000" dirty="0">
                <a:latin typeface="+mj-lt"/>
              </a:rPr>
              <a:t> [22]</a:t>
            </a:r>
            <a:r>
              <a:rPr lang="en" altLang="ko-Kore-KR" dirty="0">
                <a:latin typeface="+mj-lt"/>
              </a:rPr>
              <a:t>.</a:t>
            </a:r>
          </a:p>
          <a:p>
            <a:r>
              <a:rPr lang="en" altLang="ko-Kore-KR" dirty="0">
                <a:latin typeface="+mj-lt"/>
              </a:rPr>
              <a:t>SKIP: Continuous Skip-gram Model </a:t>
            </a:r>
          </a:p>
          <a:p>
            <a:pPr lvl="1"/>
            <a:r>
              <a:rPr lang="en" altLang="ko-Kore-KR" dirty="0">
                <a:latin typeface="+mj-lt"/>
              </a:rPr>
              <a:t>Similar to CBOW, but instead of predicting the current word based on the context, it tries to maximize the classification of a word based on another word in the same sentence</a:t>
            </a:r>
            <a:r>
              <a:rPr lang="en" altLang="ko-Kore-KR" baseline="30000" dirty="0">
                <a:latin typeface="+mj-lt"/>
              </a:rPr>
              <a:t> [22]</a:t>
            </a:r>
            <a:r>
              <a:rPr lang="en" altLang="ko-Kore-KR" dirty="0">
                <a:latin typeface="+mj-lt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03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C. Language Models</a:t>
            </a:r>
            <a:endParaRPr lang="en" altLang="ko-Kore-KR" sz="1900" i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Both Word2Vec and </a:t>
            </a:r>
            <a:r>
              <a:rPr lang="en" altLang="ko-Kore-KR" dirty="0" err="1">
                <a:latin typeface="+mj-lt"/>
              </a:rPr>
              <a:t>FastText</a:t>
            </a:r>
            <a:r>
              <a:rPr lang="en" altLang="ko-Kore-KR" dirty="0">
                <a:latin typeface="+mj-lt"/>
              </a:rPr>
              <a:t> are context-free representations of the words. </a:t>
            </a:r>
          </a:p>
          <a:p>
            <a:endParaRPr lang="en" altLang="ko-Kore-KR" dirty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378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C. Language Models </a:t>
            </a:r>
            <a:r>
              <a:rPr lang="en" altLang="ko-Kore-KR" sz="1900" i="1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" altLang="ko-Kore-KR" sz="1900" dirty="0"/>
              <a:t>data source used to build the language models</a:t>
            </a:r>
            <a:endParaRPr lang="en" altLang="ko-Kore-KR" sz="1900" i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B449D5D-C67E-1348-A410-BEBD8010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" altLang="ko-Kore-KR" dirty="0">
                <a:latin typeface="+mj-lt"/>
              </a:rPr>
              <a:t>Wikipedia</a:t>
            </a:r>
          </a:p>
          <a:p>
            <a:pPr lvl="1"/>
            <a:r>
              <a:rPr lang="en" altLang="ko-Kore-KR" dirty="0">
                <a:latin typeface="+mj-lt"/>
              </a:rPr>
              <a:t>A simple language model build with Portuguese articles from Wikipedia-PTs dump of May 2019. </a:t>
            </a:r>
          </a:p>
          <a:p>
            <a:pPr lvl="1"/>
            <a:r>
              <a:rPr lang="en" altLang="ko-Kore-KR" dirty="0">
                <a:latin typeface="+mj-lt"/>
              </a:rPr>
              <a:t>This corpus has a total of 250 million tokens. </a:t>
            </a:r>
          </a:p>
          <a:p>
            <a:pPr lvl="1"/>
            <a:r>
              <a:rPr lang="en" altLang="ko-Kore-KR" dirty="0">
                <a:latin typeface="+mj-lt"/>
              </a:rPr>
              <a:t>The model was trained with 300 dimensions per word and a minimum word count of 10.</a:t>
            </a:r>
          </a:p>
          <a:p>
            <a:r>
              <a:rPr lang="en" altLang="ko-Kore-KR" dirty="0">
                <a:latin typeface="+mj-lt"/>
              </a:rPr>
              <a:t>NILC</a:t>
            </a:r>
          </a:p>
          <a:p>
            <a:pPr lvl="1"/>
            <a:r>
              <a:rPr lang="en" altLang="ko-Kore-KR" dirty="0">
                <a:latin typeface="+mj-lt"/>
              </a:rPr>
              <a:t>These are pre-computed language models that feature vectors generated from a large corpus of Brazilian Portuguese and European Portuguese, from varied sources and genres. </a:t>
            </a:r>
          </a:p>
          <a:p>
            <a:pPr lvl="1"/>
            <a:r>
              <a:rPr lang="en" altLang="ko-Kore-KR" dirty="0">
                <a:latin typeface="+mj-lt"/>
              </a:rPr>
              <a:t>Seventeen different corpuses were used, totaling 1.3 billion tokens.</a:t>
            </a:r>
          </a:p>
          <a:p>
            <a:r>
              <a:rPr lang="en" altLang="ko-Kore-KR" dirty="0">
                <a:latin typeface="+mj-lt"/>
              </a:rPr>
              <a:t>EHR-Notes</a:t>
            </a:r>
          </a:p>
          <a:p>
            <a:pPr lvl="1"/>
            <a:r>
              <a:rPr lang="en" altLang="ko-Kore-KR" dirty="0">
                <a:latin typeface="+mj-lt"/>
              </a:rPr>
              <a:t>We used 24 million sentences with 603 million tokens from the hospital progress notes extracted from electronic health records. </a:t>
            </a:r>
          </a:p>
          <a:p>
            <a:pPr lvl="1"/>
            <a:r>
              <a:rPr lang="en" altLang="ko-Kore-KR" dirty="0">
                <a:latin typeface="+mj-lt"/>
              </a:rPr>
              <a:t>The generated model has 300 dimensions per word and contains words with a minimum of 100 occurrences. </a:t>
            </a:r>
          </a:p>
          <a:p>
            <a:pPr lvl="1"/>
            <a:r>
              <a:rPr lang="en" altLang="ko-Kore-KR" dirty="0">
                <a:latin typeface="+mj-lt"/>
              </a:rPr>
              <a:t>This model resulted in 79 thousand biomedical word vectors used as a semantic model in the neural network below.</a:t>
            </a:r>
          </a:p>
        </p:txBody>
      </p:sp>
    </p:spTree>
    <p:extLst>
      <p:ext uri="{BB962C8B-B14F-4D97-AF65-F5344CB8AC3E}">
        <p14:creationId xmlns:p14="http://schemas.microsoft.com/office/powerpoint/2010/main" val="344318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D. Recurrent Neural Network, RNN  </a:t>
            </a:r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We used a deep learning algorithm for text classification: </a:t>
            </a:r>
          </a:p>
          <a:p>
            <a:pPr lvl="1"/>
            <a:r>
              <a:rPr lang="en" altLang="ko-Kore-KR" dirty="0">
                <a:latin typeface="+mj-lt"/>
              </a:rPr>
              <a:t>word embedding representations over a RNN called LSTM (Long Short-Term Memory Network).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RNNs are modifications of feed-forward neural networks with recurrent connections.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We used the FLAIR implementation: an open-source framework for state-of-the-art NLP [26].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89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E. Evaluation </a:t>
            </a:r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ko-Kore-KR" dirty="0">
                <a:latin typeface="+mj-lt"/>
              </a:rPr>
              <a:t>Ran a cross validation with five stratified folds.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The folds were made by preserving the proportion of samples for each class: </a:t>
            </a:r>
          </a:p>
          <a:p>
            <a:pPr lvl="1"/>
            <a:r>
              <a:rPr lang="en" altLang="ko-Kore-KR" dirty="0">
                <a:latin typeface="+mj-lt"/>
              </a:rPr>
              <a:t>fall and non-fall notes.</a:t>
            </a:r>
          </a:p>
          <a:p>
            <a:pPr lvl="1"/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Chose the F-Measure as the main metric to evaluate the quality of the models. </a:t>
            </a:r>
          </a:p>
          <a:p>
            <a:r>
              <a:rPr lang="en" altLang="ko-Kore-KR" dirty="0">
                <a:latin typeface="+mj-lt"/>
              </a:rPr>
              <a:t>F-Measure corresponds to the harmonic mean between precision and recall.</a:t>
            </a:r>
          </a:p>
          <a:p>
            <a:endParaRPr lang="en" altLang="ko-Kore-KR" dirty="0">
              <a:latin typeface="+mj-lt"/>
            </a:endParaRPr>
          </a:p>
          <a:p>
            <a:endParaRPr lang="en" altLang="ko-Kore-KR" dirty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72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i="1" dirty="0">
                <a:latin typeface="D2Coding" panose="020B0609020101020101" pitchFamily="49" charset="-127"/>
                <a:ea typeface="D2Coding" panose="020B0609020101020101" pitchFamily="49" charset="-127"/>
              </a:rPr>
              <a:t>F. Baseline </a:t>
            </a:r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Classical machine learning models are used as the baseline models.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We selected the main algorithms used for fall event detection in text mining: SVM and Random Forest with TF- IDF word weighting. </a:t>
            </a:r>
          </a:p>
          <a:p>
            <a:pPr lvl="1"/>
            <a:r>
              <a:rPr lang="en" altLang="ko-Kore-KR" dirty="0">
                <a:latin typeface="+mj-lt"/>
              </a:rPr>
              <a:t>used Scikit-learn implementation of such algorithms</a:t>
            </a:r>
            <a:r>
              <a:rPr lang="en" altLang="ko-Kore-KR" baseline="30000" dirty="0">
                <a:latin typeface="+mj-lt"/>
              </a:rPr>
              <a:t> [27]</a:t>
            </a:r>
            <a:r>
              <a:rPr lang="en" altLang="ko-Kore-KR" dirty="0">
                <a:latin typeface="+mj-lt"/>
              </a:rPr>
              <a:t>.</a:t>
            </a:r>
          </a:p>
          <a:p>
            <a:pPr lvl="1"/>
            <a:endParaRPr lang="en" altLang="ko-Kore-KR" dirty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447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D2Coding" panose="020B0609020101020101" pitchFamily="49" charset="-127"/>
                <a:ea typeface="D2Coding" panose="020B0609020101020101" pitchFamily="49" charset="-127"/>
              </a:rPr>
              <a:t>IV. RESULTS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7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EC463-FD37-494B-8F8E-B64C67A2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endParaRPr kumimoji="1" lang="ko-Kore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I. INTRODUCTION </a:t>
            </a:r>
          </a:p>
          <a:p>
            <a:pPr marL="0" indent="0">
              <a:buNone/>
            </a:pP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II. RELATED WORK 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III. MATERIALS AND METHODS 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IV. RESULTS </a:t>
            </a:r>
          </a:p>
          <a:p>
            <a:endParaRPr lang="en" altLang="ko-Kore-KR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V. DISCUSSION AND LIMITATIONS </a:t>
            </a:r>
          </a:p>
          <a:p>
            <a:endParaRPr lang="en" altLang="ko-Kore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VI. CONCLUSION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19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ko-Kore-KR" dirty="0">
                <a:latin typeface="+mj-lt"/>
              </a:rPr>
              <a:t>All deep learning models </a:t>
            </a:r>
            <a:r>
              <a:rPr lang="en" altLang="ko-Kore-KR" b="1" dirty="0">
                <a:latin typeface="+mj-lt"/>
              </a:rPr>
              <a:t>outperform</a:t>
            </a:r>
            <a:r>
              <a:rPr lang="en" altLang="ko-Kore-KR" dirty="0">
                <a:latin typeface="+mj-lt"/>
              </a:rPr>
              <a:t> classical machine learning methods.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Word embeddings themselves add great value to </a:t>
            </a:r>
            <a:br>
              <a:rPr lang="en" altLang="ko-Kore-KR" dirty="0">
                <a:latin typeface="+mj-lt"/>
              </a:rPr>
            </a:br>
            <a:r>
              <a:rPr lang="en" altLang="ko-Kore-KR" b="1" dirty="0">
                <a:latin typeface="+mj-lt"/>
              </a:rPr>
              <a:t>automated word understanding </a:t>
            </a:r>
            <a:r>
              <a:rPr lang="en" altLang="ko-Kore-KR" dirty="0">
                <a:latin typeface="+mj-lt"/>
              </a:rPr>
              <a:t>and </a:t>
            </a:r>
            <a:r>
              <a:rPr lang="en" altLang="ko-Kore-KR" b="1" dirty="0">
                <a:latin typeface="+mj-lt"/>
              </a:rPr>
              <a:t>disambiguation</a:t>
            </a:r>
            <a:r>
              <a:rPr lang="en" altLang="ko-Kore-KR" dirty="0">
                <a:latin typeface="+mj-lt"/>
              </a:rPr>
              <a:t>.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However, the feature extraction capabilities of LSTM layers are able to select the finest sequence of words that predict the fall outcome.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In some cases, the word ”fall” does not represent a fall incident, e.g. ”blood pressure fall”, ”patient did not fall.” </a:t>
            </a:r>
            <a:br>
              <a:rPr lang="en" altLang="ko-Kore-KR" dirty="0">
                <a:latin typeface="+mj-lt"/>
              </a:rPr>
            </a:br>
            <a:r>
              <a:rPr lang="en" altLang="ko-Kore-KR" dirty="0">
                <a:latin typeface="+mj-lt"/>
              </a:rPr>
              <a:t>Classical machine learning unigram features are not able to distinguish these cases.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022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The best detected fall events was the biomedical model (EHR-Note) computed with the </a:t>
            </a:r>
            <a:r>
              <a:rPr lang="en" altLang="ko-Kore-KR" dirty="0" err="1">
                <a:latin typeface="+mj-lt"/>
              </a:rPr>
              <a:t>FastText</a:t>
            </a:r>
            <a:r>
              <a:rPr lang="en" altLang="ko-Kore-KR" dirty="0">
                <a:latin typeface="+mj-lt"/>
              </a:rPr>
              <a:t> approach and Skip-gram strategy.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E99922A-D960-FA45-968B-F193877C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7" y="2959921"/>
            <a:ext cx="8122906" cy="35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2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ko-Kore-KR" dirty="0">
                <a:latin typeface="+mj-lt"/>
              </a:rPr>
              <a:t>Besides the result, RNN requires some overhead: </a:t>
            </a:r>
          </a:p>
          <a:p>
            <a:pPr lvl="1"/>
            <a:r>
              <a:rPr lang="en" altLang="ko-Kore-KR" dirty="0">
                <a:latin typeface="+mj-lt"/>
              </a:rPr>
              <a:t>word embeddings </a:t>
            </a:r>
            <a:r>
              <a:rPr lang="en" altLang="ko-Kore-KR" b="1" dirty="0">
                <a:latin typeface="+mj-lt"/>
              </a:rPr>
              <a:t>need a vast amount of text to train</a:t>
            </a:r>
            <a:r>
              <a:rPr lang="en" altLang="ko-Kore-KR" dirty="0">
                <a:latin typeface="+mj-lt"/>
              </a:rPr>
              <a:t> the word vector representation</a:t>
            </a:r>
          </a:p>
          <a:p>
            <a:pPr lvl="1"/>
            <a:r>
              <a:rPr lang="en" altLang="ko-Kore-KR" dirty="0">
                <a:latin typeface="+mj-lt"/>
              </a:rPr>
              <a:t>and the </a:t>
            </a:r>
            <a:r>
              <a:rPr lang="en" altLang="ko-Kore-KR" b="1" dirty="0">
                <a:latin typeface="+mj-lt"/>
              </a:rPr>
              <a:t>training time of RNN is exponential</a:t>
            </a:r>
            <a:r>
              <a:rPr lang="en" altLang="ko-Kore-KR" dirty="0">
                <a:latin typeface="+mj-lt"/>
              </a:rPr>
              <a:t>, higher than the machine learning methods.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The best classical machine learning algorithm was </a:t>
            </a:r>
            <a:r>
              <a:rPr lang="en" altLang="ko-Kore-KR" b="1" dirty="0">
                <a:latin typeface="+mj-lt"/>
              </a:rPr>
              <a:t>Random Forest (RF), </a:t>
            </a:r>
            <a:r>
              <a:rPr lang="en" altLang="ko-Kore-KR" dirty="0">
                <a:latin typeface="+mj-lt"/>
              </a:rPr>
              <a:t>an ensemble of decision trees with an F-Measure of 0.73 using unigram features. </a:t>
            </a:r>
          </a:p>
          <a:p>
            <a:pPr lvl="1"/>
            <a:r>
              <a:rPr lang="en" altLang="ko-Kore-KR" b="1" dirty="0">
                <a:latin typeface="+mj-lt"/>
              </a:rPr>
              <a:t>Random Forest is a good alternative </a:t>
            </a:r>
            <a:r>
              <a:rPr lang="en" altLang="ko-Kore-KR" dirty="0">
                <a:latin typeface="+mj-lt"/>
              </a:rPr>
              <a:t>for fall detection </a:t>
            </a:r>
            <a:br>
              <a:rPr lang="en" altLang="ko-Kore-KR" dirty="0">
                <a:latin typeface="+mj-lt"/>
              </a:rPr>
            </a:br>
            <a:r>
              <a:rPr lang="en" altLang="ko-Kore-KR" dirty="0">
                <a:latin typeface="+mj-lt"/>
              </a:rPr>
              <a:t>when there is less amount of text to train the language model.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28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D2Coding" panose="020B0609020101020101" pitchFamily="49" charset="-127"/>
                <a:ea typeface="D2Coding" panose="020B0609020101020101" pitchFamily="49" charset="-127"/>
              </a:rPr>
              <a:t>V. DISCUSSION AND LIMITATIONS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05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discussion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Our experiments focused on </a:t>
            </a:r>
            <a:r>
              <a:rPr lang="en" altLang="ko-Kore-KR" b="1" dirty="0">
                <a:latin typeface="+mj-lt"/>
              </a:rPr>
              <a:t>the ability of the proposed models to detect fall incidents</a:t>
            </a:r>
            <a:r>
              <a:rPr lang="en" altLang="ko-Kore-KR" dirty="0">
                <a:latin typeface="+mj-lt"/>
              </a:rPr>
              <a:t> among progress notes extracted from patients with fall reports.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Biomedical-domain word embeddings (EHR-Notes) prove to be the best model language for fall detection.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695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limitations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However, to apply such technique in a real scenario, </a:t>
            </a:r>
            <a:br>
              <a:rPr lang="en" altLang="ko-Kore-KR" dirty="0">
                <a:latin typeface="+mj-lt"/>
              </a:rPr>
            </a:br>
            <a:r>
              <a:rPr lang="en" altLang="ko-Kore-KR" dirty="0">
                <a:latin typeface="+mj-lt"/>
              </a:rPr>
              <a:t>the model should be trained over a natural imbalanced dataset.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14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D2Coding" panose="020B0609020101020101" pitchFamily="49" charset="-127"/>
                <a:ea typeface="D2Coding" panose="020B0609020101020101" pitchFamily="49" charset="-127"/>
              </a:rPr>
              <a:t>VI. 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4338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We were able to detect fall events automatically from clinical notes using deep learning methods and textual features with 90% of F-Measure.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The RNN with Word Embedding outperforms the other methods, but Random Forest with Unigrams could also be a suitable alternative in datasets with less labeled clinical notes.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07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Further work should evaluate other model languages like BERT </a:t>
            </a:r>
            <a:r>
              <a:rPr lang="en" altLang="ko-Kore-KR" baseline="30000" dirty="0">
                <a:latin typeface="+mj-lt"/>
              </a:rPr>
              <a:t>[28]</a:t>
            </a:r>
            <a:r>
              <a:rPr lang="en" altLang="ko-Kore-KR" dirty="0">
                <a:latin typeface="+mj-lt"/>
              </a:rPr>
              <a:t>, FLAIR </a:t>
            </a:r>
            <a:r>
              <a:rPr lang="en" altLang="ko-Kore-KR" baseline="30000" dirty="0">
                <a:latin typeface="+mj-lt"/>
              </a:rPr>
              <a:t>[29]</a:t>
            </a:r>
            <a:r>
              <a:rPr lang="en" altLang="ko-Kore-KR" dirty="0">
                <a:latin typeface="+mj-lt"/>
              </a:rPr>
              <a:t>, and GPT-2 </a:t>
            </a:r>
            <a:r>
              <a:rPr lang="en" altLang="ko-Kore-KR" baseline="30000" dirty="0">
                <a:latin typeface="+mj-lt"/>
              </a:rPr>
              <a:t>[30]</a:t>
            </a:r>
            <a:r>
              <a:rPr lang="en" altLang="ko-Kore-KR" dirty="0">
                <a:latin typeface="+mj-lt"/>
              </a:rPr>
              <a:t>.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Different from Word2Vec and </a:t>
            </a:r>
            <a:r>
              <a:rPr lang="en" altLang="ko-Kore-KR" dirty="0" err="1">
                <a:latin typeface="+mj-lt"/>
              </a:rPr>
              <a:t>FastText</a:t>
            </a:r>
            <a:r>
              <a:rPr lang="en" altLang="ko-Kore-KR" dirty="0">
                <a:latin typeface="+mj-lt"/>
              </a:rPr>
              <a:t>, these strategies implement context- aware language models with backward and forward capabilities improving sentence understanding.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882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D2Coding" panose="020B0609020101020101" pitchFamily="49" charset="-127"/>
                <a:ea typeface="D2Coding" panose="020B0609020101020101" pitchFamily="49" charset="-127"/>
              </a:rPr>
              <a:t>I. INTRODUCTION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5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contributions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U</a:t>
            </a:r>
            <a:r>
              <a:rPr lang="en-US" altLang="ko-Kore-KR" dirty="0">
                <a:latin typeface="+mj-lt"/>
                <a:ea typeface="D2Coding" panose="020B0609020101020101" pitchFamily="49" charset="-127"/>
              </a:rPr>
              <a:t>se a state-of-the-art natural language processing neural network to detect fall events from text information present in EHR. </a:t>
            </a:r>
          </a:p>
          <a:p>
            <a:endParaRPr lang="en-US" altLang="ko-Kore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D</a:t>
            </a:r>
            <a:r>
              <a:rPr lang="en-US" altLang="ko-Kore-KR" dirty="0">
                <a:latin typeface="+mj-lt"/>
                <a:ea typeface="D2Coding" panose="020B0609020101020101" pitchFamily="49" charset="-127"/>
              </a:rPr>
              <a:t>etect falls with an F-Measure of 90% in a dataset extract from a tertiary research hospital.</a:t>
            </a:r>
            <a:endParaRPr lang="en-US" altLang="ko-KR" dirty="0">
              <a:solidFill>
                <a:schemeClr val="tx1"/>
              </a:solidFill>
              <a:latin typeface="+mj-lt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208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contributions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Annotated dataset with 1,078 progress notes, with the presence of fall events and their structured description for replication purposes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Results of an evaluation of several language models (two general- and one biomedical-domain model generated with two shallow word embeddings algorithms).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314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DBDA5-6677-0D49-ACD4-950DDCC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" altLang="ko-Kore-KR" sz="4400" dirty="0">
                <a:latin typeface="D2Coding" panose="020B0609020101020101" pitchFamily="49" charset="-127"/>
                <a:ea typeface="D2Coding" panose="020B0609020101020101" pitchFamily="49" charset="-127"/>
              </a:rPr>
              <a:t>II. RELATED WORK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BDCA-6149-B044-9D2D-1365717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58EE59-16A5-7B4A-9F9A-7CDE7FAD7C78}"/>
              </a:ext>
            </a:extLst>
          </p:cNvPr>
          <p:cNvSpPr/>
          <p:nvPr/>
        </p:nvSpPr>
        <p:spPr>
          <a:xfrm>
            <a:off x="1652752" y="4692897"/>
            <a:ext cx="6957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latin typeface="NimbusRomNo9L"/>
              </a:rPr>
              <a:t>previous works on predicting comorbidities through clinical notes 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436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previous works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unsupervised approach to extract term importance weightings 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supervised learning to classify fall events in progress notes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830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previous works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syntactic rules to search events based on queries</a:t>
            </a:r>
            <a:r>
              <a:rPr lang="en" altLang="ko-Kore-KR" baseline="30000" dirty="0">
                <a:latin typeface="+mj-lt"/>
              </a:rPr>
              <a:t>[9],[10]</a:t>
            </a:r>
          </a:p>
          <a:p>
            <a:pPr lvl="1"/>
            <a:r>
              <a:rPr lang="en" altLang="ko-Kore-KR" dirty="0">
                <a:latin typeface="+mj-lt"/>
              </a:rPr>
              <a:t>cannot be directly applied to other languages</a:t>
            </a:r>
          </a:p>
          <a:p>
            <a:pPr marL="457200" lvl="1" indent="0">
              <a:buNone/>
            </a:pPr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Support Vector Machine </a:t>
            </a:r>
            <a:r>
              <a:rPr lang="en" altLang="ko-Kore-KR" baseline="30000" dirty="0">
                <a:latin typeface="+mj-lt"/>
              </a:rPr>
              <a:t>[11]– [13] </a:t>
            </a:r>
            <a:r>
              <a:rPr lang="en" altLang="ko-Kore-KR" dirty="0">
                <a:latin typeface="+mj-lt"/>
              </a:rPr>
              <a:t>is the main algorithm used for fall detection, followed by Random Forest </a:t>
            </a:r>
            <a:r>
              <a:rPr lang="en" altLang="ko-Kore-KR" baseline="30000" dirty="0">
                <a:latin typeface="+mj-lt"/>
              </a:rPr>
              <a:t>[14]</a:t>
            </a:r>
            <a:r>
              <a:rPr lang="en" altLang="ko-Kore-KR" dirty="0">
                <a:latin typeface="+mj-lt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56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6506-F7D7-524D-B9A6-D05E7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previous works using word embeddings or DL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F9F06-AB2D-D841-8BEC-55905E71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latin typeface="+mj-lt"/>
              </a:rPr>
              <a:t>Other studies have already used word embeddings and deep learning to predict adverse events in text information concerning health.</a:t>
            </a:r>
          </a:p>
          <a:p>
            <a:endParaRPr lang="en" altLang="ko-Kore-KR" dirty="0">
              <a:latin typeface="+mj-lt"/>
            </a:endParaRPr>
          </a:p>
          <a:p>
            <a:r>
              <a:rPr lang="en" altLang="ko-Kore-KR" dirty="0">
                <a:latin typeface="+mj-lt"/>
              </a:rPr>
              <a:t>no previous studies addressing fall event detection from text using word embeddings or deep learning.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7C0FB-08D6-5A42-9507-3776F22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E913-63EE-5A44-BDBF-E3C002EAE38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365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2239</Words>
  <Application>Microsoft Macintosh PowerPoint</Application>
  <PresentationFormat>와이드스크린</PresentationFormat>
  <Paragraphs>261</Paragraphs>
  <Slides>28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D2Coding</vt:lpstr>
      <vt:lpstr>NimbusRomNo9L</vt:lpstr>
      <vt:lpstr>Arial</vt:lpstr>
      <vt:lpstr>Calibri</vt:lpstr>
      <vt:lpstr>Calibri Light</vt:lpstr>
      <vt:lpstr>Office 테마</vt:lpstr>
      <vt:lpstr>Fall Detection in EHR using Word Embeddings  and Deep Learning </vt:lpstr>
      <vt:lpstr>Contents</vt:lpstr>
      <vt:lpstr>PowerPoint 프레젠테이션</vt:lpstr>
      <vt:lpstr>contributions </vt:lpstr>
      <vt:lpstr>contributions </vt:lpstr>
      <vt:lpstr>PowerPoint 프레젠테이션</vt:lpstr>
      <vt:lpstr>previous works </vt:lpstr>
      <vt:lpstr>previous works </vt:lpstr>
      <vt:lpstr>previous works using word embeddings or DL</vt:lpstr>
      <vt:lpstr>PowerPoint 프레젠테이션</vt:lpstr>
      <vt:lpstr> Data Source and Preparation </vt:lpstr>
      <vt:lpstr>B. Fall Annotation Process </vt:lpstr>
      <vt:lpstr>C. Language Models - Algorithms</vt:lpstr>
      <vt:lpstr>C. Language Models</vt:lpstr>
      <vt:lpstr>C. Language Models - data source used to build the language models</vt:lpstr>
      <vt:lpstr>D. Recurrent Neural Network, RNN  </vt:lpstr>
      <vt:lpstr>E. Evaluation </vt:lpstr>
      <vt:lpstr>F. Baseline </vt:lpstr>
      <vt:lpstr>PowerPoint 프레젠테이션</vt:lpstr>
      <vt:lpstr>results</vt:lpstr>
      <vt:lpstr>results</vt:lpstr>
      <vt:lpstr>results</vt:lpstr>
      <vt:lpstr>PowerPoint 프레젠테이션</vt:lpstr>
      <vt:lpstr>discussion</vt:lpstr>
      <vt:lpstr>limitations</vt:lpstr>
      <vt:lpstr>PowerPoint 프레젠테이션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토픽모델링 세미나</dc:title>
  <dc:creator>이동건</dc:creator>
  <cp:lastModifiedBy>이동건</cp:lastModifiedBy>
  <cp:revision>4</cp:revision>
  <dcterms:created xsi:type="dcterms:W3CDTF">2021-11-24T07:46:04Z</dcterms:created>
  <dcterms:modified xsi:type="dcterms:W3CDTF">2022-03-04T10:54:25Z</dcterms:modified>
</cp:coreProperties>
</file>