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9" r:id="rId3"/>
    <p:sldId id="340" r:id="rId4"/>
    <p:sldId id="341" r:id="rId5"/>
    <p:sldId id="342" r:id="rId6"/>
    <p:sldId id="343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ILAB INHA" initials="II" lastIdx="2" clrIdx="0">
    <p:extLst>
      <p:ext uri="{19B8F6BF-5375-455C-9EA6-DF929625EA0E}">
        <p15:presenceInfo xmlns:p15="http://schemas.microsoft.com/office/powerpoint/2012/main" userId="IILAB INHA" providerId="None"/>
      </p:ext>
    </p:extLst>
  </p:cmAuthor>
  <p:cmAuthor id="2" name="종민 이" initials="종이" lastIdx="3" clrIdx="1">
    <p:extLst>
      <p:ext uri="{19B8F6BF-5375-455C-9EA6-DF929625EA0E}">
        <p15:presenceInfo xmlns:p15="http://schemas.microsoft.com/office/powerpoint/2012/main" userId="7abb4e2e40d05a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E0F"/>
    <a:srgbClr val="FF0F0F"/>
    <a:srgbClr val="000000"/>
    <a:srgbClr val="D76937"/>
    <a:srgbClr val="A77267"/>
    <a:srgbClr val="D0563E"/>
    <a:srgbClr val="EF5A1F"/>
    <a:srgbClr val="0C3A72"/>
    <a:srgbClr val="F8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955" autoAdjust="0"/>
  </p:normalViewPr>
  <p:slideViewPr>
    <p:cSldViewPr>
      <p:cViewPr varScale="1">
        <p:scale>
          <a:sx n="85" d="100"/>
          <a:sy n="85" d="100"/>
        </p:scale>
        <p:origin x="136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666A0-0A2E-4BFC-BF96-0382109FE9F5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DADD1-8695-4000-896A-E77C7220D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8B89B-24C1-4423-B9B0-28E10B34C166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C599B-0068-4AD7-BBF6-80B8985AD0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02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79912" y="3842259"/>
            <a:ext cx="9144000" cy="1109985"/>
          </a:xfrm>
        </p:spPr>
        <p:txBody>
          <a:bodyPr/>
          <a:lstStyle>
            <a:lvl1pPr>
              <a:defRPr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4" name="그림 3" descr="사진, 앉아있는, 화면, 작은이(가) 표시된 사진&#10;&#10;자동 생성된 설명">
            <a:extLst>
              <a:ext uri="{FF2B5EF4-FFF2-40B4-BE49-F238E27FC236}">
                <a16:creationId xmlns:a16="http://schemas.microsoft.com/office/drawing/2014/main" id="{7874C25D-C6EC-4E32-A90A-60D512191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" b="88849"/>
          <a:stretch/>
        </p:blipFill>
        <p:spPr>
          <a:xfrm>
            <a:off x="5308199" y="104101"/>
            <a:ext cx="3797053" cy="639355"/>
          </a:xfrm>
          <a:prstGeom prst="rect">
            <a:avLst/>
          </a:prstGeom>
        </p:spPr>
      </p:pic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499992" y="5061627"/>
            <a:ext cx="4752528" cy="122413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F77604-3D14-4F12-8A1A-2F3D6C696345}"/>
              </a:ext>
            </a:extLst>
          </p:cNvPr>
          <p:cNvSpPr/>
          <p:nvPr userDrawn="1"/>
        </p:nvSpPr>
        <p:spPr>
          <a:xfrm>
            <a:off x="0" y="0"/>
            <a:ext cx="2160240" cy="6858000"/>
          </a:xfrm>
          <a:prstGeom prst="rect">
            <a:avLst/>
          </a:prstGeom>
          <a:solidFill>
            <a:srgbClr val="0C3A72"/>
          </a:solidFill>
          <a:ln>
            <a:solidFill>
              <a:srgbClr val="0C3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2B0FD1-6A9E-4F44-9629-A5C30DC09C87}"/>
              </a:ext>
            </a:extLst>
          </p:cNvPr>
          <p:cNvSpPr/>
          <p:nvPr userDrawn="1"/>
        </p:nvSpPr>
        <p:spPr>
          <a:xfrm>
            <a:off x="4175448" y="4797152"/>
            <a:ext cx="4968552" cy="45719"/>
          </a:xfrm>
          <a:prstGeom prst="rect">
            <a:avLst/>
          </a:prstGeom>
          <a:solidFill>
            <a:srgbClr val="0C3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0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진, 앉아있는, 화면, 작은이(가) 표시된 사진&#10;&#10;자동 생성된 설명">
            <a:extLst>
              <a:ext uri="{FF2B5EF4-FFF2-40B4-BE49-F238E27FC236}">
                <a16:creationId xmlns:a16="http://schemas.microsoft.com/office/drawing/2014/main" id="{7874C25D-C6EC-4E32-A90A-60D512191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" b="88849"/>
          <a:stretch/>
        </p:blipFill>
        <p:spPr>
          <a:xfrm>
            <a:off x="5308199" y="104101"/>
            <a:ext cx="3797053" cy="63935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F77604-3D14-4F12-8A1A-2F3D6C696345}"/>
              </a:ext>
            </a:extLst>
          </p:cNvPr>
          <p:cNvSpPr/>
          <p:nvPr userDrawn="1"/>
        </p:nvSpPr>
        <p:spPr>
          <a:xfrm>
            <a:off x="0" y="0"/>
            <a:ext cx="2160240" cy="6858000"/>
          </a:xfrm>
          <a:prstGeom prst="rect">
            <a:avLst/>
          </a:prstGeom>
          <a:solidFill>
            <a:srgbClr val="0C3A72"/>
          </a:solidFill>
          <a:ln>
            <a:solidFill>
              <a:srgbClr val="0C3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A9B3D6D-008F-40C4-B026-A34493882C0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56C5B-4CCD-48A8-8227-DD3FEA351A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66EA8A9-D3EB-45A8-A5D3-565CE109E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AutoShape 17">
            <a:extLst>
              <a:ext uri="{FF2B5EF4-FFF2-40B4-BE49-F238E27FC236}">
                <a16:creationId xmlns:a16="http://schemas.microsoft.com/office/drawing/2014/main" id="{D46670CC-628C-43FC-9A42-576DB11E2C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205" y="711363"/>
            <a:ext cx="8886825" cy="5867322"/>
          </a:xfrm>
          <a:prstGeom prst="roundRect">
            <a:avLst>
              <a:gd name="adj" fmla="val 194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9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CFE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128588" y="658022"/>
            <a:ext cx="8886825" cy="5867322"/>
          </a:xfrm>
          <a:prstGeom prst="roundRect">
            <a:avLst>
              <a:gd name="adj" fmla="val 1949"/>
            </a:avLst>
          </a:prstGeom>
          <a:solidFill>
            <a:schemeClr val="bg1"/>
          </a:solidFill>
          <a:ln w="381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 useBgFill="1"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1176" y="172143"/>
            <a:ext cx="857929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073689"/>
            <a:ext cx="856895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884368" y="6492875"/>
            <a:ext cx="1203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9970" y="6494041"/>
            <a:ext cx="965646" cy="363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E4D4-DF03-4B26-99CA-B987852411C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사진, 앉아있는, 화면, 작은이(가) 표시된 사진&#10;&#10;자동 생성된 설명">
            <a:extLst>
              <a:ext uri="{FF2B5EF4-FFF2-40B4-BE49-F238E27FC236}">
                <a16:creationId xmlns:a16="http://schemas.microsoft.com/office/drawing/2014/main" id="{5FBB15C4-B26A-424F-8588-A21C742CC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" b="88849"/>
          <a:stretch/>
        </p:blipFill>
        <p:spPr>
          <a:xfrm>
            <a:off x="5308199" y="104101"/>
            <a:ext cx="3797053" cy="63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1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</p:sldLayoutIdLst>
  <p:hf hdr="0" ftr="0" dt="0"/>
  <p:txStyles>
    <p:titleStyle>
      <a:lvl1pPr algn="just" defTabSz="914400" rtl="0" eaLnBrk="1" latinLnBrk="1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산돌고딕 M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2pPr>
      <a:lvl3pPr marL="12001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3pPr>
      <a:lvl4pPr marL="16573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4pPr>
      <a:lvl5pPr marL="21145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A9FBD-7C77-4D1F-9EC0-DA435E047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9952" y="3789040"/>
            <a:ext cx="5004048" cy="936104"/>
          </a:xfrm>
        </p:spPr>
        <p:txBody>
          <a:bodyPr/>
          <a:lstStyle/>
          <a:p>
            <a:r>
              <a:rPr lang="en-US" altLang="ko-KR" sz="2000" dirty="0"/>
              <a:t>Semantic</a:t>
            </a:r>
            <a:r>
              <a:rPr lang="ko-KR" altLang="en-US" sz="2000" dirty="0"/>
              <a:t> </a:t>
            </a:r>
            <a:r>
              <a:rPr lang="en-US" altLang="ko-KR" sz="2000" dirty="0"/>
              <a:t>Image</a:t>
            </a:r>
            <a:r>
              <a:rPr lang="ko-KR" altLang="en-US" sz="2000" dirty="0"/>
              <a:t> </a:t>
            </a:r>
            <a:r>
              <a:rPr lang="en-US" altLang="ko-KR" sz="2000" dirty="0"/>
              <a:t>Segmentation</a:t>
            </a:r>
            <a:r>
              <a:rPr lang="ko-KR" altLang="en-US" sz="2000" dirty="0"/>
              <a:t> </a:t>
            </a:r>
            <a:r>
              <a:rPr lang="en-US" altLang="ko-KR" sz="2000" dirty="0"/>
              <a:t>with</a:t>
            </a:r>
            <a:r>
              <a:rPr lang="ko-KR" altLang="en-US" sz="2000" dirty="0"/>
              <a:t> </a:t>
            </a:r>
            <a:r>
              <a:rPr lang="en-US" altLang="ko-KR" sz="2000" dirty="0"/>
              <a:t>Deep</a:t>
            </a:r>
            <a:r>
              <a:rPr lang="ko-KR" altLang="en-US" sz="2000" dirty="0"/>
              <a:t> </a:t>
            </a:r>
            <a:r>
              <a:rPr lang="en-US" altLang="ko-KR" sz="2000" dirty="0"/>
              <a:t>Convolutional Nets and Fully Connected CRFs, ICLR2015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72BB7-51A3-4D51-9224-B2074A28F2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91472" y="4869160"/>
            <a:ext cx="4752528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COMPUTER VISION LAB</a:t>
            </a:r>
          </a:p>
          <a:p>
            <a:pPr marL="0" indent="0">
              <a:buNone/>
            </a:pPr>
            <a:r>
              <a:rPr lang="en-US" altLang="ko-KR" dirty="0"/>
              <a:t>	22211226  Ju-Hyeon Nam </a:t>
            </a:r>
          </a:p>
        </p:txBody>
      </p:sp>
    </p:spTree>
    <p:extLst>
      <p:ext uri="{BB962C8B-B14F-4D97-AF65-F5344CB8AC3E}">
        <p14:creationId xmlns:p14="http://schemas.microsoft.com/office/powerpoint/2010/main" val="166343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cs typeface="Calibri" panose="020F0502020204030204" pitchFamily="34" charset="0"/>
                  </a:rPr>
                  <a:t>Fully-Connected Conditional Random Field for Accuracy Localization</a:t>
                </a:r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ko-KR" sz="1600" dirty="0">
                    <a:cs typeface="Calibri" panose="020F0502020204030204" pitchFamily="34" charset="0"/>
                  </a:rPr>
                  <a:t>Conditional Random Field for Image Segmentation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: A random field defined over a set of variable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Label of pixels(Grass, Bench, Tree, …)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: A random field defined over a set of variable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Image(Observation)</a:t>
                </a: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CDDF18-676E-47B5-9552-107CD3CBF4F6}"/>
              </a:ext>
            </a:extLst>
          </p:cNvPr>
          <p:cNvCxnSpPr>
            <a:cxnSpLocks/>
          </p:cNvCxnSpPr>
          <p:nvPr/>
        </p:nvCxnSpPr>
        <p:spPr>
          <a:xfrm>
            <a:off x="3059832" y="2204864"/>
            <a:ext cx="1008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25F7C-CEA0-4EE0-967A-A38F829812A8}"/>
              </a:ext>
            </a:extLst>
          </p:cNvPr>
          <p:cNvCxnSpPr>
            <a:cxnSpLocks/>
          </p:cNvCxnSpPr>
          <p:nvPr/>
        </p:nvCxnSpPr>
        <p:spPr>
          <a:xfrm>
            <a:off x="4283968" y="2204864"/>
            <a:ext cx="165618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CDB81D-A39F-4930-94E4-2770950AF156}"/>
              </a:ext>
            </a:extLst>
          </p:cNvPr>
          <p:cNvSpPr txBox="1"/>
          <p:nvPr/>
        </p:nvSpPr>
        <p:spPr>
          <a:xfrm>
            <a:off x="2915816" y="2276872"/>
            <a:ext cx="129614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Unary Term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B3429-1F2F-47EC-B54B-27796B030753}"/>
              </a:ext>
            </a:extLst>
          </p:cNvPr>
          <p:cNvSpPr txBox="1"/>
          <p:nvPr/>
        </p:nvSpPr>
        <p:spPr>
          <a:xfrm>
            <a:off x="4409982" y="2276872"/>
            <a:ext cx="1404156" cy="338554"/>
          </a:xfrm>
          <a:prstGeom prst="rect">
            <a:avLst/>
          </a:prstGeom>
          <a:noFill/>
          <a:ln>
            <a:solidFill>
              <a:srgbClr val="FF9E0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Pairwise Term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6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cs typeface="Calibri" panose="020F0502020204030204" pitchFamily="34" charset="0"/>
                  </a:rPr>
                  <a:t>Fully-Connected Conditional Random Field for Accuracy Localization</a:t>
                </a:r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ko-KR" sz="1600" dirty="0">
                    <a:cs typeface="Calibri" panose="020F0502020204030204" pitchFamily="34" charset="0"/>
                  </a:rPr>
                  <a:t>Conditional Random Field for Image Segmentation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: Trained on dataset</a:t>
                </a: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CDDF18-676E-47B5-9552-107CD3CBF4F6}"/>
              </a:ext>
            </a:extLst>
          </p:cNvPr>
          <p:cNvCxnSpPr>
            <a:cxnSpLocks/>
          </p:cNvCxnSpPr>
          <p:nvPr/>
        </p:nvCxnSpPr>
        <p:spPr>
          <a:xfrm>
            <a:off x="3059832" y="2204864"/>
            <a:ext cx="1008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25F7C-CEA0-4EE0-967A-A38F829812A8}"/>
              </a:ext>
            </a:extLst>
          </p:cNvPr>
          <p:cNvCxnSpPr>
            <a:cxnSpLocks/>
          </p:cNvCxnSpPr>
          <p:nvPr/>
        </p:nvCxnSpPr>
        <p:spPr>
          <a:xfrm>
            <a:off x="4283968" y="2204864"/>
            <a:ext cx="165618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CDB81D-A39F-4930-94E4-2770950AF156}"/>
              </a:ext>
            </a:extLst>
          </p:cNvPr>
          <p:cNvSpPr txBox="1"/>
          <p:nvPr/>
        </p:nvSpPr>
        <p:spPr>
          <a:xfrm>
            <a:off x="2915816" y="2276872"/>
            <a:ext cx="129614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Unary Term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B3429-1F2F-47EC-B54B-27796B030753}"/>
              </a:ext>
            </a:extLst>
          </p:cNvPr>
          <p:cNvSpPr txBox="1"/>
          <p:nvPr/>
        </p:nvSpPr>
        <p:spPr>
          <a:xfrm>
            <a:off x="4409982" y="2276872"/>
            <a:ext cx="1404156" cy="338554"/>
          </a:xfrm>
          <a:prstGeom prst="rect">
            <a:avLst/>
          </a:prstGeom>
          <a:noFill/>
          <a:ln>
            <a:solidFill>
              <a:srgbClr val="FF9E0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Pairwise Term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6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cs typeface="Calibri" panose="020F0502020204030204" pitchFamily="34" charset="0"/>
                  </a:rPr>
                  <a:t>Fully-Connected Conditional Random Field for Accuracy Localization</a:t>
                </a:r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ko-KR" sz="1600" dirty="0">
                    <a:cs typeface="Calibri" panose="020F0502020204030204" pitchFamily="34" charset="0"/>
                  </a:rPr>
                  <a:t>Conditional Random Field for Image Segmentation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𝐼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Impose consistency of the labeling</a:t>
                </a: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Defined over neighboring pixels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z="1600" dirty="0">
                    <a:cs typeface="Calibri" panose="020F0502020204030204" pitchFamily="34" charset="0"/>
                  </a:rPr>
                  <a:t>: Feature vectors for pixel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Color intensity, Texture, …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: Gaussian Kernel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: The weight of the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-</a:t>
                </a:r>
                <a:r>
                  <a:rPr lang="en-US" altLang="ko-KR" sz="1600" dirty="0" err="1">
                    <a:cs typeface="Calibri" panose="020F0502020204030204" pitchFamily="34" charset="0"/>
                  </a:rPr>
                  <a:t>th</a:t>
                </a:r>
                <a:r>
                  <a:rPr lang="en-US" altLang="ko-KR" sz="1600" dirty="0">
                    <a:cs typeface="Calibri" panose="020F0502020204030204" pitchFamily="34" charset="0"/>
                  </a:rPr>
                  <a:t> kernel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: The label compatibility function</a:t>
                </a: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CDDF18-676E-47B5-9552-107CD3CBF4F6}"/>
              </a:ext>
            </a:extLst>
          </p:cNvPr>
          <p:cNvCxnSpPr>
            <a:cxnSpLocks/>
          </p:cNvCxnSpPr>
          <p:nvPr/>
        </p:nvCxnSpPr>
        <p:spPr>
          <a:xfrm>
            <a:off x="3059832" y="2204864"/>
            <a:ext cx="1008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25F7C-CEA0-4EE0-967A-A38F829812A8}"/>
              </a:ext>
            </a:extLst>
          </p:cNvPr>
          <p:cNvCxnSpPr>
            <a:cxnSpLocks/>
          </p:cNvCxnSpPr>
          <p:nvPr/>
        </p:nvCxnSpPr>
        <p:spPr>
          <a:xfrm>
            <a:off x="4283968" y="2204864"/>
            <a:ext cx="165618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CDB81D-A39F-4930-94E4-2770950AF156}"/>
              </a:ext>
            </a:extLst>
          </p:cNvPr>
          <p:cNvSpPr txBox="1"/>
          <p:nvPr/>
        </p:nvSpPr>
        <p:spPr>
          <a:xfrm>
            <a:off x="2915816" y="2276872"/>
            <a:ext cx="129614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Unary Term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B3429-1F2F-47EC-B54B-27796B030753}"/>
              </a:ext>
            </a:extLst>
          </p:cNvPr>
          <p:cNvSpPr txBox="1"/>
          <p:nvPr/>
        </p:nvSpPr>
        <p:spPr>
          <a:xfrm>
            <a:off x="4409982" y="2276872"/>
            <a:ext cx="1404156" cy="338554"/>
          </a:xfrm>
          <a:prstGeom prst="rect">
            <a:avLst/>
          </a:prstGeom>
          <a:noFill/>
          <a:ln>
            <a:solidFill>
              <a:srgbClr val="FF9E0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Pairwise Term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7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cs typeface="Calibri" panose="020F0502020204030204" pitchFamily="34" charset="0"/>
                  </a:rPr>
                  <a:t>Fully-Connected Conditional Random Field for Accuracy Localization</a:t>
                </a:r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ko-KR" sz="1600" dirty="0">
                    <a:cs typeface="Calibri" panose="020F0502020204030204" pitchFamily="34" charset="0"/>
                  </a:rPr>
                  <a:t>Conditional Random Field for Image Segmentation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r>
                                <a:rPr lang="ko-KR" altLang="en-US" sz="16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𝝏</m:t>
                              </m:r>
                              <m:r>
                                <a:rPr lang="en-US" altLang="ko-KR" sz="16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𝒊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𝐼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Impose consistency of the labeling</a:t>
                </a: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Defined over neighboring pixels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z="1600" dirty="0">
                    <a:cs typeface="Calibri" panose="020F0502020204030204" pitchFamily="34" charset="0"/>
                  </a:rPr>
                  <a:t>: Feature vectors for pixel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Color intensity, Texture, …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: Gaussian Kernel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: The weight of the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-</a:t>
                </a:r>
                <a:r>
                  <a:rPr lang="en-US" altLang="ko-KR" sz="1600" dirty="0" err="1">
                    <a:cs typeface="Calibri" panose="020F0502020204030204" pitchFamily="34" charset="0"/>
                  </a:rPr>
                  <a:t>th</a:t>
                </a:r>
                <a:r>
                  <a:rPr lang="en-US" altLang="ko-KR" sz="1600" dirty="0">
                    <a:cs typeface="Calibri" panose="020F0502020204030204" pitchFamily="34" charset="0"/>
                  </a:rPr>
                  <a:t> kernel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: The label compatibility function</a:t>
                </a: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CDDF18-676E-47B5-9552-107CD3CBF4F6}"/>
              </a:ext>
            </a:extLst>
          </p:cNvPr>
          <p:cNvCxnSpPr>
            <a:cxnSpLocks/>
          </p:cNvCxnSpPr>
          <p:nvPr/>
        </p:nvCxnSpPr>
        <p:spPr>
          <a:xfrm>
            <a:off x="3059832" y="2204864"/>
            <a:ext cx="1008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25F7C-CEA0-4EE0-967A-A38F829812A8}"/>
              </a:ext>
            </a:extLst>
          </p:cNvPr>
          <p:cNvCxnSpPr>
            <a:cxnSpLocks/>
          </p:cNvCxnSpPr>
          <p:nvPr/>
        </p:nvCxnSpPr>
        <p:spPr>
          <a:xfrm>
            <a:off x="4283968" y="2204864"/>
            <a:ext cx="165618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CDB81D-A39F-4930-94E4-2770950AF156}"/>
              </a:ext>
            </a:extLst>
          </p:cNvPr>
          <p:cNvSpPr txBox="1"/>
          <p:nvPr/>
        </p:nvSpPr>
        <p:spPr>
          <a:xfrm>
            <a:off x="2915816" y="2276872"/>
            <a:ext cx="129614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Unary Term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B3429-1F2F-47EC-B54B-27796B030753}"/>
              </a:ext>
            </a:extLst>
          </p:cNvPr>
          <p:cNvSpPr txBox="1"/>
          <p:nvPr/>
        </p:nvSpPr>
        <p:spPr>
          <a:xfrm>
            <a:off x="4409982" y="2276872"/>
            <a:ext cx="1404156" cy="338554"/>
          </a:xfrm>
          <a:prstGeom prst="rect">
            <a:avLst/>
          </a:prstGeom>
          <a:noFill/>
          <a:ln>
            <a:solidFill>
              <a:srgbClr val="FF9E0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Pairwise Term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5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cs typeface="Calibri" panose="020F0502020204030204" pitchFamily="34" charset="0"/>
              </a:rPr>
              <a:t>Fully-Connected Conditional Random Field for Accuracy Localization</a:t>
            </a:r>
            <a:endParaRPr lang="en-US" altLang="ko-KR" sz="1600" dirty="0">
              <a:cs typeface="Calibri" panose="020F0502020204030204" pitchFamily="34" charset="0"/>
            </a:endParaRPr>
          </a:p>
          <a:p>
            <a:pPr lvl="1"/>
            <a:r>
              <a:rPr lang="en-US" altLang="ko-KR" sz="1600" dirty="0">
                <a:cs typeface="Calibri" panose="020F0502020204030204" pitchFamily="34" charset="0"/>
              </a:rPr>
              <a:t>Conditional Random Field for Image Segmentation</a:t>
            </a:r>
          </a:p>
          <a:p>
            <a:pPr lvl="2"/>
            <a:r>
              <a:rPr lang="en-US" altLang="ko-KR" sz="1600" dirty="0">
                <a:cs typeface="Calibri" panose="020F0502020204030204" pitchFamily="34" charset="0"/>
              </a:rPr>
              <a:t>Grid CRF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FDF22-9C93-4142-AA44-8A8B1424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4" y="1916832"/>
            <a:ext cx="6029872" cy="46708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153C9A-DE14-4144-9F00-A0AD451C4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832" y="1916832"/>
            <a:ext cx="2647673" cy="17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3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cs typeface="Calibri" panose="020F0502020204030204" pitchFamily="34" charset="0"/>
              </a:rPr>
              <a:t>Fully-Connected Conditional Random Field for Accuracy Localization</a:t>
            </a:r>
            <a:endParaRPr lang="en-US" altLang="ko-KR" sz="1600" dirty="0">
              <a:cs typeface="Calibri" panose="020F0502020204030204" pitchFamily="34" charset="0"/>
            </a:endParaRPr>
          </a:p>
          <a:p>
            <a:pPr lvl="1"/>
            <a:r>
              <a:rPr lang="en-US" altLang="ko-KR" sz="1600" dirty="0">
                <a:cs typeface="Calibri" panose="020F0502020204030204" pitchFamily="34" charset="0"/>
              </a:rPr>
              <a:t>Conditional Random Field for Image Segmentation</a:t>
            </a:r>
          </a:p>
          <a:p>
            <a:pPr lvl="2"/>
            <a:r>
              <a:rPr lang="en-US" altLang="ko-KR" sz="1600" dirty="0">
                <a:cs typeface="Calibri" panose="020F0502020204030204" pitchFamily="34" charset="0"/>
              </a:rPr>
              <a:t>Fully-Connected CRF = Dense CRF  </a:t>
            </a:r>
            <a:r>
              <a:rPr lang="en-US" altLang="ko-KR" sz="1600" dirty="0">
                <a:ea typeface="Cambria Math" panose="02040503050406030204" pitchFamily="18" charset="0"/>
                <a:cs typeface="Calibri" panose="020F0502020204030204" pitchFamily="34" charset="0"/>
              </a:rPr>
              <a:t>⇒ Find </a:t>
            </a:r>
            <a:r>
              <a:rPr lang="en-US" altLang="ko-KR" sz="1600" b="1" i="1" dirty="0">
                <a:solidFill>
                  <a:srgbClr val="FF0000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Efficient</a:t>
            </a:r>
            <a:r>
              <a:rPr lang="en-US" altLang="ko-KR" sz="1600" dirty="0">
                <a:ea typeface="Cambria Math" panose="02040503050406030204" pitchFamily="18" charset="0"/>
                <a:cs typeface="Calibri" panose="020F0502020204030204" pitchFamily="34" charset="0"/>
              </a:rPr>
              <a:t> Inference Algorithm!!!</a:t>
            </a:r>
            <a:endParaRPr lang="en-US" altLang="ko-KR" sz="1600" dirty="0"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4DD494-F78D-4ABD-BCF5-F82F4CD46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6048375" cy="472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71BA41-6105-404C-9F43-5F3A541CF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759" y="1844824"/>
            <a:ext cx="28670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5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cs typeface="Calibri" panose="020F0502020204030204" pitchFamily="34" charset="0"/>
                  </a:rPr>
                  <a:t>Fully-Connected Conditional Random Field for Accuracy Localization</a:t>
                </a:r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ko-KR" sz="1600" dirty="0">
                    <a:cs typeface="Calibri" panose="020F0502020204030204" pitchFamily="34" charset="0"/>
                  </a:rPr>
                  <a:t>Mean Field Approximation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exp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𝐿</m:t>
                              </m:r>
                            </m:sub>
                            <m:sup/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𝜇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2"/>
                <a:r>
                  <a:rPr lang="en-US" altLang="ko-KR" sz="1600" dirty="0">
                    <a:cs typeface="Calibri" panose="020F0502020204030204" pitchFamily="34" charset="0"/>
                  </a:rPr>
                  <a:t>Algorithm</a:t>
                </a:r>
              </a:p>
              <a:p>
                <a:pPr lvl="3"/>
                <a:r>
                  <a:rPr lang="en-US" altLang="ko-KR" sz="1600" dirty="0">
                    <a:cs typeface="Calibri" panose="020F0502020204030204" pitchFamily="34" charset="0"/>
                  </a:rPr>
                  <a:t>Initialize Q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:r>
                  <a:rPr lang="en-US" altLang="ko-KR" sz="1600" dirty="0">
                    <a:cs typeface="Calibri" panose="020F0502020204030204" pitchFamily="34" charset="0"/>
                  </a:rPr>
                  <a:t>While not converge 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16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</m:e>
                    </m:acc>
                    <m:r>
                      <a:rPr lang="en-US" altLang="ko-KR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ko-KR" sz="16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  <m:r>
                      <a:rPr lang="en-US" altLang="ko-KR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187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cs typeface="Calibri" panose="020F0502020204030204" pitchFamily="34" charset="0"/>
                  </a:rPr>
                  <a:t>Fully-Connected Conditional Random Field for Accuracy Localization</a:t>
                </a:r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ko-KR" sz="1600" dirty="0">
                    <a:cs typeface="Calibri" panose="020F0502020204030204" pitchFamily="34" charset="0"/>
                  </a:rPr>
                  <a:t>Mean Field Approximation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exp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𝐿</m:t>
                              </m:r>
                            </m:sub>
                            <m:sup/>
                            <m:e>
                              <m:r>
                                <a:rPr lang="ko-KR" altLang="en-US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𝜇</m:t>
                              </m:r>
                              <m:r>
                                <a:rPr lang="en-US" altLang="ko-KR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acc>
                            <m:accPr>
                              <m:chr m:val="̃"/>
                              <m:ctrlPr>
                                <a:rPr lang="en-US" altLang="ko-KR" sz="1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acc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2"/>
                <a:r>
                  <a:rPr lang="en-US" altLang="ko-KR" sz="1600" dirty="0">
                    <a:cs typeface="Calibri" panose="020F0502020204030204" pitchFamily="34" charset="0"/>
                  </a:rPr>
                  <a:t>Algorithm</a:t>
                </a:r>
              </a:p>
              <a:p>
                <a:pPr lvl="3"/>
                <a:r>
                  <a:rPr lang="en-US" altLang="ko-KR" sz="1600" dirty="0">
                    <a:cs typeface="Calibri" panose="020F0502020204030204" pitchFamily="34" charset="0"/>
                  </a:rPr>
                  <a:t>Initialize Q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:r>
                  <a:rPr lang="en-US" altLang="ko-KR" sz="1600" dirty="0">
                    <a:cs typeface="Calibri" panose="020F0502020204030204" pitchFamily="34" charset="0"/>
                  </a:rPr>
                  <a:t>While not converge </a:t>
                </a: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Message Passing 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16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</m:e>
                    </m:acc>
                    <m:d>
                      <m:dPr>
                        <m:ctrlPr>
                          <a:rPr lang="en-US" altLang="ko-KR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ko-KR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Compatibility Transform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ko-KR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ko-KR" alt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𝜇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nary>
                    <m:acc>
                      <m:accPr>
                        <m:chr m:val="̃"/>
                        <m:ctrl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</m:e>
                    </m:acc>
                    <m:d>
                      <m:dPr>
                        <m:ctrl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e>
                    </m:d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4"/>
                <a:endParaRPr lang="en-US" altLang="ko-KR" sz="1600" dirty="0"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 r="-1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045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cs typeface="Calibri" panose="020F0502020204030204" pitchFamily="34" charset="0"/>
                  </a:rPr>
                  <a:t>Fully-Connected Conditional Random Field for Accuracy Localization</a:t>
                </a:r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ko-KR" sz="1600" dirty="0">
                    <a:cs typeface="Calibri" panose="020F0502020204030204" pitchFamily="34" charset="0"/>
                  </a:rPr>
                  <a:t>Mean Field Approximation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exp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2"/>
                <a:r>
                  <a:rPr lang="en-US" altLang="ko-KR" sz="1600" dirty="0">
                    <a:cs typeface="Calibri" panose="020F0502020204030204" pitchFamily="34" charset="0"/>
                  </a:rPr>
                  <a:t>Algorithm</a:t>
                </a:r>
              </a:p>
              <a:p>
                <a:pPr lvl="3"/>
                <a:r>
                  <a:rPr lang="en-US" altLang="ko-KR" sz="1600" dirty="0">
                    <a:cs typeface="Calibri" panose="020F0502020204030204" pitchFamily="34" charset="0"/>
                  </a:rPr>
                  <a:t>Initialize Q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:r>
                  <a:rPr lang="en-US" altLang="ko-KR" sz="1600" dirty="0">
                    <a:cs typeface="Calibri" panose="020F0502020204030204" pitchFamily="34" charset="0"/>
                  </a:rPr>
                  <a:t>While not converge </a:t>
                </a: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Message Passing 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16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</m:e>
                    </m:acc>
                    <m:d>
                      <m:dPr>
                        <m:ctrlPr>
                          <a:rPr lang="en-US" altLang="ko-KR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ko-KR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Compatibility Transform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ko-KR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ko-KR" alt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𝜇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nary>
                    <m:acc>
                      <m:accPr>
                        <m:chr m:val="̃"/>
                        <m:ctrl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</m:e>
                    </m:acc>
                    <m:d>
                      <m:dPr>
                        <m:ctrl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e>
                    </m:d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Update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e>
                    </m:d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Normalization</a:t>
                </a: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 r="-1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52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cs typeface="Calibri" panose="020F0502020204030204" pitchFamily="34" charset="0"/>
                  </a:rPr>
                  <a:t>Fully-Connected Conditional Random Field for Accuracy Localization</a:t>
                </a:r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ko-KR" sz="1600" dirty="0">
                    <a:cs typeface="Calibri" panose="020F0502020204030204" pitchFamily="34" charset="0"/>
                  </a:rPr>
                  <a:t>Mean Field Approximation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exp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2"/>
                <a:r>
                  <a:rPr lang="en-US" altLang="ko-KR" sz="1600" dirty="0">
                    <a:cs typeface="Calibri" panose="020F0502020204030204" pitchFamily="34" charset="0"/>
                  </a:rPr>
                  <a:t>Algorithm</a:t>
                </a:r>
              </a:p>
              <a:p>
                <a:pPr lvl="3"/>
                <a:r>
                  <a:rPr lang="en-US" altLang="ko-KR" sz="1600" dirty="0">
                    <a:cs typeface="Calibri" panose="020F0502020204030204" pitchFamily="34" charset="0"/>
                  </a:rPr>
                  <a:t>Initialize Q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:r>
                  <a:rPr lang="en-US" altLang="ko-KR" sz="1600" dirty="0">
                    <a:cs typeface="Calibri" panose="020F0502020204030204" pitchFamily="34" charset="0"/>
                  </a:rPr>
                  <a:t>While not converge </a:t>
                </a: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Message Passing 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16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</m:e>
                    </m:acc>
                    <m:d>
                      <m:dPr>
                        <m:ctrlPr>
                          <a:rPr lang="en-US" altLang="ko-KR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ko-KR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Compatibility Transform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ko-KR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ko-KR" alt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𝜇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nary>
                    <m:acc>
                      <m:accPr>
                        <m:chr m:val="̃"/>
                        <m:ctrl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</m:e>
                    </m:acc>
                    <m:d>
                      <m:dPr>
                        <m:ctrl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e>
                    </m:d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Update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e>
                    </m:d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4"/>
                <a:r>
                  <a:rPr lang="en-US" altLang="ko-KR" sz="1600" dirty="0">
                    <a:cs typeface="Calibri" panose="020F0502020204030204" pitchFamily="34" charset="0"/>
                  </a:rPr>
                  <a:t>Normalization</a:t>
                </a: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 r="-1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23B9E3-D324-49EF-A5BD-3F1EA9EEF488}"/>
              </a:ext>
            </a:extLst>
          </p:cNvPr>
          <p:cNvSpPr/>
          <p:nvPr/>
        </p:nvSpPr>
        <p:spPr>
          <a:xfrm>
            <a:off x="2123728" y="3068960"/>
            <a:ext cx="482453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BAC4AE-6DF4-4013-AF40-78A3440808F4}"/>
                  </a:ext>
                </a:extLst>
              </p:cNvPr>
              <p:cNvSpPr txBox="1"/>
              <p:nvPr/>
            </p:nvSpPr>
            <p:spPr>
              <a:xfrm>
                <a:off x="7026624" y="3203567"/>
                <a:ext cx="1296144" cy="3385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BAC4AE-6DF4-4013-AF40-78A344080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624" y="3203567"/>
                <a:ext cx="1296144" cy="338554"/>
              </a:xfrm>
              <a:prstGeom prst="rect">
                <a:avLst/>
              </a:prstGeom>
              <a:blipFill>
                <a:blip r:embed="rId3"/>
                <a:stretch>
                  <a:fillRect b="-877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4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Introduction</a:t>
            </a:r>
          </a:p>
          <a:p>
            <a:r>
              <a:rPr lang="en-US" altLang="ko-KR" sz="2000" dirty="0"/>
              <a:t>Convolutional Neural Networks for Dense Image Labeling</a:t>
            </a:r>
          </a:p>
          <a:p>
            <a:r>
              <a:rPr lang="en-US" altLang="ko-KR" sz="2000" dirty="0"/>
              <a:t>Detailed Boundary Recovery : Fully-Connected Conditional Random Fields and Multi-Scale Prediction</a:t>
            </a:r>
          </a:p>
          <a:p>
            <a:r>
              <a:rPr lang="en-US" altLang="ko-KR" sz="2000" dirty="0"/>
              <a:t>Experimental Evaluation</a:t>
            </a:r>
          </a:p>
        </p:txBody>
      </p:sp>
    </p:spTree>
    <p:extLst>
      <p:ext uri="{BB962C8B-B14F-4D97-AF65-F5344CB8AC3E}">
        <p14:creationId xmlns:p14="http://schemas.microsoft.com/office/powerpoint/2010/main" val="1067209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cs typeface="Calibri" panose="020F0502020204030204" pitchFamily="34" charset="0"/>
                  </a:rPr>
                  <a:t>Fully-Connected Conditional Random Field for Accuracy Localization</a:t>
                </a:r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ko-KR" sz="1600" dirty="0">
                    <a:cs typeface="Calibri" panose="020F0502020204030204" pitchFamily="34" charset="0"/>
                  </a:rPr>
                  <a:t>Mean Field Approximation with </a:t>
                </a:r>
                <a:r>
                  <a:rPr lang="en-US" altLang="ko-KR" sz="1600" i="1" dirty="0">
                    <a:solidFill>
                      <a:srgbClr val="FF0000"/>
                    </a:solidFill>
                    <a:cs typeface="Calibri" panose="020F0502020204030204" pitchFamily="34" charset="0"/>
                  </a:rPr>
                  <a:t>Efficient Message Passing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ko-KR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bSup>
                        </m:e>
                      </m:acc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≠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: Gaussian Kernel</a:t>
                </a:r>
              </a:p>
              <a:p>
                <a:pPr lvl="2"/>
                <a:r>
                  <a:rPr lang="en-US" altLang="ko-KR" sz="1600" dirty="0">
                    <a:cs typeface="Calibri" panose="020F0502020204030204" pitchFamily="34" charset="0"/>
                  </a:rPr>
                  <a:t>Apply Convolution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and</a:t>
                </a:r>
                <a:r>
                  <a:rPr lang="en-US" altLang="ko-KR" sz="16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94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cs typeface="Calibri" panose="020F0502020204030204" pitchFamily="34" charset="0"/>
                  </a:rPr>
                  <a:t>Fully-Connected Conditional Random Field for Accuracy Localization</a:t>
                </a:r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ko-KR" sz="1600" dirty="0">
                    <a:cs typeface="Calibri" panose="020F0502020204030204" pitchFamily="34" charset="0"/>
                  </a:rPr>
                  <a:t>Mean Field Approximation with </a:t>
                </a:r>
                <a:r>
                  <a:rPr lang="en-US" altLang="ko-KR" sz="1600" i="1" dirty="0">
                    <a:solidFill>
                      <a:srgbClr val="FF0000"/>
                    </a:solidFill>
                    <a:cs typeface="Calibri" panose="020F0502020204030204" pitchFamily="34" charset="0"/>
                  </a:rPr>
                  <a:t>Efficient Message Passing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ko-KR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bSup>
                        </m:e>
                      </m:acc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≠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𝑄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: Gaussian Kernel</a:t>
                </a:r>
              </a:p>
              <a:p>
                <a:pPr lvl="2"/>
                <a:r>
                  <a:rPr lang="en-US" altLang="ko-KR" sz="1600" dirty="0">
                    <a:cs typeface="Calibri" panose="020F0502020204030204" pitchFamily="34" charset="0"/>
                  </a:rPr>
                  <a:t>Apply Convolution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and</a:t>
                </a:r>
                <a:r>
                  <a:rPr lang="en-US" altLang="ko-KR" sz="16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49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cs typeface="Calibri" panose="020F0502020204030204" pitchFamily="34" charset="0"/>
              </a:rPr>
              <a:t>Fully-Connected Conditional Random Field for Accuracy Localization</a:t>
            </a:r>
            <a:endParaRPr lang="en-US" altLang="ko-KR" sz="1600" dirty="0">
              <a:cs typeface="Calibri" panose="020F0502020204030204" pitchFamily="34" charset="0"/>
            </a:endParaRPr>
          </a:p>
          <a:p>
            <a:pPr lvl="1"/>
            <a:r>
              <a:rPr lang="en-US" altLang="ko-KR" sz="1600" dirty="0">
                <a:cs typeface="Calibri" panose="020F0502020204030204" pitchFamily="34" charset="0"/>
              </a:rPr>
              <a:t>Conditional Random Field for Image Segmentation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083F83-33D3-4F93-A869-7A40EADB6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11" y="1637878"/>
            <a:ext cx="66770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0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cs typeface="Calibri" panose="020F0502020204030204" pitchFamily="34" charset="0"/>
              </a:rPr>
              <a:t>Fully-Connected Conditional Random Field for Accuracy Localization</a:t>
            </a:r>
            <a:endParaRPr lang="en-US" altLang="ko-KR" sz="1600" dirty="0">
              <a:cs typeface="Calibri" panose="020F0502020204030204" pitchFamily="34" charset="0"/>
            </a:endParaRPr>
          </a:p>
          <a:p>
            <a:pPr lvl="1"/>
            <a:r>
              <a:rPr lang="en-US" altLang="ko-KR" sz="1600" dirty="0">
                <a:cs typeface="Calibri" panose="020F0502020204030204" pitchFamily="34" charset="0"/>
              </a:rPr>
              <a:t>Conditional Random Field for Image Segmentation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F10006-059F-4E3E-95D9-5398B38D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" y="1772816"/>
            <a:ext cx="9144000" cy="39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58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cs typeface="Calibri" panose="020F0502020204030204" pitchFamily="34" charset="0"/>
              </a:rPr>
              <a:t>Fully-Connected Conditional Random Field for Accuracy Localization</a:t>
            </a:r>
            <a:endParaRPr lang="en-US" altLang="ko-KR" sz="1600" dirty="0">
              <a:cs typeface="Calibri" panose="020F0502020204030204" pitchFamily="34" charset="0"/>
            </a:endParaRPr>
          </a:p>
          <a:p>
            <a:pPr lvl="1"/>
            <a:r>
              <a:rPr lang="en-US" altLang="ko-KR" sz="1600" dirty="0">
                <a:cs typeface="Calibri" panose="020F0502020204030204" pitchFamily="34" charset="0"/>
              </a:rPr>
              <a:t>Conditional Random Field for Image Segmentation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E0ED8E-B0CB-46E0-8BDB-10C6116F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704975"/>
            <a:ext cx="64103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2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cs typeface="Calibri" panose="020F0502020204030204" pitchFamily="34" charset="0"/>
              </a:rPr>
              <a:t>Fully-Connected Conditional Random Field for Accuracy Localization</a:t>
            </a:r>
            <a:endParaRPr lang="en-US" altLang="ko-KR" sz="1600" dirty="0">
              <a:cs typeface="Calibri" panose="020F0502020204030204" pitchFamily="34" charset="0"/>
            </a:endParaRPr>
          </a:p>
          <a:p>
            <a:pPr lvl="1"/>
            <a:r>
              <a:rPr lang="en-US" altLang="ko-KR" sz="1600" dirty="0" err="1">
                <a:cs typeface="Calibri" panose="020F0502020204030204" pitchFamily="34" charset="0"/>
              </a:rPr>
              <a:t>DeepLab</a:t>
            </a:r>
            <a:r>
              <a:rPr lang="en-US" altLang="ko-KR" sz="1600" dirty="0">
                <a:cs typeface="Calibri" panose="020F0502020204030204" pitchFamily="34" charset="0"/>
              </a:rPr>
              <a:t> Model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4F9F14-57F0-4D37-B71A-D2146CA7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024"/>
            <a:ext cx="914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90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cs typeface="Calibri" panose="020F0502020204030204" pitchFamily="34" charset="0"/>
                  </a:rPr>
                  <a:t>Fully-Connected Conditional Random Field for Accuracy Localization</a:t>
                </a:r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ko-KR" sz="1600" dirty="0" err="1">
                    <a:cs typeface="Calibri" panose="020F0502020204030204" pitchFamily="34" charset="0"/>
                  </a:rPr>
                  <a:t>DeepLab</a:t>
                </a:r>
                <a:r>
                  <a:rPr lang="en-US" altLang="ko-KR" sz="1600" dirty="0">
                    <a:cs typeface="Calibri" panose="020F0502020204030204" pitchFamily="34" charset="0"/>
                  </a:rPr>
                  <a:t> Model</a:t>
                </a:r>
              </a:p>
              <a:p>
                <a:pPr lvl="2"/>
                <a:r>
                  <a:rPr lang="en-US" altLang="ko-KR" sz="1600" dirty="0">
                    <a:cs typeface="Calibri" panose="020F0502020204030204" pitchFamily="34" charset="0"/>
                  </a:rPr>
                  <a:t>CRF Energy function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marL="914400" lvl="2" indent="0">
                  <a:buNone/>
                </a:pPr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marL="914400" lvl="2" indent="0">
                  <a:buNone/>
                </a:pPr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: Label assignment for pixels</a:t>
                </a:r>
              </a:p>
              <a:p>
                <a:pPr lvl="3"/>
                <a:r>
                  <a:rPr lang="en-US" altLang="ko-K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Unary Term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Label assignment probability at pixel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ko-KR" alt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computed by DCNN</a:t>
                </a:r>
              </a:p>
              <a:p>
                <a:pPr lvl="3"/>
                <a:r>
                  <a:rPr lang="en-US" altLang="ko-KR" sz="1600" dirty="0">
                    <a:cs typeface="Calibri" panose="020F0502020204030204" pitchFamily="34" charset="0"/>
                  </a:rPr>
                  <a:t>Pairwise Term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ko-KR" sz="16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marL="914400" lvl="2" indent="0">
                  <a:buNone/>
                </a:pPr>
                <a:r>
                  <a:rPr lang="en-US" altLang="ko-KR" sz="1600" dirty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ko-KR" alt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𝛽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𝛾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2"/>
                <a:endParaRPr lang="en-US" altLang="ko-K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3"/>
                <a:endParaRPr lang="en-US" altLang="ko-K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63A65A-07EB-4583-9265-5702C92B6006}"/>
              </a:ext>
            </a:extLst>
          </p:cNvPr>
          <p:cNvCxnSpPr>
            <a:cxnSpLocks/>
          </p:cNvCxnSpPr>
          <p:nvPr/>
        </p:nvCxnSpPr>
        <p:spPr>
          <a:xfrm>
            <a:off x="3059832" y="2492896"/>
            <a:ext cx="1008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B76847E-68B0-4D74-AF82-9E2BD65634CB}"/>
              </a:ext>
            </a:extLst>
          </p:cNvPr>
          <p:cNvCxnSpPr>
            <a:cxnSpLocks/>
          </p:cNvCxnSpPr>
          <p:nvPr/>
        </p:nvCxnSpPr>
        <p:spPr>
          <a:xfrm>
            <a:off x="4283968" y="2492896"/>
            <a:ext cx="1224136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96F5D1-FFCC-4F66-B33E-2C87595DD073}"/>
              </a:ext>
            </a:extLst>
          </p:cNvPr>
          <p:cNvSpPr txBox="1"/>
          <p:nvPr/>
        </p:nvSpPr>
        <p:spPr>
          <a:xfrm>
            <a:off x="2915816" y="2564904"/>
            <a:ext cx="129614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Unary Term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DDFF1-C8A9-4B1E-B0B6-715F90DB969F}"/>
              </a:ext>
            </a:extLst>
          </p:cNvPr>
          <p:cNvSpPr txBox="1"/>
          <p:nvPr/>
        </p:nvSpPr>
        <p:spPr>
          <a:xfrm>
            <a:off x="4252464" y="2564904"/>
            <a:ext cx="1404156" cy="338554"/>
          </a:xfrm>
          <a:prstGeom prst="rect">
            <a:avLst/>
          </a:prstGeom>
          <a:noFill/>
          <a:ln>
            <a:solidFill>
              <a:srgbClr val="FF9E0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Pairwise Term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54125B-7161-4997-BA3B-914678BCD116}"/>
              </a:ext>
            </a:extLst>
          </p:cNvPr>
          <p:cNvCxnSpPr>
            <a:cxnSpLocks/>
          </p:cNvCxnSpPr>
          <p:nvPr/>
        </p:nvCxnSpPr>
        <p:spPr>
          <a:xfrm>
            <a:off x="2408276" y="4941168"/>
            <a:ext cx="216372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AAF8D1-5072-4CE0-8884-C57B18F91A88}"/>
              </a:ext>
            </a:extLst>
          </p:cNvPr>
          <p:cNvSpPr txBox="1"/>
          <p:nvPr/>
        </p:nvSpPr>
        <p:spPr>
          <a:xfrm>
            <a:off x="2302006" y="5090411"/>
            <a:ext cx="2376264" cy="3385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Position + Color Intensity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FE1FDE2-C0DE-40E8-B5A1-F6F81B9ECEAD}"/>
              </a:ext>
            </a:extLst>
          </p:cNvPr>
          <p:cNvCxnSpPr>
            <a:cxnSpLocks/>
          </p:cNvCxnSpPr>
          <p:nvPr/>
        </p:nvCxnSpPr>
        <p:spPr>
          <a:xfrm>
            <a:off x="5148064" y="4941168"/>
            <a:ext cx="1441902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EFD94E-DA8F-4B6C-ACBA-141ED6C8314B}"/>
              </a:ext>
            </a:extLst>
          </p:cNvPr>
          <p:cNvSpPr txBox="1"/>
          <p:nvPr/>
        </p:nvSpPr>
        <p:spPr>
          <a:xfrm>
            <a:off x="5266818" y="5090409"/>
            <a:ext cx="1129626" cy="3385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54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Experimental Evaluation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cs typeface="Calibri" panose="020F0502020204030204" pitchFamily="34" charset="0"/>
              </a:rPr>
              <a:t>Results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C7D87-9B72-4B3F-AF73-1D7CB56C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" y="2491718"/>
            <a:ext cx="9144000" cy="18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54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Experimental Evaluation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cs typeface="Calibri" panose="020F0502020204030204" pitchFamily="34" charset="0"/>
              </a:rPr>
              <a:t>Results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E49A51-C653-4244-AD19-F0CA69232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138"/>
            <a:ext cx="9144000" cy="633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2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Introduction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Segmentation in Deep Learning</a:t>
            </a:r>
          </a:p>
          <a:p>
            <a:pPr lvl="1"/>
            <a:r>
              <a:rPr lang="en-US" altLang="ko-KR" sz="1600" dirty="0"/>
              <a:t>Technical Problem of DCNN</a:t>
            </a:r>
          </a:p>
          <a:p>
            <a:pPr lvl="2"/>
            <a:r>
              <a:rPr lang="en-US" altLang="ko-KR" sz="1600" dirty="0"/>
              <a:t>Signal </a:t>
            </a:r>
            <a:r>
              <a:rPr lang="en-US" altLang="ko-KR" sz="1600" dirty="0" err="1"/>
              <a:t>Downsampling</a:t>
            </a:r>
            <a:r>
              <a:rPr lang="en-US" altLang="ko-KR" sz="1600" dirty="0"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ea typeface="Cambria Math" panose="02040503050406030204" pitchFamily="18" charset="0"/>
                <a:cs typeface="Calibri" panose="020F0502020204030204" pitchFamily="34" charset="0"/>
              </a:rPr>
              <a:t>⇒ Reduction of signal resolution(max-pooling + </a:t>
            </a:r>
            <a:r>
              <a:rPr lang="en-US" altLang="ko-KR" sz="1600" dirty="0" err="1">
                <a:ea typeface="Cambria Math" panose="02040503050406030204" pitchFamily="18" charset="0"/>
                <a:cs typeface="Calibri" panose="020F0502020204030204" pitchFamily="34" charset="0"/>
              </a:rPr>
              <a:t>downsampling</a:t>
            </a:r>
            <a:r>
              <a:rPr lang="en-US" altLang="ko-KR" sz="1600" dirty="0"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endParaRPr lang="en-US" altLang="ko-KR" sz="1600" dirty="0">
              <a:cs typeface="Calibri" panose="020F0502020204030204" pitchFamily="34" charset="0"/>
            </a:endParaRPr>
          </a:p>
          <a:p>
            <a:pPr lvl="3"/>
            <a:r>
              <a:rPr lang="en-US" altLang="ko-KR" sz="1600" i="1" dirty="0" err="1">
                <a:solidFill>
                  <a:srgbClr val="FFC000"/>
                </a:solidFill>
              </a:rPr>
              <a:t>Atrous</a:t>
            </a:r>
            <a:r>
              <a:rPr lang="en-US" altLang="ko-KR" sz="1600" i="1" dirty="0">
                <a:solidFill>
                  <a:srgbClr val="FFC000"/>
                </a:solidFill>
              </a:rPr>
              <a:t> Algorithm</a:t>
            </a:r>
            <a:r>
              <a:rPr lang="en-US" altLang="ko-KR" sz="1600" dirty="0"/>
              <a:t>(Hole Algorithm)</a:t>
            </a:r>
          </a:p>
          <a:p>
            <a:pPr lvl="2"/>
            <a:r>
              <a:rPr lang="en-US" altLang="ko-KR" sz="1600" dirty="0"/>
              <a:t>Spatial Insensitivity(Invariance)</a:t>
            </a:r>
          </a:p>
          <a:p>
            <a:pPr lvl="3"/>
            <a:r>
              <a:rPr lang="en-US" altLang="ko-KR" sz="1600" dirty="0"/>
              <a:t>DCNN need </a:t>
            </a:r>
            <a:r>
              <a:rPr lang="en-US" altLang="ko-KR" sz="1600" i="1" dirty="0">
                <a:solidFill>
                  <a:srgbClr val="FF0000"/>
                </a:solidFill>
              </a:rPr>
              <a:t>invariance to spatial transformations</a:t>
            </a:r>
            <a:r>
              <a:rPr lang="en-US" altLang="ko-KR" sz="1600" dirty="0"/>
              <a:t> in order to make object-centric inferences.</a:t>
            </a:r>
          </a:p>
          <a:p>
            <a:pPr lvl="3"/>
            <a:r>
              <a:rPr lang="en-US" altLang="ko-KR" sz="1600" dirty="0"/>
              <a:t>Limiting spatial accuracy of the DCNN?</a:t>
            </a:r>
          </a:p>
          <a:p>
            <a:pPr lvl="3"/>
            <a:r>
              <a:rPr lang="en-US" altLang="ko-KR" sz="1600" dirty="0"/>
              <a:t>Full-Connected </a:t>
            </a:r>
            <a:r>
              <a:rPr lang="en-US" altLang="ko-KR" sz="1600" i="1" dirty="0">
                <a:highlight>
                  <a:srgbClr val="FFFF00"/>
                </a:highlight>
              </a:rPr>
              <a:t>Conditional Random Field</a:t>
            </a:r>
            <a:r>
              <a:rPr lang="en-US" altLang="ko-KR" sz="1600" dirty="0"/>
              <a:t>(CRF)</a:t>
            </a:r>
            <a:endParaRPr lang="en-US" altLang="ko-KR" sz="1600" dirty="0"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lvl="1"/>
            <a:r>
              <a:rPr lang="en-US" altLang="ko-KR" sz="1600" dirty="0" err="1">
                <a:ea typeface="Cambria Math" panose="02040503050406030204" pitchFamily="18" charset="0"/>
                <a:cs typeface="Calibri" panose="020F0502020204030204" pitchFamily="34" charset="0"/>
              </a:rPr>
              <a:t>DeepLab</a:t>
            </a:r>
            <a:endParaRPr lang="en-US" altLang="ko-KR" sz="1600" dirty="0"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lvl="2"/>
            <a:r>
              <a:rPr lang="en-US" altLang="ko-KR" sz="1600" dirty="0">
                <a:ea typeface="Cambria Math" panose="02040503050406030204" pitchFamily="18" charset="0"/>
                <a:cs typeface="Calibri" panose="020F0502020204030204" pitchFamily="34" charset="0"/>
              </a:rPr>
              <a:t>Speed : </a:t>
            </a:r>
            <a:r>
              <a:rPr lang="en-US" altLang="ko-KR" sz="1600" dirty="0" err="1"/>
              <a:t>Atrous</a:t>
            </a:r>
            <a:r>
              <a:rPr lang="en-US" altLang="ko-KR" sz="1600" dirty="0"/>
              <a:t> Algorithm</a:t>
            </a:r>
            <a:endParaRPr lang="en-US" altLang="ko-KR" sz="1600" dirty="0"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lvl="2"/>
            <a:r>
              <a:rPr lang="en-US" altLang="ko-KR" sz="1600" dirty="0">
                <a:ea typeface="Cambria Math" panose="02040503050406030204" pitchFamily="18" charset="0"/>
                <a:cs typeface="Calibri" panose="020F0502020204030204" pitchFamily="34" charset="0"/>
              </a:rPr>
              <a:t>Accuracy : SOTA in PASCAL semantic segmentation Challenge</a:t>
            </a:r>
          </a:p>
          <a:p>
            <a:pPr lvl="2"/>
            <a:r>
              <a:rPr lang="en-US" altLang="ko-KR" sz="1600" dirty="0">
                <a:ea typeface="Cambria Math" panose="02040503050406030204" pitchFamily="18" charset="0"/>
                <a:cs typeface="Calibri" panose="020F0502020204030204" pitchFamily="34" charset="0"/>
              </a:rPr>
              <a:t>Simplicity : DCNN + CRF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5132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Convolutional Neural Networks for Dense Image Labeling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Efficient Dense Sliding Window Feature Extraction with Hole Algorithm</a:t>
            </a:r>
            <a:endParaRPr lang="en-US" altLang="ko-KR" sz="1200" dirty="0"/>
          </a:p>
          <a:p>
            <a:pPr lvl="1"/>
            <a:r>
              <a:rPr lang="en-US" altLang="ko-KR" sz="1600" dirty="0" err="1"/>
              <a:t>Methology</a:t>
            </a:r>
            <a:endParaRPr lang="en-US" altLang="ko-KR" sz="1600" dirty="0"/>
          </a:p>
          <a:p>
            <a:pPr lvl="2"/>
            <a:r>
              <a:rPr lang="en-US" altLang="ko-KR" sz="1600" dirty="0"/>
              <a:t>Convert the FCL of VGG16 into convolutional ones.</a:t>
            </a:r>
          </a:p>
        </p:txBody>
      </p:sp>
      <p:pic>
        <p:nvPicPr>
          <p:cNvPr id="1026" name="Picture 2" descr="VGG16 - Convolutional Network for Classification and Detection">
            <a:extLst>
              <a:ext uri="{FF2B5EF4-FFF2-40B4-BE49-F238E27FC236}">
                <a16:creationId xmlns:a16="http://schemas.microsoft.com/office/drawing/2014/main" id="{A18D1351-9196-4D9F-B7DA-593A241F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" y="1870672"/>
            <a:ext cx="857250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1FB3224-FDA4-4662-B829-D956EA746C62}"/>
              </a:ext>
            </a:extLst>
          </p:cNvPr>
          <p:cNvSpPr/>
          <p:nvPr/>
        </p:nvSpPr>
        <p:spPr>
          <a:xfrm>
            <a:off x="5868144" y="4023097"/>
            <a:ext cx="2664296" cy="558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1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Convolutional Neural Networks for Dense Image Labeling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Efficient Dense Sliding Window Feature Extraction with Hole Algorithm</a:t>
            </a:r>
            <a:endParaRPr lang="en-US" altLang="ko-KR" sz="1200" dirty="0"/>
          </a:p>
          <a:p>
            <a:pPr lvl="1"/>
            <a:r>
              <a:rPr lang="en-US" altLang="ko-KR" sz="1600" dirty="0" err="1"/>
              <a:t>Methology</a:t>
            </a:r>
            <a:endParaRPr lang="en-US" altLang="ko-KR" sz="1600" dirty="0"/>
          </a:p>
          <a:p>
            <a:pPr lvl="2"/>
            <a:r>
              <a:rPr lang="en-US" altLang="ko-KR" sz="1600" dirty="0"/>
              <a:t>Convert the FCL of VGG16 into convolutional ones.</a:t>
            </a:r>
          </a:p>
          <a:p>
            <a:pPr lvl="2"/>
            <a:r>
              <a:rPr lang="en-US" altLang="ko-KR" sz="1600" dirty="0"/>
              <a:t>Run the modified network in a convolutional fashion on the image at its original resolution</a:t>
            </a:r>
          </a:p>
          <a:p>
            <a:pPr lvl="3"/>
            <a:r>
              <a:rPr lang="en-US" altLang="ko-KR" sz="1600" dirty="0"/>
              <a:t>If the last layer is FCL, all input images must be of a fixed size.</a:t>
            </a:r>
          </a:p>
          <a:p>
            <a:pPr lvl="2"/>
            <a:r>
              <a:rPr lang="en-US" altLang="ko-KR" sz="1600" dirty="0"/>
              <a:t>Skip subsampling after the last two max-pooling layers in the network</a:t>
            </a:r>
          </a:p>
          <a:p>
            <a:pPr lvl="2"/>
            <a:r>
              <a:rPr lang="en-US" altLang="ko-KR" sz="1600" dirty="0"/>
              <a:t>Modify the convolutional filters = </a:t>
            </a:r>
            <a:r>
              <a:rPr lang="en-US" altLang="ko-KR" sz="1600" dirty="0" err="1"/>
              <a:t>Atrous</a:t>
            </a:r>
            <a:r>
              <a:rPr lang="en-US" altLang="ko-KR" sz="1600" dirty="0"/>
              <a:t> Algorithm</a:t>
            </a:r>
          </a:p>
          <a:p>
            <a:pPr lvl="3"/>
            <a:r>
              <a:rPr lang="en-US" altLang="ko-KR" sz="1600" dirty="0"/>
              <a:t>Introducing zeros to increase their length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4E37EF-4BD0-42CA-B226-23C25B88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181" y="3511349"/>
            <a:ext cx="9144000" cy="33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3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Convolutional Neural Networks for Dense Image Labeling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Efficient Dense Sliding Window Feature Extraction with Hole Algorithm</a:t>
            </a:r>
            <a:endParaRPr lang="en-US" altLang="ko-KR" sz="1200" dirty="0"/>
          </a:p>
          <a:p>
            <a:pPr lvl="1"/>
            <a:r>
              <a:rPr lang="en-US" altLang="ko-KR" sz="1600" dirty="0" err="1"/>
              <a:t>Atrous</a:t>
            </a:r>
            <a:r>
              <a:rPr lang="en-US" altLang="ko-KR" sz="1600" dirty="0"/>
              <a:t> Convolution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05BFDA-82D6-4EE4-A621-B8157D9254B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1916832"/>
            <a:ext cx="37623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8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Convolutional Neural Networks for Dense Image Labeling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Efficient Dense Sliding Window Feature Extraction with Hole Algorithm</a:t>
            </a:r>
            <a:endParaRPr lang="en-US" altLang="ko-KR" sz="1200" dirty="0"/>
          </a:p>
          <a:p>
            <a:pPr lvl="1"/>
            <a:r>
              <a:rPr lang="en-US" altLang="ko-KR" sz="1600" dirty="0" err="1"/>
              <a:t>Methology</a:t>
            </a:r>
            <a:endParaRPr lang="en-US" altLang="ko-KR" sz="1600" dirty="0"/>
          </a:p>
          <a:p>
            <a:pPr lvl="2"/>
            <a:r>
              <a:rPr lang="en-US" altLang="ko-KR" sz="1600" dirty="0"/>
              <a:t>Convert the FCL of VGG16 into convolutional ones.</a:t>
            </a:r>
          </a:p>
          <a:p>
            <a:pPr lvl="2"/>
            <a:r>
              <a:rPr lang="en-US" altLang="ko-KR" sz="1600" dirty="0"/>
              <a:t>Run the modified network in a convolutional fashion on the image at its original resolution</a:t>
            </a:r>
          </a:p>
          <a:p>
            <a:pPr lvl="3"/>
            <a:r>
              <a:rPr lang="en-US" altLang="ko-KR" sz="1600" dirty="0"/>
              <a:t>If the last layer is FCL, all input images must be of a fixed size.</a:t>
            </a:r>
          </a:p>
          <a:p>
            <a:pPr lvl="2"/>
            <a:r>
              <a:rPr lang="en-US" altLang="ko-KR" sz="1600" dirty="0"/>
              <a:t>Skip subsampling after the last two max-pooling layers in the network</a:t>
            </a:r>
          </a:p>
          <a:p>
            <a:pPr lvl="2"/>
            <a:r>
              <a:rPr lang="en-US" altLang="ko-KR" sz="1600" dirty="0"/>
              <a:t>Modify the convolutional filters = </a:t>
            </a:r>
            <a:r>
              <a:rPr lang="en-US" altLang="ko-KR" sz="1600" dirty="0" err="1"/>
              <a:t>Atrous</a:t>
            </a:r>
            <a:r>
              <a:rPr lang="en-US" altLang="ko-KR" sz="1600" dirty="0"/>
              <a:t> Algorithm</a:t>
            </a:r>
          </a:p>
          <a:p>
            <a:pPr lvl="3"/>
            <a:r>
              <a:rPr lang="en-US" altLang="ko-KR" sz="1600" dirty="0"/>
              <a:t>Introducing zeros to increase their length</a:t>
            </a:r>
          </a:p>
          <a:p>
            <a:pPr lvl="2"/>
            <a:r>
              <a:rPr lang="en-US" altLang="ko-KR" sz="1600" dirty="0"/>
              <a:t>Fine Tuning the model weights of the </a:t>
            </a:r>
            <a:r>
              <a:rPr lang="en-US" altLang="ko-KR" sz="1600" dirty="0" err="1"/>
              <a:t>Imagenet</a:t>
            </a:r>
            <a:r>
              <a:rPr lang="en-US" altLang="ko-KR" sz="1600" dirty="0"/>
              <a:t>-pretrained VGG16 to adapt it to the image classification task in a straightforward fashion.</a:t>
            </a:r>
          </a:p>
          <a:p>
            <a:pPr lvl="3"/>
            <a:r>
              <a:rPr lang="en-US" altLang="ko-KR" sz="1600" dirty="0"/>
              <a:t>1000-way </a:t>
            </a:r>
            <a:r>
              <a:rPr lang="en-US" altLang="ko-KR" sz="1600" dirty="0" err="1"/>
              <a:t>Imagenet</a:t>
            </a:r>
            <a:r>
              <a:rPr lang="en-US" altLang="ko-KR" sz="1600" dirty="0"/>
              <a:t> classifier</a:t>
            </a:r>
            <a:r>
              <a:rPr lang="en-US" altLang="ko-KR" sz="1600" dirty="0"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ea typeface="Cambria Math" panose="02040503050406030204" pitchFamily="18" charset="0"/>
                <a:cs typeface="Calibri" panose="020F0502020204030204" pitchFamily="34" charset="0"/>
              </a:rPr>
              <a:t>⇒ 21-way classifier</a:t>
            </a:r>
          </a:p>
          <a:p>
            <a:pPr lvl="3"/>
            <a:r>
              <a:rPr lang="en-US" altLang="ko-KR" sz="1600" dirty="0">
                <a:ea typeface="Cambria Math" panose="02040503050406030204" pitchFamily="18" charset="0"/>
                <a:cs typeface="Calibri" panose="020F0502020204030204" pitchFamily="34" charset="0"/>
              </a:rPr>
              <a:t>Loss function : Sum of cross-entropy terms for each spatial position in the CNN</a:t>
            </a:r>
          </a:p>
          <a:p>
            <a:pPr lvl="3"/>
            <a:r>
              <a:rPr lang="en-US" altLang="ko-KR" sz="1600" dirty="0">
                <a:ea typeface="Cambria Math" panose="02040503050406030204" pitchFamily="18" charset="0"/>
                <a:cs typeface="Calibri" panose="020F0502020204030204" pitchFamily="34" charset="0"/>
              </a:rPr>
              <a:t>All position and labels are equally weighted in the overall loss function</a:t>
            </a:r>
          </a:p>
          <a:p>
            <a:pPr lvl="3"/>
            <a:r>
              <a:rPr lang="en-US" altLang="ko-KR" sz="1600" dirty="0">
                <a:ea typeface="Cambria Math" panose="02040503050406030204" pitchFamily="18" charset="0"/>
                <a:cs typeface="Calibri" panose="020F0502020204030204" pitchFamily="34" charset="0"/>
              </a:rPr>
              <a:t>Bilinear Interpolation</a:t>
            </a:r>
            <a:endParaRPr lang="en-US" altLang="ko-KR" sz="1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cs typeface="Calibri" panose="020F0502020204030204" pitchFamily="34" charset="0"/>
              </a:rPr>
              <a:t>Deep Convolutional Networks and The Localization Challenge </a:t>
            </a:r>
          </a:p>
          <a:p>
            <a:pPr lvl="1"/>
            <a:endParaRPr lang="en-US" altLang="ko-KR" sz="1200" dirty="0"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DF9077-69D8-4100-B3A7-00D2A2DB0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6147"/>
            <a:ext cx="9144000" cy="34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3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Detailed Boundary Recovery : Fully-Connected Conditional Random Fields and Multi-Scale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cs typeface="Calibri" panose="020F0502020204030204" pitchFamily="34" charset="0"/>
                  </a:rPr>
                  <a:t>Fully-Connected Conditional Random Field for Accuracy Localization</a:t>
                </a:r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ko-KR" sz="1600" dirty="0">
                    <a:cs typeface="Calibri" panose="020F0502020204030204" pitchFamily="34" charset="0"/>
                  </a:rPr>
                  <a:t>Conditional Random Field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2"/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2"/>
                <a:endParaRPr lang="en-US" altLang="ko-KR" sz="1600" dirty="0">
                  <a:cs typeface="Calibri" panose="020F050202020403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n-US" altLang="ko-KR" sz="1600" dirty="0">
                    <a:cs typeface="Calibri" panose="020F0502020204030204" pitchFamily="34" charset="0"/>
                  </a:rPr>
                  <a:t> : Random Field</a:t>
                </a:r>
              </a:p>
              <a:p>
                <a:pPr lvl="3"/>
                <a:endParaRPr lang="en-US" altLang="ko-KR" sz="1600" dirty="0"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B95BBF-6E7C-421B-8F42-8DC8D5064EB5}"/>
              </a:ext>
            </a:extLst>
          </p:cNvPr>
          <p:cNvCxnSpPr>
            <a:cxnSpLocks/>
          </p:cNvCxnSpPr>
          <p:nvPr/>
        </p:nvCxnSpPr>
        <p:spPr>
          <a:xfrm>
            <a:off x="3059832" y="2204864"/>
            <a:ext cx="1008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4FA5DD2-2C43-4D0D-A5AE-D63DB8A20BE4}"/>
              </a:ext>
            </a:extLst>
          </p:cNvPr>
          <p:cNvCxnSpPr>
            <a:cxnSpLocks/>
          </p:cNvCxnSpPr>
          <p:nvPr/>
        </p:nvCxnSpPr>
        <p:spPr>
          <a:xfrm>
            <a:off x="4283968" y="2204864"/>
            <a:ext cx="165618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374252-C494-444B-873C-BF6883F3F9DF}"/>
              </a:ext>
            </a:extLst>
          </p:cNvPr>
          <p:cNvSpPr txBox="1"/>
          <p:nvPr/>
        </p:nvSpPr>
        <p:spPr>
          <a:xfrm>
            <a:off x="2915816" y="2276872"/>
            <a:ext cx="129614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Unary Term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4C2C1-1154-4B70-BF47-76EC6EAEB752}"/>
              </a:ext>
            </a:extLst>
          </p:cNvPr>
          <p:cNvSpPr txBox="1"/>
          <p:nvPr/>
        </p:nvSpPr>
        <p:spPr>
          <a:xfrm>
            <a:off x="4409982" y="2276872"/>
            <a:ext cx="1404156" cy="338554"/>
          </a:xfrm>
          <a:prstGeom prst="rect">
            <a:avLst/>
          </a:prstGeom>
          <a:noFill/>
          <a:ln>
            <a:solidFill>
              <a:srgbClr val="FF9E0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Pairwise Term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8A521B-0D1B-4274-914D-03243FDD4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" y="3042870"/>
            <a:ext cx="9144000" cy="34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14006"/>
      </p:ext>
    </p:extLst>
  </p:cSld>
  <p:clrMapOvr>
    <a:masterClrMapping/>
  </p:clrMapOvr>
</p:sld>
</file>

<file path=ppt/theme/theme1.xml><?xml version="1.0" encoding="utf-8"?>
<a:theme xmlns:a="http://schemas.openxmlformats.org/drawingml/2006/main" name="hg-inh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108304</TotalTime>
  <Words>1371</Words>
  <Application>Microsoft Office PowerPoint</Application>
  <PresentationFormat>화면 슬라이드 쇼(4:3)</PresentationFormat>
  <Paragraphs>235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Arial</vt:lpstr>
      <vt:lpstr>Calibri</vt:lpstr>
      <vt:lpstr>Cambria Math</vt:lpstr>
      <vt:lpstr>Wingdings</vt:lpstr>
      <vt:lpstr>hg-inha</vt:lpstr>
      <vt:lpstr>Semantic Image Segmentation with Deep Convolutional Nets and Fully Connected CRFs, ICLR2015</vt:lpstr>
      <vt:lpstr>Contents</vt:lpstr>
      <vt:lpstr>Introduction</vt:lpstr>
      <vt:lpstr>Convolutional Neural Networks for Dense Image Labeling</vt:lpstr>
      <vt:lpstr>Convolutional Neural Networks for Dense Image Labeling</vt:lpstr>
      <vt:lpstr>Convolutional Neural Networks for Dense Image Labeling</vt:lpstr>
      <vt:lpstr>Convolutional Neural Networks for Dense Image Labeling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Detailed Boundary Recovery : Fully-Connected Conditional Random Fields and Multi-Scale Prediction</vt:lpstr>
      <vt:lpstr>Experimental Evaluation</vt:lpstr>
      <vt:lpstr>Experimental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남 주현</cp:lastModifiedBy>
  <cp:revision>2411</cp:revision>
  <dcterms:created xsi:type="dcterms:W3CDTF">2016-03-23T01:24:05Z</dcterms:created>
  <dcterms:modified xsi:type="dcterms:W3CDTF">2021-07-20T04:40:51Z</dcterms:modified>
</cp:coreProperties>
</file>