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9" r:id="rId3"/>
    <p:sldId id="349" r:id="rId4"/>
    <p:sldId id="340" r:id="rId5"/>
    <p:sldId id="342" r:id="rId6"/>
    <p:sldId id="341" r:id="rId7"/>
    <p:sldId id="343" r:id="rId8"/>
    <p:sldId id="344" r:id="rId9"/>
    <p:sldId id="345" r:id="rId10"/>
    <p:sldId id="346" r:id="rId11"/>
    <p:sldId id="347" r:id="rId12"/>
    <p:sldId id="386" r:id="rId13"/>
    <p:sldId id="348" r:id="rId14"/>
    <p:sldId id="350" r:id="rId15"/>
    <p:sldId id="351" r:id="rId16"/>
    <p:sldId id="387" r:id="rId17"/>
    <p:sldId id="357" r:id="rId18"/>
    <p:sldId id="358" r:id="rId19"/>
    <p:sldId id="389" r:id="rId20"/>
    <p:sldId id="390" r:id="rId21"/>
    <p:sldId id="391" r:id="rId22"/>
    <p:sldId id="392" r:id="rId23"/>
    <p:sldId id="393" r:id="rId24"/>
    <p:sldId id="39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ILAB INHA" initials="II" lastIdx="2" clrIdx="0">
    <p:extLst>
      <p:ext uri="{19B8F6BF-5375-455C-9EA6-DF929625EA0E}">
        <p15:presenceInfo xmlns:p15="http://schemas.microsoft.com/office/powerpoint/2012/main" userId="IILAB INHA" providerId="None"/>
      </p:ext>
    </p:extLst>
  </p:cmAuthor>
  <p:cmAuthor id="2" name="종민 이" initials="종이" lastIdx="3" clrIdx="1">
    <p:extLst>
      <p:ext uri="{19B8F6BF-5375-455C-9EA6-DF929625EA0E}">
        <p15:presenceInfo xmlns:p15="http://schemas.microsoft.com/office/powerpoint/2012/main" userId="7abb4e2e40d05aaa" providerId="Windows Live"/>
      </p:ext>
    </p:extLst>
  </p:cmAuthor>
  <p:cmAuthor id="3" name="남 주현" initials="남주" lastIdx="1" clrIdx="2">
    <p:extLst>
      <p:ext uri="{19B8F6BF-5375-455C-9EA6-DF929625EA0E}">
        <p15:presenceInfo xmlns:p15="http://schemas.microsoft.com/office/powerpoint/2012/main" userId="f2f319158e8402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0F"/>
    <a:srgbClr val="FF0000"/>
    <a:srgbClr val="000000"/>
    <a:srgbClr val="D76937"/>
    <a:srgbClr val="A77267"/>
    <a:srgbClr val="FF9E0F"/>
    <a:srgbClr val="D0563E"/>
    <a:srgbClr val="EF5A1F"/>
    <a:srgbClr val="0C3A72"/>
    <a:srgbClr val="F8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3955" autoAdjust="0"/>
  </p:normalViewPr>
  <p:slideViewPr>
    <p:cSldViewPr>
      <p:cViewPr varScale="1">
        <p:scale>
          <a:sx n="114" d="100"/>
          <a:sy n="114" d="100"/>
        </p:scale>
        <p:origin x="19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666A0-0A2E-4BFC-BF96-0382109FE9F5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DADD1-8695-4000-896A-E77C7220D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8B89B-24C1-4423-B9B0-28E10B34C166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C599B-0068-4AD7-BBF6-80B8985AD0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02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9912" y="3842259"/>
            <a:ext cx="9144000" cy="1109985"/>
          </a:xfrm>
        </p:spPr>
        <p:txBody>
          <a:bodyPr/>
          <a:lstStyle>
            <a:lvl1pPr>
              <a:defRPr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4" name="그림 3" descr="사진, 앉아있는, 화면, 작은이(가) 표시된 사진&#10;&#10;자동 생성된 설명">
            <a:extLst>
              <a:ext uri="{FF2B5EF4-FFF2-40B4-BE49-F238E27FC236}">
                <a16:creationId xmlns:a16="http://schemas.microsoft.com/office/drawing/2014/main" id="{7874C25D-C6EC-4E32-A90A-60D512191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 b="88849"/>
          <a:stretch/>
        </p:blipFill>
        <p:spPr>
          <a:xfrm>
            <a:off x="5308199" y="104101"/>
            <a:ext cx="3797053" cy="639355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499992" y="5061627"/>
            <a:ext cx="4752528" cy="122413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77604-3D14-4F12-8A1A-2F3D6C696345}"/>
              </a:ext>
            </a:extLst>
          </p:cNvPr>
          <p:cNvSpPr/>
          <p:nvPr userDrawn="1"/>
        </p:nvSpPr>
        <p:spPr>
          <a:xfrm>
            <a:off x="0" y="0"/>
            <a:ext cx="2160240" cy="6858000"/>
          </a:xfrm>
          <a:prstGeom prst="rect">
            <a:avLst/>
          </a:prstGeom>
          <a:solidFill>
            <a:srgbClr val="0C3A72"/>
          </a:solidFill>
          <a:ln>
            <a:solidFill>
              <a:srgbClr val="0C3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2B0FD1-6A9E-4F44-9629-A5C30DC09C87}"/>
              </a:ext>
            </a:extLst>
          </p:cNvPr>
          <p:cNvSpPr/>
          <p:nvPr userDrawn="1"/>
        </p:nvSpPr>
        <p:spPr>
          <a:xfrm>
            <a:off x="4175448" y="4797152"/>
            <a:ext cx="4968552" cy="45719"/>
          </a:xfrm>
          <a:prstGeom prst="rect">
            <a:avLst/>
          </a:prstGeom>
          <a:solidFill>
            <a:srgbClr val="0C3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진, 앉아있는, 화면, 작은이(가) 표시된 사진&#10;&#10;자동 생성된 설명">
            <a:extLst>
              <a:ext uri="{FF2B5EF4-FFF2-40B4-BE49-F238E27FC236}">
                <a16:creationId xmlns:a16="http://schemas.microsoft.com/office/drawing/2014/main" id="{7874C25D-C6EC-4E32-A90A-60D512191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 b="88849"/>
          <a:stretch/>
        </p:blipFill>
        <p:spPr>
          <a:xfrm>
            <a:off x="5308199" y="104101"/>
            <a:ext cx="3797053" cy="63935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77604-3D14-4F12-8A1A-2F3D6C696345}"/>
              </a:ext>
            </a:extLst>
          </p:cNvPr>
          <p:cNvSpPr/>
          <p:nvPr userDrawn="1"/>
        </p:nvSpPr>
        <p:spPr>
          <a:xfrm>
            <a:off x="0" y="0"/>
            <a:ext cx="2160240" cy="6858000"/>
          </a:xfrm>
          <a:prstGeom prst="rect">
            <a:avLst/>
          </a:prstGeom>
          <a:solidFill>
            <a:srgbClr val="0C3A72"/>
          </a:solidFill>
          <a:ln>
            <a:solidFill>
              <a:srgbClr val="0C3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A9B3D6D-008F-40C4-B026-A34493882C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56C5B-4CCD-48A8-8227-DD3FEA351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6EA8A9-D3EB-45A8-A5D3-565CE109E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AutoShape 17">
            <a:extLst>
              <a:ext uri="{FF2B5EF4-FFF2-40B4-BE49-F238E27FC236}">
                <a16:creationId xmlns:a16="http://schemas.microsoft.com/office/drawing/2014/main" id="{D46670CC-628C-43FC-9A42-576DB11E2C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205" y="711363"/>
            <a:ext cx="8886825" cy="5867322"/>
          </a:xfrm>
          <a:prstGeom prst="roundRect">
            <a:avLst>
              <a:gd name="adj" fmla="val 19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CFE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28588" y="658022"/>
            <a:ext cx="8886825" cy="5867322"/>
          </a:xfrm>
          <a:prstGeom prst="roundRect">
            <a:avLst>
              <a:gd name="adj" fmla="val 1949"/>
            </a:avLst>
          </a:prstGeom>
          <a:solidFill>
            <a:schemeClr val="bg1"/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1176" y="172143"/>
            <a:ext cx="857929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073689"/>
            <a:ext cx="856895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884368" y="6492875"/>
            <a:ext cx="1203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9970" y="6494041"/>
            <a:ext cx="965646" cy="363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E4D4-DF03-4B26-99CA-B987852411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사진, 앉아있는, 화면, 작은이(가) 표시된 사진&#10;&#10;자동 생성된 설명">
            <a:extLst>
              <a:ext uri="{FF2B5EF4-FFF2-40B4-BE49-F238E27FC236}">
                <a16:creationId xmlns:a16="http://schemas.microsoft.com/office/drawing/2014/main" id="{5FBB15C4-B26A-424F-8588-A21C742CC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 b="88849"/>
          <a:stretch/>
        </p:blipFill>
        <p:spPr>
          <a:xfrm>
            <a:off x="5308199" y="104101"/>
            <a:ext cx="3797053" cy="6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</p:sldLayoutIdLst>
  <p:hf hdr="0" ftr="0" dt="0"/>
  <p:txStyles>
    <p:titleStyle>
      <a:lvl1pPr algn="just" defTabSz="914400" rtl="0" eaLnBrk="1" latinLnBrk="1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산돌고딕 M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2pPr>
      <a:lvl3pPr marL="12001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3pPr>
      <a:lvl4pPr marL="16573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4pPr>
      <a:lvl5pPr marL="21145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A9FBD-7C77-4D1F-9EC0-DA435E04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36" y="4005064"/>
            <a:ext cx="6948264" cy="792088"/>
          </a:xfrm>
        </p:spPr>
        <p:txBody>
          <a:bodyPr/>
          <a:lstStyle/>
          <a:p>
            <a:r>
              <a:rPr lang="en-US" altLang="ko-KR" sz="2000" dirty="0"/>
              <a:t>Rethinking </a:t>
            </a:r>
            <a:r>
              <a:rPr lang="en-US" altLang="ko-KR" sz="2000" dirty="0" err="1"/>
              <a:t>Atrous</a:t>
            </a:r>
            <a:r>
              <a:rPr lang="en-US" altLang="ko-KR" sz="2000" dirty="0"/>
              <a:t> Convolution for Semantic Image Segmentation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72BB7-51A3-4D51-9224-B2074A28F2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91472" y="4869160"/>
            <a:ext cx="4752528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COMPUTER VISION LAB</a:t>
            </a:r>
          </a:p>
          <a:p>
            <a:pPr marL="0" indent="0">
              <a:buNone/>
            </a:pPr>
            <a:r>
              <a:rPr lang="en-US" altLang="ko-KR" dirty="0"/>
              <a:t>	22211226  Ju-Hyeon Nam </a:t>
            </a:r>
          </a:p>
        </p:txBody>
      </p:sp>
    </p:spTree>
    <p:extLst>
      <p:ext uri="{BB962C8B-B14F-4D97-AF65-F5344CB8AC3E}">
        <p14:creationId xmlns:p14="http://schemas.microsoft.com/office/powerpoint/2010/main" val="166343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8622EC-E307-493A-AD63-8DCF4ECB2C73}"/>
              </a:ext>
            </a:extLst>
          </p:cNvPr>
          <p:cNvGrpSpPr/>
          <p:nvPr/>
        </p:nvGrpSpPr>
        <p:grpSpPr>
          <a:xfrm>
            <a:off x="1475656" y="1250325"/>
            <a:ext cx="7416824" cy="873388"/>
            <a:chOff x="1475656" y="1250325"/>
            <a:chExt cx="7416824" cy="8733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4C076C-C810-43FF-907E-F5D2A0BD0179}"/>
                </a:ext>
              </a:extLst>
            </p:cNvPr>
            <p:cNvSpPr/>
            <p:nvPr/>
          </p:nvSpPr>
          <p:spPr>
            <a:xfrm>
              <a:off x="1475656" y="1619657"/>
              <a:ext cx="6984776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2AA0B2-2292-4FBC-AB93-BCA2D385CC03}"/>
                </a:ext>
              </a:extLst>
            </p:cNvPr>
            <p:cNvSpPr txBox="1"/>
            <p:nvPr/>
          </p:nvSpPr>
          <p:spPr>
            <a:xfrm>
              <a:off x="5580112" y="1250325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Image Classification Architecture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Challenge in Semantic Image Segmentation</a:t>
            </a:r>
            <a:endParaRPr lang="en-US" altLang="ko-KR" sz="1200" dirty="0"/>
          </a:p>
          <a:p>
            <a:pPr lvl="1"/>
            <a:r>
              <a:rPr lang="en-US" altLang="ko-KR" sz="1600" dirty="0"/>
              <a:t>1. Reduced Feature Resolution</a:t>
            </a:r>
          </a:p>
          <a:p>
            <a:pPr lvl="2"/>
            <a:r>
              <a:rPr lang="en-US" altLang="ko-KR" sz="1600" dirty="0"/>
              <a:t>CAUSE : The repeated combination of max-pooling and </a:t>
            </a:r>
            <a:r>
              <a:rPr lang="en-US" altLang="ko-KR" sz="1600" dirty="0" err="1"/>
              <a:t>downsampling</a:t>
            </a:r>
            <a:r>
              <a:rPr lang="en-US" altLang="ko-KR" sz="1600" dirty="0"/>
              <a:t> performed at consecutive layers of DCNNs</a:t>
            </a:r>
          </a:p>
          <a:p>
            <a:pPr lvl="3"/>
            <a:r>
              <a:rPr lang="en-US" altLang="ko-KR" sz="1400" dirty="0"/>
              <a:t>A. </a:t>
            </a:r>
            <a:r>
              <a:rPr lang="en-US" altLang="ko-KR" sz="1400" dirty="0" err="1"/>
              <a:t>Krizhevsky</a:t>
            </a:r>
            <a:r>
              <a:rPr lang="en-US" altLang="ko-KR" sz="1400" dirty="0"/>
              <a:t>, I. </a:t>
            </a:r>
            <a:r>
              <a:rPr lang="en-US" altLang="ko-KR" sz="1400" dirty="0" err="1"/>
              <a:t>Sutskever</a:t>
            </a:r>
            <a:r>
              <a:rPr lang="en-US" altLang="ko-KR" sz="1400" dirty="0"/>
              <a:t>, and G. E. Hinton, “</a:t>
            </a:r>
            <a:r>
              <a:rPr lang="en-US" altLang="ko-KR" sz="1400" dirty="0" err="1"/>
              <a:t>Imagenet</a:t>
            </a:r>
            <a:r>
              <a:rPr lang="en-US" altLang="ko-KR" sz="1400" dirty="0"/>
              <a:t> classification with deep convolutional neural networks,” in NIPS, 2013.</a:t>
            </a:r>
          </a:p>
          <a:p>
            <a:pPr lvl="3"/>
            <a:r>
              <a:rPr lang="en-US" altLang="ko-KR" sz="1400" dirty="0"/>
              <a:t>K. </a:t>
            </a:r>
            <a:r>
              <a:rPr lang="en-US" altLang="ko-KR" sz="1400" dirty="0" err="1"/>
              <a:t>Simonyan</a:t>
            </a:r>
            <a:r>
              <a:rPr lang="en-US" altLang="ko-KR" sz="1400" dirty="0"/>
              <a:t> and A. Zisserman, “Very deep convolutional networks for large-scale image recognition,” in ICLR, 2015.</a:t>
            </a:r>
          </a:p>
          <a:p>
            <a:pPr lvl="3"/>
            <a:r>
              <a:rPr lang="en-US" altLang="ko-KR" sz="1400" dirty="0"/>
              <a:t>C. </a:t>
            </a:r>
            <a:r>
              <a:rPr lang="en-US" altLang="ko-KR" sz="1400" dirty="0" err="1"/>
              <a:t>Szegedy</a:t>
            </a:r>
            <a:r>
              <a:rPr lang="en-US" altLang="ko-KR" sz="1400" dirty="0"/>
              <a:t>, W. Liu, Y. Jia, P. </a:t>
            </a:r>
            <a:r>
              <a:rPr lang="en-US" altLang="ko-KR" sz="1400" dirty="0" err="1"/>
              <a:t>Sermanet</a:t>
            </a:r>
            <a:r>
              <a:rPr lang="en-US" altLang="ko-KR" sz="1400" dirty="0"/>
              <a:t>, S. Reed, D. </a:t>
            </a:r>
            <a:r>
              <a:rPr lang="en-US" altLang="ko-KR" sz="1400" dirty="0" err="1"/>
              <a:t>Anguelov</a:t>
            </a:r>
            <a:r>
              <a:rPr lang="en-US" altLang="ko-KR" sz="1400" dirty="0"/>
              <a:t>, D. Erhan, V. </a:t>
            </a:r>
            <a:r>
              <a:rPr lang="en-US" altLang="ko-KR" sz="1400" dirty="0" err="1"/>
              <a:t>Vanhoucke</a:t>
            </a:r>
            <a:r>
              <a:rPr lang="en-US" altLang="ko-KR" sz="1400" dirty="0"/>
              <a:t>, and A. </a:t>
            </a:r>
            <a:r>
              <a:rPr lang="en-US" altLang="ko-KR" sz="1400" dirty="0" err="1"/>
              <a:t>Rabinovich</a:t>
            </a:r>
            <a:r>
              <a:rPr lang="en-US" altLang="ko-KR" sz="1400" dirty="0"/>
              <a:t>, “Going deeper with convolutions,” arXiv:1409.4842, 2014.</a:t>
            </a:r>
          </a:p>
          <a:p>
            <a:pPr lvl="2"/>
            <a:r>
              <a:rPr lang="en-US" altLang="ko-KR" sz="1600" dirty="0"/>
              <a:t>Solution</a:t>
            </a:r>
          </a:p>
          <a:p>
            <a:pPr lvl="3"/>
            <a:r>
              <a:rPr lang="en-US" altLang="ko-KR" sz="1600" dirty="0"/>
              <a:t>Remove the </a:t>
            </a:r>
            <a:r>
              <a:rPr lang="en-US" altLang="ko-KR" sz="1600" dirty="0" err="1"/>
              <a:t>downsampling</a:t>
            </a:r>
            <a:r>
              <a:rPr lang="en-US" altLang="ko-KR" sz="1600" dirty="0"/>
              <a:t> operator from the last few max pooling layers of DCNNs</a:t>
            </a:r>
          </a:p>
          <a:p>
            <a:pPr lvl="3"/>
            <a:r>
              <a:rPr lang="en-US" altLang="ko-KR" sz="1600" i="1" dirty="0" err="1">
                <a:highlight>
                  <a:srgbClr val="FFFF00"/>
                </a:highlight>
              </a:rPr>
              <a:t>Upsample</a:t>
            </a:r>
            <a:r>
              <a:rPr lang="en-US" altLang="ko-KR" sz="1600" i="1" dirty="0">
                <a:highlight>
                  <a:srgbClr val="FFFF00"/>
                </a:highlight>
              </a:rPr>
              <a:t> the filters </a:t>
            </a:r>
            <a:r>
              <a:rPr lang="en-US" altLang="ko-KR" sz="1600" dirty="0"/>
              <a:t>in subsequent convolutional layer </a:t>
            </a:r>
          </a:p>
          <a:p>
            <a:pPr lvl="4"/>
            <a:r>
              <a:rPr lang="en-US" altLang="ko-KR" sz="1600" dirty="0" err="1"/>
              <a:t>Atrous</a:t>
            </a:r>
            <a:r>
              <a:rPr lang="en-US" altLang="ko-KR" sz="1600" dirty="0"/>
              <a:t> Convolution</a:t>
            </a:r>
          </a:p>
        </p:txBody>
      </p:sp>
    </p:spTree>
    <p:extLst>
      <p:ext uri="{BB962C8B-B14F-4D97-AF65-F5344CB8AC3E}">
        <p14:creationId xmlns:p14="http://schemas.microsoft.com/office/powerpoint/2010/main" val="20672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Challenge in Semantic Image Segmentation</a:t>
            </a:r>
            <a:endParaRPr lang="en-US" altLang="ko-KR" sz="1200" dirty="0"/>
          </a:p>
          <a:p>
            <a:pPr lvl="1"/>
            <a:r>
              <a:rPr lang="en-US" altLang="ko-KR" sz="1600" dirty="0"/>
              <a:t>2. Existence of object at multiple scales</a:t>
            </a:r>
          </a:p>
          <a:p>
            <a:pPr lvl="2"/>
            <a:r>
              <a:rPr lang="en-US" altLang="ko-KR" sz="1600" dirty="0"/>
              <a:t>Standard Solution</a:t>
            </a:r>
          </a:p>
          <a:p>
            <a:pPr lvl="3"/>
            <a:r>
              <a:rPr lang="en-US" altLang="ko-KR" sz="1600" dirty="0"/>
              <a:t>Present to the DCNN rescaled version of the same image</a:t>
            </a:r>
          </a:p>
          <a:p>
            <a:pPr lvl="3"/>
            <a:r>
              <a:rPr lang="en-US" altLang="ko-KR" sz="1600" dirty="0"/>
              <a:t>Aggregate the feature or score maps</a:t>
            </a:r>
          </a:p>
          <a:p>
            <a:pPr lvl="3"/>
            <a:r>
              <a:rPr lang="en-US" altLang="ko-KR" sz="1400" dirty="0"/>
              <a:t>G. Papandreou, I. Kokkinos, and P.-A. </a:t>
            </a:r>
            <a:r>
              <a:rPr lang="en-US" altLang="ko-KR" sz="1400" dirty="0" err="1"/>
              <a:t>Savalle</a:t>
            </a:r>
            <a:r>
              <a:rPr lang="en-US" altLang="ko-KR" sz="1400" dirty="0"/>
              <a:t>, “Modeling local and global deformations in deep learning: Epitomic convolution, multiple instance learning, and sliding window detection,” in CVPR, 2015.</a:t>
            </a:r>
          </a:p>
          <a:p>
            <a:pPr lvl="3"/>
            <a:r>
              <a:rPr lang="en-US" altLang="ko-KR" sz="1400" dirty="0"/>
              <a:t>L.-C. Chen, Y. Yang, J. Wang, W. Xu, and A. L. Yuille, “Attention to scale: Scale-aware semantic image segmentation,” in CVPR, 2016.</a:t>
            </a:r>
          </a:p>
          <a:p>
            <a:pPr lvl="3"/>
            <a:r>
              <a:rPr lang="en-US" altLang="ko-KR" sz="1400" dirty="0"/>
              <a:t>I. Kokkinos, “Pushing the boundaries of boundary detection using deep learning,” in ICLR, 2016</a:t>
            </a:r>
          </a:p>
          <a:p>
            <a:pPr lvl="2"/>
            <a:r>
              <a:rPr lang="en-US" altLang="ko-KR" sz="1600" dirty="0"/>
              <a:t>Solution</a:t>
            </a:r>
          </a:p>
          <a:p>
            <a:pPr lvl="3"/>
            <a:r>
              <a:rPr lang="en-US" altLang="ko-KR" sz="1600" dirty="0"/>
              <a:t>Spatial Pyramid Pooling(SPP)</a:t>
            </a:r>
          </a:p>
          <a:p>
            <a:pPr lvl="4"/>
            <a:r>
              <a:rPr lang="en-US" altLang="ko-KR" sz="1400" dirty="0"/>
              <a:t>S. </a:t>
            </a:r>
            <a:r>
              <a:rPr lang="en-US" altLang="ko-KR" sz="1400" dirty="0" err="1"/>
              <a:t>Lazebnik</a:t>
            </a:r>
            <a:r>
              <a:rPr lang="en-US" altLang="ko-KR" sz="1400" dirty="0"/>
              <a:t>, C. Schmid, and J. Ponce, “Beyond bags of features: Spatial pyramid matching for recognizing natural scene categories,” in CVPR, 2006.</a:t>
            </a:r>
          </a:p>
          <a:p>
            <a:pPr lvl="4"/>
            <a:r>
              <a:rPr lang="en-US" altLang="ko-KR" sz="1400" dirty="0"/>
              <a:t>K. He, X. Zhang, S. Ren, and J. Sun, “Spatial pyramid pooling in deep convolutional networks for visual recognition,” in ECCV, 2014.</a:t>
            </a:r>
          </a:p>
          <a:p>
            <a:pPr lvl="3"/>
            <a:r>
              <a:rPr lang="en-US" altLang="ko-KR" sz="1600" dirty="0" err="1"/>
              <a:t>Atrous</a:t>
            </a:r>
            <a:r>
              <a:rPr lang="en-US" altLang="ko-KR" sz="1600" dirty="0"/>
              <a:t> Convolution + SPP = ASPP</a:t>
            </a:r>
          </a:p>
        </p:txBody>
      </p:sp>
    </p:spTree>
    <p:extLst>
      <p:ext uri="{BB962C8B-B14F-4D97-AF65-F5344CB8AC3E}">
        <p14:creationId xmlns:p14="http://schemas.microsoft.com/office/powerpoint/2010/main" val="178535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Challenge in Semantic Image Segmentation</a:t>
            </a:r>
            <a:endParaRPr lang="en-US" altLang="ko-KR" sz="1200" dirty="0"/>
          </a:p>
          <a:p>
            <a:pPr lvl="1"/>
            <a:r>
              <a:rPr lang="en-US" altLang="ko-KR" sz="1600" dirty="0"/>
              <a:t>2. Existence of object at multiple scales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2C6A0B-1B7F-4F44-A7D9-966DA721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243"/>
            <a:ext cx="9144000" cy="25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5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Challenge in Semantic Image Segmentation</a:t>
            </a:r>
            <a:endParaRPr lang="en-US" altLang="ko-KR" sz="1200" dirty="0"/>
          </a:p>
          <a:p>
            <a:pPr lvl="1"/>
            <a:r>
              <a:rPr lang="en-US" altLang="ko-KR" sz="1600" dirty="0"/>
              <a:t>3. Reduced localization accuracy due to DCNN invariance</a:t>
            </a:r>
          </a:p>
          <a:p>
            <a:pPr lvl="2"/>
            <a:r>
              <a:rPr lang="en-US" altLang="ko-KR" sz="1600" dirty="0"/>
              <a:t>CAUSE : An object centric classifier requires invariance to spatial transformations</a:t>
            </a:r>
          </a:p>
          <a:p>
            <a:pPr lvl="2"/>
            <a:r>
              <a:rPr lang="en-US" altLang="ko-KR" sz="1600" dirty="0"/>
              <a:t>Solution</a:t>
            </a:r>
          </a:p>
          <a:p>
            <a:pPr lvl="3"/>
            <a:r>
              <a:rPr lang="en-US" altLang="ko-KR" sz="1600" dirty="0"/>
              <a:t>Fully Connected Conditional Random Field(CRF)</a:t>
            </a:r>
          </a:p>
        </p:txBody>
      </p:sp>
    </p:spTree>
    <p:extLst>
      <p:ext uri="{BB962C8B-B14F-4D97-AF65-F5344CB8AC3E}">
        <p14:creationId xmlns:p14="http://schemas.microsoft.com/office/powerpoint/2010/main" val="263687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sz="2000" dirty="0"/>
              <a:t>Methods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Experiment Results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4703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Methods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Overall Algorithm</a:t>
            </a:r>
          </a:p>
          <a:p>
            <a:pPr lvl="1"/>
            <a:r>
              <a:rPr lang="en-US" altLang="ko-KR" sz="1600" dirty="0"/>
              <a:t>Cascade…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606620-6279-4DF8-A98A-CB395531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1"/>
            <a:ext cx="9144000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2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Methods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Overall Algorithm</a:t>
            </a:r>
          </a:p>
          <a:p>
            <a:pPr lvl="1"/>
            <a:r>
              <a:rPr lang="en-US" altLang="ko-KR" sz="1600" dirty="0"/>
              <a:t>Parallel…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11F24-29CD-444A-ABD7-DFB0C9B3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410"/>
            <a:ext cx="9144000" cy="27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Methods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Atrous Convolution for Dense Feature Extraction </a:t>
                </a:r>
              </a:p>
              <a:p>
                <a:pPr lvl="1"/>
                <a:r>
                  <a:rPr lang="en-US" altLang="ko-KR" sz="1600" b="0" dirty="0" err="1"/>
                  <a:t>Atrous</a:t>
                </a:r>
                <a:r>
                  <a:rPr lang="en-US" altLang="ko-KR" sz="1600" b="0" dirty="0"/>
                  <a:t> Convolution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600" dirty="0"/>
                  <a:t> : rate parameter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00" dirty="0"/>
                  <a:t> : Standard convolution</a:t>
                </a:r>
              </a:p>
              <a:p>
                <a:pPr lvl="1"/>
                <a:r>
                  <a:rPr lang="en-US" altLang="ko-KR" sz="1600" dirty="0"/>
                  <a:t>Output stride = input resolution / output resolution</a:t>
                </a:r>
              </a:p>
              <a:p>
                <a:pPr lvl="1"/>
                <a:endParaRPr lang="en-US" altLang="ko-KR" sz="1600" b="1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298AAE2-29BC-481C-B6AB-66EC4283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360389"/>
            <a:ext cx="3978768" cy="25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Methods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Atrous Convolution for Dense Feature Extraction</a:t>
            </a:r>
          </a:p>
          <a:p>
            <a:pPr lvl="1"/>
            <a:r>
              <a:rPr lang="en-US" altLang="ko-KR" sz="1600" dirty="0" err="1"/>
              <a:t>Atrous</a:t>
            </a:r>
            <a:r>
              <a:rPr lang="en-US" altLang="ko-KR" sz="1600" dirty="0"/>
              <a:t> Convolution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EFE6D2-117B-4D53-9702-1D178083DCA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4" y="1809007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747BF80-D919-47C5-8FCF-023C29058E4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2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Methods</a:t>
            </a:r>
          </a:p>
          <a:p>
            <a:r>
              <a:rPr lang="en-US" altLang="ko-KR" sz="2000" dirty="0"/>
              <a:t>Experiment Results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96215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Introduction</a:t>
            </a:r>
          </a:p>
          <a:p>
            <a:r>
              <a:rPr lang="en-US" altLang="ko-KR" sz="2000" dirty="0"/>
              <a:t>Methods</a:t>
            </a:r>
          </a:p>
          <a:p>
            <a:r>
              <a:rPr lang="en-US" altLang="ko-KR" sz="2000" dirty="0"/>
              <a:t>Experiment Results</a:t>
            </a:r>
          </a:p>
          <a:p>
            <a:r>
              <a:rPr lang="en-US" altLang="ko-KR" sz="2000" dirty="0"/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06720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 Results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Experiment Settings</a:t>
                </a:r>
              </a:p>
              <a:p>
                <a:pPr lvl="1"/>
                <a:r>
                  <a:rPr lang="en-US" altLang="ko-KR" sz="1600" dirty="0"/>
                  <a:t>ImageNet-pretrained </a:t>
                </a:r>
                <a:r>
                  <a:rPr lang="en-US" altLang="ko-KR" sz="1600" dirty="0" err="1"/>
                  <a:t>ResNet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/>
                  <a:t>Dataset : PASCAL VOC2012 Semantic Segmentation Benchmark</a:t>
                </a:r>
              </a:p>
              <a:p>
                <a:pPr lvl="1"/>
                <a:r>
                  <a:rPr lang="en-US" altLang="ko-KR" sz="1600" dirty="0"/>
                  <a:t>Learning rate Policy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𝑖𝑡𝑒𝑟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𝑖𝑡𝑒𝑟</m:t>
                            </m:r>
                          </m:den>
                        </m:f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r>
                  <a:rPr lang="en-US" altLang="ko-KR" sz="1600" dirty="0"/>
                  <a:t>Crop Size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513 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×513</m:t>
                    </m:r>
                  </m:oMath>
                </a14:m>
                <a:endParaRPr lang="en-US" altLang="ko-KR" sz="1600" dirty="0"/>
              </a:p>
              <a:p>
                <a:pPr lvl="1"/>
                <a:r>
                  <a:rPr lang="en-US" altLang="ko-KR" sz="1600" dirty="0"/>
                  <a:t>Batch Normalization</a:t>
                </a:r>
              </a:p>
              <a:p>
                <a:pPr lvl="1"/>
                <a:r>
                  <a:rPr lang="en-US" altLang="ko-KR" sz="1600" dirty="0"/>
                  <a:t>Data Augmentation</a:t>
                </a:r>
              </a:p>
              <a:p>
                <a:pPr lvl="2"/>
                <a:r>
                  <a:rPr lang="en-US" altLang="ko-KR" sz="1600" dirty="0"/>
                  <a:t>Randomly Scaling(0.5 ~ 2.0)</a:t>
                </a:r>
              </a:p>
              <a:p>
                <a:pPr lvl="2"/>
                <a:r>
                  <a:rPr lang="en-US" altLang="ko-KR" sz="1600" dirty="0"/>
                  <a:t>Horizontal Flipping</a:t>
                </a: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3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 Results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Going Deeper with </a:t>
            </a:r>
            <a:r>
              <a:rPr lang="en-US" altLang="ko-KR" sz="2000" dirty="0" err="1"/>
              <a:t>Atrous</a:t>
            </a:r>
            <a:r>
              <a:rPr lang="en-US" altLang="ko-KR" sz="2000" dirty="0"/>
              <a:t> Convolution</a:t>
            </a:r>
            <a:endParaRPr lang="en-US" altLang="ko-KR" sz="1200" dirty="0"/>
          </a:p>
          <a:p>
            <a:pPr lvl="1"/>
            <a:r>
              <a:rPr lang="en-US" altLang="ko-KR" sz="1600" dirty="0"/>
              <a:t>ResNet50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F5D51-9A91-48A9-BAF7-A7D2CF94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752"/>
            <a:ext cx="9144000" cy="28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1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 Results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Going Deeper with </a:t>
            </a:r>
            <a:r>
              <a:rPr lang="en-US" altLang="ko-KR" sz="2000" dirty="0" err="1"/>
              <a:t>Atrous</a:t>
            </a:r>
            <a:r>
              <a:rPr lang="en-US" altLang="ko-KR" sz="2000" dirty="0"/>
              <a:t> Convolution</a:t>
            </a:r>
            <a:endParaRPr lang="en-US" altLang="ko-KR" sz="1200" dirty="0"/>
          </a:p>
          <a:p>
            <a:pPr lvl="1"/>
            <a:r>
              <a:rPr lang="en-US" altLang="ko-KR" sz="1600" dirty="0"/>
              <a:t>ResNet50 vs ResNet101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FA24AA-D7B9-4DB3-8632-580009F2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43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7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 Results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DDD51C-58B8-475E-A122-2D5155F7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600732"/>
            <a:ext cx="5314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25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 Results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CFAA9-DE81-4AC0-A1DE-FE4B322A8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114"/>
            <a:ext cx="9144000" cy="550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2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Introduction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Methods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Experiment Results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90704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Applications of Deep Convolutional Neural Networks</a:t>
            </a:r>
          </a:p>
          <a:p>
            <a:pPr lvl="1"/>
            <a:r>
              <a:rPr lang="en-US" altLang="ko-KR" sz="1600" dirty="0"/>
              <a:t>Image Classification</a:t>
            </a:r>
          </a:p>
        </p:txBody>
      </p:sp>
      <p:pic>
        <p:nvPicPr>
          <p:cNvPr id="1026" name="Picture 2" descr="Animal Classification for Kids | Learn how to Classify Animals and the  Animal Taxonomies - YouTube">
            <a:extLst>
              <a:ext uri="{FF2B5EF4-FFF2-40B4-BE49-F238E27FC236}">
                <a16:creationId xmlns:a16="http://schemas.microsoft.com/office/drawing/2014/main" id="{4E3C20A7-40E7-4D8E-B5EA-362F74448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0" y="1556347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99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Applications of Deep Convolutional Neural Networks</a:t>
            </a:r>
          </a:p>
          <a:p>
            <a:pPr lvl="1"/>
            <a:r>
              <a:rPr lang="en-US" altLang="ko-KR" sz="1600" dirty="0"/>
              <a:t>Image Classification</a:t>
            </a:r>
          </a:p>
          <a:p>
            <a:pPr lvl="2"/>
            <a:r>
              <a:rPr lang="en-US" altLang="ko-KR" sz="1400" dirty="0"/>
              <a:t>A. </a:t>
            </a:r>
            <a:r>
              <a:rPr lang="en-US" altLang="ko-KR" sz="1400" dirty="0" err="1"/>
              <a:t>Krizhevsky</a:t>
            </a:r>
            <a:r>
              <a:rPr lang="en-US" altLang="ko-KR" sz="1400" dirty="0"/>
              <a:t>, I. </a:t>
            </a:r>
            <a:r>
              <a:rPr lang="en-US" altLang="ko-KR" sz="1400" dirty="0" err="1"/>
              <a:t>Sutskever</a:t>
            </a:r>
            <a:r>
              <a:rPr lang="en-US" altLang="ko-KR" sz="1400" dirty="0"/>
              <a:t>, and G. E. Hinton, “</a:t>
            </a:r>
            <a:r>
              <a:rPr lang="en-US" altLang="ko-KR" sz="1400" dirty="0" err="1"/>
              <a:t>Imagenet</a:t>
            </a:r>
            <a:r>
              <a:rPr lang="en-US" altLang="ko-KR" sz="1400" dirty="0"/>
              <a:t> classification with deep convolutional neural networks,” in NIPS, 2013.</a:t>
            </a:r>
          </a:p>
          <a:p>
            <a:pPr lvl="2"/>
            <a:r>
              <a:rPr lang="en-US" altLang="ko-KR" sz="1400" dirty="0"/>
              <a:t>P. </a:t>
            </a:r>
            <a:r>
              <a:rPr lang="en-US" altLang="ko-KR" sz="1400" dirty="0" err="1"/>
              <a:t>Sermanet</a:t>
            </a:r>
            <a:r>
              <a:rPr lang="en-US" altLang="ko-KR" sz="1400" dirty="0"/>
              <a:t>, D. Eigen, X. Zhang, M. Mathieu, R. Fergus, and Y. </a:t>
            </a:r>
            <a:r>
              <a:rPr lang="en-US" altLang="ko-KR" sz="1400" dirty="0" err="1"/>
              <a:t>LeCun</a:t>
            </a:r>
            <a:r>
              <a:rPr lang="en-US" altLang="ko-KR" sz="1400" dirty="0"/>
              <a:t>, “</a:t>
            </a:r>
            <a:r>
              <a:rPr lang="en-US" altLang="ko-KR" sz="1400" dirty="0" err="1"/>
              <a:t>Overfeat</a:t>
            </a:r>
            <a:r>
              <a:rPr lang="en-US" altLang="ko-KR" sz="1400" dirty="0"/>
              <a:t>: Integrated recognition, localization and detection using convolutional networks,” arXiv:1312.6229, 2013.</a:t>
            </a:r>
          </a:p>
          <a:p>
            <a:pPr lvl="2"/>
            <a:r>
              <a:rPr lang="en-US" altLang="ko-KR" sz="1400" dirty="0">
                <a:highlight>
                  <a:srgbClr val="FFFF00"/>
                </a:highlight>
              </a:rPr>
              <a:t>K. </a:t>
            </a:r>
            <a:r>
              <a:rPr lang="en-US" altLang="ko-KR" sz="1400" dirty="0" err="1">
                <a:highlight>
                  <a:srgbClr val="FFFF00"/>
                </a:highlight>
              </a:rPr>
              <a:t>Simonyan</a:t>
            </a:r>
            <a:r>
              <a:rPr lang="en-US" altLang="ko-KR" sz="1400" dirty="0">
                <a:highlight>
                  <a:srgbClr val="FFFF00"/>
                </a:highlight>
              </a:rPr>
              <a:t> and A. Zisserman, “Very deep convolutional networks for large-scale image recognition,” in ICLR, 2015.</a:t>
            </a:r>
          </a:p>
          <a:p>
            <a:pPr lvl="2"/>
            <a:r>
              <a:rPr lang="en-US" altLang="ko-KR" sz="1400" dirty="0">
                <a:highlight>
                  <a:srgbClr val="FFFF00"/>
                </a:highlight>
              </a:rPr>
              <a:t>C. </a:t>
            </a:r>
            <a:r>
              <a:rPr lang="en-US" altLang="ko-KR" sz="1400" dirty="0" err="1">
                <a:highlight>
                  <a:srgbClr val="FFFF00"/>
                </a:highlight>
              </a:rPr>
              <a:t>Szegedy</a:t>
            </a:r>
            <a:r>
              <a:rPr lang="en-US" altLang="ko-KR" sz="1400" dirty="0">
                <a:highlight>
                  <a:srgbClr val="FFFF00"/>
                </a:highlight>
              </a:rPr>
              <a:t>, W. Liu, Y. Jia, P. </a:t>
            </a:r>
            <a:r>
              <a:rPr lang="en-US" altLang="ko-KR" sz="1400" dirty="0" err="1">
                <a:highlight>
                  <a:srgbClr val="FFFF00"/>
                </a:highlight>
              </a:rPr>
              <a:t>Sermanet</a:t>
            </a:r>
            <a:r>
              <a:rPr lang="en-US" altLang="ko-KR" sz="1400" dirty="0">
                <a:highlight>
                  <a:srgbClr val="FFFF00"/>
                </a:highlight>
              </a:rPr>
              <a:t>, S. Reed, D. </a:t>
            </a:r>
            <a:r>
              <a:rPr lang="en-US" altLang="ko-KR" sz="1400" dirty="0" err="1">
                <a:highlight>
                  <a:srgbClr val="FFFF00"/>
                </a:highlight>
              </a:rPr>
              <a:t>Anguelov</a:t>
            </a:r>
            <a:r>
              <a:rPr lang="en-US" altLang="ko-KR" sz="1400" dirty="0">
                <a:highlight>
                  <a:srgbClr val="FFFF00"/>
                </a:highlight>
              </a:rPr>
              <a:t>, D. Erhan, V. </a:t>
            </a:r>
            <a:r>
              <a:rPr lang="en-US" altLang="ko-KR" sz="1400" dirty="0" err="1">
                <a:highlight>
                  <a:srgbClr val="FFFF00"/>
                </a:highlight>
              </a:rPr>
              <a:t>Vanhoucke</a:t>
            </a:r>
            <a:r>
              <a:rPr lang="en-US" altLang="ko-KR" sz="1400" dirty="0">
                <a:highlight>
                  <a:srgbClr val="FFFF00"/>
                </a:highlight>
              </a:rPr>
              <a:t>, and A. </a:t>
            </a:r>
            <a:r>
              <a:rPr lang="en-US" altLang="ko-KR" sz="1400" dirty="0" err="1">
                <a:highlight>
                  <a:srgbClr val="FFFF00"/>
                </a:highlight>
              </a:rPr>
              <a:t>Rabinovich</a:t>
            </a:r>
            <a:r>
              <a:rPr lang="en-US" altLang="ko-KR" sz="1400" dirty="0">
                <a:highlight>
                  <a:srgbClr val="FFFF00"/>
                </a:highlight>
              </a:rPr>
              <a:t>, “Going deeper with convolutions,” arXiv:1409.4842, 2014.</a:t>
            </a:r>
          </a:p>
          <a:p>
            <a:pPr lvl="2"/>
            <a:r>
              <a:rPr lang="en-US" altLang="ko-KR" sz="1400" dirty="0"/>
              <a:t>G. Papandreou, I. Kokkinos, and P.-A. </a:t>
            </a:r>
            <a:r>
              <a:rPr lang="en-US" altLang="ko-KR" sz="1400" dirty="0" err="1"/>
              <a:t>Savalle</a:t>
            </a:r>
            <a:r>
              <a:rPr lang="en-US" altLang="ko-KR" sz="1400" dirty="0"/>
              <a:t>, “Modeling local and global deformations in deep learning: Epitomic convolution, multiple instance learning, and sliding window detection,” in CVPR, 2015.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401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Applications of Deep Convolutional Neural Networks</a:t>
            </a:r>
          </a:p>
          <a:p>
            <a:pPr lvl="1"/>
            <a:r>
              <a:rPr lang="en-US" altLang="ko-KR" sz="1600" dirty="0"/>
              <a:t>Object Detection</a:t>
            </a:r>
          </a:p>
        </p:txBody>
      </p:sp>
      <p:pic>
        <p:nvPicPr>
          <p:cNvPr id="2050" name="Picture 2" descr="Object Detection] 1. Object Detection 논문 흐름 및 리뷰">
            <a:extLst>
              <a:ext uri="{FF2B5EF4-FFF2-40B4-BE49-F238E27FC236}">
                <a16:creationId xmlns:a16="http://schemas.microsoft.com/office/drawing/2014/main" id="{C76D468B-5132-4FB6-9DAD-1218B3BA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24" y="1663824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4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Applications of Deep Convolutional Neural Networks</a:t>
            </a:r>
          </a:p>
          <a:p>
            <a:pPr lvl="1"/>
            <a:r>
              <a:rPr lang="en-US" altLang="ko-KR" sz="1600" dirty="0"/>
              <a:t>Object Detection</a:t>
            </a:r>
          </a:p>
          <a:p>
            <a:pPr lvl="2"/>
            <a:r>
              <a:rPr lang="en-US" altLang="ko-KR" sz="1400" dirty="0"/>
              <a:t>R. </a:t>
            </a:r>
            <a:r>
              <a:rPr lang="en-US" altLang="ko-KR" sz="1400" dirty="0" err="1"/>
              <a:t>Girshick</a:t>
            </a:r>
            <a:r>
              <a:rPr lang="en-US" altLang="ko-KR" sz="1400" dirty="0"/>
              <a:t>, J. Donahue, T. Darrell, and J. Malik, “Rich feature hierarchies for accurate object detection and semantic segmentation,” in CVPR, 2014.</a:t>
            </a:r>
          </a:p>
          <a:p>
            <a:pPr lvl="2"/>
            <a:r>
              <a:rPr lang="en-US" altLang="ko-KR" sz="1400" dirty="0"/>
              <a:t>D. Erhan, C. </a:t>
            </a:r>
            <a:r>
              <a:rPr lang="en-US" altLang="ko-KR" sz="1400" dirty="0" err="1"/>
              <a:t>Szegedy</a:t>
            </a:r>
            <a:r>
              <a:rPr lang="en-US" altLang="ko-KR" sz="1400" dirty="0"/>
              <a:t>, A. </a:t>
            </a:r>
            <a:r>
              <a:rPr lang="en-US" altLang="ko-KR" sz="1400" dirty="0" err="1"/>
              <a:t>Toshev</a:t>
            </a:r>
            <a:r>
              <a:rPr lang="en-US" altLang="ko-KR" sz="1400" dirty="0"/>
              <a:t>, and D. </a:t>
            </a:r>
            <a:r>
              <a:rPr lang="en-US" altLang="ko-KR" sz="1400" dirty="0" err="1"/>
              <a:t>Anguelov</a:t>
            </a:r>
            <a:r>
              <a:rPr lang="en-US" altLang="ko-KR" sz="1400" dirty="0"/>
              <a:t>, “Scalable object detection using deep neural networks,” in CVPR, 2014.</a:t>
            </a:r>
          </a:p>
          <a:p>
            <a:pPr lvl="2"/>
            <a:r>
              <a:rPr lang="de-DE" altLang="ko-KR" sz="1400" dirty="0"/>
              <a:t>R. Girshick, “Fast r-cnn,” in ICCV, 2015.</a:t>
            </a:r>
            <a:endParaRPr lang="en-US" altLang="ko-KR" sz="1400" dirty="0"/>
          </a:p>
          <a:p>
            <a:pPr lvl="2"/>
            <a:r>
              <a:rPr lang="en-US" altLang="ko-KR" sz="1400" dirty="0"/>
              <a:t>S. Ren, K. He, R. </a:t>
            </a:r>
            <a:r>
              <a:rPr lang="en-US" altLang="ko-KR" sz="1400" dirty="0" err="1"/>
              <a:t>Girshick</a:t>
            </a:r>
            <a:r>
              <a:rPr lang="en-US" altLang="ko-KR" sz="1400" dirty="0"/>
              <a:t>, and J. Sun, “Faster r-</a:t>
            </a:r>
            <a:r>
              <a:rPr lang="en-US" altLang="ko-KR" sz="1400" dirty="0" err="1"/>
              <a:t>cnn</a:t>
            </a:r>
            <a:r>
              <a:rPr lang="en-US" altLang="ko-KR" sz="1400" dirty="0"/>
              <a:t>: Towards </a:t>
            </a:r>
            <a:r>
              <a:rPr lang="en-US" altLang="ko-KR" sz="1400" dirty="0" err="1"/>
              <a:t>realtime</a:t>
            </a:r>
            <a:r>
              <a:rPr lang="en-US" altLang="ko-KR" sz="1400" dirty="0"/>
              <a:t> object detection with region proposal networks,” in NIPS, 2015.</a:t>
            </a:r>
          </a:p>
          <a:p>
            <a:pPr lvl="2"/>
            <a:r>
              <a:rPr lang="en-US" altLang="ko-KR" sz="1400" dirty="0"/>
              <a:t>K. He, X. Zhang, S. Ren, and J. Sun, “Deep residual learning for image recognition,” arXiv:1512.03385, 2015. </a:t>
            </a:r>
          </a:p>
          <a:p>
            <a:pPr lvl="2"/>
            <a:r>
              <a:rPr lang="en-US" altLang="ko-KR" sz="1400" dirty="0"/>
              <a:t>W. Liu, D. </a:t>
            </a:r>
            <a:r>
              <a:rPr lang="en-US" altLang="ko-KR" sz="1400" dirty="0" err="1"/>
              <a:t>Anguelov</a:t>
            </a:r>
            <a:r>
              <a:rPr lang="en-US" altLang="ko-KR" sz="1400" dirty="0"/>
              <a:t>, D. Erhan, C. </a:t>
            </a:r>
            <a:r>
              <a:rPr lang="en-US" altLang="ko-KR" sz="1400" dirty="0" err="1"/>
              <a:t>Szegedy</a:t>
            </a:r>
            <a:r>
              <a:rPr lang="en-US" altLang="ko-KR" sz="1400" dirty="0"/>
              <a:t>, and S. Reed, “SSD: Single shot </a:t>
            </a:r>
            <a:r>
              <a:rPr lang="en-US" altLang="ko-KR" sz="1400" dirty="0" err="1"/>
              <a:t>multibox</a:t>
            </a:r>
            <a:r>
              <a:rPr lang="en-US" altLang="ko-KR" sz="1400" dirty="0"/>
              <a:t> detector,” arXiv:1512.02325, 2015.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8319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Applications of Deep Convolutional Neural Networks</a:t>
            </a:r>
          </a:p>
          <a:p>
            <a:pPr lvl="1"/>
            <a:r>
              <a:rPr lang="en-US" altLang="ko-KR" sz="1600" dirty="0"/>
              <a:t>Characteristic Architecture in Image Classification and Object Detection</a:t>
            </a:r>
          </a:p>
          <a:p>
            <a:pPr lvl="2"/>
            <a:r>
              <a:rPr lang="en-US" altLang="ko-KR" sz="1600" dirty="0"/>
              <a:t>Invariance of DCNN to local image transformations</a:t>
            </a:r>
          </a:p>
          <a:p>
            <a:pPr lvl="3"/>
            <a:r>
              <a:rPr lang="en-US" altLang="ko-KR" sz="1600" i="1" dirty="0">
                <a:highlight>
                  <a:srgbClr val="FF0F0F"/>
                </a:highlight>
              </a:rPr>
              <a:t>Abstract</a:t>
            </a:r>
            <a:r>
              <a:rPr lang="en-US" altLang="ko-KR" sz="1600" dirty="0"/>
              <a:t> data representation!!</a:t>
            </a:r>
          </a:p>
          <a:p>
            <a:pPr lvl="2"/>
            <a:r>
              <a:rPr lang="en-US" altLang="ko-KR" sz="1600" dirty="0"/>
              <a:t>Hamper dense prediction task(Segmentation)</a:t>
            </a:r>
          </a:p>
        </p:txBody>
      </p:sp>
    </p:spTree>
    <p:extLst>
      <p:ext uri="{BB962C8B-B14F-4D97-AF65-F5344CB8AC3E}">
        <p14:creationId xmlns:p14="http://schemas.microsoft.com/office/powerpoint/2010/main" val="263682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Challenge in Semantic Image Segmentation</a:t>
            </a:r>
            <a:endParaRPr lang="en-US" altLang="ko-KR" sz="1200" dirty="0"/>
          </a:p>
          <a:p>
            <a:pPr lvl="1"/>
            <a:r>
              <a:rPr lang="en-US" altLang="ko-KR" sz="1600" dirty="0"/>
              <a:t>1. Reduced Feature Resolution</a:t>
            </a:r>
          </a:p>
          <a:p>
            <a:pPr lvl="1"/>
            <a:r>
              <a:rPr lang="en-US" altLang="ko-KR" sz="1600" dirty="0"/>
              <a:t>2. Existence of object at multiple scales</a:t>
            </a:r>
          </a:p>
          <a:p>
            <a:pPr lvl="1"/>
            <a:r>
              <a:rPr lang="en-US" altLang="ko-KR" sz="1600" dirty="0"/>
              <a:t>3. Reduced localization accuracy due to DCNN invariance</a:t>
            </a:r>
          </a:p>
        </p:txBody>
      </p:sp>
    </p:spTree>
    <p:extLst>
      <p:ext uri="{BB962C8B-B14F-4D97-AF65-F5344CB8AC3E}">
        <p14:creationId xmlns:p14="http://schemas.microsoft.com/office/powerpoint/2010/main" val="24708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g-inh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120531</TotalTime>
  <Words>1056</Words>
  <Application>Microsoft Office PowerPoint</Application>
  <PresentationFormat>화면 슬라이드 쇼(4:3)</PresentationFormat>
  <Paragraphs>149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Cambria Math</vt:lpstr>
      <vt:lpstr>Wingdings</vt:lpstr>
      <vt:lpstr>hg-inha</vt:lpstr>
      <vt:lpstr>Rethinking Atrous Convolution for Semantic Image Segmentation</vt:lpstr>
      <vt:lpstr>Contents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Contents</vt:lpstr>
      <vt:lpstr>Methods</vt:lpstr>
      <vt:lpstr>Methods</vt:lpstr>
      <vt:lpstr>Methods</vt:lpstr>
      <vt:lpstr>Methods</vt:lpstr>
      <vt:lpstr>Contents</vt:lpstr>
      <vt:lpstr>Experiment Results</vt:lpstr>
      <vt:lpstr>Experiment Results</vt:lpstr>
      <vt:lpstr>Experiment Results</vt:lpstr>
      <vt:lpstr>Experiment Results</vt:lpstr>
      <vt:lpstr>Experiment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남 주현</cp:lastModifiedBy>
  <cp:revision>2506</cp:revision>
  <dcterms:created xsi:type="dcterms:W3CDTF">2016-03-23T01:24:05Z</dcterms:created>
  <dcterms:modified xsi:type="dcterms:W3CDTF">2021-09-13T12:16:52Z</dcterms:modified>
</cp:coreProperties>
</file>