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ILAB INHA" initials="II" lastIdx="2" clrIdx="0">
    <p:extLst>
      <p:ext uri="{19B8F6BF-5375-455C-9EA6-DF929625EA0E}">
        <p15:presenceInfo xmlns:p15="http://schemas.microsoft.com/office/powerpoint/2012/main" userId="IILAB INHA" providerId="None"/>
      </p:ext>
    </p:extLst>
  </p:cmAuthor>
  <p:cmAuthor id="2" name="종민 이" initials="종이" lastIdx="3" clrIdx="1">
    <p:extLst>
      <p:ext uri="{19B8F6BF-5375-455C-9EA6-DF929625EA0E}">
        <p15:presenceInfo xmlns:p15="http://schemas.microsoft.com/office/powerpoint/2012/main" userId="7abb4e2e40d05aaa" providerId="Windows Live"/>
      </p:ext>
    </p:extLst>
  </p:cmAuthor>
  <p:cmAuthor id="3" name="남 주현" initials="남주" lastIdx="1" clrIdx="2">
    <p:extLst>
      <p:ext uri="{19B8F6BF-5375-455C-9EA6-DF929625EA0E}">
        <p15:presenceInfo xmlns:p15="http://schemas.microsoft.com/office/powerpoint/2012/main" userId="f2f319158e8402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1D38"/>
    <a:srgbClr val="0C3A72"/>
    <a:srgbClr val="F8FCFE"/>
    <a:srgbClr val="FFFFFF"/>
    <a:srgbClr val="1256A5"/>
    <a:srgbClr val="EBF6FB"/>
    <a:srgbClr val="D2F1F6"/>
    <a:srgbClr val="E2F2FA"/>
    <a:srgbClr val="F5FAFD"/>
    <a:srgbClr val="D2E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0117" autoAdjust="0"/>
  </p:normalViewPr>
  <p:slideViewPr>
    <p:cSldViewPr>
      <p:cViewPr varScale="1">
        <p:scale>
          <a:sx n="114" d="100"/>
          <a:sy n="114" d="100"/>
        </p:scale>
        <p:origin x="12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666A0-0A2E-4BFC-BF96-0382109FE9F5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DADD1-8695-4000-896A-E77C7220DB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8B89B-24C1-4423-B9B0-28E10B34C166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C599B-0068-4AD7-BBF6-80B8985AD0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023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79912" y="3842259"/>
            <a:ext cx="9144000" cy="1109985"/>
          </a:xfrm>
        </p:spPr>
        <p:txBody>
          <a:bodyPr/>
          <a:lstStyle>
            <a:lvl1pPr>
              <a:defRPr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4" name="그림 3" descr="사진, 앉아있는, 화면, 작은이(가) 표시된 사진&#10;&#10;자동 생성된 설명">
            <a:extLst>
              <a:ext uri="{FF2B5EF4-FFF2-40B4-BE49-F238E27FC236}">
                <a16:creationId xmlns:a16="http://schemas.microsoft.com/office/drawing/2014/main" id="{7874C25D-C6EC-4E32-A90A-60D512191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" b="88849"/>
          <a:stretch/>
        </p:blipFill>
        <p:spPr>
          <a:xfrm>
            <a:off x="5308199" y="104101"/>
            <a:ext cx="3797053" cy="639355"/>
          </a:xfrm>
          <a:prstGeom prst="rect">
            <a:avLst/>
          </a:prstGeom>
        </p:spPr>
      </p:pic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4499992" y="5061627"/>
            <a:ext cx="4752528" cy="122413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F77604-3D14-4F12-8A1A-2F3D6C696345}"/>
              </a:ext>
            </a:extLst>
          </p:cNvPr>
          <p:cNvSpPr/>
          <p:nvPr userDrawn="1"/>
        </p:nvSpPr>
        <p:spPr>
          <a:xfrm>
            <a:off x="0" y="0"/>
            <a:ext cx="2160240" cy="6858000"/>
          </a:xfrm>
          <a:prstGeom prst="rect">
            <a:avLst/>
          </a:prstGeom>
          <a:solidFill>
            <a:srgbClr val="0C3A72"/>
          </a:solidFill>
          <a:ln>
            <a:solidFill>
              <a:srgbClr val="0C3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2B0FD1-6A9E-4F44-9629-A5C30DC09C87}"/>
              </a:ext>
            </a:extLst>
          </p:cNvPr>
          <p:cNvSpPr/>
          <p:nvPr userDrawn="1"/>
        </p:nvSpPr>
        <p:spPr>
          <a:xfrm>
            <a:off x="4175448" y="4797152"/>
            <a:ext cx="4968552" cy="45719"/>
          </a:xfrm>
          <a:prstGeom prst="rect">
            <a:avLst/>
          </a:prstGeom>
          <a:solidFill>
            <a:srgbClr val="0C3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0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사진, 앉아있는, 화면, 작은이(가) 표시된 사진&#10;&#10;자동 생성된 설명">
            <a:extLst>
              <a:ext uri="{FF2B5EF4-FFF2-40B4-BE49-F238E27FC236}">
                <a16:creationId xmlns:a16="http://schemas.microsoft.com/office/drawing/2014/main" id="{7874C25D-C6EC-4E32-A90A-60D512191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" b="88849"/>
          <a:stretch/>
        </p:blipFill>
        <p:spPr>
          <a:xfrm>
            <a:off x="5308199" y="104101"/>
            <a:ext cx="3797053" cy="63935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F77604-3D14-4F12-8A1A-2F3D6C696345}"/>
              </a:ext>
            </a:extLst>
          </p:cNvPr>
          <p:cNvSpPr/>
          <p:nvPr userDrawn="1"/>
        </p:nvSpPr>
        <p:spPr>
          <a:xfrm>
            <a:off x="0" y="0"/>
            <a:ext cx="2160240" cy="6858000"/>
          </a:xfrm>
          <a:prstGeom prst="rect">
            <a:avLst/>
          </a:prstGeom>
          <a:solidFill>
            <a:srgbClr val="0C3A72"/>
          </a:solidFill>
          <a:ln>
            <a:solidFill>
              <a:srgbClr val="0C3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A9B3D6D-008F-40C4-B026-A34493882C0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56C5B-4CCD-48A8-8227-DD3FEA351A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66EA8A9-D3EB-45A8-A5D3-565CE109E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AutoShape 17">
            <a:extLst>
              <a:ext uri="{FF2B5EF4-FFF2-40B4-BE49-F238E27FC236}">
                <a16:creationId xmlns:a16="http://schemas.microsoft.com/office/drawing/2014/main" id="{D46670CC-628C-43FC-9A42-576DB11E2C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205" y="711363"/>
            <a:ext cx="8886825" cy="5867322"/>
          </a:xfrm>
          <a:prstGeom prst="roundRect">
            <a:avLst>
              <a:gd name="adj" fmla="val 1949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9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CFE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128588" y="658022"/>
            <a:ext cx="8886825" cy="5867322"/>
          </a:xfrm>
          <a:prstGeom prst="roundRect">
            <a:avLst>
              <a:gd name="adj" fmla="val 1949"/>
            </a:avLst>
          </a:prstGeom>
          <a:solidFill>
            <a:schemeClr val="bg1"/>
          </a:solidFill>
          <a:ln w="381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 useBgFill="1"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1176" y="172143"/>
            <a:ext cx="857929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073689"/>
            <a:ext cx="856895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884368" y="6492875"/>
            <a:ext cx="12031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49970" y="6494041"/>
            <a:ext cx="965646" cy="363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E4D4-DF03-4B26-99CA-B987852411C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사진, 앉아있는, 화면, 작은이(가) 표시된 사진&#10;&#10;자동 생성된 설명">
            <a:extLst>
              <a:ext uri="{FF2B5EF4-FFF2-40B4-BE49-F238E27FC236}">
                <a16:creationId xmlns:a16="http://schemas.microsoft.com/office/drawing/2014/main" id="{5FBB15C4-B26A-424F-8588-A21C742CC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" b="88849"/>
          <a:stretch/>
        </p:blipFill>
        <p:spPr>
          <a:xfrm>
            <a:off x="5308199" y="104101"/>
            <a:ext cx="3797053" cy="63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1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</p:sldLayoutIdLst>
  <p:hf hdr="0" ftr="0" dt="0"/>
  <p:txStyles>
    <p:titleStyle>
      <a:lvl1pPr algn="just" defTabSz="914400" rtl="0" eaLnBrk="1" latinLnBrk="1" hangingPunct="1"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산돌고딕 M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2pPr>
      <a:lvl3pPr marL="12001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3pPr>
      <a:lvl4pPr marL="16573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4pPr>
      <a:lvl5pPr marL="2114550" indent="-285750" algn="l" defTabSz="914400" rtl="0" eaLnBrk="1" latinLnBrk="1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산돌고딕 M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72BB7-51A3-4D51-9224-B2074A28F2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91472" y="4869160"/>
            <a:ext cx="4752528" cy="12241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COMPUTER VISION LAB</a:t>
            </a:r>
          </a:p>
          <a:p>
            <a:pPr marL="0" indent="0">
              <a:buNone/>
            </a:pPr>
            <a:r>
              <a:rPr lang="en-US" altLang="ko-KR" dirty="0"/>
              <a:t>		22211226  </a:t>
            </a:r>
            <a:r>
              <a:rPr lang="en-US" altLang="ko-KR" dirty="0" err="1"/>
              <a:t>JHNam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9AB2D96-1E07-44C7-A526-18EC8C74A956}"/>
              </a:ext>
            </a:extLst>
          </p:cNvPr>
          <p:cNvSpPr txBox="1">
            <a:spLocks/>
          </p:cNvSpPr>
          <p:nvPr/>
        </p:nvSpPr>
        <p:spPr>
          <a:xfrm>
            <a:off x="4065113" y="4005064"/>
            <a:ext cx="9144000" cy="1109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just" defTabSz="914400" rtl="0" eaLnBrk="1" latinLnBrk="1" hangingPunct="1">
              <a:spcBef>
                <a:spcPct val="0"/>
              </a:spcBef>
              <a:buNone/>
              <a:defRPr sz="28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산돌고딕 M" panose="02030504000101010101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D6996C1-AF23-4DCA-944A-BB5E21FDC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5736" y="3757350"/>
            <a:ext cx="6948264" cy="1109985"/>
          </a:xfrm>
        </p:spPr>
        <p:txBody>
          <a:bodyPr/>
          <a:lstStyle/>
          <a:p>
            <a:r>
              <a:rPr lang="en-US" altLang="ko-KR" sz="2000" i="1" dirty="0" err="1"/>
              <a:t>mixup</a:t>
            </a:r>
            <a:r>
              <a:rPr lang="en-US" altLang="ko-KR" sz="2000" dirty="0"/>
              <a:t>: Beyond Empirical Risk Minimization, ICLR2018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6343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Experiments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Speech Data Classification</a:t>
            </a:r>
            <a:endParaRPr lang="en-US" altLang="ko-KR" sz="1600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CF35A01E-B9F6-45F3-9063-3A210134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54" y="2221125"/>
            <a:ext cx="6820491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1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Experiments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Memorization of Corrupted Labels</a:t>
            </a:r>
            <a:endParaRPr lang="en-US" altLang="ko-KR" sz="1600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752D4410-DAD6-432F-9219-762FCEE5C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2" y="1572204"/>
            <a:ext cx="7559695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Experiments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Stabilization of GAN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06C8A1-E7B9-434C-AB85-0FA0C92F2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08" y="2122056"/>
            <a:ext cx="7978831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Introduction</a:t>
            </a:r>
          </a:p>
          <a:p>
            <a:r>
              <a:rPr lang="en-US" altLang="ko-KR" sz="2000" dirty="0"/>
              <a:t>Method</a:t>
            </a:r>
          </a:p>
          <a:p>
            <a:r>
              <a:rPr lang="en-US" altLang="ko-KR" sz="2000" dirty="0"/>
              <a:t>Experiments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432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2pPr>
                <a:lvl3pPr marL="12001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3pPr>
                <a:lvl4pPr marL="16573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4pPr>
                <a:lvl5pPr marL="21145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/>
                  <a:t>Characteristic of Neural Networks</a:t>
                </a:r>
              </a:p>
              <a:p>
                <a:pPr lvl="1"/>
                <a:r>
                  <a:rPr lang="en-US" altLang="ko-KR" sz="1600" dirty="0"/>
                  <a:t>1. They are trained as to minimize their average error over the training data.</a:t>
                </a:r>
              </a:p>
              <a:p>
                <a:pPr lvl="2"/>
                <a:r>
                  <a:rPr lang="en-US" altLang="ko-KR" sz="1800" dirty="0"/>
                  <a:t>= </a:t>
                </a:r>
                <a:r>
                  <a:rPr lang="en-US" altLang="ko-KR" sz="1800" i="1" dirty="0">
                    <a:solidFill>
                      <a:srgbClr val="FF0000"/>
                    </a:solidFill>
                  </a:rPr>
                  <a:t>Empirical Risk Minimization(ERM) principle</a:t>
                </a:r>
                <a:r>
                  <a:rPr lang="en-US" altLang="ko-KR" sz="1800" dirty="0"/>
                  <a:t>(learning rule)</a:t>
                </a:r>
              </a:p>
              <a:p>
                <a:pPr lvl="1"/>
                <a:r>
                  <a:rPr lang="en-US" altLang="ko-KR" sz="1800" dirty="0"/>
                  <a:t>2. The size of these SOTA NNs scales linearly with the number of training examples.</a:t>
                </a:r>
              </a:p>
              <a:p>
                <a:pPr lvl="1"/>
                <a:r>
                  <a:rPr lang="en-US" altLang="ko-KR" sz="1800" dirty="0"/>
                  <a:t>Training dataset ↑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800" dirty="0"/>
                  <a:t> Convergence of ERM is guaranteed</a:t>
                </a:r>
              </a:p>
              <a:p>
                <a:pPr lvl="2"/>
                <a:r>
                  <a:rPr lang="en-US" altLang="ko-KR" sz="1200" i="1" dirty="0" err="1"/>
                  <a:t>Vapnik</a:t>
                </a:r>
                <a:r>
                  <a:rPr lang="en-US" altLang="ko-KR" sz="1200" i="1" dirty="0"/>
                  <a:t> and A. Y. </a:t>
                </a:r>
                <a:r>
                  <a:rPr lang="en-US" altLang="ko-KR" sz="1200" i="1" dirty="0" err="1"/>
                  <a:t>Chervonenkis</a:t>
                </a:r>
                <a:r>
                  <a:rPr lang="en-US" altLang="ko-KR" sz="1200" i="1" dirty="0"/>
                  <a:t>. On the uniform convergence of relative frequencies of events to their probabilities. Theory of Probability and its Applications, 1971</a:t>
                </a:r>
                <a:r>
                  <a:rPr lang="en-US" altLang="ko-KR" sz="1600" dirty="0"/>
                  <a:t>.</a:t>
                </a:r>
              </a:p>
              <a:p>
                <a:pPr lvl="1"/>
                <a:endParaRPr lang="en-US" altLang="ko-KR" sz="1800" dirty="0"/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  <a:blipFill>
                <a:blip r:embed="rId2"/>
                <a:stretch>
                  <a:fillRect l="-640" t="-557" r="-1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08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Empirical Risk Minimization</a:t>
            </a:r>
            <a:endParaRPr lang="en-US" altLang="ko-KR" sz="1400" dirty="0"/>
          </a:p>
          <a:p>
            <a:pPr lvl="1"/>
            <a:r>
              <a:rPr lang="en-US" altLang="ko-KR" sz="1600" dirty="0"/>
              <a:t>Choosing a model with low loss for training data.</a:t>
            </a:r>
          </a:p>
          <a:p>
            <a:pPr lvl="1"/>
            <a:r>
              <a:rPr lang="en-US" altLang="ko-KR" sz="1600" dirty="0"/>
              <a:t>ERM → Memorize the training data even in the presence of strong regularization or in classification problems where the labels are assigned at random.</a:t>
            </a:r>
          </a:p>
          <a:p>
            <a:pPr lvl="2"/>
            <a:r>
              <a:rPr lang="en-US" altLang="ko-KR" sz="1200" i="1" dirty="0"/>
              <a:t>Zhang, S. </a:t>
            </a:r>
            <a:r>
              <a:rPr lang="en-US" altLang="ko-KR" sz="1200" i="1" dirty="0" err="1"/>
              <a:t>Bengio</a:t>
            </a:r>
            <a:r>
              <a:rPr lang="en-US" altLang="ko-KR" sz="1200" i="1" dirty="0"/>
              <a:t>, M. Hardt, B. </a:t>
            </a:r>
            <a:r>
              <a:rPr lang="en-US" altLang="ko-KR" sz="1200" i="1" dirty="0" err="1"/>
              <a:t>Recht</a:t>
            </a:r>
            <a:r>
              <a:rPr lang="en-US" altLang="ko-KR" sz="1200" i="1" dirty="0"/>
              <a:t>, and O. </a:t>
            </a:r>
            <a:r>
              <a:rPr lang="en-US" altLang="ko-KR" sz="1200" i="1" dirty="0" err="1"/>
              <a:t>Vinyals</a:t>
            </a:r>
            <a:r>
              <a:rPr lang="en-US" altLang="ko-KR" sz="1200" i="1" dirty="0"/>
              <a:t>. Understanding deep learning requires rethinking generalization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600" dirty="0"/>
              <a:t>NN with ERM → weak to out of training distribution data point</a:t>
            </a:r>
          </a:p>
          <a:p>
            <a:pPr lvl="2"/>
            <a:r>
              <a:rPr lang="en-US" altLang="ko-KR" sz="1200" i="1" dirty="0" err="1"/>
              <a:t>Szegedy</a:t>
            </a:r>
            <a:r>
              <a:rPr lang="en-US" altLang="ko-KR" sz="1200" i="1" dirty="0"/>
              <a:t>, W. Zaremba, I. </a:t>
            </a:r>
            <a:r>
              <a:rPr lang="en-US" altLang="ko-KR" sz="1200" i="1" dirty="0" err="1"/>
              <a:t>Sutskever</a:t>
            </a:r>
            <a:r>
              <a:rPr lang="en-US" altLang="ko-KR" sz="1200" i="1" dirty="0"/>
              <a:t>, J. Bruna, D. Erhan, I. J. Goodfellow, and R. Fergus. Intriguing properties of neural networks. ICLR 2014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600" dirty="0"/>
              <a:t>→ ERM is unable to explain or provide generalization in testing distributions that differ only slightly from the training data…</a:t>
            </a:r>
          </a:p>
          <a:p>
            <a:pPr lvl="1"/>
            <a:r>
              <a:rPr lang="en-US" altLang="ko-KR" sz="1600" dirty="0"/>
              <a:t>However, there is no alternative way to train NNs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37752F-D8AD-4529-8F8A-E06B02E65BE5}"/>
              </a:ext>
            </a:extLst>
          </p:cNvPr>
          <p:cNvSpPr/>
          <p:nvPr/>
        </p:nvSpPr>
        <p:spPr>
          <a:xfrm>
            <a:off x="683568" y="1556792"/>
            <a:ext cx="8064896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75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Vicinal Risk Minimization Principle</a:t>
            </a:r>
            <a:endParaRPr lang="en-US" altLang="ko-KR" sz="1200" dirty="0"/>
          </a:p>
          <a:p>
            <a:pPr lvl="1"/>
            <a:r>
              <a:rPr lang="en-US" altLang="ko-KR" sz="1600" dirty="0"/>
              <a:t>The objective is to appropriately model the vicinity distribution of empirical data and to minimize the risk of this data distribution.</a:t>
            </a:r>
          </a:p>
          <a:p>
            <a:pPr lvl="1"/>
            <a:r>
              <a:rPr lang="en-US" altLang="ko-KR" sz="1600" dirty="0"/>
              <a:t>To achieve VRM, </a:t>
            </a:r>
            <a:r>
              <a:rPr lang="en-US" altLang="ko-KR" sz="1600" i="1" dirty="0"/>
              <a:t>virtual</a:t>
            </a:r>
            <a:r>
              <a:rPr lang="en-US" altLang="ko-KR" sz="1600" dirty="0"/>
              <a:t> examples can be drawn from the vicinity distribution of the training examples to enlarge the support of the training distribution.</a:t>
            </a:r>
          </a:p>
          <a:p>
            <a:pPr lvl="2"/>
            <a:r>
              <a:rPr lang="en-US" altLang="ko-KR" sz="1600" dirty="0"/>
              <a:t>Horizontal reflection, slight rotations, mild scaling… → </a:t>
            </a:r>
            <a:r>
              <a:rPr lang="en-US" altLang="ko-KR" sz="1600" i="1" dirty="0">
                <a:solidFill>
                  <a:srgbClr val="FF0000"/>
                </a:solidFill>
              </a:rPr>
              <a:t>Data Augmentation(DA)</a:t>
            </a:r>
          </a:p>
          <a:p>
            <a:pPr lvl="1"/>
            <a:r>
              <a:rPr lang="en-US" altLang="ko-KR" sz="1600" dirty="0"/>
              <a:t>DA → generalization of NNs 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323B2-8C73-430C-9029-A6E8A2D6BAE5}"/>
              </a:ext>
            </a:extLst>
          </p:cNvPr>
          <p:cNvSpPr/>
          <p:nvPr/>
        </p:nvSpPr>
        <p:spPr>
          <a:xfrm>
            <a:off x="2411760" y="1844824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850DDE8-C9DD-4610-85F5-E4221E698E46}"/>
              </a:ext>
            </a:extLst>
          </p:cNvPr>
          <p:cNvCxnSpPr>
            <a:stCxn id="6" idx="2"/>
          </p:cNvCxnSpPr>
          <p:nvPr/>
        </p:nvCxnSpPr>
        <p:spPr>
          <a:xfrm flipH="1">
            <a:off x="2987824" y="2132856"/>
            <a:ext cx="144016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5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Method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2pPr>
                <a:lvl3pPr marL="12001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3pPr>
                <a:lvl4pPr marL="16573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4pPr>
                <a:lvl5pPr marL="21145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/>
                  <a:t>From ERM to </a:t>
                </a:r>
                <a:r>
                  <a:rPr lang="en-US" altLang="ko-KR" sz="2000" i="1" dirty="0" err="1"/>
                  <a:t>mixup</a:t>
                </a:r>
                <a:endParaRPr lang="en-US" altLang="ko-KR" sz="200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ko-KR" sz="1600" dirty="0"/>
                  <a:t> : function that describes the relationship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1600" dirty="0"/>
                  <a:t>, which follow the joint distribution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sz="1600" dirty="0"/>
                  <a:t> : loss function that penalizes the difference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)↔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sz="1600" dirty="0"/>
              </a:p>
              <a:p>
                <a:pPr lvl="2"/>
                <a:r>
                  <a:rPr lang="en-US" altLang="ko-KR" sz="1600" dirty="0"/>
                  <a:t>minimizes the average of the loss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600" dirty="0"/>
                  <a:t> ; Expected Risk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 : unknown → Calculating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altLang="ko-KR" sz="1600" dirty="0"/>
                  <a:t> is intractable problem.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ko-KR" sz="1600" dirty="0"/>
                  <a:t> where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1600" dirty="0"/>
                  <a:t> ; training dataset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600" dirty="0"/>
                  <a:t> ; Empirical distribution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 ; Dirac Delta mass function centered at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pPr lvl="2"/>
                <a:r>
                  <a:rPr lang="en-US" altLang="ko-KR" sz="1600" dirty="0"/>
                  <a:t>Approximate the expected risk by empirical risk.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ko-KR" sz="1600" dirty="0"/>
                  <a:t> </a:t>
                </a:r>
              </a:p>
              <a:p>
                <a:pPr lvl="1"/>
                <a:r>
                  <a:rPr lang="en-US" altLang="ko-KR" sz="1600" dirty="0"/>
                  <a:t>Learning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1600" dirty="0"/>
                  <a:t> by minimizing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altLang="ko-KR" sz="1600" dirty="0"/>
                  <a:t> is known as ERM principle.</a:t>
                </a:r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  <a:blipFill>
                <a:blip r:embed="rId2"/>
                <a:stretch>
                  <a:fillRect l="-640" t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2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Method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2pPr>
                <a:lvl3pPr marL="12001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3pPr>
                <a:lvl4pPr marL="16573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4pPr>
                <a:lvl5pPr marL="2114550" indent="-285750" algn="l" defTabSz="914400" rtl="0" eaLnBrk="1" latinLnBrk="1" hangingPunct="1">
                  <a:spcBef>
                    <a:spcPct val="20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산돌고딕 M" panose="0203050400010101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/>
                  <a:t>From ERM to </a:t>
                </a:r>
                <a:r>
                  <a:rPr lang="en-US" altLang="ko-KR" sz="2000" i="1" dirty="0" err="1"/>
                  <a:t>mixup</a:t>
                </a:r>
                <a:endParaRPr lang="en-US" altLang="ko-KR" sz="2000" i="1" dirty="0"/>
              </a:p>
              <a:p>
                <a:pPr lvl="1"/>
                <a:r>
                  <a:rPr lang="en-US" altLang="ko-KR" sz="1600" dirty="0"/>
                  <a:t>In VRM, the distribution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1600" dirty="0"/>
                  <a:t> is approximated by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ko-KR" sz="1600" i="1" smtClean="0">
                            <a:latin typeface="Cambria Math" panose="02040503050406030204" pitchFamily="18" charset="0"/>
                          </a:rPr>
                          <m:t>ν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altLang="ko-KR" sz="1600" i="1">
                            <a:latin typeface="Cambria Math" panose="02040503050406030204" pitchFamily="18" charset="0"/>
                          </a:rPr>
                          <m:t>ν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1600" dirty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 smtClean="0">
                        <a:latin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en-US" altLang="ko-KR" sz="1600" dirty="0"/>
                  <a:t> ; </a:t>
                </a:r>
                <a:r>
                  <a:rPr lang="en-US" altLang="ko-KR" sz="1600" i="1" dirty="0"/>
                  <a:t>vicinity distribution</a:t>
                </a:r>
                <a:r>
                  <a:rPr lang="en-US" altLang="ko-KR" sz="1600" dirty="0"/>
                  <a:t> that measures the probability of finding the </a:t>
                </a:r>
                <a:r>
                  <a:rPr lang="en-US" altLang="ko-KR" sz="1600" i="1" dirty="0"/>
                  <a:t>virtual</a:t>
                </a:r>
                <a:r>
                  <a:rPr lang="en-US" altLang="ko-KR" sz="1600" dirty="0"/>
                  <a:t> feature-target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1600" dirty="0"/>
                  <a:t> in the </a:t>
                </a:r>
                <a:r>
                  <a:rPr lang="en-US" altLang="ko-KR" sz="1600" i="1" dirty="0"/>
                  <a:t>vicinity</a:t>
                </a:r>
                <a:r>
                  <a:rPr lang="en-US" altLang="ko-KR" sz="1600" dirty="0"/>
                  <a:t> of the training feature-target pair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.</a:t>
                </a:r>
              </a:p>
              <a:p>
                <a:pPr lvl="3"/>
                <a:r>
                  <a:rPr lang="en-US" altLang="ko-KR" sz="1600" dirty="0"/>
                  <a:t>Example</a:t>
                </a:r>
              </a:p>
              <a:p>
                <a:pPr lvl="4"/>
                <a:r>
                  <a:rPr lang="en-US" altLang="ko-KR" sz="1600" dirty="0"/>
                  <a:t>Gaussian vicinities 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 smtClean="0">
                        <a:latin typeface="Cambria Math" panose="02040503050406030204" pitchFamily="18" charset="0"/>
                      </a:rPr>
                      <m:t>ν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pPr lvl="5"/>
                <a:r>
                  <a:rPr lang="en-US" altLang="ko-KR" sz="1600" dirty="0"/>
                  <a:t>Training Data with additive Gaussian Noise</a:t>
                </a:r>
              </a:p>
              <a:p>
                <a:pPr lvl="2"/>
                <a:r>
                  <a:rPr lang="en-US" altLang="ko-KR" sz="1600" dirty="0"/>
                  <a:t>Sample the vicinal distribution to construct a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ko-KR" sz="1600" i="1">
                            <a:latin typeface="Cambria Math" panose="02040503050406030204" pitchFamily="18" charset="0"/>
                          </a:rPr>
                          <m:t>ν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600" dirty="0"/>
                  <a:t>, and minimize the empirical vicinal risk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ko-KR" sz="1600" i="1">
                            <a:latin typeface="Cambria Math" panose="02040503050406030204" pitchFamily="18" charset="0"/>
                          </a:rPr>
                          <m:t>ν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1600" dirty="0"/>
              </a:p>
              <a:p>
                <a:pPr lvl="1"/>
                <a:r>
                  <a:rPr lang="en-US" altLang="ko-KR" sz="1600" dirty="0"/>
                  <a:t>The contribution of this paper is to propose a generic vicinal distribution, called </a:t>
                </a:r>
                <a:r>
                  <a:rPr lang="en-US" altLang="ko-KR" sz="1600" i="1" dirty="0" err="1"/>
                  <a:t>mixup</a:t>
                </a:r>
                <a:r>
                  <a:rPr lang="en-US" altLang="ko-KR" sz="1600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160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l-GR" altLang="ko-KR" sz="160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160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r>
                          <m:rPr>
                            <m:sty m:val="p"/>
                          </m:rPr>
                          <a:rPr lang="el-GR" altLang="ko-KR" sz="1600" i="1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sz="1600" dirty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 for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7A1DB22C-530D-49C6-9A1A-70FF3C9C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08720"/>
                <a:ext cx="8568952" cy="5472608"/>
              </a:xfrm>
              <a:prstGeom prst="rect">
                <a:avLst/>
              </a:prstGeom>
              <a:blipFill>
                <a:blip r:embed="rId2"/>
                <a:stretch>
                  <a:fillRect l="-640" t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07BFBDB-1558-443C-BA01-8DF9E2001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93" y="5636833"/>
            <a:ext cx="5578323" cy="6248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E54931-10CB-4A56-AD51-6713F5A9C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157192"/>
            <a:ext cx="1721486" cy="144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4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Experiments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ImageNet Classification</a:t>
            </a:r>
            <a:endParaRPr lang="en-US" altLang="ko-KR" sz="1600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3E92037A-6240-485E-8C00-1630D58F0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69" y="1340768"/>
            <a:ext cx="7491109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0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56B5-01EA-4992-9AB6-868EDE3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Experiments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A4334-ED74-4DD0-9225-19E3BE759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1FE4D4-DF03-4B26-99CA-B987852411C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A1DB22C-530D-49C6-9A1A-70FF3C9CE553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56895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2pPr>
            <a:lvl3pPr marL="12001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3pPr>
            <a:lvl4pPr marL="16573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4pPr>
            <a:lvl5pPr marL="21145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산돌고딕 M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CIFAR10/CIFAR100 Classification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5095460A-A2F6-4E1F-9A80-B9BA2289D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18" y="2505735"/>
            <a:ext cx="4511431" cy="22785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C2407F-3D93-4566-B6CF-0FAF1068B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247" y="2379993"/>
            <a:ext cx="2781541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12439"/>
      </p:ext>
    </p:extLst>
  </p:cSld>
  <p:clrMapOvr>
    <a:masterClrMapping/>
  </p:clrMapOvr>
</p:sld>
</file>

<file path=ppt/theme/theme1.xml><?xml version="1.0" encoding="utf-8"?>
<a:theme xmlns:a="http://schemas.openxmlformats.org/drawingml/2006/main" name="hg-inh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78536</TotalTime>
  <Words>640</Words>
  <Application>Microsoft Office PowerPoint</Application>
  <PresentationFormat>화면 슬라이드 쇼(4:3)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Cambria Math</vt:lpstr>
      <vt:lpstr>Wingdings</vt:lpstr>
      <vt:lpstr>hg-inha</vt:lpstr>
      <vt:lpstr>mixup: Beyond Empirical Risk Minimization, ICLR2018</vt:lpstr>
      <vt:lpstr>CONTENT</vt:lpstr>
      <vt:lpstr>Introduction</vt:lpstr>
      <vt:lpstr>Introduction</vt:lpstr>
      <vt:lpstr>Introduction</vt:lpstr>
      <vt:lpstr>Method</vt:lpstr>
      <vt:lpstr>Method</vt:lpstr>
      <vt:lpstr>Experiments</vt:lpstr>
      <vt:lpstr>Experiments</vt:lpstr>
      <vt:lpstr>Experiments</vt:lpstr>
      <vt:lpstr>Experiments</vt:lpstr>
      <vt:lpstr>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</dc:creator>
  <cp:lastModifiedBy>남 주현</cp:lastModifiedBy>
  <cp:revision>2071</cp:revision>
  <dcterms:created xsi:type="dcterms:W3CDTF">2016-03-23T01:24:05Z</dcterms:created>
  <dcterms:modified xsi:type="dcterms:W3CDTF">2021-03-24T05:33:18Z</dcterms:modified>
</cp:coreProperties>
</file>