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70" r:id="rId1"/>
  </p:sldMasterIdLst>
  <p:notesMasterIdLst>
    <p:notesMasterId r:id="rId46"/>
  </p:notesMasterIdLst>
  <p:handoutMasterIdLst>
    <p:handoutMasterId r:id="rId47"/>
  </p:handoutMasterIdLst>
  <p:sldIdLst>
    <p:sldId id="256" r:id="rId2"/>
    <p:sldId id="565" r:id="rId3"/>
    <p:sldId id="488" r:id="rId4"/>
    <p:sldId id="491" r:id="rId5"/>
    <p:sldId id="493" r:id="rId6"/>
    <p:sldId id="494" r:id="rId7"/>
    <p:sldId id="495" r:id="rId8"/>
    <p:sldId id="496" r:id="rId9"/>
    <p:sldId id="567" r:id="rId10"/>
    <p:sldId id="503" r:id="rId11"/>
    <p:sldId id="504" r:id="rId12"/>
    <p:sldId id="507" r:id="rId13"/>
    <p:sldId id="508" r:id="rId14"/>
    <p:sldId id="566" r:id="rId15"/>
    <p:sldId id="540" r:id="rId16"/>
    <p:sldId id="513" r:id="rId17"/>
    <p:sldId id="541" r:id="rId18"/>
    <p:sldId id="542" r:id="rId19"/>
    <p:sldId id="515" r:id="rId20"/>
    <p:sldId id="543" r:id="rId21"/>
    <p:sldId id="545" r:id="rId22"/>
    <p:sldId id="546" r:id="rId23"/>
    <p:sldId id="544" r:id="rId24"/>
    <p:sldId id="550" r:id="rId25"/>
    <p:sldId id="551" r:id="rId26"/>
    <p:sldId id="552" r:id="rId27"/>
    <p:sldId id="554" r:id="rId28"/>
    <p:sldId id="555" r:id="rId29"/>
    <p:sldId id="521" r:id="rId30"/>
    <p:sldId id="556" r:id="rId31"/>
    <p:sldId id="522" r:id="rId32"/>
    <p:sldId id="557" r:id="rId33"/>
    <p:sldId id="531" r:id="rId34"/>
    <p:sldId id="532" r:id="rId35"/>
    <p:sldId id="533" r:id="rId36"/>
    <p:sldId id="537" r:id="rId37"/>
    <p:sldId id="458" r:id="rId38"/>
    <p:sldId id="560" r:id="rId39"/>
    <p:sldId id="459" r:id="rId40"/>
    <p:sldId id="482" r:id="rId41"/>
    <p:sldId id="534" r:id="rId42"/>
    <p:sldId id="539" r:id="rId43"/>
    <p:sldId id="559" r:id="rId44"/>
    <p:sldId id="308" r:id="rId45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46C0A"/>
    <a:srgbClr val="9933FF"/>
    <a:srgbClr val="000099"/>
    <a:srgbClr val="CCFFCC"/>
    <a:srgbClr val="CCFF99"/>
    <a:srgbClr val="006600"/>
    <a:srgbClr val="800000"/>
    <a:srgbClr val="9933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0837" autoAdjust="0"/>
  </p:normalViewPr>
  <p:slideViewPr>
    <p:cSldViewPr snapToGrid="0">
      <p:cViewPr varScale="1">
        <p:scale>
          <a:sx n="60" d="100"/>
          <a:sy n="60" d="100"/>
        </p:scale>
        <p:origin x="-104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028"/>
    </p:cViewPr>
  </p:sorterViewPr>
  <p:notesViewPr>
    <p:cSldViewPr snapToGrid="0">
      <p:cViewPr>
        <p:scale>
          <a:sx n="100" d="100"/>
          <a:sy n="100" d="100"/>
        </p:scale>
        <p:origin x="-2766" y="-72"/>
      </p:cViewPr>
      <p:guideLst>
        <p:guide orient="horz" pos="2142"/>
        <p:guide pos="312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defTabSz="922998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756" y="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756" y="645741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7B03D8E6-5ADB-43C0-B7B5-8C4D2AFA329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1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defTabSz="922998" eaLnBrk="0" hangingPunct="0">
              <a:defRPr lang="en-GB" sz="13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601" y="3228706"/>
            <a:ext cx="7275437" cy="30591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41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756" y="645741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2BF4266B-8E49-4C18-8543-D209868BF35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5623755" y="0"/>
            <a:ext cx="4300519" cy="340265"/>
          </a:xfrm>
          <a:prstGeom prst="rect">
            <a:avLst/>
          </a:prstGeom>
        </p:spPr>
        <p:txBody>
          <a:bodyPr vert="horz" wrap="square" lIns="88607" tIns="44304" rIns="88607" bIns="4430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E1EAF4-7604-4190-B8CA-38D6BB1B4FA8}" type="datetimeFigureOut">
              <a:rPr lang="en-US"/>
              <a:pPr/>
              <a:t>8/12/2013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9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eaLnBrk="1" hangingPunct="1">
              <a:buFont typeface="Calibri" pitchFamily="34" charset="0"/>
              <a:buNone/>
            </a:pPr>
            <a:r>
              <a:rPr lang="en-US" dirty="0" smtClean="0"/>
              <a:t>An example of a pseudo-code. This algorithm is too verbose.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eaLnBrk="1" hangingPunct="1">
              <a:buFont typeface="Calibri" pitchFamily="34" charset="0"/>
              <a:buNone/>
            </a:pPr>
            <a:r>
              <a:rPr lang="en-US" dirty="0" smtClean="0"/>
              <a:t>This is a better version. It conveys the same information as version 1, but more concise.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algn="l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The boxes tells the important information</a:t>
            </a:r>
            <a:r>
              <a:rPr lang="en-US" baseline="0" dirty="0" smtClean="0"/>
              <a:t> that</a:t>
            </a:r>
            <a:r>
              <a:rPr lang="en-US" dirty="0" smtClean="0"/>
              <a:t> we must hold data in some memory location. Each box has a name (the</a:t>
            </a:r>
            <a:r>
              <a:rPr lang="en-US" baseline="0" dirty="0" smtClean="0"/>
              <a:t> </a:t>
            </a:r>
            <a:r>
              <a:rPr lang="en-US" dirty="0" smtClean="0"/>
              <a:t>variable name) and content (the data it contains).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algn="l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This is an example using condition</a:t>
            </a:r>
            <a:r>
              <a:rPr lang="en-US" baseline="0" dirty="0" smtClean="0"/>
              <a:t> check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We will study selection statement in</a:t>
            </a:r>
            <a:r>
              <a:rPr lang="en-US" baseline="0" dirty="0" smtClean="0"/>
              <a:t> week 4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This is an example using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We will study repetition statement in</a:t>
            </a:r>
            <a:r>
              <a:rPr lang="en-US" baseline="0" dirty="0" smtClean="0"/>
              <a:t> week 5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SG" dirty="0" smtClean="0"/>
              <a:t>No. example: 50-cent, 40-cent, 30-cent, 10-cent coins; amount = 70 cents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For students who forgot their UNIX password, they can go to </a:t>
            </a:r>
            <a:r>
              <a:rPr lang="en-US" u="sng" dirty="0" smtClean="0"/>
              <a:t>https://mysoc.nus.edu.sg/~myacct/iforgot.cgi</a:t>
            </a:r>
            <a:r>
              <a:rPr lang="en-US" dirty="0" smtClean="0"/>
              <a:t> to reset their password.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64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marR="0" indent="-23018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dirty="0" smtClean="0"/>
              <a:t>Program is a sequence of instructions that a computer can interpret and execute. The instructions follow the rules of the programming language chosen.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3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8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E794475-146A-4151-98FD-9FB37E3BD9B5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6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6" r:id="rId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zhoulife/cs10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newacc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308592"/>
            <a:ext cx="8153400" cy="1631216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  <a:br>
              <a:rPr lang="en-GB" sz="3600" b="1" dirty="0" smtClean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C00000"/>
                </a:solidFill>
              </a:rPr>
              <a:t/>
            </a:r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2800" b="1" dirty="0" smtClean="0">
                <a:solidFill>
                  <a:schemeClr val="bg1"/>
                </a:solidFill>
              </a:rPr>
              <a:t>Lecture 1: Problem-Solving </a:t>
            </a:r>
            <a:r>
              <a:rPr lang="en-GB" sz="2800" b="1" dirty="0">
                <a:solidFill>
                  <a:schemeClr val="bg1"/>
                </a:solidFill>
              </a:rPr>
              <a:t>and Algorithm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2" descr="C:\modules\CG1101\admin\CoBrand-DepOfComputerSc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3657600" cy="8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92124" y="1794260"/>
            <a:ext cx="7523163" cy="3811289"/>
            <a:chOff x="744538" y="1722736"/>
            <a:chExt cx="7523162" cy="3811289"/>
          </a:xfrm>
        </p:grpSpPr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3228975" y="1838325"/>
              <a:ext cx="3060700" cy="3524249"/>
              <a:chOff x="3512270" y="1838226"/>
              <a:chExt cx="3059788" cy="352509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521697" y="1838226"/>
                <a:ext cx="2139884" cy="4001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FFFF"/>
                    </a:solidFill>
                  </a:rPr>
                  <a:t>Analysis</a:t>
                </a:r>
                <a:endParaRPr lang="en-SG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12270" y="2867320"/>
                <a:ext cx="2158739" cy="4001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FFFF"/>
                    </a:solidFill>
                  </a:rPr>
                  <a:t>Design</a:t>
                </a:r>
                <a:endParaRPr lang="en-SG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12270" y="3924692"/>
                <a:ext cx="2158738" cy="4001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FFFF"/>
                    </a:solidFill>
                  </a:rPr>
                  <a:t>Implementation</a:t>
                </a:r>
                <a:endParaRPr lang="en-SG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12270" y="4963211"/>
                <a:ext cx="2158738" cy="4001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>
                    <a:solidFill>
                      <a:srgbClr val="FFFFFF"/>
                    </a:solidFill>
                  </a:rPr>
                  <a:t>Testing</a:t>
                </a:r>
                <a:endParaRPr lang="en-SG" sz="2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8697" name="Straight Arrow Connector 12"/>
              <p:cNvCxnSpPr>
                <a:cxnSpLocks noChangeShapeType="1"/>
              </p:cNvCxnSpPr>
              <p:nvPr/>
            </p:nvCxnSpPr>
            <p:spPr bwMode="auto">
              <a:xfrm rot="5400000">
                <a:off x="4313549" y="2559377"/>
                <a:ext cx="556181" cy="1588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</p:spPr>
          </p:cxnSp>
          <p:cxnSp>
            <p:nvCxnSpPr>
              <p:cNvPr id="28698" name="Straight Arrow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313549" y="3597898"/>
                <a:ext cx="556181" cy="1588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</p:spPr>
          </p:cxnSp>
          <p:cxnSp>
            <p:nvCxnSpPr>
              <p:cNvPr id="28699" name="Straight Arrow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313549" y="4644273"/>
                <a:ext cx="556181" cy="1588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</p:spPr>
          </p:cxnSp>
          <p:cxnSp>
            <p:nvCxnSpPr>
              <p:cNvPr id="28700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5674936" y="4128940"/>
                <a:ext cx="292231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1" name="Straight Connector 2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77352" y="3120272"/>
                <a:ext cx="1998482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2" name="Straight Connector 31"/>
              <p:cNvCxnSpPr>
                <a:cxnSpLocks noChangeShapeType="1"/>
              </p:cNvCxnSpPr>
              <p:nvPr/>
            </p:nvCxnSpPr>
            <p:spPr bwMode="auto">
              <a:xfrm rot="10800000">
                <a:off x="5656082" y="2111604"/>
                <a:ext cx="320514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lg" len="med"/>
                <a:tailEnd type="triangle" w="med" len="med"/>
              </a:ln>
            </p:spPr>
          </p:cxnSp>
          <p:cxnSp>
            <p:nvCxnSpPr>
              <p:cNvPr id="28703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5667080" y="5073191"/>
                <a:ext cx="554611" cy="0"/>
              </a:xfrm>
              <a:prstGeom prst="line">
                <a:avLst/>
              </a:prstGeom>
              <a:noFill/>
              <a:ln w="28575" cap="sq" algn="ctr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4" name="Straight Connector 3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661558" y="3502058"/>
                <a:ext cx="3120272" cy="0"/>
              </a:xfrm>
              <a:prstGeom prst="line">
                <a:avLst/>
              </a:prstGeom>
              <a:noFill/>
              <a:ln w="28575" cap="sq" algn="ctr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5" name="Straight Connector 41"/>
              <p:cNvCxnSpPr>
                <a:cxnSpLocks noChangeShapeType="1"/>
              </p:cNvCxnSpPr>
              <p:nvPr/>
            </p:nvCxnSpPr>
            <p:spPr bwMode="auto">
              <a:xfrm rot="10800000">
                <a:off x="5657657" y="1943493"/>
                <a:ext cx="564034" cy="0"/>
              </a:xfrm>
              <a:prstGeom prst="line">
                <a:avLst/>
              </a:prstGeom>
              <a:noFill/>
              <a:ln w="28575" cap="sq" algn="ctr">
                <a:solidFill>
                  <a:srgbClr val="006600"/>
                </a:solidFill>
                <a:round/>
                <a:headEnd type="none" w="lg" len="med"/>
                <a:tailEnd type="triangle" w="med" len="med"/>
              </a:ln>
            </p:spPr>
          </p:cxnSp>
          <p:cxnSp>
            <p:nvCxnSpPr>
              <p:cNvPr id="28706" name="Straight Connector 48"/>
              <p:cNvCxnSpPr>
                <a:cxnSpLocks noChangeShapeType="1"/>
              </p:cNvCxnSpPr>
              <p:nvPr/>
            </p:nvCxnSpPr>
            <p:spPr bwMode="auto">
              <a:xfrm>
                <a:off x="5678078" y="5235018"/>
                <a:ext cx="882978" cy="0"/>
              </a:xfrm>
              <a:prstGeom prst="line">
                <a:avLst/>
              </a:prstGeom>
              <a:noFill/>
              <a:ln w="28575" cap="sq" algn="ctr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7" name="Straight Connector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496616" y="4148580"/>
                <a:ext cx="2150883" cy="0"/>
              </a:xfrm>
              <a:prstGeom prst="line">
                <a:avLst/>
              </a:prstGeom>
              <a:noFill/>
              <a:ln w="28575" cap="sq" algn="ctr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8" name="Straight Connector 52"/>
              <p:cNvCxnSpPr>
                <a:cxnSpLocks noChangeShapeType="1"/>
              </p:cNvCxnSpPr>
              <p:nvPr/>
            </p:nvCxnSpPr>
            <p:spPr bwMode="auto">
              <a:xfrm rot="10800000">
                <a:off x="5684364" y="3054284"/>
                <a:ext cx="886121" cy="0"/>
              </a:xfrm>
              <a:prstGeom prst="line">
                <a:avLst/>
              </a:prstGeom>
              <a:noFill/>
              <a:ln w="28575" cap="sq" algn="ctr">
                <a:solidFill>
                  <a:srgbClr val="800000"/>
                </a:solidFill>
                <a:round/>
                <a:headEnd type="none" w="lg" len="med"/>
                <a:tailEnd type="triangle" w="med" len="med"/>
              </a:ln>
            </p:spPr>
          </p:cxnSp>
        </p:grpSp>
        <p:sp>
          <p:nvSpPr>
            <p:cNvPr id="28680" name="TextBox 24"/>
            <p:cNvSpPr txBox="1">
              <a:spLocks noChangeArrowheads="1"/>
            </p:cNvSpPr>
            <p:nvPr/>
          </p:nvSpPr>
          <p:spPr bwMode="auto">
            <a:xfrm>
              <a:off x="942975" y="1722736"/>
              <a:ext cx="21399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/>
                <a:t>Determine problem features</a:t>
              </a:r>
            </a:p>
          </p:txBody>
        </p:sp>
        <p:sp>
          <p:nvSpPr>
            <p:cNvPr id="28681" name="TextBox 25"/>
            <p:cNvSpPr txBox="1">
              <a:spLocks noChangeArrowheads="1"/>
            </p:cNvSpPr>
            <p:nvPr/>
          </p:nvSpPr>
          <p:spPr bwMode="auto">
            <a:xfrm>
              <a:off x="942975" y="2868732"/>
              <a:ext cx="21399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/>
                <a:t>Write algorithm</a:t>
              </a:r>
            </a:p>
          </p:txBody>
        </p:sp>
        <p:sp>
          <p:nvSpPr>
            <p:cNvPr id="28682" name="TextBox 26"/>
            <p:cNvSpPr txBox="1">
              <a:spLocks noChangeArrowheads="1"/>
            </p:cNvSpPr>
            <p:nvPr/>
          </p:nvSpPr>
          <p:spPr bwMode="auto">
            <a:xfrm>
              <a:off x="942975" y="3894436"/>
              <a:ext cx="21399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/>
                <a:t>Produce code</a:t>
              </a:r>
            </a:p>
          </p:txBody>
        </p:sp>
        <p:sp>
          <p:nvSpPr>
            <p:cNvPr id="28683" name="TextBox 27"/>
            <p:cNvSpPr txBox="1">
              <a:spLocks noChangeArrowheads="1"/>
            </p:cNvSpPr>
            <p:nvPr/>
          </p:nvSpPr>
          <p:spPr bwMode="auto">
            <a:xfrm>
              <a:off x="744538" y="4887913"/>
              <a:ext cx="2535237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/>
                <a:t>Check for correctness </a:t>
              </a:r>
              <a:r>
                <a:rPr lang="en-US" i="1" dirty="0" smtClean="0"/>
                <a:t>(and efficiency)</a:t>
              </a:r>
              <a:endParaRPr lang="en-US" i="1" dirty="0"/>
            </a:p>
          </p:txBody>
        </p:sp>
        <p:sp>
          <p:nvSpPr>
            <p:cNvPr id="28684" name="TextBox 28"/>
            <p:cNvSpPr txBox="1">
              <a:spLocks noChangeArrowheads="1"/>
            </p:cNvSpPr>
            <p:nvPr/>
          </p:nvSpPr>
          <p:spPr bwMode="auto">
            <a:xfrm>
              <a:off x="6608763" y="2476500"/>
              <a:ext cx="1658937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Rethink as appropriate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Solving </a:t>
            </a:r>
            <a:r>
              <a:rPr lang="en-GB" dirty="0" smtClean="0"/>
              <a:t>in Computing</a:t>
            </a:r>
            <a:endParaRPr lang="en-SG" dirty="0"/>
          </a:p>
        </p:txBody>
      </p:sp>
      <p:sp>
        <p:nvSpPr>
          <p:cNvPr id="3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Problem Solving</a:t>
            </a:r>
            <a:endParaRPr lang="en-SG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28850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An </a:t>
            </a:r>
            <a:r>
              <a:rPr lang="en-US" sz="2800" b="1" dirty="0">
                <a:solidFill>
                  <a:srgbClr val="C00000"/>
                </a:solidFill>
              </a:rPr>
              <a:t>algorithm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a well-defined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smtClean="0"/>
              <a:t>set of steps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dirty="0">
                <a:solidFill>
                  <a:schemeClr val="tx1"/>
                </a:solidFill>
              </a:rPr>
              <a:t>solve a complex task effectively.</a:t>
            </a:r>
          </a:p>
          <a:p>
            <a:pPr>
              <a:spcAft>
                <a:spcPct val="200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Aft>
                <a:spcPct val="20000"/>
              </a:spcAft>
            </a:pPr>
            <a:r>
              <a:rPr lang="en-US" sz="2800" dirty="0">
                <a:solidFill>
                  <a:schemeClr val="tx1"/>
                </a:solidFill>
              </a:rPr>
              <a:t>Once you have a mature algorithm, you may go ahead to </a:t>
            </a:r>
            <a:r>
              <a:rPr lang="en-US" sz="2800" dirty="0" smtClean="0">
                <a:solidFill>
                  <a:schemeClr val="tx1"/>
                </a:solidFill>
              </a:rPr>
              <a:t>turn it into a program.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spcAft>
                <a:spcPct val="20000"/>
              </a:spcAft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spcAft>
                <a:spcPct val="20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An algorithm is commonly presented </a:t>
            </a:r>
            <a:r>
              <a:rPr lang="en-US" sz="2800" dirty="0">
                <a:solidFill>
                  <a:schemeClr val="tx1"/>
                </a:solidFill>
              </a:rPr>
              <a:t>in </a:t>
            </a:r>
            <a:r>
              <a:rPr lang="en-US" sz="2800" i="1" dirty="0" smtClean="0"/>
              <a:t>pseudo-code </a:t>
            </a:r>
            <a:r>
              <a:rPr lang="en-US" sz="2800" dirty="0" smtClean="0">
                <a:solidFill>
                  <a:schemeClr val="tx1"/>
                </a:solidFill>
              </a:rPr>
              <a:t>or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/>
              <a:t>flowchart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786810" y="2053862"/>
            <a:ext cx="7612911" cy="338554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Begin of algorithm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/>
              <a:t> </a:t>
            </a:r>
            <a:r>
              <a:rPr lang="en-GB" dirty="0" smtClean="0"/>
              <a:t>       Declare a variable </a:t>
            </a:r>
            <a:r>
              <a:rPr lang="en-GB" i="1" dirty="0" smtClean="0">
                <a:solidFill>
                  <a:srgbClr val="0000FF"/>
                </a:solidFill>
              </a:rPr>
              <a:t>max</a:t>
            </a:r>
            <a:r>
              <a:rPr lang="en-GB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        First</a:t>
            </a:r>
            <a:r>
              <a:rPr lang="en-GB" dirty="0"/>
              <a:t>, you initialise </a:t>
            </a:r>
            <a:r>
              <a:rPr lang="en-GB" i="1" dirty="0" smtClean="0">
                <a:solidFill>
                  <a:srgbClr val="0000FF"/>
                </a:solidFill>
              </a:rPr>
              <a:t>max</a:t>
            </a:r>
            <a:r>
              <a:rPr lang="en-GB" dirty="0" smtClean="0"/>
              <a:t> </a:t>
            </a:r>
            <a:r>
              <a:rPr lang="en-GB" dirty="0"/>
              <a:t>to </a:t>
            </a:r>
            <a:r>
              <a:rPr lang="en-GB" dirty="0" smtClean="0"/>
              <a:t>zero</a:t>
            </a:r>
            <a:r>
              <a:rPr lang="en-GB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        Then</a:t>
            </a:r>
            <a:r>
              <a:rPr lang="en-GB" dirty="0"/>
              <a:t>, you enter the input </a:t>
            </a:r>
            <a:r>
              <a:rPr lang="en-GB" dirty="0" smtClean="0"/>
              <a:t>numbers, </a:t>
            </a:r>
            <a:r>
              <a:rPr lang="en-GB" dirty="0"/>
              <a:t>one by </a:t>
            </a:r>
            <a:r>
              <a:rPr lang="en-GB" dirty="0" smtClean="0"/>
              <a:t>one:</a:t>
            </a:r>
            <a:endParaRPr lang="en-GB" dirty="0"/>
          </a:p>
          <a:p>
            <a:pPr marL="541338" indent="-541338">
              <a:spcBef>
                <a:spcPts val="600"/>
              </a:spcBef>
              <a:spcAft>
                <a:spcPts val="600"/>
              </a:spcAft>
              <a:tabLst>
                <a:tab pos="541338" algn="l"/>
              </a:tabLst>
              <a:defRPr/>
            </a:pPr>
            <a:r>
              <a:rPr lang="en-GB" dirty="0"/>
              <a:t> </a:t>
            </a:r>
            <a:r>
              <a:rPr lang="en-GB" dirty="0" smtClean="0"/>
              <a:t>                 For </a:t>
            </a:r>
            <a:r>
              <a:rPr lang="en-GB" dirty="0"/>
              <a:t>each number </a:t>
            </a:r>
            <a:r>
              <a:rPr lang="en-GB" dirty="0" smtClean="0"/>
              <a:t>that </a:t>
            </a:r>
            <a:r>
              <a:rPr lang="en-GB" dirty="0"/>
              <a:t>you have entered, </a:t>
            </a:r>
            <a:r>
              <a:rPr lang="en-GB" dirty="0" smtClean="0"/>
              <a:t>compare </a:t>
            </a:r>
            <a:r>
              <a:rPr lang="en-GB" dirty="0"/>
              <a:t>it </a:t>
            </a:r>
            <a:r>
              <a:rPr lang="en-GB" dirty="0" smtClean="0"/>
              <a:t>with </a:t>
            </a:r>
            <a:r>
              <a:rPr lang="en-GB" i="1" dirty="0">
                <a:solidFill>
                  <a:srgbClr val="0000FF"/>
                </a:solidFill>
              </a:rPr>
              <a:t>max</a:t>
            </a:r>
            <a:r>
              <a:rPr lang="en-GB" dirty="0"/>
              <a:t>. </a:t>
            </a:r>
            <a:r>
              <a:rPr lang="en-GB" dirty="0" smtClean="0"/>
              <a:t>  </a:t>
            </a:r>
          </a:p>
          <a:p>
            <a:pPr marL="541338" indent="-541338">
              <a:spcBef>
                <a:spcPts val="600"/>
              </a:spcBef>
              <a:spcAft>
                <a:spcPts val="600"/>
              </a:spcAft>
              <a:tabLst>
                <a:tab pos="541338" algn="l"/>
              </a:tabLst>
              <a:defRPr/>
            </a:pPr>
            <a:r>
              <a:rPr lang="en-GB" dirty="0"/>
              <a:t> </a:t>
            </a:r>
            <a:r>
              <a:rPr lang="en-GB" dirty="0" smtClean="0"/>
              <a:t>                 </a:t>
            </a:r>
            <a:r>
              <a:rPr lang="en-GB" dirty="0"/>
              <a:t>If number is larger than </a:t>
            </a:r>
            <a:r>
              <a:rPr lang="en-GB" i="1" dirty="0">
                <a:solidFill>
                  <a:srgbClr val="0000FF"/>
                </a:solidFill>
              </a:rPr>
              <a:t>max</a:t>
            </a:r>
            <a:r>
              <a:rPr lang="en-GB" dirty="0"/>
              <a:t>, let </a:t>
            </a:r>
            <a:r>
              <a:rPr lang="en-GB" i="1" dirty="0">
                <a:solidFill>
                  <a:srgbClr val="0000FF"/>
                </a:solidFill>
              </a:rPr>
              <a:t>max</a:t>
            </a:r>
            <a:r>
              <a:rPr lang="en-GB" dirty="0"/>
              <a:t> be number instead.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        After </a:t>
            </a:r>
            <a:r>
              <a:rPr lang="en-GB" dirty="0"/>
              <a:t>all the numbers have been entered, </a:t>
            </a:r>
            <a:r>
              <a:rPr lang="en-GB" dirty="0" smtClean="0"/>
              <a:t>print </a:t>
            </a:r>
            <a:r>
              <a:rPr lang="en-GB" i="1" dirty="0" smtClean="0">
                <a:solidFill>
                  <a:srgbClr val="0000FF"/>
                </a:solidFill>
              </a:rPr>
              <a:t>max</a:t>
            </a:r>
            <a:r>
              <a:rPr lang="en-GB" dirty="0" smtClean="0"/>
              <a:t>.</a:t>
            </a: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/>
              <a:t>End of </a:t>
            </a:r>
            <a:r>
              <a:rPr lang="en-GB" dirty="0" smtClean="0"/>
              <a:t>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8250" y="5123160"/>
            <a:ext cx="214411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more succinct version in shown in next slide…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Algorithm: </a:t>
            </a:r>
            <a:r>
              <a:rPr lang="en-SG" dirty="0" smtClean="0"/>
              <a:t>Example </a:t>
            </a:r>
            <a:r>
              <a:rPr lang="en-SG" dirty="0"/>
              <a:t>#1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SG" sz="2800" dirty="0"/>
              <a:t>Find maximum </a:t>
            </a:r>
            <a:r>
              <a:rPr lang="en-SG" sz="2800" dirty="0" smtClean="0"/>
              <a:t>value of </a:t>
            </a:r>
            <a:r>
              <a:rPr lang="en-SG" sz="2800" dirty="0"/>
              <a:t>a list of </a:t>
            </a:r>
            <a:r>
              <a:rPr lang="en-SG" sz="2800" dirty="0" smtClean="0"/>
              <a:t>input numbers.</a:t>
            </a:r>
            <a:endParaRPr lang="en-US" sz="28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783246" y="2053862"/>
            <a:ext cx="7136999" cy="360098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tabLst>
                <a:tab pos="571500" algn="l"/>
                <a:tab pos="2171700" algn="l"/>
              </a:tabLst>
            </a:pPr>
            <a:r>
              <a:rPr lang="en-GB" sz="2000" dirty="0"/>
              <a:t>Begin of </a:t>
            </a:r>
            <a:r>
              <a:rPr lang="en-GB" sz="2000" dirty="0" smtClean="0"/>
              <a:t>algorithm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sz="2000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i="1" dirty="0" smtClean="0"/>
              <a:t>        max</a:t>
            </a:r>
            <a:r>
              <a:rPr lang="en-GB" sz="2000" dirty="0" smtClean="0"/>
              <a:t> </a:t>
            </a:r>
            <a:r>
              <a:rPr lang="en-GB" sz="2000" dirty="0">
                <a:sym typeface="Wingdings" pitchFamily="2" charset="2"/>
              </a:rPr>
              <a:t></a:t>
            </a:r>
            <a:r>
              <a:rPr lang="en-GB" sz="2000" dirty="0"/>
              <a:t> 0	// </a:t>
            </a:r>
            <a:r>
              <a:rPr lang="en-GB" sz="2000" i="1" dirty="0"/>
              <a:t>max</a:t>
            </a:r>
            <a:r>
              <a:rPr lang="en-GB" sz="2000" dirty="0"/>
              <a:t> to hold the largest value eventually </a:t>
            </a:r>
          </a:p>
          <a:p>
            <a:pPr>
              <a:spcAft>
                <a:spcPct val="20000"/>
              </a:spcAft>
              <a:tabLst>
                <a:tab pos="571500" algn="l"/>
                <a:tab pos="2171700" algn="l"/>
              </a:tabLst>
            </a:pPr>
            <a:endParaRPr lang="en-GB" sz="2000" dirty="0" smtClean="0"/>
          </a:p>
          <a:p>
            <a:pPr>
              <a:spcAft>
                <a:spcPct val="20000"/>
              </a:spcAft>
              <a:tabLst>
                <a:tab pos="571500" algn="l"/>
                <a:tab pos="2171700" algn="l"/>
              </a:tabLst>
            </a:pPr>
            <a:r>
              <a:rPr lang="en-GB" sz="2000" dirty="0" smtClean="0"/>
              <a:t>        for </a:t>
            </a:r>
            <a:r>
              <a:rPr lang="en-GB" sz="2000" dirty="0"/>
              <a:t>each </a:t>
            </a:r>
            <a:r>
              <a:rPr lang="en-GB" sz="2000" i="1" dirty="0"/>
              <a:t>num</a:t>
            </a:r>
            <a:r>
              <a:rPr lang="en-GB" sz="2000" dirty="0"/>
              <a:t> entered,</a:t>
            </a:r>
          </a:p>
          <a:p>
            <a:pPr>
              <a:tabLst>
                <a:tab pos="571500" algn="l"/>
                <a:tab pos="2171700" algn="l"/>
              </a:tabLst>
            </a:pPr>
            <a:r>
              <a:rPr lang="pt-BR" sz="2000" dirty="0" smtClean="0"/>
              <a:t>                </a:t>
            </a:r>
            <a:r>
              <a:rPr lang="en-GB" sz="2000" dirty="0" smtClean="0"/>
              <a:t>if </a:t>
            </a:r>
            <a:r>
              <a:rPr lang="en-GB" sz="2000" i="1" dirty="0"/>
              <a:t>num</a:t>
            </a:r>
            <a:r>
              <a:rPr lang="en-GB" sz="2000" dirty="0"/>
              <a:t> &gt; </a:t>
            </a:r>
            <a:r>
              <a:rPr lang="en-GB" sz="2000" i="1" dirty="0"/>
              <a:t>max</a:t>
            </a:r>
            <a:r>
              <a:rPr lang="en-GB" sz="2000" dirty="0"/>
              <a:t> </a:t>
            </a:r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dirty="0" smtClean="0"/>
              <a:t>                        then </a:t>
            </a:r>
            <a:r>
              <a:rPr lang="en-GB" sz="2000" i="1" dirty="0"/>
              <a:t>max</a:t>
            </a:r>
            <a:r>
              <a:rPr lang="en-GB" sz="2000" dirty="0"/>
              <a:t> </a:t>
            </a:r>
            <a:r>
              <a:rPr lang="en-GB" sz="2000" dirty="0">
                <a:sym typeface="Wingdings" pitchFamily="2" charset="2"/>
              </a:rPr>
              <a:t></a:t>
            </a:r>
            <a:r>
              <a:rPr lang="en-GB" sz="2000" dirty="0"/>
              <a:t> </a:t>
            </a:r>
            <a:r>
              <a:rPr lang="en-GB" sz="2000" i="1" dirty="0"/>
              <a:t>num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sz="2000" i="1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dirty="0" smtClean="0"/>
              <a:t>        print</a:t>
            </a:r>
            <a:r>
              <a:rPr lang="en-GB" sz="2000" i="1" dirty="0" smtClean="0"/>
              <a:t> max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sz="2000" i="1" dirty="0" smtClean="0"/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dirty="0"/>
              <a:t>End of </a:t>
            </a:r>
            <a:r>
              <a:rPr lang="en-GB" sz="2000" dirty="0" smtClean="0"/>
              <a:t>algorithm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Algorithm: Example #1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SG" sz="2800" dirty="0" smtClean="0"/>
              <a:t>The same algorithm in different presentation</a:t>
            </a:r>
            <a:endParaRPr lang="en-US" sz="28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848447" y="4431947"/>
            <a:ext cx="2792068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Is there any error in this algorithm?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Algorithm: Example #1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SG" sz="2800" dirty="0" smtClean="0">
                <a:solidFill>
                  <a:schemeClr val="tx1"/>
                </a:solidFill>
              </a:rPr>
              <a:t>The same algorithm shown in </a:t>
            </a:r>
            <a:r>
              <a:rPr lang="en-SG" sz="2800" dirty="0" smtClean="0"/>
              <a:t>flowchart</a:t>
            </a:r>
            <a:endParaRPr lang="en-US" sz="28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538055" y="2091586"/>
            <a:ext cx="6197120" cy="4029259"/>
            <a:chOff x="1803880" y="2208549"/>
            <a:chExt cx="6197120" cy="4029259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933075" y="2231306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933075" y="2250818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start</a:t>
              </a:r>
              <a:endParaRPr 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3473926" y="2813724"/>
              <a:ext cx="1607019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73926" y="2813724"/>
              <a:ext cx="1607019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 dirty="0" smtClean="0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 dirty="0"/>
                <a:t> 0</a:t>
              </a:r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277436" y="2553796"/>
              <a:ext cx="0" cy="260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3588714" y="3419680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818288" y="3469054"/>
              <a:ext cx="918296" cy="50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 of input?</a:t>
              </a:r>
              <a:endParaRPr lang="en-US"/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3473926" y="4360512"/>
              <a:ext cx="1607019" cy="319209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473926" y="4392411"/>
              <a:ext cx="1607019" cy="319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dirty="0"/>
                <a:t>increment </a:t>
              </a:r>
              <a:r>
                <a:rPr lang="en-US" sz="1200" i="1" dirty="0" smtClean="0"/>
                <a:t>count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129566" y="3456874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dirty="0"/>
                <a:t>Yes</a:t>
              </a:r>
              <a:endParaRPr lang="en-US" dirty="0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818288" y="4025636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 flipV="1">
              <a:off x="4966159" y="3722658"/>
              <a:ext cx="2640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7606260" y="3722658"/>
              <a:ext cx="6885" cy="2515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4277436" y="3116701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>
              <a:off x="4274952" y="4025636"/>
              <a:ext cx="2484" cy="324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4274951" y="4711620"/>
              <a:ext cx="0" cy="507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AutoShape 36"/>
            <p:cNvSpPr>
              <a:spLocks noChangeArrowheads="1"/>
            </p:cNvSpPr>
            <p:nvPr/>
          </p:nvSpPr>
          <p:spPr bwMode="auto">
            <a:xfrm>
              <a:off x="3588714" y="5219159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3724545" y="5383908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 dirty="0" err="1"/>
                <a:t>num</a:t>
              </a:r>
              <a:r>
                <a:rPr lang="en-US" sz="1200" i="1" dirty="0"/>
                <a:t> </a:t>
              </a:r>
              <a:r>
                <a:rPr lang="en-US" sz="1200" noProof="1"/>
                <a:t>&gt; </a:t>
              </a:r>
              <a:r>
                <a:rPr lang="en-US" sz="1200" i="1" dirty="0"/>
                <a:t>max</a:t>
              </a:r>
              <a:r>
                <a:rPr lang="en-US" sz="1200" dirty="0"/>
                <a:t>?</a:t>
              </a:r>
              <a:endParaRPr lang="en-US" dirty="0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4966159" y="5527515"/>
              <a:ext cx="6887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4975035" y="5247482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dirty="0"/>
                <a:t>Yes</a:t>
              </a:r>
              <a:endParaRPr lang="en-US" dirty="0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4298478" y="5825116"/>
              <a:ext cx="1" cy="4126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818288" y="5873025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35" name="AutoShape 42"/>
            <p:cNvSpPr>
              <a:spLocks noChangeArrowheads="1"/>
            </p:cNvSpPr>
            <p:nvPr/>
          </p:nvSpPr>
          <p:spPr bwMode="auto">
            <a:xfrm>
              <a:off x="5654880" y="5391190"/>
              <a:ext cx="114787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5654880" y="5391190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 dirty="0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 dirty="0"/>
                <a:t> </a:t>
              </a:r>
              <a:r>
                <a:rPr lang="en-US" sz="1200" i="1" dirty="0" err="1"/>
                <a:t>num</a:t>
              </a:r>
              <a:endParaRPr lang="en-US" dirty="0"/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 flipH="1">
              <a:off x="4298477" y="6237808"/>
              <a:ext cx="33008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AutoShape 52"/>
            <p:cNvSpPr>
              <a:spLocks noChangeArrowheads="1"/>
            </p:cNvSpPr>
            <p:nvPr/>
          </p:nvSpPr>
          <p:spPr bwMode="auto">
            <a:xfrm>
              <a:off x="2199409" y="5769955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2199409" y="5769955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</a:t>
              </a:r>
              <a:endParaRPr lang="en-US"/>
            </a:p>
          </p:txBody>
        </p:sp>
        <p:sp>
          <p:nvSpPr>
            <p:cNvPr id="42" name="AutoShape 54"/>
            <p:cNvSpPr>
              <a:spLocks noChangeArrowheads="1"/>
            </p:cNvSpPr>
            <p:nvPr/>
          </p:nvSpPr>
          <p:spPr bwMode="auto">
            <a:xfrm>
              <a:off x="6114028" y="2255679"/>
              <a:ext cx="459148" cy="201985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55"/>
            <p:cNvSpPr>
              <a:spLocks noChangeArrowheads="1"/>
            </p:cNvSpPr>
            <p:nvPr/>
          </p:nvSpPr>
          <p:spPr bwMode="auto">
            <a:xfrm>
              <a:off x="5999242" y="2659650"/>
              <a:ext cx="688722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56"/>
            <p:cNvSpPr>
              <a:spLocks noChangeArrowheads="1"/>
            </p:cNvSpPr>
            <p:nvPr/>
          </p:nvSpPr>
          <p:spPr bwMode="auto">
            <a:xfrm>
              <a:off x="5999242" y="3164613"/>
              <a:ext cx="688722" cy="302978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57"/>
            <p:cNvSpPr txBox="1">
              <a:spLocks noChangeArrowheads="1"/>
            </p:cNvSpPr>
            <p:nvPr/>
          </p:nvSpPr>
          <p:spPr bwMode="auto">
            <a:xfrm>
              <a:off x="6738343" y="2208549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Terminator box</a:t>
              </a:r>
              <a:endParaRPr lang="en-US"/>
            </a:p>
          </p:txBody>
        </p:sp>
        <p:sp>
          <p:nvSpPr>
            <p:cNvPr id="46" name="Text Box 58"/>
            <p:cNvSpPr txBox="1">
              <a:spLocks noChangeArrowheads="1"/>
            </p:cNvSpPr>
            <p:nvPr/>
          </p:nvSpPr>
          <p:spPr bwMode="auto">
            <a:xfrm>
              <a:off x="6738343" y="2713512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Process box</a:t>
              </a:r>
              <a:endParaRPr lang="en-US"/>
            </a:p>
          </p:txBody>
        </p:sp>
        <p:sp>
          <p:nvSpPr>
            <p:cNvPr id="47" name="Text Box 59"/>
            <p:cNvSpPr txBox="1">
              <a:spLocks noChangeArrowheads="1"/>
            </p:cNvSpPr>
            <p:nvPr/>
          </p:nvSpPr>
          <p:spPr bwMode="auto">
            <a:xfrm>
              <a:off x="6738343" y="3218475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Decision box</a:t>
              </a:r>
              <a:endParaRPr lang="en-US"/>
            </a:p>
          </p:txBody>
        </p:sp>
        <p:cxnSp>
          <p:nvCxnSpPr>
            <p:cNvPr id="48" name="Straight Arrow Connector 61"/>
            <p:cNvCxnSpPr>
              <a:cxnSpLocks noChangeShapeType="1"/>
              <a:endCxn id="41" idx="0"/>
            </p:cNvCxnSpPr>
            <p:nvPr/>
          </p:nvCxnSpPr>
          <p:spPr bwMode="auto">
            <a:xfrm rot="5400000">
              <a:off x="2314696" y="5538067"/>
              <a:ext cx="460964" cy="2812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Straight Arrow Connector 50"/>
            <p:cNvCxnSpPr>
              <a:cxnSpLocks noChangeShapeType="1"/>
              <a:endCxn id="51" idx="0"/>
            </p:cNvCxnSpPr>
            <p:nvPr/>
          </p:nvCxnSpPr>
          <p:spPr bwMode="auto">
            <a:xfrm>
              <a:off x="2549996" y="3722661"/>
              <a:ext cx="0" cy="1271583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Connector 53"/>
            <p:cNvCxnSpPr>
              <a:cxnSpLocks noChangeShapeType="1"/>
              <a:stCxn id="17" idx="1"/>
            </p:cNvCxnSpPr>
            <p:nvPr/>
          </p:nvCxnSpPr>
          <p:spPr bwMode="auto">
            <a:xfrm rot="10800000">
              <a:off x="2548340" y="3716932"/>
              <a:ext cx="1040374" cy="5728"/>
            </a:xfrm>
            <a:prstGeom prst="line">
              <a:avLst/>
            </a:prstGeom>
            <a:noFill/>
            <a:ln w="952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1803880" y="4994244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1803880" y="4994244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print </a:t>
              </a:r>
              <a:r>
                <a:rPr lang="en-US" sz="1200" i="1"/>
                <a:t>max, ave</a:t>
              </a:r>
              <a:endParaRPr lang="en-US"/>
            </a:p>
          </p:txBody>
        </p:sp>
        <p:cxnSp>
          <p:nvCxnSpPr>
            <p:cNvPr id="54" name="Straight Arrow Connector 74"/>
            <p:cNvCxnSpPr>
              <a:cxnSpLocks noChangeShapeType="1"/>
              <a:stCxn id="36" idx="3"/>
            </p:cNvCxnSpPr>
            <p:nvPr/>
          </p:nvCxnSpPr>
          <p:spPr bwMode="auto">
            <a:xfrm>
              <a:off x="6802751" y="5542679"/>
              <a:ext cx="796567" cy="3526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10961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Announcement</a:t>
            </a:r>
            <a:endParaRPr lang="en-SG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08981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SG" sz="2800" dirty="0" smtClean="0">
                <a:solidFill>
                  <a:schemeClr val="tx1"/>
                </a:solidFill>
              </a:rPr>
              <a:t>We will conduct an “</a:t>
            </a:r>
            <a:r>
              <a:rPr lang="en-SG" sz="2800" dirty="0" smtClean="0"/>
              <a:t>Introductory (UNIX) workshop</a:t>
            </a:r>
            <a:r>
              <a:rPr lang="en-SG" sz="2800" dirty="0" smtClean="0">
                <a:solidFill>
                  <a:schemeClr val="tx1"/>
                </a:solidFill>
              </a:rPr>
              <a:t>” this Friday (</a:t>
            </a:r>
            <a:r>
              <a:rPr lang="en-SG" sz="2800" dirty="0" smtClean="0"/>
              <a:t>16 Aug. 2013</a:t>
            </a:r>
            <a:r>
              <a:rPr lang="en-SG" sz="2800" dirty="0" smtClean="0">
                <a:solidFill>
                  <a:schemeClr val="tx1"/>
                </a:solidFill>
              </a:rPr>
              <a:t>) and next Tuesday (</a:t>
            </a:r>
            <a:r>
              <a:rPr lang="en-SG" sz="2800" dirty="0" smtClean="0"/>
              <a:t>20 Aug</a:t>
            </a:r>
            <a:r>
              <a:rPr lang="en-SG" sz="2800" dirty="0"/>
              <a:t>. 2013</a:t>
            </a:r>
            <a:r>
              <a:rPr lang="en-SG" sz="2800" dirty="0" smtClean="0">
                <a:solidFill>
                  <a:schemeClr val="tx1"/>
                </a:solidFill>
              </a:rPr>
              <a:t>)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sz="2400" dirty="0"/>
              <a:t>Meant for students who did not attend the UNIX workshop conducted by </a:t>
            </a:r>
            <a:r>
              <a:rPr lang="en-SG" sz="2400" dirty="0" err="1"/>
              <a:t>CompClub</a:t>
            </a:r>
            <a:r>
              <a:rPr lang="en-SG" sz="2400" dirty="0"/>
              <a:t>.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sz="2400" dirty="0"/>
              <a:t>Optional for those who have attended the UNIX workshop conducted by </a:t>
            </a:r>
            <a:r>
              <a:rPr lang="en-SG" sz="2400" dirty="0" err="1"/>
              <a:t>CompClub</a:t>
            </a:r>
            <a:r>
              <a:rPr lang="en-SG" sz="2400" dirty="0"/>
              <a:t>.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sz="2400" dirty="0" smtClean="0">
                <a:solidFill>
                  <a:srgbClr val="FF0000"/>
                </a:solidFill>
              </a:rPr>
              <a:t>Very important, please attend and be punctual.</a:t>
            </a:r>
          </a:p>
          <a:p>
            <a:pPr>
              <a:spcAft>
                <a:spcPct val="20000"/>
              </a:spcAft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Please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refer to</a:t>
            </a:r>
            <a:r>
              <a:rPr lang="en-US" sz="2800" dirty="0">
                <a:sym typeface="Wingdings" pitchFamily="2" charset="2"/>
              </a:rPr>
              <a:t> IVLE forum “Intro Workshop”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and</a:t>
            </a:r>
            <a:r>
              <a:rPr lang="en-US" sz="2800" dirty="0">
                <a:sym typeface="Wingdings" pitchFamily="2" charset="2"/>
              </a:rPr>
              <a:t> sign up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there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  <p:pic>
        <p:nvPicPr>
          <p:cNvPr id="6" name="Picture 8" descr="C:\Users\zlf\AppData\Local\Microsoft\Windows\Temporary Internet Files\Content.IE5\MVM596VG\MP90038525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79" y="25200"/>
            <a:ext cx="1848758" cy="13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62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" name="Text Box 8"/>
          <p:cNvSpPr txBox="1">
            <a:spLocks noChangeArrowheads="1"/>
          </p:cNvSpPr>
          <p:nvPr/>
        </p:nvSpPr>
        <p:spPr bwMode="auto">
          <a:xfrm>
            <a:off x="1736735" y="2105332"/>
            <a:ext cx="5068186" cy="193899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GB" sz="2000" dirty="0" smtClean="0"/>
              <a:t>Begin</a:t>
            </a:r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pt-BR" sz="2000" dirty="0" smtClean="0"/>
              <a:t>	enter values for </a:t>
            </a:r>
            <a:r>
              <a:rPr lang="pt-BR" sz="2000" i="1" dirty="0" smtClean="0"/>
              <a:t>num1</a:t>
            </a:r>
            <a:r>
              <a:rPr lang="pt-BR" sz="2000" dirty="0" smtClean="0"/>
              <a:t>, </a:t>
            </a:r>
            <a:r>
              <a:rPr lang="pt-BR" sz="2000" i="1" dirty="0" smtClean="0"/>
              <a:t>num2</a:t>
            </a:r>
            <a:r>
              <a:rPr lang="pt-BR" sz="2000" dirty="0" smtClean="0"/>
              <a:t>, </a:t>
            </a:r>
            <a:r>
              <a:rPr lang="pt-BR" sz="2000" i="1" dirty="0" smtClean="0"/>
              <a:t>num3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US" sz="2000" dirty="0"/>
              <a:t>	</a:t>
            </a:r>
            <a:r>
              <a:rPr lang="pt-BR" sz="2000" i="1" dirty="0"/>
              <a:t>ave</a:t>
            </a:r>
            <a:r>
              <a:rPr lang="pt-BR" sz="2000" dirty="0"/>
              <a:t> </a:t>
            </a:r>
            <a:r>
              <a:rPr lang="en-GB" sz="2000" dirty="0">
                <a:sym typeface="Wingdings" pitchFamily="2" charset="2"/>
              </a:rPr>
              <a:t></a:t>
            </a:r>
            <a:r>
              <a:rPr lang="pt-BR" sz="2000" dirty="0"/>
              <a:t> ( </a:t>
            </a:r>
            <a:r>
              <a:rPr lang="pt-BR" sz="2000" i="1" dirty="0"/>
              <a:t>num1</a:t>
            </a:r>
            <a:r>
              <a:rPr lang="pt-BR" sz="2000" dirty="0"/>
              <a:t> + </a:t>
            </a:r>
            <a:r>
              <a:rPr lang="pt-BR" sz="2000" i="1" dirty="0"/>
              <a:t>num2</a:t>
            </a:r>
            <a:r>
              <a:rPr lang="pt-BR" sz="2000" dirty="0"/>
              <a:t> + </a:t>
            </a:r>
            <a:r>
              <a:rPr lang="pt-BR" sz="2000" i="1" dirty="0"/>
              <a:t>num3</a:t>
            </a:r>
            <a:r>
              <a:rPr lang="pt-BR" sz="2000" dirty="0"/>
              <a:t> ) / 3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US" sz="2000" dirty="0"/>
              <a:t>	print </a:t>
            </a:r>
            <a:r>
              <a:rPr lang="pt-BR" sz="2000" i="1" dirty="0" smtClean="0"/>
              <a:t>ave</a:t>
            </a:r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pt-BR" sz="2000" i="1" dirty="0" smtClean="0"/>
              <a:t>End</a:t>
            </a:r>
            <a:endParaRPr lang="en-GB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</a:t>
            </a:r>
            <a:r>
              <a:rPr lang="en-GB" dirty="0" smtClean="0"/>
              <a:t>Example #2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/>
              <a:t>Compute the average of three </a:t>
            </a:r>
            <a:r>
              <a:rPr lang="en-SG" sz="2800" dirty="0"/>
              <a:t>input </a:t>
            </a:r>
            <a:r>
              <a:rPr lang="en-US" sz="2800" dirty="0" smtClean="0"/>
              <a:t>integers.</a:t>
            </a:r>
            <a:endParaRPr lang="en-SG" sz="2800" dirty="0"/>
          </a:p>
        </p:txBody>
      </p:sp>
      <p:sp>
        <p:nvSpPr>
          <p:cNvPr id="3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</a:t>
            </a:r>
            <a:r>
              <a:rPr lang="en-GB" dirty="0" smtClean="0"/>
              <a:t>Example #2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/>
              <a:t>An example implementation</a:t>
            </a:r>
            <a:endParaRPr lang="en-SG" sz="2800" dirty="0"/>
          </a:p>
        </p:txBody>
      </p:sp>
      <p:sp>
        <p:nvSpPr>
          <p:cNvPr id="3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93404" y="1949061"/>
            <a:ext cx="8293395" cy="4278094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Computes the average of 3 integers from user input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 smtClean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SG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  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enable data input, output facilities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num1, num2, num3; 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declare necessary variables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 integers: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   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prompt for user input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%d %d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, &amp;num1, &amp;num2, &amp;num3); 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read 3 user inputs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ave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= (num1 + num2 + num3) /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"Average = </a:t>
            </a:r>
            <a:r>
              <a:rPr lang="en-SG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ave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  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print out result</a:t>
            </a: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97413" y="5690888"/>
            <a:ext cx="3515500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/>
              <a:t>Enter 3 integers: </a:t>
            </a:r>
            <a:r>
              <a:rPr lang="en-SG" dirty="0">
                <a:solidFill>
                  <a:srgbClr val="0000FF"/>
                </a:solidFill>
              </a:rPr>
              <a:t>5 9 -3</a:t>
            </a:r>
          </a:p>
          <a:p>
            <a:r>
              <a:rPr lang="en-SG" dirty="0">
                <a:solidFill>
                  <a:srgbClr val="9933FF"/>
                </a:solidFill>
              </a:rPr>
              <a:t>Average = </a:t>
            </a:r>
            <a:r>
              <a:rPr lang="en-SG" dirty="0" smtClean="0">
                <a:solidFill>
                  <a:srgbClr val="9933FF"/>
                </a:solidFill>
              </a:rPr>
              <a:t>3.00</a:t>
            </a:r>
            <a:endParaRPr lang="en-SG" dirty="0">
              <a:solidFill>
                <a:srgbClr val="9933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82330" y="806549"/>
            <a:ext cx="2872551" cy="1081581"/>
            <a:chOff x="5782330" y="625788"/>
            <a:chExt cx="2872551" cy="1081581"/>
          </a:xfrm>
        </p:grpSpPr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6482747" y="625788"/>
              <a:ext cx="1820773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i="1" dirty="0"/>
                <a:t>Variables used:</a:t>
              </a:r>
              <a:endParaRPr lang="en-US" sz="2400" dirty="0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875364" y="1105576"/>
              <a:ext cx="457200" cy="3657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6561164" y="1105576"/>
              <a:ext cx="457200" cy="3657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5782330" y="1478769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 dirty="0"/>
                <a:t>num1</a:t>
              </a:r>
              <a:endParaRPr lang="en-US" sz="2000" dirty="0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6468130" y="1461860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 dirty="0"/>
                <a:t>num2</a:t>
              </a:r>
              <a:endParaRPr lang="en-US" sz="20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57597" y="1111403"/>
              <a:ext cx="685800" cy="578608"/>
              <a:chOff x="7537599" y="3633413"/>
              <a:chExt cx="685800" cy="578608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7620000" y="3633413"/>
                <a:ext cx="457200" cy="365760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7537599" y="3983421"/>
                <a:ext cx="685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050" dirty="0" smtClean="0"/>
                  <a:t>num3</a:t>
                </a:r>
                <a:endParaRPr lang="en-US" sz="2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969081" y="1106096"/>
              <a:ext cx="685800" cy="578608"/>
              <a:chOff x="7526966" y="3633413"/>
              <a:chExt cx="685800" cy="578608"/>
            </a:xfrm>
          </p:grpSpPr>
          <p:sp>
            <p:nvSpPr>
              <p:cNvPr id="18" name="Rectangle 25"/>
              <p:cNvSpPr>
                <a:spLocks noChangeArrowheads="1"/>
              </p:cNvSpPr>
              <p:nvPr/>
            </p:nvSpPr>
            <p:spPr bwMode="auto">
              <a:xfrm>
                <a:off x="7620000" y="3633413"/>
                <a:ext cx="457200" cy="365760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7526966" y="3983421"/>
                <a:ext cx="685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050" dirty="0" err="1" smtClean="0"/>
                  <a:t>ave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21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</a:t>
            </a:r>
            <a:r>
              <a:rPr lang="en-GB" dirty="0" smtClean="0"/>
              <a:t>Example #2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19781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A </a:t>
            </a:r>
            <a:r>
              <a:rPr lang="en-SG" sz="2800" dirty="0"/>
              <a:t>variable</a:t>
            </a:r>
            <a:r>
              <a:rPr lang="en-SG" sz="2800" dirty="0">
                <a:solidFill>
                  <a:schemeClr val="tx1"/>
                </a:solidFill>
              </a:rPr>
              <a:t> occupies </a:t>
            </a:r>
            <a:r>
              <a:rPr lang="en-SG" sz="2800" dirty="0" smtClean="0">
                <a:solidFill>
                  <a:schemeClr val="tx1"/>
                </a:solidFill>
              </a:rPr>
              <a:t>some memory space and can hold data in that memory space.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An </a:t>
            </a:r>
            <a:r>
              <a:rPr lang="en-US" b="1" i="1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variable is to store integer values, occupies 32 bits of memory normally;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rgbClr val="0000FF"/>
                </a:solidFill>
              </a:rPr>
              <a:t>float</a:t>
            </a:r>
            <a:r>
              <a:rPr lang="en-US" dirty="0" smtClean="0">
                <a:solidFill>
                  <a:schemeClr val="tx1"/>
                </a:solidFill>
              </a:rPr>
              <a:t> variable is to store real numbers (floating-point numbers), also occupies 32 bits of memory normally;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Other </a:t>
            </a:r>
            <a:r>
              <a:rPr lang="en-US" dirty="0" smtClean="0">
                <a:solidFill>
                  <a:srgbClr val="0000FF"/>
                </a:solidFill>
              </a:rPr>
              <a:t>data types </a:t>
            </a:r>
            <a:r>
              <a:rPr lang="en-US" dirty="0" smtClean="0"/>
              <a:t>exist, including </a:t>
            </a:r>
            <a:r>
              <a:rPr lang="en-US" b="1" i="1" dirty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, </a:t>
            </a:r>
            <a:r>
              <a:rPr lang="en-US" b="1" i="1" dirty="0">
                <a:solidFill>
                  <a:srgbClr val="0000FF"/>
                </a:solidFill>
              </a:rPr>
              <a:t>char</a:t>
            </a:r>
            <a:r>
              <a:rPr lang="en-US" dirty="0" smtClean="0"/>
              <a:t>…</a:t>
            </a:r>
          </a:p>
          <a:p>
            <a:pPr lvl="1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When you use a variable for calculation…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Value will be read from </a:t>
            </a:r>
            <a:r>
              <a:rPr lang="en-US" dirty="0"/>
              <a:t>corresponding memory </a:t>
            </a:r>
            <a:r>
              <a:rPr lang="en-US" dirty="0" smtClean="0"/>
              <a:t>slot.</a:t>
            </a:r>
            <a:endParaRPr lang="en-SG" dirty="0" smtClean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When you assign a value to a variable...</a:t>
            </a:r>
            <a:endParaRPr lang="en-SG" sz="2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Value will be stored in corresponding memory slot.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48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1143000" y="2209800"/>
            <a:ext cx="5638800" cy="336707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en-GB" i="1" dirty="0" smtClean="0"/>
              <a:t>Algorithm:</a:t>
            </a:r>
            <a:endParaRPr lang="en-GB" i="1" dirty="0"/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en-GB" i="1" dirty="0"/>
              <a:t>	</a:t>
            </a:r>
            <a:r>
              <a:rPr lang="pt-BR" dirty="0"/>
              <a:t>enter values for </a:t>
            </a:r>
            <a:r>
              <a:rPr lang="pt-BR" i="1" dirty="0"/>
              <a:t>num1</a:t>
            </a:r>
            <a:r>
              <a:rPr lang="pt-BR" dirty="0"/>
              <a:t>, </a:t>
            </a:r>
            <a:r>
              <a:rPr lang="pt-BR" i="1" dirty="0"/>
              <a:t>num2</a:t>
            </a:r>
            <a:r>
              <a:rPr lang="en-US" dirty="0"/>
              <a:t> </a:t>
            </a:r>
          </a:p>
          <a:p>
            <a:pPr>
              <a:spcBef>
                <a:spcPct val="30000"/>
              </a:spcBef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en-US" dirty="0"/>
              <a:t>	</a:t>
            </a:r>
            <a:r>
              <a:rPr lang="en-GB" dirty="0"/>
              <a:t>// </a:t>
            </a:r>
            <a:r>
              <a:rPr lang="en-GB" dirty="0" smtClean="0"/>
              <a:t>swap </a:t>
            </a:r>
            <a:r>
              <a:rPr lang="en-GB" dirty="0"/>
              <a:t>the values in the variables if necessary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en-US" dirty="0"/>
              <a:t>	</a:t>
            </a:r>
            <a:r>
              <a:rPr lang="pt-BR" dirty="0"/>
              <a:t>if (</a:t>
            </a:r>
            <a:r>
              <a:rPr lang="pt-BR" i="1" dirty="0"/>
              <a:t>num2</a:t>
            </a:r>
            <a:r>
              <a:rPr lang="pt-BR" dirty="0"/>
              <a:t> &lt; </a:t>
            </a:r>
            <a:r>
              <a:rPr lang="pt-BR" i="1" dirty="0"/>
              <a:t>num1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 	    then 	</a:t>
            </a:r>
            <a:r>
              <a:rPr lang="pt-BR" i="1" dirty="0"/>
              <a:t>temp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num1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 		</a:t>
            </a:r>
            <a:r>
              <a:rPr lang="pt-BR" i="1" dirty="0"/>
              <a:t>num1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num2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		</a:t>
            </a:r>
            <a:r>
              <a:rPr lang="pt-BR" i="1" dirty="0"/>
              <a:t>num2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temp</a:t>
            </a:r>
            <a:r>
              <a:rPr lang="en-US" dirty="0"/>
              <a:t> </a:t>
            </a:r>
          </a:p>
          <a:p>
            <a:pPr>
              <a:spcBef>
                <a:spcPct val="30000"/>
              </a:spcBef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	// </a:t>
            </a:r>
            <a:r>
              <a:rPr lang="pt-BR" dirty="0" smtClean="0"/>
              <a:t>display </a:t>
            </a:r>
            <a:r>
              <a:rPr lang="pt-BR" dirty="0"/>
              <a:t>sorted integers </a:t>
            </a:r>
            <a:endParaRPr lang="en-US" dirty="0"/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	print </a:t>
            </a:r>
            <a:r>
              <a:rPr lang="pt-BR" i="1" dirty="0"/>
              <a:t>num1</a:t>
            </a:r>
            <a:r>
              <a:rPr lang="pt-BR" dirty="0"/>
              <a:t>, </a:t>
            </a:r>
            <a:r>
              <a:rPr lang="pt-BR" i="1" dirty="0"/>
              <a:t>num2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</a:t>
            </a:r>
            <a:r>
              <a:rPr lang="en-GB" dirty="0" smtClean="0"/>
              <a:t>Example #3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/>
              <a:t>Print two integers in increasing order</a:t>
            </a:r>
            <a:r>
              <a:rPr lang="en-US" sz="2800" dirty="0" smtClean="0"/>
              <a:t>.</a:t>
            </a:r>
            <a:endParaRPr lang="en-SG" sz="2800" dirty="0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792455" y="3121631"/>
            <a:ext cx="1945757" cy="1607031"/>
            <a:chOff x="6131443" y="3697211"/>
            <a:chExt cx="1945757" cy="1607031"/>
          </a:xfrm>
        </p:grpSpPr>
        <p:grpSp>
          <p:nvGrpSpPr>
            <p:cNvPr id="20" name="Group 19"/>
            <p:cNvGrpSpPr/>
            <p:nvPr/>
          </p:nvGrpSpPr>
          <p:grpSpPr>
            <a:xfrm>
              <a:off x="6131443" y="3697211"/>
              <a:ext cx="1945757" cy="984562"/>
              <a:chOff x="6953693" y="2211569"/>
              <a:chExt cx="1945757" cy="984562"/>
            </a:xfrm>
          </p:grpSpPr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6953693" y="2211569"/>
                <a:ext cx="1945757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i="1" dirty="0"/>
                  <a:t>Variables used:</a:t>
                </a:r>
                <a:endParaRPr lang="en-US" sz="2400" dirty="0"/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7277100" y="2743200"/>
                <a:ext cx="457200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7962900" y="2743200"/>
                <a:ext cx="457200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7184066" y="2967531"/>
                <a:ext cx="685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050" dirty="0"/>
                  <a:t>num1</a:t>
                </a:r>
                <a:endParaRPr lang="en-US" sz="2000" dirty="0"/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7869866" y="2950622"/>
                <a:ext cx="685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050" dirty="0"/>
                  <a:t>num2</a:t>
                </a:r>
                <a:endParaRPr lang="en-US" sz="20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94083" y="4895762"/>
              <a:ext cx="685800" cy="408480"/>
              <a:chOff x="7505700" y="3782275"/>
              <a:chExt cx="685800" cy="408480"/>
            </a:xfrm>
          </p:grpSpPr>
          <p:sp>
            <p:nvSpPr>
              <p:cNvPr id="23" name="Rectangle 25"/>
              <p:cNvSpPr>
                <a:spLocks noChangeArrowheads="1"/>
              </p:cNvSpPr>
              <p:nvPr/>
            </p:nvSpPr>
            <p:spPr bwMode="auto">
              <a:xfrm>
                <a:off x="7620000" y="3782275"/>
                <a:ext cx="457200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4" name="Text Box 26"/>
              <p:cNvSpPr txBox="1">
                <a:spLocks noChangeArrowheads="1"/>
              </p:cNvSpPr>
              <p:nvPr/>
            </p:nvSpPr>
            <p:spPr bwMode="auto">
              <a:xfrm>
                <a:off x="7505700" y="3962155"/>
                <a:ext cx="685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050" dirty="0"/>
                  <a:t>temp</a:t>
                </a:r>
                <a:endParaRPr lang="en-US" sz="2000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Preface</a:t>
            </a:r>
            <a:endParaRPr lang="en-SG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70427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This is the customized lecture notes that I will use in class.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>
                <a:cs typeface="Arial" charset="0"/>
              </a:rPr>
              <a:t>Covers the same topics as standard notes, but sometimes is slightly different in presentation style.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lvl="1">
              <a:spcBef>
                <a:spcPts val="1200"/>
              </a:spcBef>
            </a:pPr>
            <a:endParaRPr lang="en-US" dirty="0"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  <a:cs typeface="Arial" charset="0"/>
              </a:rPr>
              <a:t>You may download this slides 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from my personal teaching website: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   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  <a:hlinkClick r:id="rId3"/>
              </a:rPr>
              <a:t>http://www.comp.nus.edu.sg/~zhoulife/cs1010</a:t>
            </a:r>
            <a:endParaRPr lang="en-US" sz="2800" dirty="0" smtClean="0">
              <a:solidFill>
                <a:schemeClr val="tx1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Check out other teaching resources on this site as well.</a:t>
            </a:r>
            <a:endParaRPr lang="en-US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598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</a:t>
            </a:r>
            <a:r>
              <a:rPr lang="en-GB" dirty="0" smtClean="0"/>
              <a:t>Example #3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 smtClean="0"/>
              <a:t>An example implementation</a:t>
            </a:r>
            <a:endParaRPr lang="en-SG" sz="2800" dirty="0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93404" y="1949061"/>
            <a:ext cx="8293395" cy="4524315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SG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  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enable data input, output facilities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num1, num2, temp; 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declare necessary variables</a:t>
            </a: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 integers: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%d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, &amp;num1, &amp;num2);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(num1 &gt; num2)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temp = num1;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num1 = num2;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num2 = temp;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"Sorted: </a:t>
            </a:r>
            <a:r>
              <a:rPr lang="en-SG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%d\n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num1, num2);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0548" y="4211218"/>
            <a:ext cx="3312973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/>
              <a:t>Enter 2 integers: </a:t>
            </a:r>
            <a:r>
              <a:rPr lang="en-SG" dirty="0">
                <a:solidFill>
                  <a:srgbClr val="0000FF"/>
                </a:solidFill>
              </a:rPr>
              <a:t>11 5</a:t>
            </a:r>
          </a:p>
          <a:p>
            <a:r>
              <a:rPr lang="en-SG" dirty="0">
                <a:solidFill>
                  <a:srgbClr val="9933FF"/>
                </a:solidFill>
              </a:rPr>
              <a:t>Sorted: 5 </a:t>
            </a:r>
            <a:r>
              <a:rPr lang="en-SG" dirty="0" smtClean="0">
                <a:solidFill>
                  <a:srgbClr val="9933FF"/>
                </a:solidFill>
              </a:rPr>
              <a:t>11</a:t>
            </a:r>
            <a:endParaRPr lang="en-SG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77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</a:t>
            </a:r>
            <a:r>
              <a:rPr lang="en-GB" dirty="0" smtClean="0"/>
              <a:t>Example #4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/>
              <a:t>Sum up all </a:t>
            </a:r>
            <a:r>
              <a:rPr lang="en-US" sz="2800" dirty="0" smtClean="0"/>
              <a:t>the integers </a:t>
            </a:r>
            <a:r>
              <a:rPr lang="en-US" sz="2800" dirty="0"/>
              <a:t>from 1 up to a given </a:t>
            </a:r>
            <a:r>
              <a:rPr lang="en-US" sz="2800" i="1" dirty="0"/>
              <a:t>n</a:t>
            </a:r>
            <a:endParaRPr lang="en-SG" sz="2800" i="1" dirty="0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30340" y="2209800"/>
            <a:ext cx="5867400" cy="363791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Aft>
                <a:spcPct val="20000"/>
              </a:spcAft>
              <a:tabLst>
                <a:tab pos="571500" algn="l"/>
                <a:tab pos="1028700" algn="l"/>
                <a:tab pos="3314700" algn="l"/>
              </a:tabLst>
            </a:pPr>
            <a:r>
              <a:rPr lang="en-GB" i="1" dirty="0"/>
              <a:t>Algorithm:</a:t>
            </a:r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en-GB" i="1" dirty="0"/>
              <a:t>	</a:t>
            </a:r>
            <a:r>
              <a:rPr lang="pt-BR" dirty="0"/>
              <a:t>enter value for </a:t>
            </a:r>
            <a:r>
              <a:rPr lang="pt-BR" i="1" dirty="0"/>
              <a:t>n</a:t>
            </a:r>
            <a:r>
              <a:rPr lang="en-US" dirty="0"/>
              <a:t>	</a:t>
            </a:r>
          </a:p>
          <a:p>
            <a:pPr>
              <a:spcBef>
                <a:spcPct val="30000"/>
              </a:spcBef>
              <a:tabLst>
                <a:tab pos="571500" algn="l"/>
                <a:tab pos="1028700" algn="l"/>
                <a:tab pos="3314700" algn="l"/>
              </a:tabLst>
            </a:pPr>
            <a:r>
              <a:rPr lang="en-US" dirty="0"/>
              <a:t>	</a:t>
            </a:r>
            <a:r>
              <a:rPr lang="en-GB" dirty="0"/>
              <a:t>// Initialise </a:t>
            </a:r>
            <a:r>
              <a:rPr lang="en-GB" i="1" dirty="0" smtClean="0"/>
              <a:t>count</a:t>
            </a:r>
            <a:r>
              <a:rPr lang="en-GB" dirty="0" smtClean="0"/>
              <a:t> </a:t>
            </a:r>
            <a:r>
              <a:rPr lang="en-GB" dirty="0"/>
              <a:t>to 1, and </a:t>
            </a:r>
            <a:r>
              <a:rPr lang="en-GB" i="1" dirty="0" smtClean="0"/>
              <a:t>sum </a:t>
            </a:r>
            <a:r>
              <a:rPr lang="en-GB" dirty="0" smtClean="0"/>
              <a:t>to </a:t>
            </a:r>
            <a:r>
              <a:rPr lang="en-GB" dirty="0"/>
              <a:t>0</a:t>
            </a:r>
            <a:r>
              <a:rPr lang="en-US" dirty="0"/>
              <a:t> </a:t>
            </a:r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en-US" dirty="0"/>
              <a:t>	</a:t>
            </a:r>
            <a:r>
              <a:rPr lang="en-GB" i="1" dirty="0"/>
              <a:t>count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1</a:t>
            </a:r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en-GB" dirty="0"/>
              <a:t>	</a:t>
            </a:r>
            <a:r>
              <a:rPr lang="en-GB" i="1" dirty="0" smtClean="0"/>
              <a:t>sum</a:t>
            </a:r>
            <a:r>
              <a:rPr lang="en-GB" dirty="0" smtClean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0</a:t>
            </a:r>
            <a:r>
              <a:rPr lang="en-US" dirty="0"/>
              <a:t> </a:t>
            </a:r>
            <a:endParaRPr lang="en-US" dirty="0" smtClean="0"/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endParaRPr lang="en-US" dirty="0"/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pt-BR" dirty="0"/>
              <a:t> 	</a:t>
            </a:r>
            <a:r>
              <a:rPr lang="en-GB" dirty="0"/>
              <a:t>while (</a:t>
            </a:r>
            <a:r>
              <a:rPr lang="en-GB" i="1" dirty="0"/>
              <a:t>count</a:t>
            </a:r>
            <a:r>
              <a:rPr lang="en-GB" dirty="0"/>
              <a:t> &lt;= </a:t>
            </a:r>
            <a:r>
              <a:rPr lang="en-GB" i="1" dirty="0"/>
              <a:t>n</a:t>
            </a:r>
            <a:r>
              <a:rPr lang="en-GB" dirty="0"/>
              <a:t>) do the following</a:t>
            </a:r>
            <a:r>
              <a:rPr lang="en-US" dirty="0"/>
              <a:t> </a:t>
            </a:r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pt-BR" dirty="0"/>
              <a:t> 		</a:t>
            </a:r>
            <a:r>
              <a:rPr lang="en-GB" i="1" dirty="0"/>
              <a:t> sum</a:t>
            </a:r>
            <a:r>
              <a:rPr lang="en-GB" dirty="0"/>
              <a:t> </a:t>
            </a:r>
            <a:r>
              <a:rPr lang="en-GB" dirty="0" smtClean="0">
                <a:sym typeface="Wingdings" pitchFamily="2" charset="2"/>
              </a:rPr>
              <a:t></a:t>
            </a:r>
            <a:r>
              <a:rPr lang="en-GB" dirty="0" smtClean="0"/>
              <a:t> </a:t>
            </a:r>
            <a:r>
              <a:rPr lang="en-GB" i="1" dirty="0"/>
              <a:t>sum</a:t>
            </a:r>
            <a:r>
              <a:rPr lang="en-GB" dirty="0"/>
              <a:t> +</a:t>
            </a:r>
            <a:r>
              <a:rPr lang="en-GB" i="1" dirty="0" smtClean="0"/>
              <a:t> </a:t>
            </a:r>
            <a:r>
              <a:rPr lang="en-GB" i="1" dirty="0"/>
              <a:t>count	</a:t>
            </a:r>
            <a:r>
              <a:rPr lang="en-GB" dirty="0"/>
              <a:t>// add</a:t>
            </a:r>
            <a:r>
              <a:rPr lang="en-GB" i="1" dirty="0"/>
              <a:t> count </a:t>
            </a:r>
            <a:r>
              <a:rPr lang="en-GB" dirty="0"/>
              <a:t>to</a:t>
            </a:r>
            <a:r>
              <a:rPr lang="en-GB" i="1" dirty="0"/>
              <a:t> sum</a:t>
            </a:r>
            <a:r>
              <a:rPr lang="en-GB" dirty="0"/>
              <a:t> </a:t>
            </a:r>
            <a:endParaRPr lang="en-US" dirty="0"/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pt-BR" dirty="0"/>
              <a:t>		</a:t>
            </a:r>
            <a:r>
              <a:rPr lang="pt-BR" dirty="0" smtClean="0"/>
              <a:t> </a:t>
            </a:r>
            <a:r>
              <a:rPr lang="en-GB" i="1" dirty="0" smtClean="0"/>
              <a:t>count</a:t>
            </a:r>
            <a:r>
              <a:rPr lang="en-GB" dirty="0" smtClean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count </a:t>
            </a:r>
            <a:r>
              <a:rPr lang="en-GB" dirty="0"/>
              <a:t>+ 1	// increase </a:t>
            </a:r>
            <a:r>
              <a:rPr lang="en-GB" i="1" dirty="0"/>
              <a:t>count</a:t>
            </a:r>
            <a:r>
              <a:rPr lang="en-GB" dirty="0"/>
              <a:t> by </a:t>
            </a:r>
            <a:r>
              <a:rPr lang="en-GB" dirty="0" smtClean="0"/>
              <a:t>1</a:t>
            </a:r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en-US" dirty="0" smtClean="0"/>
              <a:t> </a:t>
            </a:r>
            <a:endParaRPr lang="en-US" dirty="0"/>
          </a:p>
          <a:p>
            <a:pPr>
              <a:spcBef>
                <a:spcPct val="30000"/>
              </a:spcBef>
              <a:tabLst>
                <a:tab pos="571500" algn="l"/>
                <a:tab pos="1028700" algn="l"/>
                <a:tab pos="3314700" algn="l"/>
              </a:tabLst>
            </a:pPr>
            <a:r>
              <a:rPr lang="pt-BR" dirty="0"/>
              <a:t>	// Display answer</a:t>
            </a:r>
            <a:endParaRPr lang="en-US" dirty="0"/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pt-BR" dirty="0"/>
              <a:t>	print </a:t>
            </a:r>
            <a:r>
              <a:rPr lang="en-GB" i="1" dirty="0"/>
              <a:t>sum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805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</a:t>
            </a:r>
            <a:r>
              <a:rPr lang="en-GB" dirty="0" smtClean="0"/>
              <a:t>Example #4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/>
              <a:t>An example implementation</a:t>
            </a:r>
            <a:endParaRPr lang="en-SG" sz="2800" dirty="0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93404" y="1991593"/>
            <a:ext cx="8293395" cy="4278094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SG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  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enable data input, output facilities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n, count =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n: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, &amp;n);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hile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(count &lt;= n)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sum = sum + count;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count = count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of 1+2+...n = </a:t>
            </a:r>
            <a:r>
              <a:rPr lang="en-SG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sum);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4687" y="4130640"/>
            <a:ext cx="3132222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t-BR" dirty="0"/>
              <a:t>Enter n: </a:t>
            </a:r>
            <a:r>
              <a:rPr lang="pt-BR" dirty="0">
                <a:solidFill>
                  <a:srgbClr val="0000FF"/>
                </a:solidFill>
              </a:rPr>
              <a:t>6</a:t>
            </a:r>
          </a:p>
          <a:p>
            <a:r>
              <a:rPr lang="pt-BR" dirty="0">
                <a:solidFill>
                  <a:srgbClr val="9933FF"/>
                </a:solidFill>
              </a:rPr>
              <a:t>Sum of 1+2+...n = </a:t>
            </a:r>
            <a:r>
              <a:rPr lang="pt-BR" dirty="0" smtClean="0">
                <a:solidFill>
                  <a:srgbClr val="9933FF"/>
                </a:solidFill>
              </a:rPr>
              <a:t>21</a:t>
            </a:r>
            <a:endParaRPr lang="en-SG" dirty="0">
              <a:solidFill>
                <a:srgbClr val="9933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87162" y="2565658"/>
            <a:ext cx="2611060" cy="1100565"/>
            <a:chOff x="6424724" y="2526271"/>
            <a:chExt cx="2611060" cy="1100565"/>
          </a:xfrm>
        </p:grpSpPr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6974958" y="2526271"/>
              <a:ext cx="1673742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i="1" dirty="0"/>
                <a:t>Variables used:</a:t>
              </a:r>
              <a:endParaRPr lang="en-US" sz="2400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489760" y="3057902"/>
              <a:ext cx="457200" cy="35797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517758" y="3050484"/>
              <a:ext cx="457200" cy="35797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7396726" y="3388563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6424724" y="3396135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50" dirty="0" smtClean="0"/>
                <a:t>count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349984" y="3058861"/>
              <a:ext cx="685800" cy="567975"/>
              <a:chOff x="8456314" y="2435802"/>
              <a:chExt cx="685800" cy="567975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8549348" y="2435802"/>
                <a:ext cx="457200" cy="357978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8456314" y="2775177"/>
                <a:ext cx="685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050" dirty="0" smtClean="0"/>
                  <a:t>sum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277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Problem </a:t>
            </a:r>
            <a:r>
              <a:rPr lang="en-GB" dirty="0" smtClean="0"/>
              <a:t>Solving (</a:t>
            </a:r>
            <a:r>
              <a:rPr lang="en-GB" dirty="0" smtClean="0"/>
              <a:t>1/4)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1371600"/>
            <a:ext cx="8229600" cy="469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800" dirty="0"/>
              <a:t>Phase 1: Understanding the problem</a:t>
            </a:r>
          </a:p>
          <a:p>
            <a:pPr>
              <a:spcAft>
                <a:spcPct val="20000"/>
              </a:spcAft>
            </a:pPr>
            <a:r>
              <a:rPr lang="en-SG" sz="2800" dirty="0" smtClean="0">
                <a:solidFill>
                  <a:schemeClr val="tx1"/>
                </a:solidFill>
              </a:rPr>
              <a:t>Phase 2: Devising a plan</a:t>
            </a:r>
          </a:p>
          <a:p>
            <a:pPr>
              <a:spcAft>
                <a:spcPct val="20000"/>
              </a:spcAft>
            </a:pPr>
            <a:r>
              <a:rPr lang="en-SG" sz="2800" dirty="0" smtClean="0">
                <a:solidFill>
                  <a:schemeClr val="tx1"/>
                </a:solidFill>
              </a:rPr>
              <a:t>Phase 3: Carrying out the plan</a:t>
            </a:r>
          </a:p>
          <a:p>
            <a:pPr>
              <a:spcAft>
                <a:spcPct val="20000"/>
              </a:spcAft>
            </a:pPr>
            <a:r>
              <a:rPr lang="en-SG" sz="2800" dirty="0" smtClean="0">
                <a:solidFill>
                  <a:schemeClr val="tx1"/>
                </a:solidFill>
              </a:rPr>
              <a:t>Phase 4: Looking back</a:t>
            </a:r>
          </a:p>
          <a:p>
            <a:pPr lvl="1">
              <a:spcAft>
                <a:spcPct val="20000"/>
              </a:spcAft>
            </a:pPr>
            <a:endParaRPr lang="en-US" b="1" dirty="0" smtClean="0"/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dirty="0">
                <a:solidFill>
                  <a:srgbClr val="6600CC"/>
                </a:solidFill>
                <a:latin typeface="Arial" charset="0"/>
                <a:cs typeface="Arial" charset="0"/>
              </a:rPr>
              <a:t>What are the data? What is the unknown? 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dirty="0">
                <a:solidFill>
                  <a:srgbClr val="6600CC"/>
                </a:solidFill>
                <a:latin typeface="Arial" charset="0"/>
                <a:cs typeface="Arial" charset="0"/>
              </a:rPr>
              <a:t>What is the condition? Is it possible to satisfy the condition? Is the condition sufficient to determine the unknown?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dirty="0" smtClean="0">
                <a:solidFill>
                  <a:srgbClr val="6600CC"/>
                </a:solidFill>
                <a:latin typeface="Arial" charset="0"/>
                <a:cs typeface="Arial" charset="0"/>
              </a:rPr>
              <a:t>Sometimes need to use </a:t>
            </a:r>
            <a:r>
              <a:rPr lang="en-US" dirty="0">
                <a:solidFill>
                  <a:srgbClr val="6600CC"/>
                </a:solidFill>
                <a:latin typeface="Arial" charset="0"/>
                <a:cs typeface="Arial" charset="0"/>
              </a:rPr>
              <a:t>an example to help understand the problem.</a:t>
            </a:r>
            <a:endParaRPr lang="en-SG" dirty="0">
              <a:solidFill>
                <a:srgbClr val="6600C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19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Problem </a:t>
            </a:r>
            <a:r>
              <a:rPr lang="en-GB" dirty="0" smtClean="0"/>
              <a:t>Solving (</a:t>
            </a:r>
            <a:r>
              <a:rPr lang="en-GB" dirty="0" smtClean="0"/>
              <a:t>2/4)</a:t>
            </a:r>
            <a:endParaRPr lang="en-SG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8894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SG" sz="2800" dirty="0">
                <a:solidFill>
                  <a:schemeClr val="tx1"/>
                </a:solidFill>
              </a:rPr>
              <a:t>Phase 1: Understanding the problem</a:t>
            </a:r>
          </a:p>
          <a:p>
            <a:pPr>
              <a:spcAft>
                <a:spcPct val="20000"/>
              </a:spcAft>
            </a:pPr>
            <a:r>
              <a:rPr lang="en-SG" sz="2800" dirty="0"/>
              <a:t>Phase 2: Devising a plan</a:t>
            </a:r>
          </a:p>
          <a:p>
            <a:pPr>
              <a:spcAft>
                <a:spcPct val="20000"/>
              </a:spcAft>
            </a:pPr>
            <a:r>
              <a:rPr lang="en-SG" sz="2800" dirty="0">
                <a:solidFill>
                  <a:schemeClr val="tx1"/>
                </a:solidFill>
              </a:rPr>
              <a:t>Phase 3: Carrying out the plan</a:t>
            </a:r>
          </a:p>
          <a:p>
            <a:pPr>
              <a:spcAft>
                <a:spcPct val="20000"/>
              </a:spcAft>
            </a:pPr>
            <a:r>
              <a:rPr lang="en-SG" sz="2800" dirty="0">
                <a:solidFill>
                  <a:schemeClr val="tx1"/>
                </a:solidFill>
              </a:rPr>
              <a:t>Phase 4: Looking </a:t>
            </a:r>
            <a:r>
              <a:rPr lang="en-SG" sz="2800" dirty="0" smtClean="0">
                <a:solidFill>
                  <a:schemeClr val="tx1"/>
                </a:solidFill>
              </a:rPr>
              <a:t>back</a:t>
            </a:r>
          </a:p>
          <a:p>
            <a:pPr lvl="1">
              <a:spcAft>
                <a:spcPct val="20000"/>
              </a:spcAft>
            </a:pPr>
            <a:endParaRPr lang="en-US" b="1" dirty="0" smtClean="0">
              <a:solidFill>
                <a:schemeClr val="tx1"/>
              </a:solidFill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dirty="0">
                <a:solidFill>
                  <a:srgbClr val="6600CC"/>
                </a:solidFill>
              </a:rPr>
              <a:t>Have you seen </a:t>
            </a:r>
            <a:r>
              <a:rPr lang="en-US" dirty="0" smtClean="0">
                <a:solidFill>
                  <a:srgbClr val="6600CC"/>
                </a:solidFill>
              </a:rPr>
              <a:t>similar problem or related problem </a:t>
            </a:r>
            <a:r>
              <a:rPr lang="en-US" dirty="0">
                <a:solidFill>
                  <a:srgbClr val="6600CC"/>
                </a:solidFill>
              </a:rPr>
              <a:t>before</a:t>
            </a:r>
            <a:r>
              <a:rPr lang="en-US" dirty="0" smtClean="0">
                <a:solidFill>
                  <a:srgbClr val="6600CC"/>
                </a:solidFill>
              </a:rPr>
              <a:t>?</a:t>
            </a:r>
            <a:endParaRPr lang="en-US" dirty="0">
              <a:solidFill>
                <a:srgbClr val="6600CC"/>
              </a:solidFill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dirty="0" smtClean="0">
                <a:solidFill>
                  <a:srgbClr val="6600CC"/>
                </a:solidFill>
              </a:rPr>
              <a:t>Split </a:t>
            </a:r>
            <a:r>
              <a:rPr lang="en-US" dirty="0">
                <a:solidFill>
                  <a:srgbClr val="6600CC"/>
                </a:solidFill>
              </a:rPr>
              <a:t>the problem into smaller sub-problems.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dirty="0">
                <a:solidFill>
                  <a:srgbClr val="6600CC"/>
                </a:solidFill>
              </a:rPr>
              <a:t>If you can’t solve it, </a:t>
            </a:r>
            <a:r>
              <a:rPr lang="en-SG" dirty="0" smtClean="0">
                <a:solidFill>
                  <a:srgbClr val="6600CC"/>
                </a:solidFill>
              </a:rPr>
              <a:t>work </a:t>
            </a:r>
            <a:r>
              <a:rPr lang="en-SG" dirty="0">
                <a:solidFill>
                  <a:srgbClr val="6600CC"/>
                </a:solidFill>
              </a:rPr>
              <a:t>out a </a:t>
            </a:r>
            <a:r>
              <a:rPr lang="en-SG" b="1" dirty="0">
                <a:solidFill>
                  <a:srgbClr val="6600CC"/>
                </a:solidFill>
              </a:rPr>
              <a:t>hand example </a:t>
            </a:r>
            <a:r>
              <a:rPr lang="en-SG" dirty="0">
                <a:solidFill>
                  <a:srgbClr val="6600CC"/>
                </a:solidFill>
              </a:rPr>
              <a:t>to get an idea how to do it</a:t>
            </a:r>
            <a:r>
              <a:rPr lang="en-US" dirty="0" smtClean="0">
                <a:solidFill>
                  <a:srgbClr val="6600CC"/>
                </a:solidFill>
              </a:rPr>
              <a:t>. Try to generalize thereafter.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0269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Problem </a:t>
            </a:r>
            <a:r>
              <a:rPr lang="en-GB" dirty="0" smtClean="0"/>
              <a:t>Solving (</a:t>
            </a:r>
            <a:r>
              <a:rPr lang="en-GB" dirty="0" smtClean="0"/>
              <a:t>3/4)</a:t>
            </a:r>
            <a:endParaRPr lang="en-SG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81117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SG" sz="2800" dirty="0">
                <a:solidFill>
                  <a:schemeClr val="tx1"/>
                </a:solidFill>
              </a:rPr>
              <a:t>Phase 1: Understanding the problem</a:t>
            </a:r>
          </a:p>
          <a:p>
            <a:pPr>
              <a:spcAft>
                <a:spcPct val="20000"/>
              </a:spcAft>
            </a:pPr>
            <a:r>
              <a:rPr lang="en-SG" sz="2800" dirty="0">
                <a:solidFill>
                  <a:schemeClr val="tx1"/>
                </a:solidFill>
              </a:rPr>
              <a:t>Phase 2: Devising a plan</a:t>
            </a:r>
          </a:p>
          <a:p>
            <a:pPr>
              <a:spcAft>
                <a:spcPct val="20000"/>
              </a:spcAft>
            </a:pPr>
            <a:r>
              <a:rPr lang="en-SG" sz="2800" dirty="0"/>
              <a:t>Phase 3: Carrying out the plan</a:t>
            </a:r>
          </a:p>
          <a:p>
            <a:pPr>
              <a:spcAft>
                <a:spcPct val="20000"/>
              </a:spcAft>
            </a:pPr>
            <a:r>
              <a:rPr lang="en-SG" sz="2800" dirty="0">
                <a:solidFill>
                  <a:schemeClr val="tx1"/>
                </a:solidFill>
              </a:rPr>
              <a:t>Phase 4: Looking </a:t>
            </a:r>
            <a:r>
              <a:rPr lang="en-SG" sz="2800" dirty="0" smtClean="0">
                <a:solidFill>
                  <a:schemeClr val="tx1"/>
                </a:solidFill>
              </a:rPr>
              <a:t>back</a:t>
            </a:r>
          </a:p>
          <a:p>
            <a:pPr lvl="1">
              <a:spcAft>
                <a:spcPct val="20000"/>
              </a:spcAft>
            </a:pPr>
            <a:endParaRPr lang="en-US" b="1" dirty="0" smtClean="0">
              <a:solidFill>
                <a:schemeClr val="tx1"/>
              </a:solidFill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kern="1200" dirty="0" smtClean="0">
                <a:solidFill>
                  <a:srgbClr val="6600CC"/>
                </a:solidFill>
                <a:latin typeface="Arial" charset="0"/>
                <a:ea typeface="+mn-ea"/>
                <a:cs typeface="Arial" charset="0"/>
              </a:rPr>
              <a:t>Detail your design.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kern="1200" dirty="0" smtClean="0">
                <a:solidFill>
                  <a:srgbClr val="6600CC"/>
                </a:solidFill>
                <a:latin typeface="Arial" charset="0"/>
                <a:ea typeface="+mn-ea"/>
                <a:cs typeface="Arial" charset="0"/>
              </a:rPr>
              <a:t>Check each step and make sure it works.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kern="1200" dirty="0" smtClean="0">
                <a:solidFill>
                  <a:srgbClr val="6600CC"/>
                </a:solidFill>
                <a:latin typeface="Arial" charset="0"/>
                <a:ea typeface="+mn-ea"/>
                <a:cs typeface="Arial" charset="0"/>
              </a:rPr>
              <a:t>May verify it by </a:t>
            </a:r>
            <a:r>
              <a:rPr lang="en-US" kern="1200" smtClean="0">
                <a:solidFill>
                  <a:srgbClr val="6600CC"/>
                </a:solidFill>
                <a:latin typeface="Arial" charset="0"/>
                <a:ea typeface="+mn-ea"/>
                <a:cs typeface="Arial" charset="0"/>
              </a:rPr>
              <a:t>hand tracing </a:t>
            </a:r>
            <a:r>
              <a:rPr lang="en-US" kern="1200" dirty="0" smtClean="0">
                <a:solidFill>
                  <a:srgbClr val="6600CC"/>
                </a:solidFill>
                <a:latin typeface="Arial" charset="0"/>
                <a:ea typeface="+mn-ea"/>
                <a:cs typeface="Arial" charset="0"/>
              </a:rPr>
              <a:t>an example.</a:t>
            </a:r>
            <a:endParaRPr lang="en-US" kern="1200" dirty="0">
              <a:solidFill>
                <a:srgbClr val="6600C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0269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Problem </a:t>
            </a:r>
            <a:r>
              <a:rPr lang="en-GB" dirty="0" smtClean="0"/>
              <a:t>Solving (</a:t>
            </a:r>
            <a:r>
              <a:rPr lang="en-GB" dirty="0" smtClean="0"/>
              <a:t>4/4)</a:t>
            </a:r>
            <a:endParaRPr lang="en-SG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81117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SG" sz="2800" dirty="0">
                <a:solidFill>
                  <a:schemeClr val="tx1"/>
                </a:solidFill>
              </a:rPr>
              <a:t>Phase 1: Understanding the problem</a:t>
            </a:r>
          </a:p>
          <a:p>
            <a:pPr>
              <a:spcAft>
                <a:spcPct val="20000"/>
              </a:spcAft>
            </a:pPr>
            <a:r>
              <a:rPr lang="en-SG" sz="2800" dirty="0">
                <a:solidFill>
                  <a:schemeClr val="tx1"/>
                </a:solidFill>
              </a:rPr>
              <a:t>Phase 2: Devising a plan</a:t>
            </a:r>
          </a:p>
          <a:p>
            <a:pPr>
              <a:spcAft>
                <a:spcPct val="20000"/>
              </a:spcAft>
            </a:pPr>
            <a:r>
              <a:rPr lang="en-SG" sz="2800" dirty="0">
                <a:solidFill>
                  <a:schemeClr val="tx1"/>
                </a:solidFill>
              </a:rPr>
              <a:t>Phase 3: Carrying out the plan</a:t>
            </a:r>
          </a:p>
          <a:p>
            <a:pPr>
              <a:spcAft>
                <a:spcPct val="20000"/>
              </a:spcAft>
            </a:pPr>
            <a:r>
              <a:rPr lang="en-SG" sz="2800" dirty="0"/>
              <a:t>Phase 4: Looking back</a:t>
            </a:r>
          </a:p>
          <a:p>
            <a:pPr lvl="1">
              <a:spcAft>
                <a:spcPct val="20000"/>
              </a:spcAft>
            </a:pPr>
            <a:endParaRPr lang="en-US" b="1" dirty="0" smtClean="0">
              <a:solidFill>
                <a:schemeClr val="tx1"/>
              </a:solidFill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kern="1200" dirty="0" smtClean="0">
                <a:solidFill>
                  <a:srgbClr val="6600CC"/>
                </a:solidFill>
                <a:latin typeface="Arial" charset="0"/>
                <a:ea typeface="+mn-ea"/>
                <a:cs typeface="Arial" charset="0"/>
              </a:rPr>
              <a:t>Test and revise your program until it is correct.</a:t>
            </a:r>
            <a:endParaRPr lang="en-SG" kern="1200" dirty="0" smtClean="0">
              <a:solidFill>
                <a:srgbClr val="6600CC"/>
              </a:solidFill>
              <a:latin typeface="Arial" charset="0"/>
              <a:ea typeface="+mn-ea"/>
              <a:cs typeface="Arial" charset="0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kern="1200" dirty="0" smtClean="0">
                <a:solidFill>
                  <a:srgbClr val="6600CC"/>
                </a:solidFill>
                <a:latin typeface="Arial" charset="0"/>
                <a:ea typeface="+mn-ea"/>
                <a:cs typeface="Arial" charset="0"/>
              </a:rPr>
              <a:t>Summarize what you have gained in this problem.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kern="1200" dirty="0" smtClean="0">
                <a:solidFill>
                  <a:srgbClr val="6600CC"/>
                </a:solidFill>
                <a:latin typeface="Arial" charset="0"/>
                <a:ea typeface="+mn-ea"/>
                <a:cs typeface="Arial" charset="0"/>
              </a:rPr>
              <a:t>Keep it in mind in case later on you meet similar problems.</a:t>
            </a:r>
            <a:endParaRPr lang="en-US" kern="1200" dirty="0">
              <a:solidFill>
                <a:srgbClr val="6600C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0269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Solving Exercise #1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15882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Given a square inscribed in a circle with all four corners of the square touching the circumference of the circle, </a:t>
            </a:r>
            <a:r>
              <a:rPr lang="en-SG" sz="2800" dirty="0" smtClean="0">
                <a:solidFill>
                  <a:schemeClr val="tx1"/>
                </a:solidFill>
              </a:rPr>
              <a:t>find </a:t>
            </a:r>
            <a:r>
              <a:rPr lang="en-SG" sz="2800" dirty="0">
                <a:solidFill>
                  <a:schemeClr val="tx1"/>
                </a:solidFill>
              </a:rPr>
              <a:t>out the </a:t>
            </a:r>
            <a:r>
              <a:rPr lang="en-SG" sz="2800" dirty="0"/>
              <a:t>area of the </a:t>
            </a:r>
            <a:r>
              <a:rPr lang="en-SG" sz="2800" dirty="0" smtClean="0"/>
              <a:t>circle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27</a:t>
            </a:fld>
            <a:endParaRPr lang="en-US" sz="1000" dirty="0"/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143000" y="3528311"/>
            <a:ext cx="2209800" cy="2057400"/>
            <a:chOff x="3168" y="2688"/>
            <a:chExt cx="1392" cy="1296"/>
          </a:xfrm>
        </p:grpSpPr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168" y="2688"/>
              <a:ext cx="1392" cy="1296"/>
            </a:xfrm>
            <a:prstGeom prst="ellipse">
              <a:avLst/>
            </a:prstGeom>
            <a:noFill/>
            <a:ln w="222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00" y="2850"/>
              <a:ext cx="928" cy="972"/>
            </a:xfrm>
            <a:prstGeom prst="rect">
              <a:avLst/>
            </a:prstGeom>
            <a:noFill/>
            <a:ln w="2222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744" y="350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2</a:t>
              </a:r>
              <a:r>
                <a:rPr lang="en-US" i="1"/>
                <a:t>a</a:t>
              </a:r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3400" y="3660"/>
              <a:ext cx="3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019" y="3660"/>
              <a:ext cx="3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393271" y="3702883"/>
            <a:ext cx="391025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What is known to you?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What is to calculate?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What do you need to know?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10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Solving </a:t>
            </a:r>
            <a:r>
              <a:rPr lang="en-GB" dirty="0"/>
              <a:t>Exercise #</a:t>
            </a:r>
            <a:r>
              <a:rPr lang="en-GB" dirty="0" smtClean="0"/>
              <a:t>1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15882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Given a square inscribed in a circle with all four corners of the square touching the circumference of the circle, </a:t>
            </a:r>
            <a:r>
              <a:rPr lang="en-SG" sz="2800" dirty="0" smtClean="0">
                <a:solidFill>
                  <a:schemeClr val="tx1"/>
                </a:solidFill>
              </a:rPr>
              <a:t>find </a:t>
            </a:r>
            <a:r>
              <a:rPr lang="en-SG" sz="2800" dirty="0">
                <a:solidFill>
                  <a:schemeClr val="tx1"/>
                </a:solidFill>
              </a:rPr>
              <a:t>out the </a:t>
            </a:r>
            <a:r>
              <a:rPr lang="en-SG" sz="2800" dirty="0"/>
              <a:t>area of the </a:t>
            </a:r>
            <a:r>
              <a:rPr lang="en-SG" sz="2800" dirty="0" smtClean="0"/>
              <a:t>circle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28</a:t>
            </a:fld>
            <a:endParaRPr lang="en-US" sz="1000" dirty="0"/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143000" y="3528311"/>
            <a:ext cx="2209800" cy="2057400"/>
            <a:chOff x="3168" y="2688"/>
            <a:chExt cx="1392" cy="1296"/>
          </a:xfrm>
        </p:grpSpPr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168" y="2688"/>
              <a:ext cx="1392" cy="1296"/>
            </a:xfrm>
            <a:prstGeom prst="ellipse">
              <a:avLst/>
            </a:prstGeom>
            <a:noFill/>
            <a:ln w="222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00" y="2850"/>
              <a:ext cx="928" cy="972"/>
            </a:xfrm>
            <a:prstGeom prst="rect">
              <a:avLst/>
            </a:prstGeom>
            <a:noFill/>
            <a:ln w="2222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744" y="350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2</a:t>
              </a:r>
              <a:r>
                <a:rPr lang="en-US" i="1"/>
                <a:t>a</a:t>
              </a:r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3400" y="3660"/>
              <a:ext cx="3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019" y="3660"/>
              <a:ext cx="3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393271" y="3593333"/>
            <a:ext cx="39102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Pythagoras’ theorem: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spcAft>
                <a:spcPct val="4000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i="1" dirty="0" smtClean="0">
                <a:solidFill>
                  <a:srgbClr val="800000"/>
                </a:solidFill>
              </a:rPr>
              <a:t>r</a:t>
            </a:r>
            <a:r>
              <a:rPr lang="en-US" sz="2000" b="1" baseline="30000" dirty="0" smtClean="0">
                <a:solidFill>
                  <a:srgbClr val="800000"/>
                </a:solidFill>
              </a:rPr>
              <a:t>2</a:t>
            </a:r>
            <a:r>
              <a:rPr lang="en-US" sz="2000" b="1" dirty="0" smtClean="0">
                <a:solidFill>
                  <a:srgbClr val="800000"/>
                </a:solidFill>
              </a:rPr>
              <a:t> </a:t>
            </a:r>
            <a:r>
              <a:rPr lang="en-US" sz="2000" b="1" dirty="0">
                <a:solidFill>
                  <a:srgbClr val="800000"/>
                </a:solidFill>
              </a:rPr>
              <a:t>= 2 * </a:t>
            </a:r>
            <a:r>
              <a:rPr lang="en-US" sz="2000" b="1" i="1" dirty="0">
                <a:solidFill>
                  <a:srgbClr val="800000"/>
                </a:solidFill>
              </a:rPr>
              <a:t>a</a:t>
            </a:r>
            <a:r>
              <a:rPr lang="en-US" sz="2000" b="1" baseline="30000" dirty="0">
                <a:solidFill>
                  <a:srgbClr val="800000"/>
                </a:solidFill>
              </a:rPr>
              <a:t>2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Area of cycle: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2000" b="1" i="1" dirty="0">
                <a:solidFill>
                  <a:srgbClr val="800000"/>
                </a:solidFill>
              </a:rPr>
              <a:t>C</a:t>
            </a:r>
            <a:r>
              <a:rPr lang="en-US" sz="2000" b="1" dirty="0">
                <a:solidFill>
                  <a:srgbClr val="800000"/>
                </a:solidFill>
              </a:rPr>
              <a:t> = </a:t>
            </a:r>
            <a:r>
              <a:rPr lang="en-US" sz="2000" b="1" dirty="0">
                <a:solidFill>
                  <a:srgbClr val="800000"/>
                </a:solidFill>
                <a:sym typeface="Symbol" pitchFamily="18" charset="2"/>
              </a:rPr>
              <a:t> * </a:t>
            </a:r>
            <a:r>
              <a:rPr lang="en-US" sz="2000" b="1" i="1" dirty="0">
                <a:solidFill>
                  <a:srgbClr val="800000"/>
                </a:solidFill>
                <a:sym typeface="Symbol" pitchFamily="18" charset="2"/>
              </a:rPr>
              <a:t>r</a:t>
            </a:r>
            <a:r>
              <a:rPr lang="en-US" sz="2000" b="1" baseline="30000" dirty="0">
                <a:solidFill>
                  <a:srgbClr val="800000"/>
                </a:solidFill>
                <a:sym typeface="Symbol" pitchFamily="18" charset="2"/>
              </a:rPr>
              <a:t>2</a:t>
            </a:r>
            <a:r>
              <a:rPr lang="en-US" sz="2000" b="1" dirty="0">
                <a:solidFill>
                  <a:srgbClr val="800000"/>
                </a:solidFill>
                <a:sym typeface="Symbol" pitchFamily="18" charset="2"/>
              </a:rPr>
              <a:t> </a:t>
            </a:r>
            <a:br>
              <a:rPr lang="en-US" sz="2000" b="1" dirty="0">
                <a:solidFill>
                  <a:srgbClr val="800000"/>
                </a:solidFill>
                <a:sym typeface="Symbol" pitchFamily="18" charset="2"/>
              </a:rPr>
            </a:br>
            <a:r>
              <a:rPr lang="en-US" sz="2000" b="1" dirty="0">
                <a:solidFill>
                  <a:srgbClr val="800000"/>
                </a:solidFill>
                <a:sym typeface="Symbol" pitchFamily="18" charset="2"/>
              </a:rPr>
              <a:t>        </a:t>
            </a:r>
            <a:r>
              <a:rPr lang="en-US" sz="2000" b="1" dirty="0" smtClean="0">
                <a:solidFill>
                  <a:srgbClr val="800000"/>
                </a:solidFill>
                <a:sym typeface="Symbol" pitchFamily="18" charset="2"/>
              </a:rPr>
              <a:t>	    = </a:t>
            </a:r>
            <a:r>
              <a:rPr lang="en-US" sz="2000" b="1" dirty="0">
                <a:solidFill>
                  <a:srgbClr val="800000"/>
                </a:solidFill>
                <a:sym typeface="Symbol" pitchFamily="18" charset="2"/>
              </a:rPr>
              <a:t> * 2 * </a:t>
            </a:r>
            <a:r>
              <a:rPr lang="en-US" sz="2000" b="1" i="1" dirty="0" smtClean="0">
                <a:solidFill>
                  <a:srgbClr val="800000"/>
                </a:solidFill>
                <a:sym typeface="Symbol" pitchFamily="18" charset="2"/>
              </a:rPr>
              <a:t>a</a:t>
            </a:r>
            <a:r>
              <a:rPr lang="en-US" sz="2000" b="1" baseline="30000" dirty="0" smtClean="0">
                <a:solidFill>
                  <a:srgbClr val="800000"/>
                </a:solidFill>
                <a:sym typeface="Symbol" pitchFamily="18" charset="2"/>
              </a:rPr>
              <a:t>2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10632" y="454372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i="1"/>
              <a:t>a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205832" y="3836654"/>
            <a:ext cx="0" cy="762000"/>
          </a:xfrm>
          <a:prstGeom prst="line">
            <a:avLst/>
          </a:prstGeom>
          <a:noFill/>
          <a:ln w="22225">
            <a:solidFill>
              <a:srgbClr val="339966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824832" y="401032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i="1"/>
              <a:t>a</a:t>
            </a:r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2247900" y="3781720"/>
            <a:ext cx="719932" cy="775291"/>
          </a:xfrm>
          <a:prstGeom prst="line">
            <a:avLst/>
          </a:prstGeom>
          <a:noFill/>
          <a:ln w="22225">
            <a:solidFill>
              <a:srgbClr val="339966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358232" y="393412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i="1"/>
              <a:t>r</a:t>
            </a:r>
            <a:endParaRPr 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2205368" y="4622580"/>
            <a:ext cx="762000" cy="0"/>
          </a:xfrm>
          <a:prstGeom prst="line">
            <a:avLst/>
          </a:prstGeom>
          <a:noFill/>
          <a:ln w="22225">
            <a:solidFill>
              <a:srgbClr val="339966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068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Solving Ex #2: </a:t>
            </a:r>
            <a:r>
              <a:rPr lang="en-GB" dirty="0"/>
              <a:t>Coin </a:t>
            </a:r>
            <a:r>
              <a:rPr lang="en-GB" dirty="0" smtClean="0"/>
              <a:t>Change 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22585"/>
          </a:xfrm>
        </p:spPr>
        <p:txBody>
          <a:bodyPr>
            <a:spAutoFit/>
          </a:bodyPr>
          <a:lstStyle/>
          <a:p>
            <a:r>
              <a:rPr lang="en-US" sz="2800" dirty="0"/>
              <a:t>Given this list of coin denominations: 1¢, 5¢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/>
              <a:t>10¢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/>
              <a:t>20¢, 50¢, and $1, find the </a:t>
            </a:r>
            <a:r>
              <a:rPr lang="en-US" sz="2800" u="sng" dirty="0"/>
              <a:t>minimum number of coins</a:t>
            </a:r>
            <a:r>
              <a:rPr lang="en-US" sz="2800" dirty="0"/>
              <a:t> needed for a given amount</a:t>
            </a:r>
            <a:r>
              <a:rPr lang="en-US" sz="2800" dirty="0" smtClean="0"/>
              <a:t>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Example 1: For $3.75, </a:t>
            </a:r>
            <a:r>
              <a:rPr lang="en-US" sz="2400" dirty="0" smtClean="0"/>
              <a:t>    coins </a:t>
            </a:r>
            <a:r>
              <a:rPr lang="en-US" sz="2400" dirty="0"/>
              <a:t>are needed</a:t>
            </a:r>
            <a:r>
              <a:rPr lang="en-US" sz="2400" dirty="0" smtClean="0"/>
              <a:t>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Example 2: For $5.43, </a:t>
            </a:r>
            <a:r>
              <a:rPr lang="en-US" sz="2400" dirty="0" smtClean="0"/>
              <a:t>     coins </a:t>
            </a:r>
            <a:r>
              <a:rPr lang="en-US" sz="2400" dirty="0"/>
              <a:t>are needed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r>
              <a:rPr lang="en-US" sz="2800" dirty="0">
                <a:solidFill>
                  <a:schemeClr val="tx1"/>
                </a:solidFill>
              </a:rPr>
              <a:t>For simplicity, </a:t>
            </a:r>
            <a:r>
              <a:rPr lang="en-US" sz="2800" dirty="0" smtClean="0">
                <a:solidFill>
                  <a:schemeClr val="tx1"/>
                </a:solidFill>
              </a:rPr>
              <a:t>we assume </a:t>
            </a:r>
            <a:r>
              <a:rPr lang="en-US" sz="2800" dirty="0">
                <a:solidFill>
                  <a:schemeClr val="tx1"/>
                </a:solidFill>
              </a:rPr>
              <a:t>that the input data is in cents.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29</a:t>
            </a:fld>
            <a:endParaRPr lang="en-US" sz="1000" dirty="0"/>
          </a:p>
        </p:txBody>
      </p:sp>
      <p:pic>
        <p:nvPicPr>
          <p:cNvPr id="14" name="Picture 13" descr="cen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1090" y="5791557"/>
            <a:ext cx="517996" cy="479147"/>
          </a:xfrm>
          <a:prstGeom prst="rect">
            <a:avLst/>
          </a:prstGeom>
        </p:spPr>
      </p:pic>
      <p:pic>
        <p:nvPicPr>
          <p:cNvPr id="15" name="Picture 14" descr="cent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6965" y="5626781"/>
            <a:ext cx="701452" cy="693001"/>
          </a:xfrm>
          <a:prstGeom prst="rect">
            <a:avLst/>
          </a:prstGeom>
        </p:spPr>
      </p:pic>
      <p:pic>
        <p:nvPicPr>
          <p:cNvPr id="16" name="Picture 15" descr="cent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1336" y="5459644"/>
            <a:ext cx="906492" cy="860138"/>
          </a:xfrm>
          <a:prstGeom prst="rect">
            <a:avLst/>
          </a:prstGeom>
        </p:spPr>
      </p:pic>
      <p:pic>
        <p:nvPicPr>
          <p:cNvPr id="17" name="Picture 16" descr="cent2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8749" y="5316282"/>
            <a:ext cx="990524" cy="1003500"/>
          </a:xfrm>
          <a:prstGeom prst="rect">
            <a:avLst/>
          </a:prstGeom>
        </p:spPr>
      </p:pic>
      <p:pic>
        <p:nvPicPr>
          <p:cNvPr id="18" name="Picture 17" descr="cent5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09689" y="5190606"/>
            <a:ext cx="1217738" cy="1129175"/>
          </a:xfrm>
          <a:prstGeom prst="rect">
            <a:avLst/>
          </a:prstGeom>
        </p:spPr>
      </p:pic>
      <p:pic>
        <p:nvPicPr>
          <p:cNvPr id="19" name="Picture 18" descr="cent10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4561" y="5015482"/>
            <a:ext cx="1254135" cy="1304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</a:t>
            </a:r>
            <a:r>
              <a:rPr lang="en-GB" dirty="0" smtClean="0"/>
              <a:t>1: </a:t>
            </a:r>
            <a:r>
              <a:rPr lang="en-GB" dirty="0"/>
              <a:t>Problem-Solving and Algorithm</a:t>
            </a:r>
            <a:endParaRPr lang="en-SG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69989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  <a:cs typeface="Arial" charset="0"/>
              </a:rPr>
              <a:t>Objectives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800" dirty="0" smtClean="0">
                <a:solidFill>
                  <a:srgbClr val="0000FF"/>
                </a:solidFill>
              </a:rPr>
              <a:t>Understand useful </a:t>
            </a:r>
            <a:r>
              <a:rPr lang="en-GB" sz="2800" dirty="0">
                <a:solidFill>
                  <a:srgbClr val="0000FF"/>
                </a:solidFill>
              </a:rPr>
              <a:t>problem-solving strategies.</a:t>
            </a:r>
            <a:endParaRPr lang="en-SG" sz="2800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800" dirty="0">
                <a:solidFill>
                  <a:srgbClr val="0000FF"/>
                </a:solidFill>
              </a:rPr>
              <a:t>Able </a:t>
            </a:r>
            <a:r>
              <a:rPr lang="en-SG" sz="2800" dirty="0" smtClean="0">
                <a:solidFill>
                  <a:srgbClr val="0000FF"/>
                </a:solidFill>
              </a:rPr>
              <a:t>to w</a:t>
            </a:r>
            <a:r>
              <a:rPr lang="en-GB" sz="2800" dirty="0" smtClean="0">
                <a:solidFill>
                  <a:srgbClr val="0000FF"/>
                </a:solidFill>
              </a:rPr>
              <a:t>rite </a:t>
            </a:r>
            <a:r>
              <a:rPr lang="en-GB" sz="2800" dirty="0">
                <a:solidFill>
                  <a:srgbClr val="0000FF"/>
                </a:solidFill>
              </a:rPr>
              <a:t>algorithms in </a:t>
            </a:r>
            <a:r>
              <a:rPr lang="en-GB" sz="2800" dirty="0" smtClean="0">
                <a:solidFill>
                  <a:srgbClr val="0000FF"/>
                </a:solidFill>
              </a:rPr>
              <a:t>pseudo-codes.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800" dirty="0" smtClean="0">
                <a:solidFill>
                  <a:srgbClr val="0000FF"/>
                </a:solidFill>
                <a:cs typeface="Arial" charset="0"/>
              </a:rPr>
              <a:t>Understand the basics of C programming in UNIX.</a:t>
            </a:r>
            <a:endParaRPr lang="en-GB" sz="3200" dirty="0">
              <a:cs typeface="Arial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Solving Ex #2: </a:t>
            </a:r>
            <a:r>
              <a:rPr lang="en-GB" dirty="0"/>
              <a:t>Coin </a:t>
            </a:r>
            <a:r>
              <a:rPr lang="en-GB" dirty="0" smtClean="0"/>
              <a:t>Change 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 smtClean="0"/>
              <a:t>A possible algorithm: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30</a:t>
            </a:fld>
            <a:endParaRPr lang="en-US" sz="1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483256" y="1986507"/>
            <a:ext cx="4949465" cy="430271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tabLst>
                <a:tab pos="571500" algn="l"/>
                <a:tab pos="1028700" algn="l"/>
                <a:tab pos="3314700" algn="l"/>
              </a:tabLst>
            </a:pPr>
            <a:r>
              <a:rPr lang="en-GB" i="1" dirty="0"/>
              <a:t>Algorithm: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dirty="0"/>
              <a:t>Enter </a:t>
            </a:r>
            <a:r>
              <a:rPr lang="en-US" i="1" dirty="0" err="1"/>
              <a:t>amt</a:t>
            </a:r>
            <a:endParaRPr lang="en-US" i="1" dirty="0"/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/>
              <a:t>coins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/>
              <a:t>coins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/>
              <a:t>coins</a:t>
            </a:r>
            <a:r>
              <a:rPr lang="en-US" dirty="0"/>
              <a:t> + (</a:t>
            </a:r>
            <a:r>
              <a:rPr lang="en-US" i="1" dirty="0" err="1"/>
              <a:t>amt</a:t>
            </a:r>
            <a:r>
              <a:rPr lang="en-US" i="1" dirty="0"/>
              <a:t> </a:t>
            </a:r>
            <a:r>
              <a:rPr lang="en-US" dirty="0"/>
              <a:t>/ 100)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 err="1"/>
              <a:t>amt</a:t>
            </a:r>
            <a:r>
              <a:rPr lang="en-US" i="1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 err="1"/>
              <a:t>amt</a:t>
            </a:r>
            <a:r>
              <a:rPr lang="en-US" i="1" dirty="0"/>
              <a:t> </a:t>
            </a:r>
            <a:r>
              <a:rPr lang="en-US" dirty="0"/>
              <a:t>mod</a:t>
            </a:r>
            <a:r>
              <a:rPr lang="en-US" i="1" dirty="0"/>
              <a:t> </a:t>
            </a:r>
            <a:r>
              <a:rPr lang="en-US" dirty="0"/>
              <a:t>100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/>
              <a:t>coins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/>
              <a:t>coins</a:t>
            </a:r>
            <a:r>
              <a:rPr lang="en-US" dirty="0"/>
              <a:t> + (</a:t>
            </a:r>
            <a:r>
              <a:rPr lang="en-US" i="1" dirty="0" err="1"/>
              <a:t>amt</a:t>
            </a:r>
            <a:r>
              <a:rPr lang="en-US" i="1" dirty="0"/>
              <a:t> </a:t>
            </a:r>
            <a:r>
              <a:rPr lang="en-US" dirty="0"/>
              <a:t>/ 50)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 err="1"/>
              <a:t>amt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 err="1"/>
              <a:t>amt</a:t>
            </a:r>
            <a:r>
              <a:rPr lang="en-US" dirty="0"/>
              <a:t> mod 50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/>
              <a:t>coins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/>
              <a:t>coins</a:t>
            </a:r>
            <a:r>
              <a:rPr lang="en-US" dirty="0"/>
              <a:t> + (</a:t>
            </a:r>
            <a:r>
              <a:rPr lang="en-US" i="1" dirty="0" err="1"/>
              <a:t>amt</a:t>
            </a:r>
            <a:r>
              <a:rPr lang="en-US" i="1" dirty="0"/>
              <a:t> </a:t>
            </a:r>
            <a:r>
              <a:rPr lang="en-US" dirty="0"/>
              <a:t>/ 20)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 err="1"/>
              <a:t>amt</a:t>
            </a:r>
            <a:r>
              <a:rPr lang="en-US" i="1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 err="1"/>
              <a:t>amt</a:t>
            </a:r>
            <a:r>
              <a:rPr lang="en-US" dirty="0"/>
              <a:t> mod 20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dirty="0"/>
              <a:t>coins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coins + (</a:t>
            </a:r>
            <a:r>
              <a:rPr lang="en-US" i="1" dirty="0" err="1"/>
              <a:t>amt</a:t>
            </a:r>
            <a:r>
              <a:rPr lang="en-US" i="1" dirty="0"/>
              <a:t> </a:t>
            </a:r>
            <a:r>
              <a:rPr lang="en-US" dirty="0"/>
              <a:t>/ 10)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 err="1"/>
              <a:t>amt</a:t>
            </a:r>
            <a:r>
              <a:rPr lang="en-US" i="1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 err="1"/>
              <a:t>amt</a:t>
            </a:r>
            <a:r>
              <a:rPr lang="en-US" dirty="0"/>
              <a:t> mod 10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dirty="0"/>
              <a:t>coins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/>
              <a:t>coins + (</a:t>
            </a:r>
            <a:r>
              <a:rPr lang="en-US" i="1" dirty="0" err="1"/>
              <a:t>amt</a:t>
            </a:r>
            <a:r>
              <a:rPr lang="en-US" i="1" dirty="0"/>
              <a:t> </a:t>
            </a:r>
            <a:r>
              <a:rPr lang="en-US" dirty="0"/>
              <a:t>/ 5)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 err="1"/>
              <a:t>amt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 err="1"/>
              <a:t>amt</a:t>
            </a:r>
            <a:r>
              <a:rPr lang="en-US" dirty="0"/>
              <a:t> mod 5</a:t>
            </a:r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i="1" dirty="0"/>
              <a:t>coins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/>
              <a:t>coins</a:t>
            </a:r>
            <a:r>
              <a:rPr lang="en-US" dirty="0"/>
              <a:t> </a:t>
            </a:r>
            <a:r>
              <a:rPr lang="en-US" dirty="0" smtClean="0"/>
              <a:t>+ (</a:t>
            </a:r>
            <a:r>
              <a:rPr lang="en-US" i="1" dirty="0" err="1" smtClean="0"/>
              <a:t>amt</a:t>
            </a:r>
            <a:r>
              <a:rPr lang="en-US" i="1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1)</a:t>
            </a:r>
            <a:endParaRPr lang="en-US" dirty="0"/>
          </a:p>
          <a:p>
            <a:pPr marL="742950" lvl="1" indent="-285750">
              <a:tabLst>
                <a:tab pos="571500" algn="l"/>
                <a:tab pos="2171700" algn="l"/>
              </a:tabLst>
            </a:pPr>
            <a:r>
              <a:rPr lang="en-US" dirty="0"/>
              <a:t>Print </a:t>
            </a:r>
            <a:r>
              <a:rPr lang="en-US" i="1" dirty="0"/>
              <a:t>coins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0196" y="2486189"/>
            <a:ext cx="289205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Does this algorithm always work?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09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sz="4000" dirty="0" smtClean="0">
                <a:solidFill>
                  <a:srgbClr val="9933FF"/>
                </a:solidFill>
                <a:latin typeface="Garamond" pitchFamily="18" charset="0"/>
              </a:rPr>
              <a:t>Design Algorithm Before Coding!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591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Preceding examples show that we can discuss problems and their solutions (algorithms) without </a:t>
            </a:r>
            <a:r>
              <a:rPr lang="en-US" sz="2200" u="sng" dirty="0">
                <a:solidFill>
                  <a:schemeClr val="tx1"/>
                </a:solidFill>
              </a:rPr>
              <a:t>writing out the codes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</a:rPr>
              <a:t>A sample program development process for the </a:t>
            </a:r>
            <a:r>
              <a:rPr lang="en-US" sz="2200" dirty="0">
                <a:solidFill>
                  <a:srgbClr val="0070C0"/>
                </a:solidFill>
              </a:rPr>
              <a:t>Coin Change </a:t>
            </a:r>
            <a:r>
              <a:rPr lang="en-US" sz="2200" dirty="0">
                <a:solidFill>
                  <a:schemeClr val="tx1"/>
                </a:solidFill>
              </a:rPr>
              <a:t>problem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Understanding the problem (if in doubt, ask questions!): 2-5 </a:t>
            </a:r>
            <a:r>
              <a:rPr lang="en-US" sz="1800" dirty="0" smtClean="0"/>
              <a:t>minutes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Designing the </a:t>
            </a:r>
            <a:r>
              <a:rPr lang="en-US" sz="1800" dirty="0"/>
              <a:t>algorithm: 10-20 </a:t>
            </a:r>
            <a:r>
              <a:rPr lang="en-US" sz="1800" dirty="0" smtClean="0"/>
              <a:t>minutes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Verifying the </a:t>
            </a:r>
            <a:r>
              <a:rPr lang="en-US" sz="1800" dirty="0"/>
              <a:t>algorithm: 10-20 </a:t>
            </a:r>
            <a:r>
              <a:rPr lang="en-US" sz="1800" dirty="0" smtClean="0"/>
              <a:t>minutes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Writing the program: 10 </a:t>
            </a:r>
            <a:r>
              <a:rPr lang="en-US" sz="1800" dirty="0" smtClean="0"/>
              <a:t>minutes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Testing and debugging the program: 10 minutes to 1 </a:t>
            </a:r>
            <a:r>
              <a:rPr lang="en-US" sz="1800" dirty="0" smtClean="0"/>
              <a:t>hour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 more complex problems, time spent in thinking about the algorithm could far exceed time spent in writing the program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/>
              <a:t>The more time you invest in writing a good algorithm, the more time you will save in debugging your program.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31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Take-home Exercise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04447"/>
          </a:xfrm>
        </p:spPr>
        <p:txBody>
          <a:bodyPr>
            <a:spAutoFit/>
          </a:bodyPr>
          <a:lstStyle/>
          <a:p>
            <a:r>
              <a:rPr lang="en-SG" sz="2800" dirty="0"/>
              <a:t>Given a single </a:t>
            </a:r>
            <a:r>
              <a:rPr lang="en-SG" sz="2800" dirty="0" smtClean="0"/>
              <a:t>positive integer </a:t>
            </a:r>
            <a:r>
              <a:rPr lang="en-SG" sz="2800" i="1" dirty="0"/>
              <a:t>n</a:t>
            </a:r>
            <a:r>
              <a:rPr lang="en-SG" sz="2800" dirty="0"/>
              <a:t>, </a:t>
            </a:r>
            <a:r>
              <a:rPr lang="en-SG" sz="2800" dirty="0" smtClean="0"/>
              <a:t>calculate the </a:t>
            </a:r>
            <a:r>
              <a:rPr lang="en-SG" sz="2800" dirty="0"/>
              <a:t>sum of all its digits</a:t>
            </a:r>
            <a:r>
              <a:rPr lang="en-US" sz="2800" dirty="0" smtClean="0"/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SG" sz="2800" dirty="0">
                <a:solidFill>
                  <a:schemeClr val="tx1"/>
                </a:solidFill>
              </a:rPr>
              <a:t>The answer for the above example is 19 (2 + 5 + 2 + 0 + 4 + 0 + 3 + 1 + 2</a:t>
            </a:r>
            <a:r>
              <a:rPr lang="en-SG" sz="2800" dirty="0" smtClean="0">
                <a:solidFill>
                  <a:schemeClr val="tx1"/>
                </a:solidFill>
              </a:rPr>
              <a:t>).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Hint: do you know </a:t>
            </a:r>
            <a:r>
              <a:rPr lang="en-US" sz="2800" dirty="0" smtClean="0">
                <a:solidFill>
                  <a:srgbClr val="9933FF"/>
                </a:solidFill>
              </a:rPr>
              <a:t>modulo</a:t>
            </a:r>
            <a:r>
              <a:rPr lang="en-US" sz="2800" dirty="0" smtClean="0">
                <a:solidFill>
                  <a:schemeClr val="tx1"/>
                </a:solidFill>
              </a:rPr>
              <a:t> operation?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32</a:t>
            </a:fld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909711" y="2554250"/>
            <a:ext cx="2068689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252040312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071511" y="3468650"/>
            <a:ext cx="228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3081866" y="3423494"/>
            <a:ext cx="228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5799668" y="3423495"/>
            <a:ext cx="228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2596444" y="3369872"/>
            <a:ext cx="228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3496733" y="3654916"/>
            <a:ext cx="228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4450645" y="3663383"/>
            <a:ext cx="228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3979334" y="3434783"/>
            <a:ext cx="228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4902200" y="3355761"/>
            <a:ext cx="228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5319889" y="3494050"/>
            <a:ext cx="228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6642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</a:t>
            </a:r>
            <a:r>
              <a:rPr lang="en-GB" dirty="0"/>
              <a:t>into UNIX </a:t>
            </a:r>
            <a:r>
              <a:rPr lang="en-GB" dirty="0" smtClean="0"/>
              <a:t>System </a:t>
            </a:r>
            <a:r>
              <a:rPr lang="en-GB" dirty="0"/>
              <a:t>(</a:t>
            </a:r>
            <a:r>
              <a:rPr lang="en-GB" dirty="0" smtClean="0"/>
              <a:t>1/4)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To login to </a:t>
            </a:r>
            <a:r>
              <a:rPr lang="en-US" sz="3200" dirty="0" err="1">
                <a:solidFill>
                  <a:schemeClr val="tx1"/>
                </a:solidFill>
              </a:rPr>
              <a:t>sunfire</a:t>
            </a:r>
            <a:r>
              <a:rPr lang="en-US" sz="3200" dirty="0">
                <a:solidFill>
                  <a:schemeClr val="tx1"/>
                </a:solidFill>
              </a:rPr>
              <a:t> server, you need your </a:t>
            </a:r>
            <a:r>
              <a:rPr lang="en-US" sz="3200" dirty="0" err="1"/>
              <a:t>SoC</a:t>
            </a:r>
            <a:r>
              <a:rPr lang="en-US" sz="3200" dirty="0"/>
              <a:t> UNIX account user-name </a:t>
            </a:r>
            <a:r>
              <a:rPr lang="en-US" sz="3200" dirty="0">
                <a:solidFill>
                  <a:schemeClr val="tx1"/>
                </a:solidFill>
              </a:rPr>
              <a:t>and</a:t>
            </a:r>
            <a:r>
              <a:rPr lang="en-US" sz="3200" dirty="0"/>
              <a:t> password.</a:t>
            </a:r>
          </a:p>
          <a:p>
            <a:endParaRPr lang="en-US" sz="3200" dirty="0"/>
          </a:p>
          <a:p>
            <a:r>
              <a:rPr lang="en-GB" sz="3200" dirty="0">
                <a:solidFill>
                  <a:schemeClr val="tx1"/>
                </a:solidFill>
              </a:rPr>
              <a:t>If you don’t have it yet, create your account here</a:t>
            </a:r>
            <a:r>
              <a:rPr lang="en-GB" sz="32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GB" sz="2800" dirty="0">
                <a:hlinkClick r:id="rId3"/>
              </a:rPr>
              <a:t>https://mysoc.nus.edu.sg/~</a:t>
            </a:r>
            <a:r>
              <a:rPr lang="en-GB" sz="2800" dirty="0" smtClean="0">
                <a:hlinkClick r:id="rId3"/>
              </a:rPr>
              <a:t>newacct</a:t>
            </a:r>
            <a:endParaRPr lang="en-SG" sz="1200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8979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6412" y="1339851"/>
            <a:ext cx="4394978" cy="923330"/>
            <a:chOff x="506026" y="1340528"/>
            <a:chExt cx="4395133" cy="922315"/>
          </a:xfrm>
        </p:grpSpPr>
        <p:pic>
          <p:nvPicPr>
            <p:cNvPr id="25614" name="Picture 5" descr="ssh_icon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884" y="1372940"/>
              <a:ext cx="676275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5" name="TextBox 6"/>
            <p:cNvSpPr txBox="1">
              <a:spLocks noChangeArrowheads="1"/>
            </p:cNvSpPr>
            <p:nvPr/>
          </p:nvSpPr>
          <p:spPr bwMode="auto">
            <a:xfrm>
              <a:off x="506026" y="1340528"/>
              <a:ext cx="3665693" cy="922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on your desktop, and double click on it.</a:t>
              </a:r>
              <a:endParaRPr lang="en-SG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8000" y="2435283"/>
            <a:ext cx="8518525" cy="3818476"/>
            <a:chOff x="507508" y="2276304"/>
            <a:chExt cx="8518955" cy="3817398"/>
          </a:xfrm>
        </p:grpSpPr>
        <p:sp>
          <p:nvSpPr>
            <p:cNvPr id="25612" name="TextBox 8"/>
            <p:cNvSpPr txBox="1">
              <a:spLocks noChangeArrowheads="1"/>
            </p:cNvSpPr>
            <p:nvPr/>
          </p:nvSpPr>
          <p:spPr bwMode="auto">
            <a:xfrm>
              <a:off x="507508" y="2300797"/>
              <a:ext cx="2963662" cy="1753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55600" indent="-355600"/>
              <a:r>
                <a:rPr lang="en-US" dirty="0"/>
                <a:t>2.	Click on “</a:t>
              </a:r>
              <a:r>
                <a:rPr lang="en-US" dirty="0">
                  <a:solidFill>
                    <a:srgbClr val="0000FF"/>
                  </a:solidFill>
                </a:rPr>
                <a:t>Quick Connect</a:t>
              </a:r>
              <a:r>
                <a:rPr lang="en-US" dirty="0"/>
                <a:t>” to get the pop-up window. Enter “</a:t>
              </a:r>
              <a:r>
                <a:rPr lang="en-US" dirty="0" err="1" smtClean="0">
                  <a:solidFill>
                    <a:srgbClr val="0000FF"/>
                  </a:solidFill>
                </a:rPr>
                <a:t>sunfire</a:t>
              </a:r>
              <a:r>
                <a:rPr lang="en-US" dirty="0" smtClean="0"/>
                <a:t>” </a:t>
              </a:r>
              <a:r>
                <a:rPr lang="en-US" dirty="0"/>
                <a:t>for Host Name and your </a:t>
              </a:r>
              <a:r>
                <a:rPr lang="en-US" dirty="0">
                  <a:solidFill>
                    <a:srgbClr val="0000FF"/>
                  </a:solidFill>
                </a:rPr>
                <a:t>UNIX id </a:t>
              </a:r>
              <a:r>
                <a:rPr lang="en-US" dirty="0" smtClean="0"/>
                <a:t>as User Name.</a:t>
              </a:r>
              <a:endParaRPr lang="en-SG" dirty="0"/>
            </a:p>
          </p:txBody>
        </p:sp>
        <p:pic>
          <p:nvPicPr>
            <p:cNvPr id="256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8139" y="2276304"/>
              <a:ext cx="5438324" cy="3817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456122" y="2635995"/>
            <a:ext cx="3643054" cy="1626744"/>
            <a:chOff x="2455861" y="2476870"/>
            <a:chExt cx="3643098" cy="1626304"/>
          </a:xfrm>
        </p:grpSpPr>
        <p:cxnSp>
          <p:nvCxnSpPr>
            <p:cNvPr id="25609" name="Straight Arrow Connector 10"/>
            <p:cNvCxnSpPr>
              <a:cxnSpLocks noChangeShapeType="1"/>
            </p:cNvCxnSpPr>
            <p:nvPr/>
          </p:nvCxnSpPr>
          <p:spPr bwMode="auto">
            <a:xfrm>
              <a:off x="2732310" y="2476870"/>
              <a:ext cx="1129476" cy="319596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5610" name="Straight Arrow Connector 12"/>
            <p:cNvCxnSpPr>
              <a:cxnSpLocks noChangeShapeType="1"/>
            </p:cNvCxnSpPr>
            <p:nvPr/>
          </p:nvCxnSpPr>
          <p:spPr bwMode="auto">
            <a:xfrm>
              <a:off x="3366117" y="3338753"/>
              <a:ext cx="2732842" cy="665076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5611" name="Straight Arrow Connector 14"/>
            <p:cNvCxnSpPr>
              <a:cxnSpLocks noChangeShapeType="1"/>
            </p:cNvCxnSpPr>
            <p:nvPr/>
          </p:nvCxnSpPr>
          <p:spPr bwMode="auto">
            <a:xfrm>
              <a:off x="2455861" y="3671291"/>
              <a:ext cx="3643098" cy="431883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</a:t>
            </a:r>
            <a:r>
              <a:rPr lang="en-GB" dirty="0"/>
              <a:t>into UNIX System (</a:t>
            </a:r>
            <a:r>
              <a:rPr lang="en-GB" dirty="0" smtClean="0"/>
              <a:t>2/4)</a:t>
            </a:r>
            <a:endParaRPr lang="en-SG" dirty="0"/>
          </a:p>
        </p:txBody>
      </p:sp>
      <p:sp>
        <p:nvSpPr>
          <p:cNvPr id="2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6939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4975" y="1322388"/>
            <a:ext cx="6427788" cy="1320800"/>
            <a:chOff x="435005" y="1322773"/>
            <a:chExt cx="6427433" cy="1319977"/>
          </a:xfrm>
        </p:grpSpPr>
        <p:sp>
          <p:nvSpPr>
            <p:cNvPr id="26635" name="TextBox 6"/>
            <p:cNvSpPr txBox="1">
              <a:spLocks noChangeArrowheads="1"/>
            </p:cNvSpPr>
            <p:nvPr/>
          </p:nvSpPr>
          <p:spPr bwMode="auto">
            <a:xfrm>
              <a:off x="435005" y="1322773"/>
              <a:ext cx="3568823" cy="369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55600" indent="-355600"/>
              <a:r>
                <a:rPr lang="en-US" dirty="0"/>
                <a:t>3.	Enter your UNIX password.</a:t>
              </a:r>
              <a:endParaRPr lang="en-SG" dirty="0"/>
            </a:p>
          </p:txBody>
        </p:sp>
        <p:pic>
          <p:nvPicPr>
            <p:cNvPr id="26636" name="Picture 17" descr="password_popup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8519" y="1353567"/>
              <a:ext cx="2723919" cy="128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690813" y="1662113"/>
            <a:ext cx="1562100" cy="450850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71488" y="2709863"/>
            <a:ext cx="8091487" cy="3860800"/>
            <a:chOff x="471995" y="2602637"/>
            <a:chExt cx="8090193" cy="3861739"/>
          </a:xfrm>
        </p:grpSpPr>
        <p:sp>
          <p:nvSpPr>
            <p:cNvPr id="26633" name="TextBox 21"/>
            <p:cNvSpPr txBox="1">
              <a:spLocks noChangeArrowheads="1"/>
            </p:cNvSpPr>
            <p:nvPr/>
          </p:nvSpPr>
          <p:spPr bwMode="auto">
            <a:xfrm>
              <a:off x="471995" y="2602637"/>
              <a:ext cx="6151612" cy="646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4.	Once you log in successfully into your UNIX account, you will see this screen (actual display may vary).</a:t>
              </a:r>
              <a:endParaRPr lang="en-SG" dirty="0"/>
            </a:p>
          </p:txBody>
        </p:sp>
        <p:pic>
          <p:nvPicPr>
            <p:cNvPr id="26634" name="Picture 22" descr="logged_in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7600" y="3235149"/>
              <a:ext cx="4904588" cy="322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</a:t>
            </a:r>
            <a:r>
              <a:rPr lang="en-GB" dirty="0"/>
              <a:t>into UNIX </a:t>
            </a:r>
            <a:r>
              <a:rPr lang="en-GB" dirty="0" smtClean="0"/>
              <a:t>System </a:t>
            </a:r>
            <a:r>
              <a:rPr lang="en-GB" dirty="0"/>
              <a:t>(</a:t>
            </a:r>
            <a:r>
              <a:rPr lang="en-GB" dirty="0" smtClean="0"/>
              <a:t>3/4)</a:t>
            </a:r>
            <a:endParaRPr lang="en-SG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35</a:t>
            </a:fld>
            <a:endParaRPr lang="en-US" sz="1000" dirty="0"/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475025" y="4223287"/>
            <a:ext cx="29968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/>
            <a:r>
              <a:rPr lang="en-US" dirty="0" smtClean="0"/>
              <a:t>5.</a:t>
            </a:r>
            <a:r>
              <a:rPr lang="en-US" dirty="0"/>
              <a:t>	</a:t>
            </a:r>
            <a:r>
              <a:rPr lang="en-US" dirty="0" smtClean="0"/>
              <a:t>Later on, you may type command </a:t>
            </a:r>
            <a:r>
              <a:rPr lang="en-US" dirty="0" smtClean="0">
                <a:solidFill>
                  <a:srgbClr val="0000FF"/>
                </a:solidFill>
              </a:rPr>
              <a:t>exit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logout</a:t>
            </a:r>
            <a:r>
              <a:rPr lang="en-US" dirty="0" smtClean="0"/>
              <a:t> to disconnect from </a:t>
            </a:r>
            <a:r>
              <a:rPr lang="en-US" dirty="0" err="1" smtClean="0"/>
              <a:t>sunfire</a:t>
            </a:r>
            <a:r>
              <a:rPr lang="en-US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139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</a:t>
            </a:r>
            <a:r>
              <a:rPr lang="en-GB" dirty="0"/>
              <a:t>into UNIX System </a:t>
            </a:r>
            <a:r>
              <a:rPr lang="en-GB" dirty="0" smtClean="0"/>
              <a:t>(4/4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8050"/>
          </a:xfr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If </a:t>
            </a:r>
            <a:r>
              <a:rPr lang="en-US" sz="3200" dirty="0">
                <a:solidFill>
                  <a:srgbClr val="C00000"/>
                </a:solidFill>
              </a:rPr>
              <a:t>this is your first time logging </a:t>
            </a:r>
            <a:r>
              <a:rPr lang="en-US" sz="3200" dirty="0" smtClean="0">
                <a:solidFill>
                  <a:srgbClr val="C00000"/>
                </a:solidFill>
              </a:rPr>
              <a:t>in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Type the following two commands (setup script) one by one: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~cs1010/workshop/setup</a:t>
            </a:r>
          </a:p>
          <a:p>
            <a:pPr marL="857250" lvl="2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(enter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when prompted)</a:t>
            </a:r>
          </a:p>
          <a:p>
            <a:pPr marL="1371600" lvl="2" indent="-514350">
              <a:buFont typeface="+mj-lt"/>
              <a:buAutoNum type="arabicPeriod" startAt="2"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bash_profile</a:t>
            </a:r>
            <a:endParaRPr lang="en-US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(no response from the system is good news!)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1371600" lvl="2" indent="-514350">
              <a:buFont typeface="+mj-lt"/>
              <a:buAutoNum type="arabicPeriod" startAt="2"/>
            </a:pPr>
            <a:endParaRPr lang="en-US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4663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First Program (1/3)</a:t>
            </a:r>
            <a:endParaRPr lang="en-SG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37</a:t>
            </a:fld>
            <a:endParaRPr lang="en-US" sz="10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397306"/>
          </a:xfrm>
        </p:spPr>
        <p:txBody>
          <a:bodyPr>
            <a:spAutoFit/>
          </a:bodyPr>
          <a:lstStyle/>
          <a:p>
            <a:r>
              <a:rPr lang="en-SG" sz="2800" dirty="0"/>
              <a:t>Given a </a:t>
            </a:r>
            <a:r>
              <a:rPr lang="en-SG" sz="2800" dirty="0" smtClean="0"/>
              <a:t>distance in </a:t>
            </a:r>
            <a:r>
              <a:rPr lang="en-SG" sz="2800" dirty="0"/>
              <a:t>miles, convert it </a:t>
            </a:r>
            <a:r>
              <a:rPr lang="en-SG" sz="2800" dirty="0" smtClean="0"/>
              <a:t>to </a:t>
            </a:r>
            <a:r>
              <a:rPr lang="en-SG" sz="2800" dirty="0" err="1" smtClean="0"/>
              <a:t>kilometers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800000"/>
                </a:solidFill>
              </a:rPr>
              <a:t>kilometer = mile </a:t>
            </a:r>
            <a:r>
              <a:rPr lang="en-US" b="1" dirty="0" smtClean="0">
                <a:solidFill>
                  <a:srgbClr val="800000"/>
                </a:solidFill>
              </a:rPr>
              <a:t>* 1.609</a:t>
            </a:r>
            <a:endParaRPr lang="en-US" sz="28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493866" y="3060421"/>
            <a:ext cx="5867400" cy="2092881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Aft>
                <a:spcPct val="20000"/>
              </a:spcAft>
              <a:tabLst>
                <a:tab pos="571500" algn="l"/>
                <a:tab pos="1028700" algn="l"/>
                <a:tab pos="3314700" algn="l"/>
              </a:tabLst>
            </a:pPr>
            <a:r>
              <a:rPr lang="en-GB" sz="2000" i="1" dirty="0"/>
              <a:t>Algorithm:</a:t>
            </a:r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en-GB" sz="2000" i="1" dirty="0"/>
              <a:t>	</a:t>
            </a:r>
            <a:r>
              <a:rPr lang="en-GB" sz="2000" i="1" dirty="0" smtClean="0"/>
              <a:t>1. </a:t>
            </a:r>
            <a:r>
              <a:rPr lang="pt-BR" sz="2000" dirty="0" smtClean="0"/>
              <a:t>read distance in unit </a:t>
            </a:r>
            <a:r>
              <a:rPr lang="pt-BR" sz="2000" i="1" dirty="0" smtClean="0"/>
              <a:t>miles</a:t>
            </a:r>
            <a:endParaRPr lang="en-US" sz="2000" dirty="0"/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endParaRPr lang="en-US" sz="2000" dirty="0"/>
          </a:p>
          <a:p>
            <a:pPr>
              <a:spcBef>
                <a:spcPct val="30000"/>
              </a:spcBef>
              <a:tabLst>
                <a:tab pos="571500" algn="l"/>
                <a:tab pos="1028700" algn="l"/>
                <a:tab pos="331470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2.</a:t>
            </a:r>
            <a:r>
              <a:rPr lang="en-US" sz="2000" dirty="0" smtClean="0"/>
              <a:t> convert the distance to </a:t>
            </a:r>
            <a:r>
              <a:rPr lang="en-US" sz="2000" i="1" dirty="0" smtClean="0"/>
              <a:t>kilometers</a:t>
            </a:r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endParaRPr lang="en-US" sz="2000" dirty="0" smtClean="0"/>
          </a:p>
          <a:p>
            <a:pPr>
              <a:tabLst>
                <a:tab pos="571500" algn="l"/>
                <a:tab pos="1028700" algn="l"/>
                <a:tab pos="331470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3.</a:t>
            </a:r>
            <a:r>
              <a:rPr lang="en-US" sz="2000" dirty="0" smtClean="0"/>
              <a:t> print the distance in </a:t>
            </a:r>
            <a:r>
              <a:rPr lang="en-US" sz="2000" i="1" dirty="0"/>
              <a:t>kilometers</a:t>
            </a:r>
            <a:endParaRPr lang="en-GB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33983" y="1963128"/>
            <a:ext cx="7669537" cy="3548233"/>
            <a:chOff x="633983" y="1261350"/>
            <a:chExt cx="7669537" cy="3548233"/>
          </a:xfrm>
        </p:grpSpPr>
        <p:sp>
          <p:nvSpPr>
            <p:cNvPr id="12" name="TextBox 11"/>
            <p:cNvSpPr txBox="1"/>
            <p:nvPr/>
          </p:nvSpPr>
          <p:spPr>
            <a:xfrm>
              <a:off x="633983" y="1270153"/>
              <a:ext cx="7669537" cy="3539430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converts distance in miles to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kilometers</a:t>
              </a:r>
            </a:p>
            <a:p>
              <a:r>
                <a:rPr lang="en-SG" sz="14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4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SG" sz="1400" b="1" dirty="0">
                  <a:solidFill>
                    <a:srgbClr val="9933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- distance in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miles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kms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   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- distance in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kilometers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the distance in miles&gt;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&amp;miles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kms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* miles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kilometers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kms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1052" y="1261350"/>
              <a:ext cx="1447832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Week1_MileToKm.c</a:t>
              </a:r>
              <a:endParaRPr lang="en-SG" sz="11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86163" y="5056085"/>
            <a:ext cx="4181475" cy="1169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</a:rPr>
              <a:t>Sample Run</a:t>
            </a:r>
          </a:p>
          <a:p>
            <a:endParaRPr lang="en-US" sz="1400" b="1" i="1" dirty="0">
              <a:solidFill>
                <a:srgbClr val="000000"/>
              </a:solidFill>
            </a:endParaRPr>
          </a:p>
          <a:p>
            <a:endParaRPr lang="en-US" sz="1400" b="1" i="1" dirty="0">
              <a:solidFill>
                <a:srgbClr val="000000"/>
              </a:solidFill>
            </a:endParaRPr>
          </a:p>
          <a:p>
            <a:endParaRPr lang="en-US" sz="1400" b="1" i="1" dirty="0">
              <a:solidFill>
                <a:srgbClr val="000000"/>
              </a:solidFill>
            </a:endParaRPr>
          </a:p>
          <a:p>
            <a:endParaRPr lang="en-US" sz="1400" b="1" i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13" y="5275160"/>
            <a:ext cx="38163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gcc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–Wall Week1_MileToKm.c</a:t>
            </a:r>
            <a:endParaRPr lang="en-US" sz="1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a.out</a:t>
            </a:r>
            <a:endParaRPr lang="en-US" sz="1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00463" y="5726010"/>
            <a:ext cx="3816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Enter the distance in miles&gt;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10.5</a:t>
            </a:r>
          </a:p>
          <a:p>
            <a:r>
              <a:rPr lang="en-US" sz="14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That equals     16.89 kilometers.</a:t>
            </a:r>
            <a:endParaRPr lang="en-SG" sz="14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/>
              <a:t>First Program </a:t>
            </a:r>
            <a:r>
              <a:rPr lang="en-GB" dirty="0" smtClean="0"/>
              <a:t>(2/3)</a:t>
            </a:r>
            <a:endParaRPr lang="en-SG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38</a:t>
            </a:fld>
            <a:endParaRPr lang="en-US" sz="10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/>
              <a:t>An example implementation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78348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78542" y="1387116"/>
            <a:ext cx="7244457" cy="4278094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converts distance in miles to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</a:p>
          <a:p>
            <a:r>
              <a:rPr lang="en-SG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SG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- distance in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miles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- distance in </a:t>
            </a:r>
            <a:r>
              <a:rPr lang="en-SG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the distance in miles&gt;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&amp;miles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from user</a:t>
            </a: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* miles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 to </a:t>
            </a:r>
            <a:r>
              <a:rPr lang="en-SG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Display the distance in </a:t>
            </a:r>
            <a:r>
              <a:rPr lang="en-SG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*/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SG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188633" y="2488011"/>
            <a:ext cx="1459414" cy="853585"/>
            <a:chOff x="270386" y="2693546"/>
            <a:chExt cx="1459137" cy="853094"/>
          </a:xfrm>
        </p:grpSpPr>
        <p:sp>
          <p:nvSpPr>
            <p:cNvPr id="21534" name="TextBox 33"/>
            <p:cNvSpPr txBox="1">
              <a:spLocks noChangeArrowheads="1"/>
            </p:cNvSpPr>
            <p:nvPr/>
          </p:nvSpPr>
          <p:spPr bwMode="auto">
            <a:xfrm>
              <a:off x="270386" y="3023420"/>
              <a:ext cx="988143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reserved words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21535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1076632" y="2693546"/>
              <a:ext cx="90544" cy="433113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21536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1061884" y="2843699"/>
              <a:ext cx="667639" cy="386200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2690042" y="1980159"/>
            <a:ext cx="1779934" cy="837916"/>
            <a:chOff x="2765076" y="2108335"/>
            <a:chExt cx="1781049" cy="837592"/>
          </a:xfrm>
        </p:grpSpPr>
        <p:sp>
          <p:nvSpPr>
            <p:cNvPr id="21531" name="TextBox 41"/>
            <p:cNvSpPr txBox="1">
              <a:spLocks noChangeArrowheads="1"/>
            </p:cNvSpPr>
            <p:nvPr/>
          </p:nvSpPr>
          <p:spPr bwMode="auto">
            <a:xfrm>
              <a:off x="3557982" y="2108335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variables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21532" name="Straight Arrow Connector 42"/>
            <p:cNvCxnSpPr>
              <a:cxnSpLocks noChangeShapeType="1"/>
            </p:cNvCxnSpPr>
            <p:nvPr/>
          </p:nvCxnSpPr>
          <p:spPr bwMode="auto">
            <a:xfrm flipH="1">
              <a:off x="2882108" y="2295709"/>
              <a:ext cx="670273" cy="320282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21533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65076" y="2416112"/>
              <a:ext cx="872411" cy="529815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/>
              <a:t>First Program (</a:t>
            </a:r>
            <a:r>
              <a:rPr lang="en-GB" dirty="0" smtClean="0"/>
              <a:t>3/3)</a:t>
            </a:r>
            <a:endParaRPr lang="en-SG" dirty="0"/>
          </a:p>
        </p:txBody>
      </p:sp>
      <p:sp>
        <p:nvSpPr>
          <p:cNvPr id="4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5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39</a:t>
            </a:fld>
            <a:endParaRPr lang="en-US" sz="1000" dirty="0"/>
          </a:p>
        </p:txBody>
      </p:sp>
      <p:grpSp>
        <p:nvGrpSpPr>
          <p:cNvPr id="45" name="Group 79"/>
          <p:cNvGrpSpPr>
            <a:grpSpLocks/>
          </p:cNvGrpSpPr>
          <p:nvPr/>
        </p:nvGrpSpPr>
        <p:grpSpPr bwMode="auto">
          <a:xfrm>
            <a:off x="6262577" y="1609558"/>
            <a:ext cx="1902954" cy="989012"/>
            <a:chOff x="6591364" y="3421629"/>
            <a:chExt cx="1903707" cy="988137"/>
          </a:xfrm>
        </p:grpSpPr>
        <p:sp>
          <p:nvSpPr>
            <p:cNvPr id="46" name="TextBox 10"/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comments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47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6591364" y="3421629"/>
              <a:ext cx="900816" cy="309716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Straight Arrow Connector 23"/>
            <p:cNvCxnSpPr>
              <a:cxnSpLocks noChangeShapeType="1"/>
              <a:stCxn id="46" idx="1"/>
            </p:cNvCxnSpPr>
            <p:nvPr/>
          </p:nvCxnSpPr>
          <p:spPr bwMode="auto">
            <a:xfrm flipH="1">
              <a:off x="6848182" y="3791825"/>
              <a:ext cx="658747" cy="374715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Straight Arrow Connector 25"/>
            <p:cNvCxnSpPr>
              <a:cxnSpLocks noChangeShapeType="1"/>
            </p:cNvCxnSpPr>
            <p:nvPr/>
          </p:nvCxnSpPr>
          <p:spPr bwMode="auto">
            <a:xfrm flipH="1">
              <a:off x="7304029" y="3923316"/>
              <a:ext cx="202899" cy="486450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457200" y="5709864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 smtClean="0"/>
              <a:t>Now we are to type out this program ourselves.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</a:t>
            </a:r>
            <a:endParaRPr lang="en-SG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569598" y="3947836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9" name="Picture 15" descr="lg-desktop-compu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4038"/>
            <a:ext cx="3758588" cy="27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738092" y="4055450"/>
            <a:ext cx="2974592" cy="997576"/>
            <a:chOff x="738092" y="4055450"/>
            <a:chExt cx="2974592" cy="997576"/>
          </a:xfrm>
        </p:grpSpPr>
        <p:cxnSp>
          <p:nvCxnSpPr>
            <p:cNvPr id="11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872870" y="4055450"/>
              <a:ext cx="486291" cy="49451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2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2126255" y="4065224"/>
              <a:ext cx="1586429" cy="572878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738092" y="4529806"/>
              <a:ext cx="1377147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Keyboard and mouse </a:t>
              </a:r>
              <a:r>
                <a:rPr lang="en-US" sz="1400" b="1" dirty="0">
                  <a:solidFill>
                    <a:srgbClr val="800000"/>
                  </a:solidFill>
                </a:rPr>
                <a:t>(input)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950" y="1916937"/>
            <a:ext cx="1332428" cy="1024567"/>
            <a:chOff x="220950" y="1916937"/>
            <a:chExt cx="1332428" cy="1024567"/>
          </a:xfrm>
        </p:grpSpPr>
        <p:cxnSp>
          <p:nvCxnSpPr>
            <p:cNvPr id="15" name="Straight Arrow Connector 18"/>
            <p:cNvCxnSpPr>
              <a:cxnSpLocks noChangeShapeType="1"/>
            </p:cNvCxnSpPr>
            <p:nvPr/>
          </p:nvCxnSpPr>
          <p:spPr bwMode="auto">
            <a:xfrm>
              <a:off x="848299" y="2258459"/>
              <a:ext cx="705079" cy="39660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220950" y="1916937"/>
              <a:ext cx="90277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Monitor and speaker </a:t>
              </a:r>
              <a:r>
                <a:rPr lang="en-US" sz="1400" b="1" dirty="0">
                  <a:solidFill>
                    <a:srgbClr val="800000"/>
                  </a:solidFill>
                </a:rPr>
                <a:t>(output)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18" name="Straight Arrow Connector 29"/>
            <p:cNvCxnSpPr>
              <a:cxnSpLocks noChangeShapeType="1"/>
            </p:cNvCxnSpPr>
            <p:nvPr/>
          </p:nvCxnSpPr>
          <p:spPr bwMode="auto">
            <a:xfrm>
              <a:off x="991518" y="2555913"/>
              <a:ext cx="275422" cy="38559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19" name="Group 18"/>
          <p:cNvGrpSpPr/>
          <p:nvPr/>
        </p:nvGrpSpPr>
        <p:grpSpPr>
          <a:xfrm>
            <a:off x="4387756" y="1890369"/>
            <a:ext cx="2696089" cy="552337"/>
            <a:chOff x="4387756" y="1890369"/>
            <a:chExt cx="2696089" cy="552337"/>
          </a:xfrm>
        </p:grpSpPr>
        <p:cxnSp>
          <p:nvCxnSpPr>
            <p:cNvPr id="20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4387756" y="2247442"/>
              <a:ext cx="757121" cy="19526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1" name="TextBox 41"/>
            <p:cNvSpPr txBox="1">
              <a:spLocks noChangeArrowheads="1"/>
            </p:cNvSpPr>
            <p:nvPr/>
          </p:nvSpPr>
          <p:spPr bwMode="auto">
            <a:xfrm>
              <a:off x="5215894" y="1890369"/>
              <a:ext cx="18679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800000"/>
                  </a:solidFill>
                </a:rPr>
                <a:t>Houses </a:t>
              </a:r>
              <a:r>
                <a:rPr lang="en-US" sz="1400" dirty="0">
                  <a:solidFill>
                    <a:srgbClr val="800000"/>
                  </a:solidFill>
                </a:rPr>
                <a:t>processor, memory, buses, etc.</a:t>
              </a:r>
              <a:endParaRPr lang="en-SG" sz="1400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 flipV="1">
            <a:off x="418641" y="2225407"/>
            <a:ext cx="8516039" cy="366861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1400559" y="1357036"/>
            <a:ext cx="2105063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TextBox 41"/>
          <p:cNvSpPr txBox="1">
            <a:spLocks noChangeArrowheads="1"/>
          </p:cNvSpPr>
          <p:nvPr/>
        </p:nvSpPr>
        <p:spPr bwMode="auto">
          <a:xfrm>
            <a:off x="4098275" y="4587666"/>
            <a:ext cx="4649117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400" dirty="0" smtClean="0"/>
              <a:t>Set of instructions to perform tasks to specifications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400" dirty="0" smtClean="0">
                <a:solidFill>
                  <a:srgbClr val="800000"/>
                </a:solidFill>
              </a:rPr>
              <a:t>Programs are software</a:t>
            </a:r>
            <a:endParaRPr lang="en-SG" sz="2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Attempt our First </a:t>
            </a:r>
            <a:r>
              <a:rPr lang="en-SG" dirty="0"/>
              <a:t>Program (</a:t>
            </a:r>
            <a:r>
              <a:rPr lang="en-SG" dirty="0" smtClean="0"/>
              <a:t>1/3)</a:t>
            </a:r>
            <a:endParaRPr lang="en-SG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5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Write a new program or edit an existing </a:t>
            </a:r>
            <a:r>
              <a:rPr lang="en-US" dirty="0" smtClean="0">
                <a:solidFill>
                  <a:schemeClr val="tx1"/>
                </a:solidFill>
              </a:rPr>
              <a:t>program using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vim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e.g.,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vim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Week1_MileToKm.c</a:t>
            </a:r>
          </a:p>
          <a:p>
            <a:pPr lvl="1">
              <a:buFont typeface="Wingdings" pitchFamily="2" charset="2"/>
              <a:buChar char="q"/>
            </a:pPr>
            <a:r>
              <a:rPr lang="en-US" i="1" dirty="0" smtClean="0">
                <a:solidFill>
                  <a:srgbClr val="006600"/>
                </a:solidFill>
              </a:rPr>
              <a:t>Insert </a:t>
            </a:r>
            <a:r>
              <a:rPr lang="en-US" i="1" smtClean="0">
                <a:solidFill>
                  <a:srgbClr val="006600"/>
                </a:solidFill>
              </a:rPr>
              <a:t>mode</a:t>
            </a:r>
            <a:r>
              <a:rPr lang="en-US" smtClean="0"/>
              <a:t> </a:t>
            </a:r>
            <a:r>
              <a:rPr lang="en-US" smtClean="0"/>
              <a:t> vs</a:t>
            </a:r>
            <a:r>
              <a:rPr lang="en-US" dirty="0"/>
              <a:t>. </a:t>
            </a:r>
            <a:r>
              <a:rPr lang="en-US" i="1" dirty="0">
                <a:solidFill>
                  <a:srgbClr val="006600"/>
                </a:solidFill>
              </a:rPr>
              <a:t>command </a:t>
            </a:r>
            <a:r>
              <a:rPr lang="en-US" i="1" dirty="0" smtClean="0">
                <a:solidFill>
                  <a:srgbClr val="006600"/>
                </a:solidFill>
              </a:rPr>
              <a:t>mode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&lt;Esc&gt;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wq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Compile </a:t>
            </a:r>
            <a:r>
              <a:rPr lang="en-US" dirty="0">
                <a:solidFill>
                  <a:schemeClr val="tx1"/>
                </a:solidFill>
              </a:rPr>
              <a:t>C source code into executable </a:t>
            </a:r>
            <a:r>
              <a:rPr lang="en-US" dirty="0" smtClean="0">
                <a:solidFill>
                  <a:schemeClr val="tx1"/>
                </a:solidFill>
              </a:rPr>
              <a:t>code using </a:t>
            </a:r>
            <a:r>
              <a:rPr lang="en-US" dirty="0">
                <a:solidFill>
                  <a:srgbClr val="C00000"/>
                </a:solidFill>
              </a:rPr>
              <a:t>gcc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/>
              <a:t>e.g., </a:t>
            </a:r>
            <a:r>
              <a:rPr lang="en-US" b="1" dirty="0" err="1" smtClean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 –Wall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Week1_MileToKm.c</a:t>
            </a:r>
            <a:endParaRPr lang="en-US" sz="2200" dirty="0" smtClean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Execute </a:t>
            </a: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smtClean="0">
                <a:solidFill>
                  <a:schemeClr val="tx1"/>
                </a:solidFill>
              </a:rPr>
              <a:t>program: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e.g., </a:t>
            </a:r>
            <a:r>
              <a:rPr lang="en-US" b="1" dirty="0" err="1" smtClean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a.out</a:t>
            </a:r>
            <a:endParaRPr lang="en-US" b="1" dirty="0">
              <a:solidFill>
                <a:srgbClr val="1818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40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Attempt our First </a:t>
            </a:r>
            <a:r>
              <a:rPr lang="en-SG" dirty="0" smtClean="0"/>
              <a:t>Program (2/3)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pPr marL="450850" indent="-450850" eaLnBrk="1" hangingPunct="1">
              <a:buSzPct val="80000"/>
            </a:pPr>
            <a:r>
              <a:rPr lang="en-SG" dirty="0">
                <a:solidFill>
                  <a:schemeClr val="tx1"/>
                </a:solidFill>
              </a:rPr>
              <a:t>Use</a:t>
            </a:r>
            <a:r>
              <a:rPr lang="en-SG" dirty="0"/>
              <a:t> </a:t>
            </a:r>
            <a:r>
              <a:rPr lang="en-SG" dirty="0">
                <a:solidFill>
                  <a:srgbClr val="C00000"/>
                </a:solidFill>
              </a:rPr>
              <a:t>vim</a:t>
            </a:r>
            <a:r>
              <a:rPr lang="en-SG" dirty="0"/>
              <a:t> </a:t>
            </a:r>
            <a:r>
              <a:rPr lang="en-SG" dirty="0">
                <a:solidFill>
                  <a:schemeClr val="tx1"/>
                </a:solidFill>
              </a:rPr>
              <a:t>to type </a:t>
            </a:r>
            <a:r>
              <a:rPr lang="en-SG" dirty="0" smtClean="0">
                <a:solidFill>
                  <a:schemeClr val="tx1"/>
                </a:solidFill>
              </a:rPr>
              <a:t>the program</a:t>
            </a:r>
            <a:r>
              <a:rPr lang="en-SG" dirty="0">
                <a:solidFill>
                  <a:schemeClr val="tx1"/>
                </a:solidFill>
              </a:rPr>
              <a:t>: </a:t>
            </a:r>
            <a:r>
              <a:rPr lang="en-SG" dirty="0" smtClean="0"/>
              <a:t>Week1_MileToKm.c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41</a:t>
            </a:fld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29347" y="1927795"/>
            <a:ext cx="7669537" cy="4031873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converts distance in miles to kilometers</a:t>
            </a:r>
          </a:p>
          <a:p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SG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miles,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kms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the distance in miles&gt;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&amp;miles);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* miles;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SG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3211" y="2306126"/>
            <a:ext cx="2456121" cy="136960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120000"/>
              <a:defRPr/>
            </a:pPr>
            <a:r>
              <a:rPr lang="en-US" sz="24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When finish: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80000"/>
              <a:buFont typeface="+mj-lt"/>
              <a:buAutoNum type="arabicPeriod"/>
              <a:defRPr/>
            </a:pPr>
            <a:r>
              <a:rPr lang="en-US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Save and quit vim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80000"/>
              <a:buFont typeface="+mj-lt"/>
              <a:buAutoNum type="arabicPeriod"/>
              <a:defRPr/>
            </a:pPr>
            <a:r>
              <a:rPr lang="en-US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 the next page of this slides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Attempt our First </a:t>
            </a:r>
            <a:r>
              <a:rPr lang="en-SG" dirty="0" smtClean="0"/>
              <a:t>Program (3/3)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613297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Compile your program using </a:t>
            </a:r>
            <a:r>
              <a:rPr lang="en-SG" sz="2800" dirty="0" err="1" smtClean="0">
                <a:solidFill>
                  <a:srgbClr val="C00000"/>
                </a:solidFill>
              </a:rPr>
              <a:t>gcc</a:t>
            </a:r>
            <a:endParaRPr lang="en-SG" sz="2800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gcc -Wall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Week1_MileToKm.c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/>
              <a:t> </a:t>
            </a:r>
            <a:r>
              <a:rPr lang="en-US" sz="2400" dirty="0"/>
              <a:t>may report compilation </a:t>
            </a:r>
            <a:r>
              <a:rPr lang="en-US" sz="2400" dirty="0" smtClean="0"/>
              <a:t>(syntax) error </a:t>
            </a:r>
            <a:r>
              <a:rPr lang="en-US" sz="2400" dirty="0"/>
              <a:t>to </a:t>
            </a:r>
            <a:r>
              <a:rPr lang="en-US" sz="2400" dirty="0" smtClean="0"/>
              <a:t>you if any. </a:t>
            </a:r>
            <a:r>
              <a:rPr lang="en-US" sz="2400" dirty="0"/>
              <a:t>Correct your program till it is free of </a:t>
            </a:r>
            <a:r>
              <a:rPr lang="en-US" sz="2400" dirty="0" smtClean="0"/>
              <a:t>syntax </a:t>
            </a:r>
            <a:r>
              <a:rPr lang="en-US" sz="2400" dirty="0"/>
              <a:t>errors</a:t>
            </a:r>
            <a:r>
              <a:rPr lang="en-US" sz="2400" dirty="0" smtClean="0"/>
              <a:t>.</a:t>
            </a:r>
          </a:p>
          <a:p>
            <a:endParaRPr lang="en-SG" sz="2800" dirty="0" smtClean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Execute </a:t>
            </a:r>
            <a:r>
              <a:rPr lang="en-SG" sz="2800" dirty="0">
                <a:solidFill>
                  <a:schemeClr val="tx1"/>
                </a:solidFill>
              </a:rPr>
              <a:t>your program and check against the following sample </a:t>
            </a:r>
            <a:r>
              <a:rPr lang="en-SG" sz="2800" dirty="0" smtClean="0">
                <a:solidFill>
                  <a:schemeClr val="tx1"/>
                </a:solidFill>
              </a:rPr>
              <a:t>run:</a:t>
            </a:r>
            <a:endParaRPr lang="en-SG" sz="2200" dirty="0">
              <a:solidFill>
                <a:schemeClr val="tx1"/>
              </a:solidFill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2314" y="5073075"/>
            <a:ext cx="6103937" cy="70788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sz="2000" dirty="0"/>
              <a:t>Enter the distance in miles&gt; </a:t>
            </a:r>
            <a:r>
              <a:rPr lang="en-SG" sz="2000" dirty="0">
                <a:solidFill>
                  <a:srgbClr val="0000FF"/>
                </a:solidFill>
              </a:rPr>
              <a:t>15</a:t>
            </a:r>
          </a:p>
          <a:p>
            <a:r>
              <a:rPr lang="en-SG" sz="2000" dirty="0">
                <a:solidFill>
                  <a:srgbClr val="9933FF"/>
                </a:solidFill>
              </a:rPr>
              <a:t>That equals     24.14 </a:t>
            </a:r>
            <a:r>
              <a:rPr lang="en-SG" sz="2000" dirty="0" err="1">
                <a:solidFill>
                  <a:srgbClr val="9933FF"/>
                </a:solidFill>
              </a:rPr>
              <a:t>kilometers</a:t>
            </a:r>
            <a:r>
              <a:rPr lang="en-SG" sz="2000" dirty="0">
                <a:solidFill>
                  <a:srgbClr val="9933FF"/>
                </a:solidFill>
              </a:rPr>
              <a:t>.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42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1151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sz="4000" dirty="0" smtClean="0">
                <a:solidFill>
                  <a:srgbClr val="9933FF"/>
                </a:solidFill>
                <a:latin typeface="Garamond" pitchFamily="18" charset="0"/>
              </a:rPr>
              <a:t>Summary for </a:t>
            </a:r>
            <a:r>
              <a:rPr lang="en-GB" dirty="0" smtClean="0"/>
              <a:t>Today</a:t>
            </a:r>
            <a:endParaRPr lang="en-GB" sz="4000" dirty="0" smtClean="0">
              <a:solidFill>
                <a:srgbClr val="9933FF"/>
              </a:solidFill>
              <a:latin typeface="Garamond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779496"/>
          </a:xfr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Today’s most </a:t>
            </a:r>
            <a:r>
              <a:rPr lang="en-US" sz="3200" dirty="0">
                <a:solidFill>
                  <a:srgbClr val="C00000"/>
                </a:solidFill>
              </a:rPr>
              <a:t>important </a:t>
            </a:r>
            <a:r>
              <a:rPr lang="en-US" sz="3200" dirty="0" smtClean="0">
                <a:solidFill>
                  <a:srgbClr val="C00000"/>
                </a:solidFill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FF"/>
                </a:solidFill>
              </a:rPr>
              <a:t>Problem-solving</a:t>
            </a:r>
            <a:endParaRPr lang="en-US" sz="2800" dirty="0">
              <a:solidFill>
                <a:srgbClr val="0000FF"/>
              </a:solidFill>
            </a:endParaRPr>
          </a:p>
          <a:p>
            <a:pPr lvl="2">
              <a:buFont typeface="Wingdings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systematic, logical </a:t>
            </a:r>
            <a:r>
              <a:rPr lang="en-US" sz="2400" dirty="0" smtClean="0"/>
              <a:t>process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>
                <a:solidFill>
                  <a:srgbClr val="0000FF"/>
                </a:solidFill>
              </a:rPr>
              <a:t>Algorithms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How to write </a:t>
            </a:r>
            <a:r>
              <a:rPr lang="en-US" sz="2400" dirty="0" smtClean="0"/>
              <a:t>pseudo-codes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>
                <a:solidFill>
                  <a:srgbClr val="0000FF"/>
                </a:solidFill>
              </a:rPr>
              <a:t>Program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Edit -&gt; Compile -&gt; Run</a:t>
            </a:r>
            <a:endParaRPr lang="en-SG" sz="24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43</a:t>
            </a:fld>
            <a:endParaRPr lang="en-US" sz="1000" dirty="0"/>
          </a:p>
        </p:txBody>
      </p:sp>
      <p:pic>
        <p:nvPicPr>
          <p:cNvPr id="6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96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56057"/>
          </a:xfrm>
        </p:spPr>
        <p:txBody>
          <a:bodyPr>
            <a:spAutoFit/>
          </a:bodyPr>
          <a:lstStyle/>
          <a:p>
            <a:r>
              <a:rPr lang="en-US" dirty="0"/>
              <a:t>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A sequence of instructions </a:t>
            </a:r>
            <a:r>
              <a:rPr lang="en-US" dirty="0" smtClean="0"/>
              <a:t>telling </a:t>
            </a:r>
            <a:r>
              <a:rPr lang="en-US" dirty="0"/>
              <a:t>a computer what to </a:t>
            </a:r>
            <a:r>
              <a:rPr lang="en-US" dirty="0" smtClean="0"/>
              <a:t>do.</a:t>
            </a:r>
            <a:endParaRPr lang="en-US" dirty="0"/>
          </a:p>
          <a:p>
            <a:r>
              <a:rPr lang="en-US" dirty="0"/>
              <a:t>Execution of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Computer performs the instruction </a:t>
            </a:r>
            <a:r>
              <a:rPr lang="en-US" dirty="0" smtClean="0"/>
              <a:t>sequence.</a:t>
            </a:r>
            <a:endParaRPr lang="en-US" dirty="0"/>
          </a:p>
          <a:p>
            <a:r>
              <a:rPr lang="en-US" dirty="0"/>
              <a:t>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Language for writing instructions to a </a:t>
            </a:r>
            <a:r>
              <a:rPr lang="en-US" dirty="0" smtClean="0"/>
              <a:t>computer.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2" y="3044032"/>
            <a:ext cx="7104321" cy="3312274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/>
              <a:t>Program </a:t>
            </a:r>
            <a:r>
              <a:rPr lang="en-GB" dirty="0" smtClean="0"/>
              <a:t>(1/4</a:t>
            </a:r>
            <a:r>
              <a:rPr lang="en-GB" dirty="0"/>
              <a:t>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(2/4)</a:t>
            </a:r>
            <a:endParaRPr lang="en-SG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instructions telling a computer what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Execution of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Computer performs the instruction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Language for writing instructions to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computer.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Major flavors of 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6600CC"/>
                </a:solidFill>
              </a:rPr>
              <a:t>Machine language or object code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4114800" y="4593491"/>
            <a:ext cx="41910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Program to which computer can respond directly. Each instruction is a binary code that corresponds to a native instruction.</a:t>
            </a:r>
          </a:p>
          <a:p>
            <a:pPr algn="ctr" eaLnBrk="0" hangingPunct="0"/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Example: 0001001101101110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(3/4)</a:t>
            </a:r>
            <a:endParaRPr lang="en-SG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instructions telling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Execution of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Computer performs the instruction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Language for writing instructions to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computer.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Major flavors of 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Machine language or object code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6600CC"/>
                </a:solidFill>
              </a:rPr>
              <a:t>Assembly language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4976813" y="4572000"/>
            <a:ext cx="3044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Symbolic language</a:t>
            </a:r>
            <a:br>
              <a:rPr lang="en-US" dirty="0">
                <a:solidFill>
                  <a:srgbClr val="800000"/>
                </a:solidFill>
                <a:latin typeface="Verdana" pitchFamily="34" charset="0"/>
              </a:rPr>
            </a:b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for coding machine</a:t>
            </a:r>
            <a:br>
              <a:rPr lang="en-US" dirty="0">
                <a:solidFill>
                  <a:srgbClr val="800000"/>
                </a:solidFill>
                <a:latin typeface="Verdana" pitchFamily="34" charset="0"/>
              </a:rPr>
            </a:b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language instructions.</a:t>
            </a:r>
          </a:p>
          <a:p>
            <a:pPr algn="ctr" eaLnBrk="0" hangingPunct="0"/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Example: ADD A, B, C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(4/4)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instructions telling a computer what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Execution of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Computer performs the instruction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Language for writing instructions to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computer.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Major flavors of 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Machine language or object code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Assembly language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6600CC"/>
                </a:solidFill>
              </a:rPr>
              <a:t>High-level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3795821" y="4708460"/>
            <a:ext cx="5061098" cy="131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Detailed knowledge of the machine is not required. Uses a vocabulary and structure closer to the problem being solved.</a:t>
            </a:r>
          </a:p>
          <a:p>
            <a:pPr algn="ctr" eaLnBrk="0" hangingPunct="0"/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Examples: Java, C, C++, 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Scheme...</a:t>
            </a:r>
            <a:endParaRPr lang="en-US" sz="2000" dirty="0">
              <a:solidFill>
                <a:srgbClr val="6600CC"/>
              </a:solidFill>
              <a:latin typeface="Verdana" pitchFamily="34" charset="0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870800" y="1345253"/>
            <a:ext cx="4974997" cy="1025931"/>
            <a:chOff x="2394012" y="1458899"/>
            <a:chExt cx="4721439" cy="815488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4419600" y="1622396"/>
              <a:ext cx="1046086" cy="522302"/>
              <a:chOff x="4360415" y="1590583"/>
              <a:chExt cx="1046086" cy="522302"/>
            </a:xfrm>
          </p:grpSpPr>
          <p:sp>
            <p:nvSpPr>
              <p:cNvPr id="23591" name="Right Arrow 8"/>
              <p:cNvSpPr>
                <a:spLocks noChangeArrowheads="1"/>
              </p:cNvSpPr>
              <p:nvPr/>
            </p:nvSpPr>
            <p:spPr bwMode="auto">
              <a:xfrm>
                <a:off x="4465469" y="1811044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2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5987989" y="1458899"/>
              <a:ext cx="1127462" cy="815488"/>
              <a:chOff x="5894774" y="1458899"/>
              <a:chExt cx="1127462" cy="815488"/>
            </a:xfrm>
          </p:grpSpPr>
          <p:sp>
            <p:nvSpPr>
              <p:cNvPr id="23588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688461"/>
                <a:ext cx="1118587" cy="58592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89" name="TextBox 12"/>
              <p:cNvSpPr txBox="1">
                <a:spLocks noChangeArrowheads="1"/>
              </p:cNvSpPr>
              <p:nvPr/>
            </p:nvSpPr>
            <p:spPr bwMode="auto">
              <a:xfrm>
                <a:off x="5894774" y="1458899"/>
                <a:ext cx="106532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 dirty="0"/>
                  <a:t>Source code</a:t>
                </a:r>
                <a:endParaRPr lang="en-SG" sz="1200" i="1" dirty="0"/>
              </a:p>
            </p:txBody>
          </p:sp>
          <p:sp>
            <p:nvSpPr>
              <p:cNvPr id="23590" name="TextBox 13"/>
              <p:cNvSpPr txBox="1">
                <a:spLocks noChangeArrowheads="1"/>
              </p:cNvSpPr>
              <p:nvPr/>
            </p:nvSpPr>
            <p:spPr bwMode="auto">
              <a:xfrm>
                <a:off x="5925844" y="1771096"/>
                <a:ext cx="105200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 err="1"/>
                  <a:t>welcome.c</a:t>
                </a:r>
                <a:r>
                  <a:rPr lang="en-US" sz="1200" dirty="0"/>
                  <a:t> </a:t>
                </a:r>
                <a:endParaRPr lang="en-SG" sz="1200" dirty="0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2394012" y="1550635"/>
              <a:ext cx="1660124" cy="665825"/>
              <a:chOff x="2334828" y="1562470"/>
              <a:chExt cx="1660124" cy="665825"/>
            </a:xfrm>
          </p:grpSpPr>
          <p:sp>
            <p:nvSpPr>
              <p:cNvPr id="23585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86" name="TextBox 6"/>
              <p:cNvSpPr txBox="1">
                <a:spLocks noChangeArrowheads="1"/>
              </p:cNvSpPr>
              <p:nvPr/>
            </p:nvSpPr>
            <p:spPr bwMode="auto">
              <a:xfrm>
                <a:off x="2654423" y="1615737"/>
                <a:ext cx="102981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Editor</a:t>
                </a:r>
                <a:endParaRPr lang="en-SG"/>
              </a:p>
            </p:txBody>
          </p:sp>
          <p:sp>
            <p:nvSpPr>
              <p:cNvPr id="23587" name="TextBox 23"/>
              <p:cNvSpPr txBox="1">
                <a:spLocks noChangeArrowheads="1"/>
              </p:cNvSpPr>
              <p:nvPr/>
            </p:nvSpPr>
            <p:spPr bwMode="auto">
              <a:xfrm>
                <a:off x="2388094" y="1914618"/>
                <a:ext cx="158022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 err="1"/>
                  <a:t>eg</a:t>
                </a:r>
                <a:r>
                  <a:rPr lang="en-US" sz="1200" dirty="0"/>
                  <a:t>: </a:t>
                </a:r>
                <a:r>
                  <a:rPr lang="en-US" sz="1200" dirty="0">
                    <a:solidFill>
                      <a:srgbClr val="C00000"/>
                    </a:solidFill>
                  </a:rPr>
                  <a:t>vim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welcome.c</a:t>
                </a:r>
                <a:endParaRPr lang="en-SG" sz="1200" dirty="0"/>
              </a:p>
            </p:txBody>
          </p:sp>
        </p:grp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870800" y="2541994"/>
            <a:ext cx="5148971" cy="1025280"/>
            <a:chOff x="2394012" y="2747641"/>
            <a:chExt cx="4885677" cy="815865"/>
          </a:xfrm>
        </p:grpSpPr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419600" y="2915577"/>
              <a:ext cx="1046086" cy="522302"/>
              <a:chOff x="4397406" y="3012490"/>
              <a:chExt cx="1046086" cy="522302"/>
            </a:xfrm>
          </p:grpSpPr>
          <p:sp>
            <p:nvSpPr>
              <p:cNvPr id="23580" name="Right Arrow 16"/>
              <p:cNvSpPr>
                <a:spLocks noChangeArrowheads="1"/>
              </p:cNvSpPr>
              <p:nvPr/>
            </p:nvSpPr>
            <p:spPr bwMode="auto">
              <a:xfrm>
                <a:off x="4502460" y="3232951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81" name="TextBox 17"/>
              <p:cNvSpPr txBox="1">
                <a:spLocks noChangeArrowheads="1"/>
              </p:cNvSpPr>
              <p:nvPr/>
            </p:nvSpPr>
            <p:spPr bwMode="auto">
              <a:xfrm>
                <a:off x="4397406" y="3012490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5823751" y="2747641"/>
              <a:ext cx="1455938" cy="815865"/>
              <a:chOff x="5805996" y="2898561"/>
              <a:chExt cx="1455938" cy="815865"/>
            </a:xfrm>
          </p:grpSpPr>
          <p:sp>
            <p:nvSpPr>
              <p:cNvPr id="23577" name="Flowchart: Document 18"/>
              <p:cNvSpPr>
                <a:spLocks noChangeArrowheads="1"/>
              </p:cNvSpPr>
              <p:nvPr/>
            </p:nvSpPr>
            <p:spPr bwMode="auto">
              <a:xfrm>
                <a:off x="5949517" y="3128500"/>
                <a:ext cx="1118587" cy="58592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78" name="TextBox 19"/>
              <p:cNvSpPr txBox="1">
                <a:spLocks noChangeArrowheads="1"/>
              </p:cNvSpPr>
              <p:nvPr/>
            </p:nvSpPr>
            <p:spPr bwMode="auto">
              <a:xfrm>
                <a:off x="5805996" y="2898561"/>
                <a:ext cx="145593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 dirty="0"/>
                  <a:t>Executable code</a:t>
                </a:r>
                <a:endParaRPr lang="en-SG" sz="1200" i="1" dirty="0"/>
              </a:p>
            </p:txBody>
          </p:sp>
          <p:sp>
            <p:nvSpPr>
              <p:cNvPr id="23579" name="TextBox 20"/>
              <p:cNvSpPr txBox="1">
                <a:spLocks noChangeArrowheads="1"/>
              </p:cNvSpPr>
              <p:nvPr/>
            </p:nvSpPr>
            <p:spPr bwMode="auto">
              <a:xfrm>
                <a:off x="5971712" y="3219636"/>
                <a:ext cx="105200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 err="1"/>
                  <a:t>a.out</a:t>
                </a:r>
                <a:endParaRPr lang="en-SG" sz="1200" dirty="0"/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2394012" y="2843816"/>
              <a:ext cx="1660124" cy="665825"/>
              <a:chOff x="2425084" y="3046521"/>
              <a:chExt cx="1660124" cy="665825"/>
            </a:xfrm>
          </p:grpSpPr>
          <p:sp>
            <p:nvSpPr>
              <p:cNvPr id="23574" name="Rounded Rectangle 24"/>
              <p:cNvSpPr>
                <a:spLocks noChangeArrowheads="1"/>
              </p:cNvSpPr>
              <p:nvPr/>
            </p:nvSpPr>
            <p:spPr bwMode="auto">
              <a:xfrm>
                <a:off x="2425084" y="3046521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75" name="TextBox 25"/>
              <p:cNvSpPr txBox="1">
                <a:spLocks noChangeArrowheads="1"/>
              </p:cNvSpPr>
              <p:nvPr/>
            </p:nvSpPr>
            <p:spPr bwMode="auto">
              <a:xfrm>
                <a:off x="2663300" y="3099788"/>
                <a:ext cx="12073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Compiler</a:t>
                </a:r>
                <a:endParaRPr lang="en-SG"/>
              </a:p>
            </p:txBody>
          </p:sp>
          <p:sp>
            <p:nvSpPr>
              <p:cNvPr id="23576" name="TextBox 26"/>
              <p:cNvSpPr txBox="1">
                <a:spLocks noChangeArrowheads="1"/>
              </p:cNvSpPr>
              <p:nvPr/>
            </p:nvSpPr>
            <p:spPr bwMode="auto">
              <a:xfrm>
                <a:off x="2478350" y="3398669"/>
                <a:ext cx="158022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 err="1"/>
                  <a:t>eg</a:t>
                </a:r>
                <a:r>
                  <a:rPr lang="en-US" sz="1200" dirty="0"/>
                  <a:t>: </a:t>
                </a:r>
                <a:r>
                  <a:rPr lang="en-US" sz="12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200" dirty="0"/>
                  <a:t> </a:t>
                </a:r>
                <a:r>
                  <a:rPr lang="en-US" sz="1200" dirty="0" err="1" smtClean="0"/>
                  <a:t>welcome.c</a:t>
                </a:r>
                <a:endParaRPr lang="en-SG" sz="1200" dirty="0"/>
              </a:p>
            </p:txBody>
          </p:sp>
        </p:grp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1870800" y="3759458"/>
            <a:ext cx="5163038" cy="1065729"/>
            <a:chOff x="2394012" y="4045198"/>
            <a:chExt cx="4876800" cy="886717"/>
          </a:xfrm>
        </p:grpSpPr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2394012" y="4228731"/>
              <a:ext cx="1660124" cy="665825"/>
              <a:chOff x="2453197" y="4299752"/>
              <a:chExt cx="1660124" cy="665825"/>
            </a:xfrm>
          </p:grpSpPr>
          <p:sp>
            <p:nvSpPr>
              <p:cNvPr id="23568" name="Rounded Rectangle 27"/>
              <p:cNvSpPr>
                <a:spLocks noChangeArrowheads="1"/>
              </p:cNvSpPr>
              <p:nvPr/>
            </p:nvSpPr>
            <p:spPr bwMode="auto">
              <a:xfrm>
                <a:off x="2453197" y="4299752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69" name="TextBox 28"/>
              <p:cNvSpPr txBox="1">
                <a:spLocks noChangeArrowheads="1"/>
              </p:cNvSpPr>
              <p:nvPr/>
            </p:nvSpPr>
            <p:spPr bwMode="auto">
              <a:xfrm>
                <a:off x="2679578" y="4353019"/>
                <a:ext cx="1207363" cy="307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mtClean="0"/>
                  <a:t>Execution</a:t>
                </a:r>
                <a:endParaRPr lang="en-SG"/>
              </a:p>
            </p:txBody>
          </p:sp>
          <p:sp>
            <p:nvSpPr>
              <p:cNvPr id="23570" name="TextBox 29"/>
              <p:cNvSpPr txBox="1">
                <a:spLocks noChangeArrowheads="1"/>
              </p:cNvSpPr>
              <p:nvPr/>
            </p:nvSpPr>
            <p:spPr bwMode="auto">
              <a:xfrm>
                <a:off x="2493147" y="4651900"/>
                <a:ext cx="158022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/>
                  <a:t>eg: a.out</a:t>
                </a:r>
                <a:endParaRPr lang="en-SG" sz="1200"/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4419600" y="4300492"/>
              <a:ext cx="1046086" cy="522302"/>
              <a:chOff x="4478785" y="4354498"/>
              <a:chExt cx="1046086" cy="522302"/>
            </a:xfrm>
          </p:grpSpPr>
          <p:sp>
            <p:nvSpPr>
              <p:cNvPr id="23566" name="Right Arrow 30"/>
              <p:cNvSpPr>
                <a:spLocks noChangeArrowheads="1"/>
              </p:cNvSpPr>
              <p:nvPr/>
            </p:nvSpPr>
            <p:spPr bwMode="auto">
              <a:xfrm>
                <a:off x="4583839" y="4574959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67" name="TextBox 31"/>
              <p:cNvSpPr txBox="1">
                <a:spLocks noChangeArrowheads="1"/>
              </p:cNvSpPr>
              <p:nvPr/>
            </p:nvSpPr>
            <p:spPr bwMode="auto">
              <a:xfrm>
                <a:off x="4478785" y="4354498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5832629" y="4045198"/>
              <a:ext cx="1438183" cy="886717"/>
              <a:chOff x="5859262" y="4045198"/>
              <a:chExt cx="1438183" cy="886717"/>
            </a:xfrm>
          </p:grpSpPr>
          <p:sp>
            <p:nvSpPr>
              <p:cNvPr id="23563" name="Rounded Rectangle 32"/>
              <p:cNvSpPr>
                <a:spLocks noChangeArrowheads="1"/>
              </p:cNvSpPr>
              <p:nvPr/>
            </p:nvSpPr>
            <p:spPr bwMode="auto">
              <a:xfrm>
                <a:off x="5859262" y="4305670"/>
                <a:ext cx="1438183" cy="626245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025858" y="4401672"/>
                <a:ext cx="1147762" cy="384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Hello, welcome to CS1010!</a:t>
                </a:r>
                <a:endParaRPr lang="en-SG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565" name="TextBox 34"/>
              <p:cNvSpPr txBox="1">
                <a:spLocks noChangeArrowheads="1"/>
              </p:cNvSpPr>
              <p:nvPr/>
            </p:nvSpPr>
            <p:spPr bwMode="auto">
              <a:xfrm>
                <a:off x="5948039" y="4045198"/>
                <a:ext cx="1180730" cy="230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 dirty="0" smtClean="0"/>
                  <a:t>Sample output</a:t>
                </a:r>
                <a:endParaRPr lang="en-SG" sz="1200" i="1" dirty="0"/>
              </a:p>
            </p:txBody>
          </p:sp>
        </p:grp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Programs: Edit</a:t>
            </a:r>
            <a:r>
              <a:rPr lang="en-GB" dirty="0"/>
              <a:t>, Compile and Execute</a:t>
            </a:r>
            <a:endParaRPr lang="en-SG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4976187"/>
            <a:ext cx="8229600" cy="1138773"/>
          </a:xfrm>
        </p:spPr>
        <p:txBody>
          <a:bodyPr>
            <a:spAutoFit/>
          </a:bodyPr>
          <a:lstStyle/>
          <a:p>
            <a:r>
              <a:rPr lang="en-US" dirty="0" smtClean="0"/>
              <a:t>Compiler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Translate a program written in a high-level </a:t>
            </a:r>
            <a:r>
              <a:rPr lang="en-US" dirty="0" smtClean="0"/>
              <a:t>language to </a:t>
            </a:r>
            <a:r>
              <a:rPr lang="en-US" dirty="0"/>
              <a:t>a program in a </a:t>
            </a:r>
            <a:r>
              <a:rPr lang="en-US" dirty="0" smtClean="0"/>
              <a:t>target (low-level) language.</a:t>
            </a:r>
            <a:endParaRPr lang="en-SG" dirty="0"/>
          </a:p>
        </p:txBody>
      </p:sp>
      <p:sp>
        <p:nvSpPr>
          <p:cNvPr id="4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9282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28575" cap="flat" cmpd="sng" algn="ctr">
          <a:solidFill>
            <a:srgbClr val="0000FF"/>
          </a:solidFill>
          <a:prstDash val="solid"/>
          <a:tailEnd type="triangle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14853</TotalTime>
  <Words>3003</Words>
  <Application>Microsoft Office PowerPoint</Application>
  <PresentationFormat>On-screen Show (4:3)</PresentationFormat>
  <Paragraphs>632</Paragraphs>
  <Slides>44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1_Pixel</vt:lpstr>
      <vt:lpstr>CS1010: Programming Methodology  Lecture 1: Problem-Solving and Algorithm</vt:lpstr>
      <vt:lpstr>Preface</vt:lpstr>
      <vt:lpstr>Week 1: Problem-Solving and Algorithm</vt:lpstr>
      <vt:lpstr>Computers</vt:lpstr>
      <vt:lpstr>Program (1/4)</vt:lpstr>
      <vt:lpstr>Program (2/4)</vt:lpstr>
      <vt:lpstr>Program (3/4)</vt:lpstr>
      <vt:lpstr>Program (4/4)</vt:lpstr>
      <vt:lpstr>Programs: Edit, Compile and Execute</vt:lpstr>
      <vt:lpstr>Problem Solving in Computing</vt:lpstr>
      <vt:lpstr>Algorithmic Problem Solving</vt:lpstr>
      <vt:lpstr>Algorithm: Example #1</vt:lpstr>
      <vt:lpstr>Algorithm: Example #1</vt:lpstr>
      <vt:lpstr>Algorithm: Example #1</vt:lpstr>
      <vt:lpstr>Announcement</vt:lpstr>
      <vt:lpstr>Algorithm: Example #2</vt:lpstr>
      <vt:lpstr>Algorithm: Example #2</vt:lpstr>
      <vt:lpstr>Algorithm: Example #2</vt:lpstr>
      <vt:lpstr>Algorithm: Example #3</vt:lpstr>
      <vt:lpstr>Algorithm: Example #3</vt:lpstr>
      <vt:lpstr>Algorithm: Example #4</vt:lpstr>
      <vt:lpstr>Algorithm: Example #4</vt:lpstr>
      <vt:lpstr>Algorithmic Problem Solving (1/4)</vt:lpstr>
      <vt:lpstr>Algorithmic Problem Solving (2/4)</vt:lpstr>
      <vt:lpstr>Algorithmic Problem Solving (3/4)</vt:lpstr>
      <vt:lpstr>Algorithmic Problem Solving (4/4)</vt:lpstr>
      <vt:lpstr>Problem Solving Exercise #1</vt:lpstr>
      <vt:lpstr>Problem Solving Exercise #1</vt:lpstr>
      <vt:lpstr>Problem Solving Ex #2: Coin Change </vt:lpstr>
      <vt:lpstr>Problem Solving Ex #2: Coin Change </vt:lpstr>
      <vt:lpstr>Design Algorithm Before Coding!</vt:lpstr>
      <vt:lpstr>Take-home Exercise</vt:lpstr>
      <vt:lpstr>Logging into UNIX System (1/4)</vt:lpstr>
      <vt:lpstr>Logging into UNIX System (2/4)</vt:lpstr>
      <vt:lpstr>Logging into UNIX System (3/4)</vt:lpstr>
      <vt:lpstr>Logging into UNIX System (4/4)</vt:lpstr>
      <vt:lpstr>Our First Program (1/3)</vt:lpstr>
      <vt:lpstr>Our First Program (2/3)</vt:lpstr>
      <vt:lpstr>Our First Program (3/3)</vt:lpstr>
      <vt:lpstr>Attempt our First Program (1/3)</vt:lpstr>
      <vt:lpstr>Attempt our First Program (2/3)</vt:lpstr>
      <vt:lpstr>Attempt our First Program (3/3)</vt:lpstr>
      <vt:lpstr>Summary for Today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 lecture notes</dc:subject>
  <dc:creator>Zhou Lifeng</dc:creator>
  <cp:lastModifiedBy>Zhou Lifeng</cp:lastModifiedBy>
  <cp:revision>2051</cp:revision>
  <cp:lastPrinted>2012-08-13T14:26:37Z</cp:lastPrinted>
  <dcterms:created xsi:type="dcterms:W3CDTF">1998-09-05T15:03:32Z</dcterms:created>
  <dcterms:modified xsi:type="dcterms:W3CDTF">2013-08-12T13:43:12Z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