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828" r:id="rId1"/>
  </p:sldMasterIdLst>
  <p:notesMasterIdLst>
    <p:notesMasterId r:id="rId40"/>
  </p:notesMasterIdLst>
  <p:handoutMasterIdLst>
    <p:handoutMasterId r:id="rId41"/>
  </p:handoutMasterIdLst>
  <p:sldIdLst>
    <p:sldId id="256" r:id="rId2"/>
    <p:sldId id="542" r:id="rId3"/>
    <p:sldId id="567" r:id="rId4"/>
    <p:sldId id="569" r:id="rId5"/>
    <p:sldId id="570" r:id="rId6"/>
    <p:sldId id="571" r:id="rId7"/>
    <p:sldId id="572" r:id="rId8"/>
    <p:sldId id="566" r:id="rId9"/>
    <p:sldId id="574" r:id="rId10"/>
    <p:sldId id="568" r:id="rId11"/>
    <p:sldId id="575" r:id="rId12"/>
    <p:sldId id="576" r:id="rId13"/>
    <p:sldId id="577" r:id="rId14"/>
    <p:sldId id="578" r:id="rId15"/>
    <p:sldId id="515" r:id="rId16"/>
    <p:sldId id="501" r:id="rId17"/>
    <p:sldId id="502" r:id="rId18"/>
    <p:sldId id="503" r:id="rId19"/>
    <p:sldId id="530" r:id="rId20"/>
    <p:sldId id="529" r:id="rId21"/>
    <p:sldId id="506" r:id="rId22"/>
    <p:sldId id="543" r:id="rId23"/>
    <p:sldId id="544" r:id="rId24"/>
    <p:sldId id="545" r:id="rId25"/>
    <p:sldId id="582" r:id="rId26"/>
    <p:sldId id="511" r:id="rId27"/>
    <p:sldId id="532" r:id="rId28"/>
    <p:sldId id="531" r:id="rId29"/>
    <p:sldId id="580" r:id="rId30"/>
    <p:sldId id="513" r:id="rId31"/>
    <p:sldId id="528" r:id="rId32"/>
    <p:sldId id="520" r:id="rId33"/>
    <p:sldId id="514" r:id="rId34"/>
    <p:sldId id="546" r:id="rId35"/>
    <p:sldId id="517" r:id="rId36"/>
    <p:sldId id="556" r:id="rId37"/>
    <p:sldId id="499" r:id="rId38"/>
    <p:sldId id="308" r:id="rId39"/>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a:srgbClr val="727CA3"/>
    <a:srgbClr val="FF0000"/>
    <a:srgbClr val="6600CC"/>
    <a:srgbClr val="006600"/>
    <a:srgbClr val="E46C0A"/>
    <a:srgbClr val="81DEFF"/>
    <a:srgbClr val="3366FF"/>
    <a:srgbClr val="2FA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780" autoAdjust="0"/>
    <p:restoredTop sz="87649" autoAdjust="0"/>
  </p:normalViewPr>
  <p:slideViewPr>
    <p:cSldViewPr snapToGrid="0">
      <p:cViewPr varScale="1">
        <p:scale>
          <a:sx n="58" d="100"/>
          <a:sy n="58" d="100"/>
        </p:scale>
        <p:origin x="-16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6080"/>
    </p:cViewPr>
  </p:sorterViewPr>
  <p:notesViewPr>
    <p:cSldViewPr snapToGrid="0">
      <p:cViewPr>
        <p:scale>
          <a:sx n="100" d="100"/>
          <a:sy n="100" d="100"/>
        </p:scale>
        <p:origin x="-1192" y="-48"/>
      </p:cViewPr>
      <p:guideLst>
        <p:guide orient="horz" pos="3128"/>
        <p:guide pos="210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7" name="Rectangle 1027"/>
          <p:cNvSpPr>
            <a:spLocks noGrp="1" noChangeArrowheads="1"/>
          </p:cNvSpPr>
          <p:nvPr>
            <p:ph type="dt" sz="quarter" idx="1"/>
          </p:nvPr>
        </p:nvSpPr>
        <p:spPr bwMode="auto">
          <a:xfrm>
            <a:off x="3778250" y="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lvl1pPr algn="r" defTabSz="922338"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8F59914-CEE9-4B51-91C2-DBE59CCC0898}" type="slidenum">
              <a:rPr lang="en-GB"/>
              <a:pPr/>
              <a:t>‹#›</a:t>
            </a:fld>
            <a:endParaRPr lang="en-GB"/>
          </a:p>
        </p:txBody>
      </p:sp>
    </p:spTree>
    <p:extLst>
      <p:ext uri="{BB962C8B-B14F-4D97-AF65-F5344CB8AC3E}">
        <p14:creationId xmlns:p14="http://schemas.microsoft.com/office/powerpoint/2010/main" val="1410047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7" name="Rectangle 4"/>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890588" y="4714875"/>
            <a:ext cx="4887912" cy="4467225"/>
          </a:xfrm>
          <a:prstGeom prst="rect">
            <a:avLst/>
          </a:prstGeom>
          <a:noFill/>
          <a:ln w="12700" cap="sq">
            <a:noFill/>
            <a:miter lim="800000"/>
            <a:headEnd type="none" w="sm" len="sm"/>
            <a:tailEnd type="none" w="sm" len="sm"/>
          </a:ln>
          <a:effectLst/>
        </p:spPr>
        <p:txBody>
          <a:bodyPr vert="horz" wrap="square" lIns="92264" tIns="46132" rIns="92264" bIns="4613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defTabSz="922338"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778250" y="9429750"/>
            <a:ext cx="2890838" cy="496888"/>
          </a:xfrm>
          <a:prstGeom prst="rect">
            <a:avLst/>
          </a:prstGeom>
          <a:noFill/>
          <a:ln w="12700" cap="sq">
            <a:noFill/>
            <a:miter lim="800000"/>
            <a:headEnd type="none" w="sm" len="sm"/>
            <a:tailEnd type="none" w="sm" len="sm"/>
          </a:ln>
          <a:effectLst/>
        </p:spPr>
        <p:txBody>
          <a:bodyPr vert="horz" wrap="square" lIns="92264" tIns="46132" rIns="92264" bIns="46132" numCol="1" anchor="b" anchorCtr="0" compatLnSpc="1">
            <a:prstTxWarp prst="textNoShape">
              <a:avLst/>
            </a:prstTxWarp>
          </a:bodyPr>
          <a:lstStyle>
            <a:lvl1pPr algn="r" defTabSz="922338" eaLnBrk="0" hangingPunct="0">
              <a:defRPr sz="1300">
                <a:latin typeface="Times New Roman" pitchFamily="18" charset="0"/>
              </a:defRPr>
            </a:lvl1pPr>
          </a:lstStyle>
          <a:p>
            <a:fld id="{3BC291C2-2618-409E-8A5D-40646E24FA6C}" type="slidenum">
              <a:rPr lang="en-GB"/>
              <a:pPr/>
              <a:t>‹#›</a:t>
            </a:fld>
            <a:endParaRPr lang="en-GB"/>
          </a:p>
        </p:txBody>
      </p:sp>
    </p:spTree>
    <p:extLst>
      <p:ext uri="{BB962C8B-B14F-4D97-AF65-F5344CB8AC3E}">
        <p14:creationId xmlns:p14="http://schemas.microsoft.com/office/powerpoint/2010/main" val="107642383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w="9525"/>
        </p:spPr>
        <p:txBody>
          <a:bodyPr/>
          <a:lstStyle/>
          <a:p>
            <a:pPr eaLnBrk="1" hangingPunct="1"/>
            <a:endParaRPr lang="en-GB" dirty="0"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r>
              <a:rPr lang="en-US" dirty="0" smtClean="0"/>
              <a:t>Your source</a:t>
            </a:r>
            <a:r>
              <a:rPr lang="en-US" baseline="0" dirty="0" smtClean="0"/>
              <a:t> code is written in C language. C language is a high-level programming language. So the source code cannot be understood by OS directly. You need to turn it into a machine code using a compiler.</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r>
              <a:rPr lang="en-US" dirty="0" smtClean="0"/>
              <a:t>There are other</a:t>
            </a:r>
            <a:r>
              <a:rPr lang="en-US" baseline="0" dirty="0" smtClean="0"/>
              <a:t> editors available in UNIX, such as vi, </a:t>
            </a:r>
            <a:r>
              <a:rPr lang="en-US" baseline="0" dirty="0" err="1" smtClean="0"/>
              <a:t>pico</a:t>
            </a:r>
            <a:r>
              <a:rPr lang="en-US" baseline="0" dirty="0" smtClean="0"/>
              <a:t> and </a:t>
            </a:r>
            <a:r>
              <a:rPr lang="en-US" baseline="0" dirty="0" err="1" smtClean="0"/>
              <a:t>nano</a:t>
            </a:r>
            <a:r>
              <a:rPr lang="en-US" baseline="0" dirty="0" smtClean="0"/>
              <a:t>.</a:t>
            </a:r>
          </a:p>
          <a:p>
            <a:pPr eaLnBrk="1" hangingPunct="1"/>
            <a:r>
              <a:rPr lang="en-US" baseline="0" dirty="0" smtClean="0"/>
              <a:t>An editor is a tool for you to type in characters. In Windows, we use editors such as Notepad and WordPad.</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In C language, </a:t>
            </a:r>
            <a:r>
              <a:rPr lang="en-US" dirty="0" err="1" smtClean="0"/>
              <a:t>scanf</a:t>
            </a:r>
            <a:r>
              <a:rPr lang="en-US" dirty="0" smtClean="0"/>
              <a:t> is</a:t>
            </a:r>
            <a:r>
              <a:rPr lang="en-US" baseline="0" dirty="0" smtClean="0"/>
              <a:t> used to read data from standard input channel (keyboard); </a:t>
            </a:r>
            <a:r>
              <a:rPr lang="en-US" baseline="0" dirty="0" err="1" smtClean="0"/>
              <a:t>printf</a:t>
            </a:r>
            <a:r>
              <a:rPr lang="en-US" baseline="0" dirty="0" smtClean="0"/>
              <a:t> is used to print out data to standard output channel </a:t>
            </a:r>
            <a:r>
              <a:rPr lang="en-US" baseline="0" smtClean="0"/>
              <a:t>(monitor).</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 typeface="+mj-lt"/>
              <a:buNone/>
              <a:tabLst/>
              <a:defRPr/>
            </a:pPr>
            <a:r>
              <a:rPr lang="en-US" sz="1200" dirty="0" smtClean="0"/>
              <a:t>Side notes: address of variable "age" varies each time a program is run. </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5" name="Slide Number Placeholder 4"/>
          <p:cNvSpPr>
            <a:spLocks noGrp="1"/>
          </p:cNvSpPr>
          <p:nvPr>
            <p:ph type="sldNum" sz="quarter" idx="11"/>
          </p:nvPr>
        </p:nvSpPr>
        <p:spPr/>
        <p:txBody>
          <a:bodyPr/>
          <a:lstStyle/>
          <a:p>
            <a:fld id="{3BC291C2-2618-409E-8A5D-40646E24FA6C}" type="slidenum">
              <a:rPr lang="en-GB" smtClean="0"/>
              <a:pPr/>
              <a:t>2</a:t>
            </a:fld>
            <a:endParaRPr lang="en-GB"/>
          </a:p>
        </p:txBody>
      </p:sp>
    </p:spTree>
    <p:extLst>
      <p:ext uri="{BB962C8B-B14F-4D97-AF65-F5344CB8AC3E}">
        <p14:creationId xmlns:p14="http://schemas.microsoft.com/office/powerpoint/2010/main" val="135666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r>
              <a:rPr lang="en-US" dirty="0" smtClean="0"/>
              <a:t>Demo</a:t>
            </a:r>
            <a:r>
              <a:rPr lang="en-US" baseline="0" dirty="0" smtClean="0"/>
              <a:t> using Week1_MileToKm.c:</a:t>
            </a:r>
          </a:p>
          <a:p>
            <a:pPr eaLnBrk="1" hangingPunct="1"/>
            <a:r>
              <a:rPr lang="en-US" baseline="0" dirty="0" smtClean="0"/>
              <a:t>    </a:t>
            </a:r>
            <a:r>
              <a:rPr lang="en-US" dirty="0" smtClean="0"/>
              <a:t> with</a:t>
            </a:r>
            <a:r>
              <a:rPr lang="en-US" baseline="0" dirty="0" smtClean="0"/>
              <a:t> / with out '\n' </a:t>
            </a:r>
          </a:p>
          <a:p>
            <a:pPr marL="171450" indent="-171450" eaLnBrk="1" hangingPunct="1">
              <a:buFont typeface="Arial" charset="0"/>
              <a:buChar char="•"/>
            </a:pPr>
            <a:r>
              <a:rPr lang="en-US" baseline="0" dirty="0" smtClean="0"/>
              <a:t>open two SSH windows</a:t>
            </a:r>
          </a:p>
          <a:p>
            <a:pPr marL="171450" indent="-171450" eaLnBrk="1" hangingPunct="1">
              <a:buFont typeface="Arial" charset="0"/>
              <a:buChar char="•"/>
            </a:pPr>
            <a:r>
              <a:rPr lang="en-US" baseline="0" dirty="0" smtClean="0"/>
              <a:t>Use &lt;tab&gt; for auto-completion</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pPr marL="228600" indent="-228600" eaLnBrk="1" hangingPunct="1">
              <a:buFont typeface="Calibri" pitchFamily="34" charset="0"/>
              <a:buAutoNum type="arabicPeriod"/>
            </a:pPr>
            <a:r>
              <a:rPr lang="en-US" dirty="0" smtClean="0"/>
              <a:t>For the int main(void) function, theoretically we can return any integer value, but we usually return 0 because the exit code 0 usually means a successful run (esp. when run in UNIX environment). </a:t>
            </a:r>
          </a:p>
          <a:p>
            <a:pPr marL="228600" indent="-228600" eaLnBrk="1" hangingPunct="1">
              <a:buFont typeface="Calibri" pitchFamily="34" charset="0"/>
              <a:buAutoNum type="arabicPeriod"/>
            </a:pPr>
            <a:r>
              <a:rPr lang="en-US" dirty="0" smtClean="0"/>
              <a:t>We can have the function return different values on different conditions (</a:t>
            </a:r>
            <a:r>
              <a:rPr lang="en-US" dirty="0" err="1" smtClean="0"/>
              <a:t>eg</a:t>
            </a:r>
            <a:r>
              <a:rPr lang="en-US" dirty="0" smtClean="0"/>
              <a:t>. in an 'if' statement) to indicate under what circumstance did the program end.</a:t>
            </a:r>
          </a:p>
          <a:p>
            <a:pPr marL="228600" indent="-228600" eaLnBrk="1" hangingPunct="1">
              <a:buFont typeface="Calibri" pitchFamily="34" charset="0"/>
              <a:buAutoNum type="arabicPeriod"/>
            </a:pPr>
            <a:r>
              <a:rPr lang="en-US" dirty="0" smtClean="0"/>
              <a:t>Exit code is useful if we need to check the termination status of a program after the program is run (for some follow-up action), though we don’t make use of it in this course.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 type</a:t>
            </a:r>
            <a:r>
              <a:rPr lang="en-US" baseline="0" dirty="0" smtClean="0"/>
              <a:t> decides how data is stored in computer, as an integer or a real number? If is a real number, is it encoded in </a:t>
            </a:r>
            <a:r>
              <a:rPr lang="en-US" i="1" baseline="0" dirty="0" smtClean="0"/>
              <a:t>double</a:t>
            </a:r>
            <a:r>
              <a:rPr lang="en-US" baseline="0" dirty="0" smtClean="0"/>
              <a:t> or </a:t>
            </a:r>
            <a:r>
              <a:rPr lang="en-US" i="1" baseline="0" dirty="0" smtClean="0"/>
              <a:t>float</a:t>
            </a:r>
            <a:r>
              <a:rPr lang="en-US" baseline="0" dirty="0" smtClean="0"/>
              <a:t>?</a:t>
            </a:r>
            <a:endParaRPr lang="en-SG" dirty="0"/>
          </a:p>
        </p:txBody>
      </p:sp>
      <p:sp>
        <p:nvSpPr>
          <p:cNvPr id="4" name="Header Placeholder 3"/>
          <p:cNvSpPr>
            <a:spLocks noGrp="1"/>
          </p:cNvSpPr>
          <p:nvPr>
            <p:ph type="hdr" sz="quarter" idx="10"/>
          </p:nvPr>
        </p:nvSpPr>
        <p:spPr>
          <a:xfrm>
            <a:off x="0" y="0"/>
            <a:ext cx="2890838" cy="496888"/>
          </a:xfrm>
          <a:prstGeom prst="rect">
            <a:avLst/>
          </a:prstGeom>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22</a:t>
            </a:fld>
            <a:endParaRPr lang="en-GB"/>
          </a:p>
        </p:txBody>
      </p:sp>
    </p:spTree>
    <p:extLst>
      <p:ext uri="{BB962C8B-B14F-4D97-AF65-F5344CB8AC3E}">
        <p14:creationId xmlns:p14="http://schemas.microsoft.com/office/powerpoint/2010/main" val="1713203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Executable statements are the instructions where we</a:t>
            </a:r>
            <a:r>
              <a:rPr lang="en-US" baseline="0" dirty="0" smtClean="0"/>
              <a:t> process data.</a:t>
            </a:r>
            <a:endParaRPr lang="en-SG" dirty="0"/>
          </a:p>
        </p:txBody>
      </p:sp>
      <p:sp>
        <p:nvSpPr>
          <p:cNvPr id="4" name="Header Placeholder 3"/>
          <p:cNvSpPr>
            <a:spLocks noGrp="1"/>
          </p:cNvSpPr>
          <p:nvPr>
            <p:ph type="hdr" sz="quarter" idx="10"/>
          </p:nvPr>
        </p:nvSpPr>
        <p:spPr>
          <a:xfrm>
            <a:off x="0" y="0"/>
            <a:ext cx="2890838" cy="496888"/>
          </a:xfrm>
          <a:prstGeom prst="rect">
            <a:avLst/>
          </a:prstGeom>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24</a:t>
            </a:fld>
            <a:endParaRPr lang="en-GB"/>
          </a:p>
        </p:txBody>
      </p:sp>
    </p:spTree>
    <p:extLst>
      <p:ext uri="{BB962C8B-B14F-4D97-AF65-F5344CB8AC3E}">
        <p14:creationId xmlns:p14="http://schemas.microsoft.com/office/powerpoint/2010/main" val="2175567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idx="10"/>
          </p:nvPr>
        </p:nvSpPr>
        <p:spPr>
          <a:xfrm>
            <a:off x="0" y="0"/>
            <a:ext cx="2890838" cy="496888"/>
          </a:xfrm>
          <a:prstGeom prst="rect">
            <a:avLst/>
          </a:prstGeom>
        </p:spPr>
        <p:txBody>
          <a:bodyPr/>
          <a:lstStyle/>
          <a:p>
            <a:pPr>
              <a:defRPr/>
            </a:pPr>
            <a:r>
              <a:rPr lang="en-US" smtClean="0"/>
              <a:t>CS1010 Programming Methodology</a:t>
            </a:r>
            <a:endParaRPr lang="en-US"/>
          </a:p>
        </p:txBody>
      </p:sp>
      <p:sp>
        <p:nvSpPr>
          <p:cNvPr id="5" name="Slide Number Placeholder 4"/>
          <p:cNvSpPr>
            <a:spLocks noGrp="1"/>
          </p:cNvSpPr>
          <p:nvPr>
            <p:ph type="sldNum" sz="quarter" idx="11"/>
          </p:nvPr>
        </p:nvSpPr>
        <p:spPr/>
        <p:txBody>
          <a:bodyPr/>
          <a:lstStyle/>
          <a:p>
            <a:fld id="{3BC291C2-2618-409E-8A5D-40646E24FA6C}" type="slidenum">
              <a:rPr lang="en-GB" smtClean="0"/>
              <a:pPr/>
              <a:t>25</a:t>
            </a:fld>
            <a:endParaRPr lang="en-GB"/>
          </a:p>
        </p:txBody>
      </p:sp>
    </p:spTree>
    <p:extLst>
      <p:ext uri="{BB962C8B-B14F-4D97-AF65-F5344CB8AC3E}">
        <p14:creationId xmlns:p14="http://schemas.microsoft.com/office/powerpoint/2010/main" val="2175567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marL="0" indent="0" eaLnBrk="1" hangingPunct="1">
              <a:buFont typeface="+mj-lt"/>
              <a:buNone/>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r>
              <a:rPr lang="en-SG" sz="1200" b="0" i="0" u="none" strike="noStrike" kern="1200" baseline="0" dirty="0" smtClean="0">
                <a:solidFill>
                  <a:schemeClr val="tx1"/>
                </a:solidFill>
                <a:latin typeface="Times New Roman" pitchFamily="18" charset="0"/>
                <a:ea typeface="+mn-ea"/>
                <a:cs typeface="Arial" charset="0"/>
              </a:rPr>
              <a:t>Integer division and truncation can sometimes produce unexpected results, because any decimal portion of the integer division is dropped.</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spect="1" noChangeArrowheads="1" noTextEdit="1"/>
          </p:cNvSpPr>
          <p:nvPr>
            <p:ph type="sldImg"/>
          </p:nvPr>
        </p:nvSpPr>
        <p:spPr bwMode="auto">
          <a:xfrm>
            <a:off x="854075" y="744538"/>
            <a:ext cx="4960938" cy="3722687"/>
          </a:xfrm>
          <a:noFill/>
          <a:ln>
            <a:solidFill>
              <a:srgbClr val="000000"/>
            </a:solidFill>
            <a:miter lim="800000"/>
            <a:headEnd/>
            <a:tailEnd/>
          </a:ln>
        </p:spPr>
      </p:sp>
      <p:sp>
        <p:nvSpPr>
          <p:cNvPr id="79876" name="Rectangle 3"/>
          <p:cNvSpPr>
            <a:spLocks noGrp="1" noChangeArrowheads="1"/>
          </p:cNvSpPr>
          <p:nvPr>
            <p:ph type="body" idx="1"/>
          </p:nvPr>
        </p:nvSpPr>
        <p:spPr>
          <a:noFill/>
          <a:ln w="9525"/>
        </p:spPr>
        <p:txBody>
          <a:bodyPr/>
          <a:lstStyle/>
          <a:p>
            <a:pPr marL="230188" marR="0" indent="-230188" algn="l" defTabSz="914400" rtl="0" eaLnBrk="1" fontAlgn="base" latinLnBrk="0" hangingPunct="1">
              <a:lnSpc>
                <a:spcPct val="100000"/>
              </a:lnSpc>
              <a:spcBef>
                <a:spcPct val="30000"/>
              </a:spcBef>
              <a:spcAft>
                <a:spcPct val="0"/>
              </a:spcAft>
              <a:buClrTx/>
              <a:buSzTx/>
              <a:buFont typeface="Calibri" pitchFamily="34" charset="0"/>
              <a:buNone/>
              <a:tabLst/>
              <a:defRPr/>
            </a:pP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sz="1200" dirty="0" smtClean="0">
                <a:solidFill>
                  <a:srgbClr val="0000FF"/>
                </a:solidFill>
              </a:rPr>
              <a:t>Abbreviated assignment</a:t>
            </a:r>
            <a:r>
              <a:rPr lang="en-US" sz="1200" baseline="0" dirty="0" smtClean="0">
                <a:solidFill>
                  <a:schemeClr val="tx1"/>
                </a:solidFill>
              </a:rPr>
              <a:t> and increment operator will be introduced in next week’s discussion session.</a:t>
            </a:r>
            <a:endParaRPr lang="en-US" sz="1200" dirty="0" smtClean="0">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r>
              <a:rPr lang="en-US" dirty="0" smtClean="0"/>
              <a:t>The key idea</a:t>
            </a:r>
            <a:r>
              <a:rPr lang="en-US" baseline="0" dirty="0" smtClean="0"/>
              <a:t> is: you need to verify the correctness of algorithm before turning it into code. The worse case is that you finished typing code, but sad to find that your idea is completely wrong.</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t>CS1010 Programming Methodology</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Here listed three common ways to bypass integer division.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r>
              <a:rPr lang="en-US" dirty="0" smtClean="0"/>
              <a:t>Demo </a:t>
            </a:r>
            <a:r>
              <a:rPr lang="en-US" b="1" dirty="0" err="1" smtClean="0"/>
              <a:t>gg</a:t>
            </a:r>
            <a:r>
              <a:rPr lang="en-US" b="1" dirty="0" smtClean="0"/>
              <a:t>=G</a:t>
            </a:r>
            <a:r>
              <a:rPr lang="en-US" dirty="0" smtClean="0"/>
              <a:t> using Week2_FtoC.c</a:t>
            </a:r>
          </a:p>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dirty="0" smtClean="0"/>
              <a:t>In lab assignments, marks will be deducted for bad style (bad naming of variables, poor indentation, no name and program description, etc.)</a:t>
            </a:r>
          </a:p>
          <a:p>
            <a:pPr marL="0" marR="0" indent="0" algn="l" defTabSz="914400" rtl="0" eaLnBrk="1" fontAlgn="base" latinLnBrk="0" hangingPunct="1">
              <a:lnSpc>
                <a:spcPct val="100000"/>
              </a:lnSpc>
              <a:spcBef>
                <a:spcPct val="30000"/>
              </a:spcBef>
              <a:spcAft>
                <a:spcPct val="0"/>
              </a:spcAft>
              <a:buClrTx/>
              <a:buSzTx/>
              <a:buFont typeface="Calibri" pitchFamily="34" charset="0"/>
              <a:buNone/>
              <a:tabLst/>
              <a:defRPr/>
            </a:pPr>
            <a:r>
              <a:rPr lang="en-US" dirty="0" smtClean="0"/>
              <a:t>Internet resource</a:t>
            </a:r>
            <a:r>
              <a:rPr lang="en-US" baseline="0" dirty="0" smtClean="0"/>
              <a:t> on coding style: http://www.cs.swarthmore.edu/~newhall/unixhelp/c_codestyle.html</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a:t>CS1010 Programming Methodology</a:t>
            </a: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890838" cy="496888"/>
          </a:xfrm>
          <a:prstGeom prst="rect">
            <a:avLst/>
          </a:prstGeom>
        </p:spPr>
        <p:txBody>
          <a:bodyPr/>
          <a:lstStyle/>
          <a:p>
            <a:pPr>
              <a:defRPr/>
            </a:pPr>
            <a:r>
              <a:rPr lang="en-SG"/>
              <a:t>CS1010</a:t>
            </a:r>
            <a:r>
              <a:rPr/>
              <a:t> Programming Methodology</a:t>
            </a: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pPr marL="0" indent="0" eaLnBrk="1" hangingPunct="1">
              <a:buFont typeface="+mj-lt"/>
              <a:buNone/>
            </a:pP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pPr eaLnBrk="1" hangingPunct="1"/>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pPr eaLnBrk="1" hangingPunct="1"/>
            <a:r>
              <a:rPr lang="en-US" dirty="0" smtClean="0"/>
              <a:t>Next week we will</a:t>
            </a:r>
            <a:r>
              <a:rPr lang="en-US" baseline="0" dirty="0" smtClean="0"/>
              <a:t> see examples of more than 1 function</a:t>
            </a: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Every variable corresponds to a memory slot (allocated by the system automatically). Assigning values to a variable means store data in that memory slot.</a:t>
            </a:r>
          </a:p>
          <a:p>
            <a:pPr eaLnBrk="1" hangingPunct="1"/>
            <a:r>
              <a:rPr lang="en-US" baseline="0" dirty="0" smtClean="0"/>
              <a:t>'</a:t>
            </a:r>
            <a:r>
              <a:rPr lang="en-US" baseline="0" dirty="0" err="1" smtClean="0"/>
              <a:t>printf</a:t>
            </a:r>
            <a:r>
              <a:rPr lang="en-US" baseline="0" dirty="0" smtClean="0"/>
              <a:t>' enables us to print out message on screen; '</a:t>
            </a:r>
            <a:r>
              <a:rPr lang="en-US" baseline="0" dirty="0" err="1" smtClean="0"/>
              <a:t>scanf</a:t>
            </a:r>
            <a:r>
              <a:rPr lang="en-US" baseline="0" dirty="0" smtClean="0"/>
              <a:t>' enable us to read data from keyboard input.</a:t>
            </a:r>
          </a:p>
          <a:p>
            <a:pPr eaLnBrk="1" hangingPunct="1"/>
            <a:r>
              <a:rPr lang="en-US" baseline="0" dirty="0" smtClean="0"/>
              <a:t>'return' means return to the caller. The caller of 'main' function is OS. Return value 0 has some means for OS, but is not in the scope of CS1010.</a:t>
            </a:r>
            <a:endParaRPr lang="en-US" dirty="0" smtClean="0"/>
          </a:p>
        </p:txBody>
      </p:sp>
      <p:sp>
        <p:nvSpPr>
          <p:cNvPr id="2" name="Slide Number Placeholder 1"/>
          <p:cNvSpPr>
            <a:spLocks noGrp="1"/>
          </p:cNvSpPr>
          <p:nvPr>
            <p:ph type="sldNum" sz="quarter" idx="10"/>
          </p:nvPr>
        </p:nvSpPr>
        <p:spPr/>
        <p:txBody>
          <a:bodyPr/>
          <a:lstStyle/>
          <a:p>
            <a:fld id="{2BF4266B-8E49-4C18-8543-D209868BF35E}"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pPr eaLnBrk="1" hangingPunct="1"/>
            <a:r>
              <a:rPr lang="en-US" dirty="0" smtClean="0"/>
              <a:t>Comments will be ignored by computer,</a:t>
            </a:r>
            <a:r>
              <a:rPr lang="en-US" baseline="0" dirty="0" smtClean="0"/>
              <a:t> and therefore you may write anything inside it without following C syntax.</a:t>
            </a:r>
          </a:p>
          <a:p>
            <a:pPr eaLnBrk="1" hangingPunct="1"/>
            <a:r>
              <a:rPr lang="en-US" baseline="0" dirty="0" smtClean="0"/>
              <a:t>Writing comments is a good habit to help others understand your program.</a:t>
            </a:r>
          </a:p>
          <a:p>
            <a:pPr eaLnBrk="1" hangingPunct="1"/>
            <a:r>
              <a:rPr lang="en-US" dirty="0" smtClean="0"/>
              <a:t>Semicolon indicate</a:t>
            </a:r>
            <a:r>
              <a:rPr lang="en-US" baseline="0" dirty="0" smtClean="0"/>
              <a:t> the end of a statement; each statement is an instruction telling a computer something to do (input/output, calculation…).</a:t>
            </a:r>
          </a:p>
        </p:txBody>
      </p:sp>
      <p:sp>
        <p:nvSpPr>
          <p:cNvPr id="2" name="Slide Number Placeholder 1"/>
          <p:cNvSpPr>
            <a:spLocks noGrp="1"/>
          </p:cNvSpPr>
          <p:nvPr>
            <p:ph type="sldNum" sz="quarter" idx="10"/>
          </p:nvPr>
        </p:nvSpPr>
        <p:spPr/>
        <p:txBody>
          <a:bodyPr/>
          <a:lstStyle/>
          <a:p>
            <a:fld id="{2BF4266B-8E49-4C18-8543-D209868BF35E}"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dirty="0" smtClean="0"/>
              <a:t>An uninitialized variable contains garbage value</a:t>
            </a:r>
            <a:r>
              <a:rPr lang="en-US" sz="1200" i="0" baseline="0" dirty="0" smtClean="0"/>
              <a:t>, not necessarily zero</a:t>
            </a:r>
            <a:r>
              <a:rPr lang="en-US" sz="1200" i="0" dirty="0" smtClean="0"/>
              <a:t>! (Very common mistake.)</a:t>
            </a:r>
          </a:p>
        </p:txBody>
      </p:sp>
      <p:sp>
        <p:nvSpPr>
          <p:cNvPr id="2" name="Slide Number Placeholder 1"/>
          <p:cNvSpPr>
            <a:spLocks noGrp="1"/>
          </p:cNvSpPr>
          <p:nvPr>
            <p:ph type="sldNum" sz="quarter" idx="10"/>
          </p:nvPr>
        </p:nvSpPr>
        <p:spPr/>
        <p:txBody>
          <a:bodyPr/>
          <a:lstStyle/>
          <a:p>
            <a:fld id="{2BF4266B-8E49-4C18-8543-D209868BF35E}"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CS1010 Programming Methodology</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lang="en-SG" dirty="0" smtClean="0">
                <a:solidFill>
                  <a:srgbClr val="000000"/>
                </a:solidFill>
              </a:rPr>
              <a:t>Week7 - </a:t>
            </a:r>
            <a:fld id="{826CE3FE-375E-445E-AA3D-D35679B60A26}" type="slidenum">
              <a:rPr lang="en-SG" smtClean="0">
                <a:solidFill>
                  <a:srgbClr val="000000"/>
                </a:solidFill>
              </a:rPr>
              <a:pPr>
                <a:defRPr/>
              </a:pPr>
              <a:t>‹#›</a:t>
            </a:fld>
            <a:endParaRPr lang="en-SG" dirty="0">
              <a:solidFill>
                <a:srgbClr val="000000"/>
              </a:solidFill>
            </a:endParaRPr>
          </a:p>
        </p:txBody>
      </p:sp>
    </p:spTree>
    <p:extLst>
      <p:ext uri="{BB962C8B-B14F-4D97-AF65-F5344CB8AC3E}">
        <p14:creationId xmlns:p14="http://schemas.microsoft.com/office/powerpoint/2010/main" val="3151298915"/>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lang="en-SG" dirty="0" smtClean="0">
                <a:solidFill>
                  <a:srgbClr val="000000"/>
                </a:solidFill>
              </a:rPr>
              <a:t>Week7 - </a:t>
            </a:r>
            <a:fld id="{CC4E50E2-CD7E-4F2D-86CF-4347527F4E5E}"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20048553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CS1010 Programming Methodology</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lang="en-SG" dirty="0" smtClean="0">
                <a:solidFill>
                  <a:srgbClr val="000000"/>
                </a:solidFill>
              </a:rPr>
              <a:t>Week7 - </a:t>
            </a:r>
            <a:fld id="{4E794475-146A-4151-98FD-9FB37E3BD9B5}" type="slidenum">
              <a:rPr lang="en-SG" smtClean="0">
                <a:solidFill>
                  <a:srgbClr val="000000"/>
                </a:solidFill>
              </a:rPr>
              <a:pPr>
                <a:defRPr/>
              </a:pPr>
              <a:t>‹#›</a:t>
            </a:fld>
            <a:endParaRPr lang="en-SG" dirty="0">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7227839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Programming Methodology</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lang="en-SG" dirty="0" smtClean="0">
                <a:solidFill>
                  <a:srgbClr val="000000"/>
                </a:solidFill>
              </a:rPr>
              <a:t>Week7 - </a:t>
            </a:r>
            <a:fld id="{2BA8DEFE-F8A0-4495-9E9A-55C0FD41D5E9}" type="slidenum">
              <a:rPr lang="en-SG" smtClean="0">
                <a:solidFill>
                  <a:srgbClr val="000000"/>
                </a:solidFill>
              </a:rPr>
              <a:pPr>
                <a:defRPr/>
              </a:pPr>
              <a:t>‹#›</a:t>
            </a:fld>
            <a:endParaRPr lang="en-SG" dirty="0">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cs typeface="Arial"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latin typeface="Arial" charset="0"/>
                <a:cs typeface="Arial" charset="0"/>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52767346"/>
      </p:ext>
    </p:extLst>
  </p:cSld>
  <p:clrMap bg1="lt1" tx1="dk1" bg2="lt2" tx2="dk2" accent1="accent1" accent2="accent2" accent3="accent3" accent4="accent4" accent5="accent5" accent6="accent6" hlink="hlink" folHlink="folHlink"/>
  <p:sldLayoutIdLst>
    <p:sldLayoutId id="2147484829" r:id="rId1"/>
    <p:sldLayoutId id="2147484830" r:id="rId2"/>
    <p:sldLayoutId id="2147484834" r:id="rId3"/>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417744" y="2308592"/>
            <a:ext cx="8153400" cy="1631216"/>
          </a:xfrm>
        </p:spPr>
        <p:txBody>
          <a:bodyPr>
            <a:spAutoFit/>
          </a:bodyPr>
          <a:lstStyle/>
          <a:p>
            <a:pPr algn="ctr" eaLnBrk="1" hangingPunct="1"/>
            <a:r>
              <a:rPr lang="en-GB" sz="3600" b="1" dirty="0" smtClean="0">
                <a:solidFill>
                  <a:srgbClr val="C00000"/>
                </a:solidFill>
              </a:rPr>
              <a:t>CS1010: Programming Methodology</a:t>
            </a:r>
            <a:br>
              <a:rPr lang="en-GB" sz="3600" b="1" dirty="0" smtClean="0">
                <a:solidFill>
                  <a:srgbClr val="C00000"/>
                </a:solidFill>
              </a:rPr>
            </a:br>
            <a:r>
              <a:rPr lang="en-GB" sz="3600" b="1" dirty="0">
                <a:solidFill>
                  <a:srgbClr val="C00000"/>
                </a:solidFill>
              </a:rPr>
              <a:t/>
            </a:r>
            <a:br>
              <a:rPr lang="en-GB" sz="3600" b="1" dirty="0">
                <a:solidFill>
                  <a:srgbClr val="C00000"/>
                </a:solidFill>
              </a:rPr>
            </a:br>
            <a:r>
              <a:rPr lang="en-GB" sz="2800" b="1" dirty="0" smtClean="0">
                <a:solidFill>
                  <a:schemeClr val="bg1"/>
                </a:solidFill>
              </a:rPr>
              <a:t>Lecture 2: Overview of C Programming</a:t>
            </a:r>
            <a:endParaRPr lang="en-GB" sz="3600" b="1" dirty="0" smtClean="0">
              <a:solidFill>
                <a:schemeClr val="bg1"/>
              </a:solidFill>
            </a:endParaRPr>
          </a:p>
        </p:txBody>
      </p:sp>
      <p:pic>
        <p:nvPicPr>
          <p:cNvPr id="4" name="Picture 2" descr="C:\modules\CG1101\admin\CoBrand-DepOfComputer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5334000"/>
            <a:ext cx="3657600" cy="83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 Programs</a:t>
            </a:r>
            <a:r>
              <a:rPr lang="en-GB" dirty="0"/>
              <a:t> </a:t>
            </a:r>
            <a:r>
              <a:rPr lang="en-GB" dirty="0" smtClean="0"/>
              <a:t>in UNIX (1/5)</a:t>
            </a:r>
            <a:endParaRPr lang="en-SG" dirty="0"/>
          </a:p>
        </p:txBody>
      </p:sp>
      <p:grpSp>
        <p:nvGrpSpPr>
          <p:cNvPr id="29" name="Group 50"/>
          <p:cNvGrpSpPr>
            <a:grpSpLocks/>
          </p:cNvGrpSpPr>
          <p:nvPr/>
        </p:nvGrpSpPr>
        <p:grpSpPr bwMode="auto">
          <a:xfrm>
            <a:off x="1155430" y="1591731"/>
            <a:ext cx="5110515" cy="1196061"/>
            <a:chOff x="2394012" y="1514091"/>
            <a:chExt cx="4721439" cy="794104"/>
          </a:xfrm>
        </p:grpSpPr>
        <p:grpSp>
          <p:nvGrpSpPr>
            <p:cNvPr id="30" name="Group 38"/>
            <p:cNvGrpSpPr>
              <a:grpSpLocks/>
            </p:cNvGrpSpPr>
            <p:nvPr/>
          </p:nvGrpSpPr>
          <p:grpSpPr bwMode="auto">
            <a:xfrm>
              <a:off x="4524654" y="1663790"/>
              <a:ext cx="941032" cy="480908"/>
              <a:chOff x="4465469" y="1631977"/>
              <a:chExt cx="941032" cy="480908"/>
            </a:xfrm>
          </p:grpSpPr>
          <p:sp>
            <p:nvSpPr>
              <p:cNvPr id="39" name="Right Arrow 8"/>
              <p:cNvSpPr>
                <a:spLocks noChangeArrowheads="1"/>
              </p:cNvSpPr>
              <p:nvPr/>
            </p:nvSpPr>
            <p:spPr bwMode="auto">
              <a:xfrm>
                <a:off x="4465469" y="1811044"/>
                <a:ext cx="941032" cy="301841"/>
              </a:xfrm>
              <a:prstGeom prst="rightArrow">
                <a:avLst>
                  <a:gd name="adj1" fmla="val 50000"/>
                  <a:gd name="adj2" fmla="val 49998"/>
                </a:avLst>
              </a:prstGeom>
              <a:solidFill>
                <a:srgbClr val="996600"/>
              </a:solidFill>
              <a:ln w="12700" cap="sq" algn="ctr">
                <a:solidFill>
                  <a:schemeClr val="tx1"/>
                </a:solidFill>
                <a:round/>
                <a:headEnd type="none" w="sm" len="sm"/>
                <a:tailEnd type="none" w="sm" len="sm"/>
              </a:ln>
            </p:spPr>
            <p:txBody>
              <a:bodyPr/>
              <a:lstStyle/>
              <a:p>
                <a:endParaRPr lang="en-SG" sz="2000"/>
              </a:p>
            </p:txBody>
          </p:sp>
          <p:sp>
            <p:nvSpPr>
              <p:cNvPr id="40" name="TextBox 9"/>
              <p:cNvSpPr txBox="1">
                <a:spLocks noChangeArrowheads="1"/>
              </p:cNvSpPr>
              <p:nvPr/>
            </p:nvSpPr>
            <p:spPr bwMode="auto">
              <a:xfrm>
                <a:off x="4468745" y="1631977"/>
                <a:ext cx="897148" cy="204343"/>
              </a:xfrm>
              <a:prstGeom prst="rect">
                <a:avLst/>
              </a:prstGeom>
              <a:noFill/>
              <a:ln w="9525">
                <a:noFill/>
                <a:miter lim="800000"/>
                <a:headEnd/>
                <a:tailEnd/>
              </a:ln>
            </p:spPr>
            <p:txBody>
              <a:bodyPr wrap="square">
                <a:spAutoFit/>
              </a:bodyPr>
              <a:lstStyle/>
              <a:p>
                <a:pPr algn="ctr"/>
                <a:r>
                  <a:rPr lang="en-US" sz="1400" i="1" dirty="0"/>
                  <a:t>produces</a:t>
                </a:r>
                <a:endParaRPr lang="en-SG" sz="1400" i="1" dirty="0"/>
              </a:p>
            </p:txBody>
          </p:sp>
        </p:grpSp>
        <p:grpSp>
          <p:nvGrpSpPr>
            <p:cNvPr id="31" name="Group 41"/>
            <p:cNvGrpSpPr>
              <a:grpSpLocks/>
            </p:cNvGrpSpPr>
            <p:nvPr/>
          </p:nvGrpSpPr>
          <p:grpSpPr bwMode="auto">
            <a:xfrm>
              <a:off x="5939909" y="1514091"/>
              <a:ext cx="1175542" cy="794104"/>
              <a:chOff x="5846694" y="1514091"/>
              <a:chExt cx="1175542" cy="794104"/>
            </a:xfrm>
          </p:grpSpPr>
          <p:sp>
            <p:nvSpPr>
              <p:cNvPr id="36" name="Flowchart: Document 11"/>
              <p:cNvSpPr>
                <a:spLocks noChangeArrowheads="1"/>
              </p:cNvSpPr>
              <p:nvPr/>
            </p:nvSpPr>
            <p:spPr bwMode="auto">
              <a:xfrm>
                <a:off x="5903649" y="1722269"/>
                <a:ext cx="1118587" cy="585926"/>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sz="2000"/>
              </a:p>
            </p:txBody>
          </p:sp>
          <p:sp>
            <p:nvSpPr>
              <p:cNvPr id="37" name="TextBox 12"/>
              <p:cNvSpPr txBox="1">
                <a:spLocks noChangeArrowheads="1"/>
              </p:cNvSpPr>
              <p:nvPr/>
            </p:nvSpPr>
            <p:spPr bwMode="auto">
              <a:xfrm>
                <a:off x="5846694" y="1514091"/>
                <a:ext cx="1175541" cy="204343"/>
              </a:xfrm>
              <a:prstGeom prst="rect">
                <a:avLst/>
              </a:prstGeom>
              <a:noFill/>
              <a:ln w="9525">
                <a:noFill/>
                <a:miter lim="800000"/>
                <a:headEnd/>
                <a:tailEnd/>
              </a:ln>
            </p:spPr>
            <p:txBody>
              <a:bodyPr wrap="square">
                <a:spAutoFit/>
              </a:bodyPr>
              <a:lstStyle/>
              <a:p>
                <a:pPr algn="ctr"/>
                <a:r>
                  <a:rPr lang="en-US" sz="1400" i="1" dirty="0">
                    <a:solidFill>
                      <a:srgbClr val="0000FF"/>
                    </a:solidFill>
                  </a:rPr>
                  <a:t>Source code</a:t>
                </a:r>
                <a:endParaRPr lang="en-SG" sz="1400" i="1" dirty="0">
                  <a:solidFill>
                    <a:srgbClr val="0000FF"/>
                  </a:solidFill>
                </a:endParaRPr>
              </a:p>
            </p:txBody>
          </p:sp>
          <p:sp>
            <p:nvSpPr>
              <p:cNvPr id="38" name="TextBox 13"/>
              <p:cNvSpPr txBox="1">
                <a:spLocks noChangeArrowheads="1"/>
              </p:cNvSpPr>
              <p:nvPr/>
            </p:nvSpPr>
            <p:spPr bwMode="auto">
              <a:xfrm>
                <a:off x="5952613" y="1771096"/>
                <a:ext cx="998465" cy="204343"/>
              </a:xfrm>
              <a:prstGeom prst="rect">
                <a:avLst/>
              </a:prstGeom>
              <a:noFill/>
              <a:ln w="9525">
                <a:noFill/>
                <a:miter lim="800000"/>
                <a:headEnd/>
                <a:tailEnd/>
              </a:ln>
            </p:spPr>
            <p:txBody>
              <a:bodyPr wrap="square">
                <a:spAutoFit/>
              </a:bodyPr>
              <a:lstStyle/>
              <a:p>
                <a:pPr algn="ctr"/>
                <a:r>
                  <a:rPr lang="en-US" sz="1400" dirty="0" err="1"/>
                  <a:t>welcome.c</a:t>
                </a:r>
                <a:r>
                  <a:rPr lang="en-US" sz="1400" dirty="0"/>
                  <a:t> </a:t>
                </a:r>
                <a:endParaRPr lang="en-SG" sz="1400" dirty="0"/>
              </a:p>
            </p:txBody>
          </p:sp>
        </p:grpSp>
        <p:grpSp>
          <p:nvGrpSpPr>
            <p:cNvPr id="32" name="Group 35"/>
            <p:cNvGrpSpPr>
              <a:grpSpLocks/>
            </p:cNvGrpSpPr>
            <p:nvPr/>
          </p:nvGrpSpPr>
          <p:grpSpPr bwMode="auto">
            <a:xfrm>
              <a:off x="2394012" y="1563283"/>
              <a:ext cx="1660124" cy="665825"/>
              <a:chOff x="2334828" y="1575118"/>
              <a:chExt cx="1660124" cy="665825"/>
            </a:xfrm>
          </p:grpSpPr>
          <p:sp>
            <p:nvSpPr>
              <p:cNvPr id="33" name="Rounded Rectangle 5"/>
              <p:cNvSpPr>
                <a:spLocks noChangeArrowheads="1"/>
              </p:cNvSpPr>
              <p:nvPr/>
            </p:nvSpPr>
            <p:spPr bwMode="auto">
              <a:xfrm>
                <a:off x="2334828" y="1575118"/>
                <a:ext cx="1660124" cy="665825"/>
              </a:xfrm>
              <a:prstGeom prst="roundRect">
                <a:avLst>
                  <a:gd name="adj" fmla="val 16667"/>
                </a:avLst>
              </a:prstGeom>
              <a:solidFill>
                <a:schemeClr val="accent1"/>
              </a:solidFill>
              <a:ln w="12700" cap="sq" algn="ctr">
                <a:solidFill>
                  <a:schemeClr val="tx1"/>
                </a:solidFill>
                <a:round/>
                <a:headEnd type="none" w="sm" len="sm"/>
                <a:tailEnd type="none" w="sm" len="sm"/>
              </a:ln>
            </p:spPr>
            <p:txBody>
              <a:bodyPr/>
              <a:lstStyle/>
              <a:p>
                <a:endParaRPr lang="en-SG" sz="2000"/>
              </a:p>
            </p:txBody>
          </p:sp>
          <p:sp>
            <p:nvSpPr>
              <p:cNvPr id="34" name="TextBox 6"/>
              <p:cNvSpPr txBox="1">
                <a:spLocks noChangeArrowheads="1"/>
              </p:cNvSpPr>
              <p:nvPr/>
            </p:nvSpPr>
            <p:spPr bwMode="auto">
              <a:xfrm>
                <a:off x="2654423" y="1647357"/>
                <a:ext cx="1029810" cy="265646"/>
              </a:xfrm>
              <a:prstGeom prst="rect">
                <a:avLst/>
              </a:prstGeom>
              <a:noFill/>
              <a:ln w="9525">
                <a:noFill/>
                <a:miter lim="800000"/>
                <a:headEnd/>
                <a:tailEnd/>
              </a:ln>
            </p:spPr>
            <p:txBody>
              <a:bodyPr>
                <a:spAutoFit/>
              </a:bodyPr>
              <a:lstStyle/>
              <a:p>
                <a:pPr algn="ctr"/>
                <a:r>
                  <a:rPr lang="en-US" sz="2000" dirty="0"/>
                  <a:t>Editor</a:t>
                </a:r>
                <a:endParaRPr lang="en-SG" sz="2000" dirty="0"/>
              </a:p>
            </p:txBody>
          </p:sp>
          <p:sp>
            <p:nvSpPr>
              <p:cNvPr id="35" name="TextBox 23"/>
              <p:cNvSpPr txBox="1">
                <a:spLocks noChangeArrowheads="1"/>
              </p:cNvSpPr>
              <p:nvPr/>
            </p:nvSpPr>
            <p:spPr bwMode="auto">
              <a:xfrm>
                <a:off x="2388094" y="1946238"/>
                <a:ext cx="1580225" cy="204343"/>
              </a:xfrm>
              <a:prstGeom prst="rect">
                <a:avLst/>
              </a:prstGeom>
              <a:noFill/>
              <a:ln w="9525">
                <a:noFill/>
                <a:miter lim="800000"/>
                <a:headEnd/>
                <a:tailEnd/>
              </a:ln>
            </p:spPr>
            <p:txBody>
              <a:bodyPr>
                <a:spAutoFit/>
              </a:bodyPr>
              <a:lstStyle/>
              <a:p>
                <a:pPr algn="ctr"/>
                <a:r>
                  <a:rPr lang="en-US" sz="1400" dirty="0" err="1"/>
                  <a:t>eg</a:t>
                </a:r>
                <a:r>
                  <a:rPr lang="en-US" sz="1400" dirty="0"/>
                  <a:t>: </a:t>
                </a:r>
                <a:r>
                  <a:rPr lang="en-US" sz="1400" dirty="0">
                    <a:solidFill>
                      <a:srgbClr val="C00000"/>
                    </a:solidFill>
                  </a:rPr>
                  <a:t>vim</a:t>
                </a:r>
                <a:r>
                  <a:rPr lang="en-US" sz="1400" dirty="0"/>
                  <a:t> </a:t>
                </a:r>
                <a:r>
                  <a:rPr lang="en-US" sz="1400" dirty="0" err="1"/>
                  <a:t>welcome.c</a:t>
                </a:r>
                <a:endParaRPr lang="en-SG" sz="1400" dirty="0"/>
              </a:p>
            </p:txBody>
          </p:sp>
        </p:grpSp>
      </p:grpSp>
      <p:grpSp>
        <p:nvGrpSpPr>
          <p:cNvPr id="41" name="Group 51"/>
          <p:cNvGrpSpPr>
            <a:grpSpLocks/>
          </p:cNvGrpSpPr>
          <p:nvPr/>
        </p:nvGrpSpPr>
        <p:grpSpPr bwMode="auto">
          <a:xfrm>
            <a:off x="1155430" y="3153521"/>
            <a:ext cx="5239220" cy="1225729"/>
            <a:chOff x="2394012" y="2795241"/>
            <a:chExt cx="4843826" cy="802113"/>
          </a:xfrm>
        </p:grpSpPr>
        <p:grpSp>
          <p:nvGrpSpPr>
            <p:cNvPr id="42" name="Group 39"/>
            <p:cNvGrpSpPr>
              <a:grpSpLocks/>
            </p:cNvGrpSpPr>
            <p:nvPr/>
          </p:nvGrpSpPr>
          <p:grpSpPr bwMode="auto">
            <a:xfrm>
              <a:off x="4524654" y="2956377"/>
              <a:ext cx="941032" cy="481502"/>
              <a:chOff x="4502460" y="3053290"/>
              <a:chExt cx="941032" cy="481502"/>
            </a:xfrm>
          </p:grpSpPr>
          <p:sp>
            <p:nvSpPr>
              <p:cNvPr id="51" name="Right Arrow 16"/>
              <p:cNvSpPr>
                <a:spLocks noChangeArrowheads="1"/>
              </p:cNvSpPr>
              <p:nvPr/>
            </p:nvSpPr>
            <p:spPr bwMode="auto">
              <a:xfrm>
                <a:off x="4502460" y="3232951"/>
                <a:ext cx="941032" cy="301841"/>
              </a:xfrm>
              <a:prstGeom prst="rightArrow">
                <a:avLst>
                  <a:gd name="adj1" fmla="val 50000"/>
                  <a:gd name="adj2" fmla="val 49998"/>
                </a:avLst>
              </a:prstGeom>
              <a:solidFill>
                <a:srgbClr val="996600"/>
              </a:solidFill>
              <a:ln w="12700" cap="sq" algn="ctr">
                <a:solidFill>
                  <a:schemeClr val="tx1"/>
                </a:solidFill>
                <a:round/>
                <a:headEnd type="none" w="sm" len="sm"/>
                <a:tailEnd type="none" w="sm" len="sm"/>
              </a:ln>
            </p:spPr>
            <p:txBody>
              <a:bodyPr/>
              <a:lstStyle/>
              <a:p>
                <a:endParaRPr lang="en-SG" sz="2000"/>
              </a:p>
            </p:txBody>
          </p:sp>
          <p:sp>
            <p:nvSpPr>
              <p:cNvPr id="52" name="TextBox 17"/>
              <p:cNvSpPr txBox="1">
                <a:spLocks noChangeArrowheads="1"/>
              </p:cNvSpPr>
              <p:nvPr/>
            </p:nvSpPr>
            <p:spPr bwMode="auto">
              <a:xfrm>
                <a:off x="4505438" y="3053290"/>
                <a:ext cx="899626" cy="201408"/>
              </a:xfrm>
              <a:prstGeom prst="rect">
                <a:avLst/>
              </a:prstGeom>
              <a:noFill/>
              <a:ln w="9525">
                <a:noFill/>
                <a:miter lim="800000"/>
                <a:headEnd/>
                <a:tailEnd/>
              </a:ln>
            </p:spPr>
            <p:txBody>
              <a:bodyPr wrap="square">
                <a:spAutoFit/>
              </a:bodyPr>
              <a:lstStyle/>
              <a:p>
                <a:pPr algn="ctr"/>
                <a:r>
                  <a:rPr lang="en-US" sz="1400" i="1" dirty="0"/>
                  <a:t>produces</a:t>
                </a:r>
                <a:endParaRPr lang="en-SG" sz="1400" i="1" dirty="0"/>
              </a:p>
            </p:txBody>
          </p:sp>
        </p:grpSp>
        <p:grpSp>
          <p:nvGrpSpPr>
            <p:cNvPr id="43" name="Group 42"/>
            <p:cNvGrpSpPr>
              <a:grpSpLocks/>
            </p:cNvGrpSpPr>
            <p:nvPr/>
          </p:nvGrpSpPr>
          <p:grpSpPr bwMode="auto">
            <a:xfrm>
              <a:off x="5804401" y="2795241"/>
              <a:ext cx="1433437" cy="802113"/>
              <a:chOff x="5786646" y="2946161"/>
              <a:chExt cx="1433437" cy="802113"/>
            </a:xfrm>
          </p:grpSpPr>
          <p:sp>
            <p:nvSpPr>
              <p:cNvPr id="48" name="Flowchart: Document 18"/>
              <p:cNvSpPr>
                <a:spLocks noChangeArrowheads="1"/>
              </p:cNvSpPr>
              <p:nvPr/>
            </p:nvSpPr>
            <p:spPr bwMode="auto">
              <a:xfrm>
                <a:off x="5949517" y="3162348"/>
                <a:ext cx="1118587" cy="585926"/>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sz="2000"/>
              </a:p>
            </p:txBody>
          </p:sp>
          <p:sp>
            <p:nvSpPr>
              <p:cNvPr id="49" name="TextBox 19"/>
              <p:cNvSpPr txBox="1">
                <a:spLocks noChangeArrowheads="1"/>
              </p:cNvSpPr>
              <p:nvPr/>
            </p:nvSpPr>
            <p:spPr bwMode="auto">
              <a:xfrm>
                <a:off x="5786646" y="2946161"/>
                <a:ext cx="1433437" cy="201408"/>
              </a:xfrm>
              <a:prstGeom prst="rect">
                <a:avLst/>
              </a:prstGeom>
              <a:noFill/>
              <a:ln w="9525">
                <a:noFill/>
                <a:miter lim="800000"/>
                <a:headEnd/>
                <a:tailEnd/>
              </a:ln>
            </p:spPr>
            <p:txBody>
              <a:bodyPr wrap="square">
                <a:spAutoFit/>
              </a:bodyPr>
              <a:lstStyle/>
              <a:p>
                <a:pPr algn="ctr"/>
                <a:r>
                  <a:rPr lang="en-US" sz="1400" i="1" dirty="0">
                    <a:solidFill>
                      <a:srgbClr val="0000FF"/>
                    </a:solidFill>
                  </a:rPr>
                  <a:t>Executable code</a:t>
                </a:r>
                <a:endParaRPr lang="en-SG" sz="1400" i="1" dirty="0">
                  <a:solidFill>
                    <a:srgbClr val="0000FF"/>
                  </a:solidFill>
                </a:endParaRPr>
              </a:p>
            </p:txBody>
          </p:sp>
          <p:sp>
            <p:nvSpPr>
              <p:cNvPr id="50" name="TextBox 20"/>
              <p:cNvSpPr txBox="1">
                <a:spLocks noChangeArrowheads="1"/>
              </p:cNvSpPr>
              <p:nvPr/>
            </p:nvSpPr>
            <p:spPr bwMode="auto">
              <a:xfrm>
                <a:off x="5971712" y="3219636"/>
                <a:ext cx="1052005" cy="201408"/>
              </a:xfrm>
              <a:prstGeom prst="rect">
                <a:avLst/>
              </a:prstGeom>
              <a:noFill/>
              <a:ln w="9525">
                <a:noFill/>
                <a:miter lim="800000"/>
                <a:headEnd/>
                <a:tailEnd/>
              </a:ln>
            </p:spPr>
            <p:txBody>
              <a:bodyPr>
                <a:spAutoFit/>
              </a:bodyPr>
              <a:lstStyle/>
              <a:p>
                <a:pPr algn="ctr"/>
                <a:r>
                  <a:rPr lang="en-US" sz="1400" dirty="0" err="1"/>
                  <a:t>a.out</a:t>
                </a:r>
                <a:endParaRPr lang="en-SG" sz="1400" dirty="0"/>
              </a:p>
            </p:txBody>
          </p:sp>
        </p:grpSp>
        <p:grpSp>
          <p:nvGrpSpPr>
            <p:cNvPr id="44" name="Group 36"/>
            <p:cNvGrpSpPr>
              <a:grpSpLocks/>
            </p:cNvGrpSpPr>
            <p:nvPr/>
          </p:nvGrpSpPr>
          <p:grpSpPr bwMode="auto">
            <a:xfrm>
              <a:off x="2394012" y="2862515"/>
              <a:ext cx="1660124" cy="665825"/>
              <a:chOff x="2425084" y="3065220"/>
              <a:chExt cx="1660124" cy="665825"/>
            </a:xfrm>
          </p:grpSpPr>
          <p:sp>
            <p:nvSpPr>
              <p:cNvPr id="45" name="Rounded Rectangle 24"/>
              <p:cNvSpPr>
                <a:spLocks noChangeArrowheads="1"/>
              </p:cNvSpPr>
              <p:nvPr/>
            </p:nvSpPr>
            <p:spPr bwMode="auto">
              <a:xfrm>
                <a:off x="2425084" y="3065220"/>
                <a:ext cx="1660124" cy="665825"/>
              </a:xfrm>
              <a:prstGeom prst="roundRect">
                <a:avLst>
                  <a:gd name="adj" fmla="val 16667"/>
                </a:avLst>
              </a:prstGeom>
              <a:solidFill>
                <a:schemeClr val="accent1"/>
              </a:solidFill>
              <a:ln w="12700" cap="sq" algn="ctr">
                <a:solidFill>
                  <a:schemeClr val="tx1"/>
                </a:solidFill>
                <a:round/>
                <a:headEnd type="none" w="sm" len="sm"/>
                <a:tailEnd type="none" w="sm" len="sm"/>
              </a:ln>
            </p:spPr>
            <p:txBody>
              <a:bodyPr/>
              <a:lstStyle/>
              <a:p>
                <a:endParaRPr lang="en-SG" sz="2000"/>
              </a:p>
            </p:txBody>
          </p:sp>
          <p:sp>
            <p:nvSpPr>
              <p:cNvPr id="46" name="TextBox 25"/>
              <p:cNvSpPr txBox="1">
                <a:spLocks noChangeArrowheads="1"/>
              </p:cNvSpPr>
              <p:nvPr/>
            </p:nvSpPr>
            <p:spPr bwMode="auto">
              <a:xfrm>
                <a:off x="2663300" y="3118487"/>
                <a:ext cx="1207363" cy="261831"/>
              </a:xfrm>
              <a:prstGeom prst="rect">
                <a:avLst/>
              </a:prstGeom>
              <a:noFill/>
              <a:ln w="9525">
                <a:noFill/>
                <a:miter lim="800000"/>
                <a:headEnd/>
                <a:tailEnd/>
              </a:ln>
            </p:spPr>
            <p:txBody>
              <a:bodyPr>
                <a:spAutoFit/>
              </a:bodyPr>
              <a:lstStyle/>
              <a:p>
                <a:pPr algn="ctr"/>
                <a:r>
                  <a:rPr lang="en-US" sz="2000" dirty="0"/>
                  <a:t>Compiler</a:t>
                </a:r>
                <a:endParaRPr lang="en-SG" sz="2000" dirty="0"/>
              </a:p>
            </p:txBody>
          </p:sp>
          <p:sp>
            <p:nvSpPr>
              <p:cNvPr id="47" name="TextBox 26"/>
              <p:cNvSpPr txBox="1">
                <a:spLocks noChangeArrowheads="1"/>
              </p:cNvSpPr>
              <p:nvPr/>
            </p:nvSpPr>
            <p:spPr bwMode="auto">
              <a:xfrm>
                <a:off x="2478350" y="3382261"/>
                <a:ext cx="1580225" cy="342393"/>
              </a:xfrm>
              <a:prstGeom prst="rect">
                <a:avLst/>
              </a:prstGeom>
              <a:noFill/>
              <a:ln w="9525">
                <a:noFill/>
                <a:miter lim="800000"/>
                <a:headEnd/>
                <a:tailEnd/>
              </a:ln>
            </p:spPr>
            <p:txBody>
              <a:bodyPr wrap="square">
                <a:spAutoFit/>
              </a:bodyPr>
              <a:lstStyle/>
              <a:p>
                <a:pPr algn="ctr"/>
                <a:r>
                  <a:rPr lang="en-US" sz="1400" dirty="0" err="1"/>
                  <a:t>eg</a:t>
                </a:r>
                <a:r>
                  <a:rPr lang="en-US" sz="1400" dirty="0"/>
                  <a:t>: </a:t>
                </a:r>
                <a:r>
                  <a:rPr lang="en-US" sz="1400" dirty="0" err="1">
                    <a:solidFill>
                      <a:srgbClr val="C00000"/>
                    </a:solidFill>
                  </a:rPr>
                  <a:t>gcc</a:t>
                </a:r>
                <a:r>
                  <a:rPr lang="en-US" sz="1400" dirty="0"/>
                  <a:t> </a:t>
                </a:r>
                <a:r>
                  <a:rPr lang="en-US" sz="1400" dirty="0" smtClean="0"/>
                  <a:t>–Wall </a:t>
                </a:r>
                <a:r>
                  <a:rPr lang="en-US" sz="1400" dirty="0" err="1" smtClean="0"/>
                  <a:t>welcome.c</a:t>
                </a:r>
                <a:endParaRPr lang="en-SG" sz="1400" dirty="0"/>
              </a:p>
            </p:txBody>
          </p:sp>
        </p:grpSp>
      </p:grpSp>
      <p:grpSp>
        <p:nvGrpSpPr>
          <p:cNvPr id="53" name="Group 52"/>
          <p:cNvGrpSpPr>
            <a:grpSpLocks/>
          </p:cNvGrpSpPr>
          <p:nvPr/>
        </p:nvGrpSpPr>
        <p:grpSpPr bwMode="auto">
          <a:xfrm>
            <a:off x="1155430" y="4641840"/>
            <a:ext cx="5298556" cy="1253657"/>
            <a:chOff x="2394012" y="4070446"/>
            <a:chExt cx="4876800" cy="863470"/>
          </a:xfrm>
        </p:grpSpPr>
        <p:grpSp>
          <p:nvGrpSpPr>
            <p:cNvPr id="54" name="Group 37"/>
            <p:cNvGrpSpPr>
              <a:grpSpLocks/>
            </p:cNvGrpSpPr>
            <p:nvPr/>
          </p:nvGrpSpPr>
          <p:grpSpPr bwMode="auto">
            <a:xfrm>
              <a:off x="2394012" y="4268091"/>
              <a:ext cx="1660124" cy="665825"/>
              <a:chOff x="2453197" y="4339112"/>
              <a:chExt cx="1660124" cy="665825"/>
            </a:xfrm>
          </p:grpSpPr>
          <p:sp>
            <p:nvSpPr>
              <p:cNvPr id="62" name="Rounded Rectangle 27"/>
              <p:cNvSpPr>
                <a:spLocks noChangeArrowheads="1"/>
              </p:cNvSpPr>
              <p:nvPr/>
            </p:nvSpPr>
            <p:spPr bwMode="auto">
              <a:xfrm>
                <a:off x="2453197" y="4339112"/>
                <a:ext cx="1660124" cy="665825"/>
              </a:xfrm>
              <a:prstGeom prst="roundRect">
                <a:avLst>
                  <a:gd name="adj" fmla="val 16667"/>
                </a:avLst>
              </a:prstGeom>
              <a:solidFill>
                <a:schemeClr val="accent1"/>
              </a:solidFill>
              <a:ln w="12700" cap="sq" algn="ctr">
                <a:solidFill>
                  <a:schemeClr val="tx1"/>
                </a:solidFill>
                <a:round/>
                <a:headEnd type="none" w="sm" len="sm"/>
                <a:tailEnd type="none" w="sm" len="sm"/>
              </a:ln>
            </p:spPr>
            <p:txBody>
              <a:bodyPr/>
              <a:lstStyle/>
              <a:p>
                <a:endParaRPr lang="en-SG" sz="2000"/>
              </a:p>
            </p:txBody>
          </p:sp>
          <p:sp>
            <p:nvSpPr>
              <p:cNvPr id="63" name="TextBox 28"/>
              <p:cNvSpPr txBox="1">
                <a:spLocks noChangeArrowheads="1"/>
              </p:cNvSpPr>
              <p:nvPr/>
            </p:nvSpPr>
            <p:spPr bwMode="auto">
              <a:xfrm>
                <a:off x="2679578" y="4392379"/>
                <a:ext cx="1207363" cy="275580"/>
              </a:xfrm>
              <a:prstGeom prst="rect">
                <a:avLst/>
              </a:prstGeom>
              <a:noFill/>
              <a:ln w="9525">
                <a:noFill/>
                <a:miter lim="800000"/>
                <a:headEnd/>
                <a:tailEnd/>
              </a:ln>
            </p:spPr>
            <p:txBody>
              <a:bodyPr>
                <a:spAutoFit/>
              </a:bodyPr>
              <a:lstStyle/>
              <a:p>
                <a:pPr algn="ctr"/>
                <a:r>
                  <a:rPr lang="en-US" sz="2000" dirty="0" smtClean="0"/>
                  <a:t>Execution</a:t>
                </a:r>
                <a:endParaRPr lang="en-SG" sz="2000" dirty="0"/>
              </a:p>
            </p:txBody>
          </p:sp>
          <p:sp>
            <p:nvSpPr>
              <p:cNvPr id="64" name="TextBox 29"/>
              <p:cNvSpPr txBox="1">
                <a:spLocks noChangeArrowheads="1"/>
              </p:cNvSpPr>
              <p:nvPr/>
            </p:nvSpPr>
            <p:spPr bwMode="auto">
              <a:xfrm>
                <a:off x="2493147" y="4691260"/>
                <a:ext cx="1580225" cy="211985"/>
              </a:xfrm>
              <a:prstGeom prst="rect">
                <a:avLst/>
              </a:prstGeom>
              <a:noFill/>
              <a:ln w="9525">
                <a:noFill/>
                <a:miter lim="800000"/>
                <a:headEnd/>
                <a:tailEnd/>
              </a:ln>
            </p:spPr>
            <p:txBody>
              <a:bodyPr>
                <a:spAutoFit/>
              </a:bodyPr>
              <a:lstStyle/>
              <a:p>
                <a:pPr algn="ctr"/>
                <a:r>
                  <a:rPr lang="en-US" sz="1400"/>
                  <a:t>eg: a.out</a:t>
                </a:r>
                <a:endParaRPr lang="en-SG" sz="1400"/>
              </a:p>
            </p:txBody>
          </p:sp>
        </p:grpSp>
        <p:grpSp>
          <p:nvGrpSpPr>
            <p:cNvPr id="55" name="Group 40"/>
            <p:cNvGrpSpPr>
              <a:grpSpLocks/>
            </p:cNvGrpSpPr>
            <p:nvPr/>
          </p:nvGrpSpPr>
          <p:grpSpPr bwMode="auto">
            <a:xfrm>
              <a:off x="4524654" y="4350591"/>
              <a:ext cx="941032" cy="472203"/>
              <a:chOff x="4583839" y="4404597"/>
              <a:chExt cx="941032" cy="472203"/>
            </a:xfrm>
          </p:grpSpPr>
          <p:sp>
            <p:nvSpPr>
              <p:cNvPr id="60" name="Right Arrow 30"/>
              <p:cNvSpPr>
                <a:spLocks noChangeArrowheads="1"/>
              </p:cNvSpPr>
              <p:nvPr/>
            </p:nvSpPr>
            <p:spPr bwMode="auto">
              <a:xfrm>
                <a:off x="4583839" y="4574959"/>
                <a:ext cx="941032" cy="301841"/>
              </a:xfrm>
              <a:prstGeom prst="rightArrow">
                <a:avLst>
                  <a:gd name="adj1" fmla="val 50000"/>
                  <a:gd name="adj2" fmla="val 49998"/>
                </a:avLst>
              </a:prstGeom>
              <a:solidFill>
                <a:srgbClr val="996600"/>
              </a:solidFill>
              <a:ln w="12700" cap="sq" algn="ctr">
                <a:solidFill>
                  <a:schemeClr val="tx1"/>
                </a:solidFill>
                <a:round/>
                <a:headEnd type="none" w="sm" len="sm"/>
                <a:tailEnd type="none" w="sm" len="sm"/>
              </a:ln>
            </p:spPr>
            <p:txBody>
              <a:bodyPr/>
              <a:lstStyle/>
              <a:p>
                <a:endParaRPr lang="en-SG" sz="2000"/>
              </a:p>
            </p:txBody>
          </p:sp>
          <p:sp>
            <p:nvSpPr>
              <p:cNvPr id="61" name="TextBox 31"/>
              <p:cNvSpPr txBox="1">
                <a:spLocks noChangeArrowheads="1"/>
              </p:cNvSpPr>
              <p:nvPr/>
            </p:nvSpPr>
            <p:spPr bwMode="auto">
              <a:xfrm>
                <a:off x="4588671" y="4404597"/>
                <a:ext cx="884223" cy="211985"/>
              </a:xfrm>
              <a:prstGeom prst="rect">
                <a:avLst/>
              </a:prstGeom>
              <a:noFill/>
              <a:ln w="9525">
                <a:noFill/>
                <a:miter lim="800000"/>
                <a:headEnd/>
                <a:tailEnd/>
              </a:ln>
            </p:spPr>
            <p:txBody>
              <a:bodyPr wrap="square">
                <a:spAutoFit/>
              </a:bodyPr>
              <a:lstStyle/>
              <a:p>
                <a:pPr algn="ctr"/>
                <a:r>
                  <a:rPr lang="en-US" sz="1400" i="1" dirty="0"/>
                  <a:t>produces</a:t>
                </a:r>
                <a:endParaRPr lang="en-SG" sz="1400" i="1" dirty="0"/>
              </a:p>
            </p:txBody>
          </p:sp>
        </p:grpSp>
        <p:grpSp>
          <p:nvGrpSpPr>
            <p:cNvPr id="56" name="Group 43"/>
            <p:cNvGrpSpPr>
              <a:grpSpLocks/>
            </p:cNvGrpSpPr>
            <p:nvPr/>
          </p:nvGrpSpPr>
          <p:grpSpPr bwMode="auto">
            <a:xfrm>
              <a:off x="5832629" y="4070446"/>
              <a:ext cx="1438183" cy="861469"/>
              <a:chOff x="5859262" y="4070446"/>
              <a:chExt cx="1438183" cy="861469"/>
            </a:xfrm>
          </p:grpSpPr>
          <p:sp>
            <p:nvSpPr>
              <p:cNvPr id="57" name="Rounded Rectangle 32"/>
              <p:cNvSpPr>
                <a:spLocks noChangeArrowheads="1"/>
              </p:cNvSpPr>
              <p:nvPr/>
            </p:nvSpPr>
            <p:spPr bwMode="auto">
              <a:xfrm>
                <a:off x="5859262" y="4305670"/>
                <a:ext cx="1438183" cy="626245"/>
              </a:xfrm>
              <a:prstGeom prst="roundRect">
                <a:avLst>
                  <a:gd name="adj" fmla="val 16667"/>
                </a:avLst>
              </a:prstGeom>
              <a:solidFill>
                <a:srgbClr val="000000"/>
              </a:solidFill>
              <a:ln w="12700" cap="sq" algn="ctr">
                <a:solidFill>
                  <a:schemeClr val="tx1"/>
                </a:solidFill>
                <a:round/>
                <a:headEnd type="none" w="sm" len="sm"/>
                <a:tailEnd type="none" w="sm" len="sm"/>
              </a:ln>
            </p:spPr>
            <p:txBody>
              <a:bodyPr/>
              <a:lstStyle/>
              <a:p>
                <a:endParaRPr lang="en-SG" sz="2000"/>
              </a:p>
            </p:txBody>
          </p:sp>
          <p:sp>
            <p:nvSpPr>
              <p:cNvPr id="58" name="TextBox 57"/>
              <p:cNvSpPr txBox="1"/>
              <p:nvPr/>
            </p:nvSpPr>
            <p:spPr>
              <a:xfrm>
                <a:off x="5953240" y="4418073"/>
                <a:ext cx="1289592" cy="360373"/>
              </a:xfrm>
              <a:prstGeom prst="rect">
                <a:avLst/>
              </a:prstGeom>
              <a:noFill/>
            </p:spPr>
            <p:txBody>
              <a:bodyPr wrap="square">
                <a:spAutoFit/>
              </a:bodyPr>
              <a:lstStyle/>
              <a:p>
                <a:pPr>
                  <a:defRPr/>
                </a:pPr>
                <a:r>
                  <a:rPr lang="en-US" sz="1400" dirty="0" smtClean="0">
                    <a:solidFill>
                      <a:schemeClr val="bg1">
                        <a:lumMod val="95000"/>
                      </a:schemeClr>
                    </a:solidFill>
                  </a:rPr>
                  <a:t>Welcome to week 2 lecture!</a:t>
                </a:r>
                <a:endParaRPr lang="en-SG" sz="1400" dirty="0">
                  <a:solidFill>
                    <a:schemeClr val="bg1">
                      <a:lumMod val="95000"/>
                    </a:schemeClr>
                  </a:solidFill>
                </a:endParaRPr>
              </a:p>
            </p:txBody>
          </p:sp>
          <p:sp>
            <p:nvSpPr>
              <p:cNvPr id="59" name="TextBox 34"/>
              <p:cNvSpPr txBox="1">
                <a:spLocks noChangeArrowheads="1"/>
              </p:cNvSpPr>
              <p:nvPr/>
            </p:nvSpPr>
            <p:spPr bwMode="auto">
              <a:xfrm>
                <a:off x="6193142" y="4070446"/>
                <a:ext cx="850570" cy="211985"/>
              </a:xfrm>
              <a:prstGeom prst="rect">
                <a:avLst/>
              </a:prstGeom>
              <a:noFill/>
              <a:ln w="9525">
                <a:noFill/>
                <a:miter lim="800000"/>
                <a:headEnd/>
                <a:tailEnd/>
              </a:ln>
            </p:spPr>
            <p:txBody>
              <a:bodyPr wrap="square">
                <a:spAutoFit/>
              </a:bodyPr>
              <a:lstStyle/>
              <a:p>
                <a:pPr algn="ctr"/>
                <a:r>
                  <a:rPr lang="en-US" sz="1400" i="1" dirty="0"/>
                  <a:t>Output</a:t>
                </a:r>
                <a:endParaRPr lang="en-SG" sz="1400" i="1" dirty="0"/>
              </a:p>
            </p:txBody>
          </p:sp>
        </p:grpSp>
      </p:grpSp>
      <p:sp>
        <p:nvSpPr>
          <p:cNvPr id="65"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10</a:t>
            </a:fld>
            <a:endParaRPr lang="en-US" sz="1000" dirty="0">
              <a:solidFill>
                <a:srgbClr val="000000"/>
              </a:solidFill>
            </a:endParaRPr>
          </a:p>
        </p:txBody>
      </p:sp>
      <p:grpSp>
        <p:nvGrpSpPr>
          <p:cNvPr id="66" name="Group 65"/>
          <p:cNvGrpSpPr/>
          <p:nvPr/>
        </p:nvGrpSpPr>
        <p:grpSpPr>
          <a:xfrm>
            <a:off x="5864910" y="2649623"/>
            <a:ext cx="1553307" cy="1431757"/>
            <a:chOff x="5926017" y="2162908"/>
            <a:chExt cx="1553307" cy="1431757"/>
          </a:xfrm>
        </p:grpSpPr>
        <p:sp>
          <p:nvSpPr>
            <p:cNvPr id="68" name="Circular Arrow 67"/>
            <p:cNvSpPr/>
            <p:nvPr/>
          </p:nvSpPr>
          <p:spPr bwMode="auto">
            <a:xfrm rot="16200000" flipV="1">
              <a:off x="5890847" y="2198078"/>
              <a:ext cx="1107830" cy="1037490"/>
            </a:xfrm>
            <a:prstGeom prst="circular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69" name="TextBox 68"/>
            <p:cNvSpPr txBox="1"/>
            <p:nvPr/>
          </p:nvSpPr>
          <p:spPr>
            <a:xfrm>
              <a:off x="6564924" y="3071445"/>
              <a:ext cx="914400" cy="523220"/>
            </a:xfrm>
            <a:prstGeom prst="rect">
              <a:avLst/>
            </a:prstGeom>
            <a:noFill/>
          </p:spPr>
          <p:txBody>
            <a:bodyPr wrap="square" rtlCol="0">
              <a:spAutoFit/>
            </a:bodyPr>
            <a:lstStyle/>
            <a:p>
              <a:r>
                <a:rPr lang="en-US" sz="1400" dirty="0" smtClean="0">
                  <a:solidFill>
                    <a:srgbClr val="0000FF"/>
                  </a:solidFill>
                </a:rPr>
                <a:t>Cannot compile?</a:t>
              </a:r>
              <a:endParaRPr lang="en-SG" sz="1400" dirty="0">
                <a:solidFill>
                  <a:srgbClr val="0000FF"/>
                </a:solidFill>
              </a:endParaRPr>
            </a:p>
          </p:txBody>
        </p:sp>
      </p:grpSp>
      <p:grpSp>
        <p:nvGrpSpPr>
          <p:cNvPr id="70" name="Group 69"/>
          <p:cNvGrpSpPr/>
          <p:nvPr/>
        </p:nvGrpSpPr>
        <p:grpSpPr>
          <a:xfrm>
            <a:off x="5161523" y="2148197"/>
            <a:ext cx="3481754" cy="3388621"/>
            <a:chOff x="5122984" y="1347500"/>
            <a:chExt cx="3481754" cy="3388621"/>
          </a:xfrm>
        </p:grpSpPr>
        <p:sp>
          <p:nvSpPr>
            <p:cNvPr id="71" name="Circular Arrow 70"/>
            <p:cNvSpPr/>
            <p:nvPr/>
          </p:nvSpPr>
          <p:spPr bwMode="auto">
            <a:xfrm rot="16200000" flipV="1">
              <a:off x="5023011" y="1447473"/>
              <a:ext cx="3388621" cy="3188676"/>
            </a:xfrm>
            <a:prstGeom prst="circularArrow">
              <a:avLst>
                <a:gd name="adj1" fmla="val 4505"/>
                <a:gd name="adj2" fmla="val 625402"/>
                <a:gd name="adj3" fmla="val 20408151"/>
                <a:gd name="adj4" fmla="val 10800000"/>
                <a:gd name="adj5" fmla="val 6875"/>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72" name="TextBox 71"/>
            <p:cNvSpPr txBox="1"/>
            <p:nvPr/>
          </p:nvSpPr>
          <p:spPr>
            <a:xfrm>
              <a:off x="7702061" y="4126523"/>
              <a:ext cx="902677" cy="523220"/>
            </a:xfrm>
            <a:prstGeom prst="rect">
              <a:avLst/>
            </a:prstGeom>
            <a:noFill/>
          </p:spPr>
          <p:txBody>
            <a:bodyPr wrap="square" rtlCol="0">
              <a:spAutoFit/>
            </a:bodyPr>
            <a:lstStyle/>
            <a:p>
              <a:r>
                <a:rPr lang="en-US" sz="1400" dirty="0" smtClean="0">
                  <a:solidFill>
                    <a:srgbClr val="0000FF"/>
                  </a:solidFill>
                </a:rPr>
                <a:t>Incorrect result?</a:t>
              </a:r>
              <a:endParaRPr lang="en-SG" sz="1400" dirty="0">
                <a:solidFill>
                  <a:srgbClr val="0000FF"/>
                </a:solidFill>
              </a:endParaRPr>
            </a:p>
          </p:txBody>
        </p:sp>
      </p:grpSp>
      <p:sp>
        <p:nvSpPr>
          <p:cNvPr id="7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1142182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down)">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 Programs</a:t>
            </a:r>
            <a:r>
              <a:rPr lang="en-GB" dirty="0"/>
              <a:t> </a:t>
            </a:r>
            <a:r>
              <a:rPr lang="en-GB" dirty="0" smtClean="0"/>
              <a:t>in UNIX (2/5</a:t>
            </a:r>
            <a:r>
              <a:rPr lang="en-GB" dirty="0"/>
              <a:t>)</a:t>
            </a:r>
            <a:endParaRPr lang="en-SG" dirty="0"/>
          </a:p>
        </p:txBody>
      </p:sp>
      <p:sp>
        <p:nvSpPr>
          <p:cNvPr id="65" name="Text Box 5"/>
          <p:cNvSpPr txBox="1">
            <a:spLocks noChangeArrowheads="1"/>
          </p:cNvSpPr>
          <p:nvPr/>
        </p:nvSpPr>
        <p:spPr bwMode="auto">
          <a:xfrm>
            <a:off x="1817002" y="1996378"/>
            <a:ext cx="4062801" cy="430887"/>
          </a:xfrm>
          <a:prstGeom prst="rect">
            <a:avLst/>
          </a:prstGeom>
          <a:solidFill>
            <a:schemeClr val="tx1"/>
          </a:solidFill>
          <a:ln w="12700" cap="sq">
            <a:solidFill>
              <a:schemeClr val="tx1"/>
            </a:solidFill>
            <a:miter lim="800000"/>
            <a:headEnd type="none" w="sm" len="sm"/>
            <a:tailEnd type="none" w="sm" len="sm"/>
          </a:ln>
        </p:spPr>
        <p:txBody>
          <a:bodyPr wrap="square">
            <a:spAutoFit/>
          </a:bodyPr>
          <a:lstStyle>
            <a:lvl1pPr eaLnBrk="0" hangingPunct="0">
              <a:defRPr sz="1600">
                <a:solidFill>
                  <a:schemeClr val="tx1"/>
                </a:solidFill>
                <a:latin typeface="Courier New" pitchFamily="49" charset="0"/>
                <a:cs typeface="Arial" charset="0"/>
              </a:defRPr>
            </a:lvl1pPr>
            <a:lvl2pPr marL="742950" indent="-285750" eaLnBrk="0" hangingPunct="0">
              <a:defRPr sz="1600">
                <a:solidFill>
                  <a:schemeClr val="tx1"/>
                </a:solidFill>
                <a:latin typeface="Courier New" pitchFamily="49" charset="0"/>
                <a:cs typeface="Arial" charset="0"/>
              </a:defRPr>
            </a:lvl2pPr>
            <a:lvl3pPr marL="1143000" indent="-228600" eaLnBrk="0" hangingPunct="0">
              <a:defRPr sz="1600">
                <a:solidFill>
                  <a:schemeClr val="tx1"/>
                </a:solidFill>
                <a:latin typeface="Courier New" pitchFamily="49" charset="0"/>
                <a:cs typeface="Arial" charset="0"/>
              </a:defRPr>
            </a:lvl3pPr>
            <a:lvl4pPr marL="1600200" indent="-228600" eaLnBrk="0" hangingPunct="0">
              <a:defRPr sz="1600">
                <a:solidFill>
                  <a:schemeClr val="tx1"/>
                </a:solidFill>
                <a:latin typeface="Courier New" pitchFamily="49" charset="0"/>
                <a:cs typeface="Arial" charset="0"/>
              </a:defRPr>
            </a:lvl4pPr>
            <a:lvl5pPr marL="2057400" indent="-228600" eaLnBrk="0" hangingPunct="0">
              <a:defRPr sz="1600">
                <a:solidFill>
                  <a:schemeClr val="tx1"/>
                </a:solidFill>
                <a:latin typeface="Courier New" pitchFamily="49" charset="0"/>
                <a:cs typeface="Arial" charset="0"/>
              </a:defRPr>
            </a:lvl5pPr>
            <a:lvl6pPr marL="2514600" indent="-228600" algn="ctr" eaLnBrk="0" fontAlgn="base" hangingPunct="0">
              <a:spcBef>
                <a:spcPct val="0"/>
              </a:spcBef>
              <a:spcAft>
                <a:spcPct val="0"/>
              </a:spcAft>
              <a:defRPr sz="1600">
                <a:solidFill>
                  <a:schemeClr val="tx1"/>
                </a:solidFill>
                <a:latin typeface="Courier New" pitchFamily="49" charset="0"/>
                <a:cs typeface="Arial" charset="0"/>
              </a:defRPr>
            </a:lvl6pPr>
            <a:lvl7pPr marL="2971800" indent="-228600" algn="ctr" eaLnBrk="0" fontAlgn="base" hangingPunct="0">
              <a:spcBef>
                <a:spcPct val="0"/>
              </a:spcBef>
              <a:spcAft>
                <a:spcPct val="0"/>
              </a:spcAft>
              <a:defRPr sz="1600">
                <a:solidFill>
                  <a:schemeClr val="tx1"/>
                </a:solidFill>
                <a:latin typeface="Courier New" pitchFamily="49" charset="0"/>
                <a:cs typeface="Arial" charset="0"/>
              </a:defRPr>
            </a:lvl7pPr>
            <a:lvl8pPr marL="3429000" indent="-228600" algn="ctr" eaLnBrk="0" fontAlgn="base" hangingPunct="0">
              <a:spcBef>
                <a:spcPct val="0"/>
              </a:spcBef>
              <a:spcAft>
                <a:spcPct val="0"/>
              </a:spcAft>
              <a:defRPr sz="1600">
                <a:solidFill>
                  <a:schemeClr val="tx1"/>
                </a:solidFill>
                <a:latin typeface="Courier New" pitchFamily="49" charset="0"/>
                <a:cs typeface="Arial" charset="0"/>
              </a:defRPr>
            </a:lvl8pPr>
            <a:lvl9pPr marL="3886200" indent="-228600" algn="ctr" eaLnBrk="0" fontAlgn="base" hangingPunct="0">
              <a:spcBef>
                <a:spcPct val="0"/>
              </a:spcBef>
              <a:spcAft>
                <a:spcPct val="0"/>
              </a:spcAft>
              <a:defRPr sz="1600">
                <a:solidFill>
                  <a:schemeClr val="tx1"/>
                </a:solidFill>
                <a:latin typeface="Courier New" pitchFamily="49" charset="0"/>
                <a:cs typeface="Arial" charset="0"/>
              </a:defRPr>
            </a:lvl9pPr>
          </a:lstStyle>
          <a:p>
            <a:pPr algn="l" eaLnBrk="1" hangingPunct="1"/>
            <a:r>
              <a:rPr lang="en-US" altLang="zh-CN" sz="2200" dirty="0" smtClean="0">
                <a:solidFill>
                  <a:schemeClr val="bg1"/>
                </a:solidFill>
              </a:rPr>
              <a:t>$ vim Week1_MileToKm.c</a:t>
            </a:r>
            <a:endParaRPr lang="en-US" altLang="zh-CN" sz="2200" dirty="0">
              <a:solidFill>
                <a:schemeClr val="bg1"/>
              </a:solidFill>
            </a:endParaRPr>
          </a:p>
        </p:txBody>
      </p:sp>
      <p:sp>
        <p:nvSpPr>
          <p:cNvPr id="4" name="Content Placeholder 3"/>
          <p:cNvSpPr>
            <a:spLocks noGrp="1"/>
          </p:cNvSpPr>
          <p:nvPr>
            <p:ph idx="1"/>
          </p:nvPr>
        </p:nvSpPr>
        <p:spPr/>
        <p:txBody>
          <a:bodyPr/>
          <a:lstStyle/>
          <a:p>
            <a:r>
              <a:rPr lang="en-US" sz="2800" dirty="0" smtClean="0">
                <a:solidFill>
                  <a:schemeClr val="tx1"/>
                </a:solidFill>
              </a:rPr>
              <a:t>To write </a:t>
            </a:r>
            <a:r>
              <a:rPr lang="en-US" sz="2800" dirty="0">
                <a:solidFill>
                  <a:schemeClr val="tx1"/>
                </a:solidFill>
              </a:rPr>
              <a:t>a program called “</a:t>
            </a:r>
            <a:r>
              <a:rPr lang="en-US" sz="2800" dirty="0"/>
              <a:t>Week1_MileToKm.c</a:t>
            </a:r>
            <a:r>
              <a:rPr lang="en-US" sz="2800" dirty="0">
                <a:solidFill>
                  <a:schemeClr val="tx1"/>
                </a:solidFill>
              </a:rPr>
              <a:t>”:</a:t>
            </a:r>
          </a:p>
          <a:p>
            <a:pPr lvl="1">
              <a:spcBef>
                <a:spcPts val="0"/>
              </a:spcBef>
              <a:buFont typeface="Wingdings" pitchFamily="2" charset="2"/>
              <a:buChar char="q"/>
            </a:pPr>
            <a:endParaRPr lang="en-US" sz="2200" dirty="0"/>
          </a:p>
          <a:p>
            <a:pPr lvl="1">
              <a:spcBef>
                <a:spcPts val="0"/>
              </a:spcBef>
              <a:buFont typeface="Wingdings" pitchFamily="2" charset="2"/>
              <a:buChar char="q"/>
            </a:pPr>
            <a:endParaRPr lang="en-US" sz="2200" dirty="0"/>
          </a:p>
          <a:p>
            <a:pPr lvl="1">
              <a:buFont typeface="Wingdings" pitchFamily="2" charset="2"/>
              <a:buChar char="q"/>
            </a:pPr>
            <a:r>
              <a:rPr lang="en-US" sz="2200" dirty="0"/>
              <a:t>If this file doesn’t exist on hard disk, a new file will be created.</a:t>
            </a:r>
          </a:p>
          <a:p>
            <a:pPr lvl="1">
              <a:buFont typeface="Wingdings" pitchFamily="2" charset="2"/>
              <a:buChar char="q"/>
            </a:pPr>
            <a:r>
              <a:rPr lang="en-US" sz="2200" dirty="0"/>
              <a:t>If this file already exist, will open it for your editing.</a:t>
            </a:r>
          </a:p>
          <a:p>
            <a:endParaRPr lang="en-US" sz="2800" dirty="0">
              <a:solidFill>
                <a:schemeClr val="tx1"/>
              </a:solidFill>
            </a:endParaRPr>
          </a:p>
          <a:p>
            <a:r>
              <a:rPr lang="en-US" sz="2800" dirty="0">
                <a:solidFill>
                  <a:schemeClr val="tx1"/>
                </a:solidFill>
              </a:rPr>
              <a:t>Vim is </a:t>
            </a:r>
            <a:r>
              <a:rPr lang="en-US" sz="2800" dirty="0" smtClean="0">
                <a:solidFill>
                  <a:schemeClr val="tx1"/>
                </a:solidFill>
              </a:rPr>
              <a:t>a text </a:t>
            </a:r>
            <a:r>
              <a:rPr lang="en-US" sz="2800" dirty="0">
                <a:solidFill>
                  <a:schemeClr val="tx1"/>
                </a:solidFill>
              </a:rPr>
              <a:t>editor:</a:t>
            </a:r>
          </a:p>
          <a:p>
            <a:pPr lvl="1">
              <a:buFont typeface="Wingdings" pitchFamily="2" charset="2"/>
              <a:buChar char="q"/>
            </a:pPr>
            <a:r>
              <a:rPr lang="en-US" sz="2200" dirty="0"/>
              <a:t>Default mode: </a:t>
            </a:r>
            <a:r>
              <a:rPr lang="en-US" sz="2200" i="1" dirty="0">
                <a:solidFill>
                  <a:srgbClr val="006600"/>
                </a:solidFill>
              </a:rPr>
              <a:t>command </a:t>
            </a:r>
            <a:r>
              <a:rPr lang="en-US" sz="2200" dirty="0" smtClean="0"/>
              <a:t>mode.</a:t>
            </a:r>
            <a:endParaRPr lang="en-US" sz="2200" dirty="0"/>
          </a:p>
          <a:p>
            <a:pPr lvl="1">
              <a:buFont typeface="Wingdings" pitchFamily="2" charset="2"/>
              <a:buChar char="q"/>
            </a:pPr>
            <a:r>
              <a:rPr lang="en-US" sz="2200" dirty="0"/>
              <a:t>Switch between </a:t>
            </a:r>
            <a:r>
              <a:rPr lang="en-US" sz="2200" i="1" dirty="0">
                <a:solidFill>
                  <a:srgbClr val="006600"/>
                </a:solidFill>
              </a:rPr>
              <a:t>insert</a:t>
            </a:r>
            <a:r>
              <a:rPr lang="en-US" sz="2200" dirty="0"/>
              <a:t> and </a:t>
            </a:r>
            <a:r>
              <a:rPr lang="en-US" sz="2200" i="1" dirty="0"/>
              <a:t>command</a:t>
            </a:r>
            <a:r>
              <a:rPr lang="en-US" sz="2200" dirty="0"/>
              <a:t> </a:t>
            </a:r>
            <a:r>
              <a:rPr lang="en-US" sz="2200" dirty="0" smtClean="0"/>
              <a:t>modes: </a:t>
            </a:r>
            <a:r>
              <a:rPr lang="en-US" sz="2200" b="1" dirty="0" err="1" smtClean="0">
                <a:solidFill>
                  <a:srgbClr val="0000FF"/>
                </a:solidFill>
                <a:latin typeface="Courier New" pitchFamily="49" charset="0"/>
                <a:cs typeface="Courier New" pitchFamily="49" charset="0"/>
              </a:rPr>
              <a:t>i</a:t>
            </a:r>
            <a:r>
              <a:rPr lang="en-US" sz="2200" b="1" dirty="0">
                <a:latin typeface="Courier New" pitchFamily="49" charset="0"/>
                <a:cs typeface="Courier New" pitchFamily="49" charset="0"/>
              </a:rPr>
              <a:t>, </a:t>
            </a:r>
            <a:r>
              <a:rPr lang="en-US" sz="2200" b="1" dirty="0">
                <a:solidFill>
                  <a:srgbClr val="0000FF"/>
                </a:solidFill>
                <a:latin typeface="Courier New" pitchFamily="49" charset="0"/>
                <a:cs typeface="Courier New" pitchFamily="49" charset="0"/>
              </a:rPr>
              <a:t>&lt;Esc</a:t>
            </a:r>
            <a:r>
              <a:rPr lang="en-US" sz="2200" b="1" dirty="0" smtClean="0">
                <a:solidFill>
                  <a:srgbClr val="0000FF"/>
                </a:solidFill>
                <a:latin typeface="Courier New" pitchFamily="49" charset="0"/>
                <a:cs typeface="Courier New" pitchFamily="49" charset="0"/>
              </a:rPr>
              <a:t>&gt;</a:t>
            </a:r>
          </a:p>
          <a:p>
            <a:pPr lvl="1">
              <a:buFont typeface="Wingdings" pitchFamily="2" charset="2"/>
              <a:buChar char="q"/>
            </a:pPr>
            <a:r>
              <a:rPr lang="en-US" sz="2200" b="1" dirty="0" smtClean="0">
                <a:solidFill>
                  <a:srgbClr val="0000FF"/>
                </a:solidFill>
                <a:latin typeface="Courier New" pitchFamily="49" charset="0"/>
                <a:cs typeface="Courier New" pitchFamily="49" charset="0"/>
              </a:rPr>
              <a:t>:</a:t>
            </a:r>
            <a:r>
              <a:rPr lang="en-US" sz="2200" b="1" dirty="0" err="1" smtClean="0">
                <a:solidFill>
                  <a:srgbClr val="0000FF"/>
                </a:solidFill>
                <a:latin typeface="Courier New" pitchFamily="49" charset="0"/>
                <a:cs typeface="Courier New" pitchFamily="49" charset="0"/>
              </a:rPr>
              <a:t>wq</a:t>
            </a:r>
            <a:r>
              <a:rPr lang="en-US" sz="2200" dirty="0"/>
              <a:t> </a:t>
            </a:r>
            <a:r>
              <a:rPr lang="en-US" sz="2200" dirty="0" smtClean="0"/>
              <a:t>to save and quit vim.</a:t>
            </a:r>
            <a:endParaRPr lang="en-SG" sz="2200" dirty="0"/>
          </a:p>
        </p:txBody>
      </p:sp>
      <p:sp>
        <p:nvSpPr>
          <p:cNvPr id="6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11</a:t>
            </a:fld>
            <a:endParaRPr lang="en-US" sz="1000" dirty="0">
              <a:solidFill>
                <a:srgbClr val="000000"/>
              </a:solidFill>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816578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dissolv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dissolve">
                                      <p:cBhvr>
                                        <p:cTn id="20" dur="500"/>
                                        <p:tgtEl>
                                          <p:spTgt spid="4">
                                            <p:txEl>
                                              <p:pRg st="6" end="6"/>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dissolve">
                                      <p:cBhvr>
                                        <p:cTn id="23" dur="500"/>
                                        <p:tgtEl>
                                          <p:spTgt spid="4">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dissolve">
                                      <p:cBhvr>
                                        <p:cTn id="26" dur="500"/>
                                        <p:tgtEl>
                                          <p:spTgt spid="4">
                                            <p:txEl>
                                              <p:pRg st="8" end="8"/>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animEffect transition="in" filter="dissolve">
                                      <p:cBhvr>
                                        <p:cTn id="2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 Programs</a:t>
            </a:r>
            <a:r>
              <a:rPr lang="en-GB" dirty="0"/>
              <a:t> </a:t>
            </a:r>
            <a:r>
              <a:rPr lang="en-GB" dirty="0" smtClean="0"/>
              <a:t>in UNIX (3/5</a:t>
            </a:r>
            <a:r>
              <a:rPr lang="en-GB" dirty="0"/>
              <a:t>)</a:t>
            </a:r>
            <a:endParaRPr lang="en-SG" dirty="0"/>
          </a:p>
        </p:txBody>
      </p:sp>
      <p:sp>
        <p:nvSpPr>
          <p:cNvPr id="8" name="Content Placeholder 2"/>
          <p:cNvSpPr txBox="1">
            <a:spLocks/>
          </p:cNvSpPr>
          <p:nvPr/>
        </p:nvSpPr>
        <p:spPr bwMode="auto">
          <a:xfrm>
            <a:off x="457200" y="1371600"/>
            <a:ext cx="8229600" cy="4992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To compile “</a:t>
            </a:r>
            <a:r>
              <a:rPr lang="en-US" sz="2800" dirty="0" smtClean="0"/>
              <a:t>Week1_MileToKm.c</a:t>
            </a:r>
            <a:r>
              <a:rPr lang="en-US" sz="2800" dirty="0" smtClean="0">
                <a:solidFill>
                  <a:schemeClr val="tx1"/>
                </a:solidFill>
              </a:rPr>
              <a:t>”:</a:t>
            </a:r>
          </a:p>
          <a:p>
            <a:pPr lvl="1">
              <a:spcBef>
                <a:spcPts val="0"/>
              </a:spcBef>
              <a:buFont typeface="Wingdings" pitchFamily="2" charset="2"/>
              <a:buChar char="q"/>
            </a:pPr>
            <a:endParaRPr lang="en-US" sz="2200" dirty="0" smtClean="0"/>
          </a:p>
          <a:p>
            <a:pPr lvl="1">
              <a:spcBef>
                <a:spcPts val="0"/>
              </a:spcBef>
              <a:buFont typeface="Wingdings" pitchFamily="2" charset="2"/>
              <a:buChar char="q"/>
            </a:pPr>
            <a:endParaRPr lang="en-US" sz="2200" dirty="0"/>
          </a:p>
          <a:p>
            <a:pPr lvl="1">
              <a:buFont typeface="Wingdings" pitchFamily="2" charset="2"/>
              <a:buChar char="q"/>
            </a:pPr>
            <a:r>
              <a:rPr lang="en-US" sz="2200" dirty="0" smtClean="0"/>
              <a:t>If your program contains syntax errors, </a:t>
            </a:r>
            <a:r>
              <a:rPr lang="en-US" sz="2200" b="1" dirty="0" err="1" smtClean="0">
                <a:latin typeface="Courier New" pitchFamily="49" charset="0"/>
                <a:cs typeface="Courier New" pitchFamily="49" charset="0"/>
              </a:rPr>
              <a:t>gcc</a:t>
            </a:r>
            <a:r>
              <a:rPr lang="en-US" sz="2200" dirty="0" smtClean="0"/>
              <a:t> will report them to you.</a:t>
            </a:r>
          </a:p>
          <a:p>
            <a:pPr lvl="1">
              <a:buFont typeface="Wingdings" pitchFamily="2" charset="2"/>
              <a:buChar char="q"/>
            </a:pPr>
            <a:r>
              <a:rPr lang="en-US" sz="2200" dirty="0" smtClean="0"/>
              <a:t>If no syntax error is found, a default file “</a:t>
            </a:r>
            <a:r>
              <a:rPr lang="en-US" sz="2200" dirty="0" err="1" smtClean="0">
                <a:solidFill>
                  <a:srgbClr val="0000FF"/>
                </a:solidFill>
              </a:rPr>
              <a:t>a.out</a:t>
            </a:r>
            <a:r>
              <a:rPr lang="en-US" sz="2200" dirty="0" smtClean="0"/>
              <a:t>” will be created in the same directory.</a:t>
            </a:r>
            <a:endParaRPr lang="en-US" sz="2200" dirty="0"/>
          </a:p>
          <a:p>
            <a:pPr lvl="1">
              <a:buFont typeface="Wingdings" pitchFamily="2" charset="2"/>
              <a:buChar char="q"/>
            </a:pPr>
            <a:r>
              <a:rPr lang="en-US" sz="2200" dirty="0"/>
              <a:t>“</a:t>
            </a:r>
            <a:r>
              <a:rPr lang="en-US" sz="2200" dirty="0" err="1">
                <a:solidFill>
                  <a:srgbClr val="0000FF"/>
                </a:solidFill>
              </a:rPr>
              <a:t>a.out</a:t>
            </a:r>
            <a:r>
              <a:rPr lang="en-US" sz="2200" dirty="0" smtClean="0"/>
              <a:t>” is an executable version of your source code.</a:t>
            </a:r>
          </a:p>
          <a:p>
            <a:pPr lvl="1">
              <a:buFont typeface="Wingdings" pitchFamily="2" charset="2"/>
              <a:buChar char="q"/>
            </a:pPr>
            <a:endParaRPr lang="en-US" sz="2200" dirty="0"/>
          </a:p>
          <a:p>
            <a:pPr marL="342900" lvl="1" indent="-342900">
              <a:buClr>
                <a:schemeClr val="bg2"/>
              </a:buClr>
              <a:buSzPct val="75000"/>
              <a:buFont typeface="Wingdings" pitchFamily="2" charset="2"/>
              <a:buChar char="n"/>
            </a:pPr>
            <a:r>
              <a:rPr lang="en-US" sz="2800" dirty="0" smtClean="0">
                <a:solidFill>
                  <a:srgbClr val="0000FF"/>
                </a:solidFill>
              </a:rPr>
              <a:t>-</a:t>
            </a:r>
            <a:r>
              <a:rPr lang="en-US" sz="2800" dirty="0">
                <a:solidFill>
                  <a:srgbClr val="0000FF"/>
                </a:solidFill>
              </a:rPr>
              <a:t>Wall</a:t>
            </a:r>
            <a:r>
              <a:rPr lang="en-US" sz="2800" dirty="0"/>
              <a:t> </a:t>
            </a:r>
            <a:r>
              <a:rPr lang="en-SG" sz="2800" dirty="0"/>
              <a:t>reminds </a:t>
            </a:r>
            <a:r>
              <a:rPr lang="en-SG" sz="2800" b="1" dirty="0" err="1">
                <a:latin typeface="Courier New" pitchFamily="49" charset="0"/>
                <a:cs typeface="Courier New" pitchFamily="49" charset="0"/>
              </a:rPr>
              <a:t>gcc</a:t>
            </a:r>
            <a:r>
              <a:rPr lang="en-SG" sz="2800" dirty="0"/>
              <a:t> to tell you all warning messages (if any). A warning message targets at a susceptible error in your program</a:t>
            </a:r>
            <a:r>
              <a:rPr lang="en-SG" sz="2800" dirty="0" smtClean="0"/>
              <a:t>.</a:t>
            </a:r>
            <a:endParaRPr lang="en-US" dirty="0" smtClean="0"/>
          </a:p>
        </p:txBody>
      </p:sp>
      <p:sp>
        <p:nvSpPr>
          <p:cNvPr id="9" name="Text Box 5"/>
          <p:cNvSpPr txBox="1">
            <a:spLocks noChangeArrowheads="1"/>
          </p:cNvSpPr>
          <p:nvPr/>
        </p:nvSpPr>
        <p:spPr bwMode="auto">
          <a:xfrm>
            <a:off x="1820540" y="1999916"/>
            <a:ext cx="5196947" cy="430887"/>
          </a:xfrm>
          <a:prstGeom prst="rect">
            <a:avLst/>
          </a:prstGeom>
          <a:solidFill>
            <a:schemeClr val="tx1"/>
          </a:solidFill>
          <a:ln w="12700" cap="sq">
            <a:solidFill>
              <a:schemeClr val="tx1"/>
            </a:solidFill>
            <a:miter lim="800000"/>
            <a:headEnd type="none" w="sm" len="sm"/>
            <a:tailEnd type="none" w="sm" len="sm"/>
          </a:ln>
        </p:spPr>
        <p:txBody>
          <a:bodyPr wrap="square">
            <a:spAutoFit/>
          </a:bodyPr>
          <a:lstStyle>
            <a:lvl1pPr eaLnBrk="0" hangingPunct="0">
              <a:defRPr sz="1600">
                <a:solidFill>
                  <a:schemeClr val="tx1"/>
                </a:solidFill>
                <a:latin typeface="Courier New" pitchFamily="49" charset="0"/>
                <a:cs typeface="Arial" charset="0"/>
              </a:defRPr>
            </a:lvl1pPr>
            <a:lvl2pPr marL="742950" indent="-285750" eaLnBrk="0" hangingPunct="0">
              <a:defRPr sz="1600">
                <a:solidFill>
                  <a:schemeClr val="tx1"/>
                </a:solidFill>
                <a:latin typeface="Courier New" pitchFamily="49" charset="0"/>
                <a:cs typeface="Arial" charset="0"/>
              </a:defRPr>
            </a:lvl2pPr>
            <a:lvl3pPr marL="1143000" indent="-228600" eaLnBrk="0" hangingPunct="0">
              <a:defRPr sz="1600">
                <a:solidFill>
                  <a:schemeClr val="tx1"/>
                </a:solidFill>
                <a:latin typeface="Courier New" pitchFamily="49" charset="0"/>
                <a:cs typeface="Arial" charset="0"/>
              </a:defRPr>
            </a:lvl3pPr>
            <a:lvl4pPr marL="1600200" indent="-228600" eaLnBrk="0" hangingPunct="0">
              <a:defRPr sz="1600">
                <a:solidFill>
                  <a:schemeClr val="tx1"/>
                </a:solidFill>
                <a:latin typeface="Courier New" pitchFamily="49" charset="0"/>
                <a:cs typeface="Arial" charset="0"/>
              </a:defRPr>
            </a:lvl4pPr>
            <a:lvl5pPr marL="2057400" indent="-228600" eaLnBrk="0" hangingPunct="0">
              <a:defRPr sz="1600">
                <a:solidFill>
                  <a:schemeClr val="tx1"/>
                </a:solidFill>
                <a:latin typeface="Courier New" pitchFamily="49" charset="0"/>
                <a:cs typeface="Arial" charset="0"/>
              </a:defRPr>
            </a:lvl5pPr>
            <a:lvl6pPr marL="2514600" indent="-228600" algn="ctr" eaLnBrk="0" fontAlgn="base" hangingPunct="0">
              <a:spcBef>
                <a:spcPct val="0"/>
              </a:spcBef>
              <a:spcAft>
                <a:spcPct val="0"/>
              </a:spcAft>
              <a:defRPr sz="1600">
                <a:solidFill>
                  <a:schemeClr val="tx1"/>
                </a:solidFill>
                <a:latin typeface="Courier New" pitchFamily="49" charset="0"/>
                <a:cs typeface="Arial" charset="0"/>
              </a:defRPr>
            </a:lvl6pPr>
            <a:lvl7pPr marL="2971800" indent="-228600" algn="ctr" eaLnBrk="0" fontAlgn="base" hangingPunct="0">
              <a:spcBef>
                <a:spcPct val="0"/>
              </a:spcBef>
              <a:spcAft>
                <a:spcPct val="0"/>
              </a:spcAft>
              <a:defRPr sz="1600">
                <a:solidFill>
                  <a:schemeClr val="tx1"/>
                </a:solidFill>
                <a:latin typeface="Courier New" pitchFamily="49" charset="0"/>
                <a:cs typeface="Arial" charset="0"/>
              </a:defRPr>
            </a:lvl7pPr>
            <a:lvl8pPr marL="3429000" indent="-228600" algn="ctr" eaLnBrk="0" fontAlgn="base" hangingPunct="0">
              <a:spcBef>
                <a:spcPct val="0"/>
              </a:spcBef>
              <a:spcAft>
                <a:spcPct val="0"/>
              </a:spcAft>
              <a:defRPr sz="1600">
                <a:solidFill>
                  <a:schemeClr val="tx1"/>
                </a:solidFill>
                <a:latin typeface="Courier New" pitchFamily="49" charset="0"/>
                <a:cs typeface="Arial" charset="0"/>
              </a:defRPr>
            </a:lvl8pPr>
            <a:lvl9pPr marL="3886200" indent="-228600" algn="ctr" eaLnBrk="0" fontAlgn="base" hangingPunct="0">
              <a:spcBef>
                <a:spcPct val="0"/>
              </a:spcBef>
              <a:spcAft>
                <a:spcPct val="0"/>
              </a:spcAft>
              <a:defRPr sz="1600">
                <a:solidFill>
                  <a:schemeClr val="tx1"/>
                </a:solidFill>
                <a:latin typeface="Courier New" pitchFamily="49" charset="0"/>
                <a:cs typeface="Arial" charset="0"/>
              </a:defRPr>
            </a:lvl9pPr>
          </a:lstStyle>
          <a:p>
            <a:pPr algn="l" eaLnBrk="1" hangingPunct="1"/>
            <a:r>
              <a:rPr lang="en-US" altLang="zh-CN" sz="2200" dirty="0" smtClean="0">
                <a:solidFill>
                  <a:schemeClr val="bg1"/>
                </a:solidFill>
              </a:rPr>
              <a:t>$ </a:t>
            </a:r>
            <a:r>
              <a:rPr lang="en-US" altLang="zh-CN" sz="2200" dirty="0" err="1" smtClean="0">
                <a:solidFill>
                  <a:schemeClr val="bg1"/>
                </a:solidFill>
              </a:rPr>
              <a:t>gcc</a:t>
            </a:r>
            <a:r>
              <a:rPr lang="en-US" altLang="zh-CN" sz="2200" dirty="0" smtClean="0">
                <a:solidFill>
                  <a:schemeClr val="bg1"/>
                </a:solidFill>
              </a:rPr>
              <a:t> –Wall Week1_MileToKm.c</a:t>
            </a:r>
            <a:endParaRPr lang="en-US" altLang="zh-CN" sz="2200" dirty="0">
              <a:solidFill>
                <a:schemeClr val="bg1"/>
              </a:solidFill>
            </a:endParaRPr>
          </a:p>
        </p:txBody>
      </p:sp>
      <p:sp>
        <p:nvSpPr>
          <p:cNvPr id="1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12</a:t>
            </a:fld>
            <a:endParaRPr lang="en-US" sz="1000" dirty="0">
              <a:solidFill>
                <a:srgbClr val="000000"/>
              </a:solidFill>
            </a:endParaRPr>
          </a:p>
        </p:txBody>
      </p:sp>
      <p:sp>
        <p:nvSpPr>
          <p:cNvPr id="7" name="Oval 6"/>
          <p:cNvSpPr/>
          <p:nvPr/>
        </p:nvSpPr>
        <p:spPr bwMode="auto">
          <a:xfrm>
            <a:off x="2810024" y="1962615"/>
            <a:ext cx="1005840" cy="498004"/>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2441074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dissolv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dissolve">
                                      <p:cBhvr>
                                        <p:cTn id="3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 Programs</a:t>
            </a:r>
            <a:r>
              <a:rPr lang="en-GB" dirty="0"/>
              <a:t> </a:t>
            </a:r>
            <a:r>
              <a:rPr lang="en-GB" dirty="0" smtClean="0"/>
              <a:t>in UNIX (4/5</a:t>
            </a:r>
            <a:r>
              <a:rPr lang="en-GB" dirty="0"/>
              <a:t>)</a:t>
            </a:r>
            <a:endParaRPr lang="en-SG" dirty="0"/>
          </a:p>
        </p:txBody>
      </p:sp>
      <p:sp>
        <p:nvSpPr>
          <p:cNvPr id="8" name="Content Placeholder 2"/>
          <p:cNvSpPr txBox="1">
            <a:spLocks/>
          </p:cNvSpPr>
          <p:nvPr/>
        </p:nvSpPr>
        <p:spPr bwMode="auto">
          <a:xfrm>
            <a:off x="457200" y="1371600"/>
            <a:ext cx="8229600" cy="44750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Some other compilation options:</a:t>
            </a:r>
          </a:p>
          <a:p>
            <a:pPr lvl="1"/>
            <a:endParaRPr lang="en-US" dirty="0" smtClean="0">
              <a:solidFill>
                <a:schemeClr val="tx1"/>
              </a:solidFill>
            </a:endParaRPr>
          </a:p>
          <a:p>
            <a:pPr lvl="1"/>
            <a:endParaRPr lang="en-US" dirty="0"/>
          </a:p>
          <a:p>
            <a:pPr lvl="1">
              <a:buFont typeface="Wingdings" pitchFamily="2" charset="2"/>
              <a:buChar char="q"/>
            </a:pPr>
            <a:r>
              <a:rPr lang="en-US" dirty="0" smtClean="0">
                <a:solidFill>
                  <a:schemeClr val="tx1"/>
                </a:solidFill>
              </a:rPr>
              <a:t>Output file will be named as </a:t>
            </a:r>
            <a:r>
              <a:rPr lang="en-US" dirty="0" err="1" smtClean="0">
                <a:solidFill>
                  <a:srgbClr val="0000FF"/>
                </a:solidFill>
              </a:rPr>
              <a:t>MileToKm</a:t>
            </a:r>
            <a:r>
              <a:rPr lang="en-US" dirty="0" smtClean="0">
                <a:solidFill>
                  <a:srgbClr val="0000FF"/>
                </a:solidFill>
              </a:rPr>
              <a:t> </a:t>
            </a:r>
            <a:r>
              <a:rPr lang="en-US" dirty="0" smtClean="0"/>
              <a:t>as you instructed.</a:t>
            </a:r>
          </a:p>
          <a:p>
            <a:pPr lvl="1"/>
            <a:endParaRPr lang="en-US" dirty="0">
              <a:solidFill>
                <a:schemeClr val="tx1"/>
              </a:solidFill>
            </a:endParaRPr>
          </a:p>
          <a:p>
            <a:pPr lvl="1"/>
            <a:endParaRPr lang="en-US" dirty="0" smtClean="0"/>
          </a:p>
          <a:p>
            <a:pPr lvl="1"/>
            <a:endParaRPr lang="en-US" dirty="0">
              <a:solidFill>
                <a:schemeClr val="tx1"/>
              </a:solidFill>
            </a:endParaRPr>
          </a:p>
          <a:p>
            <a:pPr lvl="1">
              <a:buFont typeface="Wingdings" pitchFamily="2" charset="2"/>
              <a:buChar char="q"/>
            </a:pPr>
            <a:r>
              <a:rPr lang="en-US" dirty="0"/>
              <a:t>Output file will be named as </a:t>
            </a:r>
            <a:r>
              <a:rPr lang="en-US" dirty="0" smtClean="0">
                <a:solidFill>
                  <a:srgbClr val="0000FF"/>
                </a:solidFill>
              </a:rPr>
              <a:t>abc.exe </a:t>
            </a:r>
            <a:r>
              <a:rPr lang="en-US" dirty="0" smtClean="0"/>
              <a:t>as </a:t>
            </a:r>
            <a:r>
              <a:rPr lang="en-US" dirty="0"/>
              <a:t>you instructed</a:t>
            </a:r>
            <a:r>
              <a:rPr lang="en-US" dirty="0" smtClean="0"/>
              <a:t>.</a:t>
            </a:r>
          </a:p>
          <a:p>
            <a:pPr lvl="1"/>
            <a:endParaRPr lang="en-US" sz="1800" dirty="0" smtClean="0"/>
          </a:p>
          <a:p>
            <a:pPr lvl="1"/>
            <a:endParaRPr lang="en-US" sz="1800" dirty="0"/>
          </a:p>
          <a:p>
            <a:pPr lvl="1"/>
            <a:endParaRPr lang="en-US" sz="1800" dirty="0" smtClean="0"/>
          </a:p>
          <a:p>
            <a:pPr lvl="1">
              <a:buFont typeface="Wingdings" pitchFamily="2" charset="2"/>
              <a:buChar char="q"/>
            </a:pPr>
            <a:r>
              <a:rPr lang="en-US" dirty="0" smtClean="0">
                <a:solidFill>
                  <a:srgbClr val="FF0000"/>
                </a:solidFill>
              </a:rPr>
              <a:t>Compiler won’t warn you any susceptible error anymore!</a:t>
            </a:r>
            <a:endParaRPr lang="en-SG" dirty="0">
              <a:solidFill>
                <a:srgbClr val="FF0000"/>
              </a:solidFill>
            </a:endParaRPr>
          </a:p>
        </p:txBody>
      </p:sp>
      <p:sp>
        <p:nvSpPr>
          <p:cNvPr id="10" name="Text Box 5"/>
          <p:cNvSpPr txBox="1">
            <a:spLocks noChangeArrowheads="1"/>
          </p:cNvSpPr>
          <p:nvPr/>
        </p:nvSpPr>
        <p:spPr bwMode="auto">
          <a:xfrm>
            <a:off x="914400" y="2052153"/>
            <a:ext cx="7293935" cy="430887"/>
          </a:xfrm>
          <a:prstGeom prst="rect">
            <a:avLst/>
          </a:prstGeom>
          <a:solidFill>
            <a:schemeClr val="tx1"/>
          </a:solidFill>
          <a:ln w="12700" cap="sq">
            <a:solidFill>
              <a:schemeClr val="tx1"/>
            </a:solidFill>
            <a:miter lim="800000"/>
            <a:headEnd type="none" w="sm" len="sm"/>
            <a:tailEnd type="none" w="sm" len="sm"/>
          </a:ln>
        </p:spPr>
        <p:txBody>
          <a:bodyPr wrap="square">
            <a:spAutoFit/>
          </a:bodyPr>
          <a:lstStyle>
            <a:lvl1pPr eaLnBrk="0" hangingPunct="0">
              <a:defRPr sz="1600">
                <a:solidFill>
                  <a:schemeClr val="tx1"/>
                </a:solidFill>
                <a:latin typeface="Courier New" pitchFamily="49" charset="0"/>
                <a:cs typeface="Arial" charset="0"/>
              </a:defRPr>
            </a:lvl1pPr>
            <a:lvl2pPr marL="742950" indent="-285750" eaLnBrk="0" hangingPunct="0">
              <a:defRPr sz="1600">
                <a:solidFill>
                  <a:schemeClr val="tx1"/>
                </a:solidFill>
                <a:latin typeface="Courier New" pitchFamily="49" charset="0"/>
                <a:cs typeface="Arial" charset="0"/>
              </a:defRPr>
            </a:lvl2pPr>
            <a:lvl3pPr marL="1143000" indent="-228600" eaLnBrk="0" hangingPunct="0">
              <a:defRPr sz="1600">
                <a:solidFill>
                  <a:schemeClr val="tx1"/>
                </a:solidFill>
                <a:latin typeface="Courier New" pitchFamily="49" charset="0"/>
                <a:cs typeface="Arial" charset="0"/>
              </a:defRPr>
            </a:lvl3pPr>
            <a:lvl4pPr marL="1600200" indent="-228600" eaLnBrk="0" hangingPunct="0">
              <a:defRPr sz="1600">
                <a:solidFill>
                  <a:schemeClr val="tx1"/>
                </a:solidFill>
                <a:latin typeface="Courier New" pitchFamily="49" charset="0"/>
                <a:cs typeface="Arial" charset="0"/>
              </a:defRPr>
            </a:lvl4pPr>
            <a:lvl5pPr marL="2057400" indent="-228600" eaLnBrk="0" hangingPunct="0">
              <a:defRPr sz="1600">
                <a:solidFill>
                  <a:schemeClr val="tx1"/>
                </a:solidFill>
                <a:latin typeface="Courier New" pitchFamily="49" charset="0"/>
                <a:cs typeface="Arial" charset="0"/>
              </a:defRPr>
            </a:lvl5pPr>
            <a:lvl6pPr marL="2514600" indent="-228600" algn="ctr" eaLnBrk="0" fontAlgn="base" hangingPunct="0">
              <a:spcBef>
                <a:spcPct val="0"/>
              </a:spcBef>
              <a:spcAft>
                <a:spcPct val="0"/>
              </a:spcAft>
              <a:defRPr sz="1600">
                <a:solidFill>
                  <a:schemeClr val="tx1"/>
                </a:solidFill>
                <a:latin typeface="Courier New" pitchFamily="49" charset="0"/>
                <a:cs typeface="Arial" charset="0"/>
              </a:defRPr>
            </a:lvl6pPr>
            <a:lvl7pPr marL="2971800" indent="-228600" algn="ctr" eaLnBrk="0" fontAlgn="base" hangingPunct="0">
              <a:spcBef>
                <a:spcPct val="0"/>
              </a:spcBef>
              <a:spcAft>
                <a:spcPct val="0"/>
              </a:spcAft>
              <a:defRPr sz="1600">
                <a:solidFill>
                  <a:schemeClr val="tx1"/>
                </a:solidFill>
                <a:latin typeface="Courier New" pitchFamily="49" charset="0"/>
                <a:cs typeface="Arial" charset="0"/>
              </a:defRPr>
            </a:lvl7pPr>
            <a:lvl8pPr marL="3429000" indent="-228600" algn="ctr" eaLnBrk="0" fontAlgn="base" hangingPunct="0">
              <a:spcBef>
                <a:spcPct val="0"/>
              </a:spcBef>
              <a:spcAft>
                <a:spcPct val="0"/>
              </a:spcAft>
              <a:defRPr sz="1600">
                <a:solidFill>
                  <a:schemeClr val="tx1"/>
                </a:solidFill>
                <a:latin typeface="Courier New" pitchFamily="49" charset="0"/>
                <a:cs typeface="Arial" charset="0"/>
              </a:defRPr>
            </a:lvl8pPr>
            <a:lvl9pPr marL="3886200" indent="-228600" algn="ctr" eaLnBrk="0" fontAlgn="base" hangingPunct="0">
              <a:spcBef>
                <a:spcPct val="0"/>
              </a:spcBef>
              <a:spcAft>
                <a:spcPct val="0"/>
              </a:spcAft>
              <a:defRPr sz="1600">
                <a:solidFill>
                  <a:schemeClr val="tx1"/>
                </a:solidFill>
                <a:latin typeface="Courier New" pitchFamily="49" charset="0"/>
                <a:cs typeface="Arial" charset="0"/>
              </a:defRPr>
            </a:lvl9pPr>
          </a:lstStyle>
          <a:p>
            <a:pPr algn="l" eaLnBrk="1" hangingPunct="1"/>
            <a:r>
              <a:rPr lang="en-US" altLang="zh-CN" sz="2200" dirty="0" smtClean="0">
                <a:solidFill>
                  <a:schemeClr val="bg1"/>
                </a:solidFill>
              </a:rPr>
              <a:t>$ </a:t>
            </a:r>
            <a:r>
              <a:rPr lang="en-US" altLang="zh-CN" sz="2200" dirty="0" err="1" smtClean="0">
                <a:solidFill>
                  <a:schemeClr val="bg1"/>
                </a:solidFill>
              </a:rPr>
              <a:t>gcc</a:t>
            </a:r>
            <a:r>
              <a:rPr lang="en-US" altLang="zh-CN" sz="2200" dirty="0" smtClean="0">
                <a:solidFill>
                  <a:schemeClr val="bg1"/>
                </a:solidFill>
              </a:rPr>
              <a:t> –Wall Week1_MileToKm.c –o </a:t>
            </a:r>
            <a:r>
              <a:rPr lang="en-US" altLang="zh-CN" sz="2200" dirty="0" err="1" smtClean="0">
                <a:solidFill>
                  <a:schemeClr val="bg1"/>
                </a:solidFill>
              </a:rPr>
              <a:t>MileToKm</a:t>
            </a:r>
            <a:endParaRPr lang="en-US" altLang="zh-CN" sz="2200" dirty="0">
              <a:solidFill>
                <a:schemeClr val="bg1"/>
              </a:solidFill>
            </a:endParaRPr>
          </a:p>
        </p:txBody>
      </p:sp>
      <p:sp>
        <p:nvSpPr>
          <p:cNvPr id="11" name="Text Box 5"/>
          <p:cNvSpPr txBox="1">
            <a:spLocks noChangeArrowheads="1"/>
          </p:cNvSpPr>
          <p:nvPr/>
        </p:nvSpPr>
        <p:spPr bwMode="auto">
          <a:xfrm>
            <a:off x="914401" y="3522989"/>
            <a:ext cx="7293934" cy="430887"/>
          </a:xfrm>
          <a:prstGeom prst="rect">
            <a:avLst/>
          </a:prstGeom>
          <a:solidFill>
            <a:schemeClr val="tx1"/>
          </a:solidFill>
          <a:ln w="12700" cap="sq">
            <a:solidFill>
              <a:schemeClr val="tx1"/>
            </a:solidFill>
            <a:miter lim="800000"/>
            <a:headEnd type="none" w="sm" len="sm"/>
            <a:tailEnd type="none" w="sm" len="sm"/>
          </a:ln>
        </p:spPr>
        <p:txBody>
          <a:bodyPr wrap="square">
            <a:spAutoFit/>
          </a:bodyPr>
          <a:lstStyle>
            <a:lvl1pPr eaLnBrk="0" hangingPunct="0">
              <a:defRPr sz="1600">
                <a:solidFill>
                  <a:schemeClr val="tx1"/>
                </a:solidFill>
                <a:latin typeface="Courier New" pitchFamily="49" charset="0"/>
                <a:cs typeface="Arial" charset="0"/>
              </a:defRPr>
            </a:lvl1pPr>
            <a:lvl2pPr marL="742950" indent="-285750" eaLnBrk="0" hangingPunct="0">
              <a:defRPr sz="1600">
                <a:solidFill>
                  <a:schemeClr val="tx1"/>
                </a:solidFill>
                <a:latin typeface="Courier New" pitchFamily="49" charset="0"/>
                <a:cs typeface="Arial" charset="0"/>
              </a:defRPr>
            </a:lvl2pPr>
            <a:lvl3pPr marL="1143000" indent="-228600" eaLnBrk="0" hangingPunct="0">
              <a:defRPr sz="1600">
                <a:solidFill>
                  <a:schemeClr val="tx1"/>
                </a:solidFill>
                <a:latin typeface="Courier New" pitchFamily="49" charset="0"/>
                <a:cs typeface="Arial" charset="0"/>
              </a:defRPr>
            </a:lvl3pPr>
            <a:lvl4pPr marL="1600200" indent="-228600" eaLnBrk="0" hangingPunct="0">
              <a:defRPr sz="1600">
                <a:solidFill>
                  <a:schemeClr val="tx1"/>
                </a:solidFill>
                <a:latin typeface="Courier New" pitchFamily="49" charset="0"/>
                <a:cs typeface="Arial" charset="0"/>
              </a:defRPr>
            </a:lvl4pPr>
            <a:lvl5pPr marL="2057400" indent="-228600" eaLnBrk="0" hangingPunct="0">
              <a:defRPr sz="1600">
                <a:solidFill>
                  <a:schemeClr val="tx1"/>
                </a:solidFill>
                <a:latin typeface="Courier New" pitchFamily="49" charset="0"/>
                <a:cs typeface="Arial" charset="0"/>
              </a:defRPr>
            </a:lvl5pPr>
            <a:lvl6pPr marL="2514600" indent="-228600" algn="ctr" eaLnBrk="0" fontAlgn="base" hangingPunct="0">
              <a:spcBef>
                <a:spcPct val="0"/>
              </a:spcBef>
              <a:spcAft>
                <a:spcPct val="0"/>
              </a:spcAft>
              <a:defRPr sz="1600">
                <a:solidFill>
                  <a:schemeClr val="tx1"/>
                </a:solidFill>
                <a:latin typeface="Courier New" pitchFamily="49" charset="0"/>
                <a:cs typeface="Arial" charset="0"/>
              </a:defRPr>
            </a:lvl6pPr>
            <a:lvl7pPr marL="2971800" indent="-228600" algn="ctr" eaLnBrk="0" fontAlgn="base" hangingPunct="0">
              <a:spcBef>
                <a:spcPct val="0"/>
              </a:spcBef>
              <a:spcAft>
                <a:spcPct val="0"/>
              </a:spcAft>
              <a:defRPr sz="1600">
                <a:solidFill>
                  <a:schemeClr val="tx1"/>
                </a:solidFill>
                <a:latin typeface="Courier New" pitchFamily="49" charset="0"/>
                <a:cs typeface="Arial" charset="0"/>
              </a:defRPr>
            </a:lvl7pPr>
            <a:lvl8pPr marL="3429000" indent="-228600" algn="ctr" eaLnBrk="0" fontAlgn="base" hangingPunct="0">
              <a:spcBef>
                <a:spcPct val="0"/>
              </a:spcBef>
              <a:spcAft>
                <a:spcPct val="0"/>
              </a:spcAft>
              <a:defRPr sz="1600">
                <a:solidFill>
                  <a:schemeClr val="tx1"/>
                </a:solidFill>
                <a:latin typeface="Courier New" pitchFamily="49" charset="0"/>
                <a:cs typeface="Arial" charset="0"/>
              </a:defRPr>
            </a:lvl8pPr>
            <a:lvl9pPr marL="3886200" indent="-228600" algn="ctr" eaLnBrk="0" fontAlgn="base" hangingPunct="0">
              <a:spcBef>
                <a:spcPct val="0"/>
              </a:spcBef>
              <a:spcAft>
                <a:spcPct val="0"/>
              </a:spcAft>
              <a:defRPr sz="1600">
                <a:solidFill>
                  <a:schemeClr val="tx1"/>
                </a:solidFill>
                <a:latin typeface="Courier New" pitchFamily="49" charset="0"/>
                <a:cs typeface="Arial" charset="0"/>
              </a:defRPr>
            </a:lvl9pPr>
          </a:lstStyle>
          <a:p>
            <a:pPr algn="l" eaLnBrk="1" hangingPunct="1"/>
            <a:r>
              <a:rPr lang="en-US" altLang="zh-CN" sz="2200" dirty="0" smtClean="0">
                <a:solidFill>
                  <a:schemeClr val="bg1"/>
                </a:solidFill>
              </a:rPr>
              <a:t>$ </a:t>
            </a:r>
            <a:r>
              <a:rPr lang="en-US" altLang="zh-CN" sz="2200" dirty="0" err="1" smtClean="0">
                <a:solidFill>
                  <a:schemeClr val="bg1"/>
                </a:solidFill>
              </a:rPr>
              <a:t>gcc</a:t>
            </a:r>
            <a:r>
              <a:rPr lang="en-US" altLang="zh-CN" sz="2200" dirty="0" smtClean="0">
                <a:solidFill>
                  <a:schemeClr val="bg1"/>
                </a:solidFill>
              </a:rPr>
              <a:t> –Wall Week1_MileToKm.c –o abc.exe</a:t>
            </a:r>
            <a:endParaRPr lang="en-US" altLang="zh-CN" sz="2200" dirty="0">
              <a:solidFill>
                <a:schemeClr val="bg1"/>
              </a:solidFill>
            </a:endParaRPr>
          </a:p>
        </p:txBody>
      </p:sp>
      <p:sp>
        <p:nvSpPr>
          <p:cNvPr id="12" name="Text Box 5"/>
          <p:cNvSpPr txBox="1">
            <a:spLocks noChangeArrowheads="1"/>
          </p:cNvSpPr>
          <p:nvPr/>
        </p:nvSpPr>
        <p:spPr bwMode="auto">
          <a:xfrm>
            <a:off x="910687" y="4935452"/>
            <a:ext cx="7293934" cy="430887"/>
          </a:xfrm>
          <a:prstGeom prst="rect">
            <a:avLst/>
          </a:prstGeom>
          <a:solidFill>
            <a:schemeClr val="tx1"/>
          </a:solidFill>
          <a:ln w="12700" cap="sq">
            <a:solidFill>
              <a:schemeClr val="tx1"/>
            </a:solidFill>
            <a:miter lim="800000"/>
            <a:headEnd type="none" w="sm" len="sm"/>
            <a:tailEnd type="none" w="sm" len="sm"/>
          </a:ln>
        </p:spPr>
        <p:txBody>
          <a:bodyPr wrap="square">
            <a:spAutoFit/>
          </a:bodyPr>
          <a:lstStyle>
            <a:lvl1pPr eaLnBrk="0" hangingPunct="0">
              <a:defRPr sz="1600">
                <a:solidFill>
                  <a:schemeClr val="tx1"/>
                </a:solidFill>
                <a:latin typeface="Courier New" pitchFamily="49" charset="0"/>
                <a:cs typeface="Arial" charset="0"/>
              </a:defRPr>
            </a:lvl1pPr>
            <a:lvl2pPr marL="742950" indent="-285750" eaLnBrk="0" hangingPunct="0">
              <a:defRPr sz="1600">
                <a:solidFill>
                  <a:schemeClr val="tx1"/>
                </a:solidFill>
                <a:latin typeface="Courier New" pitchFamily="49" charset="0"/>
                <a:cs typeface="Arial" charset="0"/>
              </a:defRPr>
            </a:lvl2pPr>
            <a:lvl3pPr marL="1143000" indent="-228600" eaLnBrk="0" hangingPunct="0">
              <a:defRPr sz="1600">
                <a:solidFill>
                  <a:schemeClr val="tx1"/>
                </a:solidFill>
                <a:latin typeface="Courier New" pitchFamily="49" charset="0"/>
                <a:cs typeface="Arial" charset="0"/>
              </a:defRPr>
            </a:lvl3pPr>
            <a:lvl4pPr marL="1600200" indent="-228600" eaLnBrk="0" hangingPunct="0">
              <a:defRPr sz="1600">
                <a:solidFill>
                  <a:schemeClr val="tx1"/>
                </a:solidFill>
                <a:latin typeface="Courier New" pitchFamily="49" charset="0"/>
                <a:cs typeface="Arial" charset="0"/>
              </a:defRPr>
            </a:lvl4pPr>
            <a:lvl5pPr marL="2057400" indent="-228600" eaLnBrk="0" hangingPunct="0">
              <a:defRPr sz="1600">
                <a:solidFill>
                  <a:schemeClr val="tx1"/>
                </a:solidFill>
                <a:latin typeface="Courier New" pitchFamily="49" charset="0"/>
                <a:cs typeface="Arial" charset="0"/>
              </a:defRPr>
            </a:lvl5pPr>
            <a:lvl6pPr marL="2514600" indent="-228600" algn="ctr" eaLnBrk="0" fontAlgn="base" hangingPunct="0">
              <a:spcBef>
                <a:spcPct val="0"/>
              </a:spcBef>
              <a:spcAft>
                <a:spcPct val="0"/>
              </a:spcAft>
              <a:defRPr sz="1600">
                <a:solidFill>
                  <a:schemeClr val="tx1"/>
                </a:solidFill>
                <a:latin typeface="Courier New" pitchFamily="49" charset="0"/>
                <a:cs typeface="Arial" charset="0"/>
              </a:defRPr>
            </a:lvl6pPr>
            <a:lvl7pPr marL="2971800" indent="-228600" algn="ctr" eaLnBrk="0" fontAlgn="base" hangingPunct="0">
              <a:spcBef>
                <a:spcPct val="0"/>
              </a:spcBef>
              <a:spcAft>
                <a:spcPct val="0"/>
              </a:spcAft>
              <a:defRPr sz="1600">
                <a:solidFill>
                  <a:schemeClr val="tx1"/>
                </a:solidFill>
                <a:latin typeface="Courier New" pitchFamily="49" charset="0"/>
                <a:cs typeface="Arial" charset="0"/>
              </a:defRPr>
            </a:lvl7pPr>
            <a:lvl8pPr marL="3429000" indent="-228600" algn="ctr" eaLnBrk="0" fontAlgn="base" hangingPunct="0">
              <a:spcBef>
                <a:spcPct val="0"/>
              </a:spcBef>
              <a:spcAft>
                <a:spcPct val="0"/>
              </a:spcAft>
              <a:defRPr sz="1600">
                <a:solidFill>
                  <a:schemeClr val="tx1"/>
                </a:solidFill>
                <a:latin typeface="Courier New" pitchFamily="49" charset="0"/>
                <a:cs typeface="Arial" charset="0"/>
              </a:defRPr>
            </a:lvl8pPr>
            <a:lvl9pPr marL="3886200" indent="-228600" algn="ctr" eaLnBrk="0" fontAlgn="base" hangingPunct="0">
              <a:spcBef>
                <a:spcPct val="0"/>
              </a:spcBef>
              <a:spcAft>
                <a:spcPct val="0"/>
              </a:spcAft>
              <a:defRPr sz="1600">
                <a:solidFill>
                  <a:schemeClr val="tx1"/>
                </a:solidFill>
                <a:latin typeface="Courier New" pitchFamily="49" charset="0"/>
                <a:cs typeface="Arial" charset="0"/>
              </a:defRPr>
            </a:lvl9pPr>
          </a:lstStyle>
          <a:p>
            <a:pPr algn="l" eaLnBrk="1" hangingPunct="1"/>
            <a:r>
              <a:rPr lang="en-US" altLang="zh-CN" sz="2200" dirty="0" smtClean="0">
                <a:solidFill>
                  <a:schemeClr val="bg1"/>
                </a:solidFill>
              </a:rPr>
              <a:t>$ </a:t>
            </a:r>
            <a:r>
              <a:rPr lang="en-US" altLang="zh-CN" sz="2200" dirty="0" err="1" smtClean="0">
                <a:solidFill>
                  <a:schemeClr val="bg1"/>
                </a:solidFill>
              </a:rPr>
              <a:t>gcc</a:t>
            </a:r>
            <a:r>
              <a:rPr lang="en-US" altLang="zh-CN" sz="2200" dirty="0" smtClean="0">
                <a:solidFill>
                  <a:schemeClr val="bg1"/>
                </a:solidFill>
              </a:rPr>
              <a:t> Week1_MileToKm.c</a:t>
            </a:r>
            <a:endParaRPr lang="en-US" altLang="zh-CN" sz="2200" dirty="0">
              <a:solidFill>
                <a:schemeClr val="bg1"/>
              </a:solidFill>
            </a:endParaRPr>
          </a:p>
        </p:txBody>
      </p:sp>
      <p:sp>
        <p:nvSpPr>
          <p:cNvPr id="1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13</a:t>
            </a:fld>
            <a:endParaRPr lang="en-US" sz="1000" dirty="0">
              <a:solidFill>
                <a:srgbClr val="000000"/>
              </a:solidFill>
            </a:endParaRPr>
          </a:p>
        </p:txBody>
      </p:sp>
      <p:sp>
        <p:nvSpPr>
          <p:cNvPr id="9" name="Oval 8"/>
          <p:cNvSpPr/>
          <p:nvPr/>
        </p:nvSpPr>
        <p:spPr bwMode="auto">
          <a:xfrm>
            <a:off x="5776247" y="1984916"/>
            <a:ext cx="546495" cy="565030"/>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2759466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
                                            <p:txEl>
                                              <p:pRg st="11" end="11"/>
                                            </p:txEl>
                                          </p:spTgt>
                                        </p:tgtEl>
                                        <p:attrNameLst>
                                          <p:attrName>style.visibility</p:attrName>
                                        </p:attrNameLst>
                                      </p:cBhvr>
                                      <p:to>
                                        <p:strVal val="visible"/>
                                      </p:to>
                                    </p:set>
                                    <p:animEffect transition="in" filter="dissolve">
                                      <p:cBhvr>
                                        <p:cTn id="3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 Programs</a:t>
            </a:r>
            <a:r>
              <a:rPr lang="en-GB" dirty="0"/>
              <a:t> </a:t>
            </a:r>
            <a:r>
              <a:rPr lang="en-GB" dirty="0" smtClean="0"/>
              <a:t>in UNIX (5/5</a:t>
            </a:r>
            <a:r>
              <a:rPr lang="en-GB" dirty="0"/>
              <a:t>)</a:t>
            </a:r>
            <a:endParaRPr lang="en-SG" dirty="0"/>
          </a:p>
        </p:txBody>
      </p:sp>
      <p:sp>
        <p:nvSpPr>
          <p:cNvPr id="8" name="Content Placeholder 2"/>
          <p:cNvSpPr txBox="1">
            <a:spLocks/>
          </p:cNvSpPr>
          <p:nvPr/>
        </p:nvSpPr>
        <p:spPr bwMode="auto">
          <a:xfrm>
            <a:off x="457200" y="1371600"/>
            <a:ext cx="822960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When there are compilation errors…</a:t>
            </a:r>
            <a:endParaRPr lang="en-SG" sz="2200" dirty="0">
              <a:solidFill>
                <a:schemeClr val="tx1"/>
              </a:solidFill>
            </a:endParaRP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1" y="1894820"/>
            <a:ext cx="8559337" cy="484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1661532" y="5642517"/>
            <a:ext cx="323385" cy="579863"/>
          </a:xfrm>
          <a:prstGeom prst="ellipse">
            <a:avLst/>
          </a:pr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rtlCol="0" anchor="ctr"/>
          <a:lstStyle/>
          <a:p>
            <a:pPr algn="ctr"/>
            <a:endParaRPr lang="en-SG"/>
          </a:p>
        </p:txBody>
      </p:sp>
    </p:spTree>
    <p:extLst>
      <p:ext uri="{BB962C8B-B14F-4D97-AF65-F5344CB8AC3E}">
        <p14:creationId xmlns:p14="http://schemas.microsoft.com/office/powerpoint/2010/main" val="1100987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dissolve">
                                      <p:cBhvr>
                                        <p:cTn id="7" dur="500"/>
                                        <p:tgtEl>
                                          <p:spTgt spid="880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893135" y="5473481"/>
            <a:ext cx="7634177" cy="707886"/>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solidFill>
                  <a:srgbClr val="006600"/>
                </a:solidFill>
              </a:rPr>
              <a:t>The process of correcting errors in programs is called </a:t>
            </a:r>
            <a:r>
              <a:rPr lang="en-US" sz="2000" dirty="0">
                <a:solidFill>
                  <a:srgbClr val="FF0000"/>
                </a:solidFill>
              </a:rPr>
              <a:t>debugging</a:t>
            </a:r>
            <a:r>
              <a:rPr lang="en-US" sz="2000" dirty="0">
                <a:solidFill>
                  <a:srgbClr val="006600"/>
                </a:solidFill>
              </a:rPr>
              <a:t>.</a:t>
            </a:r>
          </a:p>
          <a:p>
            <a:r>
              <a:rPr lang="en-US" sz="2000" dirty="0" smtClean="0">
                <a:solidFill>
                  <a:srgbClr val="006600"/>
                </a:solidFill>
              </a:rPr>
              <a:t>Debugging can </a:t>
            </a:r>
            <a:r>
              <a:rPr lang="en-US" sz="2000" dirty="0">
                <a:solidFill>
                  <a:srgbClr val="006600"/>
                </a:solidFill>
              </a:rPr>
              <a:t>be very time-consuming</a:t>
            </a:r>
            <a:r>
              <a:rPr lang="en-US" sz="2000" dirty="0">
                <a:solidFill>
                  <a:srgbClr val="000000"/>
                </a:solidFill>
              </a:rPr>
              <a:t>.</a:t>
            </a:r>
            <a:endParaRPr lang="en-SG" sz="2000" dirty="0">
              <a:solidFill>
                <a:srgbClr val="000000"/>
              </a:solidFill>
            </a:endParaRPr>
          </a:p>
        </p:txBody>
      </p:sp>
      <p:sp>
        <p:nvSpPr>
          <p:cNvPr id="9" name="Content Placeholder 2"/>
          <p:cNvSpPr txBox="1">
            <a:spLocks/>
          </p:cNvSpPr>
          <p:nvPr/>
        </p:nvSpPr>
        <p:spPr bwMode="auto">
          <a:xfrm>
            <a:off x="457200" y="1371600"/>
            <a:ext cx="8229600" cy="405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t>Syntax Error (and warning</a:t>
            </a:r>
            <a:r>
              <a:rPr lang="en-US" dirty="0" smtClean="0"/>
              <a:t>)</a:t>
            </a:r>
          </a:p>
          <a:p>
            <a:pPr lvl="1">
              <a:buFont typeface="Wingdings" pitchFamily="2" charset="2"/>
              <a:buChar char="q"/>
            </a:pPr>
            <a:r>
              <a:rPr lang="en-US" dirty="0"/>
              <a:t>Program does not obey C </a:t>
            </a:r>
            <a:r>
              <a:rPr lang="en-US" dirty="0" smtClean="0"/>
              <a:t>grammar </a:t>
            </a:r>
            <a:r>
              <a:rPr lang="en-US" dirty="0"/>
              <a:t>such as invalid choice of identifier name, invalid expression, missing semi-colon, etc</a:t>
            </a:r>
            <a:r>
              <a:rPr lang="en-US" dirty="0" smtClean="0"/>
              <a:t>.</a:t>
            </a:r>
          </a:p>
          <a:p>
            <a:pPr lvl="1">
              <a:buFont typeface="Wingdings" pitchFamily="2" charset="2"/>
              <a:buChar char="q"/>
            </a:pPr>
            <a:r>
              <a:rPr lang="en-US" dirty="0"/>
              <a:t>Warning happens, </a:t>
            </a:r>
            <a:r>
              <a:rPr lang="en-US" dirty="0" smtClean="0"/>
              <a:t>for example, due to incomparable use of types for output</a:t>
            </a:r>
          </a:p>
          <a:p>
            <a:r>
              <a:rPr lang="en-US" dirty="0"/>
              <a:t>Run-time </a:t>
            </a:r>
            <a:r>
              <a:rPr lang="en-US" dirty="0" smtClean="0"/>
              <a:t>Error</a:t>
            </a:r>
            <a:endParaRPr lang="en-US" dirty="0"/>
          </a:p>
          <a:p>
            <a:pPr lvl="1">
              <a:buFont typeface="Wingdings" pitchFamily="2" charset="2"/>
              <a:buChar char="q"/>
            </a:pPr>
            <a:r>
              <a:rPr lang="en-US" dirty="0"/>
              <a:t>Program terminates unexpectedly due to illegal operation, such as dividing a number by </a:t>
            </a:r>
            <a:r>
              <a:rPr lang="en-US" dirty="0" smtClean="0"/>
              <a:t>zero</a:t>
            </a:r>
          </a:p>
          <a:p>
            <a:r>
              <a:rPr lang="en-US" dirty="0"/>
              <a:t>Logic </a:t>
            </a:r>
            <a:r>
              <a:rPr lang="en-US" dirty="0" smtClean="0"/>
              <a:t>Error</a:t>
            </a:r>
          </a:p>
          <a:p>
            <a:pPr lvl="1">
              <a:buFont typeface="Wingdings" pitchFamily="2" charset="2"/>
              <a:buChar char="q"/>
            </a:pPr>
            <a:r>
              <a:rPr lang="en-SG" dirty="0"/>
              <a:t>Program produces result as opposed to what is expected (wrong algorithm)</a:t>
            </a:r>
          </a:p>
        </p:txBody>
      </p:sp>
      <p:sp>
        <p:nvSpPr>
          <p:cNvPr id="1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15</a:t>
            </a:fld>
            <a:endParaRPr lang="en-US" sz="1000" dirty="0">
              <a:solidFill>
                <a:srgbClr val="000000"/>
              </a:solidFill>
            </a:endParaRPr>
          </a:p>
        </p:txBody>
      </p:sp>
      <p:sp>
        <p:nvSpPr>
          <p:cNvPr id="3" name="Title 2"/>
          <p:cNvSpPr>
            <a:spLocks noGrp="1"/>
          </p:cNvSpPr>
          <p:nvPr>
            <p:ph type="title"/>
          </p:nvPr>
        </p:nvSpPr>
        <p:spPr/>
        <p:txBody>
          <a:bodyPr/>
          <a:lstStyle/>
          <a:p>
            <a:r>
              <a:rPr lang="en-GB" dirty="0" smtClean="0"/>
              <a:t>Errors: Taxonomy</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dissolve">
                                      <p:cBhvr>
                                        <p:cTn id="18" dur="500"/>
                                        <p:tgtEl>
                                          <p:spTgt spid="9">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dissolve">
                                      <p:cBhvr>
                                        <p:cTn id="26" dur="500"/>
                                        <p:tgtEl>
                                          <p:spTgt spid="9">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dissolve">
                                      <p:cBhvr>
                                        <p:cTn id="29" dur="50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4" descr="fig01_12"/>
          <p:cNvPicPr>
            <a:picLocks noChangeAspect="1" noChangeArrowheads="1"/>
          </p:cNvPicPr>
          <p:nvPr/>
        </p:nvPicPr>
        <p:blipFill>
          <a:blip r:embed="rId3" cstate="print"/>
          <a:srcRect/>
          <a:stretch>
            <a:fillRect/>
          </a:stretch>
        </p:blipFill>
        <p:spPr bwMode="auto">
          <a:xfrm>
            <a:off x="479497" y="3721152"/>
            <a:ext cx="7943741" cy="3136847"/>
          </a:xfrm>
          <a:prstGeom prst="rect">
            <a:avLst/>
          </a:prstGeom>
          <a:noFill/>
          <a:ln w="9525">
            <a:noFill/>
            <a:miter lim="800000"/>
            <a:headEnd/>
            <a:tailEnd/>
          </a:ln>
        </p:spPr>
      </p:pic>
      <p:sp>
        <p:nvSpPr>
          <p:cNvPr id="4" name="Title 3"/>
          <p:cNvSpPr>
            <a:spLocks noGrp="1"/>
          </p:cNvSpPr>
          <p:nvPr>
            <p:ph type="title"/>
          </p:nvPr>
        </p:nvSpPr>
        <p:spPr/>
        <p:txBody>
          <a:bodyPr/>
          <a:lstStyle/>
          <a:p>
            <a:r>
              <a:rPr lang="en-GB" dirty="0" smtClean="0"/>
              <a:t>Understanding Program Structure</a:t>
            </a:r>
            <a:endParaRPr lang="en-SG" dirty="0"/>
          </a:p>
        </p:txBody>
      </p:sp>
      <p:sp>
        <p:nvSpPr>
          <p:cNvPr id="5" name="Content Placeholder 4"/>
          <p:cNvSpPr>
            <a:spLocks noGrp="1"/>
          </p:cNvSpPr>
          <p:nvPr>
            <p:ph idx="1"/>
          </p:nvPr>
        </p:nvSpPr>
        <p:spPr>
          <a:xfrm>
            <a:off x="457200" y="1371600"/>
            <a:ext cx="8229600" cy="2382191"/>
          </a:xfrm>
        </p:spPr>
        <p:txBody>
          <a:bodyPr>
            <a:spAutoFit/>
          </a:bodyPr>
          <a:lstStyle/>
          <a:p>
            <a:pPr eaLnBrk="1" hangingPunct="1">
              <a:buSzPct val="80000"/>
            </a:pPr>
            <a:r>
              <a:rPr lang="en-US" dirty="0" smtClean="0">
                <a:solidFill>
                  <a:schemeClr val="tx1"/>
                </a:solidFill>
              </a:rPr>
              <a:t>In general, a C program has 3 logical parts:</a:t>
            </a:r>
          </a:p>
          <a:p>
            <a:pPr marL="628650" lvl="1" indent="-342900" eaLnBrk="1" hangingPunct="1">
              <a:buSzPct val="60000"/>
              <a:buFont typeface="Wingdings" pitchFamily="2" charset="2"/>
              <a:buChar char="q"/>
            </a:pPr>
            <a:r>
              <a:rPr lang="en-US" dirty="0" smtClean="0">
                <a:solidFill>
                  <a:srgbClr val="C00000"/>
                </a:solidFill>
              </a:rPr>
              <a:t>Data input</a:t>
            </a:r>
            <a:r>
              <a:rPr lang="en-US" dirty="0" smtClean="0"/>
              <a:t> from </a:t>
            </a:r>
            <a:r>
              <a:rPr lang="en-US" dirty="0" smtClean="0">
                <a:solidFill>
                  <a:srgbClr val="0000FF"/>
                </a:solidFill>
              </a:rPr>
              <a:t>keyboard</a:t>
            </a:r>
            <a:r>
              <a:rPr lang="en-US" dirty="0" smtClean="0"/>
              <a:t> (using </a:t>
            </a:r>
            <a:r>
              <a:rPr lang="en-US" b="1" dirty="0" err="1" smtClean="0">
                <a:solidFill>
                  <a:srgbClr val="0000FF"/>
                </a:solidFill>
                <a:latin typeface="Courier New" pitchFamily="49" charset="0"/>
                <a:cs typeface="Courier New" pitchFamily="49" charset="0"/>
              </a:rPr>
              <a:t>scanf</a:t>
            </a:r>
            <a:r>
              <a:rPr lang="en-US" dirty="0" smtClean="0"/>
              <a:t>) or from file</a:t>
            </a:r>
          </a:p>
          <a:p>
            <a:pPr marL="628650" lvl="1" indent="-342900" eaLnBrk="1" hangingPunct="1">
              <a:buSzPct val="60000"/>
              <a:buFont typeface="Wingdings" pitchFamily="2" charset="2"/>
              <a:buChar char="q"/>
            </a:pPr>
            <a:r>
              <a:rPr lang="en-US" dirty="0" smtClean="0">
                <a:solidFill>
                  <a:srgbClr val="C00000"/>
                </a:solidFill>
              </a:rPr>
              <a:t>Compute</a:t>
            </a:r>
            <a:r>
              <a:rPr lang="en-US" dirty="0" smtClean="0"/>
              <a:t> through arithmetic / logic operations</a:t>
            </a:r>
          </a:p>
          <a:p>
            <a:pPr marL="628650" lvl="1" indent="-342900" eaLnBrk="1" hangingPunct="1">
              <a:buSzPct val="60000"/>
              <a:buFont typeface="Wingdings" pitchFamily="2" charset="2"/>
              <a:buChar char="q"/>
            </a:pPr>
            <a:r>
              <a:rPr lang="en-US" dirty="0" smtClean="0">
                <a:solidFill>
                  <a:srgbClr val="C00000"/>
                </a:solidFill>
              </a:rPr>
              <a:t>Data output</a:t>
            </a:r>
            <a:r>
              <a:rPr lang="en-US" dirty="0" smtClean="0"/>
              <a:t> to </a:t>
            </a:r>
            <a:r>
              <a:rPr lang="en-US" dirty="0">
                <a:solidFill>
                  <a:srgbClr val="0000FF"/>
                </a:solidFill>
              </a:rPr>
              <a:t>screen</a:t>
            </a:r>
            <a:r>
              <a:rPr lang="en-US" dirty="0" smtClean="0"/>
              <a:t> (using </a:t>
            </a:r>
            <a:r>
              <a:rPr lang="en-US" b="1" dirty="0" err="1" smtClean="0">
                <a:solidFill>
                  <a:srgbClr val="0000FF"/>
                </a:solidFill>
                <a:latin typeface="Courier New" pitchFamily="49" charset="0"/>
                <a:cs typeface="Courier New" pitchFamily="49" charset="0"/>
              </a:rPr>
              <a:t>printf</a:t>
            </a:r>
            <a:r>
              <a:rPr lang="en-US" dirty="0" smtClean="0"/>
              <a:t>) or to file</a:t>
            </a:r>
          </a:p>
          <a:p>
            <a:pPr eaLnBrk="1" hangingPunct="1">
              <a:buSzPct val="80000"/>
            </a:pPr>
            <a:r>
              <a:rPr lang="en-SG" dirty="0">
                <a:solidFill>
                  <a:schemeClr val="tx1"/>
                </a:solidFill>
              </a:rPr>
              <a:t>T</a:t>
            </a:r>
            <a:r>
              <a:rPr lang="en-SG" dirty="0" smtClean="0">
                <a:solidFill>
                  <a:schemeClr val="tx1"/>
                </a:solidFill>
              </a:rPr>
              <a:t>he </a:t>
            </a:r>
            <a:r>
              <a:rPr lang="en-SG" dirty="0"/>
              <a:t>keyboard</a:t>
            </a:r>
            <a:r>
              <a:rPr lang="en-SG" dirty="0">
                <a:solidFill>
                  <a:schemeClr val="tx1"/>
                </a:solidFill>
              </a:rPr>
              <a:t> and </a:t>
            </a:r>
            <a:r>
              <a:rPr lang="en-SG" dirty="0"/>
              <a:t>screen</a:t>
            </a:r>
            <a:r>
              <a:rPr lang="en-SG" dirty="0">
                <a:solidFill>
                  <a:schemeClr val="tx1"/>
                </a:solidFill>
              </a:rPr>
              <a:t> are known as standard input (</a:t>
            </a:r>
            <a:r>
              <a:rPr lang="en-SG" dirty="0" err="1"/>
              <a:t>stdin</a:t>
            </a:r>
            <a:r>
              <a:rPr lang="en-SG" dirty="0">
                <a:solidFill>
                  <a:schemeClr val="tx1"/>
                </a:solidFill>
              </a:rPr>
              <a:t>) and standard output (</a:t>
            </a:r>
            <a:r>
              <a:rPr lang="en-SG" dirty="0" err="1"/>
              <a:t>stdout</a:t>
            </a:r>
            <a:r>
              <a:rPr lang="en-SG" dirty="0" smtClean="0">
                <a:solidFill>
                  <a:schemeClr val="tx1"/>
                </a:solidFill>
              </a:rPr>
              <a:t>).</a:t>
            </a:r>
            <a:endParaRPr lang="en-SG"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5606"/>
                                        </p:tgtEl>
                                        <p:attrNameLst>
                                          <p:attrName>style.visibility</p:attrName>
                                        </p:attrNameLst>
                                      </p:cBhvr>
                                      <p:to>
                                        <p:strVal val="visible"/>
                                      </p:to>
                                    </p:set>
                                    <p:animEffect transition="in" filter="dissolve">
                                      <p:cBhvr>
                                        <p:cTn id="21" dur="500"/>
                                        <p:tgtEl>
                                          <p:spTgt spid="2560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dissolv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2625" y="4913698"/>
            <a:ext cx="7205663" cy="15480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a:spAutoFit/>
          </a:bodyPr>
          <a:lstStyle/>
          <a:p>
            <a:r>
              <a:rPr lang="en-US" dirty="0">
                <a:solidFill>
                  <a:schemeClr val="bg1">
                    <a:lumMod val="50000"/>
                  </a:schemeClr>
                </a:solidFill>
                <a:effectLst>
                  <a:outerShdw blurRad="50800" dist="38100" dir="2700000" algn="tl" rotWithShape="0">
                    <a:prstClr val="black">
                      <a:alpha val="40000"/>
                    </a:prstClr>
                  </a:outerShdw>
                </a:effectLst>
              </a:rPr>
              <a:t>Another version:</a:t>
            </a: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a:p>
            <a:pPr marL="185738" lvl="2">
              <a:buSzPct val="60000"/>
              <a:buFont typeface="Wingdings" pitchFamily="2" charset="2"/>
              <a:buNone/>
            </a:pPr>
            <a:endParaRPr lang="en-US" sz="1400" b="1" dirty="0">
              <a:solidFill>
                <a:srgbClr val="0000FF"/>
              </a:solidFill>
              <a:latin typeface="Courier New" pitchFamily="49" charset="0"/>
              <a:cs typeface="Courier New" pitchFamily="49" charset="0"/>
            </a:endParaRPr>
          </a:p>
        </p:txBody>
      </p:sp>
      <p:pic>
        <p:nvPicPr>
          <p:cNvPr id="28682" name="Picture 10"/>
          <p:cNvPicPr>
            <a:picLocks noChangeAspect="1" noChangeArrowheads="1"/>
          </p:cNvPicPr>
          <p:nvPr/>
        </p:nvPicPr>
        <p:blipFill>
          <a:blip r:embed="rId3" cstate="print"/>
          <a:srcRect/>
          <a:stretch>
            <a:fillRect/>
          </a:stretch>
        </p:blipFill>
        <p:spPr bwMode="auto">
          <a:xfrm>
            <a:off x="852488" y="5256790"/>
            <a:ext cx="6850062" cy="1131888"/>
          </a:xfrm>
          <a:prstGeom prst="rect">
            <a:avLst/>
          </a:prstGeom>
          <a:noFill/>
          <a:ln w="9525">
            <a:noFill/>
            <a:miter lim="800000"/>
            <a:headEnd/>
            <a:tailEnd/>
          </a:ln>
        </p:spPr>
      </p:pic>
      <p:sp>
        <p:nvSpPr>
          <p:cNvPr id="1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681038" y="2840423"/>
            <a:ext cx="7180262" cy="2032000"/>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a:spAutoFit/>
          </a:bodyPr>
          <a:lstStyle/>
          <a:p>
            <a:r>
              <a:rPr lang="en-US" dirty="0">
                <a:solidFill>
                  <a:schemeClr val="bg1">
                    <a:lumMod val="50000"/>
                  </a:schemeClr>
                </a:solidFill>
                <a:effectLst>
                  <a:outerShdw blurRad="50800" dist="38100" dir="2700000" algn="tl" rotWithShape="0">
                    <a:prstClr val="black">
                      <a:alpha val="40000"/>
                    </a:prstClr>
                  </a:outerShdw>
                </a:effectLst>
              </a:rPr>
              <a:t>One version:</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
            </a:r>
            <a:br>
              <a:rPr lang="en-US" dirty="0">
                <a:solidFill>
                  <a:srgbClr val="000000"/>
                </a:solidFill>
              </a:rPr>
            </a:br>
            <a:endParaRPr lang="en-US" dirty="0">
              <a:solidFill>
                <a:srgbClr val="000000"/>
              </a:solidFill>
            </a:endParaRPr>
          </a:p>
        </p:txBody>
      </p:sp>
      <p:pic>
        <p:nvPicPr>
          <p:cNvPr id="28681" name="Picture 9"/>
          <p:cNvPicPr>
            <a:picLocks noChangeAspect="1" noChangeArrowheads="1"/>
          </p:cNvPicPr>
          <p:nvPr/>
        </p:nvPicPr>
        <p:blipFill>
          <a:blip r:embed="rId4" cstate="print"/>
          <a:srcRect/>
          <a:stretch>
            <a:fillRect/>
          </a:stretch>
        </p:blipFill>
        <p:spPr bwMode="auto">
          <a:xfrm>
            <a:off x="839788" y="3196023"/>
            <a:ext cx="6823075" cy="1587500"/>
          </a:xfrm>
          <a:prstGeom prst="rect">
            <a:avLst/>
          </a:prstGeom>
          <a:noFill/>
          <a:ln w="9525">
            <a:noFill/>
            <a:miter lim="800000"/>
            <a:headEnd/>
            <a:tailEnd/>
          </a:ln>
        </p:spPr>
      </p:pic>
      <p:sp>
        <p:nvSpPr>
          <p:cNvPr id="8" name="TextBox 7"/>
          <p:cNvSpPr txBox="1"/>
          <p:nvPr/>
        </p:nvSpPr>
        <p:spPr>
          <a:xfrm>
            <a:off x="4465579" y="3062237"/>
            <a:ext cx="4109709" cy="830997"/>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wrap="square">
            <a:spAutoFit/>
          </a:bodyPr>
          <a:lstStyle/>
          <a:p>
            <a:pPr marL="177800" lvl="2">
              <a:buSzPct val="120000"/>
              <a:buFont typeface="Wingdings" pitchFamily="2" charset="2"/>
              <a:buNone/>
              <a:defRPr/>
            </a:pPr>
            <a:r>
              <a:rPr lang="en-US" sz="1600" dirty="0"/>
              <a:t>“</a:t>
            </a:r>
            <a:r>
              <a:rPr lang="en-US" sz="1600" dirty="0">
                <a:solidFill>
                  <a:srgbClr val="0000FF"/>
                </a:solidFill>
              </a:rPr>
              <a:t>age</a:t>
            </a:r>
            <a:r>
              <a:rPr lang="en-US" sz="1600" dirty="0"/>
              <a:t>”  </a:t>
            </a:r>
            <a:r>
              <a:rPr lang="en-US" sz="1600" dirty="0" smtClean="0"/>
              <a:t>refers </a:t>
            </a:r>
            <a:r>
              <a:rPr lang="en-US" sz="1600" dirty="0"/>
              <a:t>to value in the variable </a:t>
            </a:r>
            <a:r>
              <a:rPr lang="en-US" sz="1600" dirty="0">
                <a:latin typeface="Courier New" pitchFamily="49" charset="0"/>
                <a:cs typeface="Courier New" pitchFamily="49" charset="0"/>
              </a:rPr>
              <a:t>age</a:t>
            </a:r>
            <a:r>
              <a:rPr lang="en-US" sz="1600" dirty="0"/>
              <a:t>.</a:t>
            </a:r>
          </a:p>
          <a:p>
            <a:pPr marL="177800" lvl="2">
              <a:buSzPct val="120000"/>
              <a:buFont typeface="Wingdings" pitchFamily="2" charset="2"/>
              <a:buNone/>
              <a:defRPr/>
            </a:pPr>
            <a:r>
              <a:rPr lang="en-US" sz="1600" dirty="0"/>
              <a:t>“</a:t>
            </a:r>
            <a:r>
              <a:rPr lang="en-US" sz="1600" dirty="0">
                <a:solidFill>
                  <a:srgbClr val="0000FF"/>
                </a:solidFill>
              </a:rPr>
              <a:t>&amp;age</a:t>
            </a:r>
            <a:r>
              <a:rPr lang="en-US" sz="1600" dirty="0"/>
              <a:t>” </a:t>
            </a:r>
            <a:r>
              <a:rPr lang="en-US" sz="1600" dirty="0" smtClean="0"/>
              <a:t>refers </a:t>
            </a:r>
            <a:r>
              <a:rPr lang="en-US" sz="1600" dirty="0"/>
              <a:t>to (address of) the memory cell </a:t>
            </a:r>
            <a:r>
              <a:rPr lang="en-US" sz="1600" dirty="0" smtClean="0"/>
              <a:t>corresponds to the variable </a:t>
            </a:r>
            <a:r>
              <a:rPr lang="en-US" sz="1600" dirty="0" smtClean="0">
                <a:latin typeface="Courier New" pitchFamily="49" charset="0"/>
                <a:cs typeface="Courier New" pitchFamily="49" charset="0"/>
              </a:rPr>
              <a:t>age</a:t>
            </a:r>
            <a:r>
              <a:rPr lang="en-US" sz="1600" dirty="0" smtClean="0"/>
              <a:t>.</a:t>
            </a:r>
            <a:endParaRPr lang="en-US" sz="1600" dirty="0"/>
          </a:p>
        </p:txBody>
      </p:sp>
      <p:grpSp>
        <p:nvGrpSpPr>
          <p:cNvPr id="4" name="Group 3"/>
          <p:cNvGrpSpPr/>
          <p:nvPr/>
        </p:nvGrpSpPr>
        <p:grpSpPr>
          <a:xfrm>
            <a:off x="6318042" y="1816816"/>
            <a:ext cx="667838" cy="794419"/>
            <a:chOff x="6318042" y="1816816"/>
            <a:chExt cx="667838" cy="794419"/>
          </a:xfrm>
        </p:grpSpPr>
        <p:sp>
          <p:nvSpPr>
            <p:cNvPr id="12" name="TextBox 11"/>
            <p:cNvSpPr txBox="1"/>
            <p:nvPr/>
          </p:nvSpPr>
          <p:spPr>
            <a:xfrm>
              <a:off x="6381958" y="1816816"/>
              <a:ext cx="603922" cy="369332"/>
            </a:xfrm>
            <a:prstGeom prst="rect">
              <a:avLst/>
            </a:prstGeom>
            <a:noFill/>
          </p:spPr>
          <p:txBody>
            <a:bodyPr wrap="square" rtlCol="0">
              <a:spAutoFit/>
            </a:bodyPr>
            <a:lstStyle/>
            <a:p>
              <a:r>
                <a:rPr lang="en-US" dirty="0" smtClean="0"/>
                <a:t>age</a:t>
              </a:r>
              <a:endParaRPr lang="en-SG" dirty="0"/>
            </a:p>
          </p:txBody>
        </p:sp>
        <p:sp>
          <p:nvSpPr>
            <p:cNvPr id="13" name="TextBox 12"/>
            <p:cNvSpPr txBox="1"/>
            <p:nvPr/>
          </p:nvSpPr>
          <p:spPr>
            <a:xfrm>
              <a:off x="6318042" y="2241903"/>
              <a:ext cx="656687" cy="369332"/>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defPPr>
                <a:defRPr lang="en-US"/>
              </a:defPPr>
            </a:lstStyle>
            <a:p>
              <a:pPr algn="ctr"/>
              <a:endParaRPr lang="en-SG" dirty="0"/>
            </a:p>
          </p:txBody>
        </p:sp>
      </p:grpSp>
      <p:sp>
        <p:nvSpPr>
          <p:cNvPr id="3" name="Content Placeholder 2"/>
          <p:cNvSpPr>
            <a:spLocks noGrp="1"/>
          </p:cNvSpPr>
          <p:nvPr>
            <p:ph idx="1"/>
          </p:nvPr>
        </p:nvSpPr>
        <p:spPr>
          <a:xfrm>
            <a:off x="457200" y="1371600"/>
            <a:ext cx="4025461" cy="1458861"/>
          </a:xfrm>
        </p:spPr>
        <p:txBody>
          <a:bodyPr wrap="square">
            <a:spAutoFit/>
          </a:bodyPr>
          <a:lstStyle/>
          <a:p>
            <a:pPr eaLnBrk="1" hangingPunct="1">
              <a:buSzPct val="80000"/>
            </a:pPr>
            <a:r>
              <a:rPr lang="en-US" dirty="0"/>
              <a:t>Input/output statements:</a:t>
            </a:r>
          </a:p>
          <a:p>
            <a:pPr lvl="1" indent="-292100" eaLnBrk="1" hangingPunct="1">
              <a:buSzPct val="60000"/>
              <a:buFont typeface="Wingdings" pitchFamily="2" charset="2"/>
              <a:buChar char="q"/>
            </a:pPr>
            <a:r>
              <a:rPr lang="en-US" sz="1800" dirty="0"/>
              <a:t>printf (</a:t>
            </a:r>
            <a:r>
              <a:rPr lang="en-US" sz="1800" dirty="0">
                <a:solidFill>
                  <a:srgbClr val="006600"/>
                </a:solidFill>
              </a:rPr>
              <a:t>string constant</a:t>
            </a:r>
            <a:r>
              <a:rPr lang="en-US" sz="1800" dirty="0"/>
              <a:t>);</a:t>
            </a:r>
          </a:p>
          <a:p>
            <a:pPr lvl="1" indent="-292100" eaLnBrk="1" hangingPunct="1">
              <a:buSzPct val="60000"/>
              <a:buFont typeface="Wingdings" pitchFamily="2" charset="2"/>
              <a:buChar char="q"/>
            </a:pPr>
            <a:r>
              <a:rPr lang="en-US" sz="1800" dirty="0"/>
              <a:t>printf (</a:t>
            </a:r>
            <a:r>
              <a:rPr lang="en-US" sz="1800" dirty="0">
                <a:solidFill>
                  <a:srgbClr val="FF0000"/>
                </a:solidFill>
              </a:rPr>
              <a:t>format string</a:t>
            </a:r>
            <a:r>
              <a:rPr lang="en-US" sz="1800" dirty="0"/>
              <a:t>,</a:t>
            </a:r>
            <a:r>
              <a:rPr lang="en-US" sz="1800" dirty="0">
                <a:solidFill>
                  <a:srgbClr val="C00000"/>
                </a:solidFill>
              </a:rPr>
              <a:t> </a:t>
            </a:r>
            <a:r>
              <a:rPr lang="en-US" sz="1800" dirty="0"/>
              <a:t>print list);</a:t>
            </a:r>
          </a:p>
          <a:p>
            <a:pPr lvl="1" indent="-292100" eaLnBrk="1" hangingPunct="1">
              <a:buSzPct val="60000"/>
              <a:buFont typeface="Wingdings" pitchFamily="2" charset="2"/>
              <a:buChar char="q"/>
            </a:pPr>
            <a:r>
              <a:rPr lang="en-US" sz="1800" dirty="0" err="1"/>
              <a:t>scanf</a:t>
            </a:r>
            <a:r>
              <a:rPr lang="en-US" sz="1800" dirty="0"/>
              <a:t> (</a:t>
            </a:r>
            <a:r>
              <a:rPr lang="en-US" sz="1800" dirty="0">
                <a:solidFill>
                  <a:srgbClr val="FF0000"/>
                </a:solidFill>
              </a:rPr>
              <a:t>format string</a:t>
            </a:r>
            <a:r>
              <a:rPr lang="en-US" sz="1800" dirty="0"/>
              <a:t>,</a:t>
            </a:r>
            <a:r>
              <a:rPr lang="en-US" sz="1800" dirty="0">
                <a:solidFill>
                  <a:srgbClr val="C00000"/>
                </a:solidFill>
              </a:rPr>
              <a:t> </a:t>
            </a:r>
            <a:r>
              <a:rPr lang="en-US" sz="1800" dirty="0"/>
              <a:t>input list</a:t>
            </a:r>
            <a:r>
              <a:rPr lang="en-US" sz="1800" dirty="0" smtClean="0"/>
              <a:t>);</a:t>
            </a:r>
            <a:endParaRPr lang="en-SG" dirty="0"/>
          </a:p>
        </p:txBody>
      </p:sp>
      <p:sp>
        <p:nvSpPr>
          <p:cNvPr id="2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17</a:t>
            </a:fld>
            <a:endParaRPr lang="en-US" sz="1000" dirty="0">
              <a:solidFill>
                <a:srgbClr val="000000"/>
              </a:solidFill>
            </a:endParaRPr>
          </a:p>
        </p:txBody>
      </p:sp>
      <p:sp>
        <p:nvSpPr>
          <p:cNvPr id="5" name="Title 4"/>
          <p:cNvSpPr>
            <a:spLocks noGrp="1"/>
          </p:cNvSpPr>
          <p:nvPr>
            <p:ph type="title"/>
          </p:nvPr>
        </p:nvSpPr>
        <p:spPr/>
        <p:txBody>
          <a:bodyPr/>
          <a:lstStyle/>
          <a:p>
            <a:r>
              <a:rPr lang="en-GB" dirty="0"/>
              <a:t>Program Structure: </a:t>
            </a:r>
            <a:r>
              <a:rPr lang="en-GB" sz="3600" dirty="0" err="1"/>
              <a:t>Input/Output</a:t>
            </a:r>
            <a:r>
              <a:rPr lang="en-GB" sz="3600" dirty="0"/>
              <a:t> (1/3)</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2868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1" presetClass="entr" presetSubtype="0" fill="hold"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aphicFrame>
        <p:nvGraphicFramePr>
          <p:cNvPr id="7" name="Table 6"/>
          <p:cNvGraphicFramePr>
            <a:graphicFrameLocks noGrp="1"/>
          </p:cNvGraphicFramePr>
          <p:nvPr>
            <p:extLst>
              <p:ext uri="{D42A27DB-BD31-4B8C-83A1-F6EECF244321}">
                <p14:modId xmlns:p14="http://schemas.microsoft.com/office/powerpoint/2010/main" val="550558385"/>
              </p:ext>
            </p:extLst>
          </p:nvPr>
        </p:nvGraphicFramePr>
        <p:xfrm>
          <a:off x="1370013" y="1836738"/>
          <a:ext cx="6607796" cy="2686691"/>
        </p:xfrm>
        <a:graphic>
          <a:graphicData uri="http://schemas.openxmlformats.org/drawingml/2006/table">
            <a:tbl>
              <a:tblPr firstRow="1" bandRow="1">
                <a:tableStyleId>{5C22544A-7EE6-4342-B048-85BDC9FD1C3A}</a:tableStyleId>
              </a:tblPr>
              <a:tblGrid>
                <a:gridCol w="1585222"/>
                <a:gridCol w="1895061"/>
                <a:gridCol w="3127513"/>
              </a:tblGrid>
              <a:tr h="383813">
                <a:tc>
                  <a:txBody>
                    <a:bodyPr/>
                    <a:lstStyle/>
                    <a:p>
                      <a:r>
                        <a:rPr lang="en-US" dirty="0" smtClean="0"/>
                        <a:t>Placeholder</a:t>
                      </a:r>
                      <a:endParaRPr lang="en-US" dirty="0"/>
                    </a:p>
                  </a:txBody>
                  <a:tcPr/>
                </a:tc>
                <a:tc>
                  <a:txBody>
                    <a:bodyPr/>
                    <a:lstStyle/>
                    <a:p>
                      <a:r>
                        <a:rPr lang="en-US" smtClean="0"/>
                        <a:t>Variable Type</a:t>
                      </a:r>
                      <a:endParaRPr lang="en-US"/>
                    </a:p>
                  </a:txBody>
                  <a:tcPr/>
                </a:tc>
                <a:tc>
                  <a:txBody>
                    <a:bodyPr/>
                    <a:lstStyle/>
                    <a:p>
                      <a:r>
                        <a:rPr lang="en-US" smtClean="0"/>
                        <a:t>Function Use</a:t>
                      </a:r>
                      <a:endParaRPr lang="en-US"/>
                    </a:p>
                  </a:txBody>
                  <a:tcPr/>
                </a:tc>
              </a:tr>
              <a:tr h="383813">
                <a:tc>
                  <a:txBody>
                    <a:bodyPr/>
                    <a:lstStyle/>
                    <a:p>
                      <a:pPr marL="0" indent="0"/>
                      <a:r>
                        <a:rPr lang="en-US" smtClean="0"/>
                        <a:t>%c</a:t>
                      </a:r>
                      <a:endParaRPr lang="en-US"/>
                    </a:p>
                  </a:txBody>
                  <a:tcPr/>
                </a:tc>
                <a:tc>
                  <a:txBody>
                    <a:bodyPr/>
                    <a:lstStyle/>
                    <a:p>
                      <a:r>
                        <a:rPr lang="en-US" smtClean="0"/>
                        <a:t>char</a:t>
                      </a:r>
                      <a:endParaRPr lang="en-US"/>
                    </a:p>
                  </a:txBody>
                  <a:tcPr/>
                </a:tc>
                <a:tc>
                  <a:txBody>
                    <a:bodyPr/>
                    <a:lstStyle/>
                    <a:p>
                      <a:r>
                        <a:rPr lang="en-US" baseline="0" dirty="0" smtClean="0"/>
                        <a:t>scanf / </a:t>
                      </a:r>
                      <a:r>
                        <a:rPr lang="en-US" dirty="0" smtClean="0"/>
                        <a:t>printf</a:t>
                      </a:r>
                      <a:endParaRPr lang="en-US" dirty="0"/>
                    </a:p>
                  </a:txBody>
                  <a:tcPr/>
                </a:tc>
              </a:tr>
              <a:tr h="383813">
                <a:tc>
                  <a:txBody>
                    <a:bodyPr/>
                    <a:lstStyle/>
                    <a:p>
                      <a:r>
                        <a:rPr lang="en-US" smtClean="0"/>
                        <a:t>%d</a:t>
                      </a:r>
                      <a:endParaRPr lang="en-US"/>
                    </a:p>
                  </a:txBody>
                  <a:tcPr/>
                </a:tc>
                <a:tc>
                  <a:txBody>
                    <a:bodyPr/>
                    <a:lstStyle/>
                    <a:p>
                      <a:r>
                        <a:rPr lang="en-US" dirty="0" smtClean="0"/>
                        <a:t>int</a:t>
                      </a:r>
                      <a:endParaRPr lang="en-US" dirty="0"/>
                    </a:p>
                  </a:txBody>
                  <a:tcPr/>
                </a:tc>
                <a:tc>
                  <a:txBody>
                    <a:bodyPr/>
                    <a:lstStyle/>
                    <a:p>
                      <a:r>
                        <a:rPr lang="en-US" baseline="0" dirty="0" smtClean="0"/>
                        <a:t>scanf / </a:t>
                      </a:r>
                      <a:r>
                        <a:rPr lang="en-US" dirty="0" smtClean="0"/>
                        <a:t>printf</a:t>
                      </a:r>
                      <a:endParaRPr lang="en-US" dirty="0"/>
                    </a:p>
                  </a:txBody>
                  <a:tcPr/>
                </a:tc>
              </a:tr>
              <a:tr h="383813">
                <a:tc>
                  <a:txBody>
                    <a:bodyPr/>
                    <a:lstStyle/>
                    <a:p>
                      <a:r>
                        <a:rPr lang="en-US" dirty="0" smtClean="0"/>
                        <a:t>%f</a:t>
                      </a:r>
                      <a:endParaRPr lang="en-US" dirty="0"/>
                    </a:p>
                  </a:txBody>
                  <a:tcPr/>
                </a:tc>
                <a:tc>
                  <a:txBody>
                    <a:bodyPr/>
                    <a:lstStyle/>
                    <a:p>
                      <a:r>
                        <a:rPr lang="en-US" smtClean="0"/>
                        <a:t>float</a:t>
                      </a:r>
                      <a:endParaRPr lang="en-US"/>
                    </a:p>
                  </a:txBody>
                  <a:tcPr/>
                </a:tc>
                <a:tc>
                  <a:txBody>
                    <a:bodyPr/>
                    <a:lstStyle/>
                    <a:p>
                      <a:r>
                        <a:rPr lang="en-US" dirty="0" smtClean="0"/>
                        <a:t>scanf</a:t>
                      </a:r>
                      <a:endParaRPr lang="en-US" dirty="0"/>
                    </a:p>
                  </a:txBody>
                  <a:tcPr/>
                </a:tc>
              </a:tr>
              <a:tr h="383813">
                <a:tc>
                  <a:txBody>
                    <a:bodyPr/>
                    <a:lstStyle/>
                    <a:p>
                      <a:r>
                        <a:rPr lang="en-US" smtClean="0"/>
                        <a:t>%lf</a:t>
                      </a:r>
                      <a:endParaRPr lang="en-US"/>
                    </a:p>
                  </a:txBody>
                  <a:tcPr/>
                </a:tc>
                <a:tc>
                  <a:txBody>
                    <a:bodyPr/>
                    <a:lstStyle/>
                    <a:p>
                      <a:r>
                        <a:rPr lang="en-US" smtClean="0"/>
                        <a:t>double</a:t>
                      </a:r>
                      <a:endParaRPr lang="en-US"/>
                    </a:p>
                  </a:txBody>
                  <a:tcPr/>
                </a:tc>
                <a:tc>
                  <a:txBody>
                    <a:bodyPr/>
                    <a:lstStyle/>
                    <a:p>
                      <a:r>
                        <a:rPr lang="en-US" dirty="0" smtClean="0"/>
                        <a:t>scanf</a:t>
                      </a:r>
                      <a:endParaRPr lang="en-US" dirty="0"/>
                    </a:p>
                  </a:txBody>
                  <a:tcPr/>
                </a:tc>
              </a:tr>
              <a:tr h="383813">
                <a:tc>
                  <a:txBody>
                    <a:bodyPr/>
                    <a:lstStyle/>
                    <a:p>
                      <a:r>
                        <a:rPr lang="en-US" dirty="0" smtClean="0"/>
                        <a:t>%f</a:t>
                      </a:r>
                      <a:endParaRPr lang="en-US" dirty="0"/>
                    </a:p>
                  </a:txBody>
                  <a:tcPr/>
                </a:tc>
                <a:tc>
                  <a:txBody>
                    <a:bodyPr/>
                    <a:lstStyle/>
                    <a:p>
                      <a:r>
                        <a:rPr lang="en-US" smtClean="0"/>
                        <a:t>float</a:t>
                      </a:r>
                      <a:r>
                        <a:rPr lang="en-US" baseline="0" smtClean="0"/>
                        <a:t> or </a:t>
                      </a:r>
                      <a:r>
                        <a:rPr lang="en-US" smtClean="0"/>
                        <a:t>double</a:t>
                      </a:r>
                      <a:endParaRPr lang="en-US"/>
                    </a:p>
                  </a:txBody>
                  <a:tcPr/>
                </a:tc>
                <a:tc>
                  <a:txBody>
                    <a:bodyPr/>
                    <a:lstStyle/>
                    <a:p>
                      <a:r>
                        <a:rPr lang="en-US" dirty="0" smtClean="0"/>
                        <a:t>printf</a:t>
                      </a:r>
                      <a:endParaRPr lang="en-US" dirty="0"/>
                    </a:p>
                  </a:txBody>
                  <a:tcPr/>
                </a:tc>
              </a:tr>
              <a:tr h="383813">
                <a:tc>
                  <a:txBody>
                    <a:bodyPr/>
                    <a:lstStyle/>
                    <a:p>
                      <a:r>
                        <a:rPr lang="en-US" dirty="0" smtClean="0"/>
                        <a:t>%e</a:t>
                      </a:r>
                      <a:endParaRPr lang="en-US" dirty="0"/>
                    </a:p>
                  </a:txBody>
                  <a:tcPr/>
                </a:tc>
                <a:tc>
                  <a:txBody>
                    <a:bodyPr/>
                    <a:lstStyle/>
                    <a:p>
                      <a:r>
                        <a:rPr lang="en-US" smtClean="0"/>
                        <a:t>float or double</a:t>
                      </a:r>
                      <a:endParaRPr lang="en-US"/>
                    </a:p>
                  </a:txBody>
                  <a:tcPr/>
                </a:tc>
                <a:tc>
                  <a:txBody>
                    <a:bodyPr/>
                    <a:lstStyle/>
                    <a:p>
                      <a:r>
                        <a:rPr lang="en-US" dirty="0" smtClean="0"/>
                        <a:t>printf (for scientific</a:t>
                      </a:r>
                      <a:r>
                        <a:rPr lang="en-US" baseline="0" dirty="0" smtClean="0"/>
                        <a:t> notation)</a:t>
                      </a:r>
                      <a:endParaRPr lang="en-US" dirty="0"/>
                    </a:p>
                  </a:txBody>
                  <a:tcPr/>
                </a:tc>
              </a:tr>
            </a:tbl>
          </a:graphicData>
        </a:graphic>
      </p:graphicFrame>
      <p:sp>
        <p:nvSpPr>
          <p:cNvPr id="3" name="Content Placeholder 2"/>
          <p:cNvSpPr>
            <a:spLocks noGrp="1"/>
          </p:cNvSpPr>
          <p:nvPr>
            <p:ph idx="1"/>
          </p:nvPr>
        </p:nvSpPr>
        <p:spPr>
          <a:xfrm>
            <a:off x="457200" y="1371600"/>
            <a:ext cx="8229600" cy="400110"/>
          </a:xfrm>
        </p:spPr>
        <p:txBody>
          <a:bodyPr>
            <a:spAutoFit/>
          </a:bodyPr>
          <a:lstStyle/>
          <a:p>
            <a:pPr eaLnBrk="1" hangingPunct="1">
              <a:buSzPct val="80000"/>
            </a:pPr>
            <a:r>
              <a:rPr lang="en-US" sz="2000" dirty="0">
                <a:solidFill>
                  <a:srgbClr val="FF0000"/>
                </a:solidFill>
              </a:rPr>
              <a:t>%d</a:t>
            </a:r>
            <a:r>
              <a:rPr lang="en-US" sz="2000" dirty="0">
                <a:solidFill>
                  <a:schemeClr val="tx1"/>
                </a:solidFill>
              </a:rPr>
              <a:t>, </a:t>
            </a:r>
            <a:r>
              <a:rPr lang="en-US" sz="2000" dirty="0">
                <a:solidFill>
                  <a:srgbClr val="FF0000"/>
                </a:solidFill>
              </a:rPr>
              <a:t>%f</a:t>
            </a:r>
            <a:r>
              <a:rPr lang="en-US" sz="2000" dirty="0">
                <a:solidFill>
                  <a:schemeClr val="tx1"/>
                </a:solidFill>
              </a:rPr>
              <a:t>,</a:t>
            </a:r>
            <a:r>
              <a:rPr lang="en-US" sz="2000" dirty="0"/>
              <a:t> </a:t>
            </a:r>
            <a:r>
              <a:rPr lang="en-US" sz="2000" dirty="0">
                <a:solidFill>
                  <a:srgbClr val="FF0000"/>
                </a:solidFill>
              </a:rPr>
              <a:t>%lf</a:t>
            </a:r>
            <a:r>
              <a:rPr lang="en-US" sz="2000" dirty="0">
                <a:solidFill>
                  <a:srgbClr val="C00000"/>
                </a:solidFill>
              </a:rPr>
              <a:t> </a:t>
            </a:r>
            <a:r>
              <a:rPr lang="en-US" sz="2000" dirty="0" smtClean="0">
                <a:solidFill>
                  <a:schemeClr val="tx1"/>
                </a:solidFill>
              </a:rPr>
              <a:t>etc</a:t>
            </a:r>
            <a:r>
              <a:rPr lang="en-US" sz="2000" dirty="0">
                <a:solidFill>
                  <a:schemeClr val="tx1"/>
                </a:solidFill>
              </a:rPr>
              <a:t>.  are </a:t>
            </a:r>
            <a:r>
              <a:rPr lang="en-US" sz="2000" dirty="0"/>
              <a:t>placeholder</a:t>
            </a:r>
            <a:r>
              <a:rPr lang="en-US" sz="2000" dirty="0">
                <a:solidFill>
                  <a:schemeClr val="tx1"/>
                </a:solidFill>
              </a:rPr>
              <a:t> (</a:t>
            </a:r>
            <a:r>
              <a:rPr lang="en-US" sz="2000" dirty="0" err="1">
                <a:solidFill>
                  <a:schemeClr val="tx1"/>
                </a:solidFill>
              </a:rPr>
              <a:t>a.k.a</a:t>
            </a:r>
            <a:r>
              <a:rPr lang="en-US" sz="2000" dirty="0">
                <a:solidFill>
                  <a:schemeClr val="tx1"/>
                </a:solidFill>
              </a:rPr>
              <a:t> </a:t>
            </a:r>
            <a:r>
              <a:rPr lang="en-US" sz="2000" dirty="0"/>
              <a:t>format </a:t>
            </a:r>
            <a:r>
              <a:rPr lang="en-US" sz="2000" dirty="0" err="1"/>
              <a:t>specifier</a:t>
            </a:r>
            <a:r>
              <a:rPr lang="en-US" sz="2000" dirty="0" smtClean="0">
                <a:solidFill>
                  <a:schemeClr val="tx1"/>
                </a:solidFill>
              </a:rPr>
              <a:t>)</a:t>
            </a:r>
            <a:endParaRPr lang="en-SG" dirty="0">
              <a:solidFill>
                <a:schemeClr val="tx1"/>
              </a:solidFill>
            </a:endParaRPr>
          </a:p>
        </p:txBody>
      </p:sp>
      <p:sp>
        <p:nvSpPr>
          <p:cNvPr id="12" name="Content Placeholder 2"/>
          <p:cNvSpPr txBox="1">
            <a:spLocks/>
          </p:cNvSpPr>
          <p:nvPr/>
        </p:nvSpPr>
        <p:spPr bwMode="auto">
          <a:xfrm>
            <a:off x="447550" y="4653914"/>
            <a:ext cx="8229600" cy="18158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000" dirty="0">
                <a:solidFill>
                  <a:schemeClr val="tx1"/>
                </a:solidFill>
              </a:rPr>
              <a:t>More complex </a:t>
            </a:r>
            <a:r>
              <a:rPr lang="en-US" sz="2000" dirty="0" smtClean="0">
                <a:solidFill>
                  <a:schemeClr val="tx1"/>
                </a:solidFill>
              </a:rPr>
              <a:t>use in </a:t>
            </a:r>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 </a:t>
            </a:r>
            <a:r>
              <a:rPr lang="en-US" sz="2000" dirty="0" smtClean="0">
                <a:solidFill>
                  <a:schemeClr val="tx1"/>
                </a:solidFill>
                <a:sym typeface="Wingdings" pitchFamily="2" charset="2"/>
              </a:rPr>
              <a:t>(not in </a:t>
            </a:r>
            <a:r>
              <a:rPr lang="en-US" sz="2000" dirty="0" err="1" smtClean="0">
                <a:solidFill>
                  <a:schemeClr val="tx1"/>
                </a:solidFill>
                <a:latin typeface="Courier New" pitchFamily="49" charset="0"/>
                <a:cs typeface="Courier New" pitchFamily="49" charset="0"/>
                <a:sym typeface="Wingdings" pitchFamily="2" charset="2"/>
              </a:rPr>
              <a:t>scanf</a:t>
            </a:r>
            <a:r>
              <a:rPr lang="en-US" sz="2000" dirty="0" smtClean="0">
                <a:solidFill>
                  <a:schemeClr val="tx1"/>
                </a:solidFill>
                <a:sym typeface="Wingdings" pitchFamily="2" charset="2"/>
              </a:rPr>
              <a:t>!)</a:t>
            </a:r>
            <a:endParaRPr lang="en-US" sz="2000" dirty="0">
              <a:solidFill>
                <a:srgbClr val="FF0000"/>
              </a:solidFill>
            </a:endParaRPr>
          </a:p>
          <a:p>
            <a:pPr marL="877887" lvl="1" indent="-342900">
              <a:buSzPct val="60000"/>
              <a:buFont typeface="Wingdings" pitchFamily="2" charset="2"/>
              <a:buChar char="q"/>
            </a:pPr>
            <a:r>
              <a:rPr lang="en-US" dirty="0">
                <a:solidFill>
                  <a:srgbClr val="FF0000"/>
                </a:solidFill>
              </a:rPr>
              <a:t>%5d </a:t>
            </a:r>
            <a:r>
              <a:rPr lang="en-US" dirty="0">
                <a:solidFill>
                  <a:srgbClr val="0000FF"/>
                </a:solidFill>
              </a:rPr>
              <a:t>is to print an integer with width of 5</a:t>
            </a:r>
          </a:p>
          <a:p>
            <a:pPr marL="877887" lvl="1" indent="-342900">
              <a:buSzPct val="60000"/>
              <a:buFont typeface="Wingdings" pitchFamily="2" charset="2"/>
              <a:buChar char="q"/>
            </a:pPr>
            <a:r>
              <a:rPr lang="en-US" dirty="0">
                <a:solidFill>
                  <a:srgbClr val="FF0000"/>
                </a:solidFill>
              </a:rPr>
              <a:t>%8.2f</a:t>
            </a:r>
            <a:r>
              <a:rPr lang="en-US" dirty="0">
                <a:solidFill>
                  <a:srgbClr val="0000FF"/>
                </a:solidFill>
              </a:rPr>
              <a:t> is to print a real number in a total width of 8, with 2 decimal places</a:t>
            </a:r>
          </a:p>
          <a:p>
            <a:pPr marL="877887" lvl="1" indent="-342900">
              <a:buSzPct val="60000"/>
              <a:buFont typeface="Wingdings" pitchFamily="2" charset="2"/>
              <a:buChar char="q"/>
            </a:pPr>
            <a:r>
              <a:rPr lang="en-US" dirty="0">
                <a:solidFill>
                  <a:srgbClr val="FF0000"/>
                </a:solidFill>
              </a:rPr>
              <a:t>%.3f</a:t>
            </a:r>
            <a:r>
              <a:rPr lang="en-US" dirty="0">
                <a:solidFill>
                  <a:srgbClr val="0000FF"/>
                </a:solidFill>
              </a:rPr>
              <a:t> is to print a real number with 3 decimal places</a:t>
            </a:r>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18</a:t>
            </a:fld>
            <a:endParaRPr lang="en-US" sz="1000" dirty="0">
              <a:solidFill>
                <a:srgbClr val="000000"/>
              </a:solidFill>
            </a:endParaRPr>
          </a:p>
        </p:txBody>
      </p:sp>
      <p:sp>
        <p:nvSpPr>
          <p:cNvPr id="2" name="Title 1"/>
          <p:cNvSpPr>
            <a:spLocks noGrp="1"/>
          </p:cNvSpPr>
          <p:nvPr>
            <p:ph type="title"/>
          </p:nvPr>
        </p:nvSpPr>
        <p:spPr/>
        <p:txBody>
          <a:bodyPr/>
          <a:lstStyle/>
          <a:p>
            <a:r>
              <a:rPr lang="en-GB" dirty="0"/>
              <a:t>Program Structure: </a:t>
            </a:r>
            <a:r>
              <a:rPr lang="en-GB" sz="3600" dirty="0" err="1"/>
              <a:t>Input/Output</a:t>
            </a:r>
            <a:r>
              <a:rPr lang="en-GB" sz="3600" dirty="0"/>
              <a:t> (2/3)</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861" y="0"/>
            <a:ext cx="6819384" cy="6895760"/>
          </a:xfrm>
          <a:prstGeom prst="rect">
            <a:avLst/>
          </a:prstGeom>
        </p:spPr>
      </p:pic>
    </p:spTree>
    <p:extLst>
      <p:ext uri="{BB962C8B-B14F-4D97-AF65-F5344CB8AC3E}">
        <p14:creationId xmlns:p14="http://schemas.microsoft.com/office/powerpoint/2010/main" val="26608203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6" name="Title 5"/>
          <p:cNvSpPr>
            <a:spLocks noGrp="1"/>
          </p:cNvSpPr>
          <p:nvPr>
            <p:ph type="title"/>
          </p:nvPr>
        </p:nvSpPr>
        <p:spPr/>
        <p:txBody>
          <a:bodyPr/>
          <a:lstStyle/>
          <a:p>
            <a:r>
              <a:rPr lang="en-GB" dirty="0"/>
              <a:t>Week </a:t>
            </a:r>
            <a:r>
              <a:rPr lang="en-GB" dirty="0" smtClean="0"/>
              <a:t>2: Overview of C Programming</a:t>
            </a:r>
            <a:endParaRPr lang="en-SG" dirty="0"/>
          </a:p>
        </p:txBody>
      </p:sp>
      <p:sp>
        <p:nvSpPr>
          <p:cNvPr id="7"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a:t>
            </a:fld>
            <a:endParaRPr lang="en-US" sz="1000" dirty="0">
              <a:solidFill>
                <a:srgbClr val="000000"/>
              </a:solidFill>
            </a:endParaRPr>
          </a:p>
        </p:txBody>
      </p:sp>
      <p:sp>
        <p:nvSpPr>
          <p:cNvPr id="8" name="Content Placeholder 3"/>
          <p:cNvSpPr txBox="1">
            <a:spLocks/>
          </p:cNvSpPr>
          <p:nvPr/>
        </p:nvSpPr>
        <p:spPr bwMode="auto">
          <a:xfrm>
            <a:off x="457200" y="1371600"/>
            <a:ext cx="8229600"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sz="3200" dirty="0" smtClean="0">
                <a:solidFill>
                  <a:srgbClr val="C00000"/>
                </a:solidFill>
                <a:cs typeface="Arial" charset="0"/>
              </a:rPr>
              <a:t>Objectives</a:t>
            </a:r>
          </a:p>
          <a:p>
            <a:pPr lvl="1">
              <a:spcBef>
                <a:spcPts val="1200"/>
              </a:spcBef>
              <a:buFont typeface="Wingdings" pitchFamily="2" charset="2"/>
              <a:buChar char="q"/>
            </a:pPr>
            <a:r>
              <a:rPr lang="en-SG" sz="2800" dirty="0" smtClean="0">
                <a:solidFill>
                  <a:srgbClr val="0000FF"/>
                </a:solidFill>
              </a:rPr>
              <a:t>Able to write, compile and run a program.</a:t>
            </a:r>
          </a:p>
          <a:p>
            <a:pPr lvl="1">
              <a:spcBef>
                <a:spcPts val="1200"/>
              </a:spcBef>
              <a:buFont typeface="Wingdings" pitchFamily="2" charset="2"/>
              <a:buChar char="q"/>
            </a:pPr>
            <a:r>
              <a:rPr lang="en-SG" sz="2800" dirty="0">
                <a:solidFill>
                  <a:srgbClr val="0000FF"/>
                </a:solidFill>
              </a:rPr>
              <a:t>Understand basic C constructs, interactive input, output, and arithmetic operations.</a:t>
            </a:r>
            <a:endParaRPr lang="en-SG" sz="2800" dirty="0" smtClean="0">
              <a:solidFill>
                <a:srgbClr val="0000FF"/>
              </a:solidFill>
            </a:endParaRPr>
          </a:p>
          <a:p>
            <a:pPr lvl="1">
              <a:spcBef>
                <a:spcPts val="1200"/>
              </a:spcBef>
              <a:buFont typeface="Wingdings" pitchFamily="2" charset="2"/>
              <a:buChar char="q"/>
            </a:pPr>
            <a:r>
              <a:rPr lang="en-SG" sz="2800" dirty="0">
                <a:solidFill>
                  <a:srgbClr val="0000FF"/>
                </a:solidFill>
              </a:rPr>
              <a:t>Understand basic programming style.</a:t>
            </a:r>
            <a:endParaRPr lang="en-SG" sz="2800" dirty="0" smtClean="0">
              <a:solidFill>
                <a:srgbClr val="0000FF"/>
              </a:solidFill>
            </a:endParaRPr>
          </a:p>
          <a:p>
            <a:pPr lvl="1">
              <a:spcBef>
                <a:spcPts val="1200"/>
              </a:spcBef>
              <a:buFont typeface="Wingdings" pitchFamily="2" charset="2"/>
              <a:buChar char="q"/>
            </a:pPr>
            <a:r>
              <a:rPr lang="en-SG" sz="2800" dirty="0">
                <a:solidFill>
                  <a:srgbClr val="0000FF"/>
                </a:solidFill>
              </a:rPr>
              <a:t>Understand </a:t>
            </a:r>
            <a:r>
              <a:rPr lang="en-SG" sz="2800" dirty="0" smtClean="0">
                <a:solidFill>
                  <a:srgbClr val="0000FF"/>
                </a:solidFill>
              </a:rPr>
              <a:t>various categories of programming errors.</a:t>
            </a:r>
            <a:endParaRPr lang="en-US" sz="2400" b="1" dirty="0">
              <a:solidFill>
                <a:srgbClr val="0000FF"/>
              </a:solidFill>
              <a:latin typeface="Courier New" pitchFamily="49" charset="0"/>
              <a:cs typeface="Courier New" pitchFamily="49" charset="0"/>
            </a:endParaRPr>
          </a:p>
        </p:txBody>
      </p:sp>
    </p:spTree>
    <p:extLst>
      <p:ext uri="{BB962C8B-B14F-4D97-AF65-F5344CB8AC3E}">
        <p14:creationId xmlns:p14="http://schemas.microsoft.com/office/powerpoint/2010/main" val="235135235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5"/>
          <p:cNvSpPr txBox="1">
            <a:spLocks/>
          </p:cNvSpPr>
          <p:nvPr/>
        </p:nvSpPr>
        <p:spPr bwMode="auto">
          <a:xfrm>
            <a:off x="587375" y="1377950"/>
            <a:ext cx="8305416"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400" dirty="0">
                <a:solidFill>
                  <a:srgbClr val="FF0000"/>
                </a:solidFill>
              </a:rPr>
              <a:t>\n </a:t>
            </a:r>
            <a:r>
              <a:rPr lang="en-US" sz="2400" dirty="0"/>
              <a:t>is </a:t>
            </a:r>
            <a:r>
              <a:rPr lang="en-US" sz="2400" dirty="0" smtClean="0"/>
              <a:t>called </a:t>
            </a:r>
            <a:r>
              <a:rPr lang="en-US" sz="2400" dirty="0">
                <a:solidFill>
                  <a:srgbClr val="0000FF"/>
                </a:solidFill>
              </a:rPr>
              <a:t>newline </a:t>
            </a:r>
            <a:r>
              <a:rPr lang="en-US" sz="2400" dirty="0" smtClean="0">
                <a:solidFill>
                  <a:srgbClr val="0000FF"/>
                </a:solidFill>
              </a:rPr>
              <a:t>character</a:t>
            </a:r>
            <a:endParaRPr lang="en-US" sz="2400" dirty="0">
              <a:solidFill>
                <a:srgbClr val="0000FF"/>
              </a:solidFill>
            </a:endParaRPr>
          </a:p>
          <a:p>
            <a:pPr marL="877887" lvl="1" indent="-342900">
              <a:buSzPct val="60000"/>
              <a:buFont typeface="Wingdings" pitchFamily="2" charset="2"/>
              <a:buChar char="q"/>
            </a:pPr>
            <a:r>
              <a:rPr lang="en-US" sz="2000" dirty="0" smtClean="0"/>
              <a:t>An example </a:t>
            </a:r>
            <a:r>
              <a:rPr lang="en-US" sz="2000" dirty="0"/>
              <a:t>of </a:t>
            </a:r>
            <a:r>
              <a:rPr lang="en-US" sz="2000" dirty="0">
                <a:solidFill>
                  <a:srgbClr val="0000FF"/>
                </a:solidFill>
              </a:rPr>
              <a:t>escape sequence </a:t>
            </a:r>
            <a:r>
              <a:rPr lang="en-US" sz="2000" dirty="0" smtClean="0"/>
              <a:t>(more in the table below)</a:t>
            </a:r>
          </a:p>
          <a:p>
            <a:pPr marL="877887" lvl="1" indent="-342900">
              <a:buSzPct val="60000"/>
              <a:buFont typeface="Wingdings" pitchFamily="2" charset="2"/>
              <a:buChar char="q"/>
            </a:pPr>
            <a:r>
              <a:rPr lang="en-US" sz="2000" dirty="0" smtClean="0"/>
              <a:t>Used in </a:t>
            </a:r>
            <a:r>
              <a:rPr lang="en-US" sz="2000" dirty="0" err="1" smtClean="0"/>
              <a:t>printf</a:t>
            </a:r>
            <a:r>
              <a:rPr lang="en-US" sz="2000" dirty="0" smtClean="0"/>
              <a:t> to change line.</a:t>
            </a:r>
            <a:endParaRPr lang="en-US" sz="2000" dirty="0"/>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20</a:t>
            </a:fld>
            <a:endParaRPr lang="en-US" sz="1000" dirty="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562733258"/>
              </p:ext>
            </p:extLst>
          </p:nvPr>
        </p:nvGraphicFramePr>
        <p:xfrm>
          <a:off x="541606" y="2712030"/>
          <a:ext cx="8145194" cy="2175332"/>
        </p:xfrm>
        <a:graphic>
          <a:graphicData uri="http://schemas.openxmlformats.org/drawingml/2006/table">
            <a:tbl>
              <a:tblPr firstRow="1" bandRow="1">
                <a:tableStyleId>{5C22544A-7EE6-4342-B048-85BDC9FD1C3A}</a:tableStyleId>
              </a:tblPr>
              <a:tblGrid>
                <a:gridCol w="1294228"/>
                <a:gridCol w="1645920"/>
                <a:gridCol w="5205046"/>
              </a:tblGrid>
              <a:tr h="383813">
                <a:tc>
                  <a:txBody>
                    <a:bodyPr/>
                    <a:lstStyle/>
                    <a:p>
                      <a:r>
                        <a:rPr lang="en-US" dirty="0" smtClean="0"/>
                        <a:t>Escape sequence</a:t>
                      </a:r>
                      <a:endParaRPr lang="en-US" dirty="0"/>
                    </a:p>
                  </a:txBody>
                  <a:tcPr/>
                </a:tc>
                <a:tc>
                  <a:txBody>
                    <a:bodyPr/>
                    <a:lstStyle/>
                    <a:p>
                      <a:r>
                        <a:rPr lang="en-US" dirty="0" smtClean="0"/>
                        <a:t>Meaning</a:t>
                      </a:r>
                      <a:endParaRPr lang="en-US" dirty="0"/>
                    </a:p>
                  </a:txBody>
                  <a:tcPr/>
                </a:tc>
                <a:tc>
                  <a:txBody>
                    <a:bodyPr/>
                    <a:lstStyle/>
                    <a:p>
                      <a:r>
                        <a:rPr lang="en-US" dirty="0" smtClean="0"/>
                        <a:t>Result</a:t>
                      </a:r>
                      <a:endParaRPr lang="en-US" dirty="0"/>
                    </a:p>
                  </a:txBody>
                  <a:tcPr/>
                </a:tc>
              </a:tr>
              <a:tr h="383813">
                <a:tc>
                  <a:txBody>
                    <a:bodyPr/>
                    <a:lstStyle/>
                    <a:p>
                      <a:pPr marL="0" indent="0"/>
                      <a:r>
                        <a:rPr lang="en-US" b="1" dirty="0" smtClean="0">
                          <a:latin typeface="Courier New" pitchFamily="49" charset="0"/>
                          <a:cs typeface="Courier New" pitchFamily="49" charset="0"/>
                        </a:rPr>
                        <a:t>\n</a:t>
                      </a:r>
                      <a:endParaRPr lang="en-US" b="1" dirty="0">
                        <a:latin typeface="Courier New" pitchFamily="49" charset="0"/>
                        <a:cs typeface="Courier New" pitchFamily="49" charset="0"/>
                      </a:endParaRPr>
                    </a:p>
                  </a:txBody>
                  <a:tcPr/>
                </a:tc>
                <a:tc>
                  <a:txBody>
                    <a:bodyPr/>
                    <a:lstStyle/>
                    <a:p>
                      <a:r>
                        <a:rPr lang="en-US" dirty="0" smtClean="0"/>
                        <a:t>New line</a:t>
                      </a:r>
                      <a:endParaRPr lang="en-US" dirty="0"/>
                    </a:p>
                  </a:txBody>
                  <a:tcPr/>
                </a:tc>
                <a:tc>
                  <a:txBody>
                    <a:bodyPr/>
                    <a:lstStyle/>
                    <a:p>
                      <a:r>
                        <a:rPr lang="en-US" dirty="0" smtClean="0"/>
                        <a:t>Subsequent output will appear</a:t>
                      </a:r>
                      <a:r>
                        <a:rPr lang="en-US" baseline="0" dirty="0" smtClean="0"/>
                        <a:t> on the next line</a:t>
                      </a:r>
                      <a:endParaRPr lang="en-US" dirty="0"/>
                    </a:p>
                  </a:txBody>
                  <a:tcPr/>
                </a:tc>
              </a:tr>
              <a:tr h="383813">
                <a:tc>
                  <a:txBody>
                    <a:bodyPr/>
                    <a:lstStyle/>
                    <a:p>
                      <a:r>
                        <a:rPr lang="en-US" b="1" dirty="0" smtClean="0">
                          <a:latin typeface="Courier New" pitchFamily="49" charset="0"/>
                          <a:cs typeface="Courier New" pitchFamily="49" charset="0"/>
                        </a:rPr>
                        <a:t>\t</a:t>
                      </a:r>
                      <a:endParaRPr lang="en-US" b="1" dirty="0">
                        <a:latin typeface="Courier New" pitchFamily="49" charset="0"/>
                        <a:cs typeface="Courier New" pitchFamily="49" charset="0"/>
                      </a:endParaRPr>
                    </a:p>
                  </a:txBody>
                  <a:tcPr/>
                </a:tc>
                <a:tc>
                  <a:txBody>
                    <a:bodyPr/>
                    <a:lstStyle/>
                    <a:p>
                      <a:r>
                        <a:rPr lang="en-US" dirty="0" smtClean="0"/>
                        <a:t>Horizontal tab</a:t>
                      </a:r>
                      <a:endParaRPr lang="en-US" dirty="0"/>
                    </a:p>
                  </a:txBody>
                  <a:tcPr/>
                </a:tc>
                <a:tc>
                  <a:txBody>
                    <a:bodyPr/>
                    <a:lstStyle/>
                    <a:p>
                      <a:r>
                        <a:rPr lang="en-US" dirty="0" smtClean="0"/>
                        <a:t>Move to the next tab position</a:t>
                      </a:r>
                      <a:r>
                        <a:rPr lang="en-US" baseline="0" dirty="0" smtClean="0"/>
                        <a:t> on the current line</a:t>
                      </a:r>
                      <a:endParaRPr lang="en-US" dirty="0"/>
                    </a:p>
                  </a:txBody>
                  <a:tcPr/>
                </a:tc>
              </a:tr>
              <a:tr h="383813">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dirty="0" smtClean="0"/>
                        <a:t>Double quote</a:t>
                      </a:r>
                      <a:endParaRPr lang="en-US" dirty="0"/>
                    </a:p>
                  </a:txBody>
                  <a:tcPr/>
                </a:tc>
                <a:tc>
                  <a:txBody>
                    <a:bodyPr/>
                    <a:lstStyle/>
                    <a:p>
                      <a:r>
                        <a:rPr lang="en-US" dirty="0" smtClean="0"/>
                        <a:t>Display a double quote "</a:t>
                      </a:r>
                      <a:endParaRPr lang="en-US" dirty="0"/>
                    </a:p>
                  </a:txBody>
                  <a:tcPr/>
                </a:tc>
              </a:tr>
              <a:tr h="383813">
                <a:tc>
                  <a:txBody>
                    <a:bodyPr/>
                    <a:lstStyle/>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txBody>
                  <a:tcPr/>
                </a:tc>
                <a:tc>
                  <a:txBody>
                    <a:bodyPr/>
                    <a:lstStyle/>
                    <a:p>
                      <a:r>
                        <a:rPr lang="en-US" dirty="0" smtClean="0"/>
                        <a:t>Percent</a:t>
                      </a:r>
                      <a:endParaRPr lang="en-US" dirty="0"/>
                    </a:p>
                  </a:txBody>
                  <a:tcPr/>
                </a:tc>
                <a:tc>
                  <a:txBody>
                    <a:bodyPr/>
                    <a:lstStyle/>
                    <a:p>
                      <a:r>
                        <a:rPr lang="en-US" dirty="0" smtClean="0"/>
                        <a:t>Display a percent</a:t>
                      </a:r>
                      <a:r>
                        <a:rPr lang="en-US" baseline="0" dirty="0" smtClean="0"/>
                        <a:t> character %</a:t>
                      </a:r>
                      <a:endParaRPr lang="en-US" dirty="0"/>
                    </a:p>
                  </a:txBody>
                  <a:tcPr/>
                </a:tc>
              </a:tr>
            </a:tbl>
          </a:graphicData>
        </a:graphic>
      </p:graphicFrame>
      <p:sp>
        <p:nvSpPr>
          <p:cNvPr id="11" name="Content Placeholder 5"/>
          <p:cNvSpPr txBox="1">
            <a:spLocks/>
          </p:cNvSpPr>
          <p:nvPr/>
        </p:nvSpPr>
        <p:spPr bwMode="auto">
          <a:xfrm>
            <a:off x="583661" y="5076368"/>
            <a:ext cx="8305416"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400" dirty="0" smtClean="0"/>
              <a:t>For your lab programs submitted to </a:t>
            </a:r>
            <a:r>
              <a:rPr lang="en-US" sz="2400" dirty="0" err="1" smtClean="0"/>
              <a:t>CodeCrunch</a:t>
            </a:r>
            <a:r>
              <a:rPr lang="en-US" sz="2400" dirty="0" smtClean="0"/>
              <a:t>, make sure</a:t>
            </a:r>
            <a:r>
              <a:rPr lang="en-US" sz="2400" dirty="0"/>
              <a:t> your last line of </a:t>
            </a:r>
            <a:r>
              <a:rPr lang="en-US" sz="2400" dirty="0" smtClean="0"/>
              <a:t>output ends with </a:t>
            </a:r>
            <a:r>
              <a:rPr lang="en-US" sz="2400" dirty="0" smtClean="0">
                <a:solidFill>
                  <a:srgbClr val="FF0000"/>
                </a:solidFill>
              </a:rPr>
              <a:t>\n</a:t>
            </a:r>
            <a:r>
              <a:rPr lang="en-US" sz="2400" dirty="0" smtClean="0"/>
              <a:t>, or your program might fail correctness tests.</a:t>
            </a:r>
            <a:endParaRPr lang="en-US" sz="2000" dirty="0"/>
          </a:p>
        </p:txBody>
      </p:sp>
      <p:sp>
        <p:nvSpPr>
          <p:cNvPr id="2" name="Title 1"/>
          <p:cNvSpPr>
            <a:spLocks noGrp="1"/>
          </p:cNvSpPr>
          <p:nvPr>
            <p:ph type="title"/>
          </p:nvPr>
        </p:nvSpPr>
        <p:spPr/>
        <p:txBody>
          <a:bodyPr/>
          <a:lstStyle/>
          <a:p>
            <a:r>
              <a:rPr lang="en-GB" dirty="0"/>
              <a:t>Program Structure: </a:t>
            </a:r>
            <a:r>
              <a:rPr lang="en-GB" sz="3600" dirty="0" err="1"/>
              <a:t>Input/Output</a:t>
            </a:r>
            <a:r>
              <a:rPr lang="en-GB" sz="3600" dirty="0"/>
              <a:t> (3/3)</a:t>
            </a:r>
            <a:endParaRPr lang="en-SG" dirty="0"/>
          </a:p>
        </p:txBody>
      </p:sp>
    </p:spTree>
    <p:extLst>
      <p:ext uri="{BB962C8B-B14F-4D97-AF65-F5344CB8AC3E}">
        <p14:creationId xmlns:p14="http://schemas.microsoft.com/office/powerpoint/2010/main" val="3552903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1870075" y="3878257"/>
            <a:ext cx="4898715" cy="213135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300"/>
              </a:spcAft>
            </a:pPr>
            <a:r>
              <a:rPr lang="en-US" sz="2000" b="1" dirty="0">
                <a:solidFill>
                  <a:srgbClr val="0000FF"/>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main(</a:t>
            </a: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declaration statements</a:t>
            </a:r>
            <a:endParaRPr lang="en-US" sz="2000" b="1" dirty="0">
              <a:solidFill>
                <a:schemeClr val="tx1"/>
              </a:solidFill>
              <a:latin typeface="Courier New" pitchFamily="49" charset="0"/>
              <a:cs typeface="Courier New" pitchFamily="49" charset="0"/>
            </a:endParaRPr>
          </a:p>
          <a:p>
            <a:pPr>
              <a:spcAft>
                <a:spcPts val="300"/>
              </a:spcAft>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executable statements</a:t>
            </a:r>
            <a:endParaRPr lang="en-US" sz="2000" b="1" dirty="0">
              <a:solidFill>
                <a:schemeClr val="tx1"/>
              </a:solidFill>
              <a:latin typeface="Courier New" pitchFamily="49" charset="0"/>
              <a:cs typeface="Courier New" pitchFamily="49" charset="0"/>
            </a:endParaRPr>
          </a:p>
          <a:p>
            <a:pPr>
              <a:spcAft>
                <a:spcPts val="300"/>
              </a:spcAft>
            </a:pPr>
            <a:r>
              <a:rPr lang="en-US" sz="2000" b="1" dirty="0">
                <a:solidFill>
                  <a:srgbClr val="C00000"/>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rgbClr val="7030A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spcAft>
                <a:spcPts val="300"/>
              </a:spcAft>
            </a:pPr>
            <a:r>
              <a:rPr lang="en-US" sz="2000" b="1" dirty="0">
                <a:solidFill>
                  <a:schemeClr val="tx1"/>
                </a:solidFill>
                <a:latin typeface="Courier New" pitchFamily="49" charset="0"/>
                <a:cs typeface="Courier New" pitchFamily="49" charset="0"/>
              </a:rPr>
              <a:t>}</a:t>
            </a:r>
            <a:endParaRPr lang="en-SG" sz="2000" b="1"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GB" dirty="0" smtClean="0"/>
              <a:t>Program Structure: </a:t>
            </a:r>
            <a:r>
              <a:rPr lang="en-GB" dirty="0"/>
              <a:t>Compute (1/9)</a:t>
            </a:r>
            <a:endParaRPr lang="en-SG" dirty="0"/>
          </a:p>
        </p:txBody>
      </p:sp>
      <p:sp>
        <p:nvSpPr>
          <p:cNvPr id="3" name="Content Placeholder 2"/>
          <p:cNvSpPr>
            <a:spLocks noGrp="1"/>
          </p:cNvSpPr>
          <p:nvPr>
            <p:ph idx="1"/>
          </p:nvPr>
        </p:nvSpPr>
        <p:spPr>
          <a:xfrm>
            <a:off x="457200" y="1371600"/>
            <a:ext cx="8229600" cy="2345257"/>
          </a:xfrm>
        </p:spPr>
        <p:txBody>
          <a:bodyPr>
            <a:spAutoFit/>
          </a:bodyPr>
          <a:lstStyle/>
          <a:p>
            <a:pPr eaLnBrk="1" hangingPunct="1">
              <a:buSzPct val="80000"/>
            </a:pPr>
            <a:r>
              <a:rPr lang="en-US" dirty="0"/>
              <a:t>Computation </a:t>
            </a:r>
            <a:r>
              <a:rPr lang="en-US" dirty="0" smtClean="0"/>
              <a:t>is done inside function(s</a:t>
            </a:r>
            <a:r>
              <a:rPr lang="en-US" dirty="0"/>
              <a:t>)</a:t>
            </a:r>
          </a:p>
          <a:p>
            <a:pPr marL="882650" lvl="1" indent="-342900" eaLnBrk="1" hangingPunct="1">
              <a:buSzPct val="60000"/>
              <a:buFont typeface="Wingdings" pitchFamily="2" charset="2"/>
              <a:buChar char="q"/>
            </a:pP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main (void)</a:t>
            </a:r>
            <a:r>
              <a:rPr lang="en-US" dirty="0">
                <a:solidFill>
                  <a:srgbClr val="C00000"/>
                </a:solidFill>
              </a:rPr>
              <a:t> </a:t>
            </a:r>
          </a:p>
          <a:p>
            <a:pPr lvl="2" indent="-457200" eaLnBrk="1" hangingPunct="1">
              <a:buSzPct val="120000"/>
              <a:buNone/>
            </a:pPr>
            <a:r>
              <a:rPr lang="en-US" dirty="0"/>
              <a:t>     	is a special function where execution </a:t>
            </a:r>
            <a:r>
              <a:rPr lang="en-US" dirty="0" smtClean="0"/>
              <a:t>of a program starts.</a:t>
            </a:r>
            <a:endParaRPr lang="en-US" dirty="0"/>
          </a:p>
          <a:p>
            <a:pPr eaLnBrk="1" hangingPunct="1">
              <a:buSzPct val="80000"/>
            </a:pPr>
            <a:r>
              <a:rPr lang="en-US" dirty="0"/>
              <a:t>A function body has two major parts:</a:t>
            </a:r>
          </a:p>
          <a:p>
            <a:pPr marL="882650" lvl="1" indent="-342900" eaLnBrk="1" hangingPunct="1">
              <a:buSzPct val="60000"/>
              <a:buFont typeface="Wingdings" pitchFamily="2" charset="2"/>
              <a:buChar char="q"/>
            </a:pPr>
            <a:r>
              <a:rPr lang="en-US" dirty="0">
                <a:solidFill>
                  <a:srgbClr val="006600"/>
                </a:solidFill>
              </a:rPr>
              <a:t>declarations:</a:t>
            </a:r>
            <a:r>
              <a:rPr lang="en-US" dirty="0"/>
              <a:t> tell compiler what type of memory cells needed</a:t>
            </a:r>
          </a:p>
          <a:p>
            <a:pPr marL="882650" lvl="1" indent="-342900" eaLnBrk="1" hangingPunct="1">
              <a:buSzPct val="60000"/>
              <a:buFont typeface="Wingdings" pitchFamily="2" charset="2"/>
              <a:buChar char="q"/>
            </a:pPr>
            <a:r>
              <a:rPr lang="en-US" dirty="0">
                <a:solidFill>
                  <a:srgbClr val="800000"/>
                </a:solidFill>
              </a:rPr>
              <a:t>executable</a:t>
            </a:r>
            <a:r>
              <a:rPr lang="en-US" dirty="0"/>
              <a:t>: describe the processing on the memory </a:t>
            </a:r>
            <a:r>
              <a:rPr lang="en-US" dirty="0" smtClean="0"/>
              <a:t>cells</a:t>
            </a:r>
            <a:endParaRPr lang="en-SG" dirty="0"/>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21</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85980"/>
          </a:xfrm>
        </p:spPr>
        <p:txBody>
          <a:bodyPr wrap="square">
            <a:spAutoFit/>
          </a:bodyPr>
          <a:lstStyle/>
          <a:p>
            <a:r>
              <a:rPr lang="en-US" sz="2800" dirty="0">
                <a:solidFill>
                  <a:schemeClr val="tx1"/>
                </a:solidFill>
              </a:rPr>
              <a:t>Declaration </a:t>
            </a:r>
            <a:r>
              <a:rPr lang="en-US" sz="2800" dirty="0" smtClean="0">
                <a:solidFill>
                  <a:schemeClr val="tx1"/>
                </a:solidFill>
              </a:rPr>
              <a:t>Statements</a:t>
            </a:r>
          </a:p>
          <a:p>
            <a:pPr lvl="1">
              <a:buFont typeface="Wingdings" pitchFamily="2" charset="2"/>
              <a:buChar char="q"/>
            </a:pPr>
            <a:r>
              <a:rPr lang="en-US" sz="2200" dirty="0">
                <a:solidFill>
                  <a:srgbClr val="C00000"/>
                </a:solidFill>
              </a:rPr>
              <a:t>Part 1: Standard Data </a:t>
            </a:r>
            <a:r>
              <a:rPr lang="en-US" sz="2200" dirty="0" smtClean="0">
                <a:solidFill>
                  <a:srgbClr val="C00000"/>
                </a:solidFill>
              </a:rPr>
              <a:t>Types</a:t>
            </a:r>
          </a:p>
          <a:p>
            <a:pPr lvl="2">
              <a:buFont typeface="Wingdings" pitchFamily="2" charset="2"/>
              <a:buChar char="q"/>
            </a:pPr>
            <a:r>
              <a:rPr lang="en-US" sz="2000" dirty="0">
                <a:solidFill>
                  <a:srgbClr val="0000FF"/>
                </a:solidFill>
              </a:rPr>
              <a:t>data type</a:t>
            </a:r>
            <a:r>
              <a:rPr lang="en-US" sz="2000" dirty="0"/>
              <a:t>: tells computer how to store a particular value in memory and what operations can be performed on the value</a:t>
            </a:r>
            <a:r>
              <a:rPr lang="en-US" sz="2000" dirty="0" smtClean="0"/>
              <a:t>.</a:t>
            </a:r>
          </a:p>
          <a:p>
            <a:pPr lvl="2">
              <a:buFont typeface="Wingdings" pitchFamily="2" charset="2"/>
              <a:buChar char="q"/>
            </a:pPr>
            <a:r>
              <a:rPr lang="en-US" sz="2000" dirty="0" err="1" smtClean="0">
                <a:solidFill>
                  <a:srgbClr val="0000FF"/>
                </a:solidFill>
              </a:rPr>
              <a:t>int</a:t>
            </a:r>
            <a:endParaRPr lang="en-US" sz="2000" dirty="0" smtClean="0">
              <a:solidFill>
                <a:srgbClr val="0000FF"/>
              </a:solidFill>
            </a:endParaRPr>
          </a:p>
          <a:p>
            <a:pPr lvl="3">
              <a:buFont typeface="Wingdings" pitchFamily="2" charset="2"/>
              <a:buChar char="v"/>
            </a:pPr>
            <a:r>
              <a:rPr lang="en-US" sz="1800" dirty="0"/>
              <a:t>32 bits, hence value between -2,147,483,648 (-2</a:t>
            </a:r>
            <a:r>
              <a:rPr lang="en-US" sz="1800" baseline="30000" dirty="0"/>
              <a:t>31</a:t>
            </a:r>
            <a:r>
              <a:rPr lang="en-US" sz="1800" dirty="0"/>
              <a:t>)  through +2,147,483,647 (2</a:t>
            </a:r>
            <a:r>
              <a:rPr lang="en-US" sz="1800" baseline="30000" dirty="0"/>
              <a:t>31</a:t>
            </a:r>
            <a:r>
              <a:rPr lang="en-US" sz="1800" dirty="0"/>
              <a:t> – 1)</a:t>
            </a:r>
            <a:endParaRPr lang="en-US" sz="1800" dirty="0" smtClean="0">
              <a:solidFill>
                <a:srgbClr val="0000FF"/>
              </a:solidFill>
            </a:endParaRPr>
          </a:p>
          <a:p>
            <a:pPr lvl="2">
              <a:buFont typeface="Wingdings" pitchFamily="2" charset="2"/>
              <a:buChar char="q"/>
            </a:pPr>
            <a:r>
              <a:rPr lang="en-US" sz="2000" dirty="0">
                <a:solidFill>
                  <a:srgbClr val="0000FF"/>
                </a:solidFill>
              </a:rPr>
              <a:t>float</a:t>
            </a:r>
            <a:r>
              <a:rPr lang="en-US" sz="2000" dirty="0">
                <a:solidFill>
                  <a:srgbClr val="C00000"/>
                </a:solidFill>
              </a:rPr>
              <a:t>  </a:t>
            </a:r>
            <a:r>
              <a:rPr lang="en-US" sz="2000" dirty="0"/>
              <a:t>(and also </a:t>
            </a:r>
            <a:r>
              <a:rPr lang="en-US" sz="2000" dirty="0">
                <a:solidFill>
                  <a:srgbClr val="0000FF"/>
                </a:solidFill>
              </a:rPr>
              <a:t>double</a:t>
            </a:r>
            <a:r>
              <a:rPr lang="en-US" sz="2000" dirty="0" smtClean="0"/>
              <a:t>)</a:t>
            </a:r>
          </a:p>
          <a:p>
            <a:pPr lvl="3">
              <a:buFont typeface="Wingdings" pitchFamily="2" charset="2"/>
              <a:buChar char="v"/>
            </a:pPr>
            <a:r>
              <a:rPr lang="en-US" sz="1800" dirty="0"/>
              <a:t>an abstraction for real </a:t>
            </a:r>
            <a:r>
              <a:rPr lang="en-US" sz="1800" dirty="0" smtClean="0"/>
              <a:t>numbers</a:t>
            </a:r>
          </a:p>
          <a:p>
            <a:pPr lvl="3">
              <a:buFont typeface="Wingdings" pitchFamily="2" charset="2"/>
              <a:buChar char="v"/>
            </a:pPr>
            <a:r>
              <a:rPr lang="en-US" sz="1800" dirty="0" smtClean="0"/>
              <a:t>3.14159</a:t>
            </a:r>
          </a:p>
          <a:p>
            <a:pPr lvl="3">
              <a:buFont typeface="Wingdings" pitchFamily="2" charset="2"/>
              <a:buChar char="v"/>
            </a:pPr>
            <a:r>
              <a:rPr lang="en-US" sz="1800" dirty="0"/>
              <a:t>15.0e-4 or 15.0E-4 </a:t>
            </a:r>
            <a:r>
              <a:rPr lang="en-US" sz="1800" dirty="0" smtClean="0"/>
              <a:t>(</a:t>
            </a:r>
            <a:r>
              <a:rPr lang="en-US" sz="1800" dirty="0"/>
              <a:t>value is 0.0015)</a:t>
            </a:r>
            <a:endParaRPr lang="en-US" sz="1800" dirty="0" smtClean="0"/>
          </a:p>
          <a:p>
            <a:pPr lvl="2">
              <a:buFont typeface="Wingdings" pitchFamily="2" charset="2"/>
              <a:buChar char="q"/>
            </a:pPr>
            <a:r>
              <a:rPr lang="en-US" sz="2000" dirty="0">
                <a:solidFill>
                  <a:srgbClr val="0000FF"/>
                </a:solidFill>
              </a:rPr>
              <a:t>char</a:t>
            </a:r>
            <a:endParaRPr lang="en-US" sz="2000" dirty="0" smtClean="0"/>
          </a:p>
          <a:p>
            <a:pPr lvl="3">
              <a:buFont typeface="Wingdings" pitchFamily="2" charset="2"/>
              <a:buChar char="v"/>
            </a:pPr>
            <a:r>
              <a:rPr lang="en-US" sz="1800" dirty="0" smtClean="0"/>
              <a:t>a character</a:t>
            </a:r>
            <a:r>
              <a:rPr lang="en-US" sz="1800" dirty="0"/>
              <a:t>, which is a letter, a digit, or a special </a:t>
            </a:r>
            <a:r>
              <a:rPr lang="en-US" sz="1800" dirty="0" smtClean="0"/>
              <a:t>symbol</a:t>
            </a:r>
          </a:p>
          <a:p>
            <a:pPr lvl="3">
              <a:buFont typeface="Wingdings" pitchFamily="2" charset="2"/>
              <a:buChar char="v"/>
            </a:pPr>
            <a:r>
              <a:rPr lang="en-US" sz="1800" dirty="0">
                <a:solidFill>
                  <a:srgbClr val="006600"/>
                </a:solidFill>
              </a:rPr>
              <a:t>'A'     'z'      '2'    '9'     '*'      '?'    ' </a:t>
            </a:r>
            <a:r>
              <a:rPr lang="en-US" sz="1800" dirty="0" smtClean="0">
                <a:solidFill>
                  <a:srgbClr val="006600"/>
                </a:solidFill>
              </a:rPr>
              <a:t> '</a:t>
            </a:r>
            <a:endParaRPr lang="en-SG" sz="1800" dirty="0"/>
          </a:p>
        </p:txBody>
      </p:sp>
      <p:sp>
        <p:nvSpPr>
          <p:cNvPr id="2" name="Title 1"/>
          <p:cNvSpPr>
            <a:spLocks noGrp="1"/>
          </p:cNvSpPr>
          <p:nvPr>
            <p:ph type="title"/>
          </p:nvPr>
        </p:nvSpPr>
        <p:spPr/>
        <p:txBody>
          <a:bodyPr/>
          <a:lstStyle/>
          <a:p>
            <a:r>
              <a:rPr lang="en-GB" dirty="0" smtClean="0"/>
              <a:t>Program </a:t>
            </a:r>
            <a:r>
              <a:rPr lang="en-GB" dirty="0"/>
              <a:t>Structure: Compute (2/9)</a:t>
            </a:r>
            <a:endParaRPr lang="en-SG" dirty="0"/>
          </a:p>
        </p:txBody>
      </p:sp>
      <p:sp>
        <p:nvSpPr>
          <p:cNvPr id="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22</a:t>
            </a:fld>
            <a:endParaRPr lang="en-US" sz="1000" dirty="0">
              <a:solidFill>
                <a:srgbClr val="000000"/>
              </a:solidFill>
            </a:endParaRP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604" y="1594119"/>
            <a:ext cx="2714625" cy="35242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67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dissolve">
                                      <p:cBhvr>
                                        <p:cTn id="29" dur="500"/>
                                        <p:tgtEl>
                                          <p:spTgt spid="3">
                                            <p:txEl>
                                              <p:pRg st="9" end="9"/>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dissolv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71600"/>
            <a:ext cx="8229600" cy="4639219"/>
          </a:xfrm>
        </p:spPr>
        <p:txBody>
          <a:bodyPr wrap="square">
            <a:spAutoFit/>
          </a:bodyPr>
          <a:lstStyle/>
          <a:p>
            <a:r>
              <a:rPr lang="en-US" sz="2800" dirty="0">
                <a:solidFill>
                  <a:schemeClr val="tx1"/>
                </a:solidFill>
              </a:rPr>
              <a:t>Declaration </a:t>
            </a:r>
            <a:r>
              <a:rPr lang="en-US" sz="2800" dirty="0" smtClean="0">
                <a:solidFill>
                  <a:schemeClr val="tx1"/>
                </a:solidFill>
              </a:rPr>
              <a:t>Statements</a:t>
            </a:r>
          </a:p>
          <a:p>
            <a:pPr lvl="1">
              <a:buFont typeface="Wingdings" pitchFamily="2" charset="2"/>
              <a:buChar char="q"/>
            </a:pPr>
            <a:r>
              <a:rPr lang="en-US" sz="2200" dirty="0">
                <a:solidFill>
                  <a:srgbClr val="C00000"/>
                </a:solidFill>
              </a:rPr>
              <a:t>Part 2: Identifier</a:t>
            </a:r>
            <a:endParaRPr lang="en-US" sz="2200" dirty="0" smtClean="0">
              <a:solidFill>
                <a:srgbClr val="C00000"/>
              </a:solidFill>
            </a:endParaRPr>
          </a:p>
          <a:p>
            <a:pPr lvl="2">
              <a:buFont typeface="Wingdings" pitchFamily="2" charset="2"/>
              <a:buChar char="q"/>
            </a:pPr>
            <a:r>
              <a:rPr lang="en-US" sz="2000" dirty="0" smtClean="0">
                <a:solidFill>
                  <a:srgbClr val="0000FF"/>
                </a:solidFill>
              </a:rPr>
              <a:t>Reserved </a:t>
            </a:r>
            <a:r>
              <a:rPr lang="en-US" sz="2000" dirty="0">
                <a:solidFill>
                  <a:srgbClr val="0000FF"/>
                </a:solidFill>
              </a:rPr>
              <a:t>words </a:t>
            </a:r>
            <a:r>
              <a:rPr lang="en-US" sz="2000" dirty="0"/>
              <a:t>(or </a:t>
            </a:r>
            <a:r>
              <a:rPr lang="en-US" sz="2000" dirty="0">
                <a:solidFill>
                  <a:srgbClr val="0000FF"/>
                </a:solidFill>
              </a:rPr>
              <a:t>keywords</a:t>
            </a:r>
            <a:r>
              <a:rPr lang="en-US" sz="2000" dirty="0"/>
              <a:t>)</a:t>
            </a:r>
            <a:endParaRPr lang="en-US" sz="2000" dirty="0" smtClean="0">
              <a:solidFill>
                <a:srgbClr val="0000FF"/>
              </a:solidFill>
            </a:endParaRPr>
          </a:p>
          <a:p>
            <a:pPr lvl="3">
              <a:spcBef>
                <a:spcPts val="432"/>
              </a:spcBef>
              <a:buFont typeface="Wingdings" pitchFamily="2" charset="2"/>
              <a:buChar char="v"/>
            </a:pPr>
            <a:r>
              <a:rPr lang="en-US" sz="2000" dirty="0"/>
              <a:t>e.g</a:t>
            </a:r>
            <a:r>
              <a:rPr lang="en-US" sz="2000" dirty="0" smtClean="0"/>
              <a:t>., </a:t>
            </a:r>
            <a:r>
              <a:rPr lang="en-US" sz="2000" dirty="0" err="1">
                <a:solidFill>
                  <a:srgbClr val="C00000"/>
                </a:solidFill>
                <a:latin typeface="Calibri" pitchFamily="34" charset="0"/>
                <a:cs typeface="Calibri" pitchFamily="34" charset="0"/>
              </a:rPr>
              <a:t>int</a:t>
            </a:r>
            <a:r>
              <a:rPr lang="en-US" sz="2000" dirty="0"/>
              <a:t>, </a:t>
            </a:r>
            <a:r>
              <a:rPr lang="en-US" sz="2000" dirty="0">
                <a:solidFill>
                  <a:srgbClr val="C00000"/>
                </a:solidFill>
                <a:latin typeface="Calibri" pitchFamily="34" charset="0"/>
                <a:cs typeface="Calibri" pitchFamily="34" charset="0"/>
              </a:rPr>
              <a:t>void</a:t>
            </a:r>
            <a:r>
              <a:rPr lang="en-US" sz="2000" dirty="0"/>
              <a:t>, </a:t>
            </a:r>
            <a:r>
              <a:rPr lang="en-US" sz="2000" dirty="0">
                <a:solidFill>
                  <a:srgbClr val="C00000"/>
                </a:solidFill>
                <a:latin typeface="Calibri" pitchFamily="34" charset="0"/>
                <a:cs typeface="Calibri" pitchFamily="34" charset="0"/>
              </a:rPr>
              <a:t>double</a:t>
            </a:r>
            <a:r>
              <a:rPr lang="en-US" sz="2000" dirty="0"/>
              <a:t>, </a:t>
            </a:r>
            <a:r>
              <a:rPr lang="en-US" sz="2000" dirty="0">
                <a:solidFill>
                  <a:srgbClr val="C00000"/>
                </a:solidFill>
                <a:latin typeface="Calibri" pitchFamily="34" charset="0"/>
                <a:cs typeface="Calibri" pitchFamily="34" charset="0"/>
              </a:rPr>
              <a:t>return</a:t>
            </a:r>
          </a:p>
          <a:p>
            <a:pPr lvl="2">
              <a:buFont typeface="Wingdings" pitchFamily="2" charset="2"/>
              <a:buChar char="q"/>
            </a:pPr>
            <a:r>
              <a:rPr lang="en-US" sz="2000" dirty="0">
                <a:solidFill>
                  <a:srgbClr val="0000FF"/>
                </a:solidFill>
              </a:rPr>
              <a:t>Standard identifier</a:t>
            </a:r>
            <a:endParaRPr lang="en-US" sz="2000" dirty="0" smtClean="0"/>
          </a:p>
          <a:p>
            <a:pPr lvl="3">
              <a:spcBef>
                <a:spcPts val="432"/>
              </a:spcBef>
              <a:buFont typeface="Wingdings" pitchFamily="2" charset="2"/>
              <a:buChar char="v"/>
            </a:pPr>
            <a:r>
              <a:rPr lang="en-US" sz="1800" dirty="0"/>
              <a:t>e.g</a:t>
            </a:r>
            <a:r>
              <a:rPr lang="en-US" sz="1800" dirty="0" smtClean="0"/>
              <a:t>., </a:t>
            </a:r>
            <a:r>
              <a:rPr lang="en-US" sz="2000" dirty="0">
                <a:solidFill>
                  <a:srgbClr val="C00000"/>
                </a:solidFill>
                <a:latin typeface="Calibri" pitchFamily="34" charset="0"/>
                <a:cs typeface="Calibri" pitchFamily="34" charset="0"/>
              </a:rPr>
              <a:t>printf</a:t>
            </a:r>
            <a:r>
              <a:rPr lang="en-US" sz="1800" dirty="0"/>
              <a:t>, </a:t>
            </a:r>
            <a:r>
              <a:rPr lang="en-US" sz="2000" dirty="0" err="1">
                <a:solidFill>
                  <a:srgbClr val="C00000"/>
                </a:solidFill>
                <a:latin typeface="Calibri" pitchFamily="34" charset="0"/>
                <a:cs typeface="Calibri" pitchFamily="34" charset="0"/>
              </a:rPr>
              <a:t>scanf</a:t>
            </a:r>
            <a:endParaRPr lang="en-US" sz="2000" dirty="0">
              <a:solidFill>
                <a:srgbClr val="C00000"/>
              </a:solidFill>
              <a:latin typeface="Calibri" pitchFamily="34" charset="0"/>
              <a:cs typeface="Calibri" pitchFamily="34" charset="0"/>
            </a:endParaRPr>
          </a:p>
          <a:p>
            <a:pPr lvl="2">
              <a:buFont typeface="Wingdings" pitchFamily="2" charset="2"/>
              <a:buChar char="q"/>
            </a:pPr>
            <a:r>
              <a:rPr lang="en-US" sz="2000" dirty="0">
                <a:solidFill>
                  <a:srgbClr val="0000FF"/>
                </a:solidFill>
              </a:rPr>
              <a:t>User-defined identifier</a:t>
            </a:r>
            <a:endParaRPr lang="en-US" sz="2000" dirty="0" smtClean="0"/>
          </a:p>
          <a:p>
            <a:pPr lvl="3">
              <a:buFont typeface="Wingdings" pitchFamily="2" charset="2"/>
              <a:buChar char="v"/>
            </a:pPr>
            <a:r>
              <a:rPr lang="en-US" sz="1800" dirty="0" smtClean="0"/>
              <a:t>avoid </a:t>
            </a:r>
            <a:r>
              <a:rPr lang="en-US" sz="1800" dirty="0"/>
              <a:t>reserved words and standard identifiers</a:t>
            </a:r>
            <a:endParaRPr lang="en-US" sz="1800" dirty="0" smtClean="0"/>
          </a:p>
          <a:p>
            <a:pPr lvl="3">
              <a:buFont typeface="Wingdings" pitchFamily="2" charset="2"/>
              <a:buChar char="v"/>
            </a:pPr>
            <a:r>
              <a:rPr lang="en-US" sz="1800" dirty="0" smtClean="0"/>
              <a:t>consist </a:t>
            </a:r>
            <a:r>
              <a:rPr lang="en-US" sz="1800" dirty="0"/>
              <a:t>only of letters, digits and </a:t>
            </a:r>
            <a:r>
              <a:rPr lang="en-US" sz="1800" dirty="0" smtClean="0"/>
              <a:t>underscores</a:t>
            </a:r>
          </a:p>
          <a:p>
            <a:pPr lvl="3">
              <a:buFont typeface="Wingdings" pitchFamily="2" charset="2"/>
              <a:buChar char="v"/>
            </a:pPr>
            <a:r>
              <a:rPr lang="en-US" sz="1800" dirty="0" smtClean="0"/>
              <a:t>must </a:t>
            </a:r>
            <a:r>
              <a:rPr lang="en-US" sz="1800" dirty="0"/>
              <a:t>not begin with a </a:t>
            </a:r>
            <a:r>
              <a:rPr lang="en-US" sz="1800" dirty="0" smtClean="0"/>
              <a:t>digit</a:t>
            </a:r>
          </a:p>
          <a:p>
            <a:pPr lvl="3">
              <a:buFont typeface="Wingdings" pitchFamily="2" charset="2"/>
              <a:buChar char="v"/>
            </a:pPr>
            <a:r>
              <a:rPr lang="en-US" sz="1800" dirty="0" smtClean="0"/>
              <a:t>case-sensitive</a:t>
            </a:r>
          </a:p>
          <a:p>
            <a:pPr marL="1255712" lvl="3" indent="0" eaLnBrk="1" hangingPunct="1">
              <a:spcBef>
                <a:spcPct val="0"/>
              </a:spcBef>
              <a:buSzPct val="60000"/>
              <a:buNone/>
            </a:pPr>
            <a:r>
              <a:rPr lang="en-US" sz="1800" dirty="0" smtClean="0"/>
              <a:t>	e.g.,  </a:t>
            </a:r>
            <a:r>
              <a:rPr lang="en-US" sz="1800" i="1" dirty="0"/>
              <a:t>invalid:</a:t>
            </a:r>
            <a:r>
              <a:rPr lang="en-US" sz="1800" dirty="0">
                <a:solidFill>
                  <a:srgbClr val="00B050"/>
                </a:solidFill>
              </a:rPr>
              <a:t> </a:t>
            </a:r>
            <a:r>
              <a:rPr lang="en-US" sz="1800" dirty="0">
                <a:solidFill>
                  <a:srgbClr val="1818FF"/>
                </a:solidFill>
              </a:rPr>
              <a:t>1Letter</a:t>
            </a:r>
            <a:r>
              <a:rPr lang="en-US" sz="1800" dirty="0"/>
              <a:t>,</a:t>
            </a:r>
            <a:r>
              <a:rPr lang="en-US" sz="1800" dirty="0">
                <a:solidFill>
                  <a:srgbClr val="00B050"/>
                </a:solidFill>
              </a:rPr>
              <a:t> </a:t>
            </a:r>
            <a:r>
              <a:rPr lang="en-US" sz="1800" dirty="0">
                <a:solidFill>
                  <a:srgbClr val="006600"/>
                </a:solidFill>
              </a:rPr>
              <a:t>double</a:t>
            </a:r>
            <a:r>
              <a:rPr lang="en-US" sz="1800" dirty="0"/>
              <a:t>, </a:t>
            </a:r>
            <a:r>
              <a:rPr lang="en-US" sz="1800" dirty="0" err="1">
                <a:solidFill>
                  <a:srgbClr val="006600"/>
                </a:solidFill>
              </a:rPr>
              <a:t>int</a:t>
            </a:r>
            <a:r>
              <a:rPr lang="en-US" sz="1800" dirty="0"/>
              <a:t>,</a:t>
            </a:r>
            <a:r>
              <a:rPr lang="en-US" sz="1800" dirty="0">
                <a:solidFill>
                  <a:srgbClr val="00B050"/>
                </a:solidFill>
              </a:rPr>
              <a:t> </a:t>
            </a:r>
            <a:r>
              <a:rPr lang="en-US" sz="1800" dirty="0">
                <a:solidFill>
                  <a:srgbClr val="1818FF"/>
                </a:solidFill>
              </a:rPr>
              <a:t>TWO*FOUR</a:t>
            </a:r>
            <a:r>
              <a:rPr lang="en-US" sz="1800" dirty="0"/>
              <a:t>,</a:t>
            </a:r>
            <a:r>
              <a:rPr lang="en-US" sz="1800" dirty="0">
                <a:solidFill>
                  <a:srgbClr val="00B050"/>
                </a:solidFill>
              </a:rPr>
              <a:t> </a:t>
            </a:r>
            <a:r>
              <a:rPr lang="en-US" sz="1800" dirty="0" err="1">
                <a:solidFill>
                  <a:srgbClr val="006600"/>
                </a:solidFill>
              </a:rPr>
              <a:t>joe’s</a:t>
            </a:r>
            <a:endParaRPr lang="en-US" sz="1800" dirty="0">
              <a:solidFill>
                <a:srgbClr val="006600"/>
              </a:solidFill>
            </a:endParaRPr>
          </a:p>
          <a:p>
            <a:pPr lvl="3" indent="-344488" eaLnBrk="1" hangingPunct="1">
              <a:spcBef>
                <a:spcPct val="0"/>
              </a:spcBef>
              <a:buSzPct val="120000"/>
              <a:buNone/>
            </a:pPr>
            <a:r>
              <a:rPr lang="en-US" sz="1800" dirty="0">
                <a:solidFill>
                  <a:srgbClr val="00B050"/>
                </a:solidFill>
              </a:rPr>
              <a:t>		  </a:t>
            </a:r>
            <a:r>
              <a:rPr lang="en-US" sz="1800" dirty="0" smtClean="0">
                <a:solidFill>
                  <a:srgbClr val="00B050"/>
                </a:solidFill>
              </a:rPr>
              <a:t>          </a:t>
            </a:r>
            <a:r>
              <a:rPr lang="en-US" sz="1800" i="1" dirty="0" smtClean="0"/>
              <a:t>valid</a:t>
            </a:r>
            <a:r>
              <a:rPr lang="en-US" sz="1800" i="1" dirty="0"/>
              <a:t>: </a:t>
            </a:r>
            <a:r>
              <a:rPr lang="en-US" sz="1800" dirty="0">
                <a:solidFill>
                  <a:srgbClr val="00B050"/>
                </a:solidFill>
              </a:rPr>
              <a:t> </a:t>
            </a:r>
            <a:r>
              <a:rPr lang="en-US" sz="1800" dirty="0" err="1">
                <a:solidFill>
                  <a:srgbClr val="1818FF"/>
                </a:solidFill>
              </a:rPr>
              <a:t>maxEntries</a:t>
            </a:r>
            <a:r>
              <a:rPr lang="en-US" sz="1800" dirty="0"/>
              <a:t>,</a:t>
            </a:r>
            <a:r>
              <a:rPr lang="en-US" sz="1800" dirty="0">
                <a:solidFill>
                  <a:srgbClr val="00B050"/>
                </a:solidFill>
              </a:rPr>
              <a:t> </a:t>
            </a:r>
            <a:r>
              <a:rPr lang="en-US" sz="1800" dirty="0">
                <a:solidFill>
                  <a:srgbClr val="006600"/>
                </a:solidFill>
              </a:rPr>
              <a:t>_X1234</a:t>
            </a:r>
            <a:r>
              <a:rPr lang="en-US" sz="1800" dirty="0"/>
              <a:t>,</a:t>
            </a:r>
            <a:r>
              <a:rPr lang="en-US" sz="1800" dirty="0">
                <a:solidFill>
                  <a:srgbClr val="00B050"/>
                </a:solidFill>
              </a:rPr>
              <a:t> </a:t>
            </a:r>
            <a:r>
              <a:rPr lang="en-US" sz="1800" dirty="0" err="1">
                <a:solidFill>
                  <a:srgbClr val="1818FF"/>
                </a:solidFill>
              </a:rPr>
              <a:t>this_IS_a_long_name</a:t>
            </a:r>
            <a:endParaRPr lang="en-SG" sz="1800" dirty="0"/>
          </a:p>
        </p:txBody>
      </p:sp>
      <p:sp>
        <p:nvSpPr>
          <p:cNvPr id="2" name="Title 1"/>
          <p:cNvSpPr>
            <a:spLocks noGrp="1"/>
          </p:cNvSpPr>
          <p:nvPr>
            <p:ph type="title"/>
          </p:nvPr>
        </p:nvSpPr>
        <p:spPr/>
        <p:txBody>
          <a:bodyPr/>
          <a:lstStyle/>
          <a:p>
            <a:r>
              <a:rPr lang="en-SG" dirty="0" smtClean="0"/>
              <a:t>Program Structure: </a:t>
            </a:r>
            <a:r>
              <a:rPr lang="en-SG" dirty="0"/>
              <a:t>Compute (3/9)</a:t>
            </a: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23</a:t>
            </a:fld>
            <a:endParaRPr lang="en-US" sz="1000" dirty="0">
              <a:solidFill>
                <a:srgbClr val="000000"/>
              </a:solidFill>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604" y="1594119"/>
            <a:ext cx="2714625" cy="35242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751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dissolve">
                                      <p:cBhvr>
                                        <p:cTn id="15" dur="500"/>
                                        <p:tgtEl>
                                          <p:spTgt spid="4">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dissolv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dissolve">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dissolv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dissolve">
                                      <p:cBhvr>
                                        <p:cTn id="38" dur="500"/>
                                        <p:tgtEl>
                                          <p:spTgt spid="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dissolve">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dissolve">
                                      <p:cBhvr>
                                        <p:cTn id="48" dur="500"/>
                                        <p:tgtEl>
                                          <p:spTgt spid="4">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dissolve">
                                      <p:cBhvr>
                                        <p:cTn id="5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Program Structure: </a:t>
            </a:r>
            <a:r>
              <a:rPr lang="en-SG" dirty="0"/>
              <a:t>Compute </a:t>
            </a:r>
            <a:r>
              <a:rPr lang="en-SG" dirty="0" smtClean="0"/>
              <a:t>(4/9</a:t>
            </a:r>
            <a:r>
              <a:rPr lang="en-SG" dirty="0"/>
              <a:t>)</a:t>
            </a:r>
          </a:p>
        </p:txBody>
      </p:sp>
      <p:sp>
        <p:nvSpPr>
          <p:cNvPr id="4" name="Content Placeholder 2"/>
          <p:cNvSpPr>
            <a:spLocks noGrp="1"/>
          </p:cNvSpPr>
          <p:nvPr>
            <p:ph idx="1"/>
          </p:nvPr>
        </p:nvSpPr>
        <p:spPr>
          <a:xfrm>
            <a:off x="457200" y="1371600"/>
            <a:ext cx="8229600" cy="2148280"/>
          </a:xfrm>
        </p:spPr>
        <p:txBody>
          <a:bodyPr wrap="square">
            <a:spAutoFit/>
          </a:bodyPr>
          <a:lstStyle/>
          <a:p>
            <a:r>
              <a:rPr lang="en-US" sz="2800" dirty="0">
                <a:solidFill>
                  <a:schemeClr val="tx1"/>
                </a:solidFill>
              </a:rPr>
              <a:t>Executable Statements</a:t>
            </a:r>
            <a:endParaRPr lang="en-US" sz="2800" dirty="0" smtClean="0">
              <a:solidFill>
                <a:schemeClr val="tx1"/>
              </a:solidFill>
            </a:endParaRPr>
          </a:p>
          <a:p>
            <a:pPr lvl="1">
              <a:buFont typeface="Wingdings" pitchFamily="2" charset="2"/>
              <a:buChar char="q"/>
            </a:pPr>
            <a:r>
              <a:rPr lang="en-US" sz="2400" dirty="0">
                <a:solidFill>
                  <a:srgbClr val="0000FF"/>
                </a:solidFill>
              </a:rPr>
              <a:t>I/O statements </a:t>
            </a:r>
            <a:r>
              <a:rPr lang="en-US" sz="2400" dirty="0"/>
              <a:t>(e.g. </a:t>
            </a:r>
            <a:r>
              <a:rPr lang="en-US" sz="2400" dirty="0">
                <a:solidFill>
                  <a:srgbClr val="C00000"/>
                </a:solidFill>
              </a:rPr>
              <a:t>printf</a:t>
            </a:r>
            <a:r>
              <a:rPr lang="en-US" sz="2400" dirty="0"/>
              <a:t>,</a:t>
            </a:r>
            <a:r>
              <a:rPr lang="en-US" sz="2400" dirty="0">
                <a:solidFill>
                  <a:srgbClr val="0000FF"/>
                </a:solidFill>
              </a:rPr>
              <a:t> </a:t>
            </a:r>
            <a:r>
              <a:rPr lang="en-US" sz="2400" dirty="0" err="1">
                <a:solidFill>
                  <a:srgbClr val="C00000"/>
                </a:solidFill>
              </a:rPr>
              <a:t>scanf</a:t>
            </a:r>
            <a:r>
              <a:rPr lang="en-US" sz="2400" dirty="0" smtClean="0"/>
              <a:t>)</a:t>
            </a:r>
          </a:p>
          <a:p>
            <a:pPr lvl="1">
              <a:buFont typeface="Wingdings" pitchFamily="2" charset="2"/>
              <a:buChar char="q"/>
            </a:pPr>
            <a:r>
              <a:rPr lang="en-US" sz="2400" dirty="0">
                <a:solidFill>
                  <a:srgbClr val="0000FF"/>
                </a:solidFill>
              </a:rPr>
              <a:t>Assignment statements</a:t>
            </a:r>
            <a:endParaRPr lang="en-US" sz="2400" dirty="0" smtClean="0">
              <a:solidFill>
                <a:srgbClr val="C00000"/>
              </a:solidFill>
            </a:endParaRPr>
          </a:p>
          <a:p>
            <a:pPr lvl="2">
              <a:buFont typeface="Wingdings" pitchFamily="2" charset="2"/>
              <a:buChar char="q"/>
            </a:pPr>
            <a:r>
              <a:rPr lang="en-US" sz="2000" dirty="0"/>
              <a:t>stores a value or a computational result in a variable</a:t>
            </a:r>
            <a:endParaRPr lang="en-SG" sz="2000" dirty="0" smtClean="0"/>
          </a:p>
          <a:p>
            <a:pPr marL="1371600" lvl="3" indent="0">
              <a:buNone/>
            </a:pPr>
            <a:r>
              <a:rPr lang="en-US" sz="1800" dirty="0" smtClean="0"/>
              <a:t>e.g., </a:t>
            </a:r>
            <a:r>
              <a:rPr lang="en-US" sz="1800" dirty="0" err="1" smtClean="0">
                <a:solidFill>
                  <a:srgbClr val="9933FF"/>
                </a:solidFill>
              </a:rPr>
              <a:t>kms</a:t>
            </a:r>
            <a:r>
              <a:rPr lang="en-US" sz="1800" dirty="0" smtClean="0">
                <a:solidFill>
                  <a:srgbClr val="9933FF"/>
                </a:solidFill>
              </a:rPr>
              <a:t> </a:t>
            </a:r>
            <a:r>
              <a:rPr lang="en-US" sz="1800" dirty="0">
                <a:solidFill>
                  <a:srgbClr val="9933FF"/>
                </a:solidFill>
              </a:rPr>
              <a:t>= KMS_PER_MILE * miles</a:t>
            </a:r>
            <a:r>
              <a:rPr lang="en-US" sz="1800" dirty="0" smtClean="0">
                <a:solidFill>
                  <a:srgbClr val="9933FF"/>
                </a:solidFill>
              </a:rPr>
              <a:t>;</a:t>
            </a: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8" name="Picture 2" descr="fig0203"/>
          <p:cNvPicPr preferRelativeResize="0">
            <a:picLocks noChangeAspect="1" noChangeArrowheads="1"/>
          </p:cNvPicPr>
          <p:nvPr/>
        </p:nvPicPr>
        <p:blipFill>
          <a:blip r:embed="rId3" cstate="print">
            <a:grayscl/>
          </a:blip>
          <a:srcRect b="72836"/>
          <a:stretch>
            <a:fillRect/>
          </a:stretch>
        </p:blipFill>
        <p:spPr bwMode="auto">
          <a:xfrm>
            <a:off x="2287001" y="3680018"/>
            <a:ext cx="5880100" cy="722312"/>
          </a:xfrm>
          <a:prstGeom prst="rect">
            <a:avLst/>
          </a:prstGeom>
          <a:noFill/>
          <a:ln w="9525">
            <a:noFill/>
            <a:miter lim="800000"/>
            <a:headEnd/>
            <a:tailEnd/>
          </a:ln>
        </p:spPr>
      </p:pic>
      <p:pic>
        <p:nvPicPr>
          <p:cNvPr id="9" name="Picture 2" descr="fig0203"/>
          <p:cNvPicPr preferRelativeResize="0">
            <a:picLocks noChangeAspect="1" noChangeArrowheads="1"/>
          </p:cNvPicPr>
          <p:nvPr/>
        </p:nvPicPr>
        <p:blipFill>
          <a:blip r:embed="rId3" cstate="print">
            <a:grayscl/>
          </a:blip>
          <a:srcRect t="27164"/>
          <a:stretch>
            <a:fillRect/>
          </a:stretch>
        </p:blipFill>
        <p:spPr bwMode="auto">
          <a:xfrm>
            <a:off x="2306051" y="4418282"/>
            <a:ext cx="5880100" cy="1936750"/>
          </a:xfrm>
          <a:prstGeom prst="rect">
            <a:avLst/>
          </a:prstGeom>
          <a:noFill/>
          <a:ln w="9525">
            <a:noFill/>
            <a:miter lim="800000"/>
            <a:headEnd/>
            <a:tailEnd/>
          </a:ln>
        </p:spPr>
      </p:pic>
      <p:grpSp>
        <p:nvGrpSpPr>
          <p:cNvPr id="10" name="Group 9"/>
          <p:cNvGrpSpPr/>
          <p:nvPr/>
        </p:nvGrpSpPr>
        <p:grpSpPr>
          <a:xfrm>
            <a:off x="496440" y="3479177"/>
            <a:ext cx="2402877" cy="1458021"/>
            <a:chOff x="3586349" y="5319844"/>
            <a:chExt cx="2402877" cy="1458021"/>
          </a:xfrm>
        </p:grpSpPr>
        <p:cxnSp>
          <p:nvCxnSpPr>
            <p:cNvPr id="11" name="Straight Arrow Connector 10"/>
            <p:cNvCxnSpPr/>
            <p:nvPr/>
          </p:nvCxnSpPr>
          <p:spPr bwMode="auto">
            <a:xfrm flipV="1">
              <a:off x="4313051" y="5319844"/>
              <a:ext cx="1676175" cy="570318"/>
            </a:xfrm>
            <a:prstGeom prst="straightConnector1">
              <a:avLst/>
            </a:prstGeom>
            <a:solidFill>
              <a:schemeClr val="accent1"/>
            </a:solidFill>
            <a:ln w="28575" cap="sq" cmpd="sng" algn="ctr">
              <a:solidFill>
                <a:srgbClr val="C00000"/>
              </a:solidFill>
              <a:prstDash val="solid"/>
              <a:round/>
              <a:headEnd type="none" w="sm" len="sm"/>
              <a:tailEnd type="arrow"/>
            </a:ln>
            <a:effectLst/>
          </p:spPr>
        </p:cxnSp>
        <p:sp>
          <p:nvSpPr>
            <p:cNvPr id="12" name="TextBox 11"/>
            <p:cNvSpPr txBox="1"/>
            <p:nvPr/>
          </p:nvSpPr>
          <p:spPr>
            <a:xfrm>
              <a:off x="3586349" y="5854535"/>
              <a:ext cx="1455016" cy="923330"/>
            </a:xfrm>
            <a:prstGeom prst="rect">
              <a:avLst/>
            </a:prstGeom>
            <a:noFill/>
          </p:spPr>
          <p:txBody>
            <a:bodyPr wrap="square" rtlCol="0">
              <a:spAutoFit/>
            </a:bodyPr>
            <a:lstStyle/>
            <a:p>
              <a:pPr algn="ctr"/>
              <a:r>
                <a:rPr lang="en-SG" dirty="0" smtClean="0">
                  <a:solidFill>
                    <a:srgbClr val="C00000"/>
                  </a:solidFill>
                </a:rPr>
                <a:t>= </a:t>
              </a:r>
              <a:r>
                <a:rPr lang="en-SG" dirty="0"/>
                <a:t>is not equality, but assignment</a:t>
              </a:r>
            </a:p>
          </p:txBody>
        </p:sp>
      </p:grpSp>
      <p:sp>
        <p:nvSpPr>
          <p:cNvPr id="1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24</a:t>
            </a:fld>
            <a:endParaRPr lang="en-US" sz="1000" dirty="0">
              <a:solidFill>
                <a:srgbClr val="000000"/>
              </a:solidFill>
            </a:endParaRPr>
          </a:p>
        </p:txBody>
      </p:sp>
    </p:spTree>
    <p:extLst>
      <p:ext uri="{BB962C8B-B14F-4D97-AF65-F5344CB8AC3E}">
        <p14:creationId xmlns:p14="http://schemas.microsoft.com/office/powerpoint/2010/main" val="4113512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dissolv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dissolv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71600"/>
            <a:ext cx="8229600" cy="5016758"/>
          </a:xfrm>
        </p:spPr>
        <p:txBody>
          <a:bodyPr wrap="square">
            <a:spAutoFit/>
          </a:bodyPr>
          <a:lstStyle/>
          <a:p>
            <a:r>
              <a:rPr lang="en-US" sz="2800" dirty="0">
                <a:solidFill>
                  <a:schemeClr val="tx1"/>
                </a:solidFill>
              </a:rPr>
              <a:t>Executable Statements</a:t>
            </a:r>
            <a:endParaRPr lang="en-US" sz="2800" dirty="0" smtClean="0">
              <a:solidFill>
                <a:schemeClr val="tx1"/>
              </a:solidFill>
            </a:endParaRPr>
          </a:p>
          <a:p>
            <a:pPr lvl="1">
              <a:buFont typeface="Wingdings" pitchFamily="2" charset="2"/>
              <a:buChar char="q"/>
            </a:pPr>
            <a:r>
              <a:rPr lang="en-US" sz="2400" dirty="0">
                <a:solidFill>
                  <a:srgbClr val="0000FF"/>
                </a:solidFill>
              </a:rPr>
              <a:t>I/O statements </a:t>
            </a:r>
            <a:r>
              <a:rPr lang="en-US" sz="2400" dirty="0"/>
              <a:t>(e.g. </a:t>
            </a:r>
            <a:r>
              <a:rPr lang="en-US" sz="2400" dirty="0">
                <a:solidFill>
                  <a:srgbClr val="C00000"/>
                </a:solidFill>
              </a:rPr>
              <a:t>printf</a:t>
            </a:r>
            <a:r>
              <a:rPr lang="en-US" sz="2400" dirty="0"/>
              <a:t>,</a:t>
            </a:r>
            <a:r>
              <a:rPr lang="en-US" sz="2400" dirty="0">
                <a:solidFill>
                  <a:srgbClr val="0000FF"/>
                </a:solidFill>
              </a:rPr>
              <a:t> </a:t>
            </a:r>
            <a:r>
              <a:rPr lang="en-US" sz="2400" dirty="0" err="1">
                <a:solidFill>
                  <a:srgbClr val="C00000"/>
                </a:solidFill>
              </a:rPr>
              <a:t>scanf</a:t>
            </a:r>
            <a:r>
              <a:rPr lang="en-US" sz="2400" dirty="0" smtClean="0"/>
              <a:t>)</a:t>
            </a:r>
          </a:p>
          <a:p>
            <a:pPr lvl="1">
              <a:buFont typeface="Wingdings" pitchFamily="2" charset="2"/>
              <a:buChar char="q"/>
            </a:pPr>
            <a:r>
              <a:rPr lang="en-US" sz="2400" dirty="0">
                <a:solidFill>
                  <a:srgbClr val="0000FF"/>
                </a:solidFill>
              </a:rPr>
              <a:t>Assignment statements</a:t>
            </a:r>
            <a:endParaRPr lang="en-US" sz="2400" dirty="0" smtClean="0">
              <a:solidFill>
                <a:srgbClr val="C00000"/>
              </a:solidFill>
            </a:endParaRPr>
          </a:p>
          <a:p>
            <a:pPr lvl="2">
              <a:buFont typeface="Wingdings" pitchFamily="2" charset="2"/>
              <a:buChar char="q"/>
            </a:pPr>
            <a:r>
              <a:rPr lang="en-US" sz="2000" dirty="0"/>
              <a:t>stores a value or a computational result in a </a:t>
            </a:r>
            <a:r>
              <a:rPr lang="en-US" sz="2000" dirty="0" smtClean="0"/>
              <a:t>variable</a:t>
            </a:r>
          </a:p>
          <a:p>
            <a:pPr marL="1371600" lvl="3" indent="0">
              <a:buNone/>
            </a:pPr>
            <a:r>
              <a:rPr lang="en-US" sz="1800" dirty="0"/>
              <a:t>e.g., </a:t>
            </a:r>
            <a:r>
              <a:rPr lang="en-US" sz="1800" dirty="0" err="1">
                <a:solidFill>
                  <a:srgbClr val="9933FF"/>
                </a:solidFill>
              </a:rPr>
              <a:t>kms</a:t>
            </a:r>
            <a:r>
              <a:rPr lang="en-US" sz="1800" dirty="0">
                <a:solidFill>
                  <a:srgbClr val="9933FF"/>
                </a:solidFill>
              </a:rPr>
              <a:t> = KMS_PER_MILE * miles</a:t>
            </a:r>
            <a:r>
              <a:rPr lang="en-US" sz="1800" dirty="0" smtClean="0">
                <a:solidFill>
                  <a:srgbClr val="9933FF"/>
                </a:solidFill>
              </a:rPr>
              <a:t>;</a:t>
            </a:r>
            <a:endParaRPr lang="en-US" sz="1800" dirty="0" smtClean="0"/>
          </a:p>
          <a:p>
            <a:pPr lvl="2">
              <a:spcBef>
                <a:spcPts val="1200"/>
              </a:spcBef>
              <a:buFont typeface="Wingdings" pitchFamily="2" charset="2"/>
              <a:buChar char="q"/>
            </a:pPr>
            <a:r>
              <a:rPr lang="en-US" sz="2000" dirty="0" smtClean="0">
                <a:solidFill>
                  <a:srgbClr val="800000"/>
                </a:solidFill>
              </a:rPr>
              <a:t>Note</a:t>
            </a:r>
            <a:r>
              <a:rPr lang="en-US" sz="2000" dirty="0"/>
              <a:t>: left hand side of an assignment statement is called </a:t>
            </a:r>
            <a:r>
              <a:rPr lang="en-US" sz="2000" dirty="0" err="1">
                <a:solidFill>
                  <a:srgbClr val="0000FF"/>
                </a:solidFill>
              </a:rPr>
              <a:t>lvalue</a:t>
            </a:r>
            <a:r>
              <a:rPr lang="en-US" sz="2000" dirty="0">
                <a:solidFill>
                  <a:srgbClr val="0000FF"/>
                </a:solidFill>
              </a:rPr>
              <a:t> </a:t>
            </a:r>
            <a:r>
              <a:rPr lang="en-US" sz="2000" dirty="0"/>
              <a:t>– it </a:t>
            </a:r>
            <a:r>
              <a:rPr lang="en-US" sz="2000" dirty="0" smtClean="0"/>
              <a:t>must be assignable</a:t>
            </a:r>
          </a:p>
          <a:p>
            <a:pPr marL="1371600" lvl="3" indent="0">
              <a:buNone/>
            </a:pPr>
            <a:r>
              <a:rPr lang="en-US" sz="1800" dirty="0" smtClean="0"/>
              <a:t>e.g</a:t>
            </a:r>
            <a:r>
              <a:rPr lang="en-US" sz="1800" dirty="0"/>
              <a:t>., </a:t>
            </a:r>
            <a:r>
              <a:rPr lang="en-US" sz="1800" dirty="0" smtClean="0">
                <a:solidFill>
                  <a:srgbClr val="9933FF"/>
                </a:solidFill>
              </a:rPr>
              <a:t>32 = a;</a:t>
            </a:r>
          </a:p>
          <a:p>
            <a:pPr marL="1828800" lvl="4" indent="0">
              <a:buNone/>
            </a:pPr>
            <a:r>
              <a:rPr lang="en-US" sz="1800" dirty="0" smtClean="0">
                <a:solidFill>
                  <a:srgbClr val="9933FF"/>
                </a:solidFill>
              </a:rPr>
              <a:t>  a + b = c;</a:t>
            </a:r>
          </a:p>
          <a:p>
            <a:pPr lvl="2">
              <a:spcBef>
                <a:spcPts val="1200"/>
              </a:spcBef>
              <a:buFont typeface="Wingdings" pitchFamily="2" charset="2"/>
              <a:buChar char="q"/>
            </a:pPr>
            <a:r>
              <a:rPr lang="en-SG" sz="2000" dirty="0" smtClean="0"/>
              <a:t>Assignment </a:t>
            </a:r>
            <a:r>
              <a:rPr lang="en-SG" sz="2000" dirty="0"/>
              <a:t>can be cascaded, with associativity from </a:t>
            </a:r>
            <a:r>
              <a:rPr lang="en-SG" sz="2000" dirty="0">
                <a:solidFill>
                  <a:srgbClr val="0000FF"/>
                </a:solidFill>
              </a:rPr>
              <a:t>right to left</a:t>
            </a:r>
            <a:r>
              <a:rPr lang="en-SG" sz="2000" dirty="0" smtClean="0"/>
              <a:t>:</a:t>
            </a:r>
          </a:p>
          <a:p>
            <a:pPr marL="1371600" lvl="3" indent="0">
              <a:buNone/>
            </a:pPr>
            <a:r>
              <a:rPr lang="en-US" sz="1800" dirty="0" smtClean="0"/>
              <a:t>e.g</a:t>
            </a:r>
            <a:r>
              <a:rPr lang="en-US" sz="1800" dirty="0"/>
              <a:t>., </a:t>
            </a:r>
            <a:r>
              <a:rPr lang="en-US" sz="1800" dirty="0" smtClean="0">
                <a:solidFill>
                  <a:srgbClr val="9933FF"/>
                </a:solidFill>
              </a:rPr>
              <a:t>a = b = c =  3 + 6;</a:t>
            </a:r>
            <a:endParaRPr lang="en-US" sz="1800" dirty="0">
              <a:solidFill>
                <a:srgbClr val="9933FF"/>
              </a:solidFill>
            </a:endParaRPr>
          </a:p>
          <a:p>
            <a:pPr marL="1371600" lvl="3" indent="0">
              <a:buNone/>
            </a:pPr>
            <a:r>
              <a:rPr lang="en-US" sz="1800" dirty="0" smtClean="0"/>
              <a:t>means</a:t>
            </a:r>
            <a:r>
              <a:rPr lang="en-US" sz="1800" dirty="0"/>
              <a:t>: </a:t>
            </a:r>
            <a:r>
              <a:rPr lang="en-US" sz="1800" dirty="0" smtClean="0">
                <a:solidFill>
                  <a:srgbClr val="9933FF"/>
                </a:solidFill>
              </a:rPr>
              <a:t>c = 3 + 6; b = c; a = b;</a:t>
            </a:r>
          </a:p>
        </p:txBody>
      </p:sp>
      <p:sp>
        <p:nvSpPr>
          <p:cNvPr id="2" name="Title 1"/>
          <p:cNvSpPr>
            <a:spLocks noGrp="1"/>
          </p:cNvSpPr>
          <p:nvPr>
            <p:ph type="title"/>
          </p:nvPr>
        </p:nvSpPr>
        <p:spPr/>
        <p:txBody>
          <a:bodyPr/>
          <a:lstStyle/>
          <a:p>
            <a:r>
              <a:rPr lang="en-SG" dirty="0" smtClean="0"/>
              <a:t>Program Structure: </a:t>
            </a:r>
            <a:r>
              <a:rPr lang="en-SG" dirty="0"/>
              <a:t>Compute </a:t>
            </a:r>
            <a:r>
              <a:rPr lang="en-SG" dirty="0" smtClean="0"/>
              <a:t>(5/9</a:t>
            </a:r>
            <a:r>
              <a:rPr lang="en-SG" dirty="0"/>
              <a:t>)</a:t>
            </a: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25</a:t>
            </a:fld>
            <a:endParaRPr lang="en-US" sz="1000" dirty="0">
              <a:solidFill>
                <a:srgbClr val="000000"/>
              </a:solidFill>
            </a:endParaRPr>
          </a:p>
        </p:txBody>
      </p:sp>
      <p:sp>
        <p:nvSpPr>
          <p:cNvPr id="3" name="Rectangle 2"/>
          <p:cNvSpPr/>
          <p:nvPr/>
        </p:nvSpPr>
        <p:spPr bwMode="auto">
          <a:xfrm>
            <a:off x="3880625" y="4237464"/>
            <a:ext cx="4259766" cy="657922"/>
          </a:xfrm>
          <a:prstGeom prst="rect">
            <a:avLst/>
          </a:pr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rtlCol="0" anchor="ctr"/>
          <a:lstStyle/>
          <a:p>
            <a:r>
              <a:rPr lang="en-US" sz="1600" dirty="0" smtClean="0">
                <a:solidFill>
                  <a:srgbClr val="C00000"/>
                </a:solidFill>
              </a:rPr>
              <a:t>Compilation error: </a:t>
            </a:r>
          </a:p>
          <a:p>
            <a:r>
              <a:rPr lang="en-US" sz="1600" kern="0" dirty="0" err="1" smtClean="0"/>
              <a:t>lvalue</a:t>
            </a:r>
            <a:r>
              <a:rPr lang="en-US" sz="1600" kern="0" dirty="0" smtClean="0"/>
              <a:t> </a:t>
            </a:r>
            <a:r>
              <a:rPr lang="en-US" sz="1600" kern="0" dirty="0"/>
              <a:t>required as left operand of assignment</a:t>
            </a:r>
            <a:endParaRPr lang="en-SG" sz="1600" dirty="0"/>
          </a:p>
        </p:txBody>
      </p:sp>
    </p:spTree>
    <p:extLst>
      <p:ext uri="{BB962C8B-B14F-4D97-AF65-F5344CB8AC3E}">
        <p14:creationId xmlns:p14="http://schemas.microsoft.com/office/powerpoint/2010/main" val="1665145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dissolv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dissolve">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dissolve">
                                      <p:cBhvr>
                                        <p:cTn id="31" dur="500"/>
                                        <p:tgtEl>
                                          <p:spTgt spid="4">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dissolve">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smtClean="0"/>
              <a:t>Program Structure: </a:t>
            </a:r>
            <a:r>
              <a:rPr lang="en-SG" dirty="0"/>
              <a:t>Compute </a:t>
            </a:r>
            <a:r>
              <a:rPr lang="en-SG" dirty="0" smtClean="0"/>
              <a:t>(6/9</a:t>
            </a:r>
            <a:r>
              <a:rPr lang="en-SG" dirty="0"/>
              <a:t>)</a:t>
            </a:r>
          </a:p>
        </p:txBody>
      </p:sp>
      <p:sp>
        <p:nvSpPr>
          <p:cNvPr id="8" name="Content Placeholder 2"/>
          <p:cNvSpPr txBox="1">
            <a:spLocks/>
          </p:cNvSpPr>
          <p:nvPr/>
        </p:nvSpPr>
        <p:spPr bwMode="auto">
          <a:xfrm>
            <a:off x="457200" y="1371600"/>
            <a:ext cx="8229600" cy="5099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smtClean="0">
                <a:solidFill>
                  <a:schemeClr val="tx1"/>
                </a:solidFill>
              </a:rPr>
              <a:t>Arithmetic operations</a:t>
            </a:r>
          </a:p>
          <a:p>
            <a:pPr lvl="1">
              <a:buFont typeface="Wingdings" pitchFamily="2" charset="2"/>
              <a:buChar char="q"/>
            </a:pPr>
            <a:r>
              <a:rPr lang="en-US" sz="2200" dirty="0">
                <a:solidFill>
                  <a:srgbClr val="0000FF"/>
                </a:solidFill>
              </a:rPr>
              <a:t>Unary operators</a:t>
            </a:r>
            <a:r>
              <a:rPr lang="en-US" sz="2200" dirty="0"/>
              <a:t>:</a:t>
            </a:r>
            <a:r>
              <a:rPr lang="en-US" sz="2200" dirty="0">
                <a:solidFill>
                  <a:srgbClr val="0000FF"/>
                </a:solidFill>
              </a:rPr>
              <a:t> </a:t>
            </a:r>
            <a:r>
              <a:rPr lang="en-US" sz="2200" b="1" dirty="0">
                <a:solidFill>
                  <a:srgbClr val="C00000"/>
                </a:solidFill>
                <a:latin typeface="Courier New" pitchFamily="49" charset="0"/>
                <a:cs typeface="Courier New" pitchFamily="49" charset="0"/>
              </a:rPr>
              <a:t>+</a:t>
            </a:r>
            <a:r>
              <a:rPr lang="en-US" sz="2200" dirty="0"/>
              <a:t>,</a:t>
            </a:r>
            <a:r>
              <a:rPr lang="en-US" sz="2200" dirty="0">
                <a:solidFill>
                  <a:srgbClr val="0000FF"/>
                </a:solidFill>
              </a:rPr>
              <a:t> </a:t>
            </a:r>
            <a:r>
              <a:rPr lang="en-US" sz="2200" b="1" dirty="0">
                <a:solidFill>
                  <a:srgbClr val="C00000"/>
                </a:solidFill>
                <a:latin typeface="Courier New" pitchFamily="49" charset="0"/>
                <a:cs typeface="Courier New" pitchFamily="49" charset="0"/>
              </a:rPr>
              <a:t>–</a:t>
            </a:r>
          </a:p>
          <a:p>
            <a:pPr lvl="2">
              <a:buFont typeface="Wingdings" pitchFamily="2" charset="2"/>
              <a:buChar char="q"/>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y = -4; </a:t>
            </a:r>
            <a:r>
              <a:rPr lang="en-US" dirty="0" err="1">
                <a:latin typeface="Courier New" pitchFamily="49" charset="0"/>
                <a:cs typeface="Courier New" pitchFamily="49" charset="0"/>
              </a:rPr>
              <a:t>int</a:t>
            </a:r>
            <a:r>
              <a:rPr lang="en-US" dirty="0">
                <a:latin typeface="Courier New" pitchFamily="49" charset="0"/>
                <a:cs typeface="Courier New" pitchFamily="49" charset="0"/>
              </a:rPr>
              <a:t> x = -y;</a:t>
            </a:r>
            <a:endParaRPr lang="en-US" dirty="0" smtClean="0">
              <a:solidFill>
                <a:srgbClr val="0000FF"/>
              </a:solidFill>
            </a:endParaRPr>
          </a:p>
          <a:p>
            <a:pPr lvl="1">
              <a:spcBef>
                <a:spcPts val="600"/>
              </a:spcBef>
              <a:buFont typeface="Wingdings" pitchFamily="2" charset="2"/>
              <a:buChar char="q"/>
            </a:pPr>
            <a:r>
              <a:rPr lang="en-US" sz="2200" dirty="0">
                <a:solidFill>
                  <a:srgbClr val="0000FF"/>
                </a:solidFill>
              </a:rPr>
              <a:t>Binary operators</a:t>
            </a:r>
            <a:r>
              <a:rPr lang="en-US" sz="2200" dirty="0"/>
              <a:t>: </a:t>
            </a:r>
            <a:r>
              <a:rPr lang="en-US" sz="2200" b="1" dirty="0">
                <a:solidFill>
                  <a:srgbClr val="C00000"/>
                </a:solidFill>
                <a:latin typeface="Courier New" pitchFamily="49" charset="0"/>
                <a:cs typeface="Courier New" pitchFamily="49" charset="0"/>
              </a:rPr>
              <a:t>+</a:t>
            </a:r>
            <a:r>
              <a:rPr lang="en-US" sz="2200" dirty="0"/>
              <a:t>, </a:t>
            </a:r>
            <a:r>
              <a:rPr lang="en-US" sz="2200" b="1" dirty="0">
                <a:solidFill>
                  <a:srgbClr val="C00000"/>
                </a:solidFill>
                <a:latin typeface="Courier New" pitchFamily="49" charset="0"/>
                <a:cs typeface="Courier New" pitchFamily="49" charset="0"/>
              </a:rPr>
              <a:t>–</a:t>
            </a:r>
            <a:r>
              <a:rPr lang="en-US" sz="2200" dirty="0"/>
              <a:t>, </a:t>
            </a:r>
            <a:r>
              <a:rPr lang="en-US" sz="2200" b="1" dirty="0">
                <a:solidFill>
                  <a:srgbClr val="C00000"/>
                </a:solidFill>
                <a:latin typeface="Courier New" pitchFamily="49" charset="0"/>
                <a:cs typeface="Courier New" pitchFamily="49" charset="0"/>
              </a:rPr>
              <a:t>*</a:t>
            </a:r>
            <a:r>
              <a:rPr lang="en-US" sz="2200" dirty="0"/>
              <a:t>, </a:t>
            </a:r>
            <a:r>
              <a:rPr lang="en-US" sz="2200" b="1" dirty="0">
                <a:solidFill>
                  <a:srgbClr val="C00000"/>
                </a:solidFill>
                <a:latin typeface="Courier New" pitchFamily="49" charset="0"/>
                <a:cs typeface="Courier New" pitchFamily="49" charset="0"/>
              </a:rPr>
              <a:t>/</a:t>
            </a:r>
            <a:r>
              <a:rPr lang="en-US" sz="2200" dirty="0"/>
              <a:t>, </a:t>
            </a:r>
            <a:r>
              <a:rPr lang="en-US" sz="2200" b="1" dirty="0">
                <a:solidFill>
                  <a:srgbClr val="C00000"/>
                </a:solidFill>
                <a:latin typeface="Courier New" pitchFamily="49" charset="0"/>
                <a:cs typeface="Courier New" pitchFamily="49" charset="0"/>
              </a:rPr>
              <a:t>%</a:t>
            </a:r>
            <a:r>
              <a:rPr lang="en-US" sz="2200" dirty="0"/>
              <a:t> (modulo or remainder</a:t>
            </a:r>
            <a:r>
              <a:rPr lang="en-US" sz="2200" dirty="0" smtClean="0"/>
              <a:t>)</a:t>
            </a:r>
          </a:p>
          <a:p>
            <a:pPr lvl="2">
              <a:buFont typeface="Wingdings" pitchFamily="2" charset="2"/>
              <a:buChar char="q"/>
            </a:pPr>
            <a:r>
              <a:rPr lang="en-US" sz="2000" dirty="0">
                <a:solidFill>
                  <a:srgbClr val="0000FF"/>
                </a:solidFill>
              </a:rPr>
              <a:t>Left Associative </a:t>
            </a:r>
            <a:r>
              <a:rPr lang="en-US" sz="2000" dirty="0"/>
              <a:t>(from left to right</a:t>
            </a:r>
            <a:r>
              <a:rPr lang="en-US" sz="2000" dirty="0" smtClean="0"/>
              <a:t>)</a:t>
            </a:r>
          </a:p>
          <a:p>
            <a:pPr lvl="3">
              <a:buFont typeface="Wingdings" pitchFamily="2" charset="2"/>
              <a:buChar char="v"/>
            </a:pPr>
            <a:r>
              <a:rPr lang="en-US" dirty="0">
                <a:latin typeface="Courier New" pitchFamily="49" charset="0"/>
                <a:cs typeface="Courier New" pitchFamily="49" charset="0"/>
              </a:rPr>
              <a:t>45 / 15 / 3  </a:t>
            </a:r>
            <a:r>
              <a:rPr lang="en-US" dirty="0">
                <a:latin typeface="Courier New" pitchFamily="49" charset="0"/>
                <a:cs typeface="Courier New" pitchFamily="49" charset="0"/>
                <a:sym typeface="Wingdings" pitchFamily="2" charset="2"/>
              </a:rPr>
              <a:t> 3 / 3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1</a:t>
            </a:r>
          </a:p>
          <a:p>
            <a:pPr lvl="3">
              <a:buFont typeface="Wingdings" pitchFamily="2" charset="2"/>
              <a:buChar char="v"/>
            </a:pPr>
            <a:r>
              <a:rPr lang="en-US" dirty="0">
                <a:latin typeface="Courier New" pitchFamily="49" charset="0"/>
                <a:cs typeface="Courier New" pitchFamily="49" charset="0"/>
              </a:rPr>
              <a:t>19 % 7 % 3 </a:t>
            </a:r>
            <a:r>
              <a:rPr lang="en-US" dirty="0">
                <a:latin typeface="Courier New" pitchFamily="49" charset="0"/>
                <a:cs typeface="Courier New" pitchFamily="49" charset="0"/>
                <a:sym typeface="Wingdings" pitchFamily="2" charset="2"/>
              </a:rPr>
              <a:t> 5 % 3  </a:t>
            </a:r>
            <a:r>
              <a:rPr lang="en-US" dirty="0" smtClean="0">
                <a:latin typeface="Courier New" pitchFamily="49" charset="0"/>
                <a:cs typeface="Courier New" pitchFamily="49" charset="0"/>
                <a:sym typeface="Wingdings" pitchFamily="2" charset="2"/>
              </a:rPr>
              <a:t>2</a:t>
            </a:r>
          </a:p>
          <a:p>
            <a:pPr lvl="3">
              <a:buFont typeface="Wingdings" pitchFamily="2" charset="2"/>
              <a:buChar char="v"/>
            </a:pPr>
            <a:r>
              <a:rPr lang="en-US" dirty="0">
                <a:latin typeface="Courier New" pitchFamily="49" charset="0"/>
                <a:cs typeface="Courier New" pitchFamily="49" charset="0"/>
                <a:sym typeface="Wingdings" pitchFamily="2" charset="2"/>
              </a:rPr>
              <a:t>4 + 3 * 5 </a:t>
            </a:r>
            <a:r>
              <a:rPr lang="en-US" dirty="0" smtClean="0">
                <a:latin typeface="Courier New" pitchFamily="49" charset="0"/>
                <a:cs typeface="Courier New" pitchFamily="49" charset="0"/>
                <a:sym typeface="Wingdings" pitchFamily="2" charset="2"/>
              </a:rPr>
              <a:t></a:t>
            </a:r>
          </a:p>
          <a:p>
            <a:pPr lvl="3">
              <a:buFont typeface="Wingdings" pitchFamily="2" charset="2"/>
              <a:buChar char="v"/>
            </a:pPr>
            <a:r>
              <a:rPr lang="en-US" dirty="0">
                <a:latin typeface="Courier New" pitchFamily="49" charset="0"/>
                <a:cs typeface="Courier New" pitchFamily="49" charset="0"/>
                <a:sym typeface="Wingdings" pitchFamily="2" charset="2"/>
              </a:rPr>
              <a:t>(4 + 3) * 5 </a:t>
            </a:r>
            <a:r>
              <a:rPr lang="en-US" dirty="0" smtClean="0">
                <a:latin typeface="Courier New" pitchFamily="49" charset="0"/>
                <a:cs typeface="Courier New" pitchFamily="49" charset="0"/>
                <a:sym typeface="Wingdings" pitchFamily="2" charset="2"/>
              </a:rPr>
              <a:t></a:t>
            </a:r>
          </a:p>
          <a:p>
            <a:pPr lvl="1">
              <a:buFont typeface="Wingdings" pitchFamily="2" charset="2"/>
              <a:buChar char="q"/>
            </a:pPr>
            <a:r>
              <a:rPr lang="en-US" sz="2200" dirty="0" smtClean="0"/>
              <a:t>Execute from left to right, respecting </a:t>
            </a:r>
            <a:r>
              <a:rPr lang="en-US" sz="2200" dirty="0" smtClean="0">
                <a:solidFill>
                  <a:srgbClr val="9933FF"/>
                </a:solidFill>
              </a:rPr>
              <a:t>parentheses rule</a:t>
            </a:r>
            <a:r>
              <a:rPr lang="en-US" sz="2200" dirty="0" smtClean="0"/>
              <a:t>, and then </a:t>
            </a:r>
            <a:r>
              <a:rPr lang="en-US" sz="2200" dirty="0" smtClean="0">
                <a:solidFill>
                  <a:srgbClr val="9933FF"/>
                </a:solidFill>
              </a:rPr>
              <a:t>precedence rule</a:t>
            </a:r>
            <a:r>
              <a:rPr lang="en-US" sz="2200" dirty="0" smtClean="0"/>
              <a:t>, and then </a:t>
            </a:r>
            <a:r>
              <a:rPr lang="en-US" sz="2200" dirty="0" smtClean="0">
                <a:solidFill>
                  <a:srgbClr val="9933FF"/>
                </a:solidFill>
              </a:rPr>
              <a:t>associative rule </a:t>
            </a:r>
            <a:r>
              <a:rPr lang="en-US" sz="2200" dirty="0" smtClean="0">
                <a:cs typeface="Arial" pitchFamily="34" charset="0"/>
              </a:rPr>
              <a:t>(next page) </a:t>
            </a:r>
          </a:p>
          <a:p>
            <a:pPr lvl="2">
              <a:buFont typeface="Wingdings" pitchFamily="2" charset="2"/>
              <a:buChar char="q"/>
            </a:pPr>
            <a:r>
              <a:rPr lang="en-US" sz="2000" b="1" dirty="0" smtClean="0">
                <a:solidFill>
                  <a:srgbClr val="C00000"/>
                </a:solidFill>
                <a:latin typeface="Courier New" pitchFamily="49" charset="0"/>
                <a:cs typeface="Courier New" pitchFamily="49" charset="0"/>
              </a:rPr>
              <a:t>+</a:t>
            </a:r>
            <a:r>
              <a:rPr lang="en-US" sz="2000" dirty="0" smtClean="0"/>
              <a:t>, </a:t>
            </a:r>
            <a:r>
              <a:rPr lang="en-US" sz="2000" b="1" dirty="0">
                <a:solidFill>
                  <a:srgbClr val="C00000"/>
                </a:solidFill>
                <a:latin typeface="Courier New" pitchFamily="49" charset="0"/>
                <a:cs typeface="Courier New" pitchFamily="49" charset="0"/>
              </a:rPr>
              <a:t>–</a:t>
            </a:r>
            <a:r>
              <a:rPr lang="en-US" sz="2000" dirty="0">
                <a:solidFill>
                  <a:srgbClr val="C00000"/>
                </a:solidFill>
              </a:rPr>
              <a:t> </a:t>
            </a:r>
            <a:r>
              <a:rPr lang="en-US" sz="2000" dirty="0">
                <a:solidFill>
                  <a:srgbClr val="0000FF"/>
                </a:solidFill>
              </a:rPr>
              <a:t>are lower in precedence than</a:t>
            </a:r>
            <a:r>
              <a:rPr lang="en-US" sz="2000" b="1" dirty="0">
                <a:solidFill>
                  <a:srgbClr val="C00000"/>
                </a:solidFill>
                <a:latin typeface="Courier New" pitchFamily="49" charset="0"/>
                <a:cs typeface="Courier New" pitchFamily="49" charset="0"/>
              </a:rPr>
              <a:t> *</a:t>
            </a:r>
            <a:r>
              <a:rPr lang="en-US" sz="2000" dirty="0"/>
              <a:t>,</a:t>
            </a:r>
            <a:r>
              <a:rPr lang="en-US" sz="2000" b="1" dirty="0">
                <a:solidFill>
                  <a:srgbClr val="C00000"/>
                </a:solidFill>
                <a:latin typeface="Courier New" pitchFamily="49" charset="0"/>
                <a:cs typeface="Courier New" pitchFamily="49" charset="0"/>
              </a:rPr>
              <a:t> /</a:t>
            </a:r>
            <a:r>
              <a:rPr lang="en-US" sz="2000" dirty="0"/>
              <a:t>, </a:t>
            </a:r>
            <a:r>
              <a:rPr lang="en-US" sz="2000" b="1" dirty="0">
                <a:solidFill>
                  <a:srgbClr val="C00000"/>
                </a:solidFill>
                <a:latin typeface="Courier New" pitchFamily="49" charset="0"/>
                <a:cs typeface="Courier New" pitchFamily="49" charset="0"/>
              </a:rPr>
              <a:t>%</a:t>
            </a:r>
          </a:p>
          <a:p>
            <a:pPr lvl="2">
              <a:buFont typeface="Wingdings" pitchFamily="2" charset="2"/>
              <a:buChar char="q"/>
            </a:pPr>
            <a:r>
              <a:rPr lang="en-US" sz="2000" b="1" dirty="0">
                <a:solidFill>
                  <a:srgbClr val="C00000"/>
                </a:solidFill>
                <a:latin typeface="Courier New" pitchFamily="49" charset="0"/>
                <a:cs typeface="Courier New" pitchFamily="49" charset="0"/>
              </a:rPr>
              <a:t>=</a:t>
            </a:r>
            <a:r>
              <a:rPr lang="en-US" sz="2000" dirty="0">
                <a:solidFill>
                  <a:srgbClr val="C00000"/>
                </a:solidFill>
              </a:rPr>
              <a:t> </a:t>
            </a:r>
            <a:r>
              <a:rPr lang="en-US" sz="2000" dirty="0">
                <a:solidFill>
                  <a:srgbClr val="0000FF"/>
                </a:solidFill>
              </a:rPr>
              <a:t>is lower in precedence than arithmetic operations.</a:t>
            </a:r>
            <a:endParaRPr lang="en-US" sz="2000" dirty="0" smtClean="0">
              <a:solidFill>
                <a:srgbClr val="0000FF"/>
              </a:solidFill>
            </a:endParaRP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26</a:t>
            </a:fld>
            <a:endParaRPr lang="en-US" sz="1000" dirty="0">
              <a:solidFill>
                <a:srgbClr val="000000"/>
              </a:solidFill>
            </a:endParaRPr>
          </a:p>
        </p:txBody>
      </p:sp>
      <p:sp>
        <p:nvSpPr>
          <p:cNvPr id="6" name="TextBox 5"/>
          <p:cNvSpPr txBox="1"/>
          <p:nvPr/>
        </p:nvSpPr>
        <p:spPr>
          <a:xfrm>
            <a:off x="3659600" y="3863297"/>
            <a:ext cx="412292" cy="338554"/>
          </a:xfrm>
          <a:prstGeom prst="rect">
            <a:avLst/>
          </a:prstGeom>
          <a:noFill/>
        </p:spPr>
        <p:txBody>
          <a:bodyPr wrap="none" rtlCol="0">
            <a:spAutoFit/>
          </a:bodyPr>
          <a:lstStyle/>
          <a:p>
            <a:r>
              <a:rPr lang="en-US" sz="1600" dirty="0" smtClean="0">
                <a:solidFill>
                  <a:srgbClr val="FF0000"/>
                </a:solidFill>
              </a:rPr>
              <a:t>19</a:t>
            </a:r>
            <a:endParaRPr lang="en-SG" dirty="0"/>
          </a:p>
        </p:txBody>
      </p:sp>
      <p:sp>
        <p:nvSpPr>
          <p:cNvPr id="10" name="TextBox 9"/>
          <p:cNvSpPr txBox="1"/>
          <p:nvPr/>
        </p:nvSpPr>
        <p:spPr>
          <a:xfrm>
            <a:off x="3841729" y="4160322"/>
            <a:ext cx="412292" cy="338554"/>
          </a:xfrm>
          <a:prstGeom prst="rect">
            <a:avLst/>
          </a:prstGeom>
          <a:noFill/>
        </p:spPr>
        <p:txBody>
          <a:bodyPr wrap="none" rtlCol="0">
            <a:spAutoFit/>
          </a:bodyPr>
          <a:lstStyle/>
          <a:p>
            <a:r>
              <a:rPr lang="en-US" sz="1600" dirty="0" smtClean="0">
                <a:solidFill>
                  <a:srgbClr val="FF0000"/>
                </a:solidFill>
              </a:rPr>
              <a:t>35</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dissolve">
                                      <p:cBhvr>
                                        <p:cTn id="23" dur="500"/>
                                        <p:tgtEl>
                                          <p:spTgt spid="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dissolv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dissolve">
                                      <p:cBhvr>
                                        <p:cTn id="33" dur="500"/>
                                        <p:tgtEl>
                                          <p:spTgt spid="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dissolve">
                                      <p:cBhvr>
                                        <p:cTn id="43" dur="500"/>
                                        <p:tgtEl>
                                          <p:spTgt spid="8">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
                                            <p:txEl>
                                              <p:pRg st="9" end="9"/>
                                            </p:txEl>
                                          </p:spTgt>
                                        </p:tgtEl>
                                        <p:attrNameLst>
                                          <p:attrName>style.visibility</p:attrName>
                                        </p:attrNameLst>
                                      </p:cBhvr>
                                      <p:to>
                                        <p:strVal val="visible"/>
                                      </p:to>
                                    </p:set>
                                    <p:animEffect transition="in" filter="dissolve">
                                      <p:cBhvr>
                                        <p:cTn id="53" dur="500"/>
                                        <p:tgtEl>
                                          <p:spTgt spid="8">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
                                            <p:txEl>
                                              <p:pRg st="10" end="10"/>
                                            </p:txEl>
                                          </p:spTgt>
                                        </p:tgtEl>
                                        <p:attrNameLst>
                                          <p:attrName>style.visibility</p:attrName>
                                        </p:attrNameLst>
                                      </p:cBhvr>
                                      <p:to>
                                        <p:strVal val="visible"/>
                                      </p:to>
                                    </p:set>
                                    <p:animEffect transition="in" filter="dissolve">
                                      <p:cBhvr>
                                        <p:cTn id="58" dur="500"/>
                                        <p:tgtEl>
                                          <p:spTgt spid="8">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8">
                                            <p:txEl>
                                              <p:pRg st="11" end="11"/>
                                            </p:txEl>
                                          </p:spTgt>
                                        </p:tgtEl>
                                        <p:attrNameLst>
                                          <p:attrName>style.visibility</p:attrName>
                                        </p:attrNameLst>
                                      </p:cBhvr>
                                      <p:to>
                                        <p:strVal val="visible"/>
                                      </p:to>
                                    </p:set>
                                    <p:animEffect transition="in" filter="dissolve">
                                      <p:cBhvr>
                                        <p:cTn id="63"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smtClean="0"/>
              <a:t>Program Structure: </a:t>
            </a:r>
            <a:r>
              <a:rPr lang="en-SG" dirty="0"/>
              <a:t>Compute (7/9)</a:t>
            </a:r>
          </a:p>
        </p:txBody>
      </p:sp>
      <p:sp>
        <p:nvSpPr>
          <p:cNvPr id="3" name="Content Placeholder 2"/>
          <p:cNvSpPr>
            <a:spLocks noGrp="1"/>
          </p:cNvSpPr>
          <p:nvPr>
            <p:ph idx="1"/>
          </p:nvPr>
        </p:nvSpPr>
        <p:spPr>
          <a:xfrm>
            <a:off x="457200" y="1371600"/>
            <a:ext cx="8229600" cy="461665"/>
          </a:xfrm>
        </p:spPr>
        <p:txBody>
          <a:bodyPr>
            <a:spAutoFit/>
          </a:bodyPr>
          <a:lstStyle/>
          <a:p>
            <a:r>
              <a:rPr lang="en-US" dirty="0"/>
              <a:t>Arithmetic operators: Associativity &amp; </a:t>
            </a:r>
            <a:r>
              <a:rPr lang="en-US" dirty="0" smtClean="0"/>
              <a:t>Precedence</a:t>
            </a:r>
            <a:endParaRPr lang="en-SG" dirty="0"/>
          </a:p>
        </p:txBody>
      </p:sp>
      <p:pic>
        <p:nvPicPr>
          <p:cNvPr id="84994" name="Picture 2" descr="C:\modules\CS1010\lecture\Week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176" y="1778735"/>
            <a:ext cx="5846028" cy="4680644"/>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27</a:t>
            </a:fld>
            <a:endParaRPr lang="en-US" sz="1000" dirty="0">
              <a:solidFill>
                <a:srgbClr val="000000"/>
              </a:solidFill>
            </a:endParaRPr>
          </a:p>
        </p:txBody>
      </p:sp>
    </p:spTree>
    <p:extLst>
      <p:ext uri="{BB962C8B-B14F-4D97-AF65-F5344CB8AC3E}">
        <p14:creationId xmlns:p14="http://schemas.microsoft.com/office/powerpoint/2010/main" val="27757874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457200" y="1371600"/>
            <a:ext cx="8229600" cy="44258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solidFill>
                  <a:schemeClr val="tx1"/>
                </a:solidFill>
              </a:rPr>
              <a:t>Some interesting rules on arithmetic operations</a:t>
            </a:r>
            <a:endParaRPr lang="en-US" dirty="0" smtClean="0">
              <a:solidFill>
                <a:schemeClr val="tx1"/>
              </a:solidFill>
            </a:endParaRPr>
          </a:p>
          <a:p>
            <a:pPr lvl="1">
              <a:buFont typeface="Wingdings" pitchFamily="2" charset="2"/>
              <a:buChar char="q"/>
            </a:pPr>
            <a:r>
              <a:rPr lang="en-US" sz="2200" dirty="0" smtClean="0">
                <a:solidFill>
                  <a:srgbClr val="0000FF"/>
                </a:solidFill>
              </a:rPr>
              <a:t>Integer </a:t>
            </a:r>
            <a:r>
              <a:rPr lang="en-US" sz="2200" dirty="0">
                <a:solidFill>
                  <a:srgbClr val="0000FF"/>
                </a:solidFill>
              </a:rPr>
              <a:t>division</a:t>
            </a:r>
            <a:endParaRPr lang="en-US" sz="2200" b="1" dirty="0">
              <a:solidFill>
                <a:srgbClr val="C00000"/>
              </a:solidFill>
              <a:latin typeface="Courier New" pitchFamily="49" charset="0"/>
              <a:cs typeface="Courier New" pitchFamily="49" charset="0"/>
            </a:endParaRPr>
          </a:p>
          <a:p>
            <a:pPr lvl="2">
              <a:buFont typeface="Wingdings" pitchFamily="2" charset="2"/>
              <a:buChar char="q"/>
            </a:pPr>
            <a:r>
              <a:rPr lang="en-US" dirty="0"/>
              <a:t>If both operands are </a:t>
            </a:r>
            <a:r>
              <a:rPr lang="en-US" dirty="0">
                <a:solidFill>
                  <a:srgbClr val="9933FF"/>
                </a:solidFill>
              </a:rPr>
              <a:t>integers</a:t>
            </a:r>
            <a:r>
              <a:rPr lang="en-US" dirty="0"/>
              <a:t>, then the </a:t>
            </a:r>
            <a:r>
              <a:rPr lang="en-US" dirty="0">
                <a:solidFill>
                  <a:srgbClr val="9933FF"/>
                </a:solidFill>
              </a:rPr>
              <a:t>result of their division </a:t>
            </a:r>
            <a:r>
              <a:rPr lang="en-US" dirty="0"/>
              <a:t>is also an </a:t>
            </a:r>
            <a:r>
              <a:rPr lang="en-US" dirty="0">
                <a:solidFill>
                  <a:srgbClr val="9933FF"/>
                </a:solidFill>
              </a:rPr>
              <a:t>integer</a:t>
            </a:r>
            <a:r>
              <a:rPr lang="en-US" dirty="0" smtClean="0"/>
              <a:t>.</a:t>
            </a:r>
          </a:p>
          <a:p>
            <a:pPr lvl="3">
              <a:buFont typeface="Wingdings" pitchFamily="2" charset="2"/>
              <a:buChar char="v"/>
            </a:pPr>
            <a:r>
              <a:rPr lang="en-US" dirty="0">
                <a:latin typeface="Courier New" pitchFamily="49" charset="0"/>
                <a:cs typeface="Courier New" pitchFamily="49" charset="0"/>
              </a:rPr>
              <a:t>5 / 2</a:t>
            </a:r>
            <a:endParaRPr lang="en-US" dirty="0" smtClean="0">
              <a:solidFill>
                <a:srgbClr val="0000FF"/>
              </a:solidFill>
            </a:endParaRPr>
          </a:p>
          <a:p>
            <a:pPr lvl="1">
              <a:spcBef>
                <a:spcPts val="1800"/>
              </a:spcBef>
              <a:buFont typeface="Wingdings" pitchFamily="2" charset="2"/>
              <a:buChar char="q"/>
            </a:pPr>
            <a:r>
              <a:rPr lang="en-US" sz="2200" dirty="0" smtClean="0">
                <a:solidFill>
                  <a:srgbClr val="0000FF"/>
                </a:solidFill>
              </a:rPr>
              <a:t>Truncated </a:t>
            </a:r>
            <a:r>
              <a:rPr lang="en-US" sz="2200" dirty="0">
                <a:solidFill>
                  <a:srgbClr val="0000FF"/>
                </a:solidFill>
              </a:rPr>
              <a:t>result </a:t>
            </a:r>
            <a:r>
              <a:rPr lang="en-US" sz="2200" dirty="0"/>
              <a:t>if result can’t be stored</a:t>
            </a:r>
            <a:endParaRPr lang="en-US" sz="2200" dirty="0" smtClean="0"/>
          </a:p>
          <a:p>
            <a:pPr lvl="2">
              <a:buFont typeface="Wingdings" pitchFamily="2" charset="2"/>
              <a:buChar char="q"/>
            </a:pPr>
            <a:r>
              <a:rPr lang="en-US" dirty="0" err="1">
                <a:latin typeface="Courier New" pitchFamily="49" charset="0"/>
                <a:cs typeface="Courier New" pitchFamily="49" charset="0"/>
              </a:rPr>
              <a:t>int</a:t>
            </a:r>
            <a:r>
              <a:rPr lang="en-US" dirty="0">
                <a:latin typeface="Courier New" pitchFamily="49" charset="0"/>
                <a:cs typeface="Courier New" pitchFamily="49" charset="0"/>
              </a:rPr>
              <a:t> n; </a:t>
            </a:r>
            <a:r>
              <a:rPr lang="en-US" dirty="0" smtClean="0">
                <a:latin typeface="Courier New" pitchFamily="49" charset="0"/>
                <a:cs typeface="Courier New" pitchFamily="49" charset="0"/>
              </a:rPr>
              <a:t>n </a:t>
            </a:r>
            <a:r>
              <a:rPr lang="en-US" dirty="0">
                <a:latin typeface="Courier New" pitchFamily="49" charset="0"/>
                <a:cs typeface="Courier New" pitchFamily="49" charset="0"/>
              </a:rPr>
              <a:t>= 9 * 0.5</a:t>
            </a:r>
            <a:r>
              <a:rPr lang="en-US" dirty="0" smtClean="0">
                <a:latin typeface="Courier New" pitchFamily="49" charset="0"/>
                <a:cs typeface="Courier New" pitchFamily="49" charset="0"/>
              </a:rPr>
              <a:t>;</a:t>
            </a:r>
            <a:endParaRPr lang="en-US" dirty="0" smtClean="0"/>
          </a:p>
          <a:p>
            <a:pPr lvl="1">
              <a:spcBef>
                <a:spcPts val="1800"/>
              </a:spcBef>
              <a:buFont typeface="Wingdings" pitchFamily="2" charset="2"/>
              <a:buChar char="q"/>
            </a:pPr>
            <a:r>
              <a:rPr lang="en-US" sz="2200" dirty="0" smtClean="0"/>
              <a:t>Data </a:t>
            </a:r>
            <a:r>
              <a:rPr lang="en-US" sz="2200" dirty="0"/>
              <a:t>type promotion in </a:t>
            </a:r>
            <a:r>
              <a:rPr lang="en-US" sz="2200" dirty="0">
                <a:solidFill>
                  <a:srgbClr val="0000FF"/>
                </a:solidFill>
              </a:rPr>
              <a:t>mixed-type </a:t>
            </a:r>
            <a:r>
              <a:rPr lang="en-US" sz="2200" dirty="0"/>
              <a:t>operation</a:t>
            </a:r>
            <a:endParaRPr lang="en-US" sz="2200" dirty="0" smtClean="0">
              <a:cs typeface="Arial" pitchFamily="34" charset="0"/>
            </a:endParaRPr>
          </a:p>
          <a:p>
            <a:pPr lvl="2">
              <a:buFont typeface="Wingdings" pitchFamily="2" charset="2"/>
              <a:buChar char="q"/>
            </a:pPr>
            <a:r>
              <a:rPr lang="en-SG" dirty="0"/>
              <a:t>If an operation is specified between a </a:t>
            </a:r>
            <a:r>
              <a:rPr lang="en-SG" dirty="0">
                <a:solidFill>
                  <a:srgbClr val="9933FF"/>
                </a:solidFill>
              </a:rPr>
              <a:t>low precision data type </a:t>
            </a:r>
            <a:r>
              <a:rPr lang="en-SG" dirty="0"/>
              <a:t>and a </a:t>
            </a:r>
            <a:r>
              <a:rPr lang="en-SG" dirty="0">
                <a:solidFill>
                  <a:srgbClr val="9933FF"/>
                </a:solidFill>
              </a:rPr>
              <a:t>high precision data type</a:t>
            </a:r>
            <a:r>
              <a:rPr lang="en-SG" dirty="0"/>
              <a:t>, the result of calculation would of </a:t>
            </a:r>
            <a:r>
              <a:rPr lang="en-SG" dirty="0">
                <a:solidFill>
                  <a:srgbClr val="9933FF"/>
                </a:solidFill>
              </a:rPr>
              <a:t>high precision data type</a:t>
            </a:r>
            <a:r>
              <a:rPr lang="en-SG" dirty="0" smtClean="0"/>
              <a:t>.</a:t>
            </a:r>
          </a:p>
          <a:p>
            <a:pPr lvl="3">
              <a:buFont typeface="Wingdings" pitchFamily="2" charset="2"/>
              <a:buChar char="v"/>
            </a:pPr>
            <a:r>
              <a:rPr lang="en-US" dirty="0">
                <a:latin typeface="Courier New" pitchFamily="49" charset="0"/>
                <a:cs typeface="Courier New" pitchFamily="49" charset="0"/>
              </a:rPr>
              <a:t>2 * 2.0</a:t>
            </a:r>
            <a:endParaRPr lang="en-US" dirty="0" smtClean="0">
              <a:solidFill>
                <a:srgbClr val="0000FF"/>
              </a:solidFill>
            </a:endParaRPr>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Right Arrow 1"/>
          <p:cNvSpPr/>
          <p:nvPr/>
        </p:nvSpPr>
        <p:spPr bwMode="auto">
          <a:xfrm>
            <a:off x="4464390" y="3737861"/>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4" name="TextBox 3"/>
          <p:cNvSpPr txBox="1"/>
          <p:nvPr/>
        </p:nvSpPr>
        <p:spPr>
          <a:xfrm>
            <a:off x="4755801" y="3670956"/>
            <a:ext cx="2233304" cy="369332"/>
          </a:xfrm>
          <a:prstGeom prst="rect">
            <a:avLst/>
          </a:prstGeom>
          <a:noFill/>
        </p:spPr>
        <p:txBody>
          <a:bodyPr wrap="none" rtlCol="0">
            <a:spAutoFit/>
          </a:bodyPr>
          <a:lstStyle/>
          <a:p>
            <a:r>
              <a:rPr lang="en-US" dirty="0" smtClean="0">
                <a:solidFill>
                  <a:srgbClr val="FF0000"/>
                </a:solidFill>
              </a:rPr>
              <a:t>4</a:t>
            </a:r>
            <a:r>
              <a:rPr lang="en-US" dirty="0" smtClean="0"/>
              <a:t> </a:t>
            </a:r>
            <a:r>
              <a:rPr lang="en-US" dirty="0"/>
              <a:t>will be stored in </a:t>
            </a:r>
            <a:r>
              <a:rPr lang="en-US" dirty="0">
                <a:latin typeface="Courier New" pitchFamily="49" charset="0"/>
                <a:cs typeface="Courier New" pitchFamily="49" charset="0"/>
              </a:rPr>
              <a:t>n</a:t>
            </a:r>
            <a:r>
              <a:rPr lang="en-US" dirty="0"/>
              <a:t>.</a:t>
            </a:r>
            <a:endParaRPr lang="en-SG" dirty="0"/>
          </a:p>
        </p:txBody>
      </p:sp>
      <p:sp>
        <p:nvSpPr>
          <p:cNvPr id="9" name="Right Arrow 8"/>
          <p:cNvSpPr/>
          <p:nvPr/>
        </p:nvSpPr>
        <p:spPr bwMode="auto">
          <a:xfrm>
            <a:off x="3332074" y="5489304"/>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3623484" y="5400627"/>
            <a:ext cx="623657" cy="369332"/>
          </a:xfrm>
          <a:prstGeom prst="rect">
            <a:avLst/>
          </a:prstGeom>
          <a:noFill/>
        </p:spPr>
        <p:txBody>
          <a:bodyPr wrap="square" rtlCol="0">
            <a:spAutoFit/>
          </a:bodyPr>
          <a:lstStyle/>
          <a:p>
            <a:r>
              <a:rPr lang="en-US" dirty="0">
                <a:solidFill>
                  <a:srgbClr val="FF0000"/>
                </a:solidFill>
              </a:rPr>
              <a:t>4.0</a:t>
            </a:r>
            <a:endParaRPr lang="en-SG" dirty="0">
              <a:solidFill>
                <a:srgbClr val="FF0000"/>
              </a:solidFill>
            </a:endParaRPr>
          </a:p>
        </p:txBody>
      </p:sp>
      <p:sp>
        <p:nvSpPr>
          <p:cNvPr id="5" name="Title 4"/>
          <p:cNvSpPr>
            <a:spLocks noGrp="1"/>
          </p:cNvSpPr>
          <p:nvPr>
            <p:ph type="title"/>
          </p:nvPr>
        </p:nvSpPr>
        <p:spPr/>
        <p:txBody>
          <a:bodyPr/>
          <a:lstStyle/>
          <a:p>
            <a:r>
              <a:rPr lang="en-SG" dirty="0" smtClean="0"/>
              <a:t>Program Structure: </a:t>
            </a:r>
            <a:r>
              <a:rPr lang="en-SG" dirty="0"/>
              <a:t>Compute </a:t>
            </a:r>
            <a:r>
              <a:rPr lang="en-SG" dirty="0" smtClean="0"/>
              <a:t>(8/9</a:t>
            </a:r>
            <a:r>
              <a:rPr lang="en-SG" dirty="0"/>
              <a:t>)</a:t>
            </a:r>
          </a:p>
        </p:txBody>
      </p:sp>
      <p:sp>
        <p:nvSpPr>
          <p:cNvPr id="14" name="Right Arrow 13"/>
          <p:cNvSpPr/>
          <p:nvPr/>
        </p:nvSpPr>
        <p:spPr bwMode="auto">
          <a:xfrm>
            <a:off x="2961621" y="2853899"/>
            <a:ext cx="160773" cy="19091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3253031" y="2776108"/>
            <a:ext cx="623657" cy="369332"/>
          </a:xfrm>
          <a:prstGeom prst="rect">
            <a:avLst/>
          </a:prstGeom>
          <a:noFill/>
        </p:spPr>
        <p:txBody>
          <a:bodyPr wrap="square" rtlCol="0">
            <a:spAutoFit/>
          </a:bodyPr>
          <a:lstStyle/>
          <a:p>
            <a:r>
              <a:rPr lang="en-US" dirty="0">
                <a:solidFill>
                  <a:srgbClr val="FF0000"/>
                </a:solidFill>
              </a:rPr>
              <a:t>2</a:t>
            </a:r>
            <a:endParaRPr lang="en-SG" dirty="0">
              <a:solidFill>
                <a:srgbClr val="FF0000"/>
              </a:solidFill>
            </a:endParaRPr>
          </a:p>
        </p:txBody>
      </p:sp>
      <p:sp>
        <p:nvSpPr>
          <p:cNvPr id="1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28</a:t>
            </a:fld>
            <a:endParaRPr lang="en-US" sz="1000" dirty="0">
              <a:solidFill>
                <a:srgbClr val="000000"/>
              </a:solidFill>
            </a:endParaRPr>
          </a:p>
        </p:txBody>
      </p:sp>
    </p:spTree>
    <p:extLst>
      <p:ext uri="{BB962C8B-B14F-4D97-AF65-F5344CB8AC3E}">
        <p14:creationId xmlns:p14="http://schemas.microsoft.com/office/powerpoint/2010/main" val="1218410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dissolve">
                                      <p:cBhvr>
                                        <p:cTn id="7" dur="500"/>
                                        <p:tgtEl>
                                          <p:spTgt spid="1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dissolv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dissolve">
                                      <p:cBhvr>
                                        <p:cTn id="15" dur="500"/>
                                        <p:tgtEl>
                                          <p:spTgt spid="1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dissolve">
                                      <p:cBhvr>
                                        <p:cTn id="29" dur="500"/>
                                        <p:tgtEl>
                                          <p:spTgt spid="1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dissolve">
                                      <p:cBhvr>
                                        <p:cTn id="34" dur="500"/>
                                        <p:tgtEl>
                                          <p:spTgt spid="1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3">
                                            <p:txEl>
                                              <p:pRg st="6" end="6"/>
                                            </p:txEl>
                                          </p:spTgt>
                                        </p:tgtEl>
                                        <p:attrNameLst>
                                          <p:attrName>style.visibility</p:attrName>
                                        </p:attrNameLst>
                                      </p:cBhvr>
                                      <p:to>
                                        <p:strVal val="visible"/>
                                      </p:to>
                                    </p:set>
                                    <p:animEffect transition="in" filter="dissolve">
                                      <p:cBhvr>
                                        <p:cTn id="48" dur="500"/>
                                        <p:tgtEl>
                                          <p:spTgt spid="13">
                                            <p:txEl>
                                              <p:pRg st="6" end="6"/>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animEffect transition="in" filter="dissolve">
                                      <p:cBhvr>
                                        <p:cTn id="51" dur="500"/>
                                        <p:tgtEl>
                                          <p:spTgt spid="1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3">
                                            <p:txEl>
                                              <p:pRg st="8" end="8"/>
                                            </p:txEl>
                                          </p:spTgt>
                                        </p:tgtEl>
                                        <p:attrNameLst>
                                          <p:attrName>style.visibility</p:attrName>
                                        </p:attrNameLst>
                                      </p:cBhvr>
                                      <p:to>
                                        <p:strVal val="visible"/>
                                      </p:to>
                                    </p:set>
                                    <p:animEffect transition="in" filter="dissolve">
                                      <p:cBhvr>
                                        <p:cTn id="56" dur="500"/>
                                        <p:tgtEl>
                                          <p:spTgt spid="13">
                                            <p:txEl>
                                              <p:pRg st="8" end="8"/>
                                            </p:txEl>
                                          </p:spTgt>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animBg="1"/>
      <p:bldP spid="10" grpId="0"/>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Last week’s Example</a:t>
            </a:r>
            <a:endParaRPr lang="en-SG" dirty="0"/>
          </a:p>
        </p:txBody>
      </p:sp>
      <p:sp>
        <p:nvSpPr>
          <p:cNvPr id="3" name="Content Placeholder 2"/>
          <p:cNvSpPr>
            <a:spLocks noGrp="1"/>
          </p:cNvSpPr>
          <p:nvPr>
            <p:ph idx="1"/>
          </p:nvPr>
        </p:nvSpPr>
        <p:spPr>
          <a:xfrm>
            <a:off x="457200" y="1371600"/>
            <a:ext cx="8229600" cy="523220"/>
          </a:xfrm>
        </p:spPr>
        <p:txBody>
          <a:bodyPr>
            <a:spAutoFit/>
          </a:bodyPr>
          <a:lstStyle/>
          <a:p>
            <a:r>
              <a:rPr lang="en-US" sz="2800" dirty="0"/>
              <a:t>Compute the average of three </a:t>
            </a:r>
            <a:r>
              <a:rPr lang="en-SG" sz="2800" dirty="0"/>
              <a:t>input </a:t>
            </a:r>
            <a:r>
              <a:rPr lang="en-US" sz="2800" dirty="0"/>
              <a:t>integers.</a:t>
            </a:r>
            <a:endParaRPr lang="en-SG" sz="2800" dirty="0"/>
          </a:p>
        </p:txBody>
      </p:sp>
      <p:sp>
        <p:nvSpPr>
          <p:cNvPr id="38" name="TextBox 37"/>
          <p:cNvSpPr txBox="1"/>
          <p:nvPr/>
        </p:nvSpPr>
        <p:spPr>
          <a:xfrm>
            <a:off x="393404" y="1949061"/>
            <a:ext cx="8293395" cy="427809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SG" sz="1600" b="1" dirty="0" smtClean="0">
                <a:solidFill>
                  <a:srgbClr val="800000"/>
                </a:solidFill>
                <a:latin typeface="Courier New" pitchFamily="49" charset="0"/>
                <a:cs typeface="Courier New" pitchFamily="49" charset="0"/>
              </a:rPr>
              <a:t>// Computes the average of 3 integers from user input</a:t>
            </a:r>
            <a:endParaRPr lang="en-SG" sz="1600" b="1" dirty="0">
              <a:solidFill>
                <a:srgbClr val="800000"/>
              </a:solidFill>
              <a:latin typeface="Courier New" pitchFamily="49" charset="0"/>
              <a:cs typeface="Courier New" pitchFamily="49" charset="0"/>
            </a:endParaRPr>
          </a:p>
          <a:p>
            <a:endParaRPr lang="en-SG" sz="1600" b="1" dirty="0" smtClean="0">
              <a:solidFill>
                <a:srgbClr val="9933FF"/>
              </a:solidFill>
              <a:latin typeface="Courier New" pitchFamily="49" charset="0"/>
              <a:cs typeface="Courier New" pitchFamily="49" charset="0"/>
            </a:endParaRPr>
          </a:p>
          <a:p>
            <a:r>
              <a:rPr lang="en-SG" sz="1600" b="1" dirty="0">
                <a:solidFill>
                  <a:srgbClr val="6600CC"/>
                </a:solidFill>
                <a:latin typeface="Courier New" pitchFamily="49" charset="0"/>
                <a:cs typeface="Courier New" pitchFamily="49" charset="0"/>
              </a:rPr>
              <a:t>#include</a:t>
            </a:r>
            <a:r>
              <a:rPr lang="en-SG" sz="1600" b="1" dirty="0">
                <a:solidFill>
                  <a:srgbClr val="9933FF"/>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smtClean="0">
                <a:solidFill>
                  <a:srgbClr val="006600"/>
                </a:solidFill>
                <a:latin typeface="Courier New" pitchFamily="49" charset="0"/>
                <a:cs typeface="Courier New" pitchFamily="49" charset="0"/>
              </a:rPr>
              <a:t>&gt;   </a:t>
            </a:r>
            <a:r>
              <a:rPr lang="en-SG" sz="1600" b="1" dirty="0" smtClean="0">
                <a:solidFill>
                  <a:srgbClr val="800000"/>
                </a:solidFill>
                <a:latin typeface="Courier New" pitchFamily="49" charset="0"/>
                <a:cs typeface="Courier New" pitchFamily="49" charset="0"/>
              </a:rPr>
              <a:t>// enable data input, output facilities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err="1" smtClean="0">
                <a:solidFill>
                  <a:srgbClr val="0000FF"/>
                </a:solidFill>
                <a:latin typeface="Courier New" pitchFamily="49" charset="0"/>
                <a:cs typeface="Courier New" pitchFamily="49" charset="0"/>
              </a:rPr>
              <a:t>int</a:t>
            </a:r>
            <a:r>
              <a:rPr lang="en-SG" sz="1600" b="1" dirty="0" smtClean="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smtClean="0">
                <a:latin typeface="Courier New" pitchFamily="49" charset="0"/>
                <a:cs typeface="Courier New" pitchFamily="49" charset="0"/>
              </a:rPr>
              <a:t>)</a:t>
            </a:r>
          </a:p>
          <a:p>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solidFill>
                  <a:srgbClr val="0000FF"/>
                </a:solidFill>
                <a:latin typeface="Courier New" pitchFamily="49" charset="0"/>
                <a:cs typeface="Courier New" pitchFamily="49" charset="0"/>
              </a:rPr>
              <a:t> </a:t>
            </a:r>
            <a:r>
              <a:rPr lang="en-SG" sz="1600" b="1" dirty="0" smtClean="0">
                <a:latin typeface="Courier New" pitchFamily="49" charset="0"/>
                <a:cs typeface="Courier New" pitchFamily="49" charset="0"/>
              </a:rPr>
              <a:t>num1, num2, num3;  </a:t>
            </a:r>
            <a:r>
              <a:rPr lang="en-SG" sz="1600" b="1" dirty="0">
                <a:solidFill>
                  <a:srgbClr val="800000"/>
                </a:solidFill>
                <a:latin typeface="Courier New" pitchFamily="49" charset="0"/>
                <a:cs typeface="Courier New" pitchFamily="49" charset="0"/>
              </a:rPr>
              <a:t>// declare necessary variables</a:t>
            </a:r>
          </a:p>
          <a:p>
            <a:r>
              <a:rPr lang="en-US" sz="1600" b="1" dirty="0" smtClean="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float</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ave</a:t>
            </a:r>
            <a:r>
              <a:rPr lang="en-US" sz="1600" b="1" dirty="0" smtClean="0">
                <a:solidFill>
                  <a:schemeClr val="tx1"/>
                </a:solidFill>
                <a:latin typeface="Courier New" pitchFamily="49" charset="0"/>
                <a:cs typeface="Courier New" pitchFamily="49" charset="0"/>
              </a:rPr>
              <a:t>;</a:t>
            </a:r>
            <a:endParaRPr lang="en-SG" sz="1600" b="1" dirty="0">
              <a:solidFill>
                <a:schemeClr val="tx1"/>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a:t>
            </a:r>
            <a:r>
              <a:rPr lang="en-SG" sz="1600" b="1" dirty="0" smtClean="0">
                <a:solidFill>
                  <a:srgbClr val="006600"/>
                </a:solidFill>
                <a:latin typeface="Courier New" pitchFamily="49" charset="0"/>
                <a:cs typeface="Courier New" pitchFamily="49" charset="0"/>
              </a:rPr>
              <a:t>3 integers:</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prompt for user input</a:t>
            </a:r>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scanf</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t>
            </a:r>
            <a:r>
              <a:rPr lang="en-SG" sz="1600" b="1" dirty="0" smtClean="0">
                <a:solidFill>
                  <a:srgbClr val="FF0000"/>
                </a:solidFill>
                <a:latin typeface="Courier New" pitchFamily="49" charset="0"/>
                <a:cs typeface="Courier New" pitchFamily="49" charset="0"/>
              </a:rPr>
              <a:t>%d %d %d</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&amp;num1, &amp;num2, &amp;num3);  </a:t>
            </a:r>
            <a:r>
              <a:rPr lang="en-SG" sz="1600" b="1" dirty="0">
                <a:solidFill>
                  <a:srgbClr val="8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read 3 user inputs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ave</a:t>
            </a:r>
            <a:r>
              <a:rPr lang="en-SG" sz="1600" b="1" dirty="0" smtClean="0">
                <a:latin typeface="Courier New" pitchFamily="49" charset="0"/>
                <a:cs typeface="Courier New" pitchFamily="49" charset="0"/>
              </a:rPr>
              <a:t> = (num1 + num2 + num3) / </a:t>
            </a:r>
            <a:r>
              <a:rPr lang="en-SG" sz="1600" b="1" dirty="0">
                <a:solidFill>
                  <a:srgbClr val="006600"/>
                </a:solidFill>
                <a:latin typeface="Courier New" pitchFamily="49" charset="0"/>
                <a:cs typeface="Courier New" pitchFamily="49" charset="0"/>
              </a:rPr>
              <a:t>3</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"Average = </a:t>
            </a:r>
            <a:r>
              <a:rPr lang="en-SG" sz="1600" b="1" dirty="0" smtClean="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ave</a:t>
            </a:r>
            <a:r>
              <a:rPr lang="en-SG" sz="1600" b="1" dirty="0" smtClean="0">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print out result</a:t>
            </a:r>
          </a:p>
          <a:p>
            <a:endParaRPr lang="en-SG" sz="1600" b="1" dirty="0">
              <a:latin typeface="Courier New" pitchFamily="49" charset="0"/>
              <a:cs typeface="Courier New" pitchFamily="49" charset="0"/>
            </a:endParaRPr>
          </a:p>
          <a:p>
            <a:r>
              <a:rPr lang="en-SG" sz="1600" b="1" dirty="0" smtClean="0">
                <a:solidFill>
                  <a:srgbClr val="0000FF"/>
                </a:solidFill>
                <a:latin typeface="Courier New" pitchFamily="49" charset="0"/>
                <a:cs typeface="Courier New" pitchFamily="49" charset="0"/>
              </a:rPr>
              <a:t>    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a:t>
            </a:r>
          </a:p>
        </p:txBody>
      </p:sp>
      <p:sp>
        <p:nvSpPr>
          <p:cNvPr id="40" name="TextBox 39"/>
          <p:cNvSpPr txBox="1"/>
          <p:nvPr/>
        </p:nvSpPr>
        <p:spPr>
          <a:xfrm>
            <a:off x="4097413" y="5690888"/>
            <a:ext cx="3515500"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dirty="0"/>
              <a:t>Enter 3 integers: </a:t>
            </a:r>
            <a:r>
              <a:rPr lang="en-SG" dirty="0">
                <a:solidFill>
                  <a:srgbClr val="0000FF"/>
                </a:solidFill>
              </a:rPr>
              <a:t>5 9 -3</a:t>
            </a:r>
          </a:p>
          <a:p>
            <a:r>
              <a:rPr lang="en-SG" dirty="0">
                <a:solidFill>
                  <a:srgbClr val="9933FF"/>
                </a:solidFill>
              </a:rPr>
              <a:t>Average = </a:t>
            </a:r>
            <a:r>
              <a:rPr lang="en-SG" dirty="0" smtClean="0">
                <a:solidFill>
                  <a:srgbClr val="9933FF"/>
                </a:solidFill>
              </a:rPr>
              <a:t>3.00</a:t>
            </a:r>
            <a:endParaRPr lang="en-SG" dirty="0">
              <a:solidFill>
                <a:srgbClr val="9933FF"/>
              </a:solidFill>
            </a:endParaRPr>
          </a:p>
        </p:txBody>
      </p:sp>
      <p:sp>
        <p:nvSpPr>
          <p:cNvPr id="2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29</a:t>
            </a:fld>
            <a:endParaRPr lang="en-US" sz="1000" dirty="0">
              <a:solidFill>
                <a:srgbClr val="000000"/>
              </a:solidFill>
            </a:endParaRPr>
          </a:p>
        </p:txBody>
      </p:sp>
    </p:spTree>
    <p:extLst>
      <p:ext uri="{BB962C8B-B14F-4D97-AF65-F5344CB8AC3E}">
        <p14:creationId xmlns:p14="http://schemas.microsoft.com/office/powerpoint/2010/main" val="2619978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5"/>
          <p:cNvSpPr>
            <a:spLocks noGrp="1"/>
          </p:cNvSpPr>
          <p:nvPr>
            <p:ph idx="1"/>
          </p:nvPr>
        </p:nvSpPr>
        <p:spPr>
          <a:xfrm>
            <a:off x="506413" y="5850083"/>
            <a:ext cx="8229600" cy="338554"/>
          </a:xfrm>
        </p:spPr>
        <p:txBody>
          <a:bodyPr>
            <a:spAutoFit/>
          </a:bodyPr>
          <a:lstStyle/>
          <a:p>
            <a:pPr marL="0" indent="0">
              <a:spcBef>
                <a:spcPts val="0"/>
              </a:spcBef>
              <a:buNone/>
            </a:pPr>
            <a:r>
              <a:rPr lang="en-US" sz="1600" i="1" dirty="0" smtClean="0">
                <a:solidFill>
                  <a:srgbClr val="0000FF"/>
                </a:solidFill>
              </a:rPr>
              <a:t>* algorithm is a set of carefully designed steps, describing how to solve a task / sub-task</a:t>
            </a:r>
          </a:p>
        </p:txBody>
      </p:sp>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TextBox 12"/>
          <p:cNvSpPr txBox="1"/>
          <p:nvPr/>
        </p:nvSpPr>
        <p:spPr bwMode="auto">
          <a:xfrm>
            <a:off x="3510683" y="2211188"/>
            <a:ext cx="2140527"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Analysis</a:t>
            </a:r>
            <a:endParaRPr lang="en-SG" dirty="0">
              <a:solidFill>
                <a:srgbClr val="FFFFFF"/>
              </a:solidFill>
            </a:endParaRPr>
          </a:p>
        </p:txBody>
      </p:sp>
      <p:sp>
        <p:nvSpPr>
          <p:cNvPr id="14" name="TextBox 13"/>
          <p:cNvSpPr txBox="1"/>
          <p:nvPr/>
        </p:nvSpPr>
        <p:spPr bwMode="auto">
          <a:xfrm>
            <a:off x="3501253" y="3156907"/>
            <a:ext cx="2159387"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Design</a:t>
            </a:r>
            <a:endParaRPr lang="en-SG" dirty="0">
              <a:solidFill>
                <a:srgbClr val="FFFFFF"/>
              </a:solidFill>
            </a:endParaRPr>
          </a:p>
        </p:txBody>
      </p:sp>
      <p:sp>
        <p:nvSpPr>
          <p:cNvPr id="15" name="TextBox 14"/>
          <p:cNvSpPr txBox="1"/>
          <p:nvPr/>
        </p:nvSpPr>
        <p:spPr bwMode="auto">
          <a:xfrm>
            <a:off x="3501253" y="4110114"/>
            <a:ext cx="2159386"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Implementation</a:t>
            </a:r>
            <a:endParaRPr lang="en-SG" dirty="0">
              <a:solidFill>
                <a:srgbClr val="FFFFFF"/>
              </a:solidFill>
            </a:endParaRPr>
          </a:p>
        </p:txBody>
      </p:sp>
      <p:sp>
        <p:nvSpPr>
          <p:cNvPr id="16" name="TextBox 15"/>
          <p:cNvSpPr txBox="1"/>
          <p:nvPr/>
        </p:nvSpPr>
        <p:spPr bwMode="auto">
          <a:xfrm>
            <a:off x="3501253" y="5054864"/>
            <a:ext cx="2159386" cy="369332"/>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a:defRPr/>
            </a:pPr>
            <a:r>
              <a:rPr lang="en-US" dirty="0">
                <a:solidFill>
                  <a:srgbClr val="FFFFFF"/>
                </a:solidFill>
              </a:rPr>
              <a:t>Testing</a:t>
            </a:r>
            <a:endParaRPr lang="en-SG" dirty="0">
              <a:solidFill>
                <a:srgbClr val="FFFFFF"/>
              </a:solidFill>
            </a:endParaRPr>
          </a:p>
        </p:txBody>
      </p:sp>
      <p:cxnSp>
        <p:nvCxnSpPr>
          <p:cNvPr id="17" name="Straight Arrow Connector 12"/>
          <p:cNvCxnSpPr>
            <a:cxnSpLocks noChangeShapeType="1"/>
          </p:cNvCxnSpPr>
          <p:nvPr/>
        </p:nvCxnSpPr>
        <p:spPr bwMode="auto">
          <a:xfrm rot="5400000">
            <a:off x="4346941" y="2867909"/>
            <a:ext cx="468000" cy="1588"/>
          </a:xfrm>
          <a:prstGeom prst="straightConnector1">
            <a:avLst/>
          </a:prstGeom>
          <a:noFill/>
          <a:ln w="28575" cap="sq" algn="ctr">
            <a:solidFill>
              <a:schemeClr val="tx1"/>
            </a:solidFill>
            <a:round/>
            <a:headEnd type="triangle" w="lg" len="med"/>
            <a:tailEnd type="triangle" w="lg" len="med"/>
          </a:ln>
        </p:spPr>
      </p:cxnSp>
      <p:cxnSp>
        <p:nvCxnSpPr>
          <p:cNvPr id="18" name="Straight Arrow Connector 14"/>
          <p:cNvCxnSpPr>
            <a:cxnSpLocks noChangeShapeType="1"/>
          </p:cNvCxnSpPr>
          <p:nvPr/>
        </p:nvCxnSpPr>
        <p:spPr bwMode="auto">
          <a:xfrm rot="5400000">
            <a:off x="4346941" y="3823302"/>
            <a:ext cx="468000" cy="1588"/>
          </a:xfrm>
          <a:prstGeom prst="straightConnector1">
            <a:avLst/>
          </a:prstGeom>
          <a:noFill/>
          <a:ln w="28575" cap="sq" algn="ctr">
            <a:solidFill>
              <a:schemeClr val="tx1"/>
            </a:solidFill>
            <a:round/>
            <a:headEnd type="triangle" w="lg" len="med"/>
            <a:tailEnd type="triangle" w="lg" len="med"/>
          </a:ln>
        </p:spPr>
      </p:cxnSp>
      <p:cxnSp>
        <p:nvCxnSpPr>
          <p:cNvPr id="19" name="Straight Arrow Connector 15"/>
          <p:cNvCxnSpPr>
            <a:cxnSpLocks noChangeShapeType="1"/>
          </p:cNvCxnSpPr>
          <p:nvPr/>
        </p:nvCxnSpPr>
        <p:spPr bwMode="auto">
          <a:xfrm rot="5400000">
            <a:off x="4346941" y="4786546"/>
            <a:ext cx="468000" cy="1588"/>
          </a:xfrm>
          <a:prstGeom prst="straightConnector1">
            <a:avLst/>
          </a:prstGeom>
          <a:noFill/>
          <a:ln w="28575" cap="sq" algn="ctr">
            <a:solidFill>
              <a:schemeClr val="tx1"/>
            </a:solidFill>
            <a:round/>
            <a:headEnd type="triangle" w="lg" len="med"/>
            <a:tailEnd type="triangle" w="lg" len="med"/>
          </a:ln>
        </p:spPr>
      </p:cxnSp>
      <p:cxnSp>
        <p:nvCxnSpPr>
          <p:cNvPr id="25" name="Straight Connector 41"/>
          <p:cNvCxnSpPr>
            <a:cxnSpLocks noChangeShapeType="1"/>
          </p:cNvCxnSpPr>
          <p:nvPr/>
        </p:nvCxnSpPr>
        <p:spPr bwMode="auto">
          <a:xfrm rot="10800000">
            <a:off x="5647280" y="2316430"/>
            <a:ext cx="564203" cy="0"/>
          </a:xfrm>
          <a:prstGeom prst="line">
            <a:avLst/>
          </a:prstGeom>
          <a:noFill/>
          <a:ln w="28575" cap="sq" algn="ctr">
            <a:solidFill>
              <a:srgbClr val="006600"/>
            </a:solidFill>
            <a:round/>
            <a:headEnd type="none" w="lg" len="med"/>
            <a:tailEnd type="triangle" w="med" len="med"/>
          </a:ln>
        </p:spPr>
      </p:cxnSp>
      <p:cxnSp>
        <p:nvCxnSpPr>
          <p:cNvPr id="26" name="Straight Connector 48"/>
          <p:cNvCxnSpPr>
            <a:cxnSpLocks noChangeShapeType="1"/>
          </p:cNvCxnSpPr>
          <p:nvPr/>
        </p:nvCxnSpPr>
        <p:spPr bwMode="auto">
          <a:xfrm>
            <a:off x="5660641" y="5355734"/>
            <a:ext cx="890310" cy="0"/>
          </a:xfrm>
          <a:prstGeom prst="line">
            <a:avLst/>
          </a:prstGeom>
          <a:noFill/>
          <a:ln w="28575" cap="sq" algn="ctr">
            <a:solidFill>
              <a:srgbClr val="800000"/>
            </a:solidFill>
            <a:round/>
            <a:headEnd type="none" w="sm" len="sm"/>
            <a:tailEnd type="none" w="sm" len="sm"/>
          </a:ln>
        </p:spPr>
      </p:cxnSp>
      <p:sp>
        <p:nvSpPr>
          <p:cNvPr id="8" name="TextBox 24"/>
          <p:cNvSpPr txBox="1">
            <a:spLocks noChangeArrowheads="1"/>
          </p:cNvSpPr>
          <p:nvPr/>
        </p:nvSpPr>
        <p:spPr bwMode="auto">
          <a:xfrm>
            <a:off x="1215253" y="2137163"/>
            <a:ext cx="2139950" cy="584775"/>
          </a:xfrm>
          <a:prstGeom prst="rect">
            <a:avLst/>
          </a:prstGeom>
          <a:noFill/>
          <a:ln w="9525">
            <a:noFill/>
            <a:miter lim="800000"/>
            <a:headEnd/>
            <a:tailEnd/>
          </a:ln>
        </p:spPr>
        <p:txBody>
          <a:bodyPr>
            <a:spAutoFit/>
          </a:bodyPr>
          <a:lstStyle/>
          <a:p>
            <a:pPr algn="ctr"/>
            <a:r>
              <a:rPr lang="en-US" sz="1600" i="1" dirty="0"/>
              <a:t>Determine problem features</a:t>
            </a:r>
          </a:p>
        </p:txBody>
      </p:sp>
      <p:sp>
        <p:nvSpPr>
          <p:cNvPr id="9" name="TextBox 25"/>
          <p:cNvSpPr txBox="1">
            <a:spLocks noChangeArrowheads="1"/>
          </p:cNvSpPr>
          <p:nvPr/>
        </p:nvSpPr>
        <p:spPr bwMode="auto">
          <a:xfrm>
            <a:off x="1215253" y="3158467"/>
            <a:ext cx="2139950" cy="338554"/>
          </a:xfrm>
          <a:prstGeom prst="rect">
            <a:avLst/>
          </a:prstGeom>
          <a:noFill/>
          <a:ln w="9525">
            <a:noFill/>
            <a:miter lim="800000"/>
            <a:headEnd/>
            <a:tailEnd/>
          </a:ln>
        </p:spPr>
        <p:txBody>
          <a:bodyPr>
            <a:spAutoFit/>
          </a:bodyPr>
          <a:lstStyle/>
          <a:p>
            <a:pPr algn="ctr"/>
            <a:r>
              <a:rPr lang="en-US" sz="1600" i="1" dirty="0" smtClean="0"/>
              <a:t>Design algorithm</a:t>
            </a:r>
            <a:endParaRPr lang="en-US" sz="1600" i="1" dirty="0"/>
          </a:p>
        </p:txBody>
      </p:sp>
      <p:sp>
        <p:nvSpPr>
          <p:cNvPr id="10" name="TextBox 26"/>
          <p:cNvSpPr txBox="1">
            <a:spLocks noChangeArrowheads="1"/>
          </p:cNvSpPr>
          <p:nvPr/>
        </p:nvSpPr>
        <p:spPr bwMode="auto">
          <a:xfrm>
            <a:off x="1215253" y="4111434"/>
            <a:ext cx="2139950" cy="338554"/>
          </a:xfrm>
          <a:prstGeom prst="rect">
            <a:avLst/>
          </a:prstGeom>
          <a:noFill/>
          <a:ln w="9525">
            <a:noFill/>
            <a:miter lim="800000"/>
            <a:headEnd/>
            <a:tailEnd/>
          </a:ln>
        </p:spPr>
        <p:txBody>
          <a:bodyPr>
            <a:spAutoFit/>
          </a:bodyPr>
          <a:lstStyle/>
          <a:p>
            <a:pPr algn="ctr"/>
            <a:r>
              <a:rPr lang="en-US" sz="1600" i="1" dirty="0" smtClean="0"/>
              <a:t>Write code</a:t>
            </a:r>
            <a:endParaRPr lang="en-US" sz="1600" i="1" dirty="0"/>
          </a:p>
        </p:txBody>
      </p:sp>
      <p:sp>
        <p:nvSpPr>
          <p:cNvPr id="11" name="TextBox 27"/>
          <p:cNvSpPr txBox="1">
            <a:spLocks noChangeArrowheads="1"/>
          </p:cNvSpPr>
          <p:nvPr/>
        </p:nvSpPr>
        <p:spPr bwMode="auto">
          <a:xfrm>
            <a:off x="1016816" y="4959437"/>
            <a:ext cx="2535237" cy="584775"/>
          </a:xfrm>
          <a:prstGeom prst="rect">
            <a:avLst/>
          </a:prstGeom>
          <a:noFill/>
          <a:ln w="9525">
            <a:noFill/>
            <a:miter lim="800000"/>
            <a:headEnd/>
            <a:tailEnd/>
          </a:ln>
        </p:spPr>
        <p:txBody>
          <a:bodyPr>
            <a:spAutoFit/>
          </a:bodyPr>
          <a:lstStyle/>
          <a:p>
            <a:pPr algn="ctr"/>
            <a:r>
              <a:rPr lang="en-US" sz="1600" i="1" dirty="0"/>
              <a:t>Check for correctness </a:t>
            </a:r>
            <a:r>
              <a:rPr lang="en-US" sz="1600" i="1" dirty="0" smtClean="0"/>
              <a:t>(and efficiency)</a:t>
            </a:r>
            <a:endParaRPr lang="en-US" sz="1600" i="1" dirty="0"/>
          </a:p>
        </p:txBody>
      </p:sp>
      <p:sp>
        <p:nvSpPr>
          <p:cNvPr id="12" name="TextBox 28"/>
          <p:cNvSpPr txBox="1">
            <a:spLocks noChangeArrowheads="1"/>
          </p:cNvSpPr>
          <p:nvPr/>
        </p:nvSpPr>
        <p:spPr bwMode="auto">
          <a:xfrm>
            <a:off x="6621268" y="3233830"/>
            <a:ext cx="1431688" cy="584775"/>
          </a:xfrm>
          <a:prstGeom prst="rect">
            <a:avLst/>
          </a:prstGeom>
          <a:noFill/>
          <a:ln w="9525">
            <a:noFill/>
            <a:miter lim="800000"/>
            <a:headEnd/>
            <a:tailEnd/>
          </a:ln>
        </p:spPr>
        <p:txBody>
          <a:bodyPr wrap="square">
            <a:spAutoFit/>
          </a:bodyPr>
          <a:lstStyle/>
          <a:p>
            <a:pPr algn="ctr"/>
            <a:r>
              <a:rPr lang="en-US" sz="1600" i="1"/>
              <a:t>Rethink as appropriate</a:t>
            </a:r>
          </a:p>
        </p:txBody>
      </p:sp>
      <p:cxnSp>
        <p:nvCxnSpPr>
          <p:cNvPr id="16391" name="Elbow Connector 16390"/>
          <p:cNvCxnSpPr>
            <a:stCxn id="15" idx="3"/>
          </p:cNvCxnSpPr>
          <p:nvPr/>
        </p:nvCxnSpPr>
        <p:spPr bwMode="auto">
          <a:xfrm flipV="1">
            <a:off x="5660639" y="2463718"/>
            <a:ext cx="305675" cy="1831062"/>
          </a:xfrm>
          <a:prstGeom prst="bentConnector2">
            <a:avLst/>
          </a:prstGeom>
          <a:noFill/>
          <a:ln w="28575" cap="sq" algn="ctr">
            <a:solidFill>
              <a:schemeClr val="tx1"/>
            </a:solidFill>
            <a:round/>
            <a:headEnd type="none" w="sm" len="sm"/>
            <a:tailEnd type="none"/>
          </a:ln>
        </p:spPr>
      </p:cxnSp>
      <p:cxnSp>
        <p:nvCxnSpPr>
          <p:cNvPr id="16394" name="Elbow Connector 16393"/>
          <p:cNvCxnSpPr>
            <a:stCxn id="16" idx="3"/>
          </p:cNvCxnSpPr>
          <p:nvPr/>
        </p:nvCxnSpPr>
        <p:spPr bwMode="auto">
          <a:xfrm flipV="1">
            <a:off x="5660639" y="2316430"/>
            <a:ext cx="550844" cy="2923100"/>
          </a:xfrm>
          <a:prstGeom prst="bentConnector2">
            <a:avLst/>
          </a:prstGeom>
          <a:noFill/>
          <a:ln w="28575" cap="sq" algn="ctr">
            <a:solidFill>
              <a:srgbClr val="006600"/>
            </a:solidFill>
            <a:round/>
            <a:headEnd type="none" w="sm" len="sm"/>
            <a:tailEnd type="none"/>
          </a:ln>
        </p:spPr>
      </p:cxnSp>
      <p:cxnSp>
        <p:nvCxnSpPr>
          <p:cNvPr id="48" name="Straight Connector 31"/>
          <p:cNvCxnSpPr>
            <a:cxnSpLocks noChangeShapeType="1"/>
          </p:cNvCxnSpPr>
          <p:nvPr/>
        </p:nvCxnSpPr>
        <p:spPr bwMode="auto">
          <a:xfrm flipH="1">
            <a:off x="5645704" y="2463718"/>
            <a:ext cx="320610" cy="0"/>
          </a:xfrm>
          <a:prstGeom prst="line">
            <a:avLst/>
          </a:prstGeom>
          <a:noFill/>
          <a:ln w="28575" cap="sq" algn="ctr">
            <a:solidFill>
              <a:schemeClr val="tx1"/>
            </a:solidFill>
            <a:round/>
            <a:headEnd type="none" w="lg" len="med"/>
            <a:tailEnd type="triangle" w="med" len="med"/>
          </a:ln>
        </p:spPr>
      </p:cxnSp>
      <p:cxnSp>
        <p:nvCxnSpPr>
          <p:cNvPr id="16410" name="Elbow Connector 16409"/>
          <p:cNvCxnSpPr>
            <a:endCxn id="14" idx="3"/>
          </p:cNvCxnSpPr>
          <p:nvPr/>
        </p:nvCxnSpPr>
        <p:spPr bwMode="auto">
          <a:xfrm rot="16200000" flipV="1">
            <a:off x="5098716" y="3903498"/>
            <a:ext cx="2014161" cy="890311"/>
          </a:xfrm>
          <a:prstGeom prst="bentConnector2">
            <a:avLst/>
          </a:prstGeom>
          <a:noFill/>
          <a:ln w="28575" cap="sq" algn="ctr">
            <a:solidFill>
              <a:srgbClr val="800000"/>
            </a:solidFill>
            <a:round/>
            <a:headEnd type="none" w="lg" len="med"/>
            <a:tailEnd type="arrow"/>
          </a:ln>
        </p:spPr>
      </p:cxnSp>
      <p:sp>
        <p:nvSpPr>
          <p:cNvPr id="27" name="Oval 26"/>
          <p:cNvSpPr>
            <a:spLocks noChangeArrowheads="1"/>
          </p:cNvSpPr>
          <p:nvPr/>
        </p:nvSpPr>
        <p:spPr bwMode="auto">
          <a:xfrm>
            <a:off x="1352001" y="3080930"/>
            <a:ext cx="1881055" cy="487393"/>
          </a:xfrm>
          <a:prstGeom prst="ellipse">
            <a:avLst/>
          </a:prstGeom>
          <a:noFill/>
          <a:ln w="38100" cap="sq" algn="ctr">
            <a:solidFill>
              <a:srgbClr val="C00000"/>
            </a:solidFill>
            <a:round/>
            <a:headEnd type="none" w="sm" len="sm"/>
            <a:tailEnd type="none" w="sm" len="sm"/>
          </a:ln>
        </p:spPr>
        <p:txBody>
          <a:bodyPr/>
          <a:lstStyle/>
          <a:p>
            <a:endParaRPr lang="en-SG"/>
          </a:p>
        </p:txBody>
      </p:sp>
      <p:sp>
        <p:nvSpPr>
          <p:cNvPr id="3" name="Title 2"/>
          <p:cNvSpPr>
            <a:spLocks noGrp="1"/>
          </p:cNvSpPr>
          <p:nvPr>
            <p:ph type="title"/>
          </p:nvPr>
        </p:nvSpPr>
        <p:spPr/>
        <p:txBody>
          <a:bodyPr/>
          <a:lstStyle/>
          <a:p>
            <a:r>
              <a:rPr lang="en-GB" dirty="0"/>
              <a:t>Week 1 Lecture </a:t>
            </a:r>
            <a:r>
              <a:rPr lang="en-GB" dirty="0" smtClean="0"/>
              <a:t>Review</a:t>
            </a:r>
            <a:endParaRPr lang="en-SG" dirty="0"/>
          </a:p>
        </p:txBody>
      </p:sp>
      <p:sp>
        <p:nvSpPr>
          <p:cNvPr id="28" name="Content Placeholder 2"/>
          <p:cNvSpPr txBox="1">
            <a:spLocks/>
          </p:cNvSpPr>
          <p:nvPr/>
        </p:nvSpPr>
        <p:spPr bwMode="auto">
          <a:xfrm>
            <a:off x="457200" y="1371600"/>
            <a:ext cx="822960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a:t>Problem solving steps:</a:t>
            </a:r>
            <a:endParaRPr lang="en-SG" dirty="0">
              <a:solidFill>
                <a:schemeClr val="tx1"/>
              </a:solidFill>
            </a:endParaRPr>
          </a:p>
        </p:txBody>
      </p:sp>
      <p:sp>
        <p:nvSpPr>
          <p:cNvPr id="33"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a:t>
            </a:fld>
            <a:endParaRPr lang="en-US" sz="1000" dirty="0">
              <a:solidFill>
                <a:srgbClr val="000000"/>
              </a:solidFill>
            </a:endParaRPr>
          </a:p>
        </p:txBody>
      </p:sp>
    </p:spTree>
    <p:extLst>
      <p:ext uri="{BB962C8B-B14F-4D97-AF65-F5344CB8AC3E}">
        <p14:creationId xmlns:p14="http://schemas.microsoft.com/office/powerpoint/2010/main" val="555446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wipe(left)">
                                      <p:cBhvr>
                                        <p:cTn id="11"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3"/>
          <p:cNvSpPr txBox="1">
            <a:spLocks/>
          </p:cNvSpPr>
          <p:nvPr/>
        </p:nvSpPr>
        <p:spPr bwMode="auto">
          <a:xfrm>
            <a:off x="453486" y="3454404"/>
            <a:ext cx="8229600" cy="2579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buSzPct val="80000"/>
            </a:pPr>
            <a:r>
              <a:rPr lang="en-US" sz="2000" dirty="0"/>
              <a:t>Type Casting</a:t>
            </a:r>
          </a:p>
          <a:p>
            <a:pPr lvl="1" indent="-388938">
              <a:buSzPct val="60000"/>
              <a:buFont typeface="Wingdings" pitchFamily="2" charset="2"/>
              <a:buChar char="q"/>
            </a:pPr>
            <a:r>
              <a:rPr lang="en-US" dirty="0"/>
              <a:t>Use a </a:t>
            </a:r>
            <a:r>
              <a:rPr lang="en-US" dirty="0">
                <a:solidFill>
                  <a:srgbClr val="C00000"/>
                </a:solidFill>
              </a:rPr>
              <a:t>cast operator</a:t>
            </a:r>
            <a:r>
              <a:rPr lang="en-US" dirty="0">
                <a:solidFill>
                  <a:srgbClr val="0000FF"/>
                </a:solidFill>
              </a:rPr>
              <a:t> </a:t>
            </a:r>
            <a:r>
              <a:rPr lang="en-US" dirty="0"/>
              <a:t>to change the type of an expression</a:t>
            </a:r>
          </a:p>
          <a:p>
            <a:pPr lvl="2" indent="-338138">
              <a:buSzPct val="60000"/>
              <a:buFont typeface="Wingdings" pitchFamily="2" charset="2"/>
              <a:buChar char="q"/>
            </a:pPr>
            <a:r>
              <a:rPr lang="en-US" dirty="0"/>
              <a:t>syntax:     </a:t>
            </a:r>
            <a:r>
              <a:rPr lang="en-US" dirty="0">
                <a:solidFill>
                  <a:srgbClr val="0000FF"/>
                </a:solidFill>
              </a:rPr>
              <a:t>(</a:t>
            </a:r>
            <a:r>
              <a:rPr lang="en-US" i="1" dirty="0">
                <a:solidFill>
                  <a:srgbClr val="0000FF"/>
                </a:solidFill>
              </a:rPr>
              <a:t>type</a:t>
            </a:r>
            <a:r>
              <a:rPr lang="en-US" dirty="0">
                <a:solidFill>
                  <a:srgbClr val="0000FF"/>
                </a:solidFill>
              </a:rPr>
              <a:t>)  expression </a:t>
            </a:r>
          </a:p>
          <a:p>
            <a:pPr lvl="2" indent="-338138">
              <a:buSzPct val="60000"/>
              <a:buNone/>
            </a:pP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6; float </a:t>
            </a:r>
            <a:r>
              <a:rPr lang="en-US" sz="2000" dirty="0" err="1">
                <a:solidFill>
                  <a:srgbClr val="C00000"/>
                </a:solidFill>
                <a:latin typeface="Courier New" pitchFamily="49" charset="0"/>
                <a:cs typeface="Courier New" pitchFamily="49" charset="0"/>
              </a:rPr>
              <a:t>ff</a:t>
            </a:r>
            <a:r>
              <a:rPr lang="en-US" sz="2000" dirty="0">
                <a:solidFill>
                  <a:srgbClr val="C00000"/>
                </a:solidFill>
                <a:latin typeface="Courier New" pitchFamily="49" charset="0"/>
                <a:cs typeface="Courier New" pitchFamily="49" charset="0"/>
              </a:rPr>
              <a:t> = 15.8;</a:t>
            </a:r>
            <a:r>
              <a:rPr lang="en-US" sz="2000" dirty="0">
                <a:solidFill>
                  <a:srgbClr val="C00000"/>
                </a:solidFill>
              </a:rPr>
              <a:t>                              </a:t>
            </a:r>
          </a:p>
          <a:p>
            <a:pPr lvl="2" indent="-338138">
              <a:buSzPct val="60000"/>
              <a:buNone/>
            </a:pPr>
            <a:r>
              <a:rPr lang="en-US" sz="2000" dirty="0">
                <a:solidFill>
                  <a:srgbClr val="C00000"/>
                </a:solidFill>
                <a:latin typeface="Courier New" pitchFamily="49" charset="0"/>
                <a:cs typeface="Courier New" pitchFamily="49" charset="0"/>
              </a:rPr>
              <a:t>float </a:t>
            </a:r>
            <a:r>
              <a:rPr lang="en-US" sz="2000" dirty="0" err="1">
                <a:solidFill>
                  <a:srgbClr val="C00000"/>
                </a:solidFill>
                <a:latin typeface="Courier New" pitchFamily="49" charset="0"/>
                <a:cs typeface="Courier New" pitchFamily="49" charset="0"/>
              </a:rPr>
              <a:t>pp</a:t>
            </a:r>
            <a:r>
              <a:rPr lang="en-US" sz="2000" dirty="0">
                <a:solidFill>
                  <a:srgbClr val="C00000"/>
                </a:solidFill>
                <a:latin typeface="Courier New" pitchFamily="49" charset="0"/>
                <a:cs typeface="Courier New" pitchFamily="49" charset="0"/>
              </a:rPr>
              <a:t> = (float)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4; </a:t>
            </a:r>
            <a:r>
              <a:rPr lang="en-US" sz="2000" dirty="0" smtClean="0">
                <a:solidFill>
                  <a:srgbClr val="C00000"/>
                </a:solidFill>
                <a:latin typeface="Courier New" pitchFamily="49" charset="0"/>
                <a:cs typeface="Courier New" pitchFamily="49" charset="0"/>
              </a:rPr>
              <a:t>  </a:t>
            </a:r>
            <a:r>
              <a:rPr lang="en-US" sz="2000" dirty="0" smtClean="0">
                <a:solidFill>
                  <a:srgbClr val="002060"/>
                </a:solidFill>
              </a:rPr>
              <a:t>means </a:t>
            </a:r>
            <a:endParaRPr lang="en-US" sz="2000" dirty="0">
              <a:solidFill>
                <a:srgbClr val="002060"/>
              </a:solidFill>
            </a:endParaRPr>
          </a:p>
          <a:p>
            <a:pPr marL="804862" lvl="2" indent="0">
              <a:buSzPct val="60000"/>
              <a:buNone/>
            </a:pPr>
            <a:r>
              <a:rPr lang="en-US" sz="2000" dirty="0">
                <a:solidFill>
                  <a:srgbClr val="C00000"/>
                </a:solidFill>
                <a:latin typeface="Courier New" pitchFamily="49" charset="0"/>
                <a:cs typeface="Courier New" pitchFamily="49" charset="0"/>
              </a:rPr>
              <a:t>float </a:t>
            </a:r>
            <a:r>
              <a:rPr lang="en-US" sz="2000" dirty="0" err="1">
                <a:solidFill>
                  <a:srgbClr val="C00000"/>
                </a:solidFill>
                <a:latin typeface="Courier New" pitchFamily="49" charset="0"/>
                <a:cs typeface="Courier New" pitchFamily="49" charset="0"/>
              </a:rPr>
              <a:t>qq</a:t>
            </a:r>
            <a:r>
              <a:rPr lang="en-US" sz="2000" dirty="0">
                <a:solidFill>
                  <a:srgbClr val="C00000"/>
                </a:solidFill>
                <a:latin typeface="Courier New" pitchFamily="49" charset="0"/>
                <a:cs typeface="Courier New" pitchFamily="49" charset="0"/>
              </a:rPr>
              <a:t> = (float)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 / 4); </a:t>
            </a:r>
            <a:r>
              <a:rPr lang="en-US" sz="2000" dirty="0">
                <a:solidFill>
                  <a:srgbClr val="002060"/>
                </a:solidFill>
              </a:rPr>
              <a:t>means  </a:t>
            </a:r>
            <a:endParaRPr lang="en-US" sz="2000" dirty="0">
              <a:solidFill>
                <a:srgbClr val="C00000"/>
              </a:solidFill>
            </a:endParaRPr>
          </a:p>
          <a:p>
            <a:pPr marL="804862" lvl="2" indent="0">
              <a:buSzPct val="60000"/>
              <a:buNone/>
            </a:pPr>
            <a:r>
              <a:rPr lang="en-US" sz="2000" dirty="0" err="1" smtClean="0">
                <a:solidFill>
                  <a:srgbClr val="C00000"/>
                </a:solidFill>
                <a:latin typeface="Courier New" pitchFamily="49" charset="0"/>
                <a:cs typeface="Courier New" pitchFamily="49" charset="0"/>
              </a:rPr>
              <a:t>int</a:t>
            </a:r>
            <a:r>
              <a:rPr lang="en-US" sz="2000" dirty="0" smtClean="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nn</a:t>
            </a:r>
            <a:r>
              <a:rPr lang="en-US" sz="2000" dirty="0">
                <a:solidFill>
                  <a:srgbClr val="C00000"/>
                </a:solidFill>
                <a:latin typeface="Courier New" pitchFamily="49" charset="0"/>
                <a:cs typeface="Courier New" pitchFamily="49" charset="0"/>
              </a:rPr>
              <a:t> =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a:t>
            </a:r>
            <a:r>
              <a:rPr lang="en-US" sz="2000" dirty="0" err="1">
                <a:solidFill>
                  <a:srgbClr val="C00000"/>
                </a:solidFill>
                <a:latin typeface="Courier New" pitchFamily="49" charset="0"/>
                <a:cs typeface="Courier New" pitchFamily="49" charset="0"/>
              </a:rPr>
              <a:t>ff</a:t>
            </a:r>
            <a:r>
              <a:rPr lang="en-US" sz="2000" dirty="0">
                <a:solidFill>
                  <a:srgbClr val="C00000"/>
                </a:solidFill>
                <a:latin typeface="Courier New" pitchFamily="49" charset="0"/>
                <a:cs typeface="Courier New" pitchFamily="49" charset="0"/>
              </a:rPr>
              <a:t> / </a:t>
            </a:r>
            <a:r>
              <a:rPr lang="en-US" sz="2000" dirty="0" err="1">
                <a:solidFill>
                  <a:srgbClr val="C00000"/>
                </a:solidFill>
                <a:latin typeface="Courier New" pitchFamily="49" charset="0"/>
                <a:cs typeface="Courier New" pitchFamily="49" charset="0"/>
              </a:rPr>
              <a:t>aa</a:t>
            </a:r>
            <a:r>
              <a:rPr lang="en-US" sz="2000" dirty="0">
                <a:solidFill>
                  <a:srgbClr val="C00000"/>
                </a:solidFill>
                <a:latin typeface="Courier New" pitchFamily="49" charset="0"/>
                <a:cs typeface="Courier New" pitchFamily="49" charset="0"/>
              </a:rPr>
              <a:t>;</a:t>
            </a:r>
            <a:r>
              <a:rPr lang="en-US" sz="2000" dirty="0">
                <a:solidFill>
                  <a:srgbClr val="C00000"/>
                </a:solidFill>
                <a:cs typeface="Courier New" pitchFamily="49" charset="0"/>
              </a:rPr>
              <a:t>       </a:t>
            </a:r>
            <a:r>
              <a:rPr lang="en-US" sz="2000" dirty="0" smtClean="0">
                <a:solidFill>
                  <a:srgbClr val="C00000"/>
                </a:solidFill>
                <a:cs typeface="Courier New" pitchFamily="49" charset="0"/>
              </a:rPr>
              <a:t>  </a:t>
            </a:r>
            <a:r>
              <a:rPr lang="en-US" sz="2000" dirty="0" smtClean="0">
                <a:solidFill>
                  <a:srgbClr val="002060"/>
                </a:solidFill>
              </a:rPr>
              <a:t>means </a:t>
            </a:r>
            <a:endParaRPr lang="en-US" sz="2000" dirty="0">
              <a:solidFill>
                <a:srgbClr val="C00000"/>
              </a:solidFill>
            </a:endParaRPr>
          </a:p>
        </p:txBody>
      </p:sp>
      <p:sp>
        <p:nvSpPr>
          <p:cNvPr id="1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 name="Title 2"/>
          <p:cNvSpPr>
            <a:spLocks noGrp="1"/>
          </p:cNvSpPr>
          <p:nvPr>
            <p:ph type="title"/>
          </p:nvPr>
        </p:nvSpPr>
        <p:spPr/>
        <p:txBody>
          <a:bodyPr/>
          <a:lstStyle/>
          <a:p>
            <a:r>
              <a:rPr lang="en-SG" dirty="0" smtClean="0"/>
              <a:t>Program Structure: </a:t>
            </a:r>
            <a:r>
              <a:rPr lang="en-SG" dirty="0"/>
              <a:t>Compute </a:t>
            </a:r>
            <a:r>
              <a:rPr lang="en-SG" dirty="0" smtClean="0"/>
              <a:t>(9/9</a:t>
            </a:r>
            <a:r>
              <a:rPr lang="en-SG" dirty="0"/>
              <a:t>)</a:t>
            </a:r>
          </a:p>
        </p:txBody>
      </p:sp>
      <p:sp>
        <p:nvSpPr>
          <p:cNvPr id="4" name="Content Placeholder 3"/>
          <p:cNvSpPr>
            <a:spLocks noGrp="1"/>
          </p:cNvSpPr>
          <p:nvPr>
            <p:ph idx="1"/>
          </p:nvPr>
        </p:nvSpPr>
        <p:spPr>
          <a:xfrm>
            <a:off x="457200" y="1371600"/>
            <a:ext cx="8229600" cy="1877437"/>
          </a:xfrm>
        </p:spPr>
        <p:txBody>
          <a:bodyPr wrap="square">
            <a:spAutoFit/>
          </a:bodyPr>
          <a:lstStyle/>
          <a:p>
            <a:pPr eaLnBrk="1" hangingPunct="1">
              <a:buSzPct val="80000"/>
            </a:pPr>
            <a:r>
              <a:rPr lang="en-US" sz="2000" dirty="0"/>
              <a:t>Mixed-Type Arithmetic Operations</a:t>
            </a:r>
          </a:p>
          <a:p>
            <a:pPr eaLnBrk="1" hangingPunct="1">
              <a:buSzPct val="80000"/>
              <a:buNone/>
            </a:pPr>
            <a:r>
              <a:rPr lang="en-US" sz="2000" dirty="0"/>
              <a:t>	</a:t>
            </a:r>
            <a:r>
              <a:rPr lang="en-US" sz="2000" dirty="0">
                <a:solidFill>
                  <a:srgbClr val="C00000"/>
                </a:solidFill>
              </a:rPr>
              <a:t>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m = 10/4;  </a:t>
            </a:r>
            <a:r>
              <a:rPr lang="en-US" sz="2000" dirty="0">
                <a:solidFill>
                  <a:srgbClr val="C00000"/>
                </a:solidFill>
              </a:rPr>
              <a:t>	</a:t>
            </a:r>
            <a:r>
              <a:rPr lang="en-US" sz="2000" dirty="0" smtClean="0">
                <a:solidFill>
                  <a:srgbClr val="002060"/>
                </a:solidFill>
              </a:rPr>
              <a:t>means </a:t>
            </a:r>
            <a:endParaRPr lang="en-US" sz="2000" dirty="0">
              <a:solidFill>
                <a:srgbClr val="C00000"/>
              </a:solidFill>
            </a:endParaRPr>
          </a:p>
          <a:p>
            <a:pPr eaLnBrk="1" hangingPunct="1">
              <a:buSzPct val="80000"/>
              <a:buNone/>
            </a:pPr>
            <a:r>
              <a:rPr lang="en-US" sz="2000" dirty="0">
                <a:solidFill>
                  <a:srgbClr val="C00000"/>
                </a:solidFill>
              </a:rPr>
              <a:t>	      </a:t>
            </a:r>
            <a:r>
              <a:rPr lang="en-US" sz="2000" dirty="0">
                <a:solidFill>
                  <a:srgbClr val="C00000"/>
                </a:solidFill>
                <a:latin typeface="Courier New" pitchFamily="49" charset="0"/>
                <a:cs typeface="Courier New" pitchFamily="49" charset="0"/>
              </a:rPr>
              <a:t>float p = 10/4;</a:t>
            </a:r>
            <a:r>
              <a:rPr lang="en-US" sz="2000" dirty="0">
                <a:solidFill>
                  <a:srgbClr val="C00000"/>
                </a:solidFill>
              </a:rPr>
              <a:t>	</a:t>
            </a:r>
            <a:r>
              <a:rPr lang="en-US" sz="2000" dirty="0">
                <a:solidFill>
                  <a:srgbClr val="002060"/>
                </a:solidFill>
              </a:rPr>
              <a:t>means </a:t>
            </a:r>
            <a:endParaRPr lang="en-US" sz="2000" dirty="0">
              <a:solidFill>
                <a:srgbClr val="C00000"/>
              </a:solidFill>
            </a:endParaRPr>
          </a:p>
          <a:p>
            <a:pPr eaLnBrk="1" hangingPunct="1">
              <a:buSzPct val="80000"/>
              <a:buNone/>
            </a:pPr>
            <a:r>
              <a:rPr lang="en-US" sz="2000" dirty="0">
                <a:solidFill>
                  <a:srgbClr val="C00000"/>
                </a:solidFill>
              </a:rPr>
              <a:t>	      </a:t>
            </a:r>
            <a:r>
              <a:rPr lang="en-US" sz="2000" dirty="0">
                <a:solidFill>
                  <a:srgbClr val="C00000"/>
                </a:solidFill>
                <a:latin typeface="Courier New" pitchFamily="49" charset="0"/>
                <a:cs typeface="Courier New" pitchFamily="49" charset="0"/>
              </a:rPr>
              <a:t>float q = 10/4.0; </a:t>
            </a:r>
            <a:r>
              <a:rPr lang="en-US" sz="2000" dirty="0">
                <a:solidFill>
                  <a:srgbClr val="C00000"/>
                </a:solidFill>
              </a:rPr>
              <a:t>	</a:t>
            </a:r>
            <a:r>
              <a:rPr lang="en-US" sz="2000" dirty="0">
                <a:solidFill>
                  <a:srgbClr val="002060"/>
                </a:solidFill>
              </a:rPr>
              <a:t>means</a:t>
            </a:r>
            <a:r>
              <a:rPr lang="en-US" sz="2000" dirty="0">
                <a:solidFill>
                  <a:srgbClr val="C00000"/>
                </a:solidFill>
              </a:rPr>
              <a:t> </a:t>
            </a:r>
          </a:p>
          <a:p>
            <a:pPr eaLnBrk="1" hangingPunct="1">
              <a:buSzPct val="80000"/>
              <a:buNone/>
            </a:pPr>
            <a:r>
              <a:rPr lang="en-US" sz="2000" dirty="0">
                <a:solidFill>
                  <a:srgbClr val="C00000"/>
                </a:solidFill>
              </a:rPr>
              <a:t>	      </a:t>
            </a:r>
            <a:r>
              <a:rPr lang="en-US" sz="2000" dirty="0" err="1">
                <a:solidFill>
                  <a:srgbClr val="C00000"/>
                </a:solidFill>
                <a:latin typeface="Courier New" pitchFamily="49" charset="0"/>
                <a:cs typeface="Courier New" pitchFamily="49" charset="0"/>
              </a:rPr>
              <a:t>int</a:t>
            </a:r>
            <a:r>
              <a:rPr lang="en-US" sz="2000" dirty="0">
                <a:solidFill>
                  <a:srgbClr val="C00000"/>
                </a:solidFill>
                <a:latin typeface="Courier New" pitchFamily="49" charset="0"/>
                <a:cs typeface="Courier New" pitchFamily="49" charset="0"/>
              </a:rPr>
              <a:t>   n = 10/4.0;  </a:t>
            </a:r>
            <a:r>
              <a:rPr lang="en-US" sz="2000" dirty="0">
                <a:solidFill>
                  <a:srgbClr val="002060"/>
                </a:solidFill>
              </a:rPr>
              <a:t>means </a:t>
            </a:r>
            <a:endParaRPr lang="en-US" sz="2000" dirty="0">
              <a:solidFill>
                <a:srgbClr val="C00000"/>
              </a:solidFill>
            </a:endParaRPr>
          </a:p>
        </p:txBody>
      </p:sp>
      <p:sp>
        <p:nvSpPr>
          <p:cNvPr id="2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30</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dissolve">
                                      <p:cBhvr>
                                        <p:cTn id="26" dur="500"/>
                                        <p:tgtEl>
                                          <p:spTgt spid="20">
                                            <p:txEl>
                                              <p:pRg st="0" end="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dissolve">
                                      <p:cBhvr>
                                        <p:cTn id="29" dur="500"/>
                                        <p:tgtEl>
                                          <p:spTgt spid="20">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0">
                                            <p:txEl>
                                              <p:pRg st="2" end="2"/>
                                            </p:txEl>
                                          </p:spTgt>
                                        </p:tgtEl>
                                        <p:attrNameLst>
                                          <p:attrName>style.visibility</p:attrName>
                                        </p:attrNameLst>
                                      </p:cBhvr>
                                      <p:to>
                                        <p:strVal val="visible"/>
                                      </p:to>
                                    </p:set>
                                    <p:animEffect transition="in" filter="dissolve">
                                      <p:cBhvr>
                                        <p:cTn id="32" dur="500"/>
                                        <p:tgtEl>
                                          <p:spTgt spid="2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animEffect transition="in" filter="dissolve">
                                      <p:cBhvr>
                                        <p:cTn id="37" dur="500"/>
                                        <p:tgtEl>
                                          <p:spTgt spid="20">
                                            <p:txEl>
                                              <p:pRg st="3" end="3"/>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animEffect transition="in" filter="dissolve">
                                      <p:cBhvr>
                                        <p:cTn id="40" dur="500"/>
                                        <p:tgtEl>
                                          <p:spTgt spid="20">
                                            <p:txEl>
                                              <p:pRg st="4" end="4"/>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0">
                                            <p:txEl>
                                              <p:pRg st="5" end="5"/>
                                            </p:txEl>
                                          </p:spTgt>
                                        </p:tgtEl>
                                        <p:attrNameLst>
                                          <p:attrName>style.visibility</p:attrName>
                                        </p:attrNameLst>
                                      </p:cBhvr>
                                      <p:to>
                                        <p:strVal val="visible"/>
                                      </p:to>
                                    </p:set>
                                    <p:animEffect transition="in" filter="dissolve">
                                      <p:cBhvr>
                                        <p:cTn id="43" dur="500"/>
                                        <p:tgtEl>
                                          <p:spTgt spid="20">
                                            <p:txEl>
                                              <p:pRg st="5" end="5"/>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0">
                                            <p:txEl>
                                              <p:pRg st="6" end="6"/>
                                            </p:txEl>
                                          </p:spTgt>
                                        </p:tgtEl>
                                        <p:attrNameLst>
                                          <p:attrName>style.visibility</p:attrName>
                                        </p:attrNameLst>
                                      </p:cBhvr>
                                      <p:to>
                                        <p:strVal val="visible"/>
                                      </p:to>
                                    </p:set>
                                    <p:animEffect transition="in" filter="dissolve">
                                      <p:cBhvr>
                                        <p:cTn id="46"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364836" y="4401065"/>
            <a:ext cx="6103937"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temperature in Fahrenheit: </a:t>
            </a:r>
            <a:r>
              <a:rPr lang="en-US" dirty="0">
                <a:solidFill>
                  <a:srgbClr val="0000FF"/>
                </a:solidFill>
              </a:rPr>
              <a:t>32.5</a:t>
            </a:r>
          </a:p>
          <a:p>
            <a:r>
              <a:rPr lang="en-US" dirty="0">
                <a:solidFill>
                  <a:srgbClr val="9933FF"/>
                </a:solidFill>
              </a:rPr>
              <a:t>That equals 0.277778 Celsius</a:t>
            </a:r>
            <a:r>
              <a:rPr lang="en-US" dirty="0" smtClean="0">
                <a:solidFill>
                  <a:srgbClr val="9933FF"/>
                </a:solidFill>
              </a:rPr>
              <a:t>.</a:t>
            </a:r>
            <a:endParaRPr lang="en-SG" dirty="0">
              <a:solidFill>
                <a:srgbClr val="9933FF"/>
              </a:solidFill>
            </a:endParaRPr>
          </a:p>
        </p:txBody>
      </p:sp>
      <p:sp>
        <p:nvSpPr>
          <p:cNvPr id="7" name="TextBox 6"/>
          <p:cNvSpPr txBox="1"/>
          <p:nvPr/>
        </p:nvSpPr>
        <p:spPr>
          <a:xfrm>
            <a:off x="1364835" y="5250549"/>
            <a:ext cx="6103937"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temperature in Fahrenheit: </a:t>
            </a:r>
            <a:r>
              <a:rPr lang="en-US" dirty="0">
                <a:solidFill>
                  <a:srgbClr val="0000FF"/>
                </a:solidFill>
              </a:rPr>
              <a:t>0</a:t>
            </a:r>
          </a:p>
          <a:p>
            <a:r>
              <a:rPr lang="en-US" dirty="0">
                <a:solidFill>
                  <a:srgbClr val="9933FF"/>
                </a:solidFill>
              </a:rPr>
              <a:t>That equals -17.777778 Celsius</a:t>
            </a:r>
            <a:r>
              <a:rPr lang="en-US" dirty="0" smtClean="0">
                <a:solidFill>
                  <a:srgbClr val="9933FF"/>
                </a:solidFill>
              </a:rPr>
              <a:t>.</a:t>
            </a:r>
            <a:endParaRPr lang="en-SG" dirty="0">
              <a:solidFill>
                <a:srgbClr val="9933FF"/>
              </a:solidFill>
            </a:endParaRPr>
          </a:p>
        </p:txBody>
      </p:sp>
      <p:sp>
        <p:nvSpPr>
          <p:cNvPr id="11" name="Content Placeholder 2"/>
          <p:cNvSpPr txBox="1">
            <a:spLocks/>
          </p:cNvSpPr>
          <p:nvPr/>
        </p:nvSpPr>
        <p:spPr bwMode="auto">
          <a:xfrm>
            <a:off x="457200" y="1371600"/>
            <a:ext cx="8229600" cy="2899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smtClean="0">
                <a:solidFill>
                  <a:schemeClr val="tx1"/>
                </a:solidFill>
              </a:rPr>
              <a:t>We are to write </a:t>
            </a:r>
            <a:r>
              <a:rPr lang="en-US" dirty="0">
                <a:solidFill>
                  <a:schemeClr val="tx1"/>
                </a:solidFill>
              </a:rPr>
              <a:t>a program to convert a temperature in degrees Fahrenheit to degrees </a:t>
            </a:r>
            <a:r>
              <a:rPr lang="en-US" dirty="0" smtClean="0">
                <a:solidFill>
                  <a:schemeClr val="tx1"/>
                </a:solidFill>
              </a:rPr>
              <a:t>Celsius</a:t>
            </a:r>
          </a:p>
          <a:p>
            <a:pPr lvl="1">
              <a:buFont typeface="Wingdings" pitchFamily="2" charset="2"/>
              <a:buChar char="q"/>
            </a:pPr>
            <a:r>
              <a:rPr lang="en-US" dirty="0">
                <a:solidFill>
                  <a:srgbClr val="C00000"/>
                </a:solidFill>
              </a:rPr>
              <a:t>Celsius = 5 / 9 * (Fahrenheit – 32</a:t>
            </a:r>
            <a:r>
              <a:rPr lang="en-US" dirty="0" smtClean="0">
                <a:solidFill>
                  <a:srgbClr val="C00000"/>
                </a:solidFill>
              </a:rPr>
              <a:t>)</a:t>
            </a:r>
          </a:p>
          <a:p>
            <a:r>
              <a:rPr lang="en-US" dirty="0" smtClean="0">
                <a:solidFill>
                  <a:schemeClr val="tx1"/>
                </a:solidFill>
              </a:rPr>
              <a:t>We use the </a:t>
            </a:r>
            <a:r>
              <a:rPr lang="en-US" dirty="0" smtClean="0">
                <a:solidFill>
                  <a:srgbClr val="FF0000"/>
                </a:solidFill>
                <a:latin typeface="Calibri" pitchFamily="34" charset="0"/>
                <a:cs typeface="Calibri" pitchFamily="34" charset="0"/>
              </a:rPr>
              <a:t>vim</a:t>
            </a:r>
            <a:r>
              <a:rPr lang="en-US" dirty="0" smtClean="0">
                <a:solidFill>
                  <a:srgbClr val="FF0000"/>
                </a:solidFill>
              </a:rPr>
              <a:t> </a:t>
            </a:r>
            <a:r>
              <a:rPr lang="en-US" dirty="0" smtClean="0">
                <a:solidFill>
                  <a:schemeClr val="tx1"/>
                </a:solidFill>
              </a:rPr>
              <a:t>editor to write program </a:t>
            </a:r>
            <a:r>
              <a:rPr lang="en-US" dirty="0" smtClean="0"/>
              <a:t>Week2_FtoC.c</a:t>
            </a:r>
          </a:p>
          <a:p>
            <a:r>
              <a:rPr lang="en-US" dirty="0" smtClean="0">
                <a:solidFill>
                  <a:schemeClr val="tx1"/>
                </a:solidFill>
              </a:rPr>
              <a:t>We </a:t>
            </a:r>
            <a:r>
              <a:rPr lang="en-US" dirty="0" smtClean="0">
                <a:solidFill>
                  <a:schemeClr val="tx1"/>
                </a:solidFill>
              </a:rPr>
              <a:t>then compile the program with </a:t>
            </a:r>
            <a:r>
              <a:rPr lang="en-US" dirty="0" err="1" smtClean="0">
                <a:solidFill>
                  <a:srgbClr val="FF0000"/>
                </a:solidFill>
                <a:latin typeface="Calibri" pitchFamily="34" charset="0"/>
                <a:cs typeface="Calibri" pitchFamily="34" charset="0"/>
              </a:rPr>
              <a:t>gcc</a:t>
            </a:r>
            <a:r>
              <a:rPr lang="en-US" dirty="0" smtClean="0">
                <a:solidFill>
                  <a:schemeClr val="tx1"/>
                </a:solidFill>
              </a:rPr>
              <a:t>.</a:t>
            </a:r>
          </a:p>
          <a:p>
            <a:r>
              <a:rPr lang="en-SG" dirty="0" smtClean="0">
                <a:solidFill>
                  <a:schemeClr val="tx1"/>
                </a:solidFill>
              </a:rPr>
              <a:t>We execute the program and is supposed to observe  the following sample runs:</a:t>
            </a:r>
            <a:endParaRPr lang="en-SG" dirty="0">
              <a:solidFill>
                <a:schemeClr val="tx1"/>
              </a:solidFill>
            </a:endParaRPr>
          </a:p>
        </p:txBody>
      </p:sp>
      <p:sp>
        <p:nvSpPr>
          <p:cNvPr id="3" name="Title 2"/>
          <p:cNvSpPr>
            <a:spLocks noGrp="1"/>
          </p:cNvSpPr>
          <p:nvPr>
            <p:ph type="title"/>
          </p:nvPr>
        </p:nvSpPr>
        <p:spPr/>
        <p:txBody>
          <a:bodyPr/>
          <a:lstStyle/>
          <a:p>
            <a:r>
              <a:rPr lang="en-GB" dirty="0" smtClean="0"/>
              <a:t>Demo #1 Fahrenheit </a:t>
            </a:r>
            <a:r>
              <a:rPr lang="en-GB" dirty="0"/>
              <a:t>to </a:t>
            </a:r>
            <a:r>
              <a:rPr lang="en-GB" dirty="0" smtClean="0"/>
              <a:t>Celsius (1/2)</a:t>
            </a:r>
            <a:endParaRPr lang="en-SG" dirty="0"/>
          </a:p>
        </p:txBody>
      </p:sp>
      <p:sp>
        <p:nvSpPr>
          <p:cNvPr id="12"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31</a:t>
            </a:fld>
            <a:endParaRPr lang="en-US" sz="1000" dirty="0">
              <a:solidFill>
                <a:srgbClr val="000000"/>
              </a:solidFill>
            </a:endParaRPr>
          </a:p>
        </p:txBody>
      </p:sp>
    </p:spTree>
    <p:extLst>
      <p:ext uri="{BB962C8B-B14F-4D97-AF65-F5344CB8AC3E}">
        <p14:creationId xmlns:p14="http://schemas.microsoft.com/office/powerpoint/2010/main" val="728420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dissolv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dissolve">
                                      <p:cBhvr>
                                        <p:cTn id="25" dur="500"/>
                                        <p:tgtEl>
                                          <p:spTgt spid="11">
                                            <p:txEl>
                                              <p:pRg st="4" end="4"/>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3984" y="1270153"/>
            <a:ext cx="7706569" cy="5062924"/>
            <a:chOff x="633984" y="1270153"/>
            <a:chExt cx="7706569" cy="5062924"/>
          </a:xfrm>
        </p:grpSpPr>
        <p:sp>
          <p:nvSpPr>
            <p:cNvPr id="20" name="TextBox 19"/>
            <p:cNvSpPr txBox="1"/>
            <p:nvPr/>
          </p:nvSpPr>
          <p:spPr>
            <a:xfrm>
              <a:off x="633984" y="1270153"/>
              <a:ext cx="7705344" cy="506292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SG" sz="1700" b="1" dirty="0">
                  <a:solidFill>
                    <a:srgbClr val="800000"/>
                  </a:solidFill>
                  <a:latin typeface="Courier New" pitchFamily="49" charset="0"/>
                  <a:cs typeface="Courier New" pitchFamily="49" charset="0"/>
                </a:rPr>
                <a:t>/* convert temperature from Fahrenheit to Celsius */</a:t>
              </a:r>
            </a:p>
            <a:p>
              <a:endParaRPr lang="en-SG" sz="1700" b="1" dirty="0" smtClean="0">
                <a:solidFill>
                  <a:srgbClr val="9933FF"/>
                </a:solidFill>
                <a:latin typeface="Courier New" pitchFamily="49" charset="0"/>
                <a:cs typeface="Courier New" pitchFamily="49" charset="0"/>
              </a:endParaRPr>
            </a:p>
            <a:p>
              <a:r>
                <a:rPr lang="en-SG" sz="1700" b="1" dirty="0">
                  <a:solidFill>
                    <a:srgbClr val="6600CC"/>
                  </a:solidFill>
                  <a:latin typeface="Courier New" pitchFamily="49" charset="0"/>
                  <a:cs typeface="Courier New" pitchFamily="49" charset="0"/>
                </a:rPr>
                <a:t>#include</a:t>
              </a:r>
              <a:r>
                <a:rPr lang="en-SG" sz="1700" b="1" dirty="0">
                  <a:solidFill>
                    <a:srgbClr val="9933FF"/>
                  </a:solidFill>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&lt;</a:t>
              </a:r>
              <a:r>
                <a:rPr lang="en-SG" sz="1700" b="1" dirty="0" err="1">
                  <a:solidFill>
                    <a:srgbClr val="006600"/>
                  </a:solidFill>
                  <a:latin typeface="Courier New" pitchFamily="49" charset="0"/>
                  <a:cs typeface="Courier New" pitchFamily="49" charset="0"/>
                </a:rPr>
                <a:t>stdio.h</a:t>
              </a:r>
              <a:r>
                <a:rPr lang="en-SG" sz="1700" b="1" dirty="0">
                  <a:solidFill>
                    <a:srgbClr val="006600"/>
                  </a:solidFill>
                  <a:latin typeface="Courier New" pitchFamily="49" charset="0"/>
                  <a:cs typeface="Courier New" pitchFamily="49" charset="0"/>
                </a:rPr>
                <a:t>&gt;</a:t>
              </a:r>
            </a:p>
            <a:p>
              <a:endParaRPr lang="en-SG" sz="1700" b="1" dirty="0">
                <a:latin typeface="Courier New" pitchFamily="49" charset="0"/>
                <a:cs typeface="Courier New" pitchFamily="49" charset="0"/>
              </a:endParaRPr>
            </a:p>
            <a:p>
              <a:r>
                <a:rPr lang="en-SG" sz="1700" b="1" dirty="0" err="1" smtClean="0">
                  <a:solidFill>
                    <a:srgbClr val="0000FF"/>
                  </a:solidFill>
                  <a:latin typeface="Courier New" pitchFamily="49" charset="0"/>
                  <a:cs typeface="Courier New" pitchFamily="49" charset="0"/>
                </a:rPr>
                <a:t>int</a:t>
              </a:r>
              <a:r>
                <a:rPr lang="en-SG" sz="1700" b="1" dirty="0" smtClean="0">
                  <a:solidFill>
                    <a:srgbClr val="0000FF"/>
                  </a:solidFill>
                  <a:latin typeface="Courier New" pitchFamily="49" charset="0"/>
                  <a:cs typeface="Courier New" pitchFamily="49" charset="0"/>
                </a:rPr>
                <a:t> </a:t>
              </a:r>
              <a:r>
                <a:rPr lang="en-SG" sz="1700" b="1">
                  <a:latin typeface="Courier New" pitchFamily="49" charset="0"/>
                  <a:cs typeface="Courier New" pitchFamily="49" charset="0"/>
                </a:rPr>
                <a:t>main(</a:t>
              </a:r>
              <a:r>
                <a:rPr lang="en-SG" sz="1700" b="1">
                  <a:solidFill>
                    <a:srgbClr val="0000FF"/>
                  </a:solidFill>
                  <a:latin typeface="Courier New" pitchFamily="49" charset="0"/>
                  <a:cs typeface="Courier New" pitchFamily="49" charset="0"/>
                </a:rPr>
                <a:t>void</a:t>
              </a:r>
              <a:r>
                <a:rPr lang="en-SG" sz="1700" b="1" smtClean="0">
                  <a:latin typeface="Courier New" pitchFamily="49" charset="0"/>
                  <a:cs typeface="Courier New" pitchFamily="49" charset="0"/>
                </a:rPr>
                <a:t>)</a:t>
              </a:r>
              <a:endParaRPr lang="en-SG" sz="1700" b="1" dirty="0">
                <a:latin typeface="Courier New" pitchFamily="49" charset="0"/>
                <a:cs typeface="Courier New" pitchFamily="49" charset="0"/>
              </a:endParaRPr>
            </a:p>
            <a:p>
              <a:r>
                <a:rPr lang="en-US" sz="1700" b="1" dirty="0" smtClean="0">
                  <a:latin typeface="Courier New" pitchFamily="49" charset="0"/>
                  <a:cs typeface="Courier New" pitchFamily="49" charset="0"/>
                </a:rPr>
                <a:t>{</a:t>
              </a:r>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a:solidFill>
                    <a:srgbClr val="0000FF"/>
                  </a:solidFill>
                  <a:latin typeface="Courier New" pitchFamily="49" charset="0"/>
                  <a:cs typeface="Courier New" pitchFamily="49" charset="0"/>
                </a:rPr>
                <a:t>double</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printf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"Enter temperature in Fahrenheit: "</a:t>
              </a:r>
              <a:r>
                <a:rPr lang="en-SG" sz="1700" b="1" dirty="0">
                  <a:latin typeface="Courier New" pitchFamily="49" charset="0"/>
                  <a:cs typeface="Courier New" pitchFamily="49" charset="0"/>
                </a:rPr>
                <a:t>);</a:t>
              </a: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scanf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a:t>
              </a:r>
              <a:r>
                <a:rPr lang="en-SG" sz="1700" b="1" dirty="0">
                  <a:solidFill>
                    <a:srgbClr val="FF0000"/>
                  </a:solidFill>
                  <a:latin typeface="Courier New" pitchFamily="49" charset="0"/>
                  <a:cs typeface="Courier New" pitchFamily="49" charset="0"/>
                </a:rPr>
                <a:t>%lf</a:t>
              </a:r>
              <a:r>
                <a:rPr lang="en-SG" sz="1700" b="1" dirty="0">
                  <a:solidFill>
                    <a:srgbClr val="006600"/>
                  </a:solidFill>
                  <a:latin typeface="Courier New" pitchFamily="49" charset="0"/>
                  <a:cs typeface="Courier New" pitchFamily="49" charset="0"/>
                </a:rPr>
                <a:t>"</a:t>
              </a:r>
              <a:r>
                <a:rPr lang="en-SG" sz="1700" b="1" dirty="0">
                  <a:latin typeface="Courier New" pitchFamily="49" charset="0"/>
                  <a:cs typeface="Courier New" pitchFamily="49" charset="0"/>
                </a:rPr>
                <a:t>, &amp;</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5.0</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9</a:t>
              </a:r>
              <a:r>
                <a:rPr lang="en-SG" sz="1700" b="1" dirty="0">
                  <a:latin typeface="Courier New" pitchFamily="49" charset="0"/>
                  <a:cs typeface="Courier New" pitchFamily="49" charset="0"/>
                </a:rPr>
                <a:t> * (</a:t>
              </a:r>
              <a:r>
                <a:rPr lang="en-SG" sz="1700" b="1" dirty="0" err="1">
                  <a:latin typeface="Courier New" pitchFamily="49" charset="0"/>
                  <a:cs typeface="Courier New" pitchFamily="49" charset="0"/>
                </a:rPr>
                <a:t>fahrenheit</a:t>
              </a:r>
              <a:r>
                <a:rPr lang="en-SG" sz="1700" b="1" dirty="0">
                  <a:latin typeface="Courier New" pitchFamily="49" charset="0"/>
                  <a:cs typeface="Courier New" pitchFamily="49" charset="0"/>
                </a:rPr>
                <a:t> - </a:t>
              </a:r>
              <a:r>
                <a:rPr lang="en-SG" sz="1700" b="1" dirty="0">
                  <a:solidFill>
                    <a:srgbClr val="006600"/>
                  </a:solidFill>
                  <a:latin typeface="Courier New" pitchFamily="49" charset="0"/>
                  <a:cs typeface="Courier New" pitchFamily="49" charset="0"/>
                </a:rPr>
                <a:t>32</a:t>
              </a:r>
              <a:r>
                <a:rPr lang="en-SG" sz="1700" b="1" dirty="0">
                  <a:latin typeface="Courier New" pitchFamily="49" charset="0"/>
                  <a:cs typeface="Courier New" pitchFamily="49" charset="0"/>
                </a:rPr>
                <a:t>);</a:t>
              </a:r>
            </a:p>
            <a:p>
              <a:endParaRPr lang="en-US" sz="1700" b="1" dirty="0" smtClean="0">
                <a:latin typeface="Courier New" pitchFamily="49" charset="0"/>
                <a:cs typeface="Courier New" pitchFamily="49" charset="0"/>
              </a:endParaRPr>
            </a:p>
            <a:p>
              <a:endParaRPr lang="en-US" sz="1700" b="1" dirty="0">
                <a:latin typeface="Courier New" pitchFamily="49" charset="0"/>
                <a:cs typeface="Courier New" pitchFamily="49" charset="0"/>
              </a:endParaRP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printf</a:t>
              </a:r>
              <a:r>
                <a:rPr lang="en-SG" sz="1700" b="1" dirty="0">
                  <a:latin typeface="Courier New" pitchFamily="49" charset="0"/>
                  <a:cs typeface="Courier New" pitchFamily="49" charset="0"/>
                </a:rPr>
                <a:t>(</a:t>
              </a:r>
              <a:r>
                <a:rPr lang="en-SG" sz="1700" b="1" dirty="0">
                  <a:solidFill>
                    <a:srgbClr val="006600"/>
                  </a:solidFill>
                  <a:latin typeface="Courier New" pitchFamily="49" charset="0"/>
                  <a:cs typeface="Courier New" pitchFamily="49" charset="0"/>
                </a:rPr>
                <a:t>"That equals </a:t>
              </a:r>
              <a:r>
                <a:rPr lang="en-SG" sz="1700" b="1" dirty="0" smtClean="0">
                  <a:solidFill>
                    <a:srgbClr val="FF0000"/>
                  </a:solidFill>
                  <a:latin typeface="Courier New" pitchFamily="49" charset="0"/>
                  <a:cs typeface="Courier New" pitchFamily="49" charset="0"/>
                </a:rPr>
                <a:t>%lf</a:t>
              </a:r>
              <a:r>
                <a:rPr lang="en-SG" sz="1700" b="1" dirty="0" smtClean="0">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Celsius</a:t>
              </a:r>
              <a:r>
                <a:rPr lang="en-SG" sz="1700" b="1" dirty="0">
                  <a:solidFill>
                    <a:srgbClr val="FF0000"/>
                  </a:solidFill>
                  <a:latin typeface="Courier New" pitchFamily="49" charset="0"/>
                  <a:cs typeface="Courier New" pitchFamily="49" charset="0"/>
                </a:rPr>
                <a:t>\n</a:t>
              </a:r>
              <a:r>
                <a:rPr lang="en-SG" sz="1700" b="1" dirty="0">
                  <a:solidFill>
                    <a:srgbClr val="006600"/>
                  </a:solidFill>
                  <a:latin typeface="Courier New" pitchFamily="49" charset="0"/>
                  <a:cs typeface="Courier New" pitchFamily="49" charset="0"/>
                </a:rPr>
                <a:t>"</a:t>
              </a:r>
              <a:r>
                <a:rPr lang="en-SG" sz="1700" b="1" dirty="0">
                  <a:latin typeface="Courier New" pitchFamily="49" charset="0"/>
                  <a:cs typeface="Courier New" pitchFamily="49" charset="0"/>
                </a:rPr>
                <a:t>, </a:t>
              </a:r>
              <a:r>
                <a:rPr lang="en-SG" sz="1700" b="1" dirty="0" err="1">
                  <a:latin typeface="Courier New" pitchFamily="49" charset="0"/>
                  <a:cs typeface="Courier New" pitchFamily="49" charset="0"/>
                </a:rPr>
                <a:t>celsius</a:t>
              </a:r>
              <a:r>
                <a:rPr lang="en-SG" sz="1700" b="1" dirty="0">
                  <a:latin typeface="Courier New" pitchFamily="49" charset="0"/>
                  <a:cs typeface="Courier New" pitchFamily="49" charset="0"/>
                </a:rPr>
                <a:t>);</a:t>
              </a:r>
            </a:p>
            <a:p>
              <a:endParaRPr lang="en-SG" sz="1700" b="1" dirty="0">
                <a:latin typeface="Courier New" pitchFamily="49" charset="0"/>
                <a:cs typeface="Courier New" pitchFamily="49" charset="0"/>
              </a:endParaRPr>
            </a:p>
            <a:p>
              <a:r>
                <a:rPr lang="en-SG" sz="1700" b="1" dirty="0">
                  <a:latin typeface="Courier New" pitchFamily="49" charset="0"/>
                  <a:cs typeface="Courier New" pitchFamily="49" charset="0"/>
                </a:rPr>
                <a:t>    </a:t>
              </a:r>
              <a:r>
                <a:rPr lang="en-SG" sz="1700" b="1" dirty="0">
                  <a:solidFill>
                    <a:srgbClr val="0000FF"/>
                  </a:solidFill>
                  <a:latin typeface="Courier New" pitchFamily="49" charset="0"/>
                  <a:cs typeface="Courier New" pitchFamily="49" charset="0"/>
                </a:rPr>
                <a:t>return</a:t>
              </a:r>
              <a:r>
                <a:rPr lang="en-SG" sz="1700" b="1" dirty="0">
                  <a:latin typeface="Courier New" pitchFamily="49" charset="0"/>
                  <a:cs typeface="Courier New" pitchFamily="49" charset="0"/>
                </a:rPr>
                <a:t> </a:t>
              </a:r>
              <a:r>
                <a:rPr lang="en-SG" sz="1700" b="1" dirty="0">
                  <a:solidFill>
                    <a:srgbClr val="006600"/>
                  </a:solidFill>
                  <a:latin typeface="Courier New" pitchFamily="49" charset="0"/>
                  <a:cs typeface="Courier New" pitchFamily="49" charset="0"/>
                </a:rPr>
                <a:t>0</a:t>
              </a:r>
              <a:r>
                <a:rPr lang="en-SG" sz="1700" b="1" dirty="0">
                  <a:latin typeface="Courier New" pitchFamily="49" charset="0"/>
                  <a:cs typeface="Courier New" pitchFamily="49" charset="0"/>
                </a:rPr>
                <a:t>;</a:t>
              </a:r>
            </a:p>
            <a:p>
              <a:r>
                <a:rPr lang="en-SG" sz="1700" b="1" dirty="0">
                  <a:latin typeface="Courier New" pitchFamily="49" charset="0"/>
                  <a:cs typeface="Courier New" pitchFamily="49" charset="0"/>
                </a:rPr>
                <a:t>}</a:t>
              </a:r>
            </a:p>
          </p:txBody>
        </p:sp>
        <p:sp>
          <p:nvSpPr>
            <p:cNvPr id="12" name="Rectangle 11"/>
            <p:cNvSpPr/>
            <p:nvPr/>
          </p:nvSpPr>
          <p:spPr>
            <a:xfrm>
              <a:off x="7222939" y="6071467"/>
              <a:ext cx="111761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Week2_FtoC.c</a:t>
              </a:r>
              <a:endParaRPr lang="en-SG" sz="1100" dirty="0"/>
            </a:p>
          </p:txBody>
        </p:sp>
      </p:grpSp>
      <p:sp>
        <p:nvSpPr>
          <p:cNvPr id="21" name="Oval 20"/>
          <p:cNvSpPr>
            <a:spLocks noChangeArrowheads="1"/>
          </p:cNvSpPr>
          <p:nvPr/>
        </p:nvSpPr>
        <p:spPr bwMode="auto">
          <a:xfrm>
            <a:off x="2440839" y="4081827"/>
            <a:ext cx="1071795" cy="402336"/>
          </a:xfrm>
          <a:prstGeom prst="ellipse">
            <a:avLst/>
          </a:prstGeom>
          <a:noFill/>
          <a:ln w="38100" cap="sq" algn="ctr">
            <a:solidFill>
              <a:srgbClr val="C00000"/>
            </a:solidFill>
            <a:round/>
            <a:headEnd type="none" w="sm" len="sm"/>
            <a:tailEnd type="none" w="sm" len="sm"/>
          </a:ln>
        </p:spPr>
        <p:txBody>
          <a:bodyPr/>
          <a:lstStyle/>
          <a:p>
            <a:endParaRPr lang="en-SG"/>
          </a:p>
        </p:txBody>
      </p:sp>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Text Box 4"/>
          <p:cNvSpPr txBox="1">
            <a:spLocks noChangeArrowheads="1"/>
          </p:cNvSpPr>
          <p:nvPr/>
        </p:nvSpPr>
        <p:spPr bwMode="auto">
          <a:xfrm>
            <a:off x="1205649" y="4407398"/>
            <a:ext cx="592973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900" lvl="0" indent="-342900">
              <a:spcBef>
                <a:spcPct val="20000"/>
              </a:spcBef>
              <a:buClr>
                <a:srgbClr val="666699"/>
              </a:buClr>
              <a:buSzPct val="75000"/>
              <a:defRPr/>
            </a:pPr>
            <a:r>
              <a:rPr lang="en-SG" sz="1700" b="1" dirty="0" smtClean="0">
                <a:solidFill>
                  <a:srgbClr val="800000"/>
                </a:solidFill>
                <a:latin typeface="Courier New" pitchFamily="49" charset="0"/>
                <a:cs typeface="Courier New" pitchFamily="49" charset="0"/>
              </a:rPr>
              <a:t>// </a:t>
            </a:r>
            <a:r>
              <a:rPr lang="en-SG" sz="1700" b="1" dirty="0" err="1">
                <a:solidFill>
                  <a:srgbClr val="800000"/>
                </a:solidFill>
                <a:latin typeface="Courier New" pitchFamily="49" charset="0"/>
                <a:cs typeface="Courier New" pitchFamily="49" charset="0"/>
              </a:rPr>
              <a:t>celsius</a:t>
            </a:r>
            <a:r>
              <a:rPr lang="en-SG" sz="1700" b="1" dirty="0">
                <a:solidFill>
                  <a:srgbClr val="800000"/>
                </a:solidFill>
                <a:latin typeface="Courier New" pitchFamily="49" charset="0"/>
                <a:cs typeface="Courier New" pitchFamily="49" charset="0"/>
              </a:rPr>
              <a:t> = 5 / 9.0 * (</a:t>
            </a:r>
            <a:r>
              <a:rPr lang="en-SG" sz="1700" b="1" dirty="0" err="1">
                <a:solidFill>
                  <a:srgbClr val="800000"/>
                </a:solidFill>
                <a:latin typeface="Courier New" pitchFamily="49" charset="0"/>
                <a:cs typeface="Courier New" pitchFamily="49" charset="0"/>
              </a:rPr>
              <a:t>fahrenheit</a:t>
            </a:r>
            <a:r>
              <a:rPr lang="en-SG" sz="1700" b="1" dirty="0">
                <a:solidFill>
                  <a:srgbClr val="800000"/>
                </a:solidFill>
                <a:latin typeface="Courier New" pitchFamily="49" charset="0"/>
                <a:cs typeface="Courier New" pitchFamily="49" charset="0"/>
              </a:rPr>
              <a:t> - 32);</a:t>
            </a:r>
            <a:endParaRPr lang="en-GB" sz="1700" b="1" kern="0" dirty="0">
              <a:solidFill>
                <a:srgbClr val="000000"/>
              </a:solidFill>
            </a:endParaRPr>
          </a:p>
        </p:txBody>
      </p:sp>
      <p:sp>
        <p:nvSpPr>
          <p:cNvPr id="11" name="Text Box 4"/>
          <p:cNvSpPr txBox="1">
            <a:spLocks noChangeArrowheads="1"/>
          </p:cNvSpPr>
          <p:nvPr/>
        </p:nvSpPr>
        <p:spPr bwMode="auto">
          <a:xfrm>
            <a:off x="1178230" y="4720587"/>
            <a:ext cx="592973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SG" sz="1700" b="1" dirty="0">
                <a:solidFill>
                  <a:srgbClr val="800000"/>
                </a:solidFill>
                <a:latin typeface="Courier New" pitchFamily="49" charset="0"/>
                <a:cs typeface="Courier New" pitchFamily="49" charset="0"/>
              </a:rPr>
              <a:t>// </a:t>
            </a:r>
            <a:r>
              <a:rPr lang="en-SG" sz="1700" b="1" dirty="0" err="1">
                <a:solidFill>
                  <a:srgbClr val="800000"/>
                </a:solidFill>
                <a:latin typeface="Courier New" pitchFamily="49" charset="0"/>
                <a:cs typeface="Courier New" pitchFamily="49" charset="0"/>
              </a:rPr>
              <a:t>celsius</a:t>
            </a:r>
            <a:r>
              <a:rPr lang="en-SG" sz="1700" b="1" dirty="0">
                <a:solidFill>
                  <a:srgbClr val="800000"/>
                </a:solidFill>
                <a:latin typeface="Courier New" pitchFamily="49" charset="0"/>
                <a:cs typeface="Courier New" pitchFamily="49" charset="0"/>
              </a:rPr>
              <a:t> = (</a:t>
            </a:r>
            <a:r>
              <a:rPr lang="en-SG" sz="1700" b="1" dirty="0" err="1">
                <a:solidFill>
                  <a:srgbClr val="800000"/>
                </a:solidFill>
                <a:latin typeface="Courier New" pitchFamily="49" charset="0"/>
                <a:cs typeface="Courier New" pitchFamily="49" charset="0"/>
              </a:rPr>
              <a:t>fahrenheit</a:t>
            </a:r>
            <a:r>
              <a:rPr lang="en-SG" sz="1700" b="1" dirty="0">
                <a:solidFill>
                  <a:srgbClr val="800000"/>
                </a:solidFill>
                <a:latin typeface="Courier New" pitchFamily="49" charset="0"/>
                <a:cs typeface="Courier New" pitchFamily="49" charset="0"/>
              </a:rPr>
              <a:t> - 32) * 5 / 9;</a:t>
            </a:r>
          </a:p>
        </p:txBody>
      </p:sp>
      <p:sp>
        <p:nvSpPr>
          <p:cNvPr id="3" name="Title 2"/>
          <p:cNvSpPr>
            <a:spLocks noGrp="1"/>
          </p:cNvSpPr>
          <p:nvPr>
            <p:ph type="title"/>
          </p:nvPr>
        </p:nvSpPr>
        <p:spPr/>
        <p:txBody>
          <a:bodyPr/>
          <a:lstStyle/>
          <a:p>
            <a:r>
              <a:rPr lang="en-GB" dirty="0" smtClean="0"/>
              <a:t>Demo </a:t>
            </a:r>
            <a:r>
              <a:rPr lang="en-GB" dirty="0"/>
              <a:t>#1 Fahrenheit to Celsius </a:t>
            </a:r>
            <a:r>
              <a:rPr lang="en-GB" dirty="0" smtClean="0"/>
              <a:t>(2/2</a:t>
            </a:r>
            <a:r>
              <a:rPr lang="en-GB" dirty="0"/>
              <a:t>)</a:t>
            </a:r>
            <a:endParaRPr lang="en-SG" dirty="0"/>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32</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smtClean="0"/>
              <a:t>Coding Style</a:t>
            </a:r>
            <a:endParaRPr lang="en-SG" dirty="0"/>
          </a:p>
        </p:txBody>
      </p:sp>
      <p:sp>
        <p:nvSpPr>
          <p:cNvPr id="8" name="Content Placeholder 2"/>
          <p:cNvSpPr txBox="1">
            <a:spLocks/>
          </p:cNvSpPr>
          <p:nvPr/>
        </p:nvSpPr>
        <p:spPr bwMode="auto">
          <a:xfrm>
            <a:off x="457200" y="1371600"/>
            <a:ext cx="8229600" cy="48444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a:t>Identifier naming for variables and </a:t>
            </a:r>
            <a:r>
              <a:rPr lang="en-US" dirty="0" smtClean="0"/>
              <a:t>functions</a:t>
            </a:r>
          </a:p>
          <a:p>
            <a:pPr lvl="1">
              <a:buFont typeface="Wingdings" pitchFamily="2" charset="2"/>
              <a:buChar char="q"/>
            </a:pPr>
            <a:r>
              <a:rPr lang="en-US" sz="1800" dirty="0"/>
              <a:t>User-defined identifiers: use lower-case (with underscore if necessary</a:t>
            </a:r>
            <a:r>
              <a:rPr lang="en-US" sz="1800" dirty="0" smtClean="0"/>
              <a:t>)</a:t>
            </a:r>
          </a:p>
          <a:p>
            <a:pPr lvl="1">
              <a:buFont typeface="Wingdings" pitchFamily="2" charset="2"/>
              <a:buChar char="q"/>
            </a:pPr>
            <a:r>
              <a:rPr lang="en-US" sz="1800" dirty="0"/>
              <a:t>User-defined constants: use all </a:t>
            </a:r>
            <a:r>
              <a:rPr lang="en-US" sz="1800" dirty="0" smtClean="0"/>
              <a:t>upper-cases</a:t>
            </a:r>
          </a:p>
          <a:p>
            <a:pPr lvl="1">
              <a:buFont typeface="Wingdings" pitchFamily="2" charset="2"/>
              <a:buChar char="q"/>
            </a:pPr>
            <a:r>
              <a:rPr lang="en-US" sz="1800" dirty="0"/>
              <a:t>Use names that are descriptive, </a:t>
            </a:r>
            <a:r>
              <a:rPr lang="en-US" sz="1800" dirty="0" smtClean="0"/>
              <a:t>meaningful</a:t>
            </a:r>
          </a:p>
          <a:p>
            <a:r>
              <a:rPr lang="en-US" dirty="0"/>
              <a:t>Consistent indentation, and spacing to emphasize block </a:t>
            </a:r>
            <a:r>
              <a:rPr lang="en-US" dirty="0" smtClean="0"/>
              <a:t>structure</a:t>
            </a:r>
          </a:p>
          <a:p>
            <a:pPr lvl="1" indent="-298450" eaLnBrk="1" hangingPunct="1">
              <a:spcBef>
                <a:spcPct val="0"/>
              </a:spcBef>
              <a:buSzPct val="120000"/>
              <a:buNone/>
            </a:pP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 (</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lvl="1" indent="-298450" eaLnBrk="1" hangingPunct="1">
              <a:buSzPct val="120000"/>
              <a:buNone/>
            </a:pPr>
            <a:r>
              <a:rPr lang="en-US" sz="1600" b="1" dirty="0">
                <a:latin typeface="Courier New" pitchFamily="49" charset="0"/>
                <a:cs typeface="Courier New" pitchFamily="49" charset="0"/>
              </a:rPr>
              <a:t>	{</a:t>
            </a:r>
          </a:p>
          <a:p>
            <a:pPr lvl="1" indent="-298450" eaLnBrk="1" hangingPunct="1">
              <a:buSzPct val="12000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statements</a:t>
            </a:r>
            <a:endParaRPr lang="en-US" sz="1600" b="1" dirty="0">
              <a:latin typeface="Courier New" pitchFamily="49" charset="0"/>
              <a:cs typeface="Courier New" pitchFamily="49" charset="0"/>
            </a:endParaRPr>
          </a:p>
          <a:p>
            <a:pPr lvl="1" indent="-298450" eaLnBrk="1" hangingPunct="1">
              <a:buSzPct val="120000"/>
              <a:buNone/>
            </a:pPr>
            <a:r>
              <a:rPr lang="en-US" sz="1600" b="1" dirty="0">
                <a:latin typeface="Courier New" pitchFamily="49" charset="0"/>
                <a:cs typeface="Courier New" pitchFamily="49" charset="0"/>
              </a:rPr>
              <a:t>	}</a:t>
            </a:r>
          </a:p>
          <a:p>
            <a:r>
              <a:rPr lang="en-US" dirty="0" smtClean="0"/>
              <a:t>Comment </a:t>
            </a:r>
            <a:r>
              <a:rPr lang="en-US" dirty="0"/>
              <a:t>major code segments </a:t>
            </a:r>
            <a:r>
              <a:rPr lang="en-US" dirty="0" smtClean="0"/>
              <a:t>or complex logic:</a:t>
            </a:r>
          </a:p>
          <a:p>
            <a:pPr lvl="1">
              <a:buFont typeface="Wingdings" pitchFamily="2" charset="2"/>
              <a:buChar char="q"/>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one </a:t>
            </a:r>
            <a:r>
              <a:rPr lang="en-US" sz="1800" b="1" dirty="0">
                <a:solidFill>
                  <a:srgbClr val="800000"/>
                </a:solidFill>
                <a:latin typeface="Courier New" pitchFamily="49" charset="0"/>
                <a:cs typeface="Courier New" pitchFamily="49" charset="0"/>
              </a:rPr>
              <a:t>line comment</a:t>
            </a:r>
          </a:p>
          <a:p>
            <a:pPr lvl="1">
              <a:buFont typeface="Wingdings" pitchFamily="2" charset="2"/>
              <a:buChar char="q"/>
            </a:pPr>
            <a:r>
              <a:rPr lang="en-US" sz="1800" b="1" dirty="0">
                <a:solidFill>
                  <a:srgbClr val="800000"/>
                </a:solidFill>
                <a:latin typeface="Courier New" pitchFamily="49" charset="0"/>
                <a:cs typeface="Courier New" pitchFamily="49" charset="0"/>
              </a:rPr>
              <a:t>/* </a:t>
            </a:r>
            <a:r>
              <a:rPr lang="en-US" sz="1800" b="1" dirty="0" smtClean="0">
                <a:solidFill>
                  <a:srgbClr val="800000"/>
                </a:solidFill>
                <a:latin typeface="Courier New" pitchFamily="49" charset="0"/>
                <a:cs typeface="Courier New" pitchFamily="49" charset="0"/>
              </a:rPr>
              <a:t>block </a:t>
            </a:r>
            <a:r>
              <a:rPr lang="en-US" sz="1800" b="1" dirty="0">
                <a:solidFill>
                  <a:srgbClr val="800000"/>
                </a:solidFill>
                <a:latin typeface="Courier New" pitchFamily="49" charset="0"/>
                <a:cs typeface="Courier New" pitchFamily="49" charset="0"/>
              </a:rPr>
              <a:t>comment </a:t>
            </a:r>
            <a:r>
              <a:rPr lang="en-US" sz="1800" b="1" dirty="0" smtClean="0">
                <a:solidFill>
                  <a:srgbClr val="800000"/>
                </a:solidFill>
                <a:latin typeface="Courier New" pitchFamily="49" charset="0"/>
                <a:cs typeface="Courier New" pitchFamily="49" charset="0"/>
              </a:rPr>
              <a:t>*/</a:t>
            </a:r>
          </a:p>
          <a:p>
            <a:pPr lvl="1">
              <a:buFont typeface="Wingdings" pitchFamily="2" charset="2"/>
              <a:buChar char="q"/>
            </a:pPr>
            <a:r>
              <a:rPr lang="en-US" sz="1800" dirty="0"/>
              <a:t>Header comment: your name, NUSNET id, program’s purpose, etc.</a:t>
            </a:r>
            <a:endParaRPr lang="en-SG" sz="1800" b="1" dirty="0">
              <a:solidFill>
                <a:srgbClr val="800000"/>
              </a:solidFill>
              <a:latin typeface="Courier New" pitchFamily="49" charset="0"/>
              <a:cs typeface="Courier New" pitchFamily="49" charset="0"/>
            </a:endParaRPr>
          </a:p>
        </p:txBody>
      </p:sp>
      <p:sp>
        <p:nvSpPr>
          <p:cNvPr id="9"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33</a:t>
            </a:fld>
            <a:endParaRPr lang="en-US" sz="10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dissolve">
                                      <p:cBhvr>
                                        <p:cTn id="21" dur="500"/>
                                        <p:tgtEl>
                                          <p:spTgt spid="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dissolve">
                                      <p:cBhvr>
                                        <p:cTn id="33" dur="500"/>
                                        <p:tgtEl>
                                          <p:spTgt spid="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dissolve">
                                      <p:cBhvr>
                                        <p:cTn id="38" dur="500"/>
                                        <p:tgtEl>
                                          <p:spTgt spid="8">
                                            <p:txEl>
                                              <p:pRg st="9" end="9"/>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dissolve">
                                      <p:cBhvr>
                                        <p:cTn id="41" dur="500"/>
                                        <p:tgtEl>
                                          <p:spTgt spid="8">
                                            <p:txEl>
                                              <p:pRg st="10" end="10"/>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animEffect transition="in" filter="dissolve">
                                      <p:cBhvr>
                                        <p:cTn id="44" dur="500"/>
                                        <p:tgtEl>
                                          <p:spTgt spid="8">
                                            <p:txEl>
                                              <p:pRg st="11" end="11"/>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dissolve">
                                      <p:cBhvr>
                                        <p:cTn id="4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 </a:t>
            </a:r>
            <a:r>
              <a:rPr lang="en-SG" dirty="0"/>
              <a:t>#</a:t>
            </a:r>
            <a:r>
              <a:rPr lang="en-SG" dirty="0" smtClean="0"/>
              <a:t>1: Temperature Estimate </a:t>
            </a:r>
            <a:r>
              <a:rPr lang="en-SG" dirty="0"/>
              <a:t>(</a:t>
            </a:r>
            <a:r>
              <a:rPr lang="en-SG" dirty="0" smtClean="0"/>
              <a:t>1/3)</a:t>
            </a:r>
            <a:endParaRPr lang="en-SG" dirty="0"/>
          </a:p>
        </p:txBody>
      </p:sp>
      <p:sp>
        <p:nvSpPr>
          <p:cNvPr id="3" name="Content Placeholder 2"/>
          <p:cNvSpPr>
            <a:spLocks noGrp="1"/>
          </p:cNvSpPr>
          <p:nvPr>
            <p:ph idx="1"/>
          </p:nvPr>
        </p:nvSpPr>
        <p:spPr>
          <a:xfrm>
            <a:off x="457200" y="1371600"/>
            <a:ext cx="8229600" cy="4873129"/>
          </a:xfrm>
        </p:spPr>
        <p:txBody>
          <a:bodyPr>
            <a:spAutoFit/>
          </a:bodyPr>
          <a:lstStyle/>
          <a:p>
            <a:r>
              <a:rPr lang="en-US" sz="2000" dirty="0">
                <a:solidFill>
                  <a:schemeClr val="tx1"/>
                </a:solidFill>
              </a:rPr>
              <a:t>Write a program </a:t>
            </a:r>
            <a:r>
              <a:rPr lang="en-US" sz="2000" dirty="0"/>
              <a:t>Week2_Freezer.c</a:t>
            </a:r>
            <a:r>
              <a:rPr lang="en-US" sz="2000" dirty="0">
                <a:solidFill>
                  <a:schemeClr val="tx1"/>
                </a:solidFill>
              </a:rPr>
              <a:t> that estimates the temperature in a freezer (in </a:t>
            </a:r>
            <a:r>
              <a:rPr lang="en-US" sz="2000" baseline="30000" dirty="0">
                <a:solidFill>
                  <a:schemeClr val="tx1"/>
                </a:solidFill>
              </a:rPr>
              <a:t>o</a:t>
            </a:r>
            <a:r>
              <a:rPr lang="en-US" sz="2000" dirty="0">
                <a:solidFill>
                  <a:schemeClr val="tx1"/>
                </a:solidFill>
              </a:rPr>
              <a:t>C) given the elapsed time (hours) since a power failure. Assume this temperature (T) is given by:</a:t>
            </a:r>
          </a:p>
          <a:p>
            <a:endParaRPr lang="en-US" sz="2200" dirty="0"/>
          </a:p>
          <a:p>
            <a:endParaRPr lang="en-US" dirty="0" smtClean="0"/>
          </a:p>
          <a:p>
            <a:pPr marL="400050" lvl="1" indent="0">
              <a:buNone/>
            </a:pPr>
            <a:r>
              <a:rPr lang="en-US" dirty="0" smtClean="0">
                <a:solidFill>
                  <a:schemeClr val="tx1"/>
                </a:solidFill>
              </a:rPr>
              <a:t>where </a:t>
            </a:r>
            <a:r>
              <a:rPr lang="en-US" i="1" dirty="0">
                <a:solidFill>
                  <a:schemeClr val="tx1"/>
                </a:solidFill>
              </a:rPr>
              <a:t>t</a:t>
            </a:r>
            <a:r>
              <a:rPr lang="en-US" dirty="0">
                <a:solidFill>
                  <a:schemeClr val="tx1"/>
                </a:solidFill>
              </a:rPr>
              <a:t> is the time (in unit hour) since the power failure</a:t>
            </a:r>
            <a:r>
              <a:rPr lang="en-US" dirty="0" smtClean="0"/>
              <a:t>.</a:t>
            </a:r>
          </a:p>
          <a:p>
            <a:pPr marL="0" indent="0">
              <a:buNone/>
            </a:pPr>
            <a:endParaRPr lang="en-US" sz="1600" dirty="0" smtClean="0"/>
          </a:p>
          <a:p>
            <a:r>
              <a:rPr lang="en-US" sz="2000" dirty="0">
                <a:solidFill>
                  <a:schemeClr val="tx1"/>
                </a:solidFill>
              </a:rPr>
              <a:t>Your program should prompt the user to enter how long it has been since the start of the power failure in </a:t>
            </a:r>
            <a:r>
              <a:rPr lang="en-US" sz="2000" i="1" dirty="0">
                <a:solidFill>
                  <a:schemeClr val="tx1"/>
                </a:solidFill>
              </a:rPr>
              <a:t>hours</a:t>
            </a:r>
            <a:r>
              <a:rPr lang="en-US" sz="2000" dirty="0">
                <a:solidFill>
                  <a:schemeClr val="tx1"/>
                </a:solidFill>
              </a:rPr>
              <a:t> and </a:t>
            </a:r>
            <a:r>
              <a:rPr lang="en-US" sz="2000" i="1" dirty="0">
                <a:solidFill>
                  <a:schemeClr val="tx1"/>
                </a:solidFill>
              </a:rPr>
              <a:t>minutes</a:t>
            </a:r>
            <a:r>
              <a:rPr lang="en-US" sz="2000" dirty="0">
                <a:solidFill>
                  <a:schemeClr val="tx1"/>
                </a:solidFill>
              </a:rPr>
              <a:t>, both values in integers</a:t>
            </a:r>
            <a:r>
              <a:rPr lang="en-US" sz="2000" dirty="0" smtClean="0">
                <a:solidFill>
                  <a:schemeClr val="tx1"/>
                </a:solidFill>
              </a:rPr>
              <a:t>.</a:t>
            </a:r>
          </a:p>
          <a:p>
            <a:pPr lvl="1">
              <a:spcBef>
                <a:spcPts val="432"/>
              </a:spcBef>
              <a:buFont typeface="Wingdings" pitchFamily="2" charset="2"/>
              <a:buChar char="q"/>
            </a:pPr>
            <a:r>
              <a:rPr lang="en-US" sz="1800" dirty="0">
                <a:solidFill>
                  <a:schemeClr val="tx1"/>
                </a:solidFill>
              </a:rPr>
              <a:t>Note that you need to convert the elapsed time into hours in real number (use type </a:t>
            </a:r>
            <a:r>
              <a:rPr lang="en-US" sz="1800" b="1" dirty="0">
                <a:solidFill>
                  <a:srgbClr val="0000FF"/>
                </a:solidFill>
                <a:latin typeface="Calibri" pitchFamily="34" charset="0"/>
                <a:cs typeface="Calibri" pitchFamily="34" charset="0"/>
              </a:rPr>
              <a:t>float</a:t>
            </a:r>
            <a:r>
              <a:rPr lang="en-US" sz="1800" dirty="0" smtClean="0">
                <a:solidFill>
                  <a:schemeClr val="tx1"/>
                </a:solidFill>
              </a:rPr>
              <a:t>).</a:t>
            </a:r>
          </a:p>
          <a:p>
            <a:pPr lvl="1">
              <a:spcBef>
                <a:spcPts val="432"/>
              </a:spcBef>
              <a:buFont typeface="Wingdings" pitchFamily="2" charset="2"/>
              <a:buChar char="q"/>
            </a:pPr>
            <a:r>
              <a:rPr lang="en-US" sz="1800" dirty="0"/>
              <a:t>For example, if the user entered </a:t>
            </a:r>
            <a:r>
              <a:rPr lang="en-US" sz="1800" dirty="0">
                <a:solidFill>
                  <a:srgbClr val="C00000"/>
                </a:solidFill>
                <a:cs typeface="Courier New" pitchFamily="49" charset="0"/>
              </a:rPr>
              <a:t>2 30 </a:t>
            </a:r>
            <a:r>
              <a:rPr lang="en-US" sz="1800" dirty="0"/>
              <a:t>(2 hours 30 minutes), you need to convert it to </a:t>
            </a:r>
            <a:r>
              <a:rPr lang="en-US" sz="1800" dirty="0">
                <a:solidFill>
                  <a:srgbClr val="C00000"/>
                </a:solidFill>
              </a:rPr>
              <a:t>2.5 hours</a:t>
            </a:r>
            <a:r>
              <a:rPr lang="en-US" sz="1800" dirty="0"/>
              <a:t> before applying the above formula.</a:t>
            </a:r>
          </a:p>
        </p:txBody>
      </p:sp>
      <p:graphicFrame>
        <p:nvGraphicFramePr>
          <p:cNvPr id="4" name="Object 3"/>
          <p:cNvGraphicFramePr>
            <a:graphicFrameLocks noChangeAspect="1"/>
          </p:cNvGraphicFramePr>
          <p:nvPr>
            <p:extLst>
              <p:ext uri="{D42A27DB-BD31-4B8C-83A1-F6EECF244321}">
                <p14:modId xmlns:p14="http://schemas.microsoft.com/office/powerpoint/2010/main" val="2811925649"/>
              </p:ext>
            </p:extLst>
          </p:nvPr>
        </p:nvGraphicFramePr>
        <p:xfrm>
          <a:off x="3454400" y="2398626"/>
          <a:ext cx="1695450" cy="820738"/>
        </p:xfrm>
        <a:graphic>
          <a:graphicData uri="http://schemas.openxmlformats.org/presentationml/2006/ole">
            <mc:AlternateContent xmlns:mc="http://schemas.openxmlformats.org/markup-compatibility/2006">
              <mc:Choice xmlns:v="urn:schemas-microsoft-com:vml" Requires="v">
                <p:oleObj spid="_x0000_s87157" name="Equation" r:id="rId3" imgW="863225" imgH="418918" progId="Equation.3">
                  <p:embed/>
                </p:oleObj>
              </mc:Choice>
              <mc:Fallback>
                <p:oleObj name="Equation" r:id="rId3" imgW="863225" imgH="4189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2398626"/>
                        <a:ext cx="16954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34</a:t>
            </a:fld>
            <a:endParaRPr lang="en-US" sz="1000" dirty="0">
              <a:solidFill>
                <a:srgbClr val="000000"/>
              </a:solidFill>
            </a:endParaRPr>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2361060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45915"/>
          </a:xfrm>
        </p:spPr>
        <p:txBody>
          <a:bodyPr wrap="square">
            <a:spAutoFit/>
          </a:bodyPr>
          <a:lstStyle/>
          <a:p>
            <a:r>
              <a:rPr lang="en-SG" dirty="0" smtClean="0">
                <a:solidFill>
                  <a:schemeClr val="tx1"/>
                </a:solidFill>
              </a:rPr>
              <a:t>Download the skeleton program:</a:t>
            </a:r>
          </a:p>
          <a:p>
            <a:endParaRPr lang="en-SG" dirty="0">
              <a:solidFill>
                <a:schemeClr val="tx1"/>
              </a:solidFill>
            </a:endParaRPr>
          </a:p>
          <a:p>
            <a:endParaRPr lang="en-SG" dirty="0" smtClean="0">
              <a:solidFill>
                <a:schemeClr val="tx1"/>
              </a:solidFill>
            </a:endParaRPr>
          </a:p>
          <a:p>
            <a:r>
              <a:rPr lang="en-SG" dirty="0" smtClean="0">
                <a:solidFill>
                  <a:schemeClr val="tx1"/>
                </a:solidFill>
              </a:rPr>
              <a:t>Refer </a:t>
            </a:r>
            <a:r>
              <a:rPr lang="en-SG" dirty="0">
                <a:solidFill>
                  <a:schemeClr val="tx1"/>
                </a:solidFill>
              </a:rPr>
              <a:t>to the sample </a:t>
            </a:r>
            <a:r>
              <a:rPr lang="en-SG" dirty="0" smtClean="0">
                <a:solidFill>
                  <a:schemeClr val="tx1"/>
                </a:solidFill>
              </a:rPr>
              <a:t>runs </a:t>
            </a:r>
            <a:r>
              <a:rPr lang="en-SG" dirty="0">
                <a:solidFill>
                  <a:schemeClr val="tx1"/>
                </a:solidFill>
              </a:rPr>
              <a:t>below. Follow the </a:t>
            </a:r>
            <a:r>
              <a:rPr lang="en-SG" dirty="0" smtClean="0">
                <a:solidFill>
                  <a:schemeClr val="tx1"/>
                </a:solidFill>
              </a:rPr>
              <a:t>input / output </a:t>
            </a:r>
            <a:r>
              <a:rPr lang="en-SG" dirty="0">
                <a:solidFill>
                  <a:schemeClr val="tx1"/>
                </a:solidFill>
              </a:rPr>
              <a:t>format</a:t>
            </a:r>
            <a:r>
              <a:rPr lang="en-SG"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sz="2800" dirty="0" smtClean="0">
              <a:solidFill>
                <a:schemeClr val="tx1"/>
              </a:solidFill>
            </a:endParaRPr>
          </a:p>
          <a:p>
            <a:pPr marL="0" indent="0">
              <a:buNone/>
            </a:pPr>
            <a:endParaRPr lang="en-US" sz="2000" i="1" dirty="0" smtClean="0">
              <a:solidFill>
                <a:srgbClr val="800000"/>
              </a:solidFill>
            </a:endParaRPr>
          </a:p>
          <a:p>
            <a:pPr marL="0" indent="0">
              <a:buNone/>
            </a:pPr>
            <a:r>
              <a:rPr lang="en-US" sz="2000" i="1" dirty="0" smtClean="0">
                <a:solidFill>
                  <a:srgbClr val="800000"/>
                </a:solidFill>
              </a:rPr>
              <a:t>* This </a:t>
            </a:r>
            <a:r>
              <a:rPr lang="en-US" sz="2000" i="1" dirty="0">
                <a:solidFill>
                  <a:srgbClr val="800000"/>
                </a:solidFill>
              </a:rPr>
              <a:t>exercise is mounted on </a:t>
            </a:r>
            <a:r>
              <a:rPr lang="en-US" sz="2000" i="1" dirty="0" err="1">
                <a:solidFill>
                  <a:srgbClr val="800000"/>
                </a:solidFill>
              </a:rPr>
              <a:t>CodeCrunch</a:t>
            </a:r>
            <a:r>
              <a:rPr lang="en-US" sz="2000" i="1" dirty="0">
                <a:solidFill>
                  <a:srgbClr val="800000"/>
                </a:solidFill>
              </a:rPr>
              <a:t> as a practice exercise.</a:t>
            </a:r>
            <a:endParaRPr lang="en-SG" sz="2000" i="1" dirty="0">
              <a:solidFill>
                <a:srgbClr val="800000"/>
              </a:solidFill>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1033463" y="3633136"/>
            <a:ext cx="6891337" cy="646112"/>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hours and minutes since power failure: </a:t>
            </a:r>
            <a:r>
              <a:rPr lang="en-US" dirty="0">
                <a:solidFill>
                  <a:srgbClr val="0000FF"/>
                </a:solidFill>
              </a:rPr>
              <a:t>2 45</a:t>
            </a:r>
          </a:p>
          <a:p>
            <a:r>
              <a:rPr lang="en-US" dirty="0">
                <a:solidFill>
                  <a:srgbClr val="9933FF"/>
                </a:solidFill>
              </a:rPr>
              <a:t>Temperature in freezer = -13.63</a:t>
            </a:r>
            <a:endParaRPr lang="en-SG" dirty="0">
              <a:solidFill>
                <a:srgbClr val="9933FF"/>
              </a:solidFill>
            </a:endParaRPr>
          </a:p>
        </p:txBody>
      </p:sp>
      <p:sp>
        <p:nvSpPr>
          <p:cNvPr id="9" name="TextBox 8"/>
          <p:cNvSpPr txBox="1"/>
          <p:nvPr/>
        </p:nvSpPr>
        <p:spPr>
          <a:xfrm>
            <a:off x="1040900" y="4476898"/>
            <a:ext cx="6891337" cy="646112"/>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US" dirty="0"/>
              <a:t>Enter hours and minutes since power failure: </a:t>
            </a:r>
            <a:r>
              <a:rPr lang="en-US" dirty="0">
                <a:solidFill>
                  <a:srgbClr val="0000FF"/>
                </a:solidFill>
              </a:rPr>
              <a:t>1 0</a:t>
            </a:r>
          </a:p>
          <a:p>
            <a:r>
              <a:rPr lang="en-US" dirty="0">
                <a:solidFill>
                  <a:srgbClr val="9933FF"/>
                </a:solidFill>
              </a:rPr>
              <a:t>Temperature in freezer = -18.67</a:t>
            </a:r>
            <a:endParaRPr lang="en-SG" dirty="0">
              <a:solidFill>
                <a:srgbClr val="9933FF"/>
              </a:solidFill>
            </a:endParaRPr>
          </a:p>
        </p:txBody>
      </p:sp>
      <p:sp>
        <p:nvSpPr>
          <p:cNvPr id="2" name="Title 1"/>
          <p:cNvSpPr>
            <a:spLocks noGrp="1"/>
          </p:cNvSpPr>
          <p:nvPr>
            <p:ph type="title"/>
          </p:nvPr>
        </p:nvSpPr>
        <p:spPr/>
        <p:txBody>
          <a:bodyPr/>
          <a:lstStyle/>
          <a:p>
            <a:r>
              <a:rPr lang="en-SG" dirty="0" smtClean="0"/>
              <a:t>Ex </a:t>
            </a:r>
            <a:r>
              <a:rPr lang="en-SG" dirty="0"/>
              <a:t>#</a:t>
            </a:r>
            <a:r>
              <a:rPr lang="en-SG" dirty="0" smtClean="0"/>
              <a:t>1: Temperature Estimate (2/3)</a:t>
            </a:r>
            <a:endParaRPr lang="en-SG" dirty="0"/>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35</a:t>
            </a:fld>
            <a:endParaRPr lang="en-US" sz="1000" dirty="0">
              <a:solidFill>
                <a:srgbClr val="000000"/>
              </a:solidFill>
            </a:endParaRPr>
          </a:p>
        </p:txBody>
      </p:sp>
      <p:sp>
        <p:nvSpPr>
          <p:cNvPr id="12" name="TextBox 16"/>
          <p:cNvSpPr txBox="1"/>
          <p:nvPr/>
        </p:nvSpPr>
        <p:spPr>
          <a:xfrm>
            <a:off x="1040900" y="2084442"/>
            <a:ext cx="5270690"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1800" b="1">
                <a:solidFill>
                  <a:schemeClr val="dk1"/>
                </a:solidFill>
                <a:latin typeface="Courier New" pitchFamily="49" charset="0"/>
                <a:cs typeface="Courier New" pitchFamily="49" charset="0"/>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US" dirty="0" err="1"/>
              <a:t>cp</a:t>
            </a:r>
            <a:r>
              <a:rPr lang="en-US" dirty="0"/>
              <a:t> </a:t>
            </a:r>
            <a:r>
              <a:rPr lang="en-US" dirty="0" smtClean="0"/>
              <a:t>~cs1010/lecture/Week2_Freezer.c </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dissolve">
                                      <p:cBhvr>
                                        <p:cTn id="11" dur="500"/>
                                        <p:tgtEl>
                                          <p:spTgt spid="3">
                                            <p:txEl>
                                              <p:pRg st="3" end="3"/>
                                            </p:txEl>
                                          </p:spTgt>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dissolve">
                                      <p:cBhvr>
                                        <p:cTn id="23" dur="500"/>
                                        <p:tgtEl>
                                          <p:spTgt spid="3">
                                            <p:txEl>
                                              <p:pRg st="0" end="0"/>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SG" dirty="0" smtClean="0"/>
              <a:t>Ex </a:t>
            </a:r>
            <a:r>
              <a:rPr lang="en-SG" dirty="0"/>
              <a:t>#</a:t>
            </a:r>
            <a:r>
              <a:rPr lang="en-SG" dirty="0" smtClean="0"/>
              <a:t>1: Temperature Estimate (3/3)</a:t>
            </a:r>
            <a:endParaRPr lang="en-SG" dirty="0"/>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36</a:t>
            </a:fld>
            <a:endParaRPr lang="en-US" sz="1000" dirty="0">
              <a:solidFill>
                <a:srgbClr val="000000"/>
              </a:solidFill>
            </a:endParaRPr>
          </a:p>
        </p:txBody>
      </p:sp>
      <p:grpSp>
        <p:nvGrpSpPr>
          <p:cNvPr id="3" name="Group 2"/>
          <p:cNvGrpSpPr/>
          <p:nvPr/>
        </p:nvGrpSpPr>
        <p:grpSpPr>
          <a:xfrm>
            <a:off x="278781" y="1339484"/>
            <a:ext cx="8578894" cy="5017879"/>
            <a:chOff x="278781" y="1211888"/>
            <a:chExt cx="8578894" cy="5017879"/>
          </a:xfrm>
        </p:grpSpPr>
        <p:sp>
          <p:nvSpPr>
            <p:cNvPr id="13" name="TextBox 11"/>
            <p:cNvSpPr txBox="1"/>
            <p:nvPr/>
          </p:nvSpPr>
          <p:spPr>
            <a:xfrm>
              <a:off x="278781" y="1213009"/>
              <a:ext cx="8575288"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Estimates the temperature in a freezer (in C) </a:t>
              </a:r>
            </a:p>
            <a:p>
              <a:pPr eaLnBrk="1" hangingPunct="1">
                <a:defRPr/>
              </a:pP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given the elapsed time (hours) since a power failure.</a:t>
              </a:r>
            </a:p>
            <a:p>
              <a:pPr eaLnBrk="1" hangingPunct="1">
                <a:defRPr/>
              </a:pPr>
              <a:endParaRPr lang="en-SG" sz="1600" b="1" dirty="0" smtClean="0">
                <a:solidFill>
                  <a:srgbClr val="6600CC"/>
                </a:solidFill>
                <a:latin typeface="Courier New" pitchFamily="49" charset="0"/>
                <a:cs typeface="Courier New" pitchFamily="49" charset="0"/>
              </a:endParaRPr>
            </a:p>
            <a:p>
              <a:pPr eaLnBrk="1" hangingPunct="1">
                <a:defRPr/>
              </a:pPr>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err="1" smtClean="0">
                  <a:solidFill>
                    <a:srgbClr val="0000FF"/>
                  </a:solidFill>
                  <a:latin typeface="Courier New" pitchFamily="49" charset="0"/>
                  <a:cs typeface="Courier New" pitchFamily="49" charset="0"/>
                </a:rPr>
                <a:t>int</a:t>
              </a:r>
              <a:r>
                <a:rPr lang="en-SG" sz="1600" b="1" dirty="0" smtClean="0">
                  <a:solidFill>
                    <a:srgbClr val="000000"/>
                  </a:solidFill>
                  <a:latin typeface="Courier New" pitchFamily="49" charset="0"/>
                  <a:cs typeface="Courier New" pitchFamily="49" charset="0"/>
                </a:rPr>
                <a:t> </a:t>
              </a:r>
              <a:r>
                <a:rPr lang="en-SG" sz="1600" b="1" dirty="0">
                  <a:solidFill>
                    <a:srgbClr val="000000"/>
                  </a:solidFill>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hours, minutes;</a:t>
              </a: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hours and minutes since power failure: "</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scanf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%d %d</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&amp;hours, &amp;minutes);</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hours + minutes/</a:t>
              </a:r>
              <a:r>
                <a:rPr lang="en-SG" sz="1600" b="1" dirty="0">
                  <a:solidFill>
                    <a:srgbClr val="006600"/>
                  </a:solidFill>
                  <a:latin typeface="Courier New" pitchFamily="49" charset="0"/>
                  <a:cs typeface="Courier New" pitchFamily="49" charset="0"/>
                </a:rPr>
                <a:t>60.0</a:t>
              </a:r>
              <a:r>
                <a:rPr lang="en-SG" sz="1600" b="1" dirty="0" smtClean="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convert hour &amp; minutes to hours</a:t>
              </a:r>
            </a:p>
            <a:p>
              <a:pPr eaLnBrk="1" hangingPunct="1">
                <a:defRPr/>
              </a:pPr>
              <a:r>
                <a:rPr lang="en-SG" sz="1600" b="1" dirty="0">
                  <a:solidFill>
                    <a:srgbClr val="000000"/>
                  </a:solidFill>
                  <a:latin typeface="Courier New" pitchFamily="49" charset="0"/>
                  <a:cs typeface="Courier New" pitchFamily="49" charset="0"/>
                </a:rPr>
                <a:t>    temperature = </a:t>
              </a:r>
              <a:r>
                <a:rPr lang="en-SG" sz="1600" b="1" dirty="0" smtClean="0">
                  <a:solidFill>
                    <a:srgbClr val="006600"/>
                  </a:solidFill>
                  <a:latin typeface="Courier New" pitchFamily="49" charset="0"/>
                  <a:cs typeface="Courier New" pitchFamily="49" charset="0"/>
                </a:rPr>
                <a:t>4 </a:t>
              </a:r>
              <a:r>
                <a:rPr lang="en-SG" sz="1600" b="1" dirty="0" smtClean="0">
                  <a:solidFill>
                    <a:srgbClr val="000000"/>
                  </a:solidFill>
                  <a:latin typeface="Courier New" pitchFamily="49" charset="0"/>
                  <a:cs typeface="Courier New" pitchFamily="49" charset="0"/>
                </a:rPr>
                <a:t>* time *</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time / (time + </a:t>
              </a:r>
              <a:r>
                <a:rPr lang="en-SG" sz="1600" b="1" dirty="0" smtClean="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20</a:t>
              </a:r>
              <a:r>
                <a:rPr lang="en-SG" sz="1600" b="1" dirty="0">
                  <a:solidFill>
                    <a:srgbClr val="000000"/>
                  </a:solidFill>
                  <a:latin typeface="Courier New" pitchFamily="49" charset="0"/>
                  <a:cs typeface="Courier New" pitchFamily="49" charset="0"/>
                </a:rPr>
                <a:t>; </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printf</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"Temperature in freezer = </a:t>
              </a:r>
              <a:r>
                <a:rPr lang="en-SG" sz="1600" b="1" dirty="0">
                  <a:solidFill>
                    <a:srgbClr val="FF0000"/>
                  </a:solidFill>
                  <a:latin typeface="Courier New" pitchFamily="49" charset="0"/>
                  <a:cs typeface="Courier New" pitchFamily="49" charset="0"/>
                </a:rPr>
                <a:t>%.2f\n</a:t>
              </a:r>
              <a:r>
                <a:rPr lang="en-SG" sz="1600" b="1" dirty="0">
                  <a:solidFill>
                    <a:srgbClr val="006600"/>
                  </a:solidFill>
                  <a:latin typeface="Courier New" pitchFamily="49" charset="0"/>
                  <a:cs typeface="Courier New" pitchFamily="49" charset="0"/>
                </a:rPr>
                <a:t>"</a:t>
              </a:r>
              <a:r>
                <a:rPr lang="en-SG" sz="1600" b="1" dirty="0">
                  <a:solidFill>
                    <a:srgbClr val="000000"/>
                  </a:solidFill>
                  <a:latin typeface="Courier New" pitchFamily="49" charset="0"/>
                  <a:cs typeface="Courier New" pitchFamily="49" charset="0"/>
                </a:rPr>
                <a:t>, temperature);</a:t>
              </a:r>
            </a:p>
            <a:p>
              <a:pPr eaLnBrk="1" hangingPunct="1">
                <a:defRPr/>
              </a:pPr>
              <a:endParaRPr lang="en-SG" sz="1600" b="1" dirty="0">
                <a:solidFill>
                  <a:srgbClr val="000000"/>
                </a:solidFill>
                <a:latin typeface="Courier New" pitchFamily="49" charset="0"/>
                <a:cs typeface="Courier New" pitchFamily="49" charset="0"/>
              </a:endParaRPr>
            </a:p>
            <a:p>
              <a:pPr eaLnBrk="1" hangingPunct="1">
                <a:defRPr/>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rgbClr val="000000"/>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a:t>
              </a:r>
            </a:p>
            <a:p>
              <a:pPr eaLnBrk="1" hangingPunct="1">
                <a:defRPr/>
              </a:pPr>
              <a:r>
                <a:rPr lang="en-SG" sz="1600" b="1" dirty="0">
                  <a:solidFill>
                    <a:srgbClr val="000000"/>
                  </a:solidFill>
                  <a:latin typeface="Courier New" pitchFamily="49" charset="0"/>
                  <a:cs typeface="Courier New" pitchFamily="49" charset="0"/>
                </a:rPr>
                <a:t>}</a:t>
              </a:r>
              <a:endParaRPr lang="en-US" sz="1600" b="1" dirty="0" smtClean="0">
                <a:latin typeface="Courier New" pitchFamily="49" charset="0"/>
                <a:cs typeface="Courier New" pitchFamily="49" charset="0"/>
              </a:endParaRPr>
            </a:p>
          </p:txBody>
        </p:sp>
        <p:sp>
          <p:nvSpPr>
            <p:cNvPr id="14" name="Rectangle 13"/>
            <p:cNvSpPr/>
            <p:nvPr/>
          </p:nvSpPr>
          <p:spPr>
            <a:xfrm>
              <a:off x="7560525" y="1211888"/>
              <a:ext cx="129715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Week2_Freezer.c</a:t>
              </a:r>
              <a:endParaRPr lang="en-SG" sz="1100" dirty="0"/>
            </a:p>
          </p:txBody>
        </p:sp>
      </p:grpSp>
    </p:spTree>
    <p:extLst>
      <p:ext uri="{BB962C8B-B14F-4D97-AF65-F5344CB8AC3E}">
        <p14:creationId xmlns:p14="http://schemas.microsoft.com/office/powerpoint/2010/main" val="1661548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81000"/>
            <a:ext cx="8382000" cy="838200"/>
          </a:xfrm>
        </p:spPr>
        <p:txBody>
          <a:bodyPr/>
          <a:lstStyle/>
          <a:p>
            <a:pPr eaLnBrk="1" hangingPunct="1"/>
            <a:r>
              <a:rPr lang="en-GB" sz="4000" smtClean="0">
                <a:solidFill>
                  <a:srgbClr val="9933FF"/>
                </a:solidFill>
                <a:latin typeface="Garamond" pitchFamily="18" charset="0"/>
              </a:rPr>
              <a:t>Summary for Today</a:t>
            </a:r>
            <a:endParaRPr lang="en-GB" sz="4800" smtClean="0">
              <a:solidFill>
                <a:srgbClr val="9933FF"/>
              </a:solidFill>
              <a:latin typeface="Garamond" pitchFamily="18" charset="0"/>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2"/>
          <p:cNvSpPr>
            <a:spLocks noGrp="1"/>
          </p:cNvSpPr>
          <p:nvPr>
            <p:ph idx="1"/>
          </p:nvPr>
        </p:nvSpPr>
        <p:spPr>
          <a:xfrm>
            <a:off x="457200" y="1371600"/>
            <a:ext cx="8229600" cy="4739759"/>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GB" sz="2400" dirty="0" smtClean="0">
                <a:solidFill>
                  <a:srgbClr val="0000FF"/>
                </a:solidFill>
              </a:rPr>
              <a:t>Using </a:t>
            </a:r>
            <a:r>
              <a:rPr lang="en-GB" sz="2400" i="1" dirty="0" smtClean="0">
                <a:solidFill>
                  <a:srgbClr val="0000FF"/>
                </a:solidFill>
              </a:rPr>
              <a:t>vim</a:t>
            </a:r>
            <a:r>
              <a:rPr lang="en-GB" sz="2400" dirty="0" smtClean="0">
                <a:solidFill>
                  <a:srgbClr val="0000FF"/>
                </a:solidFill>
              </a:rPr>
              <a:t> to write a program and </a:t>
            </a:r>
            <a:r>
              <a:rPr lang="en-GB" sz="2400" i="1" dirty="0" err="1">
                <a:solidFill>
                  <a:srgbClr val="0000FF"/>
                </a:solidFill>
              </a:rPr>
              <a:t>gcc</a:t>
            </a:r>
            <a:r>
              <a:rPr lang="en-GB" sz="2400" dirty="0" smtClean="0">
                <a:solidFill>
                  <a:srgbClr val="0000FF"/>
                </a:solidFill>
              </a:rPr>
              <a:t> to compile it</a:t>
            </a:r>
          </a:p>
          <a:p>
            <a:pPr lvl="1">
              <a:spcBef>
                <a:spcPts val="1200"/>
              </a:spcBef>
              <a:buFont typeface="Wingdings" pitchFamily="2" charset="2"/>
              <a:buChar char="q"/>
            </a:pPr>
            <a:r>
              <a:rPr lang="en-GB" sz="2400" dirty="0" smtClean="0">
                <a:solidFill>
                  <a:srgbClr val="0000FF"/>
                </a:solidFill>
              </a:rPr>
              <a:t>Program </a:t>
            </a:r>
            <a:r>
              <a:rPr lang="en-GB" sz="2400" dirty="0">
                <a:solidFill>
                  <a:srgbClr val="0000FF"/>
                </a:solidFill>
              </a:rPr>
              <a:t>structure</a:t>
            </a:r>
          </a:p>
          <a:p>
            <a:pPr lvl="2">
              <a:spcBef>
                <a:spcPts val="1200"/>
              </a:spcBef>
              <a:buFont typeface="Wingdings" pitchFamily="2" charset="2"/>
              <a:buChar char="q"/>
            </a:pPr>
            <a:r>
              <a:rPr lang="en-GB" sz="2000" dirty="0"/>
              <a:t>Data input using </a:t>
            </a:r>
            <a:r>
              <a:rPr lang="en-GB" sz="2000" dirty="0" err="1">
                <a:latin typeface="Courier New" pitchFamily="49" charset="0"/>
                <a:cs typeface="Courier New" pitchFamily="49" charset="0"/>
              </a:rPr>
              <a:t>scanf</a:t>
            </a:r>
            <a:endParaRPr lang="en-GB" sz="2000" dirty="0">
              <a:latin typeface="Courier New" pitchFamily="49" charset="0"/>
              <a:cs typeface="Courier New" pitchFamily="49" charset="0"/>
            </a:endParaRPr>
          </a:p>
          <a:p>
            <a:pPr lvl="2">
              <a:spcBef>
                <a:spcPts val="1200"/>
              </a:spcBef>
              <a:buFont typeface="Wingdings" pitchFamily="2" charset="2"/>
              <a:buChar char="q"/>
            </a:pPr>
            <a:r>
              <a:rPr lang="en-GB" sz="2000" dirty="0"/>
              <a:t>Data compute: variable, data type</a:t>
            </a:r>
            <a:r>
              <a:rPr lang="en-GB" sz="2000" dirty="0" smtClean="0"/>
              <a:t>, </a:t>
            </a:r>
            <a:r>
              <a:rPr lang="en-GB" sz="2000" dirty="0"/>
              <a:t>precedence </a:t>
            </a:r>
            <a:r>
              <a:rPr lang="en-GB" sz="2000" dirty="0" smtClean="0"/>
              <a:t>rules, integer division, truncation, typecast</a:t>
            </a:r>
            <a:endParaRPr lang="en-GB" sz="2000" dirty="0"/>
          </a:p>
          <a:p>
            <a:pPr lvl="2">
              <a:spcBef>
                <a:spcPts val="1200"/>
              </a:spcBef>
              <a:buFont typeface="Wingdings" pitchFamily="2" charset="2"/>
              <a:buChar char="q"/>
            </a:pPr>
            <a:r>
              <a:rPr lang="en-GB" sz="2000" dirty="0"/>
              <a:t>Data output using </a:t>
            </a:r>
            <a:r>
              <a:rPr lang="en-GB" sz="2000" dirty="0" err="1">
                <a:latin typeface="Courier New" pitchFamily="49" charset="0"/>
                <a:cs typeface="Courier New" pitchFamily="49" charset="0"/>
              </a:rPr>
              <a:t>printf</a:t>
            </a:r>
            <a:endParaRPr lang="en-GB" sz="2000" dirty="0">
              <a:latin typeface="Courier New" pitchFamily="49" charset="0"/>
              <a:cs typeface="Courier New" pitchFamily="49" charset="0"/>
            </a:endParaRPr>
          </a:p>
          <a:p>
            <a:pPr lvl="1">
              <a:spcBef>
                <a:spcPts val="1200"/>
              </a:spcBef>
              <a:buFont typeface="Wingdings" pitchFamily="2" charset="2"/>
              <a:buChar char="q"/>
            </a:pPr>
            <a:r>
              <a:rPr lang="en-GB" sz="2400" dirty="0">
                <a:solidFill>
                  <a:srgbClr val="0000FF"/>
                </a:solidFill>
              </a:rPr>
              <a:t>Coding style: naming, presentation, simplicity and efficiency.</a:t>
            </a:r>
          </a:p>
          <a:p>
            <a:pPr lvl="1">
              <a:spcBef>
                <a:spcPts val="1200"/>
              </a:spcBef>
              <a:buFont typeface="Wingdings" pitchFamily="2" charset="2"/>
              <a:buChar char="q"/>
            </a:pPr>
            <a:r>
              <a:rPr lang="en-GB" sz="2400" dirty="0">
                <a:solidFill>
                  <a:srgbClr val="0000FF"/>
                </a:solidFill>
              </a:rPr>
              <a:t>Errors: syntax, run-time and logic error.</a:t>
            </a:r>
            <a:endParaRPr lang="en-SG" sz="1600" dirty="0"/>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37</a:t>
            </a:fld>
            <a:endParaRPr lang="en-US" sz="1000" dirty="0">
              <a:solidFill>
                <a:srgbClr val="000000"/>
              </a:solidFill>
            </a:endParaRPr>
          </a:p>
        </p:txBody>
      </p:sp>
      <p:pic>
        <p:nvPicPr>
          <p:cNvPr id="6"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Revisit Our </a:t>
            </a:r>
            <a:r>
              <a:rPr lang="en-GB" dirty="0"/>
              <a:t>First Program </a:t>
            </a:r>
            <a:r>
              <a:rPr lang="en-GB" dirty="0" smtClean="0"/>
              <a:t>(1/6)</a:t>
            </a:r>
            <a:endParaRPr lang="en-SG" dirty="0"/>
          </a:p>
        </p:txBody>
      </p:sp>
      <p:sp>
        <p:nvSpPr>
          <p:cNvPr id="14" name="Content Placeholder 2"/>
          <p:cNvSpPr>
            <a:spLocks noGrp="1"/>
          </p:cNvSpPr>
          <p:nvPr>
            <p:ph idx="1"/>
          </p:nvPr>
        </p:nvSpPr>
        <p:spPr>
          <a:xfrm>
            <a:off x="457200" y="1371600"/>
            <a:ext cx="8229600" cy="1397306"/>
          </a:xfrm>
        </p:spPr>
        <p:txBody>
          <a:bodyPr>
            <a:spAutoFit/>
          </a:bodyPr>
          <a:lstStyle/>
          <a:p>
            <a:r>
              <a:rPr lang="en-SG" sz="2800" dirty="0"/>
              <a:t>Given a </a:t>
            </a:r>
            <a:r>
              <a:rPr lang="en-SG" sz="2800" dirty="0" smtClean="0"/>
              <a:t>distance in </a:t>
            </a:r>
            <a:r>
              <a:rPr lang="en-SG" sz="2800" dirty="0"/>
              <a:t>miles, convert it </a:t>
            </a:r>
            <a:r>
              <a:rPr lang="en-SG" sz="2800" dirty="0" smtClean="0"/>
              <a:t>to </a:t>
            </a:r>
            <a:r>
              <a:rPr lang="en-SG" sz="2800" dirty="0" err="1" smtClean="0"/>
              <a:t>kilometers</a:t>
            </a:r>
            <a:r>
              <a:rPr lang="en-US" sz="2800" dirty="0" smtClean="0"/>
              <a:t>.</a:t>
            </a:r>
          </a:p>
          <a:p>
            <a:pPr marL="0" indent="0">
              <a:buNone/>
            </a:pPr>
            <a:r>
              <a:rPr lang="en-US" dirty="0"/>
              <a:t>	</a:t>
            </a:r>
            <a:r>
              <a:rPr lang="en-US" dirty="0">
                <a:solidFill>
                  <a:schemeClr val="tx1"/>
                </a:solidFill>
              </a:rPr>
              <a:t>	</a:t>
            </a:r>
            <a:r>
              <a:rPr lang="en-US" b="1" dirty="0">
                <a:solidFill>
                  <a:srgbClr val="800000"/>
                </a:solidFill>
              </a:rPr>
              <a:t>kilometer = mile </a:t>
            </a:r>
            <a:r>
              <a:rPr lang="en-US" b="1" dirty="0" smtClean="0">
                <a:solidFill>
                  <a:srgbClr val="800000"/>
                </a:solidFill>
              </a:rPr>
              <a:t>* 1.609</a:t>
            </a:r>
            <a:endParaRPr lang="en-US" sz="2800" dirty="0"/>
          </a:p>
        </p:txBody>
      </p:sp>
      <p:sp>
        <p:nvSpPr>
          <p:cNvPr id="23" name="Text Box 8"/>
          <p:cNvSpPr txBox="1">
            <a:spLocks noChangeArrowheads="1"/>
          </p:cNvSpPr>
          <p:nvPr/>
        </p:nvSpPr>
        <p:spPr bwMode="auto">
          <a:xfrm>
            <a:off x="1493866" y="2869021"/>
            <a:ext cx="5867400" cy="1892826"/>
          </a:xfrm>
          <a:prstGeom prst="rect">
            <a:avLst/>
          </a:prstGeom>
          <a:noFill/>
          <a:ln w="12700" cap="sq">
            <a:solidFill>
              <a:schemeClr val="tx1"/>
            </a:solidFill>
            <a:miter lim="800000"/>
            <a:headEnd type="none" w="sm" len="sm"/>
            <a:tailEnd type="none" w="sm" len="sm"/>
          </a:ln>
        </p:spPr>
        <p:txBody>
          <a:bodyPr>
            <a:spAutoFit/>
          </a:bodyPr>
          <a:lstStyle/>
          <a:p>
            <a:pPr>
              <a:spcAft>
                <a:spcPct val="20000"/>
              </a:spcAft>
              <a:tabLst>
                <a:tab pos="571500" algn="l"/>
                <a:tab pos="1028700" algn="l"/>
                <a:tab pos="3314700" algn="l"/>
              </a:tabLst>
            </a:pPr>
            <a:r>
              <a:rPr lang="en-GB" i="1" dirty="0"/>
              <a:t>Algorithm:</a:t>
            </a:r>
          </a:p>
          <a:p>
            <a:pPr>
              <a:tabLst>
                <a:tab pos="571500" algn="l"/>
                <a:tab pos="1028700" algn="l"/>
                <a:tab pos="3314700" algn="l"/>
              </a:tabLst>
            </a:pPr>
            <a:r>
              <a:rPr lang="en-GB" i="1" dirty="0"/>
              <a:t>	</a:t>
            </a:r>
            <a:r>
              <a:rPr lang="en-GB" i="1" dirty="0" smtClean="0"/>
              <a:t>1. </a:t>
            </a:r>
            <a:r>
              <a:rPr lang="pt-BR" dirty="0" smtClean="0"/>
              <a:t>read distance in unit </a:t>
            </a:r>
            <a:r>
              <a:rPr lang="pt-BR" i="1" dirty="0" smtClean="0"/>
              <a:t>miles</a:t>
            </a:r>
            <a:endParaRPr lang="en-US" dirty="0"/>
          </a:p>
          <a:p>
            <a:pPr>
              <a:tabLst>
                <a:tab pos="571500" algn="l"/>
                <a:tab pos="1028700" algn="l"/>
                <a:tab pos="3314700" algn="l"/>
              </a:tabLst>
            </a:pPr>
            <a:endParaRPr lang="en-US" dirty="0"/>
          </a:p>
          <a:p>
            <a:pPr>
              <a:spcBef>
                <a:spcPct val="30000"/>
              </a:spcBef>
              <a:tabLst>
                <a:tab pos="571500" algn="l"/>
                <a:tab pos="1028700" algn="l"/>
                <a:tab pos="3314700" algn="l"/>
              </a:tabLst>
            </a:pPr>
            <a:r>
              <a:rPr lang="en-US" dirty="0"/>
              <a:t>	</a:t>
            </a:r>
            <a:r>
              <a:rPr lang="en-US" i="1" dirty="0"/>
              <a:t>2.</a:t>
            </a:r>
            <a:r>
              <a:rPr lang="en-US" dirty="0" smtClean="0"/>
              <a:t> convert the distance to </a:t>
            </a:r>
            <a:r>
              <a:rPr lang="en-US" i="1" dirty="0" smtClean="0"/>
              <a:t>kilometers</a:t>
            </a:r>
          </a:p>
          <a:p>
            <a:pPr>
              <a:tabLst>
                <a:tab pos="571500" algn="l"/>
                <a:tab pos="1028700" algn="l"/>
                <a:tab pos="3314700" algn="l"/>
              </a:tabLst>
            </a:pPr>
            <a:endParaRPr lang="en-US" dirty="0" smtClean="0"/>
          </a:p>
          <a:p>
            <a:pPr>
              <a:tabLst>
                <a:tab pos="571500" algn="l"/>
                <a:tab pos="1028700" algn="l"/>
                <a:tab pos="3314700" algn="l"/>
              </a:tabLst>
            </a:pPr>
            <a:r>
              <a:rPr lang="en-US" dirty="0"/>
              <a:t>	</a:t>
            </a:r>
            <a:r>
              <a:rPr lang="en-US" i="1" dirty="0"/>
              <a:t>3.</a:t>
            </a:r>
            <a:r>
              <a:rPr lang="en-US" dirty="0" smtClean="0"/>
              <a:t> print the distance in </a:t>
            </a:r>
            <a:r>
              <a:rPr lang="en-US" i="1" dirty="0"/>
              <a:t>kilometers</a:t>
            </a:r>
            <a:endParaRPr lang="en-GB" i="1" dirty="0"/>
          </a:p>
        </p:txBody>
      </p:sp>
      <p:sp>
        <p:nvSpPr>
          <p:cNvPr id="9" name="Content Placeholder 2"/>
          <p:cNvSpPr txBox="1">
            <a:spLocks/>
          </p:cNvSpPr>
          <p:nvPr/>
        </p:nvSpPr>
        <p:spPr bwMode="auto">
          <a:xfrm>
            <a:off x="460738" y="4962876"/>
            <a:ext cx="822960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dirty="0" smtClean="0">
                <a:solidFill>
                  <a:schemeClr val="tx1"/>
                </a:solidFill>
              </a:rPr>
              <a:t>Once the algorithm is ready, you may take each step and translate them into C, C++, Java, Ruby, Prolog… whatever, program.</a:t>
            </a:r>
          </a:p>
        </p:txBody>
      </p:sp>
      <p:sp>
        <p:nvSpPr>
          <p:cNvPr id="11"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4</a:t>
            </a:fld>
            <a:endParaRPr lang="en-US" sz="1000" dirty="0">
              <a:solidFill>
                <a:srgbClr val="000000"/>
              </a:solidFill>
            </a:endParaRPr>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2545084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818688" y="1365850"/>
            <a:ext cx="7229880" cy="47705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a:solidFill>
                  <a:srgbClr val="800000"/>
                </a:solidFill>
                <a:latin typeface="Courier New" pitchFamily="49" charset="0"/>
                <a:cs typeface="Courier New" pitchFamily="49" charset="0"/>
              </a:rPr>
              <a:t>// converts distance </a:t>
            </a:r>
            <a:r>
              <a:rPr lang="en-US" sz="1600" b="1" dirty="0" smtClean="0">
                <a:solidFill>
                  <a:srgbClr val="800000"/>
                </a:solidFill>
                <a:latin typeface="Courier New" pitchFamily="49" charset="0"/>
                <a:cs typeface="Courier New" pitchFamily="49" charset="0"/>
              </a:rPr>
              <a:t>from miles </a:t>
            </a:r>
            <a:r>
              <a:rPr lang="en-US" sz="1600" b="1" dirty="0">
                <a:solidFill>
                  <a:srgbClr val="800000"/>
                </a:solidFill>
                <a:latin typeface="Courier New" pitchFamily="49" charset="0"/>
                <a:cs typeface="Courier New" pitchFamily="49" charset="0"/>
              </a:rPr>
              <a:t>to </a:t>
            </a:r>
            <a:r>
              <a:rPr lang="en-US" sz="1600" b="1" dirty="0" smtClean="0">
                <a:solidFill>
                  <a:srgbClr val="800000"/>
                </a:solidFill>
                <a:latin typeface="Courier New" pitchFamily="49" charset="0"/>
                <a:cs typeface="Courier New" pitchFamily="49" charset="0"/>
              </a:rPr>
              <a:t>kilometers</a:t>
            </a:r>
          </a:p>
          <a:p>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a:t>
            </a:r>
            <a:r>
              <a:rPr lang="en-SG" sz="1600" b="1" dirty="0">
                <a:solidFill>
                  <a:srgbClr val="9933FF"/>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smtClean="0">
                <a:solidFill>
                  <a:srgbClr val="006600"/>
                </a:solidFill>
                <a:latin typeface="Courier New" pitchFamily="49" charset="0"/>
                <a:cs typeface="Courier New" pitchFamily="49" charset="0"/>
              </a:rPr>
              <a:t>&gt;</a:t>
            </a:r>
            <a:r>
              <a:rPr lang="en-SG" sz="1600" b="1" dirty="0">
                <a:solidFill>
                  <a:srgbClr val="8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 enable data input, output </a:t>
            </a:r>
            <a:endParaRPr lang="en-SG" sz="1600" b="1" dirty="0">
              <a:solidFill>
                <a:srgbClr val="800000"/>
              </a:solidFill>
              <a:latin typeface="Courier New" pitchFamily="49" charset="0"/>
              <a:cs typeface="Courier New" pitchFamily="49" charset="0"/>
            </a:endParaRPr>
          </a:p>
          <a:p>
            <a:r>
              <a:rPr lang="en-SG" sz="1600" b="1" dirty="0" smtClean="0">
                <a:solidFill>
                  <a:srgbClr val="6600CC"/>
                </a:solidFill>
                <a:latin typeface="Courier New" pitchFamily="49" charset="0"/>
                <a:cs typeface="Courier New" pitchFamily="49" charset="0"/>
              </a:rPr>
              <a:t>#define KMS_PER_MILE </a:t>
            </a:r>
            <a:r>
              <a:rPr lang="en-SG" sz="1600" b="1" dirty="0" smtClean="0">
                <a:solidFill>
                  <a:srgbClr val="006600"/>
                </a:solidFill>
                <a:latin typeface="Courier New" pitchFamily="49" charset="0"/>
                <a:cs typeface="Courier New" pitchFamily="49" charset="0"/>
              </a:rPr>
              <a:t>1.609 </a:t>
            </a:r>
            <a:r>
              <a:rPr lang="en-SG" sz="1600" b="1" dirty="0" smtClean="0">
                <a:solidFill>
                  <a:srgbClr val="800000"/>
                </a:solidFill>
                <a:latin typeface="Courier New" pitchFamily="49" charset="0"/>
                <a:cs typeface="Courier New" pitchFamily="49" charset="0"/>
              </a:rPr>
              <a:t>// define constant </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err="1" smtClean="0">
                <a:solidFill>
                  <a:srgbClr val="0000FF"/>
                </a:solidFill>
                <a:latin typeface="Courier New" pitchFamily="49" charset="0"/>
                <a:cs typeface="Courier New" pitchFamily="49" charset="0"/>
              </a:rPr>
              <a:t>int</a:t>
            </a:r>
            <a:r>
              <a:rPr lang="en-SG" sz="1600" b="1" dirty="0" smtClean="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smtClean="0">
                <a:latin typeface="Courier New" pitchFamily="49" charset="0"/>
                <a:cs typeface="Courier New" pitchFamily="49" charset="0"/>
              </a:rPr>
              <a:t>)</a:t>
            </a:r>
          </a:p>
          <a:p>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latin typeface="Courier New" pitchFamily="49" charset="0"/>
                <a:cs typeface="Courier New" pitchFamily="49" charset="0"/>
              </a:rPr>
              <a:t> miles,   </a:t>
            </a:r>
            <a:r>
              <a:rPr lang="en-SG" sz="1600" b="1" dirty="0" smtClean="0">
                <a:solidFill>
                  <a:srgbClr val="800000"/>
                </a:solidFill>
                <a:latin typeface="Courier New" pitchFamily="49" charset="0"/>
                <a:cs typeface="Courier New" pitchFamily="49" charset="0"/>
              </a:rPr>
              <a:t>// input - distance in miles</a:t>
            </a:r>
            <a:endParaRPr lang="en-SG" sz="1600" b="1" dirty="0">
              <a:solidFill>
                <a:srgbClr val="800000"/>
              </a:solidFill>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output - distance in </a:t>
            </a:r>
            <a:r>
              <a:rPr lang="en-SG" sz="1600" b="1" dirty="0" err="1">
                <a:solidFill>
                  <a:srgbClr val="800000"/>
                </a:solidFill>
                <a:latin typeface="Courier New" pitchFamily="49" charset="0"/>
                <a:cs typeface="Courier New" pitchFamily="49" charset="0"/>
              </a:rPr>
              <a:t>kilometers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the distance in miles&gt;</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%f</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&amp;miles</a:t>
            </a:r>
            <a:r>
              <a:rPr lang="en-SG" sz="1600" b="1" dirty="0" smtClean="0">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1. read distance in miles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 KMS_PER_MILE</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miles</a:t>
            </a:r>
            <a:r>
              <a:rPr lang="en-SG" sz="1600" b="1" dirty="0" smtClean="0">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2. convert to km</a:t>
            </a:r>
            <a:endParaRPr lang="en-SG" sz="1600" b="1" dirty="0">
              <a:solidFill>
                <a:srgbClr val="800000"/>
              </a:solidFill>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3. </a:t>
            </a:r>
            <a:r>
              <a:rPr lang="en-US" sz="1600" b="1" dirty="0">
                <a:solidFill>
                  <a:srgbClr val="800000"/>
                </a:solidFill>
                <a:latin typeface="Courier New" pitchFamily="49" charset="0"/>
                <a:cs typeface="Courier New" pitchFamily="49" charset="0"/>
              </a:rPr>
              <a:t>print the distance in </a:t>
            </a:r>
            <a:r>
              <a:rPr lang="en-US" sz="1600" b="1" dirty="0" smtClean="0">
                <a:solidFill>
                  <a:srgbClr val="800000"/>
                </a:solidFill>
                <a:latin typeface="Courier New" pitchFamily="49" charset="0"/>
                <a:cs typeface="Courier New" pitchFamily="49" charset="0"/>
              </a:rPr>
              <a:t>kilometers</a:t>
            </a:r>
            <a:r>
              <a:rPr lang="en-SG" sz="1600" b="1" dirty="0" smtClean="0">
                <a:solidFill>
                  <a:srgbClr val="8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"That equals </a:t>
            </a:r>
            <a:r>
              <a:rPr lang="en-SG" sz="1600" b="1" dirty="0">
                <a:solidFill>
                  <a:srgbClr val="FF0000"/>
                </a:solidFill>
                <a:latin typeface="Courier New" pitchFamily="49" charset="0"/>
                <a:cs typeface="Courier New" pitchFamily="49" charset="0"/>
              </a:rPr>
              <a:t>%9.2f </a:t>
            </a:r>
            <a:r>
              <a:rPr lang="en-SG" sz="1600" b="1" dirty="0" err="1">
                <a:solidFill>
                  <a:srgbClr val="006600"/>
                </a:solidFill>
                <a:latin typeface="Courier New" pitchFamily="49" charset="0"/>
                <a:cs typeface="Courier New" pitchFamily="49" charset="0"/>
              </a:rPr>
              <a:t>kilometers</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a:t>
            </a:r>
          </a:p>
          <a:p>
            <a:endParaRPr lang="en-SG" sz="1600" b="1" dirty="0">
              <a:latin typeface="Courier New" pitchFamily="49" charset="0"/>
              <a:cs typeface="Courier New" pitchFamily="49" charset="0"/>
            </a:endParaRPr>
          </a:p>
          <a:p>
            <a:r>
              <a:rPr lang="en-SG" sz="1600" b="1" dirty="0" smtClean="0">
                <a:solidFill>
                  <a:srgbClr val="0000FF"/>
                </a:solidFill>
                <a:latin typeface="Courier New" pitchFamily="49" charset="0"/>
                <a:cs typeface="Courier New" pitchFamily="49" charset="0"/>
              </a:rPr>
              <a:t>    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a:t>
            </a:r>
          </a:p>
        </p:txBody>
      </p:sp>
      <p:sp>
        <p:nvSpPr>
          <p:cNvPr id="9" name="Title 8"/>
          <p:cNvSpPr>
            <a:spLocks noGrp="1"/>
          </p:cNvSpPr>
          <p:nvPr>
            <p:ph type="title"/>
          </p:nvPr>
        </p:nvSpPr>
        <p:spPr/>
        <p:txBody>
          <a:bodyPr/>
          <a:lstStyle/>
          <a:p>
            <a:r>
              <a:rPr lang="en-GB" dirty="0"/>
              <a:t>Revisit Our First Program </a:t>
            </a:r>
            <a:r>
              <a:rPr lang="en-GB" dirty="0" smtClean="0"/>
              <a:t>(2/6)</a:t>
            </a:r>
            <a:endParaRPr lang="en-SG" dirty="0"/>
          </a:p>
        </p:txBody>
      </p:sp>
      <p:sp>
        <p:nvSpPr>
          <p:cNvPr id="39" name="TextBox 38"/>
          <p:cNvSpPr txBox="1"/>
          <p:nvPr/>
        </p:nvSpPr>
        <p:spPr>
          <a:xfrm>
            <a:off x="3353132" y="5618552"/>
            <a:ext cx="4344839"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sz="1600" dirty="0"/>
              <a:t>Enter the distance in miles&gt; </a:t>
            </a:r>
            <a:r>
              <a:rPr lang="en-SG" sz="1600" dirty="0">
                <a:solidFill>
                  <a:srgbClr val="0000FF"/>
                </a:solidFill>
              </a:rPr>
              <a:t>15</a:t>
            </a:r>
          </a:p>
          <a:p>
            <a:r>
              <a:rPr lang="en-SG" sz="1600" dirty="0">
                <a:solidFill>
                  <a:srgbClr val="9933FF"/>
                </a:solidFill>
              </a:rPr>
              <a:t>That equals     24.14 </a:t>
            </a:r>
            <a:r>
              <a:rPr lang="en-SG" sz="1600" dirty="0" err="1">
                <a:solidFill>
                  <a:srgbClr val="9933FF"/>
                </a:solidFill>
              </a:rPr>
              <a:t>kilometers</a:t>
            </a:r>
            <a:r>
              <a:rPr lang="en-SG" sz="1600" dirty="0">
                <a:solidFill>
                  <a:srgbClr val="9933FF"/>
                </a:solidFill>
              </a:rPr>
              <a:t>.</a:t>
            </a:r>
          </a:p>
        </p:txBody>
      </p:sp>
      <p:sp>
        <p:nvSpPr>
          <p:cNvPr id="76"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5</a:t>
            </a:fld>
            <a:endParaRPr lang="en-US" sz="1000" dirty="0">
              <a:solidFill>
                <a:srgbClr val="000000"/>
              </a:solidFill>
            </a:endParaRPr>
          </a:p>
        </p:txBody>
      </p:sp>
      <p:sp>
        <p:nvSpPr>
          <p:cNvPr id="7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Tree>
    <p:extLst>
      <p:ext uri="{BB962C8B-B14F-4D97-AF65-F5344CB8AC3E}">
        <p14:creationId xmlns:p14="http://schemas.microsoft.com/office/powerpoint/2010/main" val="1611225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813" y="2527300"/>
            <a:ext cx="6240462" cy="353943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a:spAutoFit/>
          </a:bodyPr>
          <a:lstStyle/>
          <a:p>
            <a:pPr>
              <a:buFont typeface="Wingdings" pitchFamily="2" charset="2"/>
              <a:buNone/>
              <a:defRPr/>
            </a:pPr>
            <a:r>
              <a:rPr lang="en-US" sz="3200" i="1" dirty="0">
                <a:solidFill>
                  <a:srgbClr val="0000FF"/>
                </a:solidFill>
                <a:latin typeface="Calibri" pitchFamily="34" charset="0"/>
              </a:rPr>
              <a:t>preprocessor </a:t>
            </a:r>
            <a:r>
              <a:rPr lang="en-US" sz="3200" i="1" dirty="0" smtClean="0">
                <a:solidFill>
                  <a:srgbClr val="0000FF"/>
                </a:solidFill>
                <a:latin typeface="Calibri" pitchFamily="34" charset="0"/>
              </a:rPr>
              <a:t>directives</a:t>
            </a:r>
          </a:p>
          <a:p>
            <a:pPr>
              <a:buFont typeface="Wingdings" pitchFamily="2" charset="2"/>
              <a:buNone/>
              <a:defRPr/>
            </a:pPr>
            <a:endParaRPr lang="en-US" sz="3200" i="1" dirty="0">
              <a:solidFill>
                <a:srgbClr val="0000FF"/>
              </a:solidFill>
              <a:latin typeface="Calibri" pitchFamily="34" charset="0"/>
            </a:endParaRPr>
          </a:p>
          <a:p>
            <a:pPr>
              <a:buFont typeface="Wingdings" pitchFamily="2" charset="2"/>
              <a:buNone/>
              <a:defRPr/>
            </a:pPr>
            <a:r>
              <a:rPr lang="en-US" sz="3200" i="1" dirty="0" err="1" smtClean="0">
                <a:solidFill>
                  <a:srgbClr val="C00000"/>
                </a:solidFill>
                <a:latin typeface="Calibri" pitchFamily="34" charset="0"/>
              </a:rPr>
              <a:t>int</a:t>
            </a:r>
            <a:r>
              <a:rPr lang="en-US" sz="3200" i="1" dirty="0" smtClean="0">
                <a:solidFill>
                  <a:srgbClr val="C00000"/>
                </a:solidFill>
                <a:latin typeface="Calibri" pitchFamily="34" charset="0"/>
              </a:rPr>
              <a:t> main(void)</a:t>
            </a:r>
            <a:endParaRPr lang="en-US" sz="3200" i="1" dirty="0">
              <a:solidFill>
                <a:srgbClr val="C00000"/>
              </a:solidFill>
              <a:latin typeface="Calibri" pitchFamily="34" charset="0"/>
            </a:endParaRPr>
          </a:p>
          <a:p>
            <a:pPr>
              <a:buFont typeface="Wingdings" pitchFamily="2" charset="2"/>
              <a:buNone/>
              <a:defRPr/>
            </a:pPr>
            <a:r>
              <a:rPr lang="en-US" sz="3200" dirty="0">
                <a:solidFill>
                  <a:srgbClr val="0070C0"/>
                </a:solidFill>
                <a:latin typeface="Calibri" pitchFamily="34" charset="0"/>
              </a:rPr>
              <a:t>{</a:t>
            </a:r>
          </a:p>
          <a:p>
            <a:pPr>
              <a:buFont typeface="Wingdings" pitchFamily="2" charset="2"/>
              <a:buNone/>
              <a:defRPr/>
            </a:pPr>
            <a:r>
              <a:rPr lang="en-US" sz="3200" i="1" dirty="0">
                <a:solidFill>
                  <a:srgbClr val="C00000"/>
                </a:solidFill>
                <a:latin typeface="Calibri" pitchFamily="34" charset="0"/>
              </a:rPr>
              <a:t>	</a:t>
            </a:r>
            <a:r>
              <a:rPr lang="en-US" sz="3200" i="1" dirty="0">
                <a:solidFill>
                  <a:srgbClr val="00B050"/>
                </a:solidFill>
                <a:latin typeface="Calibri" pitchFamily="34" charset="0"/>
              </a:rPr>
              <a:t>variable</a:t>
            </a:r>
            <a:r>
              <a:rPr lang="en-US" sz="3200" i="1" dirty="0" smtClean="0">
                <a:solidFill>
                  <a:srgbClr val="C00000"/>
                </a:solidFill>
                <a:latin typeface="Calibri" pitchFamily="34" charset="0"/>
              </a:rPr>
              <a:t> </a:t>
            </a:r>
            <a:r>
              <a:rPr lang="en-US" sz="3200" i="1" dirty="0" smtClean="0">
                <a:solidFill>
                  <a:srgbClr val="00B050"/>
                </a:solidFill>
                <a:latin typeface="Calibri" pitchFamily="34" charset="0"/>
              </a:rPr>
              <a:t>declarations</a:t>
            </a:r>
            <a:endParaRPr lang="en-US" sz="3200" i="1" dirty="0">
              <a:solidFill>
                <a:srgbClr val="00B050"/>
              </a:solidFill>
              <a:latin typeface="Calibri" pitchFamily="34" charset="0"/>
            </a:endParaRPr>
          </a:p>
          <a:p>
            <a:pPr>
              <a:buFont typeface="Wingdings" pitchFamily="2" charset="2"/>
              <a:buNone/>
              <a:defRPr/>
            </a:pPr>
            <a:r>
              <a:rPr lang="en-US" sz="3200" i="1" dirty="0">
                <a:solidFill>
                  <a:srgbClr val="C00000"/>
                </a:solidFill>
                <a:latin typeface="Calibri" pitchFamily="34" charset="0"/>
              </a:rPr>
              <a:t>	</a:t>
            </a:r>
            <a:r>
              <a:rPr lang="en-US" sz="3200" i="1" dirty="0">
                <a:solidFill>
                  <a:srgbClr val="002060"/>
                </a:solidFill>
                <a:latin typeface="Calibri" pitchFamily="34" charset="0"/>
              </a:rPr>
              <a:t>executable statements</a:t>
            </a:r>
          </a:p>
          <a:p>
            <a:pPr>
              <a:buFont typeface="Wingdings" pitchFamily="2" charset="2"/>
              <a:buNone/>
              <a:defRPr/>
            </a:pPr>
            <a:r>
              <a:rPr lang="en-US" sz="3200" dirty="0">
                <a:solidFill>
                  <a:srgbClr val="0070C0"/>
                </a:solidFill>
                <a:latin typeface="Calibri" pitchFamily="34" charset="0"/>
              </a:rPr>
              <a:t>}</a:t>
            </a:r>
          </a:p>
        </p:txBody>
      </p:sp>
      <p:sp>
        <p:nvSpPr>
          <p:cNvPr id="2" name="Title 1"/>
          <p:cNvSpPr>
            <a:spLocks noGrp="1"/>
          </p:cNvSpPr>
          <p:nvPr>
            <p:ph type="title"/>
          </p:nvPr>
        </p:nvSpPr>
        <p:spPr/>
        <p:txBody>
          <a:bodyPr/>
          <a:lstStyle/>
          <a:p>
            <a:r>
              <a:rPr lang="en-GB" dirty="0"/>
              <a:t>Revisit Our First Program </a:t>
            </a:r>
            <a:r>
              <a:rPr lang="en-GB" dirty="0" smtClean="0"/>
              <a:t>(3/6)</a:t>
            </a:r>
            <a:endParaRPr lang="en-SG" dirty="0"/>
          </a:p>
        </p:txBody>
      </p:sp>
      <p:sp>
        <p:nvSpPr>
          <p:cNvPr id="1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2"/>
          <p:cNvSpPr txBox="1">
            <a:spLocks/>
          </p:cNvSpPr>
          <p:nvPr/>
        </p:nvSpPr>
        <p:spPr bwMode="auto">
          <a:xfrm>
            <a:off x="457200" y="1371600"/>
            <a:ext cx="8229600" cy="966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US" sz="2800" dirty="0" smtClean="0">
                <a:solidFill>
                  <a:schemeClr val="tx1"/>
                </a:solidFill>
              </a:rPr>
              <a:t>Basic C program structure:</a:t>
            </a:r>
          </a:p>
          <a:p>
            <a:pPr lvl="1">
              <a:buFont typeface="Wingdings" pitchFamily="2" charset="2"/>
              <a:buChar char="q"/>
            </a:pPr>
            <a:r>
              <a:rPr lang="en-US" sz="2400" dirty="0" smtClean="0">
                <a:solidFill>
                  <a:srgbClr val="0000FF"/>
                </a:solidFill>
              </a:rPr>
              <a:t>preprocessor directives </a:t>
            </a:r>
            <a:r>
              <a:rPr lang="en-US" sz="2400" dirty="0" smtClean="0"/>
              <a:t>followed by the </a:t>
            </a:r>
            <a:r>
              <a:rPr lang="en-US" sz="2400" dirty="0" smtClean="0">
                <a:solidFill>
                  <a:srgbClr val="0000FF"/>
                </a:solidFill>
              </a:rPr>
              <a:t>main function</a:t>
            </a:r>
            <a:endParaRPr lang="en-SG" sz="2400" dirty="0">
              <a:solidFill>
                <a:srgbClr val="0000FF"/>
              </a:solidFill>
            </a:endParaRPr>
          </a:p>
        </p:txBody>
      </p:sp>
      <p:sp>
        <p:nvSpPr>
          <p:cNvPr id="8"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6</a:t>
            </a:fld>
            <a:endParaRPr lang="en-US" sz="1000" dirty="0">
              <a:solidFill>
                <a:srgbClr val="000000"/>
              </a:solidFill>
            </a:endParaRPr>
          </a:p>
        </p:txBody>
      </p:sp>
    </p:spTree>
    <p:extLst>
      <p:ext uri="{BB962C8B-B14F-4D97-AF65-F5344CB8AC3E}">
        <p14:creationId xmlns:p14="http://schemas.microsoft.com/office/powerpoint/2010/main" val="3724955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6" name="TextBox 45"/>
          <p:cNvSpPr txBox="1"/>
          <p:nvPr/>
        </p:nvSpPr>
        <p:spPr>
          <a:xfrm>
            <a:off x="1275907" y="1472180"/>
            <a:ext cx="7229880" cy="452431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a:solidFill>
                  <a:srgbClr val="800000"/>
                </a:solidFill>
                <a:latin typeface="Courier New" pitchFamily="49" charset="0"/>
                <a:cs typeface="Courier New" pitchFamily="49" charset="0"/>
              </a:rPr>
              <a:t>// converts distance in miles to </a:t>
            </a:r>
            <a:r>
              <a:rPr lang="en-US" sz="1600" b="1" dirty="0" smtClean="0">
                <a:solidFill>
                  <a:srgbClr val="800000"/>
                </a:solidFill>
                <a:latin typeface="Courier New" pitchFamily="49" charset="0"/>
                <a:cs typeface="Courier New" pitchFamily="49" charset="0"/>
              </a:rPr>
              <a:t>kilometers</a:t>
            </a:r>
          </a:p>
          <a:p>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a:t>
            </a:r>
            <a:r>
              <a:rPr lang="en-SG" sz="1600" b="1" dirty="0">
                <a:solidFill>
                  <a:srgbClr val="9933FF"/>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smtClean="0">
                <a:solidFill>
                  <a:srgbClr val="006600"/>
                </a:solidFill>
                <a:latin typeface="Courier New" pitchFamily="49" charset="0"/>
                <a:cs typeface="Courier New" pitchFamily="49" charset="0"/>
              </a:rPr>
              <a:t>&gt;</a:t>
            </a:r>
            <a:endParaRPr lang="en-SG" sz="1600" b="1" dirty="0">
              <a:solidFill>
                <a:srgbClr val="800000"/>
              </a:solidFill>
              <a:latin typeface="Courier New" pitchFamily="49" charset="0"/>
              <a:cs typeface="Courier New" pitchFamily="49" charset="0"/>
            </a:endParaRPr>
          </a:p>
          <a:p>
            <a:r>
              <a:rPr lang="en-SG" sz="1600" b="1" dirty="0" smtClean="0">
                <a:solidFill>
                  <a:srgbClr val="6600CC"/>
                </a:solidFill>
                <a:latin typeface="Courier New" pitchFamily="49" charset="0"/>
                <a:cs typeface="Courier New" pitchFamily="49" charset="0"/>
              </a:rPr>
              <a:t>#define KMS_PER_MILE </a:t>
            </a:r>
            <a:r>
              <a:rPr lang="en-SG" sz="1600" b="1" dirty="0" smtClean="0">
                <a:solidFill>
                  <a:srgbClr val="006600"/>
                </a:solidFill>
                <a:latin typeface="Courier New" pitchFamily="49" charset="0"/>
                <a:cs typeface="Courier New" pitchFamily="49" charset="0"/>
              </a:rPr>
              <a:t>1.609</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err="1" smtClean="0">
                <a:solidFill>
                  <a:srgbClr val="0000FF"/>
                </a:solidFill>
                <a:latin typeface="Courier New" pitchFamily="49" charset="0"/>
                <a:cs typeface="Courier New" pitchFamily="49" charset="0"/>
              </a:rPr>
              <a:t>int</a:t>
            </a:r>
            <a:r>
              <a:rPr lang="en-SG" sz="1600" b="1" dirty="0" smtClean="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smtClean="0">
                <a:latin typeface="Courier New" pitchFamily="49" charset="0"/>
                <a:cs typeface="Courier New" pitchFamily="49" charset="0"/>
              </a:rPr>
              <a:t>)</a:t>
            </a:r>
          </a:p>
          <a:p>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latin typeface="Courier New" pitchFamily="49" charset="0"/>
                <a:cs typeface="Courier New" pitchFamily="49" charset="0"/>
              </a:rPr>
              <a:t> miles,   </a:t>
            </a:r>
            <a:r>
              <a:rPr lang="en-SG" sz="1600" b="1" dirty="0" smtClean="0">
                <a:solidFill>
                  <a:srgbClr val="800000"/>
                </a:solidFill>
                <a:latin typeface="Courier New" pitchFamily="49" charset="0"/>
                <a:cs typeface="Courier New" pitchFamily="49" charset="0"/>
              </a:rPr>
              <a:t>// input - distance in miles</a:t>
            </a:r>
            <a:endParaRPr lang="en-SG" sz="1600" b="1" dirty="0">
              <a:solidFill>
                <a:srgbClr val="800000"/>
              </a:solidFill>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output - distance in </a:t>
            </a:r>
            <a:r>
              <a:rPr lang="en-SG" sz="1600" b="1" dirty="0" err="1">
                <a:solidFill>
                  <a:srgbClr val="800000"/>
                </a:solidFill>
                <a:latin typeface="Courier New" pitchFamily="49" charset="0"/>
                <a:cs typeface="Courier New" pitchFamily="49" charset="0"/>
              </a:rPr>
              <a:t>kilometers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the distance in miles&gt;</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%f</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&amp;miles</a:t>
            </a:r>
            <a:r>
              <a:rPr lang="en-SG" sz="1600" b="1" dirty="0" smtClean="0">
                <a:latin typeface="Courier New" pitchFamily="49" charset="0"/>
                <a:cs typeface="Courier New" pitchFamily="49" charset="0"/>
              </a:rPr>
              <a:t>);</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 KMS_PER_MILE</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miles</a:t>
            </a:r>
            <a:r>
              <a:rPr lang="en-SG" sz="1600" b="1" dirty="0" smtClean="0">
                <a:latin typeface="Courier New" pitchFamily="49" charset="0"/>
                <a:cs typeface="Courier New" pitchFamily="49" charset="0"/>
              </a:rPr>
              <a:t>;</a:t>
            </a:r>
            <a:endParaRPr lang="en-SG" sz="1600" b="1" dirty="0">
              <a:solidFill>
                <a:srgbClr val="800000"/>
              </a:solidFill>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"That equals </a:t>
            </a:r>
            <a:r>
              <a:rPr lang="en-SG" sz="1600" b="1" dirty="0">
                <a:solidFill>
                  <a:srgbClr val="FF0000"/>
                </a:solidFill>
                <a:latin typeface="Courier New" pitchFamily="49" charset="0"/>
                <a:cs typeface="Courier New" pitchFamily="49" charset="0"/>
              </a:rPr>
              <a:t>%9.2f </a:t>
            </a:r>
            <a:r>
              <a:rPr lang="en-SG" sz="1600" b="1" dirty="0" err="1">
                <a:solidFill>
                  <a:srgbClr val="006600"/>
                </a:solidFill>
                <a:latin typeface="Courier New" pitchFamily="49" charset="0"/>
                <a:cs typeface="Courier New" pitchFamily="49" charset="0"/>
              </a:rPr>
              <a:t>kilometers</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a:t>
            </a:r>
          </a:p>
          <a:p>
            <a:endParaRPr lang="en-SG" sz="1600" b="1" dirty="0">
              <a:latin typeface="Courier New" pitchFamily="49" charset="0"/>
              <a:cs typeface="Courier New" pitchFamily="49" charset="0"/>
            </a:endParaRPr>
          </a:p>
          <a:p>
            <a:r>
              <a:rPr lang="en-SG" sz="1600" b="1" dirty="0" smtClean="0">
                <a:solidFill>
                  <a:srgbClr val="0000FF"/>
                </a:solidFill>
                <a:latin typeface="Courier New" pitchFamily="49" charset="0"/>
                <a:cs typeface="Courier New" pitchFamily="49" charset="0"/>
              </a:rPr>
              <a:t>    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a:t>
            </a:r>
          </a:p>
        </p:txBody>
      </p:sp>
      <p:grpSp>
        <p:nvGrpSpPr>
          <p:cNvPr id="64" name="Group 63"/>
          <p:cNvGrpSpPr/>
          <p:nvPr/>
        </p:nvGrpSpPr>
        <p:grpSpPr>
          <a:xfrm>
            <a:off x="90814" y="1566583"/>
            <a:ext cx="1224117" cy="557198"/>
            <a:chOff x="48282" y="1460253"/>
            <a:chExt cx="1224117" cy="557198"/>
          </a:xfrm>
        </p:grpSpPr>
        <p:sp>
          <p:nvSpPr>
            <p:cNvPr id="65" name="TextBox 8"/>
            <p:cNvSpPr txBox="1">
              <a:spLocks noChangeArrowheads="1"/>
            </p:cNvSpPr>
            <p:nvPr/>
          </p:nvSpPr>
          <p:spPr bwMode="auto">
            <a:xfrm>
              <a:off x="48282" y="1460253"/>
              <a:ext cx="1224117" cy="523875"/>
            </a:xfrm>
            <a:prstGeom prst="rect">
              <a:avLst/>
            </a:prstGeom>
            <a:noFill/>
            <a:ln w="9525">
              <a:noFill/>
              <a:miter lim="800000"/>
              <a:headEnd/>
              <a:tailEnd/>
            </a:ln>
          </p:spPr>
          <p:txBody>
            <a:bodyPr>
              <a:spAutoFit/>
            </a:bodyPr>
            <a:lstStyle/>
            <a:p>
              <a:r>
                <a:rPr lang="en-US" sz="1400" b="1" i="1" dirty="0">
                  <a:solidFill>
                    <a:srgbClr val="E46C0A"/>
                  </a:solidFill>
                  <a:latin typeface="Calibri" pitchFamily="34" charset="0"/>
                </a:rPr>
                <a:t>preprocessor directives</a:t>
              </a:r>
              <a:endParaRPr lang="en-SG" sz="1400" b="1" i="1" dirty="0">
                <a:solidFill>
                  <a:srgbClr val="E46C0A"/>
                </a:solidFill>
                <a:latin typeface="Calibri" pitchFamily="34" charset="0"/>
              </a:endParaRPr>
            </a:p>
          </p:txBody>
        </p:sp>
        <p:cxnSp>
          <p:nvCxnSpPr>
            <p:cNvPr id="66" name="Straight Arrow Connector 13"/>
            <p:cNvCxnSpPr>
              <a:cxnSpLocks noChangeShapeType="1"/>
            </p:cNvCxnSpPr>
            <p:nvPr/>
          </p:nvCxnSpPr>
          <p:spPr bwMode="auto">
            <a:xfrm>
              <a:off x="938102" y="1862110"/>
              <a:ext cx="312122" cy="155341"/>
            </a:xfrm>
            <a:prstGeom prst="straightConnector1">
              <a:avLst/>
            </a:prstGeom>
            <a:noFill/>
            <a:ln w="12700" cap="sq" algn="ctr">
              <a:solidFill>
                <a:srgbClr val="E46C0A"/>
              </a:solidFill>
              <a:round/>
              <a:headEnd/>
              <a:tailEnd type="triangle" w="med" len="med"/>
            </a:ln>
          </p:spPr>
        </p:cxnSp>
        <p:cxnSp>
          <p:nvCxnSpPr>
            <p:cNvPr id="67" name="Straight Arrow Connector 13"/>
            <p:cNvCxnSpPr>
              <a:cxnSpLocks noChangeShapeType="1"/>
            </p:cNvCxnSpPr>
            <p:nvPr/>
          </p:nvCxnSpPr>
          <p:spPr bwMode="auto">
            <a:xfrm>
              <a:off x="938102" y="1743457"/>
              <a:ext cx="334297" cy="0"/>
            </a:xfrm>
            <a:prstGeom prst="straightConnector1">
              <a:avLst/>
            </a:prstGeom>
            <a:noFill/>
            <a:ln w="12700" cap="sq" algn="ctr">
              <a:solidFill>
                <a:srgbClr val="E46C0A"/>
              </a:solidFill>
              <a:round/>
              <a:headEnd/>
              <a:tailEnd type="triangle" w="med" len="med"/>
            </a:ln>
          </p:spPr>
        </p:cxnSp>
      </p:grpSp>
      <p:grpSp>
        <p:nvGrpSpPr>
          <p:cNvPr id="68" name="Group 75"/>
          <p:cNvGrpSpPr>
            <a:grpSpLocks/>
          </p:cNvGrpSpPr>
          <p:nvPr/>
        </p:nvGrpSpPr>
        <p:grpSpPr bwMode="auto">
          <a:xfrm>
            <a:off x="3650344" y="1728093"/>
            <a:ext cx="2109788" cy="319737"/>
            <a:chOff x="3524866" y="1745225"/>
            <a:chExt cx="2109018" cy="319549"/>
          </a:xfrm>
        </p:grpSpPr>
        <p:sp>
          <p:nvSpPr>
            <p:cNvPr id="69" name="TextBox 9"/>
            <p:cNvSpPr txBox="1">
              <a:spLocks noChangeArrowheads="1"/>
            </p:cNvSpPr>
            <p:nvPr/>
          </p:nvSpPr>
          <p:spPr bwMode="auto">
            <a:xfrm>
              <a:off x="3883743" y="1745225"/>
              <a:ext cx="1750141" cy="319549"/>
            </a:xfrm>
            <a:prstGeom prst="rect">
              <a:avLst/>
            </a:prstGeom>
            <a:noFill/>
            <a:ln w="9525">
              <a:noFill/>
              <a:miter lim="800000"/>
              <a:headEnd/>
              <a:tailEnd/>
            </a:ln>
          </p:spPr>
          <p:txBody>
            <a:bodyPr>
              <a:spAutoFit/>
            </a:bodyPr>
            <a:lstStyle/>
            <a:p>
              <a:r>
                <a:rPr lang="en-US" sz="1400" b="1" i="1" dirty="0">
                  <a:solidFill>
                    <a:srgbClr val="E46C0A"/>
                  </a:solidFill>
                  <a:latin typeface="Calibri" pitchFamily="34" charset="0"/>
                </a:rPr>
                <a:t>standard header file</a:t>
              </a:r>
              <a:endParaRPr lang="en-SG" sz="1400" b="1" i="1" dirty="0">
                <a:solidFill>
                  <a:srgbClr val="E46C0A"/>
                </a:solidFill>
                <a:latin typeface="Calibri" pitchFamily="34" charset="0"/>
              </a:endParaRPr>
            </a:p>
          </p:txBody>
        </p:sp>
        <p:cxnSp>
          <p:nvCxnSpPr>
            <p:cNvPr id="70" name="Straight Arrow Connector 17"/>
            <p:cNvCxnSpPr>
              <a:cxnSpLocks noChangeShapeType="1"/>
            </p:cNvCxnSpPr>
            <p:nvPr/>
          </p:nvCxnSpPr>
          <p:spPr bwMode="auto">
            <a:xfrm flipH="1">
              <a:off x="3524866" y="1912371"/>
              <a:ext cx="393294" cy="0"/>
            </a:xfrm>
            <a:prstGeom prst="straightConnector1">
              <a:avLst/>
            </a:prstGeom>
            <a:noFill/>
            <a:ln w="12700" cap="sq" algn="ctr">
              <a:solidFill>
                <a:srgbClr val="E46C0A"/>
              </a:solidFill>
              <a:round/>
              <a:headEnd/>
              <a:tailEnd type="triangle" w="med" len="med"/>
            </a:ln>
          </p:spPr>
        </p:cxnSp>
      </p:grpSp>
      <p:grpSp>
        <p:nvGrpSpPr>
          <p:cNvPr id="71" name="Group 76"/>
          <p:cNvGrpSpPr>
            <a:grpSpLocks/>
          </p:cNvGrpSpPr>
          <p:nvPr/>
        </p:nvGrpSpPr>
        <p:grpSpPr bwMode="auto">
          <a:xfrm>
            <a:off x="4640425" y="2154485"/>
            <a:ext cx="1181591" cy="307777"/>
            <a:chOff x="3559278" y="2423657"/>
            <a:chExt cx="1181997" cy="308214"/>
          </a:xfrm>
        </p:grpSpPr>
        <p:sp>
          <p:nvSpPr>
            <p:cNvPr id="72" name="TextBox 30"/>
            <p:cNvSpPr txBox="1">
              <a:spLocks noChangeArrowheads="1"/>
            </p:cNvSpPr>
            <p:nvPr/>
          </p:nvSpPr>
          <p:spPr bwMode="auto">
            <a:xfrm>
              <a:off x="3916279" y="2423657"/>
              <a:ext cx="824996" cy="308214"/>
            </a:xfrm>
            <a:prstGeom prst="rect">
              <a:avLst/>
            </a:prstGeom>
            <a:noFill/>
            <a:ln w="9525">
              <a:noFill/>
              <a:miter lim="800000"/>
              <a:headEnd/>
              <a:tailEnd/>
            </a:ln>
          </p:spPr>
          <p:txBody>
            <a:bodyPr wrap="square">
              <a:spAutoFit/>
            </a:bodyPr>
            <a:lstStyle/>
            <a:p>
              <a:r>
                <a:rPr lang="en-US" sz="1400" b="1" i="1" dirty="0">
                  <a:solidFill>
                    <a:srgbClr val="E46C0A"/>
                  </a:solidFill>
                  <a:latin typeface="Calibri" pitchFamily="34" charset="0"/>
                </a:rPr>
                <a:t>constant</a:t>
              </a:r>
              <a:endParaRPr lang="en-SG" sz="1400" b="1" i="1" dirty="0">
                <a:solidFill>
                  <a:srgbClr val="E46C0A"/>
                </a:solidFill>
                <a:latin typeface="Calibri" pitchFamily="34" charset="0"/>
              </a:endParaRPr>
            </a:p>
          </p:txBody>
        </p:sp>
        <p:cxnSp>
          <p:nvCxnSpPr>
            <p:cNvPr id="73" name="Straight Arrow Connector 31"/>
            <p:cNvCxnSpPr>
              <a:cxnSpLocks noChangeShapeType="1"/>
            </p:cNvCxnSpPr>
            <p:nvPr/>
          </p:nvCxnSpPr>
          <p:spPr bwMode="auto">
            <a:xfrm flipH="1" flipV="1">
              <a:off x="3559278" y="2423657"/>
              <a:ext cx="357001" cy="127814"/>
            </a:xfrm>
            <a:prstGeom prst="straightConnector1">
              <a:avLst/>
            </a:prstGeom>
            <a:noFill/>
            <a:ln w="12700" cap="sq" algn="ctr">
              <a:solidFill>
                <a:srgbClr val="E46C0A"/>
              </a:solidFill>
              <a:round/>
              <a:headEnd/>
              <a:tailEnd type="triangle" w="med" len="med"/>
            </a:ln>
          </p:spPr>
        </p:cxnSp>
      </p:grpSp>
      <p:grpSp>
        <p:nvGrpSpPr>
          <p:cNvPr id="85" name="Group 84"/>
          <p:cNvGrpSpPr/>
          <p:nvPr/>
        </p:nvGrpSpPr>
        <p:grpSpPr>
          <a:xfrm>
            <a:off x="6431367" y="1832675"/>
            <a:ext cx="1692326" cy="1066565"/>
            <a:chOff x="6424724" y="2558170"/>
            <a:chExt cx="1692326" cy="1066565"/>
          </a:xfrm>
        </p:grpSpPr>
        <p:sp>
          <p:nvSpPr>
            <p:cNvPr id="86" name="Text Box 20"/>
            <p:cNvSpPr txBox="1">
              <a:spLocks noChangeArrowheads="1"/>
            </p:cNvSpPr>
            <p:nvPr/>
          </p:nvSpPr>
          <p:spPr bwMode="auto">
            <a:xfrm>
              <a:off x="6443308" y="2558170"/>
              <a:ext cx="1673742" cy="342900"/>
            </a:xfrm>
            <a:prstGeom prst="rect">
              <a:avLst/>
            </a:prstGeom>
            <a:noFill/>
            <a:ln w="9525">
              <a:noFill/>
              <a:miter lim="800000"/>
              <a:headEnd/>
              <a:tailEnd/>
            </a:ln>
          </p:spPr>
          <p:txBody>
            <a:bodyPr/>
            <a:lstStyle/>
            <a:p>
              <a:pPr algn="ctr"/>
              <a:r>
                <a:rPr lang="en-US" sz="1600" i="1" dirty="0"/>
                <a:t>Variables used:</a:t>
              </a:r>
              <a:endParaRPr lang="en-US" sz="2400" dirty="0"/>
            </a:p>
          </p:txBody>
        </p:sp>
        <p:sp>
          <p:nvSpPr>
            <p:cNvPr id="87" name="Rectangle 86"/>
            <p:cNvSpPr>
              <a:spLocks noChangeArrowheads="1"/>
            </p:cNvSpPr>
            <p:nvPr/>
          </p:nvSpPr>
          <p:spPr bwMode="auto">
            <a:xfrm>
              <a:off x="7489760" y="3057902"/>
              <a:ext cx="457200" cy="357978"/>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p>
              <a:endParaRPr lang="en-US"/>
            </a:p>
          </p:txBody>
        </p:sp>
        <p:sp>
          <p:nvSpPr>
            <p:cNvPr id="88" name="Rectangle 87"/>
            <p:cNvSpPr>
              <a:spLocks noChangeArrowheads="1"/>
            </p:cNvSpPr>
            <p:nvPr/>
          </p:nvSpPr>
          <p:spPr bwMode="auto">
            <a:xfrm>
              <a:off x="6517758" y="3050484"/>
              <a:ext cx="457200" cy="357978"/>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p>
              <a:endParaRPr lang="en-US"/>
            </a:p>
          </p:txBody>
        </p:sp>
        <p:sp>
          <p:nvSpPr>
            <p:cNvPr id="89" name="Text Box 23"/>
            <p:cNvSpPr txBox="1">
              <a:spLocks noChangeArrowheads="1"/>
            </p:cNvSpPr>
            <p:nvPr/>
          </p:nvSpPr>
          <p:spPr bwMode="auto">
            <a:xfrm>
              <a:off x="7396726" y="3388563"/>
              <a:ext cx="685800" cy="228600"/>
            </a:xfrm>
            <a:prstGeom prst="rect">
              <a:avLst/>
            </a:prstGeom>
            <a:noFill/>
            <a:ln w="9525">
              <a:noFill/>
              <a:miter lim="800000"/>
              <a:headEnd/>
              <a:tailEnd/>
            </a:ln>
          </p:spPr>
          <p:txBody>
            <a:bodyPr/>
            <a:lstStyle/>
            <a:p>
              <a:pPr algn="ctr"/>
              <a:r>
                <a:rPr lang="en-US" sz="1200" dirty="0" err="1" smtClean="0"/>
                <a:t>kms</a:t>
              </a:r>
              <a:endParaRPr lang="en-US" sz="2400" dirty="0"/>
            </a:p>
          </p:txBody>
        </p:sp>
        <p:sp>
          <p:nvSpPr>
            <p:cNvPr id="90" name="Text Box 24"/>
            <p:cNvSpPr txBox="1">
              <a:spLocks noChangeArrowheads="1"/>
            </p:cNvSpPr>
            <p:nvPr/>
          </p:nvSpPr>
          <p:spPr bwMode="auto">
            <a:xfrm>
              <a:off x="6424724" y="3396135"/>
              <a:ext cx="685800" cy="228600"/>
            </a:xfrm>
            <a:prstGeom prst="rect">
              <a:avLst/>
            </a:prstGeom>
            <a:noFill/>
            <a:ln w="9525">
              <a:noFill/>
              <a:miter lim="800000"/>
              <a:headEnd/>
              <a:tailEnd/>
            </a:ln>
          </p:spPr>
          <p:txBody>
            <a:bodyPr/>
            <a:lstStyle/>
            <a:p>
              <a:pPr algn="ctr"/>
              <a:r>
                <a:rPr lang="en-US" sz="1200" dirty="0" smtClean="0"/>
                <a:t>miles</a:t>
              </a:r>
              <a:endParaRPr lang="en-US" sz="2000" dirty="0"/>
            </a:p>
          </p:txBody>
        </p:sp>
      </p:grpSp>
      <p:sp>
        <p:nvSpPr>
          <p:cNvPr id="91" name="Title 90"/>
          <p:cNvSpPr>
            <a:spLocks noGrp="1"/>
          </p:cNvSpPr>
          <p:nvPr>
            <p:ph type="title"/>
          </p:nvPr>
        </p:nvSpPr>
        <p:spPr/>
        <p:txBody>
          <a:bodyPr/>
          <a:lstStyle/>
          <a:p>
            <a:r>
              <a:rPr lang="en-GB" dirty="0"/>
              <a:t>Revisit Our First Program </a:t>
            </a:r>
            <a:r>
              <a:rPr lang="en-GB" dirty="0" smtClean="0"/>
              <a:t>(4/6)</a:t>
            </a:r>
            <a:endParaRPr lang="en-SG" dirty="0"/>
          </a:p>
        </p:txBody>
      </p:sp>
      <p:grpSp>
        <p:nvGrpSpPr>
          <p:cNvPr id="92" name="Group 77"/>
          <p:cNvGrpSpPr>
            <a:grpSpLocks/>
          </p:cNvGrpSpPr>
          <p:nvPr/>
        </p:nvGrpSpPr>
        <p:grpSpPr bwMode="auto">
          <a:xfrm>
            <a:off x="167673" y="2784941"/>
            <a:ext cx="1738115" cy="951704"/>
            <a:chOff x="455095" y="2098854"/>
            <a:chExt cx="1737786" cy="951157"/>
          </a:xfrm>
        </p:grpSpPr>
        <p:sp>
          <p:nvSpPr>
            <p:cNvPr id="93" name="TextBox 33"/>
            <p:cNvSpPr txBox="1">
              <a:spLocks noChangeArrowheads="1"/>
            </p:cNvSpPr>
            <p:nvPr/>
          </p:nvSpPr>
          <p:spPr bwMode="auto">
            <a:xfrm>
              <a:off x="455095" y="2527092"/>
              <a:ext cx="812807" cy="522919"/>
            </a:xfrm>
            <a:prstGeom prst="rect">
              <a:avLst/>
            </a:prstGeom>
            <a:noFill/>
            <a:ln w="9525">
              <a:noFill/>
              <a:miter lim="800000"/>
              <a:headEnd/>
              <a:tailEnd/>
            </a:ln>
          </p:spPr>
          <p:txBody>
            <a:bodyPr wrap="square">
              <a:spAutoFit/>
            </a:bodyPr>
            <a:lstStyle/>
            <a:p>
              <a:r>
                <a:rPr lang="en-US" sz="1400" b="1" i="1" dirty="0" smtClean="0">
                  <a:solidFill>
                    <a:srgbClr val="E46C0A"/>
                  </a:solidFill>
                  <a:latin typeface="Calibri" pitchFamily="34" charset="0"/>
                </a:rPr>
                <a:t>main function</a:t>
              </a:r>
              <a:endParaRPr lang="en-SG" sz="1400" b="1" i="1" dirty="0">
                <a:solidFill>
                  <a:srgbClr val="E46C0A"/>
                </a:solidFill>
                <a:latin typeface="Calibri" pitchFamily="34" charset="0"/>
              </a:endParaRPr>
            </a:p>
          </p:txBody>
        </p:sp>
        <p:cxnSp>
          <p:nvCxnSpPr>
            <p:cNvPr id="94" name="Straight Arrow Connector 36"/>
            <p:cNvCxnSpPr>
              <a:cxnSpLocks noChangeShapeType="1"/>
              <a:stCxn id="93" idx="3"/>
            </p:cNvCxnSpPr>
            <p:nvPr/>
          </p:nvCxnSpPr>
          <p:spPr bwMode="auto">
            <a:xfrm flipV="1">
              <a:off x="1267902" y="2098854"/>
              <a:ext cx="924979" cy="689697"/>
            </a:xfrm>
            <a:prstGeom prst="straightConnector1">
              <a:avLst/>
            </a:prstGeom>
            <a:noFill/>
            <a:ln w="12700" cap="sq" algn="ctr">
              <a:solidFill>
                <a:srgbClr val="E46C0A"/>
              </a:solidFill>
              <a:round/>
              <a:headEnd/>
              <a:tailEnd type="triangle" w="med" len="med"/>
            </a:ln>
          </p:spPr>
        </p:cxnSp>
      </p:grpSp>
      <p:grpSp>
        <p:nvGrpSpPr>
          <p:cNvPr id="97" name="Group 78"/>
          <p:cNvGrpSpPr>
            <a:grpSpLocks/>
          </p:cNvGrpSpPr>
          <p:nvPr/>
        </p:nvGrpSpPr>
        <p:grpSpPr bwMode="auto">
          <a:xfrm>
            <a:off x="3062198" y="2501176"/>
            <a:ext cx="1779933" cy="837916"/>
            <a:chOff x="2765077" y="2108335"/>
            <a:chExt cx="1781048" cy="837592"/>
          </a:xfrm>
        </p:grpSpPr>
        <p:sp>
          <p:nvSpPr>
            <p:cNvPr id="98" name="TextBox 41"/>
            <p:cNvSpPr txBox="1">
              <a:spLocks noChangeArrowheads="1"/>
            </p:cNvSpPr>
            <p:nvPr/>
          </p:nvSpPr>
          <p:spPr bwMode="auto">
            <a:xfrm>
              <a:off x="3557982" y="2108335"/>
              <a:ext cx="988143" cy="307777"/>
            </a:xfrm>
            <a:prstGeom prst="rect">
              <a:avLst/>
            </a:prstGeom>
            <a:noFill/>
            <a:ln w="9525">
              <a:noFill/>
              <a:miter lim="800000"/>
              <a:headEnd/>
              <a:tailEnd/>
            </a:ln>
          </p:spPr>
          <p:txBody>
            <a:bodyPr wrap="square">
              <a:normAutofit/>
            </a:bodyPr>
            <a:lstStyle/>
            <a:p>
              <a:r>
                <a:rPr lang="en-US" sz="1400" b="1" i="1" dirty="0">
                  <a:solidFill>
                    <a:srgbClr val="E46C0A"/>
                  </a:solidFill>
                  <a:latin typeface="Calibri" pitchFamily="34" charset="0"/>
                </a:rPr>
                <a:t>variables</a:t>
              </a:r>
              <a:endParaRPr lang="en-SG" sz="1400" b="1" i="1" dirty="0">
                <a:solidFill>
                  <a:srgbClr val="E46C0A"/>
                </a:solidFill>
                <a:latin typeface="Calibri" pitchFamily="34" charset="0"/>
              </a:endParaRPr>
            </a:p>
          </p:txBody>
        </p:sp>
        <p:cxnSp>
          <p:nvCxnSpPr>
            <p:cNvPr id="99" name="Straight Arrow Connector 42"/>
            <p:cNvCxnSpPr>
              <a:cxnSpLocks noChangeShapeType="1"/>
            </p:cNvCxnSpPr>
            <p:nvPr/>
          </p:nvCxnSpPr>
          <p:spPr bwMode="auto">
            <a:xfrm flipH="1">
              <a:off x="2882108" y="2295709"/>
              <a:ext cx="670273" cy="320282"/>
            </a:xfrm>
            <a:prstGeom prst="straightConnector1">
              <a:avLst/>
            </a:prstGeom>
            <a:noFill/>
            <a:ln w="12700" cap="sq" algn="ctr">
              <a:solidFill>
                <a:srgbClr val="E46C0A"/>
              </a:solidFill>
              <a:round/>
              <a:headEnd/>
              <a:tailEnd type="triangle" w="med" len="med"/>
            </a:ln>
          </p:spPr>
        </p:cxnSp>
        <p:cxnSp>
          <p:nvCxnSpPr>
            <p:cNvPr id="100" name="Straight Arrow Connector 44"/>
            <p:cNvCxnSpPr>
              <a:cxnSpLocks noChangeShapeType="1"/>
            </p:cNvCxnSpPr>
            <p:nvPr/>
          </p:nvCxnSpPr>
          <p:spPr bwMode="auto">
            <a:xfrm flipH="1">
              <a:off x="2765077" y="2392784"/>
              <a:ext cx="872410" cy="553143"/>
            </a:xfrm>
            <a:prstGeom prst="straightConnector1">
              <a:avLst/>
            </a:prstGeom>
            <a:noFill/>
            <a:ln w="12700" cap="sq" algn="ctr">
              <a:solidFill>
                <a:srgbClr val="E46C0A"/>
              </a:solidFill>
              <a:round/>
              <a:headEnd/>
              <a:tailEnd type="triangle" w="med" len="med"/>
            </a:ln>
          </p:spPr>
        </p:cxnSp>
      </p:grpSp>
      <p:grpSp>
        <p:nvGrpSpPr>
          <p:cNvPr id="101" name="Group 80"/>
          <p:cNvGrpSpPr>
            <a:grpSpLocks/>
          </p:cNvGrpSpPr>
          <p:nvPr/>
        </p:nvGrpSpPr>
        <p:grpSpPr bwMode="auto">
          <a:xfrm>
            <a:off x="325885" y="3830337"/>
            <a:ext cx="1432406" cy="777744"/>
            <a:chOff x="-14546" y="4074485"/>
            <a:chExt cx="1432099" cy="778023"/>
          </a:xfrm>
        </p:grpSpPr>
        <p:sp>
          <p:nvSpPr>
            <p:cNvPr id="102" name="TextBox 48"/>
            <p:cNvSpPr txBox="1">
              <a:spLocks noChangeArrowheads="1"/>
            </p:cNvSpPr>
            <p:nvPr/>
          </p:nvSpPr>
          <p:spPr bwMode="auto">
            <a:xfrm>
              <a:off x="-14546" y="4329100"/>
              <a:ext cx="1003051" cy="523408"/>
            </a:xfrm>
            <a:prstGeom prst="rect">
              <a:avLst/>
            </a:prstGeom>
            <a:solidFill>
              <a:schemeClr val="bg1"/>
            </a:solidFill>
            <a:ln w="9525">
              <a:noFill/>
              <a:miter lim="800000"/>
              <a:headEnd/>
              <a:tailEnd/>
            </a:ln>
          </p:spPr>
          <p:txBody>
            <a:bodyPr wrap="square">
              <a:spAutoFit/>
            </a:bodyPr>
            <a:lstStyle/>
            <a:p>
              <a:r>
                <a:rPr lang="en-US" sz="1400" b="1" i="1" dirty="0" smtClean="0">
                  <a:solidFill>
                    <a:srgbClr val="E46C0A"/>
                  </a:solidFill>
                  <a:latin typeface="Calibri" pitchFamily="34" charset="0"/>
                </a:rPr>
                <a:t>predefined functions</a:t>
              </a:r>
              <a:endParaRPr lang="en-SG" sz="1400" b="1" i="1" dirty="0">
                <a:solidFill>
                  <a:srgbClr val="E46C0A"/>
                </a:solidFill>
                <a:latin typeface="Calibri" pitchFamily="34" charset="0"/>
              </a:endParaRPr>
            </a:p>
          </p:txBody>
        </p:sp>
        <p:cxnSp>
          <p:nvCxnSpPr>
            <p:cNvPr id="103" name="Straight Arrow Connector 49"/>
            <p:cNvCxnSpPr>
              <a:cxnSpLocks noChangeShapeType="1"/>
            </p:cNvCxnSpPr>
            <p:nvPr/>
          </p:nvCxnSpPr>
          <p:spPr bwMode="auto">
            <a:xfrm flipV="1">
              <a:off x="916109" y="4074485"/>
              <a:ext cx="501444" cy="417868"/>
            </a:xfrm>
            <a:prstGeom prst="straightConnector1">
              <a:avLst/>
            </a:prstGeom>
            <a:noFill/>
            <a:ln w="12700" cap="sq" algn="ctr">
              <a:solidFill>
                <a:srgbClr val="E46C0A"/>
              </a:solidFill>
              <a:round/>
              <a:headEnd/>
              <a:tailEnd type="triangle" w="med" len="med"/>
            </a:ln>
          </p:spPr>
        </p:cxnSp>
        <p:cxnSp>
          <p:nvCxnSpPr>
            <p:cNvPr id="104" name="Straight Arrow Connector 51"/>
            <p:cNvCxnSpPr>
              <a:cxnSpLocks noChangeShapeType="1"/>
            </p:cNvCxnSpPr>
            <p:nvPr/>
          </p:nvCxnSpPr>
          <p:spPr bwMode="auto">
            <a:xfrm flipV="1">
              <a:off x="930857" y="4329100"/>
              <a:ext cx="486696" cy="206472"/>
            </a:xfrm>
            <a:prstGeom prst="straightConnector1">
              <a:avLst/>
            </a:prstGeom>
            <a:noFill/>
            <a:ln w="12700" cap="sq" algn="ctr">
              <a:solidFill>
                <a:srgbClr val="E46C0A"/>
              </a:solidFill>
              <a:round/>
              <a:headEnd/>
              <a:tailEnd type="triangle" w="med" len="med"/>
            </a:ln>
          </p:spPr>
        </p:cxnSp>
      </p:grpSp>
      <p:sp>
        <p:nvSpPr>
          <p:cNvPr id="105"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7</a:t>
            </a:fld>
            <a:endParaRPr lang="en-US" sz="1000" dirty="0">
              <a:solidFill>
                <a:srgbClr val="000000"/>
              </a:solidFill>
            </a:endParaRPr>
          </a:p>
        </p:txBody>
      </p:sp>
    </p:spTree>
    <p:extLst>
      <p:ext uri="{BB962C8B-B14F-4D97-AF65-F5344CB8AC3E}">
        <p14:creationId xmlns:p14="http://schemas.microsoft.com/office/powerpoint/2010/main" val="3674398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dissolv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dissolve">
                                      <p:cBhvr>
                                        <p:cTn id="22" dur="50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dissolve">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dissolve">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75907" y="1472180"/>
            <a:ext cx="7229880" cy="452431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a:solidFill>
                  <a:srgbClr val="800000"/>
                </a:solidFill>
                <a:latin typeface="Courier New" pitchFamily="49" charset="0"/>
                <a:cs typeface="Courier New" pitchFamily="49" charset="0"/>
              </a:rPr>
              <a:t>// converts distance in miles to </a:t>
            </a:r>
            <a:r>
              <a:rPr lang="en-US" sz="1600" b="1" dirty="0" smtClean="0">
                <a:solidFill>
                  <a:srgbClr val="800000"/>
                </a:solidFill>
                <a:latin typeface="Courier New" pitchFamily="49" charset="0"/>
                <a:cs typeface="Courier New" pitchFamily="49" charset="0"/>
              </a:rPr>
              <a:t>kilometers</a:t>
            </a:r>
          </a:p>
          <a:p>
            <a:r>
              <a:rPr lang="en-SG" sz="1600" b="1" dirty="0" smtClean="0">
                <a:solidFill>
                  <a:srgbClr val="6600CC"/>
                </a:solidFill>
                <a:latin typeface="Courier New" pitchFamily="49" charset="0"/>
                <a:cs typeface="Courier New" pitchFamily="49" charset="0"/>
              </a:rPr>
              <a:t>#</a:t>
            </a:r>
            <a:r>
              <a:rPr lang="en-SG" sz="1600" b="1" dirty="0">
                <a:solidFill>
                  <a:srgbClr val="6600CC"/>
                </a:solidFill>
                <a:latin typeface="Courier New" pitchFamily="49" charset="0"/>
                <a:cs typeface="Courier New" pitchFamily="49" charset="0"/>
              </a:rPr>
              <a:t>include</a:t>
            </a:r>
            <a:r>
              <a:rPr lang="en-SG" sz="1600" b="1" dirty="0">
                <a:solidFill>
                  <a:srgbClr val="9933FF"/>
                </a:solidFill>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smtClean="0">
                <a:solidFill>
                  <a:srgbClr val="006600"/>
                </a:solidFill>
                <a:latin typeface="Courier New" pitchFamily="49" charset="0"/>
                <a:cs typeface="Courier New" pitchFamily="49" charset="0"/>
              </a:rPr>
              <a:t>&gt;</a:t>
            </a:r>
            <a:endParaRPr lang="en-SG" sz="1600" b="1" dirty="0">
              <a:solidFill>
                <a:srgbClr val="800000"/>
              </a:solidFill>
              <a:latin typeface="Courier New" pitchFamily="49" charset="0"/>
              <a:cs typeface="Courier New" pitchFamily="49" charset="0"/>
            </a:endParaRPr>
          </a:p>
          <a:p>
            <a:r>
              <a:rPr lang="en-SG" sz="1600" b="1" dirty="0" smtClean="0">
                <a:solidFill>
                  <a:srgbClr val="6600CC"/>
                </a:solidFill>
                <a:latin typeface="Courier New" pitchFamily="49" charset="0"/>
                <a:cs typeface="Courier New" pitchFamily="49" charset="0"/>
              </a:rPr>
              <a:t>#define KMS_PER_MILE </a:t>
            </a:r>
            <a:r>
              <a:rPr lang="en-SG" sz="1600" b="1" dirty="0" smtClean="0">
                <a:solidFill>
                  <a:srgbClr val="006600"/>
                </a:solidFill>
                <a:latin typeface="Courier New" pitchFamily="49" charset="0"/>
                <a:cs typeface="Courier New" pitchFamily="49" charset="0"/>
              </a:rPr>
              <a:t>1.609</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err="1" smtClean="0">
                <a:solidFill>
                  <a:srgbClr val="0000FF"/>
                </a:solidFill>
                <a:latin typeface="Courier New" pitchFamily="49" charset="0"/>
                <a:cs typeface="Courier New" pitchFamily="49" charset="0"/>
              </a:rPr>
              <a:t>int</a:t>
            </a:r>
            <a:r>
              <a:rPr lang="en-SG" sz="1600" b="1" dirty="0" smtClean="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main(</a:t>
            </a:r>
            <a:r>
              <a:rPr lang="en-SG" sz="1600" b="1" dirty="0">
                <a:solidFill>
                  <a:srgbClr val="0000FF"/>
                </a:solidFill>
                <a:latin typeface="Courier New" pitchFamily="49" charset="0"/>
                <a:cs typeface="Courier New" pitchFamily="49" charset="0"/>
              </a:rPr>
              <a:t>void</a:t>
            </a:r>
            <a:r>
              <a:rPr lang="en-SG" sz="1600" b="1" dirty="0" smtClean="0">
                <a:latin typeface="Courier New" pitchFamily="49" charset="0"/>
                <a:cs typeface="Courier New" pitchFamily="49" charset="0"/>
              </a:rPr>
              <a:t>)</a:t>
            </a:r>
          </a:p>
          <a:p>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float</a:t>
            </a:r>
            <a:r>
              <a:rPr lang="en-SG" sz="1600" b="1" dirty="0">
                <a:latin typeface="Courier New" pitchFamily="49" charset="0"/>
                <a:cs typeface="Courier New" pitchFamily="49" charset="0"/>
              </a:rPr>
              <a:t> miles,   </a:t>
            </a:r>
            <a:r>
              <a:rPr lang="en-SG" sz="1600" b="1" dirty="0" smtClean="0">
                <a:solidFill>
                  <a:srgbClr val="800000"/>
                </a:solidFill>
                <a:latin typeface="Courier New" pitchFamily="49" charset="0"/>
                <a:cs typeface="Courier New" pitchFamily="49" charset="0"/>
              </a:rPr>
              <a:t>// input - distance in miles</a:t>
            </a:r>
            <a:endParaRPr lang="en-SG" sz="1600" b="1" dirty="0">
              <a:solidFill>
                <a:srgbClr val="800000"/>
              </a:solidFill>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output - distance in </a:t>
            </a:r>
            <a:r>
              <a:rPr lang="en-SG" sz="1600" b="1" dirty="0" err="1">
                <a:solidFill>
                  <a:srgbClr val="800000"/>
                </a:solidFill>
                <a:latin typeface="Courier New" pitchFamily="49" charset="0"/>
                <a:cs typeface="Courier New" pitchFamily="49" charset="0"/>
              </a:rPr>
              <a:t>kilometers</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the distance in miles&gt;</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%f</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&amp;miles</a:t>
            </a:r>
            <a:r>
              <a:rPr lang="en-SG" sz="1600" b="1" dirty="0" smtClean="0">
                <a:latin typeface="Courier New" pitchFamily="49" charset="0"/>
                <a:cs typeface="Courier New" pitchFamily="49" charset="0"/>
              </a:rPr>
              <a:t>);</a:t>
            </a:r>
            <a:endParaRPr lang="en-SG" sz="1600" b="1" dirty="0">
              <a:solidFill>
                <a:srgbClr val="800000"/>
              </a:solidFill>
              <a:latin typeface="Courier New" pitchFamily="49" charset="0"/>
              <a:cs typeface="Courier New" pitchFamily="49" charset="0"/>
            </a:endParaRPr>
          </a:p>
          <a:p>
            <a:endParaRPr lang="en-SG" sz="1600" b="1" dirty="0">
              <a:latin typeface="Courier New" pitchFamily="49" charset="0"/>
              <a:cs typeface="Courier New" pitchFamily="49" charset="0"/>
            </a:endParaRPr>
          </a:p>
          <a:p>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kms</a:t>
            </a:r>
            <a:r>
              <a:rPr lang="en-SG" sz="1600" b="1" dirty="0">
                <a:latin typeface="Courier New" pitchFamily="49" charset="0"/>
                <a:cs typeface="Courier New" pitchFamily="49" charset="0"/>
              </a:rPr>
              <a:t> = KMS_PER_MILE</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 miles</a:t>
            </a:r>
            <a:r>
              <a:rPr lang="en-SG" sz="1600" b="1" dirty="0" smtClean="0">
                <a:latin typeface="Courier New" pitchFamily="49" charset="0"/>
                <a:cs typeface="Courier New" pitchFamily="49" charset="0"/>
              </a:rPr>
              <a:t>;</a:t>
            </a:r>
            <a:endParaRPr lang="en-SG" sz="1600" b="1" dirty="0">
              <a:solidFill>
                <a:srgbClr val="800000"/>
              </a:solidFill>
              <a:latin typeface="Courier New" pitchFamily="49" charset="0"/>
              <a:cs typeface="Courier New" pitchFamily="49" charset="0"/>
            </a:endParaRPr>
          </a:p>
          <a:p>
            <a:endParaRPr lang="en-US" sz="1600" b="1" dirty="0" smtClean="0">
              <a:latin typeface="Courier New" pitchFamily="49" charset="0"/>
              <a:cs typeface="Courier New" pitchFamily="49" charset="0"/>
            </a:endParaRPr>
          </a:p>
          <a:p>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"That equals </a:t>
            </a:r>
            <a:r>
              <a:rPr lang="en-SG" sz="1600" b="1" dirty="0" smtClean="0">
                <a:solidFill>
                  <a:srgbClr val="FF0000"/>
                </a:solidFill>
                <a:latin typeface="Courier New" pitchFamily="49" charset="0"/>
                <a:cs typeface="Courier New" pitchFamily="49" charset="0"/>
              </a:rPr>
              <a:t>%9.2f </a:t>
            </a:r>
            <a:r>
              <a:rPr lang="en-SG" sz="1600" b="1" dirty="0" err="1" smtClean="0">
                <a:solidFill>
                  <a:srgbClr val="006600"/>
                </a:solidFill>
                <a:latin typeface="Courier New" pitchFamily="49" charset="0"/>
                <a:cs typeface="Courier New" pitchFamily="49" charset="0"/>
              </a:rPr>
              <a:t>kilometers</a:t>
            </a:r>
            <a:r>
              <a:rPr lang="en-SG" sz="1600" b="1" dirty="0" smtClean="0">
                <a:solidFill>
                  <a:srgbClr val="006600"/>
                </a:solidFill>
                <a:latin typeface="Courier New" pitchFamily="49" charset="0"/>
                <a:cs typeface="Courier New" pitchFamily="49" charset="0"/>
              </a:rPr>
              <a:t>.</a:t>
            </a:r>
            <a:r>
              <a:rPr lang="en-SG" sz="1600" b="1" dirty="0" smtClean="0">
                <a:solidFill>
                  <a:srgbClr val="FF0000"/>
                </a:solidFill>
                <a:latin typeface="Courier New" pitchFamily="49" charset="0"/>
                <a:cs typeface="Courier New" pitchFamily="49" charset="0"/>
              </a:rPr>
              <a:t>\n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kms</a:t>
            </a:r>
            <a:r>
              <a:rPr lang="en-SG" sz="1600" b="1" dirty="0" smtClean="0">
                <a:latin typeface="Courier New" pitchFamily="49" charset="0"/>
                <a:cs typeface="Courier New" pitchFamily="49" charset="0"/>
              </a:rPr>
              <a:t>);</a:t>
            </a:r>
          </a:p>
          <a:p>
            <a:endParaRPr lang="en-SG" sz="1600" b="1" dirty="0">
              <a:latin typeface="Courier New" pitchFamily="49" charset="0"/>
              <a:cs typeface="Courier New" pitchFamily="49" charset="0"/>
            </a:endParaRPr>
          </a:p>
          <a:p>
            <a:r>
              <a:rPr lang="en-SG" sz="1600" b="1" dirty="0" smtClean="0">
                <a:solidFill>
                  <a:srgbClr val="0000FF"/>
                </a:solidFill>
                <a:latin typeface="Courier New" pitchFamily="49" charset="0"/>
                <a:cs typeface="Courier New" pitchFamily="49" charset="0"/>
              </a:rPr>
              <a:t>    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r>
              <a:rPr lang="en-SG" sz="1600" b="1" dirty="0">
                <a:latin typeface="Courier New" pitchFamily="49" charset="0"/>
                <a:cs typeface="Courier New" pitchFamily="49" charset="0"/>
              </a:rPr>
              <a:t>}</a:t>
            </a:r>
          </a:p>
        </p:txBody>
      </p:sp>
      <p:sp>
        <p:nvSpPr>
          <p:cNvPr id="9" name="Title 8"/>
          <p:cNvSpPr>
            <a:spLocks noGrp="1"/>
          </p:cNvSpPr>
          <p:nvPr>
            <p:ph type="title"/>
          </p:nvPr>
        </p:nvSpPr>
        <p:spPr/>
        <p:txBody>
          <a:bodyPr/>
          <a:lstStyle/>
          <a:p>
            <a:r>
              <a:rPr lang="en-GB" dirty="0"/>
              <a:t>Revisit Our First Program </a:t>
            </a:r>
            <a:r>
              <a:rPr lang="en-GB" dirty="0" smtClean="0"/>
              <a:t>(5/6)</a:t>
            </a:r>
            <a:endParaRPr lang="en-SG" dirty="0"/>
          </a:p>
        </p:txBody>
      </p:sp>
      <p:grpSp>
        <p:nvGrpSpPr>
          <p:cNvPr id="44" name="Group 79"/>
          <p:cNvGrpSpPr>
            <a:grpSpLocks/>
          </p:cNvGrpSpPr>
          <p:nvPr/>
        </p:nvGrpSpPr>
        <p:grpSpPr bwMode="auto">
          <a:xfrm>
            <a:off x="6166883" y="3955310"/>
            <a:ext cx="1957355" cy="403858"/>
            <a:chOff x="6894757" y="3541940"/>
            <a:chExt cx="1958130" cy="403501"/>
          </a:xfrm>
        </p:grpSpPr>
        <p:sp>
          <p:nvSpPr>
            <p:cNvPr id="50" name="TextBox 10"/>
            <p:cNvSpPr txBox="1">
              <a:spLocks noChangeArrowheads="1"/>
            </p:cNvSpPr>
            <p:nvPr/>
          </p:nvSpPr>
          <p:spPr bwMode="auto">
            <a:xfrm>
              <a:off x="7506928" y="3637936"/>
              <a:ext cx="1345959" cy="307505"/>
            </a:xfrm>
            <a:prstGeom prst="rect">
              <a:avLst/>
            </a:prstGeom>
            <a:noFill/>
            <a:ln w="9525">
              <a:noFill/>
              <a:miter lim="800000"/>
              <a:headEnd/>
              <a:tailEnd/>
            </a:ln>
          </p:spPr>
          <p:txBody>
            <a:bodyPr wrap="square">
              <a:spAutoFit/>
            </a:bodyPr>
            <a:lstStyle/>
            <a:p>
              <a:r>
                <a:rPr lang="en-US" sz="1400" b="1" i="1" dirty="0" smtClean="0">
                  <a:solidFill>
                    <a:srgbClr val="E46C0A"/>
                  </a:solidFill>
                  <a:latin typeface="Calibri" pitchFamily="34" charset="0"/>
                </a:rPr>
                <a:t>String constant</a:t>
              </a:r>
              <a:endParaRPr lang="en-SG" sz="1400" b="1" i="1" dirty="0">
                <a:solidFill>
                  <a:srgbClr val="E46C0A"/>
                </a:solidFill>
                <a:latin typeface="Calibri" pitchFamily="34" charset="0"/>
              </a:endParaRPr>
            </a:p>
          </p:txBody>
        </p:sp>
        <p:cxnSp>
          <p:nvCxnSpPr>
            <p:cNvPr id="51" name="Straight Arrow Connector 20"/>
            <p:cNvCxnSpPr>
              <a:cxnSpLocks noChangeShapeType="1"/>
            </p:cNvCxnSpPr>
            <p:nvPr/>
          </p:nvCxnSpPr>
          <p:spPr bwMode="auto">
            <a:xfrm flipH="1" flipV="1">
              <a:off x="6894757" y="3541940"/>
              <a:ext cx="544157" cy="228106"/>
            </a:xfrm>
            <a:prstGeom prst="straightConnector1">
              <a:avLst/>
            </a:prstGeom>
            <a:noFill/>
            <a:ln w="12700" cap="sq" algn="ctr">
              <a:solidFill>
                <a:srgbClr val="E46C0A"/>
              </a:solidFill>
              <a:round/>
              <a:headEnd/>
              <a:tailEnd type="triangle" w="med" len="med"/>
            </a:ln>
          </p:spPr>
        </p:cxnSp>
      </p:grpSp>
      <p:grpSp>
        <p:nvGrpSpPr>
          <p:cNvPr id="56" name="Group 79"/>
          <p:cNvGrpSpPr>
            <a:grpSpLocks/>
          </p:cNvGrpSpPr>
          <p:nvPr/>
        </p:nvGrpSpPr>
        <p:grpSpPr bwMode="auto">
          <a:xfrm>
            <a:off x="6560301" y="1907281"/>
            <a:ext cx="1902954" cy="1208517"/>
            <a:chOff x="6591364" y="3421629"/>
            <a:chExt cx="1903707" cy="1207448"/>
          </a:xfrm>
        </p:grpSpPr>
        <p:sp>
          <p:nvSpPr>
            <p:cNvPr id="57" name="TextBox 10"/>
            <p:cNvSpPr txBox="1">
              <a:spLocks noChangeArrowheads="1"/>
            </p:cNvSpPr>
            <p:nvPr/>
          </p:nvSpPr>
          <p:spPr bwMode="auto">
            <a:xfrm>
              <a:off x="7506928" y="3637936"/>
              <a:ext cx="988143" cy="307777"/>
            </a:xfrm>
            <a:prstGeom prst="rect">
              <a:avLst/>
            </a:prstGeom>
            <a:noFill/>
            <a:ln w="9525">
              <a:noFill/>
              <a:miter lim="800000"/>
              <a:headEnd/>
              <a:tailEnd/>
            </a:ln>
          </p:spPr>
          <p:txBody>
            <a:bodyPr>
              <a:spAutoFit/>
            </a:bodyPr>
            <a:lstStyle/>
            <a:p>
              <a:r>
                <a:rPr lang="en-US" sz="1400" b="1" i="1" dirty="0">
                  <a:solidFill>
                    <a:srgbClr val="E46C0A"/>
                  </a:solidFill>
                  <a:latin typeface="Calibri" pitchFamily="34" charset="0"/>
                </a:rPr>
                <a:t>comments</a:t>
              </a:r>
              <a:endParaRPr lang="en-SG" sz="1400" b="1" i="1" dirty="0">
                <a:solidFill>
                  <a:srgbClr val="E46C0A"/>
                </a:solidFill>
                <a:latin typeface="Calibri" pitchFamily="34" charset="0"/>
              </a:endParaRPr>
            </a:p>
          </p:txBody>
        </p:sp>
        <p:cxnSp>
          <p:nvCxnSpPr>
            <p:cNvPr id="58" name="Straight Arrow Connector 20"/>
            <p:cNvCxnSpPr>
              <a:cxnSpLocks noChangeShapeType="1"/>
            </p:cNvCxnSpPr>
            <p:nvPr/>
          </p:nvCxnSpPr>
          <p:spPr bwMode="auto">
            <a:xfrm flipH="1" flipV="1">
              <a:off x="6591364" y="3421629"/>
              <a:ext cx="900816" cy="309716"/>
            </a:xfrm>
            <a:prstGeom prst="straightConnector1">
              <a:avLst/>
            </a:prstGeom>
            <a:noFill/>
            <a:ln w="12700" cap="sq" algn="ctr">
              <a:solidFill>
                <a:srgbClr val="E46C0A"/>
              </a:solidFill>
              <a:round/>
              <a:headEnd/>
              <a:tailEnd type="triangle" w="med" len="med"/>
            </a:ln>
          </p:spPr>
        </p:cxnSp>
        <p:cxnSp>
          <p:nvCxnSpPr>
            <p:cNvPr id="59" name="Straight Arrow Connector 23"/>
            <p:cNvCxnSpPr>
              <a:cxnSpLocks noChangeShapeType="1"/>
              <a:stCxn id="57" idx="1"/>
            </p:cNvCxnSpPr>
            <p:nvPr/>
          </p:nvCxnSpPr>
          <p:spPr bwMode="auto">
            <a:xfrm flipH="1">
              <a:off x="6848182" y="3791825"/>
              <a:ext cx="658747" cy="617941"/>
            </a:xfrm>
            <a:prstGeom prst="straightConnector1">
              <a:avLst/>
            </a:prstGeom>
            <a:noFill/>
            <a:ln w="12700" cap="sq" algn="ctr">
              <a:solidFill>
                <a:srgbClr val="E46C0A"/>
              </a:solidFill>
              <a:round/>
              <a:headEnd/>
              <a:tailEnd type="triangle" w="med" len="med"/>
            </a:ln>
          </p:spPr>
        </p:cxnSp>
        <p:cxnSp>
          <p:nvCxnSpPr>
            <p:cNvPr id="60" name="Straight Arrow Connector 25"/>
            <p:cNvCxnSpPr>
              <a:cxnSpLocks noChangeShapeType="1"/>
            </p:cNvCxnSpPr>
            <p:nvPr/>
          </p:nvCxnSpPr>
          <p:spPr bwMode="auto">
            <a:xfrm flipH="1">
              <a:off x="7482943" y="3945713"/>
              <a:ext cx="142195" cy="683364"/>
            </a:xfrm>
            <a:prstGeom prst="straightConnector1">
              <a:avLst/>
            </a:prstGeom>
            <a:noFill/>
            <a:ln w="12700" cap="sq" algn="ctr">
              <a:solidFill>
                <a:srgbClr val="E46C0A"/>
              </a:solidFill>
              <a:round/>
              <a:headEnd/>
              <a:tailEnd type="triangle" w="med" len="med"/>
            </a:ln>
          </p:spPr>
        </p:cxnSp>
      </p:grpSp>
      <p:grpSp>
        <p:nvGrpSpPr>
          <p:cNvPr id="61" name="Group 79"/>
          <p:cNvGrpSpPr>
            <a:grpSpLocks/>
          </p:cNvGrpSpPr>
          <p:nvPr/>
        </p:nvGrpSpPr>
        <p:grpSpPr bwMode="auto">
          <a:xfrm>
            <a:off x="4293216" y="4543495"/>
            <a:ext cx="2979465" cy="307777"/>
            <a:chOff x="5778686" y="3637936"/>
            <a:chExt cx="2980645" cy="307505"/>
          </a:xfrm>
        </p:grpSpPr>
        <p:sp>
          <p:nvSpPr>
            <p:cNvPr id="62" name="TextBox 10"/>
            <p:cNvSpPr txBox="1">
              <a:spLocks noChangeArrowheads="1"/>
            </p:cNvSpPr>
            <p:nvPr/>
          </p:nvSpPr>
          <p:spPr bwMode="auto">
            <a:xfrm>
              <a:off x="7506928" y="3637936"/>
              <a:ext cx="1252403" cy="307505"/>
            </a:xfrm>
            <a:prstGeom prst="rect">
              <a:avLst/>
            </a:prstGeom>
            <a:noFill/>
            <a:ln w="9525">
              <a:noFill/>
              <a:miter lim="800000"/>
              <a:headEnd/>
              <a:tailEnd/>
            </a:ln>
          </p:spPr>
          <p:txBody>
            <a:bodyPr wrap="square">
              <a:spAutoFit/>
            </a:bodyPr>
            <a:lstStyle/>
            <a:p>
              <a:r>
                <a:rPr lang="en-US" sz="1400" b="1" i="1" dirty="0" smtClean="0">
                  <a:solidFill>
                    <a:srgbClr val="E46C0A"/>
                  </a:solidFill>
                  <a:latin typeface="Calibri" pitchFamily="34" charset="0"/>
                </a:rPr>
                <a:t>multiplication</a:t>
              </a:r>
              <a:endParaRPr lang="en-SG" sz="1400" b="1" i="1" dirty="0">
                <a:solidFill>
                  <a:srgbClr val="E46C0A"/>
                </a:solidFill>
                <a:latin typeface="Calibri" pitchFamily="34" charset="0"/>
              </a:endParaRPr>
            </a:p>
          </p:txBody>
        </p:sp>
        <p:cxnSp>
          <p:nvCxnSpPr>
            <p:cNvPr id="63" name="Straight Arrow Connector 20"/>
            <p:cNvCxnSpPr>
              <a:cxnSpLocks noChangeShapeType="1"/>
            </p:cNvCxnSpPr>
            <p:nvPr/>
          </p:nvCxnSpPr>
          <p:spPr bwMode="auto">
            <a:xfrm flipH="1" flipV="1">
              <a:off x="5778686" y="3637936"/>
              <a:ext cx="1746961" cy="136915"/>
            </a:xfrm>
            <a:prstGeom prst="straightConnector1">
              <a:avLst/>
            </a:prstGeom>
            <a:noFill/>
            <a:ln w="12700" cap="sq" algn="ctr">
              <a:solidFill>
                <a:srgbClr val="E46C0A"/>
              </a:solidFill>
              <a:round/>
              <a:headEnd/>
              <a:tailEnd type="triangle" w="med" len="med"/>
            </a:ln>
          </p:spPr>
        </p:cxnSp>
      </p:grpSp>
      <p:grpSp>
        <p:nvGrpSpPr>
          <p:cNvPr id="65" name="Group 80"/>
          <p:cNvGrpSpPr>
            <a:grpSpLocks/>
          </p:cNvGrpSpPr>
          <p:nvPr/>
        </p:nvGrpSpPr>
        <p:grpSpPr bwMode="auto">
          <a:xfrm>
            <a:off x="600742" y="4653837"/>
            <a:ext cx="1760726" cy="581998"/>
            <a:chOff x="745639" y="4054669"/>
            <a:chExt cx="1760341" cy="582208"/>
          </a:xfrm>
        </p:grpSpPr>
        <p:sp>
          <p:nvSpPr>
            <p:cNvPr id="66" name="TextBox 48"/>
            <p:cNvSpPr txBox="1">
              <a:spLocks noChangeArrowheads="1"/>
            </p:cNvSpPr>
            <p:nvPr/>
          </p:nvSpPr>
          <p:spPr bwMode="auto">
            <a:xfrm>
              <a:off x="745639" y="4329100"/>
              <a:ext cx="1087462" cy="307777"/>
            </a:xfrm>
            <a:prstGeom prst="rect">
              <a:avLst/>
            </a:prstGeom>
            <a:solidFill>
              <a:schemeClr val="accent3"/>
            </a:solidFill>
            <a:ln w="9525">
              <a:noFill/>
              <a:miter lim="800000"/>
              <a:headEnd/>
              <a:tailEnd/>
            </a:ln>
          </p:spPr>
          <p:txBody>
            <a:bodyPr wrap="square">
              <a:spAutoFit/>
            </a:bodyPr>
            <a:lstStyle/>
            <a:p>
              <a:r>
                <a:rPr lang="en-US" sz="1400" b="1" i="1" dirty="0" smtClean="0">
                  <a:solidFill>
                    <a:srgbClr val="E46C0A"/>
                  </a:solidFill>
                  <a:latin typeface="Calibri" pitchFamily="34" charset="0"/>
                </a:rPr>
                <a:t>assignment</a:t>
              </a:r>
              <a:endParaRPr lang="en-SG" sz="1400" b="1" i="1" dirty="0">
                <a:solidFill>
                  <a:srgbClr val="E46C0A"/>
                </a:solidFill>
                <a:latin typeface="Calibri" pitchFamily="34" charset="0"/>
              </a:endParaRPr>
            </a:p>
          </p:txBody>
        </p:sp>
        <p:cxnSp>
          <p:nvCxnSpPr>
            <p:cNvPr id="67" name="Straight Arrow Connector 51"/>
            <p:cNvCxnSpPr>
              <a:cxnSpLocks noChangeShapeType="1"/>
            </p:cNvCxnSpPr>
            <p:nvPr/>
          </p:nvCxnSpPr>
          <p:spPr bwMode="auto">
            <a:xfrm flipV="1">
              <a:off x="1766206" y="4054669"/>
              <a:ext cx="739774" cy="428319"/>
            </a:xfrm>
            <a:prstGeom prst="straightConnector1">
              <a:avLst/>
            </a:prstGeom>
            <a:noFill/>
            <a:ln w="12700" cap="sq" algn="ctr">
              <a:solidFill>
                <a:srgbClr val="E46C0A"/>
              </a:solidFill>
              <a:round/>
              <a:headEnd/>
              <a:tailEnd type="triangle" w="med" len="med"/>
            </a:ln>
          </p:spPr>
        </p:cxnSp>
      </p:grpSp>
      <p:grpSp>
        <p:nvGrpSpPr>
          <p:cNvPr id="68" name="Group 79"/>
          <p:cNvGrpSpPr>
            <a:grpSpLocks/>
          </p:cNvGrpSpPr>
          <p:nvPr/>
        </p:nvGrpSpPr>
        <p:grpSpPr bwMode="auto">
          <a:xfrm>
            <a:off x="7593667" y="5179103"/>
            <a:ext cx="1419707" cy="524275"/>
            <a:chOff x="7020232" y="3421629"/>
            <a:chExt cx="1420269" cy="523811"/>
          </a:xfrm>
        </p:grpSpPr>
        <p:sp>
          <p:nvSpPr>
            <p:cNvPr id="69" name="TextBox 10"/>
            <p:cNvSpPr txBox="1">
              <a:spLocks noChangeArrowheads="1"/>
            </p:cNvSpPr>
            <p:nvPr/>
          </p:nvSpPr>
          <p:spPr bwMode="auto">
            <a:xfrm>
              <a:off x="7506928" y="3637936"/>
              <a:ext cx="933573" cy="307504"/>
            </a:xfrm>
            <a:prstGeom prst="rect">
              <a:avLst/>
            </a:prstGeom>
            <a:noFill/>
            <a:ln w="9525">
              <a:noFill/>
              <a:miter lim="800000"/>
              <a:headEnd/>
              <a:tailEnd/>
            </a:ln>
          </p:spPr>
          <p:txBody>
            <a:bodyPr wrap="square">
              <a:spAutoFit/>
            </a:bodyPr>
            <a:lstStyle/>
            <a:p>
              <a:r>
                <a:rPr lang="en-US" sz="1400" b="1" i="1" dirty="0" smtClean="0">
                  <a:solidFill>
                    <a:srgbClr val="E46C0A"/>
                  </a:solidFill>
                  <a:latin typeface="Calibri" pitchFamily="34" charset="0"/>
                </a:rPr>
                <a:t>semicolon</a:t>
              </a:r>
              <a:endParaRPr lang="en-SG" sz="1400" b="1" i="1" dirty="0">
                <a:solidFill>
                  <a:srgbClr val="E46C0A"/>
                </a:solidFill>
                <a:latin typeface="Calibri" pitchFamily="34" charset="0"/>
              </a:endParaRPr>
            </a:p>
          </p:txBody>
        </p:sp>
        <p:cxnSp>
          <p:nvCxnSpPr>
            <p:cNvPr id="70" name="Straight Arrow Connector 20"/>
            <p:cNvCxnSpPr>
              <a:cxnSpLocks noChangeShapeType="1"/>
            </p:cNvCxnSpPr>
            <p:nvPr/>
          </p:nvCxnSpPr>
          <p:spPr bwMode="auto">
            <a:xfrm rot="10800000">
              <a:off x="7020232" y="3421629"/>
              <a:ext cx="471949" cy="309715"/>
            </a:xfrm>
            <a:prstGeom prst="straightConnector1">
              <a:avLst/>
            </a:prstGeom>
            <a:noFill/>
            <a:ln w="12700" cap="sq" algn="ctr">
              <a:solidFill>
                <a:srgbClr val="E46C0A"/>
              </a:solidFill>
              <a:round/>
              <a:headEnd/>
              <a:tailEnd type="triangle" w="med" len="med"/>
            </a:ln>
          </p:spPr>
        </p:cxnSp>
      </p:grpSp>
      <p:grpSp>
        <p:nvGrpSpPr>
          <p:cNvPr id="71" name="Group 78"/>
          <p:cNvGrpSpPr>
            <a:grpSpLocks/>
          </p:cNvGrpSpPr>
          <p:nvPr/>
        </p:nvGrpSpPr>
        <p:grpSpPr bwMode="auto">
          <a:xfrm>
            <a:off x="292179" y="4130619"/>
            <a:ext cx="2451021" cy="523220"/>
            <a:chOff x="334296" y="3810000"/>
            <a:chExt cx="2452563" cy="523018"/>
          </a:xfrm>
        </p:grpSpPr>
        <p:sp>
          <p:nvSpPr>
            <p:cNvPr id="72" name="TextBox 41"/>
            <p:cNvSpPr txBox="1">
              <a:spLocks noChangeArrowheads="1"/>
            </p:cNvSpPr>
            <p:nvPr/>
          </p:nvSpPr>
          <p:spPr bwMode="auto">
            <a:xfrm>
              <a:off x="334296" y="3810000"/>
              <a:ext cx="988143" cy="523018"/>
            </a:xfrm>
            <a:prstGeom prst="rect">
              <a:avLst/>
            </a:prstGeom>
            <a:noFill/>
            <a:ln w="9525">
              <a:noFill/>
              <a:miter lim="800000"/>
              <a:headEnd/>
              <a:tailEnd/>
            </a:ln>
          </p:spPr>
          <p:txBody>
            <a:bodyPr>
              <a:spAutoFit/>
            </a:bodyPr>
            <a:lstStyle/>
            <a:p>
              <a:r>
                <a:rPr lang="en-US" sz="1400" b="1" i="1" dirty="0" smtClean="0">
                  <a:solidFill>
                    <a:srgbClr val="E46C0A"/>
                  </a:solidFill>
                  <a:latin typeface="Calibri" pitchFamily="34" charset="0"/>
                </a:rPr>
                <a:t>format </a:t>
              </a:r>
              <a:r>
                <a:rPr lang="en-US" sz="1400" b="1" i="1" dirty="0" err="1" smtClean="0">
                  <a:solidFill>
                    <a:srgbClr val="E46C0A"/>
                  </a:solidFill>
                  <a:latin typeface="Calibri" pitchFamily="34" charset="0"/>
                </a:rPr>
                <a:t>specifier</a:t>
              </a:r>
              <a:endParaRPr lang="en-SG" sz="1400" b="1" i="1" dirty="0">
                <a:solidFill>
                  <a:srgbClr val="E46C0A"/>
                </a:solidFill>
                <a:latin typeface="Calibri" pitchFamily="34" charset="0"/>
              </a:endParaRPr>
            </a:p>
          </p:txBody>
        </p:sp>
        <p:cxnSp>
          <p:nvCxnSpPr>
            <p:cNvPr id="73" name="Straight Arrow Connector 44"/>
            <p:cNvCxnSpPr>
              <a:cxnSpLocks noChangeShapeType="1"/>
            </p:cNvCxnSpPr>
            <p:nvPr/>
          </p:nvCxnSpPr>
          <p:spPr bwMode="auto">
            <a:xfrm flipV="1">
              <a:off x="1165123" y="3872322"/>
              <a:ext cx="1621736" cy="261509"/>
            </a:xfrm>
            <a:prstGeom prst="straightConnector1">
              <a:avLst/>
            </a:prstGeom>
            <a:noFill/>
            <a:ln w="12700" cap="sq" algn="ctr">
              <a:solidFill>
                <a:srgbClr val="E46C0A"/>
              </a:solidFill>
              <a:round/>
              <a:headEnd/>
              <a:tailEnd type="triangle" w="med" len="med"/>
            </a:ln>
          </p:spPr>
        </p:cxnSp>
      </p:grpSp>
      <p:grpSp>
        <p:nvGrpSpPr>
          <p:cNvPr id="21518" name="Group 21517"/>
          <p:cNvGrpSpPr/>
          <p:nvPr/>
        </p:nvGrpSpPr>
        <p:grpSpPr>
          <a:xfrm>
            <a:off x="560788" y="2773813"/>
            <a:ext cx="1800680" cy="865507"/>
            <a:chOff x="560788" y="2773813"/>
            <a:chExt cx="1800680" cy="865507"/>
          </a:xfrm>
        </p:grpSpPr>
        <p:sp>
          <p:nvSpPr>
            <p:cNvPr id="21534" name="TextBox 33"/>
            <p:cNvSpPr txBox="1">
              <a:spLocks noChangeArrowheads="1"/>
            </p:cNvSpPr>
            <p:nvPr/>
          </p:nvSpPr>
          <p:spPr bwMode="auto">
            <a:xfrm>
              <a:off x="560788" y="3115799"/>
              <a:ext cx="988330" cy="523521"/>
            </a:xfrm>
            <a:prstGeom prst="rect">
              <a:avLst/>
            </a:prstGeom>
            <a:solidFill>
              <a:schemeClr val="bg1"/>
            </a:solidFill>
            <a:ln w="9525">
              <a:noFill/>
              <a:miter lim="800000"/>
              <a:headEnd/>
              <a:tailEnd/>
            </a:ln>
          </p:spPr>
          <p:txBody>
            <a:bodyPr>
              <a:spAutoFit/>
            </a:bodyPr>
            <a:lstStyle/>
            <a:p>
              <a:r>
                <a:rPr lang="en-US" sz="1400" b="1" i="1" dirty="0">
                  <a:solidFill>
                    <a:srgbClr val="E46C0A"/>
                  </a:solidFill>
                  <a:latin typeface="Calibri" pitchFamily="34" charset="0"/>
                </a:rPr>
                <a:t>reserved words</a:t>
              </a:r>
              <a:endParaRPr lang="en-SG" sz="1400" b="1" i="1" dirty="0">
                <a:solidFill>
                  <a:srgbClr val="E46C0A"/>
                </a:solidFill>
                <a:latin typeface="Calibri" pitchFamily="34" charset="0"/>
              </a:endParaRPr>
            </a:p>
          </p:txBody>
        </p:sp>
        <p:cxnSp>
          <p:nvCxnSpPr>
            <p:cNvPr id="21535" name="Straight Arrow Connector 34"/>
            <p:cNvCxnSpPr>
              <a:cxnSpLocks noChangeShapeType="1"/>
            </p:cNvCxnSpPr>
            <p:nvPr/>
          </p:nvCxnSpPr>
          <p:spPr bwMode="auto">
            <a:xfrm flipV="1">
              <a:off x="1367187" y="2773813"/>
              <a:ext cx="254345" cy="445284"/>
            </a:xfrm>
            <a:prstGeom prst="straightConnector1">
              <a:avLst/>
            </a:prstGeom>
            <a:noFill/>
            <a:ln w="12700" cap="sq" algn="ctr">
              <a:solidFill>
                <a:srgbClr val="E46C0A"/>
              </a:solidFill>
              <a:round/>
              <a:headEnd/>
              <a:tailEnd type="triangle" w="med" len="med"/>
            </a:ln>
          </p:spPr>
        </p:cxnSp>
        <p:cxnSp>
          <p:nvCxnSpPr>
            <p:cNvPr id="21536" name="Straight Arrow Connector 36"/>
            <p:cNvCxnSpPr>
              <a:cxnSpLocks noChangeShapeType="1"/>
            </p:cNvCxnSpPr>
            <p:nvPr/>
          </p:nvCxnSpPr>
          <p:spPr bwMode="auto">
            <a:xfrm flipV="1">
              <a:off x="1367187" y="3219097"/>
              <a:ext cx="565655" cy="79231"/>
            </a:xfrm>
            <a:prstGeom prst="straightConnector1">
              <a:avLst/>
            </a:prstGeom>
            <a:noFill/>
            <a:ln w="12700" cap="sq" algn="ctr">
              <a:solidFill>
                <a:srgbClr val="E46C0A"/>
              </a:solidFill>
              <a:round/>
              <a:headEnd/>
              <a:tailEnd type="triangle" w="med" len="med"/>
            </a:ln>
          </p:spPr>
        </p:cxnSp>
        <p:cxnSp>
          <p:nvCxnSpPr>
            <p:cNvPr id="74" name="Straight Arrow Connector 36"/>
            <p:cNvCxnSpPr>
              <a:cxnSpLocks noChangeShapeType="1"/>
            </p:cNvCxnSpPr>
            <p:nvPr/>
          </p:nvCxnSpPr>
          <p:spPr bwMode="auto">
            <a:xfrm flipV="1">
              <a:off x="1367187" y="2773813"/>
              <a:ext cx="994281" cy="484901"/>
            </a:xfrm>
            <a:prstGeom prst="straightConnector1">
              <a:avLst/>
            </a:prstGeom>
            <a:noFill/>
            <a:ln w="12700" cap="sq" algn="ctr">
              <a:solidFill>
                <a:srgbClr val="E46C0A"/>
              </a:solidFill>
              <a:round/>
              <a:headEnd/>
              <a:tailEnd type="triangle" w="med" len="med"/>
            </a:ln>
          </p:spPr>
        </p:cxnSp>
      </p:grpSp>
      <p:sp>
        <p:nvSpPr>
          <p:cNvPr id="95"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8</a:t>
            </a:fld>
            <a:endParaRPr lang="en-US" sz="1000" dirty="0">
              <a:solidFill>
                <a:srgbClr val="000000"/>
              </a:solidFill>
            </a:endParaRPr>
          </a:p>
        </p:txBody>
      </p:sp>
      <p:sp>
        <p:nvSpPr>
          <p:cNvPr id="9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9" name="TextBox 38"/>
          <p:cNvSpPr txBox="1"/>
          <p:nvPr/>
        </p:nvSpPr>
        <p:spPr>
          <a:xfrm>
            <a:off x="3353132" y="5622024"/>
            <a:ext cx="4344839" cy="584775"/>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b="1">
                <a:latin typeface="Courier New" pitchFamily="49" charset="0"/>
                <a:cs typeface="Courier New" pitchFamily="49" charset="0"/>
              </a:defRPr>
            </a:lvl1pPr>
          </a:lstStyle>
          <a:p>
            <a:r>
              <a:rPr lang="en-SG" sz="1600" dirty="0"/>
              <a:t>Enter the distance in miles&gt; </a:t>
            </a:r>
            <a:r>
              <a:rPr lang="en-SG" sz="1600" dirty="0">
                <a:solidFill>
                  <a:srgbClr val="0000FF"/>
                </a:solidFill>
              </a:rPr>
              <a:t>15</a:t>
            </a:r>
          </a:p>
          <a:p>
            <a:r>
              <a:rPr lang="en-SG" sz="1600" dirty="0">
                <a:solidFill>
                  <a:srgbClr val="9933FF"/>
                </a:solidFill>
              </a:rPr>
              <a:t>That equals     24.14 </a:t>
            </a:r>
            <a:r>
              <a:rPr lang="en-SG" sz="1600" dirty="0" err="1">
                <a:solidFill>
                  <a:srgbClr val="9933FF"/>
                </a:solidFill>
              </a:rPr>
              <a:t>kilometers</a:t>
            </a:r>
            <a:r>
              <a:rPr lang="en-SG" sz="1600" dirty="0">
                <a:solidFill>
                  <a:srgbClr val="9933FF"/>
                </a:solidFill>
              </a:rPr>
              <a:t>.</a:t>
            </a:r>
          </a:p>
        </p:txBody>
      </p:sp>
    </p:spTree>
    <p:extLst>
      <p:ext uri="{BB962C8B-B14F-4D97-AF65-F5344CB8AC3E}">
        <p14:creationId xmlns:p14="http://schemas.microsoft.com/office/powerpoint/2010/main" val="3770198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18"/>
                                        </p:tgtEl>
                                        <p:attrNameLst>
                                          <p:attrName>style.visibility</p:attrName>
                                        </p:attrNameLst>
                                      </p:cBhvr>
                                      <p:to>
                                        <p:strVal val="visible"/>
                                      </p:to>
                                    </p:set>
                                    <p:animEffect transition="in" filter="dissolve">
                                      <p:cBhvr>
                                        <p:cTn id="12" dur="500"/>
                                        <p:tgtEl>
                                          <p:spTgt spid="215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dissolv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dissolv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dissolve">
                                      <p:cBhvr>
                                        <p:cTn id="4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Revisit Our First Program </a:t>
            </a:r>
            <a:r>
              <a:rPr lang="en-GB" dirty="0" smtClean="0"/>
              <a:t>(6/6)</a:t>
            </a:r>
            <a:endParaRPr lang="en-SG"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1" y="1126451"/>
            <a:ext cx="7936138" cy="2611064"/>
          </a:xfrm>
          <a:prstGeom prst="rect">
            <a:avLst/>
          </a:prstGeom>
        </p:spPr>
      </p:pic>
      <p:grpSp>
        <p:nvGrpSpPr>
          <p:cNvPr id="10" name="Group 9"/>
          <p:cNvGrpSpPr/>
          <p:nvPr/>
        </p:nvGrpSpPr>
        <p:grpSpPr>
          <a:xfrm>
            <a:off x="879316" y="3748491"/>
            <a:ext cx="2309836" cy="2612901"/>
            <a:chOff x="674914" y="3748491"/>
            <a:chExt cx="2309836" cy="2612901"/>
          </a:xfrm>
        </p:grpSpPr>
        <p:sp>
          <p:nvSpPr>
            <p:cNvPr id="11" name="Rectangle 9"/>
            <p:cNvSpPr>
              <a:spLocks noChangeArrowheads="1"/>
            </p:cNvSpPr>
            <p:nvPr/>
          </p:nvSpPr>
          <p:spPr bwMode="auto">
            <a:xfrm>
              <a:off x="674914" y="3748491"/>
              <a:ext cx="2309836" cy="2612901"/>
            </a:xfrm>
            <a:prstGeom prst="rect">
              <a:avLst/>
            </a:prstGeom>
            <a:solidFill>
              <a:schemeClr val="accent1"/>
            </a:solidFill>
            <a:ln w="19050" cap="sq" algn="ctr">
              <a:solidFill>
                <a:schemeClr val="tx1"/>
              </a:solidFill>
              <a:round/>
              <a:headEnd type="none" w="sm" len="sm"/>
              <a:tailEnd type="none" w="sm" len="sm"/>
            </a:ln>
          </p:spPr>
          <p:txBody>
            <a:bodyPr/>
            <a:lstStyle/>
            <a:p>
              <a:endParaRPr lang="en-SG" sz="1600"/>
            </a:p>
          </p:txBody>
        </p:sp>
        <p:sp>
          <p:nvSpPr>
            <p:cNvPr id="12" name="TextBox 10"/>
            <p:cNvSpPr txBox="1">
              <a:spLocks noChangeArrowheads="1"/>
            </p:cNvSpPr>
            <p:nvPr/>
          </p:nvSpPr>
          <p:spPr bwMode="auto">
            <a:xfrm>
              <a:off x="1340412" y="3781144"/>
              <a:ext cx="1011700" cy="307777"/>
            </a:xfrm>
            <a:prstGeom prst="rect">
              <a:avLst/>
            </a:prstGeom>
            <a:noFill/>
            <a:ln w="9525">
              <a:noFill/>
              <a:miter lim="800000"/>
              <a:headEnd/>
              <a:tailEnd/>
            </a:ln>
          </p:spPr>
          <p:txBody>
            <a:bodyPr>
              <a:spAutoFit/>
            </a:bodyPr>
            <a:lstStyle/>
            <a:p>
              <a:pPr algn="ctr"/>
              <a:r>
                <a:rPr lang="en-US" sz="1400" b="1" dirty="0"/>
                <a:t>memory</a:t>
              </a:r>
              <a:endParaRPr lang="en-SG" sz="1400" b="1" dirty="0"/>
            </a:p>
          </p:txBody>
        </p:sp>
        <p:sp>
          <p:nvSpPr>
            <p:cNvPr id="13" name="Rectangle 12"/>
            <p:cNvSpPr/>
            <p:nvPr/>
          </p:nvSpPr>
          <p:spPr bwMode="auto">
            <a:xfrm>
              <a:off x="958850" y="4113048"/>
              <a:ext cx="1774825" cy="601831"/>
            </a:xfrm>
            <a:prstGeom prst="rect">
              <a:avLst/>
            </a:prstGeom>
            <a:solidFill>
              <a:schemeClr val="accent3">
                <a:lumMod val="85000"/>
              </a:schemeClr>
            </a:solidFill>
            <a:ln w="19050" cap="sq" cmpd="sng" algn="ctr">
              <a:noFill/>
              <a:prstDash val="solid"/>
              <a:round/>
              <a:headEnd type="none" w="sm" len="sm"/>
              <a:tailEnd type="none" w="sm" len="sm"/>
            </a:ln>
            <a:effectLst/>
          </p:spPr>
          <p:txBody>
            <a:bodyPr/>
            <a:lstStyle/>
            <a:p>
              <a:endParaRPr lang="en-SG" sz="1600"/>
            </a:p>
          </p:txBody>
        </p:sp>
        <p:sp>
          <p:nvSpPr>
            <p:cNvPr id="14" name="TextBox 21"/>
            <p:cNvSpPr txBox="1">
              <a:spLocks noChangeArrowheads="1"/>
            </p:cNvSpPr>
            <p:nvPr/>
          </p:nvSpPr>
          <p:spPr bwMode="auto">
            <a:xfrm>
              <a:off x="1047551" y="4114813"/>
              <a:ext cx="1597422" cy="600164"/>
            </a:xfrm>
            <a:prstGeom prst="rect">
              <a:avLst/>
            </a:prstGeom>
            <a:noFill/>
            <a:ln w="9525">
              <a:noFill/>
              <a:miter lim="800000"/>
              <a:headEnd/>
              <a:tailEnd/>
            </a:ln>
          </p:spPr>
          <p:txBody>
            <a:bodyPr>
              <a:spAutoFit/>
            </a:bodyPr>
            <a:lstStyle/>
            <a:p>
              <a:pPr algn="ctr"/>
              <a:r>
                <a:rPr lang="en-US" sz="1100" dirty="0"/>
                <a:t>machine language </a:t>
              </a:r>
              <a:r>
                <a:rPr lang="en-US" sz="1100" dirty="0" smtClean="0">
                  <a:solidFill>
                    <a:srgbClr val="0070C0"/>
                  </a:solidFill>
                </a:rPr>
                <a:t>Week1_MileToKm </a:t>
              </a:r>
              <a:r>
                <a:rPr lang="en-US" sz="1100" dirty="0"/>
                <a:t>conversion program</a:t>
              </a:r>
              <a:endParaRPr lang="en-SG" sz="1100" dirty="0"/>
            </a:p>
          </p:txBody>
        </p:sp>
        <p:sp>
          <p:nvSpPr>
            <p:cNvPr id="15" name="Rectangle 12"/>
            <p:cNvSpPr>
              <a:spLocks noChangeArrowheads="1"/>
            </p:cNvSpPr>
            <p:nvPr/>
          </p:nvSpPr>
          <p:spPr bwMode="auto">
            <a:xfrm>
              <a:off x="1575193" y="4802306"/>
              <a:ext cx="542136" cy="276999"/>
            </a:xfrm>
            <a:prstGeom prst="rect">
              <a:avLst/>
            </a:prstGeom>
            <a:noFill/>
            <a:ln w="9525">
              <a:noFill/>
              <a:miter lim="800000"/>
              <a:headEnd/>
              <a:tailEnd/>
            </a:ln>
          </p:spPr>
          <p:txBody>
            <a:bodyPr wrap="none">
              <a:spAutoFit/>
            </a:bodyPr>
            <a:lstStyle/>
            <a:p>
              <a:pPr algn="ctr"/>
              <a:r>
                <a:rPr lang="en-US" sz="1200"/>
                <a:t>miles</a:t>
              </a:r>
              <a:endParaRPr lang="en-SG" sz="1200"/>
            </a:p>
          </p:txBody>
        </p:sp>
        <p:sp>
          <p:nvSpPr>
            <p:cNvPr id="16" name="Rectangle 15"/>
            <p:cNvSpPr/>
            <p:nvPr/>
          </p:nvSpPr>
          <p:spPr bwMode="auto">
            <a:xfrm>
              <a:off x="1423988" y="5075749"/>
              <a:ext cx="844550" cy="406400"/>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17" name="TextBox 19"/>
            <p:cNvSpPr txBox="1">
              <a:spLocks noChangeArrowheads="1"/>
            </p:cNvSpPr>
            <p:nvPr/>
          </p:nvSpPr>
          <p:spPr bwMode="auto">
            <a:xfrm>
              <a:off x="1492018" y="5120890"/>
              <a:ext cx="708486" cy="276999"/>
            </a:xfrm>
            <a:prstGeom prst="rect">
              <a:avLst/>
            </a:prstGeom>
            <a:noFill/>
            <a:ln w="9525">
              <a:noFill/>
              <a:miter lim="800000"/>
              <a:headEnd/>
              <a:tailEnd/>
            </a:ln>
          </p:spPr>
          <p:txBody>
            <a:bodyPr>
              <a:spAutoFit/>
            </a:bodyPr>
            <a:lstStyle/>
            <a:p>
              <a:pPr algn="ctr"/>
              <a:r>
                <a:rPr lang="en-US" sz="1200"/>
                <a:t>?</a:t>
              </a:r>
              <a:endParaRPr lang="en-SG" sz="1200"/>
            </a:p>
          </p:txBody>
        </p:sp>
        <p:sp>
          <p:nvSpPr>
            <p:cNvPr id="18" name="Rectangle 17"/>
            <p:cNvSpPr/>
            <p:nvPr/>
          </p:nvSpPr>
          <p:spPr bwMode="auto">
            <a:xfrm>
              <a:off x="1423988" y="5800553"/>
              <a:ext cx="844550" cy="406400"/>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19" name="TextBox 17"/>
            <p:cNvSpPr txBox="1">
              <a:spLocks noChangeArrowheads="1"/>
            </p:cNvSpPr>
            <p:nvPr/>
          </p:nvSpPr>
          <p:spPr bwMode="auto">
            <a:xfrm>
              <a:off x="1492018" y="5867813"/>
              <a:ext cx="708486" cy="276999"/>
            </a:xfrm>
            <a:prstGeom prst="rect">
              <a:avLst/>
            </a:prstGeom>
            <a:noFill/>
            <a:ln w="9525">
              <a:noFill/>
              <a:miter lim="800000"/>
              <a:headEnd/>
              <a:tailEnd/>
            </a:ln>
          </p:spPr>
          <p:txBody>
            <a:bodyPr>
              <a:spAutoFit/>
            </a:bodyPr>
            <a:lstStyle/>
            <a:p>
              <a:pPr algn="ctr"/>
              <a:r>
                <a:rPr lang="en-US" sz="1200"/>
                <a:t>?</a:t>
              </a:r>
              <a:endParaRPr lang="en-SG" sz="1200"/>
            </a:p>
          </p:txBody>
        </p:sp>
        <p:sp>
          <p:nvSpPr>
            <p:cNvPr id="21" name="Rectangle 15"/>
            <p:cNvSpPr>
              <a:spLocks noChangeArrowheads="1"/>
            </p:cNvSpPr>
            <p:nvPr/>
          </p:nvSpPr>
          <p:spPr bwMode="auto">
            <a:xfrm>
              <a:off x="1612865" y="5545211"/>
              <a:ext cx="466794" cy="276999"/>
            </a:xfrm>
            <a:prstGeom prst="rect">
              <a:avLst/>
            </a:prstGeom>
            <a:noFill/>
            <a:ln w="9525">
              <a:noFill/>
              <a:miter lim="800000"/>
              <a:headEnd/>
              <a:tailEnd/>
            </a:ln>
          </p:spPr>
          <p:txBody>
            <a:bodyPr wrap="none">
              <a:spAutoFit/>
            </a:bodyPr>
            <a:lstStyle/>
            <a:p>
              <a:pPr algn="ctr"/>
              <a:r>
                <a:rPr lang="en-US" sz="1200"/>
                <a:t>kms</a:t>
              </a:r>
              <a:endParaRPr lang="en-SG" sz="1200"/>
            </a:p>
          </p:txBody>
        </p:sp>
      </p:grpSp>
      <p:grpSp>
        <p:nvGrpSpPr>
          <p:cNvPr id="22" name="Group 21"/>
          <p:cNvGrpSpPr/>
          <p:nvPr/>
        </p:nvGrpSpPr>
        <p:grpSpPr>
          <a:xfrm>
            <a:off x="3639292" y="3748401"/>
            <a:ext cx="2310645" cy="2612383"/>
            <a:chOff x="3499438" y="3748401"/>
            <a:chExt cx="2310645" cy="2612383"/>
          </a:xfrm>
        </p:grpSpPr>
        <p:sp>
          <p:nvSpPr>
            <p:cNvPr id="23" name="Rectangle 23"/>
            <p:cNvSpPr>
              <a:spLocks noChangeArrowheads="1"/>
            </p:cNvSpPr>
            <p:nvPr/>
          </p:nvSpPr>
          <p:spPr bwMode="auto">
            <a:xfrm>
              <a:off x="3499438" y="3748401"/>
              <a:ext cx="2310645" cy="2612383"/>
            </a:xfrm>
            <a:prstGeom prst="rect">
              <a:avLst/>
            </a:prstGeom>
            <a:solidFill>
              <a:schemeClr val="accent1"/>
            </a:solidFill>
            <a:ln w="19050" cap="sq" algn="ctr">
              <a:solidFill>
                <a:schemeClr val="tx1"/>
              </a:solidFill>
              <a:round/>
              <a:headEnd type="none" w="sm" len="sm"/>
              <a:tailEnd type="none" w="sm" len="sm"/>
            </a:ln>
          </p:spPr>
          <p:txBody>
            <a:bodyPr/>
            <a:lstStyle/>
            <a:p>
              <a:endParaRPr lang="en-SG" sz="1600"/>
            </a:p>
          </p:txBody>
        </p:sp>
        <p:sp>
          <p:nvSpPr>
            <p:cNvPr id="24" name="TextBox 24"/>
            <p:cNvSpPr txBox="1">
              <a:spLocks noChangeArrowheads="1"/>
            </p:cNvSpPr>
            <p:nvPr/>
          </p:nvSpPr>
          <p:spPr bwMode="auto">
            <a:xfrm>
              <a:off x="4165169" y="3781126"/>
              <a:ext cx="1012054" cy="307777"/>
            </a:xfrm>
            <a:prstGeom prst="rect">
              <a:avLst/>
            </a:prstGeom>
            <a:noFill/>
            <a:ln w="9525">
              <a:noFill/>
              <a:miter lim="800000"/>
              <a:headEnd/>
              <a:tailEnd/>
            </a:ln>
          </p:spPr>
          <p:txBody>
            <a:bodyPr>
              <a:spAutoFit/>
            </a:bodyPr>
            <a:lstStyle/>
            <a:p>
              <a:pPr algn="ctr"/>
              <a:r>
                <a:rPr lang="en-US" sz="1400" b="1"/>
                <a:t>memory</a:t>
              </a:r>
              <a:endParaRPr lang="en-SG" sz="1400" b="1"/>
            </a:p>
          </p:txBody>
        </p:sp>
        <p:sp>
          <p:nvSpPr>
            <p:cNvPr id="25" name="Rectangle 24"/>
            <p:cNvSpPr/>
            <p:nvPr/>
          </p:nvSpPr>
          <p:spPr bwMode="auto">
            <a:xfrm>
              <a:off x="3783013" y="4113048"/>
              <a:ext cx="1776412" cy="601831"/>
            </a:xfrm>
            <a:prstGeom prst="rect">
              <a:avLst/>
            </a:prstGeom>
            <a:solidFill>
              <a:schemeClr val="accent3">
                <a:lumMod val="85000"/>
              </a:schemeClr>
            </a:solidFill>
            <a:ln w="19050" cap="sq" cmpd="sng" algn="ctr">
              <a:noFill/>
              <a:prstDash val="solid"/>
              <a:round/>
              <a:headEnd type="none" w="sm" len="sm"/>
              <a:tailEnd type="none" w="sm" len="sm"/>
            </a:ln>
            <a:effectLst/>
          </p:spPr>
          <p:txBody>
            <a:bodyPr/>
            <a:lstStyle/>
            <a:p>
              <a:endParaRPr lang="en-SG" sz="1600"/>
            </a:p>
          </p:txBody>
        </p:sp>
        <p:sp>
          <p:nvSpPr>
            <p:cNvPr id="26" name="TextBox 35"/>
            <p:cNvSpPr txBox="1">
              <a:spLocks noChangeArrowheads="1"/>
            </p:cNvSpPr>
            <p:nvPr/>
          </p:nvSpPr>
          <p:spPr bwMode="auto">
            <a:xfrm>
              <a:off x="3872206" y="4114715"/>
              <a:ext cx="1597981" cy="600164"/>
            </a:xfrm>
            <a:prstGeom prst="rect">
              <a:avLst/>
            </a:prstGeom>
            <a:noFill/>
            <a:ln w="9525">
              <a:noFill/>
              <a:miter lim="800000"/>
              <a:headEnd/>
              <a:tailEnd/>
            </a:ln>
          </p:spPr>
          <p:txBody>
            <a:bodyPr>
              <a:spAutoFit/>
            </a:bodyPr>
            <a:lstStyle/>
            <a:p>
              <a:pPr algn="ctr"/>
              <a:r>
                <a:rPr lang="en-US" sz="1100" dirty="0"/>
                <a:t>machine language </a:t>
              </a:r>
              <a:r>
                <a:rPr lang="en-US" sz="1100" dirty="0" smtClean="0">
                  <a:solidFill>
                    <a:srgbClr val="0070C0"/>
                  </a:solidFill>
                </a:rPr>
                <a:t>Week1_MileToKm </a:t>
              </a:r>
              <a:r>
                <a:rPr lang="en-US" sz="1100" dirty="0"/>
                <a:t>conversion program</a:t>
              </a:r>
              <a:endParaRPr lang="en-SG" sz="1100" dirty="0"/>
            </a:p>
          </p:txBody>
        </p:sp>
        <p:sp>
          <p:nvSpPr>
            <p:cNvPr id="27" name="Rectangle 26"/>
            <p:cNvSpPr>
              <a:spLocks noChangeArrowheads="1"/>
            </p:cNvSpPr>
            <p:nvPr/>
          </p:nvSpPr>
          <p:spPr bwMode="auto">
            <a:xfrm>
              <a:off x="4400128" y="4802034"/>
              <a:ext cx="542136" cy="276999"/>
            </a:xfrm>
            <a:prstGeom prst="rect">
              <a:avLst/>
            </a:prstGeom>
            <a:noFill/>
            <a:ln w="9525">
              <a:noFill/>
              <a:miter lim="800000"/>
              <a:headEnd/>
              <a:tailEnd/>
            </a:ln>
          </p:spPr>
          <p:txBody>
            <a:bodyPr wrap="none">
              <a:spAutoFit/>
            </a:bodyPr>
            <a:lstStyle/>
            <a:p>
              <a:pPr algn="ctr"/>
              <a:r>
                <a:rPr lang="en-US" sz="1200"/>
                <a:t>miles</a:t>
              </a:r>
              <a:endParaRPr lang="en-SG" sz="1200"/>
            </a:p>
          </p:txBody>
        </p:sp>
        <p:sp>
          <p:nvSpPr>
            <p:cNvPr id="28" name="Rectangle 27"/>
            <p:cNvSpPr/>
            <p:nvPr/>
          </p:nvSpPr>
          <p:spPr bwMode="auto">
            <a:xfrm>
              <a:off x="4249738" y="5118611"/>
              <a:ext cx="842962" cy="363538"/>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29" name="TextBox 33"/>
            <p:cNvSpPr txBox="1">
              <a:spLocks noChangeArrowheads="1"/>
            </p:cNvSpPr>
            <p:nvPr/>
          </p:nvSpPr>
          <p:spPr bwMode="auto">
            <a:xfrm>
              <a:off x="4316829" y="5142327"/>
              <a:ext cx="708734" cy="276999"/>
            </a:xfrm>
            <a:prstGeom prst="rect">
              <a:avLst/>
            </a:prstGeom>
            <a:noFill/>
            <a:ln w="9525">
              <a:noFill/>
              <a:miter lim="800000"/>
              <a:headEnd/>
              <a:tailEnd/>
            </a:ln>
          </p:spPr>
          <p:txBody>
            <a:bodyPr>
              <a:spAutoFit/>
            </a:bodyPr>
            <a:lstStyle/>
            <a:p>
              <a:pPr algn="ctr"/>
              <a:r>
                <a:rPr lang="en-US" sz="1200" dirty="0"/>
                <a:t>10.5</a:t>
              </a:r>
              <a:endParaRPr lang="en-SG" sz="1200" dirty="0"/>
            </a:p>
          </p:txBody>
        </p:sp>
        <p:sp>
          <p:nvSpPr>
            <p:cNvPr id="31" name="Rectangle 30"/>
            <p:cNvSpPr/>
            <p:nvPr/>
          </p:nvSpPr>
          <p:spPr bwMode="auto">
            <a:xfrm>
              <a:off x="4249738" y="5843415"/>
              <a:ext cx="842962" cy="363538"/>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33" name="TextBox 31"/>
            <p:cNvSpPr txBox="1">
              <a:spLocks noChangeArrowheads="1"/>
            </p:cNvSpPr>
            <p:nvPr/>
          </p:nvSpPr>
          <p:spPr bwMode="auto">
            <a:xfrm>
              <a:off x="4316829" y="5867310"/>
              <a:ext cx="708734" cy="276999"/>
            </a:xfrm>
            <a:prstGeom prst="rect">
              <a:avLst/>
            </a:prstGeom>
            <a:noFill/>
            <a:ln w="9525">
              <a:noFill/>
              <a:miter lim="800000"/>
              <a:headEnd/>
              <a:tailEnd/>
            </a:ln>
          </p:spPr>
          <p:txBody>
            <a:bodyPr>
              <a:spAutoFit/>
            </a:bodyPr>
            <a:lstStyle/>
            <a:p>
              <a:pPr algn="ctr"/>
              <a:r>
                <a:rPr lang="en-US" sz="1200"/>
                <a:t>?</a:t>
              </a:r>
              <a:endParaRPr lang="en-SG" sz="1200"/>
            </a:p>
          </p:txBody>
        </p:sp>
        <p:sp>
          <p:nvSpPr>
            <p:cNvPr id="34" name="Rectangle 29"/>
            <p:cNvSpPr>
              <a:spLocks noChangeArrowheads="1"/>
            </p:cNvSpPr>
            <p:nvPr/>
          </p:nvSpPr>
          <p:spPr bwMode="auto">
            <a:xfrm>
              <a:off x="4437799" y="5544768"/>
              <a:ext cx="466794" cy="276999"/>
            </a:xfrm>
            <a:prstGeom prst="rect">
              <a:avLst/>
            </a:prstGeom>
            <a:noFill/>
            <a:ln w="9525">
              <a:noFill/>
              <a:miter lim="800000"/>
              <a:headEnd/>
              <a:tailEnd/>
            </a:ln>
          </p:spPr>
          <p:txBody>
            <a:bodyPr wrap="none">
              <a:spAutoFit/>
            </a:bodyPr>
            <a:lstStyle/>
            <a:p>
              <a:pPr algn="ctr"/>
              <a:r>
                <a:rPr lang="en-US" sz="1200"/>
                <a:t>kms</a:t>
              </a:r>
              <a:endParaRPr lang="en-SG" sz="1200"/>
            </a:p>
          </p:txBody>
        </p:sp>
      </p:grpSp>
      <p:grpSp>
        <p:nvGrpSpPr>
          <p:cNvPr id="36" name="Group 35"/>
          <p:cNvGrpSpPr/>
          <p:nvPr/>
        </p:nvGrpSpPr>
        <p:grpSpPr>
          <a:xfrm>
            <a:off x="6431155" y="3748468"/>
            <a:ext cx="2310075" cy="2612768"/>
            <a:chOff x="6431155" y="3748468"/>
            <a:chExt cx="2310075" cy="2612768"/>
          </a:xfrm>
        </p:grpSpPr>
        <p:sp>
          <p:nvSpPr>
            <p:cNvPr id="37" name="Rectangle 37"/>
            <p:cNvSpPr>
              <a:spLocks noChangeArrowheads="1"/>
            </p:cNvSpPr>
            <p:nvPr/>
          </p:nvSpPr>
          <p:spPr bwMode="auto">
            <a:xfrm>
              <a:off x="6431155" y="3748468"/>
              <a:ext cx="2310075" cy="2612768"/>
            </a:xfrm>
            <a:prstGeom prst="rect">
              <a:avLst/>
            </a:prstGeom>
            <a:solidFill>
              <a:schemeClr val="accent1"/>
            </a:solidFill>
            <a:ln w="19050" cap="sq" algn="ctr">
              <a:solidFill>
                <a:schemeClr val="tx1"/>
              </a:solidFill>
              <a:round/>
              <a:headEnd type="none" w="sm" len="sm"/>
              <a:tailEnd type="none" w="sm" len="sm"/>
            </a:ln>
          </p:spPr>
          <p:txBody>
            <a:bodyPr/>
            <a:lstStyle/>
            <a:p>
              <a:endParaRPr lang="en-SG" sz="1400"/>
            </a:p>
          </p:txBody>
        </p:sp>
        <p:sp>
          <p:nvSpPr>
            <p:cNvPr id="38" name="TextBox 38"/>
            <p:cNvSpPr txBox="1">
              <a:spLocks noChangeArrowheads="1"/>
            </p:cNvSpPr>
            <p:nvPr/>
          </p:nvSpPr>
          <p:spPr bwMode="auto">
            <a:xfrm>
              <a:off x="7096722" y="3781139"/>
              <a:ext cx="1011805" cy="307777"/>
            </a:xfrm>
            <a:prstGeom prst="rect">
              <a:avLst/>
            </a:prstGeom>
            <a:noFill/>
            <a:ln w="9525">
              <a:noFill/>
              <a:miter lim="800000"/>
              <a:headEnd/>
              <a:tailEnd/>
            </a:ln>
          </p:spPr>
          <p:txBody>
            <a:bodyPr>
              <a:spAutoFit/>
            </a:bodyPr>
            <a:lstStyle/>
            <a:p>
              <a:pPr algn="ctr"/>
              <a:r>
                <a:rPr lang="en-US" sz="1400" b="1"/>
                <a:t>memory</a:t>
              </a:r>
              <a:endParaRPr lang="en-SG" sz="1400" b="1"/>
            </a:p>
          </p:txBody>
        </p:sp>
        <p:sp>
          <p:nvSpPr>
            <p:cNvPr id="39" name="Rectangle 38"/>
            <p:cNvSpPr/>
            <p:nvPr/>
          </p:nvSpPr>
          <p:spPr bwMode="auto">
            <a:xfrm>
              <a:off x="6715124" y="4113048"/>
              <a:ext cx="1774825" cy="601831"/>
            </a:xfrm>
            <a:prstGeom prst="rect">
              <a:avLst/>
            </a:prstGeom>
            <a:solidFill>
              <a:schemeClr val="accent3">
                <a:lumMod val="85000"/>
              </a:schemeClr>
            </a:solidFill>
            <a:ln w="19050" cap="sq" cmpd="sng" algn="ctr">
              <a:noFill/>
              <a:prstDash val="solid"/>
              <a:round/>
              <a:headEnd type="none" w="sm" len="sm"/>
              <a:tailEnd type="none" w="sm" len="sm"/>
            </a:ln>
            <a:effectLst/>
          </p:spPr>
          <p:txBody>
            <a:bodyPr/>
            <a:lstStyle/>
            <a:p>
              <a:endParaRPr lang="en-SG" sz="1600"/>
            </a:p>
          </p:txBody>
        </p:sp>
        <p:sp>
          <p:nvSpPr>
            <p:cNvPr id="40" name="TextBox 49"/>
            <p:cNvSpPr txBox="1">
              <a:spLocks noChangeArrowheads="1"/>
            </p:cNvSpPr>
            <p:nvPr/>
          </p:nvSpPr>
          <p:spPr bwMode="auto">
            <a:xfrm>
              <a:off x="6803831" y="4114788"/>
              <a:ext cx="1597588" cy="600164"/>
            </a:xfrm>
            <a:prstGeom prst="rect">
              <a:avLst/>
            </a:prstGeom>
            <a:noFill/>
            <a:ln w="9525">
              <a:noFill/>
              <a:miter lim="800000"/>
              <a:headEnd/>
              <a:tailEnd/>
            </a:ln>
          </p:spPr>
          <p:txBody>
            <a:bodyPr>
              <a:spAutoFit/>
            </a:bodyPr>
            <a:lstStyle/>
            <a:p>
              <a:pPr algn="ctr"/>
              <a:r>
                <a:rPr lang="en-US" sz="1100" dirty="0"/>
                <a:t>machine language </a:t>
              </a:r>
              <a:r>
                <a:rPr lang="en-US" sz="1100" dirty="0" smtClean="0">
                  <a:solidFill>
                    <a:srgbClr val="0070C0"/>
                  </a:solidFill>
                </a:rPr>
                <a:t>Week1_MileToKm</a:t>
              </a:r>
              <a:r>
                <a:rPr lang="en-US" sz="1100" dirty="0" smtClean="0"/>
                <a:t> </a:t>
              </a:r>
              <a:r>
                <a:rPr lang="en-US" sz="1100" dirty="0"/>
                <a:t>conversion program</a:t>
              </a:r>
              <a:endParaRPr lang="en-SG" sz="1100" dirty="0"/>
            </a:p>
          </p:txBody>
        </p:sp>
        <p:sp>
          <p:nvSpPr>
            <p:cNvPr id="41" name="Rectangle 40"/>
            <p:cNvSpPr>
              <a:spLocks noChangeArrowheads="1"/>
            </p:cNvSpPr>
            <p:nvPr/>
          </p:nvSpPr>
          <p:spPr bwMode="auto">
            <a:xfrm>
              <a:off x="7331555" y="4802236"/>
              <a:ext cx="542136" cy="276999"/>
            </a:xfrm>
            <a:prstGeom prst="rect">
              <a:avLst/>
            </a:prstGeom>
            <a:noFill/>
            <a:ln w="9525">
              <a:noFill/>
              <a:miter lim="800000"/>
              <a:headEnd/>
              <a:tailEnd/>
            </a:ln>
          </p:spPr>
          <p:txBody>
            <a:bodyPr wrap="none">
              <a:spAutoFit/>
            </a:bodyPr>
            <a:lstStyle/>
            <a:p>
              <a:pPr algn="ctr"/>
              <a:r>
                <a:rPr lang="en-US" sz="1200"/>
                <a:t>miles</a:t>
              </a:r>
              <a:endParaRPr lang="en-SG" sz="1200"/>
            </a:p>
          </p:txBody>
        </p:sp>
        <p:sp>
          <p:nvSpPr>
            <p:cNvPr id="42" name="Rectangle 41"/>
            <p:cNvSpPr/>
            <p:nvPr/>
          </p:nvSpPr>
          <p:spPr bwMode="auto">
            <a:xfrm>
              <a:off x="7180262" y="5091624"/>
              <a:ext cx="844550" cy="390525"/>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43" name="TextBox 47"/>
            <p:cNvSpPr txBox="1">
              <a:spLocks noChangeArrowheads="1"/>
            </p:cNvSpPr>
            <p:nvPr/>
          </p:nvSpPr>
          <p:spPr bwMode="auto">
            <a:xfrm>
              <a:off x="7248344" y="5142576"/>
              <a:ext cx="708559" cy="276999"/>
            </a:xfrm>
            <a:prstGeom prst="rect">
              <a:avLst/>
            </a:prstGeom>
            <a:noFill/>
            <a:ln w="9525">
              <a:noFill/>
              <a:miter lim="800000"/>
              <a:headEnd/>
              <a:tailEnd/>
            </a:ln>
          </p:spPr>
          <p:txBody>
            <a:bodyPr>
              <a:spAutoFit/>
            </a:bodyPr>
            <a:lstStyle/>
            <a:p>
              <a:pPr algn="ctr"/>
              <a:r>
                <a:rPr lang="en-US" sz="1200"/>
                <a:t>10.5</a:t>
              </a:r>
              <a:endParaRPr lang="en-SG" sz="1200"/>
            </a:p>
          </p:txBody>
        </p:sp>
        <p:sp>
          <p:nvSpPr>
            <p:cNvPr id="44" name="Rectangle 43"/>
            <p:cNvSpPr/>
            <p:nvPr/>
          </p:nvSpPr>
          <p:spPr bwMode="auto">
            <a:xfrm>
              <a:off x="7180262" y="5800553"/>
              <a:ext cx="844550" cy="406400"/>
            </a:xfrm>
            <a:prstGeom prst="rect">
              <a:avLst/>
            </a:prstGeom>
            <a:solidFill>
              <a:schemeClr val="accent3">
                <a:lumMod val="85000"/>
              </a:schemeClr>
            </a:solidFill>
            <a:ln w="19050" cap="sq" cmpd="sng" algn="ctr">
              <a:solidFill>
                <a:schemeClr val="tx1"/>
              </a:solidFill>
              <a:prstDash val="solid"/>
              <a:round/>
              <a:headEnd type="none" w="sm" len="sm"/>
              <a:tailEnd type="none" w="sm" len="sm"/>
            </a:ln>
            <a:effectLst/>
          </p:spPr>
          <p:txBody>
            <a:bodyPr/>
            <a:lstStyle/>
            <a:p>
              <a:endParaRPr lang="en-SG" sz="1600"/>
            </a:p>
          </p:txBody>
        </p:sp>
        <p:sp>
          <p:nvSpPr>
            <p:cNvPr id="45" name="TextBox 45"/>
            <p:cNvSpPr txBox="1">
              <a:spLocks noChangeArrowheads="1"/>
            </p:cNvSpPr>
            <p:nvPr/>
          </p:nvSpPr>
          <p:spPr bwMode="auto">
            <a:xfrm>
              <a:off x="7226042" y="5857063"/>
              <a:ext cx="776468" cy="276999"/>
            </a:xfrm>
            <a:prstGeom prst="rect">
              <a:avLst/>
            </a:prstGeom>
            <a:noFill/>
            <a:ln w="9525">
              <a:noFill/>
              <a:miter lim="800000"/>
              <a:headEnd/>
              <a:tailEnd/>
            </a:ln>
          </p:spPr>
          <p:txBody>
            <a:bodyPr wrap="square">
              <a:spAutoFit/>
            </a:bodyPr>
            <a:lstStyle/>
            <a:p>
              <a:pPr algn="ctr"/>
              <a:r>
                <a:rPr lang="en-US" sz="1200" dirty="0" smtClean="0"/>
                <a:t>16.8945</a:t>
              </a:r>
              <a:endParaRPr lang="en-SG" sz="1200" dirty="0"/>
            </a:p>
          </p:txBody>
        </p:sp>
        <p:sp>
          <p:nvSpPr>
            <p:cNvPr id="46" name="Rectangle 43"/>
            <p:cNvSpPr>
              <a:spLocks noChangeArrowheads="1"/>
            </p:cNvSpPr>
            <p:nvPr/>
          </p:nvSpPr>
          <p:spPr bwMode="auto">
            <a:xfrm>
              <a:off x="7369227" y="5545098"/>
              <a:ext cx="466794" cy="276999"/>
            </a:xfrm>
            <a:prstGeom prst="rect">
              <a:avLst/>
            </a:prstGeom>
            <a:noFill/>
            <a:ln w="9525">
              <a:noFill/>
              <a:miter lim="800000"/>
              <a:headEnd/>
              <a:tailEnd/>
            </a:ln>
          </p:spPr>
          <p:txBody>
            <a:bodyPr wrap="none">
              <a:spAutoFit/>
            </a:bodyPr>
            <a:lstStyle/>
            <a:p>
              <a:pPr algn="ctr"/>
              <a:r>
                <a:rPr lang="en-US" sz="1200"/>
                <a:t>kms</a:t>
              </a:r>
              <a:endParaRPr lang="en-SG" sz="1200"/>
            </a:p>
          </p:txBody>
        </p:sp>
      </p:grpSp>
      <p:sp>
        <p:nvSpPr>
          <p:cNvPr id="47" name="Right Arrow 46"/>
          <p:cNvSpPr/>
          <p:nvPr/>
        </p:nvSpPr>
        <p:spPr>
          <a:xfrm>
            <a:off x="414674" y="1673225"/>
            <a:ext cx="408523" cy="299661"/>
          </a:xfrm>
          <a:prstGeom prst="rightArrow">
            <a:avLst/>
          </a:prstGeom>
          <a:solidFill>
            <a:srgbClr val="C00000"/>
          </a:solidFill>
          <a:ln>
            <a:solidFill>
              <a:srgbClr val="0000FF"/>
            </a:solidFill>
          </a:ln>
        </p:spPr>
        <p:txBody>
          <a:bodyPr rtlCol="0" anchor="ctr"/>
          <a:lstStyle/>
          <a:p>
            <a:pPr algn="ctr"/>
            <a:endParaRPr lang="en-SG"/>
          </a:p>
        </p:txBody>
      </p:sp>
      <p:sp>
        <p:nvSpPr>
          <p:cNvPr id="48" name="Right Arrow 47"/>
          <p:cNvSpPr/>
          <p:nvPr/>
        </p:nvSpPr>
        <p:spPr>
          <a:xfrm>
            <a:off x="414670" y="2663847"/>
            <a:ext cx="408523" cy="299661"/>
          </a:xfrm>
          <a:prstGeom prst="rightArrow">
            <a:avLst/>
          </a:prstGeom>
          <a:solidFill>
            <a:srgbClr val="C00000"/>
          </a:solidFill>
          <a:ln>
            <a:solidFill>
              <a:srgbClr val="0000FF"/>
            </a:solidFill>
          </a:ln>
        </p:spPr>
        <p:txBody>
          <a:bodyPr rtlCol="0" anchor="ctr"/>
          <a:lstStyle/>
          <a:p>
            <a:pPr algn="ctr"/>
            <a:endParaRPr lang="en-SG"/>
          </a:p>
        </p:txBody>
      </p:sp>
      <p:sp>
        <p:nvSpPr>
          <p:cNvPr id="49" name="Right Arrow 48"/>
          <p:cNvSpPr/>
          <p:nvPr/>
        </p:nvSpPr>
        <p:spPr>
          <a:xfrm>
            <a:off x="414666" y="3240801"/>
            <a:ext cx="408523" cy="299661"/>
          </a:xfrm>
          <a:prstGeom prst="rightArrow">
            <a:avLst/>
          </a:prstGeom>
          <a:solidFill>
            <a:srgbClr val="C00000"/>
          </a:solidFill>
          <a:ln>
            <a:solidFill>
              <a:srgbClr val="0000FF"/>
            </a:solidFill>
          </a:ln>
        </p:spPr>
        <p:txBody>
          <a:bodyPr rtlCol="0" anchor="ctr"/>
          <a:lstStyle/>
          <a:p>
            <a:pPr algn="ctr"/>
            <a:endParaRPr lang="en-SG"/>
          </a:p>
        </p:txBody>
      </p:sp>
      <p:sp>
        <p:nvSpPr>
          <p:cNvPr id="50" name="Slide Number Placeholder 6"/>
          <p:cNvSpPr txBox="1">
            <a:spLocks noGrp="1"/>
          </p:cNvSpPr>
          <p:nvPr/>
        </p:nvSpPr>
        <p:spPr bwMode="auto">
          <a:xfrm>
            <a:off x="7920245" y="6459379"/>
            <a:ext cx="766555"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Week2 - </a:t>
            </a:r>
            <a:fld id="{D49BE81B-3DA1-4D29-AC5A-6FBE662ADA16}" type="slidenum">
              <a:rPr lang="en-US" sz="1000">
                <a:solidFill>
                  <a:srgbClr val="000000"/>
                </a:solidFill>
              </a:rPr>
              <a:pPr algn="r" eaLnBrk="1" hangingPunct="1"/>
              <a:t>9</a:t>
            </a:fld>
            <a:endParaRPr lang="en-US" sz="1000" dirty="0">
              <a:solidFill>
                <a:srgbClr val="000000"/>
              </a:solidFill>
            </a:endParaRPr>
          </a:p>
        </p:txBody>
      </p:sp>
      <p:sp>
        <p:nvSpPr>
          <p:cNvPr id="5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52" name="Oval 51"/>
          <p:cNvSpPr/>
          <p:nvPr/>
        </p:nvSpPr>
        <p:spPr bwMode="auto">
          <a:xfrm>
            <a:off x="1531314" y="5054592"/>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3" name="Oval 52"/>
          <p:cNvSpPr/>
          <p:nvPr/>
        </p:nvSpPr>
        <p:spPr bwMode="auto">
          <a:xfrm>
            <a:off x="1531314" y="5792695"/>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4" name="Oval 53"/>
          <p:cNvSpPr/>
          <p:nvPr/>
        </p:nvSpPr>
        <p:spPr bwMode="auto">
          <a:xfrm>
            <a:off x="4311237" y="5811704"/>
            <a:ext cx="1005840" cy="404947"/>
          </a:xfrm>
          <a:prstGeom prst="ellipse">
            <a:avLst/>
          </a:prstGeom>
          <a:noFill/>
          <a:ln w="28575"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5" name="TextBox 54"/>
          <p:cNvSpPr txBox="1"/>
          <p:nvPr/>
        </p:nvSpPr>
        <p:spPr>
          <a:xfrm>
            <a:off x="6715124" y="2258718"/>
            <a:ext cx="2124076" cy="923330"/>
          </a:xfrm>
          <a:prstGeom prst="rect">
            <a:avLst/>
          </a:prstGeom>
          <a:noFill/>
          <a:ln w="19050">
            <a:solidFill>
              <a:srgbClr val="C00000"/>
            </a:solidFill>
          </a:ln>
        </p:spPr>
        <p:txBody>
          <a:bodyPr wrap="square" rtlCol="0">
            <a:spAutoFit/>
          </a:bodyPr>
          <a:lstStyle/>
          <a:p>
            <a:r>
              <a:rPr lang="en-US" b="1" dirty="0" smtClean="0"/>
              <a:t>uninitialized variables contain </a:t>
            </a:r>
            <a:r>
              <a:rPr lang="en-US" b="1" dirty="0">
                <a:solidFill>
                  <a:srgbClr val="0000FF"/>
                </a:solidFill>
              </a:rPr>
              <a:t>garbage </a:t>
            </a:r>
            <a:r>
              <a:rPr lang="en-US" b="1" dirty="0" smtClean="0">
                <a:solidFill>
                  <a:srgbClr val="0000FF"/>
                </a:solidFill>
              </a:rPr>
              <a:t>values</a:t>
            </a:r>
            <a:r>
              <a:rPr lang="en-US" b="1" dirty="0" smtClean="0"/>
              <a:t>!</a:t>
            </a:r>
            <a:endParaRPr lang="en-SG" b="1" dirty="0"/>
          </a:p>
        </p:txBody>
      </p:sp>
    </p:spTree>
    <p:extLst>
      <p:ext uri="{BB962C8B-B14F-4D97-AF65-F5344CB8AC3E}">
        <p14:creationId xmlns:p14="http://schemas.microsoft.com/office/powerpoint/2010/main" val="454347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22" presetClass="entr" presetSubtype="8"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dissolve">
                                      <p:cBhvr>
                                        <p:cTn id="41" dur="500"/>
                                        <p:tgtEl>
                                          <p:spTgt spid="52"/>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dissolve">
                                      <p:cBhvr>
                                        <p:cTn id="45" dur="500"/>
                                        <p:tgtEl>
                                          <p:spTgt spid="53"/>
                                        </p:tgtEl>
                                      </p:cBhvr>
                                    </p:animEffect>
                                  </p:childTnLst>
                                </p:cTn>
                              </p:par>
                            </p:childTnLst>
                          </p:cTn>
                        </p:par>
                        <p:par>
                          <p:cTn id="46" fill="hold">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dissolv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dissolve">
                                      <p:cBhvr>
                                        <p:cTn id="5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animBg="1"/>
      <p:bldP spid="52" grpId="0" animBg="1"/>
      <p:bldP spid="53" grpId="0" animBg="1"/>
      <p:bldP spid="54" grpId="0" animBg="1"/>
      <p:bldP spid="55" grpId="0" animBg="1"/>
    </p:bldLst>
  </p:timing>
</p:sld>
</file>

<file path=ppt/theme/theme1.xml><?xml version="1.0" encoding="utf-8"?>
<a:theme xmlns:a="http://schemas.openxmlformats.org/drawingml/2006/main" name="1_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a:spPr>
      <a:bodyPr wrap="none" anchor="ctr"/>
      <a:lstStyle>
        <a:defPPr>
          <a:defRPr/>
        </a:defPPr>
      </a:lstStyle>
    </a:spDef>
    <a:lnDef>
      <a:spPr bwMode="auto">
        <a:ln>
          <a:solidFill>
            <a:srgbClr val="FF0000"/>
          </a:solidFill>
          <a:headEnd type="none" w="sm" len="sm"/>
          <a:tailEnd type="arrow"/>
        </a:ln>
        <a:effectLst>
          <a:outerShdw blurRad="50800" dist="38100" algn="l" rotWithShape="0">
            <a:prstClr val="black">
              <a:alpha val="40000"/>
            </a:prstClr>
          </a:outerShdw>
        </a:effectLst>
      </a:spPr>
      <a:bodyPr/>
      <a:lstStyle/>
      <a:style>
        <a:lnRef idx="2">
          <a:schemeClr val="accent4"/>
        </a:lnRef>
        <a:fillRef idx="0">
          <a:schemeClr val="accent4"/>
        </a:fillRef>
        <a:effectRef idx="1">
          <a:schemeClr val="accent4"/>
        </a:effectRef>
        <a:fontRef idx="minor">
          <a:schemeClr val="tx1"/>
        </a:fontRef>
      </a: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16682</TotalTime>
  <Words>3623</Words>
  <Application>Microsoft Office PowerPoint</Application>
  <PresentationFormat>On-screen Show (4:3)</PresentationFormat>
  <Paragraphs>638</Paragraphs>
  <Slides>38</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1_Pixel</vt:lpstr>
      <vt:lpstr>Equation</vt:lpstr>
      <vt:lpstr>CS1010: Programming Methodology  Lecture 2: Overview of C Programming</vt:lpstr>
      <vt:lpstr>Week 2: Overview of C Programming</vt:lpstr>
      <vt:lpstr>Week 1 Lecture Review</vt:lpstr>
      <vt:lpstr>Revisit Our First Program (1/6)</vt:lpstr>
      <vt:lpstr>Revisit Our First Program (2/6)</vt:lpstr>
      <vt:lpstr>Revisit Our First Program (3/6)</vt:lpstr>
      <vt:lpstr>Revisit Our First Program (4/6)</vt:lpstr>
      <vt:lpstr>Revisit Our First Program (5/6)</vt:lpstr>
      <vt:lpstr>Revisit Our First Program (6/6)</vt:lpstr>
      <vt:lpstr>Writing C Programs in UNIX (1/5)</vt:lpstr>
      <vt:lpstr>Writing C Programs in UNIX (2/5)</vt:lpstr>
      <vt:lpstr>Writing C Programs in UNIX (3/5)</vt:lpstr>
      <vt:lpstr>Writing C Programs in UNIX (4/5)</vt:lpstr>
      <vt:lpstr>Writing C Programs in UNIX (5/5)</vt:lpstr>
      <vt:lpstr>Errors: Taxonomy</vt:lpstr>
      <vt:lpstr>Understanding Program Structure</vt:lpstr>
      <vt:lpstr>Program Structure: Input/Output (1/3)</vt:lpstr>
      <vt:lpstr>Program Structure: Input/Output (2/3)</vt:lpstr>
      <vt:lpstr>PowerPoint Presentation</vt:lpstr>
      <vt:lpstr>Program Structure: Input/Output (3/3)</vt:lpstr>
      <vt:lpstr>Program Structure: Compute (1/9)</vt:lpstr>
      <vt:lpstr>Program Structure: Compute (2/9)</vt:lpstr>
      <vt:lpstr>Program Structure: Compute (3/9)</vt:lpstr>
      <vt:lpstr>Program Structure: Compute (4/9)</vt:lpstr>
      <vt:lpstr>Program Structure: Compute (5/9)</vt:lpstr>
      <vt:lpstr>Program Structure: Compute (6/9)</vt:lpstr>
      <vt:lpstr>Program Structure: Compute (7/9)</vt:lpstr>
      <vt:lpstr>Program Structure: Compute (8/9)</vt:lpstr>
      <vt:lpstr>Last week’s Example</vt:lpstr>
      <vt:lpstr>Program Structure: Compute (9/9)</vt:lpstr>
      <vt:lpstr>Demo #1 Fahrenheit to Celsius (1/2)</vt:lpstr>
      <vt:lpstr>Demo #1 Fahrenheit to Celsius (2/2)</vt:lpstr>
      <vt:lpstr>Coding Style</vt:lpstr>
      <vt:lpstr>Ex #1: Temperature Estimate (1/3)</vt:lpstr>
      <vt:lpstr>Ex #1: Temperature Estimate (2/3)</vt:lpstr>
      <vt:lpstr>Ex #1: Temperature Estimate (3/3)</vt:lpstr>
      <vt:lpstr>Summary for Today</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2 lecture notes</dc:subject>
  <dc:creator>Zhou Lifeng</dc:creator>
  <cp:lastModifiedBy>Zhou Lifeng</cp:lastModifiedBy>
  <cp:revision>2710</cp:revision>
  <cp:lastPrinted>2012-01-15T09:58:41Z</cp:lastPrinted>
  <dcterms:created xsi:type="dcterms:W3CDTF">1998-09-05T15:03:32Z</dcterms:created>
  <dcterms:modified xsi:type="dcterms:W3CDTF">2013-08-19T09:44:39Z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