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806" r:id="rId1"/>
  </p:sldMasterIdLst>
  <p:notesMasterIdLst>
    <p:notesMasterId r:id="rId12"/>
  </p:notesMasterIdLst>
  <p:handoutMasterIdLst>
    <p:handoutMasterId r:id="rId13"/>
  </p:handoutMasterIdLst>
  <p:sldIdLst>
    <p:sldId id="581" r:id="rId2"/>
    <p:sldId id="585" r:id="rId3"/>
    <p:sldId id="584" r:id="rId4"/>
    <p:sldId id="586" r:id="rId5"/>
    <p:sldId id="590" r:id="rId6"/>
    <p:sldId id="591" r:id="rId7"/>
    <p:sldId id="592" r:id="rId8"/>
    <p:sldId id="587" r:id="rId9"/>
    <p:sldId id="589" r:id="rId10"/>
    <p:sldId id="588" r:id="rId11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00000"/>
    <a:srgbClr val="FF0000"/>
    <a:srgbClr val="993300"/>
    <a:srgbClr val="9933FF"/>
    <a:srgbClr val="003399"/>
    <a:srgbClr val="996633"/>
    <a:srgbClr val="FFCC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915" autoAdjust="0"/>
  </p:normalViewPr>
  <p:slideViewPr>
    <p:cSldViewPr snapToGrid="0">
      <p:cViewPr varScale="1">
        <p:scale>
          <a:sx n="58" d="100"/>
          <a:sy n="58" d="100"/>
        </p:scale>
        <p:origin x="-111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808" y="-84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 dirty="0" smtClean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9F1EB36-82F8-46D3-B83F-D36E054A03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6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8838"/>
            <a:ext cx="4884738" cy="4425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0E1122AB-32F1-4D20-B4AC-069FB50C57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wrap="square" lIns="90486" tIns="45243" rIns="90486" bIns="452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6FEAE0-6FE8-47B3-9763-50476275563A}" type="datetimeFigureOut">
              <a:rPr lang="en-US"/>
              <a:pPr>
                <a:defRPr/>
              </a:pPr>
              <a:t>8/26/2013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1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dirty="0" smtClean="0"/>
              <a:t>A integer</a:t>
            </a:r>
            <a:r>
              <a:rPr lang="en-US" baseline="0" dirty="0" smtClean="0"/>
              <a:t> variable can only hold integer value; integer and real number are stored quite differently </a:t>
            </a:r>
            <a:r>
              <a:rPr lang="en-US" baseline="0" smtClean="0"/>
              <a:t>in computer.</a:t>
            </a:r>
            <a:endParaRPr lang="en-US" smtClean="0"/>
          </a:p>
          <a:p>
            <a:pPr eaLnBrk="1" hangingPunct="1"/>
            <a:r>
              <a:rPr lang="en-US" dirty="0" smtClean="0"/>
              <a:t>Typecast</a:t>
            </a:r>
            <a:r>
              <a:rPr lang="en-US" baseline="0" dirty="0" smtClean="0"/>
              <a:t> is one of the way to bypass integer division problem.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dirty="0" smtClean="0"/>
              <a:t>6</a:t>
            </a:r>
          </a:p>
          <a:p>
            <a:pPr eaLnBrk="1" hangingPunct="1"/>
            <a:r>
              <a:rPr lang="en-US" dirty="0" smtClean="0"/>
              <a:t>4.5</a:t>
            </a:r>
          </a:p>
          <a:p>
            <a:pPr eaLnBrk="1" hangingPunct="1"/>
            <a:r>
              <a:rPr lang="en-US" dirty="0" smtClean="0"/>
              <a:t>3</a:t>
            </a:r>
          </a:p>
          <a:p>
            <a:pPr eaLnBrk="1" hangingPunct="1"/>
            <a:r>
              <a:rPr lang="en-US" dirty="0" smtClean="0"/>
              <a:t>3.0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dirty="0" smtClean="0"/>
              <a:t>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dirty="0" smtClean="0"/>
              <a:t>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dirty="0" smtClean="0"/>
              <a:t>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dirty="0" smtClean="0"/>
              <a:t>C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dirty="0" smtClean="0"/>
              <a:t>&lt;xxx&gt; is the</a:t>
            </a:r>
            <a:r>
              <a:rPr lang="en-US" baseline="0" dirty="0" smtClean="0"/>
              <a:t> parameter for a command.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57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7DA4-E785-4767-93C1-DDEE6C0EE7F1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9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AE4AE2DD-CB43-4D67-B111-C6B44100661B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6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7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00716AC-4F37-4C88-8C16-B6749FEA0787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06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913F7633-FA9A-4B79-B148-3A435B79BE92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59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5D31353-C467-438B-BDCD-8971BD904CDA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8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97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DE17-95F1-419A-811B-E077D6D3FC4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81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01AEEA43-EA58-40EC-9E4F-1E15BDE5C153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1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6373D4F9-297F-4108-81F6-C65B1F81EABD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7" r:id="rId1"/>
    <p:sldLayoutId id="2147484808" r:id="rId2"/>
    <p:sldLayoutId id="2147484809" r:id="rId3"/>
    <p:sldLayoutId id="2147484810" r:id="rId4"/>
    <p:sldLayoutId id="2147484811" r:id="rId5"/>
    <p:sldLayoutId id="2147484812" r:id="rId6"/>
    <p:sldLayoutId id="2147484813" r:id="rId7"/>
    <p:sldLayoutId id="2147484814" r:id="rId8"/>
    <p:sldLayoutId id="2147484815" r:id="rId9"/>
    <p:sldLayoutId id="2147484816" r:id="rId10"/>
    <p:sldLayoutId id="2147484817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41756"/>
          </a:xfrm>
        </p:spPr>
        <p:txBody>
          <a:bodyPr>
            <a:spAutoFit/>
          </a:bodyPr>
          <a:lstStyle/>
          <a:p>
            <a:pPr eaLnBrk="1" hangingPunct="1">
              <a:buSzPct val="80000"/>
            </a:pPr>
            <a:r>
              <a:rPr lang="en-US" sz="2800" dirty="0">
                <a:solidFill>
                  <a:schemeClr val="tx1"/>
                </a:solidFill>
              </a:rPr>
              <a:t>Input/output statements:</a:t>
            </a:r>
          </a:p>
          <a:p>
            <a:pPr marL="793750" lvl="1" indent="-342900" eaLnBrk="1" hangingPunct="1">
              <a:spcBef>
                <a:spcPts val="600"/>
              </a:spcBef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Basic Usage</a:t>
            </a:r>
          </a:p>
          <a:p>
            <a:pPr marL="850900" lvl="2" indent="0" eaLnBrk="1" hangingPunct="1">
              <a:buSzPct val="60000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"Welcome to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week 3!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850900" lvl="2" indent="0" eaLnBrk="1" hangingPunct="1">
              <a:buSzPct val="60000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"Welcome to lecture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lecture_no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50900" lvl="2" indent="0" eaLnBrk="1" hangingPunct="1">
              <a:buSzPct val="60000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lecture_no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93750" lvl="1" indent="-342900" eaLnBrk="1" hangingPunct="1">
              <a:spcBef>
                <a:spcPts val="1800"/>
              </a:spcBef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More placeholders</a:t>
            </a:r>
          </a:p>
          <a:p>
            <a:pPr lvl="2" indent="-292100" eaLnBrk="1" hangingPunct="1">
              <a:spcBef>
                <a:spcPts val="432"/>
              </a:spcBef>
              <a:buSzPct val="60000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793750" lvl="1" indent="-342900" eaLnBrk="1" hangingPunct="1">
              <a:spcBef>
                <a:spcPts val="1800"/>
              </a:spcBef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More fine-grained output format control</a:t>
            </a:r>
          </a:p>
          <a:p>
            <a:pPr lvl="2" indent="-292100" eaLnBrk="1" hangingPunct="1">
              <a:spcBef>
                <a:spcPts val="432"/>
              </a:spcBef>
              <a:buSzPct val="60000"/>
            </a:pPr>
            <a:r>
              <a:rPr lang="en-US" sz="200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width.precision</a:t>
            </a:r>
            <a:endParaRPr lang="en-US" sz="2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marL="1308100" lvl="3" indent="0" eaLnBrk="1" hangingPunct="1">
              <a:spcBef>
                <a:spcPts val="432"/>
              </a:spcBef>
              <a:buSzPct val="60000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"Your salary is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%5.2f\n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salary);</a:t>
            </a:r>
          </a:p>
          <a:p>
            <a:pPr marL="1308100" lvl="3" indent="0" eaLnBrk="1" hangingPunct="1">
              <a:spcBef>
                <a:spcPts val="432"/>
              </a:spcBef>
              <a:buSzPct val="60000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"Your salary is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%.2f\n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salary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2 Review </a:t>
            </a:r>
            <a:r>
              <a:rPr lang="en-GB" dirty="0"/>
              <a:t>#1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38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Basic vim usage, how to…</a:t>
            </a:r>
          </a:p>
          <a:p>
            <a:pPr lvl="1">
              <a:buFont typeface="Wingdings" pitchFamily="2" charset="2"/>
              <a:buChar char="q"/>
            </a:pPr>
            <a:r>
              <a:rPr lang="en-SG" dirty="0">
                <a:solidFill>
                  <a:schemeClr val="tx1"/>
                </a:solidFill>
              </a:rPr>
              <a:t>Switch back and forth between Insert mode and Command mode?</a:t>
            </a:r>
          </a:p>
          <a:p>
            <a:pPr lvl="1">
              <a:buFont typeface="Wingdings" pitchFamily="2" charset="2"/>
              <a:buChar char="q"/>
            </a:pPr>
            <a:r>
              <a:rPr lang="en-SG" dirty="0">
                <a:solidFill>
                  <a:schemeClr val="tx1"/>
                </a:solidFill>
              </a:rPr>
              <a:t>Save your work and quit vim?</a:t>
            </a:r>
          </a:p>
          <a:p>
            <a:pPr lvl="1">
              <a:buFont typeface="Wingdings" pitchFamily="2" charset="2"/>
              <a:buChar char="q"/>
            </a:pPr>
            <a:r>
              <a:rPr lang="en-SG" dirty="0">
                <a:solidFill>
                  <a:schemeClr val="tx1"/>
                </a:solidFill>
              </a:rPr>
              <a:t>Don’t </a:t>
            </a:r>
            <a:r>
              <a:rPr lang="en-SG" dirty="0" smtClean="0">
                <a:solidFill>
                  <a:schemeClr val="tx1"/>
                </a:solidFill>
              </a:rPr>
              <a:t>want to save </a:t>
            </a:r>
            <a:r>
              <a:rPr lang="en-SG" dirty="0">
                <a:solidFill>
                  <a:schemeClr val="tx1"/>
                </a:solidFill>
              </a:rPr>
              <a:t>work </a:t>
            </a:r>
            <a:r>
              <a:rPr lang="en-SG" dirty="0" smtClean="0">
                <a:solidFill>
                  <a:schemeClr val="tx1"/>
                </a:solidFill>
              </a:rPr>
              <a:t>but just quit </a:t>
            </a:r>
            <a:r>
              <a:rPr lang="en-SG" dirty="0">
                <a:solidFill>
                  <a:schemeClr val="tx1"/>
                </a:solidFill>
              </a:rPr>
              <a:t>vim?</a:t>
            </a:r>
          </a:p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More advanced vim usage, how to…</a:t>
            </a:r>
          </a:p>
          <a:p>
            <a:pPr lvl="1">
              <a:buFont typeface="Wingdings" pitchFamily="2" charset="2"/>
              <a:buChar char="q"/>
            </a:pPr>
            <a:r>
              <a:rPr lang="en-SG" dirty="0">
                <a:solidFill>
                  <a:schemeClr val="tx1"/>
                </a:solidFill>
              </a:rPr>
              <a:t>Delete a line of code?</a:t>
            </a:r>
          </a:p>
          <a:p>
            <a:pPr lvl="1">
              <a:buFont typeface="Wingdings" pitchFamily="2" charset="2"/>
              <a:buChar char="q"/>
            </a:pPr>
            <a:r>
              <a:rPr lang="en-SG" dirty="0">
                <a:solidFill>
                  <a:schemeClr val="tx1"/>
                </a:solidFill>
              </a:rPr>
              <a:t>Undo your last operation?</a:t>
            </a:r>
          </a:p>
          <a:p>
            <a:pPr lvl="1">
              <a:buFont typeface="Wingdings" pitchFamily="2" charset="2"/>
              <a:buChar char="q"/>
            </a:pPr>
            <a:r>
              <a:rPr lang="en-SG" dirty="0">
                <a:solidFill>
                  <a:schemeClr val="tx1"/>
                </a:solidFill>
              </a:rPr>
              <a:t>Delete a character </a:t>
            </a:r>
            <a:r>
              <a:rPr lang="en-SG" dirty="0" smtClean="0">
                <a:solidFill>
                  <a:schemeClr val="tx1"/>
                </a:solidFill>
              </a:rPr>
              <a:t>under the cursor?</a:t>
            </a:r>
            <a:endParaRPr lang="en-SG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SG" dirty="0">
                <a:solidFill>
                  <a:schemeClr val="tx1"/>
                </a:solidFill>
              </a:rPr>
              <a:t>Jump to a certain line of your code?</a:t>
            </a:r>
            <a:endParaRPr lang="en-US" sz="1800" dirty="0" smtClean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2 Review #5</a:t>
            </a:r>
            <a:endParaRPr lang="en-SG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28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94133"/>
          </a:xfrm>
        </p:spPr>
        <p:txBody>
          <a:bodyPr>
            <a:spAutoFit/>
          </a:bodyPr>
          <a:lstStyle/>
          <a:p>
            <a:pPr eaLnBrk="1" hangingPunct="1">
              <a:buSzPct val="80000"/>
            </a:pPr>
            <a:r>
              <a:rPr lang="en-US" sz="2800" dirty="0">
                <a:solidFill>
                  <a:schemeClr val="tx1"/>
                </a:solidFill>
              </a:rPr>
              <a:t>Arithmetic operations:</a:t>
            </a:r>
          </a:p>
          <a:p>
            <a:pPr marL="793750" lvl="1" indent="-342900" eaLnBrk="1" hangingPunct="1">
              <a:spcBef>
                <a:spcPts val="600"/>
              </a:spcBef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Two pitfalls</a:t>
            </a:r>
          </a:p>
          <a:p>
            <a:pPr lvl="2" indent="-292100" eaLnBrk="1" hangingPunct="1">
              <a:buSzPct val="60000"/>
            </a:pPr>
            <a:r>
              <a:rPr lang="en-US" sz="2000" dirty="0">
                <a:solidFill>
                  <a:srgbClr val="0000FF"/>
                </a:solidFill>
                <a:cs typeface="Courier New" pitchFamily="49" charset="0"/>
              </a:rPr>
              <a:t>Integer division</a:t>
            </a:r>
          </a:p>
          <a:p>
            <a:pPr lvl="3" indent="-292100" eaLnBrk="1" hangingPunct="1">
              <a:buSzPct val="60000"/>
              <a:buFont typeface="Wingdings" pitchFamily="2" charset="2"/>
              <a:buChar char="q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5/2 = 2</a:t>
            </a:r>
            <a:endParaRPr lang="en-US" sz="1800" dirty="0">
              <a:cs typeface="Courier New" pitchFamily="49" charset="0"/>
            </a:endParaRPr>
          </a:p>
          <a:p>
            <a:pPr lvl="2" indent="-292100" eaLnBrk="1" hangingPunct="1">
              <a:buSzPct val="60000"/>
            </a:pPr>
            <a:r>
              <a:rPr lang="en-US" sz="2000" dirty="0">
                <a:solidFill>
                  <a:srgbClr val="0000FF"/>
                </a:solidFill>
                <a:cs typeface="Courier New" pitchFamily="49" charset="0"/>
              </a:rPr>
              <a:t>Truncation problem</a:t>
            </a:r>
          </a:p>
          <a:p>
            <a:pPr lvl="3" indent="-292100" eaLnBrk="1" hangingPunct="1">
              <a:buSzPct val="60000"/>
              <a:buFont typeface="Wingdings" pitchFamily="2" charset="2"/>
              <a:buChar char="q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2.5;</a:t>
            </a:r>
          </a:p>
          <a:p>
            <a:pPr marL="793750" lvl="1" indent="-342900" eaLnBrk="1" hangingPunct="1">
              <a:spcBef>
                <a:spcPts val="600"/>
              </a:spcBef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Mixed-type operation</a:t>
            </a:r>
          </a:p>
          <a:p>
            <a:pPr lvl="2" indent="-292100" eaLnBrk="1" hangingPunct="1">
              <a:spcBef>
                <a:spcPts val="432"/>
              </a:spcBef>
              <a:buSzPct val="60000"/>
            </a:pPr>
            <a:r>
              <a:rPr lang="en-US" sz="2000" dirty="0"/>
              <a:t>Result will conform to the highest precision in the </a:t>
            </a:r>
            <a:r>
              <a:rPr lang="en-US" sz="2000" dirty="0" smtClean="0"/>
              <a:t>operands</a:t>
            </a:r>
            <a:endParaRPr lang="en-US" sz="2000" dirty="0"/>
          </a:p>
          <a:p>
            <a:pPr lvl="3" indent="-292100" eaLnBrk="1" hangingPunct="1">
              <a:spcBef>
                <a:spcPts val="432"/>
              </a:spcBef>
              <a:buSzPct val="60000"/>
              <a:buFont typeface="Wingdings" pitchFamily="2" charset="2"/>
              <a:buChar char="q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6 * 5.0</a:t>
            </a:r>
          </a:p>
          <a:p>
            <a:pPr marL="793750" lvl="1" indent="-342900" eaLnBrk="1" hangingPunct="1">
              <a:spcBef>
                <a:spcPts val="600"/>
              </a:spcBef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Type cast</a:t>
            </a:r>
          </a:p>
          <a:p>
            <a:pPr lvl="2" indent="-292100" eaLnBrk="1" hangingPunct="1">
              <a:spcBef>
                <a:spcPts val="432"/>
              </a:spcBef>
              <a:buSzPct val="60000"/>
            </a:pPr>
            <a:r>
              <a:rPr lang="en-US" sz="2000" dirty="0"/>
              <a:t>Force a value to be converted from one data type to another</a:t>
            </a:r>
          </a:p>
          <a:p>
            <a:pPr lvl="3" indent="-292100" eaLnBrk="1" hangingPunct="1">
              <a:spcBef>
                <a:spcPts val="432"/>
              </a:spcBef>
              <a:buSzPct val="60000"/>
              <a:buFont typeface="Wingdings" pitchFamily="2" charset="2"/>
              <a:buChar char="q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(double) 6 /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2 Review </a:t>
            </a:r>
            <a:r>
              <a:rPr lang="en-GB" dirty="0"/>
              <a:t>#2</a:t>
            </a:r>
            <a:endParaRPr lang="en-SG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838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48"/>
          </a:xfrm>
        </p:spPr>
        <p:txBody>
          <a:bodyPr>
            <a:spAutoFit/>
          </a:bodyPr>
          <a:lstStyle/>
          <a:p>
            <a:pPr marL="0" indent="0" eaLnBrk="1" hangingPunct="1">
              <a:buSzPct val="80000"/>
              <a:buNone/>
            </a:pPr>
            <a:r>
              <a:rPr lang="en-SG" dirty="0" smtClean="0">
                <a:solidFill>
                  <a:schemeClr val="tx1"/>
                </a:solidFill>
              </a:rPr>
              <a:t>Compute the value of variable </a:t>
            </a:r>
            <a:r>
              <a:rPr lang="en-SG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SG" dirty="0" smtClean="0">
                <a:solidFill>
                  <a:schemeClr val="tx1"/>
                </a:solidFill>
              </a:rPr>
              <a:t> for each </a:t>
            </a:r>
            <a:r>
              <a:rPr lang="en-SG" dirty="0">
                <a:solidFill>
                  <a:schemeClr val="tx1"/>
                </a:solidFill>
              </a:rPr>
              <a:t>of the following sets of statements</a:t>
            </a:r>
            <a:r>
              <a:rPr lang="en-SG" dirty="0" smtClean="0">
                <a:solidFill>
                  <a:schemeClr val="tx1"/>
                </a:solidFill>
              </a:rPr>
              <a:t>:</a:t>
            </a:r>
            <a:endParaRPr lang="en-SG" sz="2000" dirty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endParaRPr lang="en-SG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a)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27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c;</a:t>
            </a: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 = b % a;</a:t>
            </a: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27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 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a / (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)b;</a:t>
            </a: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endParaRPr lang="en-SG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c;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18.6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 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 b;</a:t>
            </a: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endParaRPr lang="en-SG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18.6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c;</a:t>
            </a:r>
            <a:endParaRPr lang="en-SG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SzPct val="80000"/>
              <a:buNone/>
            </a:pP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 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SG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)a </a:t>
            </a:r>
            <a:r>
              <a:rPr lang="en-SG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 b;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  <a:endParaRPr lang="en-SG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81862"/>
          </a:xfrm>
        </p:spPr>
        <p:txBody>
          <a:bodyPr>
            <a:spAutoFit/>
          </a:bodyPr>
          <a:lstStyle/>
          <a:p>
            <a:pPr marL="0" indent="0">
              <a:buNone/>
              <a:tabLst>
                <a:tab pos="334963" algn="l"/>
              </a:tabLst>
            </a:pPr>
            <a:r>
              <a:rPr lang="en-US" altLang="zh-CN" sz="1800" dirty="0">
                <a:solidFill>
                  <a:schemeClr val="tx1"/>
                </a:solidFill>
              </a:rPr>
              <a:t>(CS1101C AY08/09 Sem2 Term Test Q2)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334963" algn="l"/>
              </a:tabLst>
            </a:pPr>
            <a:r>
              <a:rPr lang="en-SG" b="1" dirty="0">
                <a:solidFill>
                  <a:schemeClr val="tx1"/>
                </a:solidFill>
              </a:rPr>
              <a:t>Which of the following assignments produces a value of zero</a:t>
            </a:r>
            <a:r>
              <a:rPr lang="en-SG" b="1" dirty="0" smtClean="0">
                <a:solidFill>
                  <a:schemeClr val="tx1"/>
                </a:solidFill>
              </a:rPr>
              <a:t>?</a:t>
            </a:r>
            <a:endParaRPr lang="en-SG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  <a:endParaRPr lang="en-SG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57196" y="2754118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 = 3%3 - 1;</a:t>
            </a:r>
            <a:endParaRPr lang="en-SG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r>
              <a:rPr lang="en-SG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 = 7%3 - 1;</a:t>
            </a:r>
            <a:endParaRPr lang="en-SG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 = 2 - 5%2;</a:t>
            </a:r>
            <a:endParaRPr lang="zh-CN" alt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 = 2 - 6%2;</a:t>
            </a:r>
            <a:endParaRPr lang="en-SG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(E)</a:t>
            </a:r>
            <a:r>
              <a:rPr lang="en-SG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 = 2 - 7%3;</a:t>
            </a:r>
            <a:endParaRPr lang="en-US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75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</a:t>
            </a:r>
            <a:endParaRPr lang="en-SG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57196" y="2754118"/>
            <a:ext cx="8229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compiler</a:t>
            </a:r>
            <a:endParaRPr lang="en-SG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r>
              <a:rPr lang="en-SG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UNIX server</a:t>
            </a:r>
            <a:endParaRPr lang="en-SG" altLang="zh-CN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text editor</a:t>
            </a:r>
            <a:endParaRPr lang="zh-CN" altLang="en-SG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programming language</a:t>
            </a:r>
            <a:endParaRPr lang="en-US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334963" algn="l"/>
              </a:tabLst>
            </a:pPr>
            <a:endParaRPr lang="en-US" altLang="zh-CN" sz="1800" b="1" kern="0" dirty="0" smtClean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334963" algn="l"/>
              </a:tabLst>
            </a:pPr>
            <a:r>
              <a:rPr lang="en-SG" b="1" dirty="0">
                <a:solidFill>
                  <a:schemeClr val="tx1"/>
                </a:solidFill>
              </a:rPr>
              <a:t>What is vim?</a:t>
            </a:r>
            <a:endParaRPr lang="en-SG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7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</a:t>
            </a:r>
            <a:endParaRPr lang="en-SG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57196" y="2754118"/>
            <a:ext cx="8229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 mode and insert mode</a:t>
            </a:r>
            <a:endParaRPr lang="en-SG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r>
              <a:rPr lang="en-SG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Escape mode and insert mode</a:t>
            </a:r>
            <a:endParaRPr lang="en-SG" altLang="zh-CN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mode and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</a:t>
            </a:r>
            <a:endParaRPr lang="zh-CN" altLang="en-SG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Default mode and safe mode</a:t>
            </a:r>
            <a:endParaRPr lang="en-US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334963" algn="l"/>
              </a:tabLst>
            </a:pPr>
            <a:endParaRPr lang="en-US" altLang="zh-CN" sz="1800" b="1" kern="0" dirty="0" smtClean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334963" algn="l"/>
              </a:tabLst>
            </a:pPr>
            <a:r>
              <a:rPr lang="en-US" b="1" dirty="0">
                <a:solidFill>
                  <a:schemeClr val="tx1"/>
                </a:solidFill>
              </a:rPr>
              <a:t>What are the 2 modes in vim?</a:t>
            </a:r>
            <a:endParaRPr lang="en-S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56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</a:t>
            </a:r>
            <a:endParaRPr lang="en-SG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57196" y="2754118"/>
            <a:ext cx="8229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suna</a:t>
            </a:r>
            <a:endParaRPr lang="en-SG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r>
              <a:rPr lang="en-SG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sunlight</a:t>
            </a:r>
            <a:endParaRPr lang="en-SG" altLang="zh-CN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sunfire</a:t>
            </a:r>
            <a:endParaRPr lang="zh-CN" altLang="en-SG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tabLst>
                <a:tab pos="334963" algn="l"/>
              </a:tabLst>
            </a:pP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 sunburst</a:t>
            </a:r>
            <a:endParaRPr lang="en-US" altLang="zh-C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334963" algn="l"/>
              </a:tabLst>
            </a:pPr>
            <a:endParaRPr lang="en-US" altLang="zh-CN" sz="1800" b="1" kern="0" dirty="0" smtClean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334963" algn="l"/>
              </a:tabLst>
            </a:pPr>
            <a:r>
              <a:rPr lang="en-US" b="1" dirty="0">
                <a:solidFill>
                  <a:schemeClr val="tx1"/>
                </a:solidFill>
              </a:rPr>
              <a:t>What is the UNIX server that you use for programming?</a:t>
            </a:r>
            <a:endParaRPr lang="en-S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76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Useful UNIX commands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&lt;directory&gt;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&lt;directory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cd &lt;directory&gt;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&lt;file1&gt; &lt;file2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Wingdings" pitchFamily="2" charset="2"/>
              <a:buChar char="q"/>
            </a:pPr>
            <a:r>
              <a:rPr lang="nn-NO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mv &lt;file1&gt; &lt;file2&gt;</a:t>
            </a:r>
          </a:p>
          <a:p>
            <a:pPr lvl="1">
              <a:buFont typeface="Wingdings" pitchFamily="2" charset="2"/>
              <a:buChar char="q"/>
            </a:pPr>
            <a:r>
              <a:rPr lang="nn-NO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rm &lt;file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Wingdings" pitchFamily="2" charset="2"/>
              <a:buChar char="q"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Logout</a:t>
            </a:r>
          </a:p>
          <a:p>
            <a:pPr lvl="1">
              <a:buFont typeface="Wingdings" pitchFamily="2" charset="2"/>
              <a:buChar char="q"/>
            </a:pPr>
            <a:endParaRPr lang="en-SG" sz="1600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Use </a:t>
            </a:r>
            <a:r>
              <a:rPr lang="en-SG" dirty="0">
                <a:solidFill>
                  <a:srgbClr val="FF0000"/>
                </a:solidFill>
              </a:rPr>
              <a:t>&lt;tab&gt;</a:t>
            </a:r>
            <a:r>
              <a:rPr lang="en-SG" dirty="0">
                <a:solidFill>
                  <a:schemeClr val="tx1"/>
                </a:solidFill>
              </a:rPr>
              <a:t> key wisely to auto-complete file </a:t>
            </a:r>
            <a:r>
              <a:rPr lang="en-SG" dirty="0" smtClean="0">
                <a:solidFill>
                  <a:schemeClr val="tx1"/>
                </a:solidFill>
              </a:rPr>
              <a:t>name.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Use </a:t>
            </a:r>
            <a:r>
              <a:rPr lang="en-SG" dirty="0">
                <a:solidFill>
                  <a:srgbClr val="FF0000"/>
                </a:solidFill>
              </a:rPr>
              <a:t>up/down arrow </a:t>
            </a:r>
            <a:r>
              <a:rPr lang="en-SG" dirty="0">
                <a:solidFill>
                  <a:schemeClr val="tx1"/>
                </a:solidFill>
              </a:rPr>
              <a:t>keys to retrieve </a:t>
            </a:r>
            <a:r>
              <a:rPr lang="en-SG" dirty="0" smtClean="0">
                <a:solidFill>
                  <a:schemeClr val="tx1"/>
                </a:solidFill>
              </a:rPr>
              <a:t>UNIX commands </a:t>
            </a:r>
            <a:r>
              <a:rPr lang="en-SG" dirty="0">
                <a:solidFill>
                  <a:schemeClr val="tx1"/>
                </a:solidFill>
              </a:rPr>
              <a:t>your </a:t>
            </a:r>
            <a:r>
              <a:rPr lang="en-SG" dirty="0" smtClean="0">
                <a:solidFill>
                  <a:schemeClr val="tx1"/>
                </a:solidFill>
              </a:rPr>
              <a:t>have issued earlier.</a:t>
            </a:r>
            <a:endParaRPr lang="en-US" sz="2200" dirty="0" smtClean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2 Review #3</a:t>
            </a:r>
            <a:endParaRPr lang="en-SG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681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36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sz="2800" dirty="0">
                <a:solidFill>
                  <a:schemeClr val="tx1"/>
                </a:solidFill>
              </a:rPr>
              <a:t>Compilation command: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gcc</a:t>
            </a:r>
            <a:r>
              <a:rPr lang="en-SG" sz="24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-Wall </a:t>
            </a:r>
            <a:r>
              <a:rPr lang="en-SG" sz="24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test.c</a:t>
            </a:r>
            <a:endParaRPr lang="en-SG" sz="2400" b="1" dirty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SG" sz="24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gcc</a:t>
            </a:r>
            <a:r>
              <a:rPr lang="en-SG" sz="24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-Wall </a:t>
            </a:r>
            <a:r>
              <a:rPr lang="en-SG" sz="24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test.c</a:t>
            </a:r>
            <a:r>
              <a:rPr lang="en-SG" sz="24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–o test.exe</a:t>
            </a:r>
          </a:p>
          <a:p>
            <a:endParaRPr lang="en-SG" sz="2800" dirty="0">
              <a:solidFill>
                <a:schemeClr val="tx1"/>
              </a:solidFill>
            </a:endParaRPr>
          </a:p>
          <a:p>
            <a:r>
              <a:rPr lang="en-SG" sz="2800" dirty="0">
                <a:solidFill>
                  <a:schemeClr val="tx1"/>
                </a:solidFill>
              </a:rPr>
              <a:t>"</a:t>
            </a:r>
            <a:r>
              <a:rPr lang="en-SG" sz="2800" dirty="0"/>
              <a:t>-Wall</a:t>
            </a:r>
            <a:r>
              <a:rPr lang="en-SG" sz="2800" dirty="0">
                <a:solidFill>
                  <a:schemeClr val="tx1"/>
                </a:solidFill>
              </a:rPr>
              <a:t>" means show </a:t>
            </a:r>
            <a:r>
              <a:rPr lang="en-SG" sz="2800" b="1" u="sng" dirty="0">
                <a:solidFill>
                  <a:schemeClr val="tx1"/>
                </a:solidFill>
              </a:rPr>
              <a:t>all</a:t>
            </a:r>
            <a:r>
              <a:rPr lang="en-SG" sz="2800" dirty="0">
                <a:solidFill>
                  <a:schemeClr val="tx1"/>
                </a:solidFill>
              </a:rPr>
              <a:t> </a:t>
            </a:r>
            <a:r>
              <a:rPr lang="en-SG" sz="2800" b="1" u="sng" dirty="0">
                <a:solidFill>
                  <a:schemeClr val="tx1"/>
                </a:solidFill>
              </a:rPr>
              <a:t>w</a:t>
            </a:r>
            <a:r>
              <a:rPr lang="en-SG" sz="2800" dirty="0">
                <a:solidFill>
                  <a:schemeClr val="tx1"/>
                </a:solidFill>
              </a:rPr>
              <a:t>arning message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chemeClr val="tx1"/>
                </a:solidFill>
              </a:rPr>
              <a:t>Clear all warning before execution!</a:t>
            </a:r>
          </a:p>
          <a:p>
            <a:endParaRPr lang="en-SG" sz="2800" dirty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"</a:t>
            </a:r>
            <a:r>
              <a:rPr lang="en-SG" sz="2800" dirty="0" smtClean="0"/>
              <a:t>-</a:t>
            </a:r>
            <a:r>
              <a:rPr lang="en-SG" sz="2800" dirty="0"/>
              <a:t>o</a:t>
            </a:r>
            <a:r>
              <a:rPr lang="en-SG" sz="2800" dirty="0">
                <a:solidFill>
                  <a:schemeClr val="tx1"/>
                </a:solidFill>
              </a:rPr>
              <a:t>" is to choose your own </a:t>
            </a:r>
            <a:r>
              <a:rPr lang="en-SG" sz="2800" b="1" u="sng" dirty="0">
                <a:solidFill>
                  <a:schemeClr val="tx1"/>
                </a:solidFill>
              </a:rPr>
              <a:t>o</a:t>
            </a:r>
            <a:r>
              <a:rPr lang="en-SG" sz="2800" dirty="0">
                <a:solidFill>
                  <a:schemeClr val="tx1"/>
                </a:solidFill>
              </a:rPr>
              <a:t>utput file name.</a:t>
            </a:r>
          </a:p>
          <a:p>
            <a:pPr lvl="1"/>
            <a:r>
              <a:rPr lang="en-SG" sz="2400" dirty="0">
                <a:solidFill>
                  <a:schemeClr val="tx1"/>
                </a:solidFill>
              </a:rPr>
              <a:t>Output file is a machine-executable code.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2 Review #4</a:t>
            </a:r>
            <a:endParaRPr lang="en-SG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Week2-revision - </a:t>
            </a:r>
            <a:fld id="{88CEA886-40A5-4138-9977-7C814AA61955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52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19050" cap="sq" algn="ctr">
          <a:solidFill>
            <a:srgbClr val="81DEFF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18776</TotalTime>
  <Words>660</Words>
  <Application>Microsoft Office PowerPoint</Application>
  <PresentationFormat>On-screen Show (4:3)</PresentationFormat>
  <Paragraphs>143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1_Pixel</vt:lpstr>
      <vt:lpstr>Week 2 Review #1</vt:lpstr>
      <vt:lpstr>Week 2 Review #2</vt:lpstr>
      <vt:lpstr>Practice</vt:lpstr>
      <vt:lpstr>Practice</vt:lpstr>
      <vt:lpstr>Quiz</vt:lpstr>
      <vt:lpstr>Quiz</vt:lpstr>
      <vt:lpstr>Quiz</vt:lpstr>
      <vt:lpstr>Week 2 Review #3</vt:lpstr>
      <vt:lpstr>Week 2 Review #4</vt:lpstr>
      <vt:lpstr>Week 2 Review #5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2 revision</dc:subject>
  <dc:creator>Zhou Lifeng</dc:creator>
  <cp:lastModifiedBy>Zhou Lifeng</cp:lastModifiedBy>
  <cp:revision>1556</cp:revision>
  <dcterms:created xsi:type="dcterms:W3CDTF">1998-09-05T15:03:32Z</dcterms:created>
  <dcterms:modified xsi:type="dcterms:W3CDTF">2013-08-26T13:12:02Z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