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828" r:id="rId1"/>
    <p:sldMasterId id="2147484847" r:id="rId2"/>
  </p:sldMasterIdLst>
  <p:notesMasterIdLst>
    <p:notesMasterId r:id="rId34"/>
  </p:notesMasterIdLst>
  <p:handoutMasterIdLst>
    <p:handoutMasterId r:id="rId35"/>
  </p:handoutMasterIdLst>
  <p:sldIdLst>
    <p:sldId id="256" r:id="rId3"/>
    <p:sldId id="561" r:id="rId4"/>
    <p:sldId id="562" r:id="rId5"/>
    <p:sldId id="564" r:id="rId6"/>
    <p:sldId id="582" r:id="rId7"/>
    <p:sldId id="565" r:id="rId8"/>
    <p:sldId id="566" r:id="rId9"/>
    <p:sldId id="567" r:id="rId10"/>
    <p:sldId id="475" r:id="rId11"/>
    <p:sldId id="478" r:id="rId12"/>
    <p:sldId id="479" r:id="rId13"/>
    <p:sldId id="480" r:id="rId14"/>
    <p:sldId id="482" r:id="rId15"/>
    <p:sldId id="497" r:id="rId16"/>
    <p:sldId id="580" r:id="rId17"/>
    <p:sldId id="549" r:id="rId18"/>
    <p:sldId id="568" r:id="rId19"/>
    <p:sldId id="569" r:id="rId20"/>
    <p:sldId id="559" r:id="rId21"/>
    <p:sldId id="570" r:id="rId22"/>
    <p:sldId id="492" r:id="rId23"/>
    <p:sldId id="551" r:id="rId24"/>
    <p:sldId id="553" r:id="rId25"/>
    <p:sldId id="554" r:id="rId26"/>
    <p:sldId id="558" r:id="rId27"/>
    <p:sldId id="555" r:id="rId28"/>
    <p:sldId id="571" r:id="rId29"/>
    <p:sldId id="572" r:id="rId30"/>
    <p:sldId id="573" r:id="rId31"/>
    <p:sldId id="499" r:id="rId32"/>
    <p:sldId id="308" r:id="rId33"/>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6C0A"/>
    <a:srgbClr val="006600"/>
    <a:srgbClr val="800000"/>
    <a:srgbClr val="727CA3"/>
    <a:srgbClr val="FF0000"/>
    <a:srgbClr val="6600CC"/>
    <a:srgbClr val="81DEFF"/>
    <a:srgbClr val="3366FF"/>
    <a:srgbClr val="2FA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0" autoAdjust="0"/>
    <p:restoredTop sz="82869" autoAdjust="0"/>
  </p:normalViewPr>
  <p:slideViewPr>
    <p:cSldViewPr snapToGrid="0">
      <p:cViewPr varScale="1">
        <p:scale>
          <a:sx n="55" d="100"/>
          <a:sy n="55" d="100"/>
        </p:scale>
        <p:origin x="-118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344"/>
    </p:cViewPr>
  </p:sorterViewPr>
  <p:notesViewPr>
    <p:cSldViewPr snapToGrid="0">
      <p:cViewPr>
        <p:scale>
          <a:sx n="100" d="100"/>
          <a:sy n="100" d="100"/>
        </p:scale>
        <p:origin x="-2808" y="-36"/>
      </p:cViewPr>
      <p:guideLst>
        <p:guide orient="horz" pos="3128"/>
        <p:guide pos="210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F05B2-C4F6-4365-9E92-D51D88C83A2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30C07EF7-57ED-4250-B795-135C86E384D0}">
      <dgm:prSet phldrT="[Text]" custT="1"/>
      <dgm:spPr/>
      <dgm:t>
        <a:bodyPr/>
        <a:lstStyle/>
        <a:p>
          <a:r>
            <a:rPr lang="en-US" sz="1800" dirty="0" smtClean="0">
              <a:latin typeface="Calibri" pitchFamily="34" charset="0"/>
              <a:cs typeface="Calibri" pitchFamily="34" charset="0"/>
            </a:rPr>
            <a:t>Compute Total Weight</a:t>
          </a:r>
          <a:endParaRPr lang="en-US" sz="1800" dirty="0">
            <a:latin typeface="Calibri" pitchFamily="34" charset="0"/>
            <a:cs typeface="Calibri" pitchFamily="34" charset="0"/>
          </a:endParaRPr>
        </a:p>
      </dgm:t>
    </dgm:pt>
    <dgm:pt modelId="{D9245E26-0F28-43D1-89F0-E634D50679D1}" type="parTrans" cxnId="{590669B8-E55B-4945-B0D6-AE57715FEAFE}">
      <dgm:prSet/>
      <dgm:spPr/>
      <dgm:t>
        <a:bodyPr/>
        <a:lstStyle/>
        <a:p>
          <a:endParaRPr lang="en-US" sz="1600">
            <a:latin typeface="Calibri" pitchFamily="34" charset="0"/>
            <a:cs typeface="Calibri" pitchFamily="34" charset="0"/>
          </a:endParaRPr>
        </a:p>
      </dgm:t>
    </dgm:pt>
    <dgm:pt modelId="{119B9FE2-62A6-4415-BE08-1EB0B9C506FC}" type="sibTrans" cxnId="{590669B8-E55B-4945-B0D6-AE57715FEAFE}">
      <dgm:prSet/>
      <dgm:spPr/>
      <dgm:t>
        <a:bodyPr/>
        <a:lstStyle/>
        <a:p>
          <a:endParaRPr lang="en-US" sz="1600">
            <a:latin typeface="Calibri" pitchFamily="34" charset="0"/>
            <a:cs typeface="Calibri" pitchFamily="34" charset="0"/>
          </a:endParaRPr>
        </a:p>
      </dgm:t>
    </dgm:pt>
    <dgm:pt modelId="{FFAA1270-6D67-4A73-80EA-92F4965075CC}">
      <dgm:prSet phldrT="[Text]" custT="1"/>
      <dgm:spPr/>
      <dgm:t>
        <a:bodyPr/>
        <a:lstStyle/>
        <a:p>
          <a:r>
            <a:rPr lang="en-US" sz="1600" dirty="0" smtClean="0">
              <a:latin typeface="Calibri" pitchFamily="34" charset="0"/>
              <a:cs typeface="Calibri" pitchFamily="34" charset="0"/>
            </a:rPr>
            <a:t>Input: </a:t>
          </a:r>
          <a:r>
            <a:rPr lang="en-US" sz="1600" dirty="0" err="1" smtClean="0">
              <a:solidFill>
                <a:srgbClr val="FF0000"/>
              </a:solidFill>
              <a:latin typeface="Calibri" pitchFamily="34" charset="0"/>
              <a:cs typeface="Calibri" pitchFamily="34" charset="0"/>
            </a:rPr>
            <a:t>qty</a:t>
          </a:r>
          <a:r>
            <a:rPr lang="en-US" sz="1600" dirty="0" smtClean="0">
              <a:latin typeface="Calibri" pitchFamily="34" charset="0"/>
              <a:cs typeface="Calibri" pitchFamily="34" charset="0"/>
            </a:rPr>
            <a:t>, </a:t>
          </a:r>
          <a:r>
            <a:rPr lang="en-US" sz="1600" dirty="0" smtClean="0">
              <a:solidFill>
                <a:srgbClr val="FF0000"/>
              </a:solidFill>
              <a:latin typeface="Calibri" pitchFamily="34" charset="0"/>
              <a:cs typeface="Calibri" pitchFamily="34" charset="0"/>
            </a:rPr>
            <a:t>density</a:t>
          </a:r>
          <a:r>
            <a:rPr lang="en-US" sz="1600" dirty="0" smtClean="0">
              <a:latin typeface="Calibri" pitchFamily="34" charset="0"/>
              <a:cs typeface="Calibri" pitchFamily="34" charset="0"/>
            </a:rPr>
            <a:t>, </a:t>
          </a:r>
          <a:r>
            <a:rPr lang="en-US" sz="1600" dirty="0" smtClean="0">
              <a:solidFill>
                <a:srgbClr val="FF0000"/>
              </a:solidFill>
              <a:latin typeface="Calibri" pitchFamily="34" charset="0"/>
              <a:cs typeface="Calibri" pitchFamily="34" charset="0"/>
            </a:rPr>
            <a:t>thickness</a:t>
          </a:r>
          <a:r>
            <a:rPr lang="en-US" sz="1600" dirty="0" smtClean="0">
              <a:latin typeface="Calibri" pitchFamily="34" charset="0"/>
              <a:cs typeface="Calibri" pitchFamily="34" charset="0"/>
            </a:rPr>
            <a:t>, </a:t>
          </a:r>
          <a:r>
            <a:rPr lang="en-US" sz="1600" dirty="0" smtClean="0">
              <a:solidFill>
                <a:srgbClr val="FF0000"/>
              </a:solidFill>
              <a:latin typeface="Calibri" pitchFamily="34" charset="0"/>
              <a:cs typeface="Calibri" pitchFamily="34" charset="0"/>
            </a:rPr>
            <a:t>d1</a:t>
          </a:r>
          <a:r>
            <a:rPr lang="en-US" sz="1600" dirty="0" smtClean="0">
              <a:latin typeface="Calibri" pitchFamily="34" charset="0"/>
              <a:cs typeface="Calibri" pitchFamily="34" charset="0"/>
            </a:rPr>
            <a:t>, </a:t>
          </a:r>
          <a:r>
            <a:rPr lang="en-US" sz="1600" dirty="0" smtClean="0">
              <a:solidFill>
                <a:srgbClr val="FF0000"/>
              </a:solidFill>
              <a:latin typeface="Calibri" pitchFamily="34" charset="0"/>
              <a:cs typeface="Calibri" pitchFamily="34" charset="0"/>
            </a:rPr>
            <a:t>d2</a:t>
          </a:r>
          <a:endParaRPr lang="en-US" sz="1600" dirty="0">
            <a:solidFill>
              <a:srgbClr val="FF0000"/>
            </a:solidFill>
            <a:latin typeface="Calibri" pitchFamily="34" charset="0"/>
            <a:cs typeface="Calibri" pitchFamily="34" charset="0"/>
          </a:endParaRPr>
        </a:p>
      </dgm:t>
    </dgm:pt>
    <dgm:pt modelId="{9B08A61B-E7B5-4D2D-A732-B355E7DE964A}" type="parTrans" cxnId="{E93350C6-00C3-4844-A287-340EC12B88DD}">
      <dgm:prSet/>
      <dgm:spPr/>
      <dgm:t>
        <a:bodyPr/>
        <a:lstStyle/>
        <a:p>
          <a:endParaRPr lang="en-US" sz="1600">
            <a:latin typeface="Calibri" pitchFamily="34" charset="0"/>
            <a:cs typeface="Calibri" pitchFamily="34" charset="0"/>
          </a:endParaRPr>
        </a:p>
      </dgm:t>
    </dgm:pt>
    <dgm:pt modelId="{4E9C4A2F-3C46-4116-B02E-27F1C03C765E}" type="sibTrans" cxnId="{E93350C6-00C3-4844-A287-340EC12B88DD}">
      <dgm:prSet/>
      <dgm:spPr/>
      <dgm:t>
        <a:bodyPr/>
        <a:lstStyle/>
        <a:p>
          <a:endParaRPr lang="en-US" sz="1600">
            <a:latin typeface="Calibri" pitchFamily="34" charset="0"/>
            <a:cs typeface="Calibri" pitchFamily="34" charset="0"/>
          </a:endParaRPr>
        </a:p>
      </dgm:t>
    </dgm:pt>
    <dgm:pt modelId="{384DBA0A-24FA-4D07-B557-64CBE543628E}">
      <dgm:prSet phldrT="[Text]" custT="1"/>
      <dgm:spPr/>
      <dgm:t>
        <a:bodyPr/>
        <a:lstStyle/>
        <a:p>
          <a:r>
            <a:rPr lang="en-US" sz="1600" dirty="0" smtClean="0">
              <a:latin typeface="Calibri" pitchFamily="34" charset="0"/>
              <a:cs typeface="Calibri" pitchFamily="34" charset="0"/>
            </a:rPr>
            <a:t>Compute Weight of a single washer</a:t>
          </a:r>
          <a:endParaRPr lang="en-US" sz="1600" dirty="0">
            <a:latin typeface="Calibri" pitchFamily="34" charset="0"/>
            <a:cs typeface="Calibri" pitchFamily="34" charset="0"/>
          </a:endParaRPr>
        </a:p>
      </dgm:t>
    </dgm:pt>
    <dgm:pt modelId="{B47D5D51-144F-4939-822D-184D719FC4D8}" type="parTrans" cxnId="{04A6DFF8-7EAC-40E2-934A-E978AD649446}">
      <dgm:prSet/>
      <dgm:spPr/>
      <dgm:t>
        <a:bodyPr/>
        <a:lstStyle/>
        <a:p>
          <a:endParaRPr lang="en-US" sz="1600">
            <a:latin typeface="Calibri" pitchFamily="34" charset="0"/>
            <a:cs typeface="Calibri" pitchFamily="34" charset="0"/>
          </a:endParaRPr>
        </a:p>
      </dgm:t>
    </dgm:pt>
    <dgm:pt modelId="{BD008AE8-A2C7-45E7-8B80-44420F871EDA}" type="sibTrans" cxnId="{04A6DFF8-7EAC-40E2-934A-E978AD649446}">
      <dgm:prSet/>
      <dgm:spPr/>
      <dgm:t>
        <a:bodyPr/>
        <a:lstStyle/>
        <a:p>
          <a:endParaRPr lang="en-US" sz="1600">
            <a:latin typeface="Calibri" pitchFamily="34" charset="0"/>
            <a:cs typeface="Calibri" pitchFamily="34" charset="0"/>
          </a:endParaRPr>
        </a:p>
      </dgm:t>
    </dgm:pt>
    <dgm:pt modelId="{8ECE73B4-EA93-47B3-8EC2-F7ED692E3675}">
      <dgm:prSet phldrT="[Text]" custT="1"/>
      <dgm:spPr/>
      <dgm:t>
        <a:bodyPr/>
        <a:lstStyle/>
        <a:p>
          <a:r>
            <a:rPr lang="en-US" sz="1600" smtClean="0">
              <a:latin typeface="Calibri" pitchFamily="34" charset="0"/>
              <a:cs typeface="Calibri" pitchFamily="34" charset="0"/>
            </a:rPr>
            <a:t>Output total weight</a:t>
          </a:r>
          <a:endParaRPr lang="en-US" sz="1600">
            <a:latin typeface="Calibri" pitchFamily="34" charset="0"/>
            <a:cs typeface="Calibri" pitchFamily="34" charset="0"/>
          </a:endParaRPr>
        </a:p>
      </dgm:t>
    </dgm:pt>
    <dgm:pt modelId="{7E6D309A-79CB-4C43-AE34-1521813852D1}" type="parTrans" cxnId="{64C7D91D-A2E4-40E2-A05E-EEDA79978A44}">
      <dgm:prSet/>
      <dgm:spPr/>
      <dgm:t>
        <a:bodyPr/>
        <a:lstStyle/>
        <a:p>
          <a:endParaRPr lang="en-US" sz="1600">
            <a:latin typeface="Calibri" pitchFamily="34" charset="0"/>
            <a:cs typeface="Calibri" pitchFamily="34" charset="0"/>
          </a:endParaRPr>
        </a:p>
      </dgm:t>
    </dgm:pt>
    <dgm:pt modelId="{EB2E925D-C33C-4151-A5DA-90C837B41953}" type="sibTrans" cxnId="{64C7D91D-A2E4-40E2-A05E-EEDA79978A44}">
      <dgm:prSet/>
      <dgm:spPr/>
      <dgm:t>
        <a:bodyPr/>
        <a:lstStyle/>
        <a:p>
          <a:endParaRPr lang="en-US" sz="1600">
            <a:latin typeface="Calibri" pitchFamily="34" charset="0"/>
            <a:cs typeface="Calibri" pitchFamily="34" charset="0"/>
          </a:endParaRPr>
        </a:p>
      </dgm:t>
    </dgm:pt>
    <dgm:pt modelId="{F45B4A23-5160-48E2-B05D-79220BE8E6A0}">
      <dgm:prSet phldrT="[Text]" custT="1"/>
      <dgm:spPr/>
      <dgm:t>
        <a:bodyPr/>
        <a:lstStyle/>
        <a:p>
          <a:r>
            <a:rPr lang="en-US" sz="1600" smtClean="0">
              <a:latin typeface="Calibri" pitchFamily="34" charset="0"/>
              <a:cs typeface="Calibri" pitchFamily="34" charset="0"/>
            </a:rPr>
            <a:t>Compute total Weight</a:t>
          </a:r>
          <a:endParaRPr lang="en-US" sz="1600">
            <a:solidFill>
              <a:srgbClr val="FF0000"/>
            </a:solidFill>
            <a:latin typeface="Calibri" pitchFamily="34" charset="0"/>
            <a:cs typeface="Calibri" pitchFamily="34" charset="0"/>
          </a:endParaRPr>
        </a:p>
      </dgm:t>
    </dgm:pt>
    <dgm:pt modelId="{863A04C4-6207-46B3-8C8D-9F979BBF9A05}" type="parTrans" cxnId="{317B2BB5-F667-42DA-947C-C5F24EADAC46}">
      <dgm:prSet/>
      <dgm:spPr/>
      <dgm:t>
        <a:bodyPr/>
        <a:lstStyle/>
        <a:p>
          <a:endParaRPr lang="en-US" sz="1600">
            <a:latin typeface="Calibri" pitchFamily="34" charset="0"/>
            <a:cs typeface="Calibri" pitchFamily="34" charset="0"/>
          </a:endParaRPr>
        </a:p>
      </dgm:t>
    </dgm:pt>
    <dgm:pt modelId="{8D205E78-91B3-40A0-BDCE-2B3A30BC0A57}" type="sibTrans" cxnId="{317B2BB5-F667-42DA-947C-C5F24EADAC46}">
      <dgm:prSet/>
      <dgm:spPr/>
      <dgm:t>
        <a:bodyPr/>
        <a:lstStyle/>
        <a:p>
          <a:endParaRPr lang="en-US" sz="1600">
            <a:latin typeface="Calibri" pitchFamily="34" charset="0"/>
            <a:cs typeface="Calibri" pitchFamily="34" charset="0"/>
          </a:endParaRPr>
        </a:p>
      </dgm:t>
    </dgm:pt>
    <dgm:pt modelId="{DAC69E91-0613-4999-AFAA-732052BC759E}">
      <dgm:prSet phldrT="[Text]" custT="1"/>
      <dgm:spPr/>
      <dgm:t>
        <a:bodyPr/>
        <a:lstStyle/>
        <a:p>
          <a:r>
            <a:rPr lang="en-US" sz="1600" dirty="0" smtClean="0">
              <a:latin typeface="Calibri" pitchFamily="34" charset="0"/>
              <a:cs typeface="Calibri" pitchFamily="34" charset="0"/>
            </a:rPr>
            <a:t>Compute circle area</a:t>
          </a:r>
          <a:endParaRPr lang="en-US" sz="1600" dirty="0">
            <a:latin typeface="Calibri" pitchFamily="34" charset="0"/>
            <a:cs typeface="Calibri" pitchFamily="34" charset="0"/>
          </a:endParaRPr>
        </a:p>
      </dgm:t>
    </dgm:pt>
    <dgm:pt modelId="{ADBFCB45-89E9-4965-B599-F7F718E283B7}" type="parTrans" cxnId="{F59C5B6C-C070-4CCA-856D-0DB582C8C53B}">
      <dgm:prSet/>
      <dgm:spPr/>
      <dgm:t>
        <a:bodyPr/>
        <a:lstStyle/>
        <a:p>
          <a:endParaRPr lang="en-US" sz="1600">
            <a:latin typeface="Calibri" pitchFamily="34" charset="0"/>
            <a:cs typeface="Calibri" pitchFamily="34" charset="0"/>
          </a:endParaRPr>
        </a:p>
      </dgm:t>
    </dgm:pt>
    <dgm:pt modelId="{B8BD8FAD-0500-4230-8EF8-0B6966A9CC32}" type="sibTrans" cxnId="{F59C5B6C-C070-4CCA-856D-0DB582C8C53B}">
      <dgm:prSet/>
      <dgm:spPr/>
      <dgm:t>
        <a:bodyPr/>
        <a:lstStyle/>
        <a:p>
          <a:endParaRPr lang="en-US" sz="1600">
            <a:latin typeface="Calibri" pitchFamily="34" charset="0"/>
            <a:cs typeface="Calibri" pitchFamily="34" charset="0"/>
          </a:endParaRPr>
        </a:p>
      </dgm:t>
    </dgm:pt>
    <dgm:pt modelId="{60F7423D-974F-413D-BDAD-007ECC5E4356}" type="pres">
      <dgm:prSet presAssocID="{4D0F05B2-C4F6-4365-9E92-D51D88C83A29}" presName="hierChild1" presStyleCnt="0">
        <dgm:presLayoutVars>
          <dgm:orgChart val="1"/>
          <dgm:chPref val="1"/>
          <dgm:dir/>
          <dgm:animOne val="branch"/>
          <dgm:animLvl val="lvl"/>
          <dgm:resizeHandles/>
        </dgm:presLayoutVars>
      </dgm:prSet>
      <dgm:spPr/>
      <dgm:t>
        <a:bodyPr/>
        <a:lstStyle/>
        <a:p>
          <a:endParaRPr lang="en-US"/>
        </a:p>
      </dgm:t>
    </dgm:pt>
    <dgm:pt modelId="{25F5FF24-50F0-45A1-8114-9BCF3B439E64}" type="pres">
      <dgm:prSet presAssocID="{30C07EF7-57ED-4250-B795-135C86E384D0}" presName="hierRoot1" presStyleCnt="0">
        <dgm:presLayoutVars>
          <dgm:hierBranch val="init"/>
        </dgm:presLayoutVars>
      </dgm:prSet>
      <dgm:spPr/>
    </dgm:pt>
    <dgm:pt modelId="{2A31A118-8A23-4C7F-92B0-6FBA05C63FFF}" type="pres">
      <dgm:prSet presAssocID="{30C07EF7-57ED-4250-B795-135C86E384D0}" presName="rootComposite1" presStyleCnt="0"/>
      <dgm:spPr/>
    </dgm:pt>
    <dgm:pt modelId="{5E0D3B8B-77DF-40DC-8C6C-1E2B3F380D7E}" type="pres">
      <dgm:prSet presAssocID="{30C07EF7-57ED-4250-B795-135C86E384D0}" presName="rootText1" presStyleLbl="node0" presStyleIdx="0" presStyleCnt="1">
        <dgm:presLayoutVars>
          <dgm:chPref val="3"/>
        </dgm:presLayoutVars>
      </dgm:prSet>
      <dgm:spPr/>
      <dgm:t>
        <a:bodyPr/>
        <a:lstStyle/>
        <a:p>
          <a:endParaRPr lang="en-US"/>
        </a:p>
      </dgm:t>
    </dgm:pt>
    <dgm:pt modelId="{72F6AD65-7EC3-4C92-9F1C-66047313E97F}" type="pres">
      <dgm:prSet presAssocID="{30C07EF7-57ED-4250-B795-135C86E384D0}" presName="rootConnector1" presStyleLbl="node1" presStyleIdx="0" presStyleCnt="0"/>
      <dgm:spPr/>
      <dgm:t>
        <a:bodyPr/>
        <a:lstStyle/>
        <a:p>
          <a:endParaRPr lang="en-US"/>
        </a:p>
      </dgm:t>
    </dgm:pt>
    <dgm:pt modelId="{D2B17DB4-F450-49F1-BA87-FC0828A920F4}" type="pres">
      <dgm:prSet presAssocID="{30C07EF7-57ED-4250-B795-135C86E384D0}" presName="hierChild2" presStyleCnt="0"/>
      <dgm:spPr/>
    </dgm:pt>
    <dgm:pt modelId="{14F81CE7-5EAF-4222-85C2-CA9FB863D9C4}" type="pres">
      <dgm:prSet presAssocID="{9B08A61B-E7B5-4D2D-A732-B355E7DE964A}" presName="Name37" presStyleLbl="parChTrans1D2" presStyleIdx="0" presStyleCnt="4"/>
      <dgm:spPr/>
      <dgm:t>
        <a:bodyPr/>
        <a:lstStyle/>
        <a:p>
          <a:endParaRPr lang="en-US"/>
        </a:p>
      </dgm:t>
    </dgm:pt>
    <dgm:pt modelId="{16EC7DBA-0427-4F7D-BD52-A226629769E2}" type="pres">
      <dgm:prSet presAssocID="{FFAA1270-6D67-4A73-80EA-92F4965075CC}" presName="hierRoot2" presStyleCnt="0">
        <dgm:presLayoutVars>
          <dgm:hierBranch val="init"/>
        </dgm:presLayoutVars>
      </dgm:prSet>
      <dgm:spPr/>
    </dgm:pt>
    <dgm:pt modelId="{BB014FCE-F9D1-4455-8292-DB660E678942}" type="pres">
      <dgm:prSet presAssocID="{FFAA1270-6D67-4A73-80EA-92F4965075CC}" presName="rootComposite" presStyleCnt="0"/>
      <dgm:spPr/>
    </dgm:pt>
    <dgm:pt modelId="{72B91CF1-7161-4B21-8EF7-A55AFE7AB578}" type="pres">
      <dgm:prSet presAssocID="{FFAA1270-6D67-4A73-80EA-92F4965075CC}" presName="rootText" presStyleLbl="node2" presStyleIdx="0" presStyleCnt="4" custScaleX="112376" custLinFactNeighborX="4254">
        <dgm:presLayoutVars>
          <dgm:chPref val="3"/>
        </dgm:presLayoutVars>
      </dgm:prSet>
      <dgm:spPr/>
      <dgm:t>
        <a:bodyPr/>
        <a:lstStyle/>
        <a:p>
          <a:endParaRPr lang="en-US"/>
        </a:p>
      </dgm:t>
    </dgm:pt>
    <dgm:pt modelId="{3A4A2AE2-B978-4179-B315-3F92C8CDEE58}" type="pres">
      <dgm:prSet presAssocID="{FFAA1270-6D67-4A73-80EA-92F4965075CC}" presName="rootConnector" presStyleLbl="node2" presStyleIdx="0" presStyleCnt="4"/>
      <dgm:spPr/>
      <dgm:t>
        <a:bodyPr/>
        <a:lstStyle/>
        <a:p>
          <a:endParaRPr lang="en-US"/>
        </a:p>
      </dgm:t>
    </dgm:pt>
    <dgm:pt modelId="{55A8AC32-985C-48E0-B618-A887D86275B1}" type="pres">
      <dgm:prSet presAssocID="{FFAA1270-6D67-4A73-80EA-92F4965075CC}" presName="hierChild4" presStyleCnt="0"/>
      <dgm:spPr/>
    </dgm:pt>
    <dgm:pt modelId="{E4CEC0EF-DF2D-4FDA-B4D1-1588F8D7640A}" type="pres">
      <dgm:prSet presAssocID="{FFAA1270-6D67-4A73-80EA-92F4965075CC}" presName="hierChild5" presStyleCnt="0"/>
      <dgm:spPr/>
    </dgm:pt>
    <dgm:pt modelId="{C65F9734-5876-436E-A803-EBD12390F0C8}" type="pres">
      <dgm:prSet presAssocID="{B47D5D51-144F-4939-822D-184D719FC4D8}" presName="Name37" presStyleLbl="parChTrans1D2" presStyleIdx="1" presStyleCnt="4"/>
      <dgm:spPr/>
      <dgm:t>
        <a:bodyPr/>
        <a:lstStyle/>
        <a:p>
          <a:endParaRPr lang="en-US"/>
        </a:p>
      </dgm:t>
    </dgm:pt>
    <dgm:pt modelId="{4EA65949-326C-4DC1-A810-D27B8EC70B07}" type="pres">
      <dgm:prSet presAssocID="{384DBA0A-24FA-4D07-B557-64CBE543628E}" presName="hierRoot2" presStyleCnt="0">
        <dgm:presLayoutVars>
          <dgm:hierBranch/>
        </dgm:presLayoutVars>
      </dgm:prSet>
      <dgm:spPr/>
    </dgm:pt>
    <dgm:pt modelId="{5EDC20A4-46F2-449E-8034-8C6F19793642}" type="pres">
      <dgm:prSet presAssocID="{384DBA0A-24FA-4D07-B557-64CBE543628E}" presName="rootComposite" presStyleCnt="0"/>
      <dgm:spPr/>
    </dgm:pt>
    <dgm:pt modelId="{667CB6C0-6565-4AD5-813A-D534ABD39159}" type="pres">
      <dgm:prSet presAssocID="{384DBA0A-24FA-4D07-B557-64CBE543628E}" presName="rootText" presStyleLbl="node2" presStyleIdx="1" presStyleCnt="4">
        <dgm:presLayoutVars>
          <dgm:chPref val="3"/>
        </dgm:presLayoutVars>
      </dgm:prSet>
      <dgm:spPr/>
      <dgm:t>
        <a:bodyPr/>
        <a:lstStyle/>
        <a:p>
          <a:endParaRPr lang="en-US"/>
        </a:p>
      </dgm:t>
    </dgm:pt>
    <dgm:pt modelId="{84304C50-FF9F-4566-8333-F1C14DBD4558}" type="pres">
      <dgm:prSet presAssocID="{384DBA0A-24FA-4D07-B557-64CBE543628E}" presName="rootConnector" presStyleLbl="node2" presStyleIdx="1" presStyleCnt="4"/>
      <dgm:spPr/>
      <dgm:t>
        <a:bodyPr/>
        <a:lstStyle/>
        <a:p>
          <a:endParaRPr lang="en-US"/>
        </a:p>
      </dgm:t>
    </dgm:pt>
    <dgm:pt modelId="{DE145A04-D953-44E9-AB89-99A7929EB078}" type="pres">
      <dgm:prSet presAssocID="{384DBA0A-24FA-4D07-B557-64CBE543628E}" presName="hierChild4" presStyleCnt="0"/>
      <dgm:spPr/>
    </dgm:pt>
    <dgm:pt modelId="{9316EB06-2157-456B-957F-C49D7C28B376}" type="pres">
      <dgm:prSet presAssocID="{ADBFCB45-89E9-4965-B599-F7F718E283B7}" presName="Name35" presStyleLbl="parChTrans1D3" presStyleIdx="0" presStyleCnt="1"/>
      <dgm:spPr/>
      <dgm:t>
        <a:bodyPr/>
        <a:lstStyle/>
        <a:p>
          <a:endParaRPr lang="en-US"/>
        </a:p>
      </dgm:t>
    </dgm:pt>
    <dgm:pt modelId="{9A0ED9B3-6D75-40AE-81DF-9041F6E2DCBC}" type="pres">
      <dgm:prSet presAssocID="{DAC69E91-0613-4999-AFAA-732052BC759E}" presName="hierRoot2" presStyleCnt="0">
        <dgm:presLayoutVars>
          <dgm:hierBranch val="init"/>
        </dgm:presLayoutVars>
      </dgm:prSet>
      <dgm:spPr/>
    </dgm:pt>
    <dgm:pt modelId="{C95C3E24-B1C9-4683-811A-ED174125B8A6}" type="pres">
      <dgm:prSet presAssocID="{DAC69E91-0613-4999-AFAA-732052BC759E}" presName="rootComposite" presStyleCnt="0"/>
      <dgm:spPr/>
    </dgm:pt>
    <dgm:pt modelId="{B217E01A-AEA5-4335-9F18-1A7C6761C7D6}" type="pres">
      <dgm:prSet presAssocID="{DAC69E91-0613-4999-AFAA-732052BC759E}" presName="rootText" presStyleLbl="node3" presStyleIdx="0" presStyleCnt="1">
        <dgm:presLayoutVars>
          <dgm:chPref val="3"/>
        </dgm:presLayoutVars>
      </dgm:prSet>
      <dgm:spPr/>
      <dgm:t>
        <a:bodyPr/>
        <a:lstStyle/>
        <a:p>
          <a:endParaRPr lang="en-US"/>
        </a:p>
      </dgm:t>
    </dgm:pt>
    <dgm:pt modelId="{42FEB5B0-1D76-4367-B7F1-C15F56ED28E4}" type="pres">
      <dgm:prSet presAssocID="{DAC69E91-0613-4999-AFAA-732052BC759E}" presName="rootConnector" presStyleLbl="node3" presStyleIdx="0" presStyleCnt="1"/>
      <dgm:spPr/>
      <dgm:t>
        <a:bodyPr/>
        <a:lstStyle/>
        <a:p>
          <a:endParaRPr lang="en-US"/>
        </a:p>
      </dgm:t>
    </dgm:pt>
    <dgm:pt modelId="{753D1BD4-6594-4B3C-8F7C-985198B58796}" type="pres">
      <dgm:prSet presAssocID="{DAC69E91-0613-4999-AFAA-732052BC759E}" presName="hierChild4" presStyleCnt="0"/>
      <dgm:spPr/>
    </dgm:pt>
    <dgm:pt modelId="{11968861-D99C-443F-A04E-8E8DCA60B1A0}" type="pres">
      <dgm:prSet presAssocID="{DAC69E91-0613-4999-AFAA-732052BC759E}" presName="hierChild5" presStyleCnt="0"/>
      <dgm:spPr/>
    </dgm:pt>
    <dgm:pt modelId="{BEDF29B7-D0B3-4C49-A78A-BF4A3180527C}" type="pres">
      <dgm:prSet presAssocID="{384DBA0A-24FA-4D07-B557-64CBE543628E}" presName="hierChild5" presStyleCnt="0"/>
      <dgm:spPr/>
    </dgm:pt>
    <dgm:pt modelId="{CFB47309-B816-4314-8EAB-FF38977E96E2}" type="pres">
      <dgm:prSet presAssocID="{863A04C4-6207-46B3-8C8D-9F979BBF9A05}" presName="Name37" presStyleLbl="parChTrans1D2" presStyleIdx="2" presStyleCnt="4"/>
      <dgm:spPr/>
      <dgm:t>
        <a:bodyPr/>
        <a:lstStyle/>
        <a:p>
          <a:endParaRPr lang="en-US"/>
        </a:p>
      </dgm:t>
    </dgm:pt>
    <dgm:pt modelId="{8485C17F-F03D-4628-B122-3D8796D5D2C4}" type="pres">
      <dgm:prSet presAssocID="{F45B4A23-5160-48E2-B05D-79220BE8E6A0}" presName="hierRoot2" presStyleCnt="0">
        <dgm:presLayoutVars>
          <dgm:hierBranch val="init"/>
        </dgm:presLayoutVars>
      </dgm:prSet>
      <dgm:spPr/>
    </dgm:pt>
    <dgm:pt modelId="{4F7BDDDC-47D7-415C-96E4-943E6C84F9DA}" type="pres">
      <dgm:prSet presAssocID="{F45B4A23-5160-48E2-B05D-79220BE8E6A0}" presName="rootComposite" presStyleCnt="0"/>
      <dgm:spPr/>
    </dgm:pt>
    <dgm:pt modelId="{D9E07E61-3F72-4B59-9172-EB9CEF90BD8C}" type="pres">
      <dgm:prSet presAssocID="{F45B4A23-5160-48E2-B05D-79220BE8E6A0}" presName="rootText" presStyleLbl="node2" presStyleIdx="2" presStyleCnt="4">
        <dgm:presLayoutVars>
          <dgm:chPref val="3"/>
        </dgm:presLayoutVars>
      </dgm:prSet>
      <dgm:spPr/>
      <dgm:t>
        <a:bodyPr/>
        <a:lstStyle/>
        <a:p>
          <a:endParaRPr lang="en-US"/>
        </a:p>
      </dgm:t>
    </dgm:pt>
    <dgm:pt modelId="{FEDFACBC-81BB-45B5-BE07-A52D262E1373}" type="pres">
      <dgm:prSet presAssocID="{F45B4A23-5160-48E2-B05D-79220BE8E6A0}" presName="rootConnector" presStyleLbl="node2" presStyleIdx="2" presStyleCnt="4"/>
      <dgm:spPr/>
      <dgm:t>
        <a:bodyPr/>
        <a:lstStyle/>
        <a:p>
          <a:endParaRPr lang="en-US"/>
        </a:p>
      </dgm:t>
    </dgm:pt>
    <dgm:pt modelId="{A989CD9A-F1B0-4601-8D90-9F8EC2CE2AEF}" type="pres">
      <dgm:prSet presAssocID="{F45B4A23-5160-48E2-B05D-79220BE8E6A0}" presName="hierChild4" presStyleCnt="0"/>
      <dgm:spPr/>
    </dgm:pt>
    <dgm:pt modelId="{A3DC562A-2AC6-4DD3-B82D-3CA0C539CFE8}" type="pres">
      <dgm:prSet presAssocID="{F45B4A23-5160-48E2-B05D-79220BE8E6A0}" presName="hierChild5" presStyleCnt="0"/>
      <dgm:spPr/>
    </dgm:pt>
    <dgm:pt modelId="{78D06581-4C56-44ED-A48B-3E074D7D4A12}" type="pres">
      <dgm:prSet presAssocID="{7E6D309A-79CB-4C43-AE34-1521813852D1}" presName="Name37" presStyleLbl="parChTrans1D2" presStyleIdx="3" presStyleCnt="4"/>
      <dgm:spPr/>
      <dgm:t>
        <a:bodyPr/>
        <a:lstStyle/>
        <a:p>
          <a:endParaRPr lang="en-US"/>
        </a:p>
      </dgm:t>
    </dgm:pt>
    <dgm:pt modelId="{F1512D98-582F-4A73-A6AB-C0B3420A999D}" type="pres">
      <dgm:prSet presAssocID="{8ECE73B4-EA93-47B3-8EC2-F7ED692E3675}" presName="hierRoot2" presStyleCnt="0">
        <dgm:presLayoutVars>
          <dgm:hierBranch val="init"/>
        </dgm:presLayoutVars>
      </dgm:prSet>
      <dgm:spPr/>
    </dgm:pt>
    <dgm:pt modelId="{349D34DD-564A-4285-A9B8-15A2A4FAD750}" type="pres">
      <dgm:prSet presAssocID="{8ECE73B4-EA93-47B3-8EC2-F7ED692E3675}" presName="rootComposite" presStyleCnt="0"/>
      <dgm:spPr/>
    </dgm:pt>
    <dgm:pt modelId="{C4110DA1-8F2D-4D47-8B4E-6A26CEFCE751}" type="pres">
      <dgm:prSet presAssocID="{8ECE73B4-EA93-47B3-8EC2-F7ED692E3675}" presName="rootText" presStyleLbl="node2" presStyleIdx="3" presStyleCnt="4" custLinFactNeighborX="-6381">
        <dgm:presLayoutVars>
          <dgm:chPref val="3"/>
        </dgm:presLayoutVars>
      </dgm:prSet>
      <dgm:spPr/>
      <dgm:t>
        <a:bodyPr/>
        <a:lstStyle/>
        <a:p>
          <a:endParaRPr lang="en-US"/>
        </a:p>
      </dgm:t>
    </dgm:pt>
    <dgm:pt modelId="{F87D91D9-A2CC-4778-B63C-383E827BF3BF}" type="pres">
      <dgm:prSet presAssocID="{8ECE73B4-EA93-47B3-8EC2-F7ED692E3675}" presName="rootConnector" presStyleLbl="node2" presStyleIdx="3" presStyleCnt="4"/>
      <dgm:spPr/>
      <dgm:t>
        <a:bodyPr/>
        <a:lstStyle/>
        <a:p>
          <a:endParaRPr lang="en-US"/>
        </a:p>
      </dgm:t>
    </dgm:pt>
    <dgm:pt modelId="{081D5200-7F93-48A8-8662-A001DB71F6A8}" type="pres">
      <dgm:prSet presAssocID="{8ECE73B4-EA93-47B3-8EC2-F7ED692E3675}" presName="hierChild4" presStyleCnt="0"/>
      <dgm:spPr/>
    </dgm:pt>
    <dgm:pt modelId="{12516E6B-5008-49CA-972E-0DA52E0350F5}" type="pres">
      <dgm:prSet presAssocID="{8ECE73B4-EA93-47B3-8EC2-F7ED692E3675}" presName="hierChild5" presStyleCnt="0"/>
      <dgm:spPr/>
    </dgm:pt>
    <dgm:pt modelId="{7DD424A3-341E-41CA-96D2-09BD5DC48D72}" type="pres">
      <dgm:prSet presAssocID="{30C07EF7-57ED-4250-B795-135C86E384D0}" presName="hierChild3" presStyleCnt="0"/>
      <dgm:spPr/>
    </dgm:pt>
  </dgm:ptLst>
  <dgm:cxnLst>
    <dgm:cxn modelId="{56E7D918-E294-4894-9058-639D95879A1D}" type="presOf" srcId="{4D0F05B2-C4F6-4365-9E92-D51D88C83A29}" destId="{60F7423D-974F-413D-BDAD-007ECC5E4356}" srcOrd="0" destOrd="0" presId="urn:microsoft.com/office/officeart/2005/8/layout/orgChart1"/>
    <dgm:cxn modelId="{6AACAC28-F893-48ED-905D-4BBA5B0D23C5}" type="presOf" srcId="{ADBFCB45-89E9-4965-B599-F7F718E283B7}" destId="{9316EB06-2157-456B-957F-C49D7C28B376}" srcOrd="0" destOrd="0" presId="urn:microsoft.com/office/officeart/2005/8/layout/orgChart1"/>
    <dgm:cxn modelId="{F987FE29-F553-416A-89F1-FD0DDE3B4E3E}" type="presOf" srcId="{30C07EF7-57ED-4250-B795-135C86E384D0}" destId="{72F6AD65-7EC3-4C92-9F1C-66047313E97F}" srcOrd="1" destOrd="0" presId="urn:microsoft.com/office/officeart/2005/8/layout/orgChart1"/>
    <dgm:cxn modelId="{04A6DFF8-7EAC-40E2-934A-E978AD649446}" srcId="{30C07EF7-57ED-4250-B795-135C86E384D0}" destId="{384DBA0A-24FA-4D07-B557-64CBE543628E}" srcOrd="1" destOrd="0" parTransId="{B47D5D51-144F-4939-822D-184D719FC4D8}" sibTransId="{BD008AE8-A2C7-45E7-8B80-44420F871EDA}"/>
    <dgm:cxn modelId="{BB187C68-95FF-4D24-961E-E99187CC1773}" type="presOf" srcId="{FFAA1270-6D67-4A73-80EA-92F4965075CC}" destId="{72B91CF1-7161-4B21-8EF7-A55AFE7AB578}" srcOrd="0" destOrd="0" presId="urn:microsoft.com/office/officeart/2005/8/layout/orgChart1"/>
    <dgm:cxn modelId="{B1B27999-EC9B-4A89-8026-B55587BFDE38}" type="presOf" srcId="{DAC69E91-0613-4999-AFAA-732052BC759E}" destId="{B217E01A-AEA5-4335-9F18-1A7C6761C7D6}" srcOrd="0" destOrd="0" presId="urn:microsoft.com/office/officeart/2005/8/layout/orgChart1"/>
    <dgm:cxn modelId="{64C7D91D-A2E4-40E2-A05E-EEDA79978A44}" srcId="{30C07EF7-57ED-4250-B795-135C86E384D0}" destId="{8ECE73B4-EA93-47B3-8EC2-F7ED692E3675}" srcOrd="3" destOrd="0" parTransId="{7E6D309A-79CB-4C43-AE34-1521813852D1}" sibTransId="{EB2E925D-C33C-4151-A5DA-90C837B41953}"/>
    <dgm:cxn modelId="{F59C5B6C-C070-4CCA-856D-0DB582C8C53B}" srcId="{384DBA0A-24FA-4D07-B557-64CBE543628E}" destId="{DAC69E91-0613-4999-AFAA-732052BC759E}" srcOrd="0" destOrd="0" parTransId="{ADBFCB45-89E9-4965-B599-F7F718E283B7}" sibTransId="{B8BD8FAD-0500-4230-8EF8-0B6966A9CC32}"/>
    <dgm:cxn modelId="{9C87EBFA-E205-4183-BCF2-A7178B2DDA85}" type="presOf" srcId="{8ECE73B4-EA93-47B3-8EC2-F7ED692E3675}" destId="{F87D91D9-A2CC-4778-B63C-383E827BF3BF}" srcOrd="1" destOrd="0" presId="urn:microsoft.com/office/officeart/2005/8/layout/orgChart1"/>
    <dgm:cxn modelId="{7E27718D-C07E-4F6D-96BE-0408ACCB2CDD}" type="presOf" srcId="{FFAA1270-6D67-4A73-80EA-92F4965075CC}" destId="{3A4A2AE2-B978-4179-B315-3F92C8CDEE58}" srcOrd="1" destOrd="0" presId="urn:microsoft.com/office/officeart/2005/8/layout/orgChart1"/>
    <dgm:cxn modelId="{590669B8-E55B-4945-B0D6-AE57715FEAFE}" srcId="{4D0F05B2-C4F6-4365-9E92-D51D88C83A29}" destId="{30C07EF7-57ED-4250-B795-135C86E384D0}" srcOrd="0" destOrd="0" parTransId="{D9245E26-0F28-43D1-89F0-E634D50679D1}" sibTransId="{119B9FE2-62A6-4415-BE08-1EB0B9C506FC}"/>
    <dgm:cxn modelId="{2DBEF2AF-4744-4B2D-ABF7-A81B323629D5}" type="presOf" srcId="{9B08A61B-E7B5-4D2D-A732-B355E7DE964A}" destId="{14F81CE7-5EAF-4222-85C2-CA9FB863D9C4}" srcOrd="0" destOrd="0" presId="urn:microsoft.com/office/officeart/2005/8/layout/orgChart1"/>
    <dgm:cxn modelId="{317B2BB5-F667-42DA-947C-C5F24EADAC46}" srcId="{30C07EF7-57ED-4250-B795-135C86E384D0}" destId="{F45B4A23-5160-48E2-B05D-79220BE8E6A0}" srcOrd="2" destOrd="0" parTransId="{863A04C4-6207-46B3-8C8D-9F979BBF9A05}" sibTransId="{8D205E78-91B3-40A0-BDCE-2B3A30BC0A57}"/>
    <dgm:cxn modelId="{EAECF107-AF56-4C59-BB3F-01B1E73D477A}" type="presOf" srcId="{30C07EF7-57ED-4250-B795-135C86E384D0}" destId="{5E0D3B8B-77DF-40DC-8C6C-1E2B3F380D7E}" srcOrd="0" destOrd="0" presId="urn:microsoft.com/office/officeart/2005/8/layout/orgChart1"/>
    <dgm:cxn modelId="{01D48C8D-F3E6-4279-B4B1-252DB22E8376}" type="presOf" srcId="{384DBA0A-24FA-4D07-B557-64CBE543628E}" destId="{84304C50-FF9F-4566-8333-F1C14DBD4558}" srcOrd="1" destOrd="0" presId="urn:microsoft.com/office/officeart/2005/8/layout/orgChart1"/>
    <dgm:cxn modelId="{230A3547-5860-4536-BB85-15D451E4289A}" type="presOf" srcId="{B47D5D51-144F-4939-822D-184D719FC4D8}" destId="{C65F9734-5876-436E-A803-EBD12390F0C8}" srcOrd="0" destOrd="0" presId="urn:microsoft.com/office/officeart/2005/8/layout/orgChart1"/>
    <dgm:cxn modelId="{9E449EB7-9B53-4428-A98E-D102EA025893}" type="presOf" srcId="{7E6D309A-79CB-4C43-AE34-1521813852D1}" destId="{78D06581-4C56-44ED-A48B-3E074D7D4A12}" srcOrd="0" destOrd="0" presId="urn:microsoft.com/office/officeart/2005/8/layout/orgChart1"/>
    <dgm:cxn modelId="{B51F37B2-AA88-4FA1-ACEF-C6CB2D2A7D60}" type="presOf" srcId="{F45B4A23-5160-48E2-B05D-79220BE8E6A0}" destId="{D9E07E61-3F72-4B59-9172-EB9CEF90BD8C}" srcOrd="0" destOrd="0" presId="urn:microsoft.com/office/officeart/2005/8/layout/orgChart1"/>
    <dgm:cxn modelId="{82780501-CB55-49E1-95FE-8B88AF870267}" type="presOf" srcId="{384DBA0A-24FA-4D07-B557-64CBE543628E}" destId="{667CB6C0-6565-4AD5-813A-D534ABD39159}" srcOrd="0" destOrd="0" presId="urn:microsoft.com/office/officeart/2005/8/layout/orgChart1"/>
    <dgm:cxn modelId="{4D56CBB0-5084-456B-B4F0-26DA34187A7E}" type="presOf" srcId="{F45B4A23-5160-48E2-B05D-79220BE8E6A0}" destId="{FEDFACBC-81BB-45B5-BE07-A52D262E1373}" srcOrd="1" destOrd="0" presId="urn:microsoft.com/office/officeart/2005/8/layout/orgChart1"/>
    <dgm:cxn modelId="{E93350C6-00C3-4844-A287-340EC12B88DD}" srcId="{30C07EF7-57ED-4250-B795-135C86E384D0}" destId="{FFAA1270-6D67-4A73-80EA-92F4965075CC}" srcOrd="0" destOrd="0" parTransId="{9B08A61B-E7B5-4D2D-A732-B355E7DE964A}" sibTransId="{4E9C4A2F-3C46-4116-B02E-27F1C03C765E}"/>
    <dgm:cxn modelId="{76EDF4FF-861E-4592-9558-B6AB5336CDC7}" type="presOf" srcId="{863A04C4-6207-46B3-8C8D-9F979BBF9A05}" destId="{CFB47309-B816-4314-8EAB-FF38977E96E2}" srcOrd="0" destOrd="0" presId="urn:microsoft.com/office/officeart/2005/8/layout/orgChart1"/>
    <dgm:cxn modelId="{BAEF5420-4988-4D9F-A9E0-6AC8C648CE46}" type="presOf" srcId="{DAC69E91-0613-4999-AFAA-732052BC759E}" destId="{42FEB5B0-1D76-4367-B7F1-C15F56ED28E4}" srcOrd="1" destOrd="0" presId="urn:microsoft.com/office/officeart/2005/8/layout/orgChart1"/>
    <dgm:cxn modelId="{60B47C20-DA51-4AA5-B9A1-CDC4F402F569}" type="presOf" srcId="{8ECE73B4-EA93-47B3-8EC2-F7ED692E3675}" destId="{C4110DA1-8F2D-4D47-8B4E-6A26CEFCE751}" srcOrd="0" destOrd="0" presId="urn:microsoft.com/office/officeart/2005/8/layout/orgChart1"/>
    <dgm:cxn modelId="{16FA41A4-57F7-4F24-96C8-E104CC738915}" type="presParOf" srcId="{60F7423D-974F-413D-BDAD-007ECC5E4356}" destId="{25F5FF24-50F0-45A1-8114-9BCF3B439E64}" srcOrd="0" destOrd="0" presId="urn:microsoft.com/office/officeart/2005/8/layout/orgChart1"/>
    <dgm:cxn modelId="{9C0CA45A-0CA4-4777-A229-B231DC818769}" type="presParOf" srcId="{25F5FF24-50F0-45A1-8114-9BCF3B439E64}" destId="{2A31A118-8A23-4C7F-92B0-6FBA05C63FFF}" srcOrd="0" destOrd="0" presId="urn:microsoft.com/office/officeart/2005/8/layout/orgChart1"/>
    <dgm:cxn modelId="{1F65401A-1894-4217-A8A3-EBAF15536412}" type="presParOf" srcId="{2A31A118-8A23-4C7F-92B0-6FBA05C63FFF}" destId="{5E0D3B8B-77DF-40DC-8C6C-1E2B3F380D7E}" srcOrd="0" destOrd="0" presId="urn:microsoft.com/office/officeart/2005/8/layout/orgChart1"/>
    <dgm:cxn modelId="{DB67010A-57B7-4F7F-87B6-B3E95A53DCC2}" type="presParOf" srcId="{2A31A118-8A23-4C7F-92B0-6FBA05C63FFF}" destId="{72F6AD65-7EC3-4C92-9F1C-66047313E97F}" srcOrd="1" destOrd="0" presId="urn:microsoft.com/office/officeart/2005/8/layout/orgChart1"/>
    <dgm:cxn modelId="{DAF20743-AF24-47DA-849E-0BA45E3316FE}" type="presParOf" srcId="{25F5FF24-50F0-45A1-8114-9BCF3B439E64}" destId="{D2B17DB4-F450-49F1-BA87-FC0828A920F4}" srcOrd="1" destOrd="0" presId="urn:microsoft.com/office/officeart/2005/8/layout/orgChart1"/>
    <dgm:cxn modelId="{A04F7BA5-F215-43BD-8FCC-7993048A933E}" type="presParOf" srcId="{D2B17DB4-F450-49F1-BA87-FC0828A920F4}" destId="{14F81CE7-5EAF-4222-85C2-CA9FB863D9C4}" srcOrd="0" destOrd="0" presId="urn:microsoft.com/office/officeart/2005/8/layout/orgChart1"/>
    <dgm:cxn modelId="{4021CB84-0326-46E1-965D-9691E1EAC8AC}" type="presParOf" srcId="{D2B17DB4-F450-49F1-BA87-FC0828A920F4}" destId="{16EC7DBA-0427-4F7D-BD52-A226629769E2}" srcOrd="1" destOrd="0" presId="urn:microsoft.com/office/officeart/2005/8/layout/orgChart1"/>
    <dgm:cxn modelId="{7652A30D-87C7-4475-A22E-A934017914DA}" type="presParOf" srcId="{16EC7DBA-0427-4F7D-BD52-A226629769E2}" destId="{BB014FCE-F9D1-4455-8292-DB660E678942}" srcOrd="0" destOrd="0" presId="urn:microsoft.com/office/officeart/2005/8/layout/orgChart1"/>
    <dgm:cxn modelId="{B3300539-4EAE-419E-B6F3-24CCB910FF3B}" type="presParOf" srcId="{BB014FCE-F9D1-4455-8292-DB660E678942}" destId="{72B91CF1-7161-4B21-8EF7-A55AFE7AB578}" srcOrd="0" destOrd="0" presId="urn:microsoft.com/office/officeart/2005/8/layout/orgChart1"/>
    <dgm:cxn modelId="{0D6C7B70-2E82-4782-9BC9-747E38D9F089}" type="presParOf" srcId="{BB014FCE-F9D1-4455-8292-DB660E678942}" destId="{3A4A2AE2-B978-4179-B315-3F92C8CDEE58}" srcOrd="1" destOrd="0" presId="urn:microsoft.com/office/officeart/2005/8/layout/orgChart1"/>
    <dgm:cxn modelId="{BDA6CC41-D5D7-45B6-BE8A-D0F78D8D96DA}" type="presParOf" srcId="{16EC7DBA-0427-4F7D-BD52-A226629769E2}" destId="{55A8AC32-985C-48E0-B618-A887D86275B1}" srcOrd="1" destOrd="0" presId="urn:microsoft.com/office/officeart/2005/8/layout/orgChart1"/>
    <dgm:cxn modelId="{DE12B8FD-FE44-4106-89D6-4ECEDD1E887F}" type="presParOf" srcId="{16EC7DBA-0427-4F7D-BD52-A226629769E2}" destId="{E4CEC0EF-DF2D-4FDA-B4D1-1588F8D7640A}" srcOrd="2" destOrd="0" presId="urn:microsoft.com/office/officeart/2005/8/layout/orgChart1"/>
    <dgm:cxn modelId="{E586DD80-4AB8-430C-BB91-98D3D9E4ED78}" type="presParOf" srcId="{D2B17DB4-F450-49F1-BA87-FC0828A920F4}" destId="{C65F9734-5876-436E-A803-EBD12390F0C8}" srcOrd="2" destOrd="0" presId="urn:microsoft.com/office/officeart/2005/8/layout/orgChart1"/>
    <dgm:cxn modelId="{4801B18F-E836-4EC6-8E41-06047FAF9451}" type="presParOf" srcId="{D2B17DB4-F450-49F1-BA87-FC0828A920F4}" destId="{4EA65949-326C-4DC1-A810-D27B8EC70B07}" srcOrd="3" destOrd="0" presId="urn:microsoft.com/office/officeart/2005/8/layout/orgChart1"/>
    <dgm:cxn modelId="{CB09EEEE-CED5-48EE-96FA-86064DC05B64}" type="presParOf" srcId="{4EA65949-326C-4DC1-A810-D27B8EC70B07}" destId="{5EDC20A4-46F2-449E-8034-8C6F19793642}" srcOrd="0" destOrd="0" presId="urn:microsoft.com/office/officeart/2005/8/layout/orgChart1"/>
    <dgm:cxn modelId="{AFBFA760-FD10-4107-86A3-7645D6774179}" type="presParOf" srcId="{5EDC20A4-46F2-449E-8034-8C6F19793642}" destId="{667CB6C0-6565-4AD5-813A-D534ABD39159}" srcOrd="0" destOrd="0" presId="urn:microsoft.com/office/officeart/2005/8/layout/orgChart1"/>
    <dgm:cxn modelId="{861E71C1-970B-412F-8A41-8E7F38D5DAFE}" type="presParOf" srcId="{5EDC20A4-46F2-449E-8034-8C6F19793642}" destId="{84304C50-FF9F-4566-8333-F1C14DBD4558}" srcOrd="1" destOrd="0" presId="urn:microsoft.com/office/officeart/2005/8/layout/orgChart1"/>
    <dgm:cxn modelId="{4B335F77-7F46-4F91-B0B1-498DF7F46CBF}" type="presParOf" srcId="{4EA65949-326C-4DC1-A810-D27B8EC70B07}" destId="{DE145A04-D953-44E9-AB89-99A7929EB078}" srcOrd="1" destOrd="0" presId="urn:microsoft.com/office/officeart/2005/8/layout/orgChart1"/>
    <dgm:cxn modelId="{79F63764-DDB9-4548-B55B-192BAE5DBFE9}" type="presParOf" srcId="{DE145A04-D953-44E9-AB89-99A7929EB078}" destId="{9316EB06-2157-456B-957F-C49D7C28B376}" srcOrd="0" destOrd="0" presId="urn:microsoft.com/office/officeart/2005/8/layout/orgChart1"/>
    <dgm:cxn modelId="{72E77762-410C-4F55-80BE-E13B199BD367}" type="presParOf" srcId="{DE145A04-D953-44E9-AB89-99A7929EB078}" destId="{9A0ED9B3-6D75-40AE-81DF-9041F6E2DCBC}" srcOrd="1" destOrd="0" presId="urn:microsoft.com/office/officeart/2005/8/layout/orgChart1"/>
    <dgm:cxn modelId="{B56DF470-C0A2-4E21-AD8D-7311D97FE5BA}" type="presParOf" srcId="{9A0ED9B3-6D75-40AE-81DF-9041F6E2DCBC}" destId="{C95C3E24-B1C9-4683-811A-ED174125B8A6}" srcOrd="0" destOrd="0" presId="urn:microsoft.com/office/officeart/2005/8/layout/orgChart1"/>
    <dgm:cxn modelId="{731B7193-DB1E-49D3-86DE-626470E0C03E}" type="presParOf" srcId="{C95C3E24-B1C9-4683-811A-ED174125B8A6}" destId="{B217E01A-AEA5-4335-9F18-1A7C6761C7D6}" srcOrd="0" destOrd="0" presId="urn:microsoft.com/office/officeart/2005/8/layout/orgChart1"/>
    <dgm:cxn modelId="{4EBB95E5-6356-4469-B582-62A3B9D3552F}" type="presParOf" srcId="{C95C3E24-B1C9-4683-811A-ED174125B8A6}" destId="{42FEB5B0-1D76-4367-B7F1-C15F56ED28E4}" srcOrd="1" destOrd="0" presId="urn:microsoft.com/office/officeart/2005/8/layout/orgChart1"/>
    <dgm:cxn modelId="{67B05EAD-4167-4463-9748-5C7E8CB6ED9A}" type="presParOf" srcId="{9A0ED9B3-6D75-40AE-81DF-9041F6E2DCBC}" destId="{753D1BD4-6594-4B3C-8F7C-985198B58796}" srcOrd="1" destOrd="0" presId="urn:microsoft.com/office/officeart/2005/8/layout/orgChart1"/>
    <dgm:cxn modelId="{770484AF-BDC6-4236-AFBE-BF879B438570}" type="presParOf" srcId="{9A0ED9B3-6D75-40AE-81DF-9041F6E2DCBC}" destId="{11968861-D99C-443F-A04E-8E8DCA60B1A0}" srcOrd="2" destOrd="0" presId="urn:microsoft.com/office/officeart/2005/8/layout/orgChart1"/>
    <dgm:cxn modelId="{2359B1E7-BAD0-4B7F-A9D8-E2D29D780159}" type="presParOf" srcId="{4EA65949-326C-4DC1-A810-D27B8EC70B07}" destId="{BEDF29B7-D0B3-4C49-A78A-BF4A3180527C}" srcOrd="2" destOrd="0" presId="urn:microsoft.com/office/officeart/2005/8/layout/orgChart1"/>
    <dgm:cxn modelId="{4FD619C1-D930-4FE1-BA96-BEEA0F1C9160}" type="presParOf" srcId="{D2B17DB4-F450-49F1-BA87-FC0828A920F4}" destId="{CFB47309-B816-4314-8EAB-FF38977E96E2}" srcOrd="4" destOrd="0" presId="urn:microsoft.com/office/officeart/2005/8/layout/orgChart1"/>
    <dgm:cxn modelId="{5216AEF2-3A12-40F5-BDA2-2BBAF461B5BE}" type="presParOf" srcId="{D2B17DB4-F450-49F1-BA87-FC0828A920F4}" destId="{8485C17F-F03D-4628-B122-3D8796D5D2C4}" srcOrd="5" destOrd="0" presId="urn:microsoft.com/office/officeart/2005/8/layout/orgChart1"/>
    <dgm:cxn modelId="{226AB690-5BCD-40AF-BAA4-43DBF7E00D35}" type="presParOf" srcId="{8485C17F-F03D-4628-B122-3D8796D5D2C4}" destId="{4F7BDDDC-47D7-415C-96E4-943E6C84F9DA}" srcOrd="0" destOrd="0" presId="urn:microsoft.com/office/officeart/2005/8/layout/orgChart1"/>
    <dgm:cxn modelId="{72C7ED3D-CA65-4384-AFFC-0FA225D77B1E}" type="presParOf" srcId="{4F7BDDDC-47D7-415C-96E4-943E6C84F9DA}" destId="{D9E07E61-3F72-4B59-9172-EB9CEF90BD8C}" srcOrd="0" destOrd="0" presId="urn:microsoft.com/office/officeart/2005/8/layout/orgChart1"/>
    <dgm:cxn modelId="{88F2AE68-8A5C-463E-AA8D-70823E59B586}" type="presParOf" srcId="{4F7BDDDC-47D7-415C-96E4-943E6C84F9DA}" destId="{FEDFACBC-81BB-45B5-BE07-A52D262E1373}" srcOrd="1" destOrd="0" presId="urn:microsoft.com/office/officeart/2005/8/layout/orgChart1"/>
    <dgm:cxn modelId="{A61066F0-39C3-4A1F-9D05-A74A691C8887}" type="presParOf" srcId="{8485C17F-F03D-4628-B122-3D8796D5D2C4}" destId="{A989CD9A-F1B0-4601-8D90-9F8EC2CE2AEF}" srcOrd="1" destOrd="0" presId="urn:microsoft.com/office/officeart/2005/8/layout/orgChart1"/>
    <dgm:cxn modelId="{FC0ABF52-2FBE-443E-AF5C-8EA6D82AFBB3}" type="presParOf" srcId="{8485C17F-F03D-4628-B122-3D8796D5D2C4}" destId="{A3DC562A-2AC6-4DD3-B82D-3CA0C539CFE8}" srcOrd="2" destOrd="0" presId="urn:microsoft.com/office/officeart/2005/8/layout/orgChart1"/>
    <dgm:cxn modelId="{D6F8FB4B-A1A8-463A-B9E6-4B8CA9C3BA2F}" type="presParOf" srcId="{D2B17DB4-F450-49F1-BA87-FC0828A920F4}" destId="{78D06581-4C56-44ED-A48B-3E074D7D4A12}" srcOrd="6" destOrd="0" presId="urn:microsoft.com/office/officeart/2005/8/layout/orgChart1"/>
    <dgm:cxn modelId="{B478B627-5AE1-4C84-AA55-2052031ED5D8}" type="presParOf" srcId="{D2B17DB4-F450-49F1-BA87-FC0828A920F4}" destId="{F1512D98-582F-4A73-A6AB-C0B3420A999D}" srcOrd="7" destOrd="0" presId="urn:microsoft.com/office/officeart/2005/8/layout/orgChart1"/>
    <dgm:cxn modelId="{95BBA7E3-72D8-449B-A493-06564D3BE3A6}" type="presParOf" srcId="{F1512D98-582F-4A73-A6AB-C0B3420A999D}" destId="{349D34DD-564A-4285-A9B8-15A2A4FAD750}" srcOrd="0" destOrd="0" presId="urn:microsoft.com/office/officeart/2005/8/layout/orgChart1"/>
    <dgm:cxn modelId="{FC642045-81E6-4119-87CA-CA0C8AC0A598}" type="presParOf" srcId="{349D34DD-564A-4285-A9B8-15A2A4FAD750}" destId="{C4110DA1-8F2D-4D47-8B4E-6A26CEFCE751}" srcOrd="0" destOrd="0" presId="urn:microsoft.com/office/officeart/2005/8/layout/orgChart1"/>
    <dgm:cxn modelId="{863B9EF3-8F8B-4BC8-AA65-7EF587589FF8}" type="presParOf" srcId="{349D34DD-564A-4285-A9B8-15A2A4FAD750}" destId="{F87D91D9-A2CC-4778-B63C-383E827BF3BF}" srcOrd="1" destOrd="0" presId="urn:microsoft.com/office/officeart/2005/8/layout/orgChart1"/>
    <dgm:cxn modelId="{46AA0D6B-8409-4DBB-8889-DEF83AF06402}" type="presParOf" srcId="{F1512D98-582F-4A73-A6AB-C0B3420A999D}" destId="{081D5200-7F93-48A8-8662-A001DB71F6A8}" srcOrd="1" destOrd="0" presId="urn:microsoft.com/office/officeart/2005/8/layout/orgChart1"/>
    <dgm:cxn modelId="{13B18A48-47A1-4D5F-A87D-88FEFBD8B430}" type="presParOf" srcId="{F1512D98-582F-4A73-A6AB-C0B3420A999D}" destId="{12516E6B-5008-49CA-972E-0DA52E0350F5}" srcOrd="2" destOrd="0" presId="urn:microsoft.com/office/officeart/2005/8/layout/orgChart1"/>
    <dgm:cxn modelId="{BFC27485-CEAA-4FE1-87C2-6D24FE75F775}" type="presParOf" srcId="{25F5FF24-50F0-45A1-8114-9BCF3B439E64}" destId="{7DD424A3-341E-41CA-96D2-09BD5DC48D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defTabSz="922998"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825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algn="r" defTabSz="922338"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8F59914-CEE9-4B51-91C2-DBE59CCC0898}" type="slidenum">
              <a:rPr lang="en-GB"/>
              <a:pPr/>
              <a:t>‹#›</a:t>
            </a:fld>
            <a:endParaRPr lang="en-GB"/>
          </a:p>
        </p:txBody>
      </p:sp>
    </p:spTree>
    <p:extLst>
      <p:ext uri="{BB962C8B-B14F-4D97-AF65-F5344CB8AC3E}">
        <p14:creationId xmlns:p14="http://schemas.microsoft.com/office/powerpoint/2010/main" val="1410047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defTabSz="922998" eaLnBrk="0" hangingPunct="0">
              <a:defRPr lang="en-GB" sz="1300">
                <a:latin typeface="+mj-lt"/>
                <a:cs typeface="Arial" charset="0"/>
              </a:defRPr>
            </a:lvl1pPr>
          </a:lstStyle>
          <a:p>
            <a:pPr>
              <a:defRPr/>
            </a:pPr>
            <a:r>
              <a:rPr lang="en-US"/>
              <a:t>CS1010 Programming Methodology</a:t>
            </a:r>
          </a:p>
        </p:txBody>
      </p:sp>
      <p:sp>
        <p:nvSpPr>
          <p:cNvPr id="41987" name="Rectangle 4"/>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890588" y="4714875"/>
            <a:ext cx="4887912" cy="4467225"/>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BC291C2-2618-409E-8A5D-40646E24FA6C}" type="slidenum">
              <a:rPr lang="en-GB"/>
              <a:pPr/>
              <a:t>‹#›</a:t>
            </a:fld>
            <a:endParaRPr lang="en-GB"/>
          </a:p>
        </p:txBody>
      </p:sp>
      <p:sp>
        <p:nvSpPr>
          <p:cNvPr id="8" name="Date Placeholder 7"/>
          <p:cNvSpPr>
            <a:spLocks noGrp="1"/>
          </p:cNvSpPr>
          <p:nvPr>
            <p:ph type="dt" idx="1"/>
          </p:nvPr>
        </p:nvSpPr>
        <p:spPr>
          <a:xfrm>
            <a:off x="3778250" y="0"/>
            <a:ext cx="2889250" cy="496888"/>
          </a:xfrm>
          <a:prstGeom prst="rect">
            <a:avLst/>
          </a:prstGeom>
        </p:spPr>
        <p:txBody>
          <a:bodyPr vert="horz" wrap="square" lIns="88607" tIns="44304" rIns="88607" bIns="44304" numCol="1" anchor="t" anchorCtr="0" compatLnSpc="1">
            <a:prstTxWarp prst="textNoShape">
              <a:avLst/>
            </a:prstTxWarp>
          </a:bodyPr>
          <a:lstStyle>
            <a:lvl1pPr algn="r">
              <a:defRPr sz="1200"/>
            </a:lvl1pPr>
          </a:lstStyle>
          <a:p>
            <a:fld id="{DFF66F8E-957E-4A62-9948-448BB1ED1566}" type="datetimeFigureOut">
              <a:rPr lang="en-US"/>
              <a:pPr/>
              <a:t>8/26/2013</a:t>
            </a:fld>
            <a:endParaRPr lang="en-US"/>
          </a:p>
        </p:txBody>
      </p:sp>
    </p:spTree>
    <p:extLst>
      <p:ext uri="{BB962C8B-B14F-4D97-AF65-F5344CB8AC3E}">
        <p14:creationId xmlns:p14="http://schemas.microsoft.com/office/powerpoint/2010/main" val="107642383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w="9525"/>
        </p:spPr>
        <p:txBody>
          <a:bodyPr/>
          <a:lstStyle/>
          <a:p>
            <a:pPr eaLnBrk="1" hangingPunct="1"/>
            <a:endParaRPr lang="en-GB" dirty="0"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r>
              <a:rPr lang="en-US" dirty="0" smtClean="0">
                <a:cs typeface="Arial" pitchFamily="34" charset="0"/>
              </a:rPr>
              <a:t>In reality,</a:t>
            </a:r>
            <a:r>
              <a:rPr lang="en-US" baseline="0" dirty="0" smtClean="0">
                <a:cs typeface="Arial" pitchFamily="34" charset="0"/>
              </a:rPr>
              <a:t> you need to decide input and output by yourself</a:t>
            </a:r>
            <a:endParaRPr lang="en-US" dirty="0" smtClean="0">
              <a:cs typeface="Arial" pitchFamily="34" charset="0"/>
            </a:endParaRPr>
          </a:p>
          <a:p>
            <a:pPr eaLnBrk="1" hangingPunct="1"/>
            <a:r>
              <a:rPr lang="en-US" dirty="0" smtClean="0">
                <a:cs typeface="Arial" pitchFamily="34" charset="0"/>
              </a:rPr>
              <a:t>This is our decomposition</a:t>
            </a:r>
            <a:r>
              <a:rPr lang="en-US" baseline="0" dirty="0" smtClean="0">
                <a:cs typeface="Arial" pitchFamily="34" charset="0"/>
              </a:rPr>
              <a:t> outline</a:t>
            </a:r>
            <a:endParaRPr lang="en-US" dirty="0"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pPr marL="228600" indent="-228600" eaLnBrk="1" hangingPunct="1"/>
            <a:endParaRPr lang="en-US" dirty="0"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repeat the formula twice, each time with different diameter. It’s still ok because the duplicated code is just one line. But there could be other cases where your duplicated code is a big trunk. Then you would need to think about a better design to avoid duplication.</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16</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17</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Parameter is a variable. Whoever call this function will need to supply a value to </a:t>
            </a:r>
            <a:r>
              <a:rPr lang="en-US" smtClean="0"/>
              <a:t>the parameter</a:t>
            </a:r>
            <a:r>
              <a:rPr lang="en-US" baseline="0" smtClean="0"/>
              <a:t> </a:t>
            </a:r>
            <a:endParaRPr lang="en-SG" dirty="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18</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Return value will replace the function call for further calculation. So caller will continue doing 12.56636 – 3.14159 and assign result to variable </a:t>
            </a:r>
            <a:r>
              <a:rPr lang="en-US" baseline="0" dirty="0" err="1" smtClean="0"/>
              <a:t>rim_area</a:t>
            </a:r>
            <a:r>
              <a:rPr lang="en-US" baseline="0" dirty="0" smtClean="0"/>
              <a:t>.</a:t>
            </a:r>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19</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function</a:t>
            </a:r>
            <a:r>
              <a:rPr lang="en-US" baseline="0" dirty="0" smtClean="0"/>
              <a:t> prototype, you may just give the type of parameters and skip their names. You may even put parameter names there, but will be ignored by the compiler.</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20</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baseline="0" dirty="0" smtClean="0">
                <a:cs typeface="Arial" pitchFamily="34" charset="0"/>
              </a:rPr>
              <a:t>Pay attention to (1) syntax error; (2) coding style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22</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bwMode="auto">
          <a:xfrm>
            <a:off x="854075" y="744538"/>
            <a:ext cx="4960938" cy="3722687"/>
          </a:xfrm>
          <a:noFill/>
          <a:ln>
            <a:solidFill>
              <a:srgbClr val="000000"/>
            </a:solidFill>
            <a:miter lim="800000"/>
            <a:headEnd/>
            <a:tailEnd/>
          </a:ln>
        </p:spPr>
      </p:sp>
      <p:sp>
        <p:nvSpPr>
          <p:cNvPr id="55300" name="Rectangle 3"/>
          <p:cNvSpPr>
            <a:spLocks noGrp="1" noChangeArrowheads="1"/>
          </p:cNvSpPr>
          <p:nvPr>
            <p:ph type="body" idx="1"/>
          </p:nvPr>
        </p:nvSpPr>
        <p:spPr>
          <a:noFill/>
          <a:ln w="9525"/>
        </p:spPr>
        <p:txBody>
          <a:bodyPr/>
          <a:lstStyle/>
          <a:p>
            <a:pPr marL="0" indent="0" eaLnBrk="1" hangingPunct="1">
              <a:buFont typeface="+mj-lt"/>
              <a:buNone/>
            </a:pP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scope of variables</a:t>
            </a:r>
            <a:r>
              <a:rPr lang="en-US" baseline="0" dirty="0" smtClean="0"/>
              <a:t> / parameters is the function in which they are defined.</a:t>
            </a:r>
          </a:p>
          <a:p>
            <a:r>
              <a:rPr lang="en-SG" dirty="0" smtClean="0"/>
              <a:t>Formal parameter and actual parameter are different variables, belonging to </a:t>
            </a:r>
            <a:r>
              <a:rPr lang="en-SG" dirty="0" err="1" smtClean="0"/>
              <a:t>callee</a:t>
            </a:r>
            <a:r>
              <a:rPr lang="en-SG" dirty="0" smtClean="0"/>
              <a:t> and caller respectively. </a:t>
            </a:r>
          </a:p>
          <a:p>
            <a:r>
              <a:rPr lang="en-SG" dirty="0" smtClean="0"/>
              <a:t>Normally we give</a:t>
            </a:r>
            <a:r>
              <a:rPr lang="en-SG" baseline="0" dirty="0" smtClean="0"/>
              <a:t> them</a:t>
            </a:r>
            <a:r>
              <a:rPr lang="en-SG" dirty="0" smtClean="0"/>
              <a:t> different names, but even with the same names </a:t>
            </a:r>
            <a:r>
              <a:rPr lang="en-US" baseline="0" dirty="0" smtClean="0"/>
              <a:t>(e.g., replace 'x' with 'a' and 'y' with 'b'), </a:t>
            </a:r>
            <a:r>
              <a:rPr lang="en-SG" dirty="0" smtClean="0"/>
              <a:t>they are still different memory slots (</a:t>
            </a:r>
            <a:r>
              <a:rPr lang="en-US" baseline="0" dirty="0" smtClean="0"/>
              <a:t>with different memory addresses). Compiler will be able to differentiate them.</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23</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24</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function takes no parameter, then parameter</a:t>
            </a:r>
            <a:r>
              <a:rPr lang="en-US" baseline="0" dirty="0" smtClean="0"/>
              <a:t> list can be empty or "void".</a:t>
            </a:r>
          </a:p>
          <a:p>
            <a:r>
              <a:rPr lang="en-US" baseline="0" dirty="0" smtClean="0"/>
              <a:t>When all statements are executed, a function returns to caller naturally. Or if a "return" statement is met, control will also return to the caller instantly.</a:t>
            </a:r>
          </a:p>
          <a:p>
            <a:r>
              <a:rPr lang="en-US" baseline="0" dirty="0" smtClean="0"/>
              <a:t>As a programmer, it’s your design how many parameters a function will take and whether it will return a value or not.</a:t>
            </a:r>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25</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26</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Header Placeholder 3"/>
          <p:cNvSpPr>
            <a:spLocks noGrp="1"/>
          </p:cNvSpPr>
          <p:nvPr>
            <p:ph type="hdr" sz="quarter" idx="10"/>
          </p:nvPr>
        </p:nvSpPr>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27</a:t>
            </a:fld>
            <a:endParaRPr lang="en-GB"/>
          </a:p>
        </p:txBody>
      </p:sp>
    </p:spTree>
    <p:extLst>
      <p:ext uri="{BB962C8B-B14F-4D97-AF65-F5344CB8AC3E}">
        <p14:creationId xmlns:p14="http://schemas.microsoft.com/office/powerpoint/2010/main" val="1928526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baseline="0" dirty="0"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baseline="0" dirty="0" smtClean="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rPr/>
              <a:t> Programming Methodology</a:t>
            </a: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marL="228600" indent="-228600" eaLnBrk="1" hangingPunct="1">
              <a:buFont typeface="Calibri" pitchFamily="34" charset="0"/>
              <a:buAutoNum type="arabicPeriod"/>
            </a:pPr>
            <a:r>
              <a:rPr lang="en-US" dirty="0" smtClean="0"/>
              <a:t>For the </a:t>
            </a:r>
            <a:r>
              <a:rPr lang="en-US" dirty="0" err="1" smtClean="0"/>
              <a:t>int</a:t>
            </a:r>
            <a:r>
              <a:rPr lang="en-US" dirty="0" smtClean="0"/>
              <a:t> main(void) function, theoretically we can return any integer value, but we usually return 0 because the exit code 0 usually means a successful run (esp. when run in UNIX environment). </a:t>
            </a:r>
          </a:p>
          <a:p>
            <a:pPr marL="228600" indent="-228600" eaLnBrk="1" hangingPunct="1">
              <a:buFont typeface="Calibri" pitchFamily="34" charset="0"/>
              <a:buAutoNum type="arabicPeriod"/>
            </a:pPr>
            <a:r>
              <a:rPr lang="en-US" dirty="0" smtClean="0"/>
              <a:t>We can have the function return different values on different conditions (e.g., in an 'if' statement) to indicate under what circumstance did the program end.</a:t>
            </a:r>
          </a:p>
          <a:p>
            <a:pPr marL="228600" indent="-228600" eaLnBrk="1" hangingPunct="1">
              <a:buFont typeface="Calibri" pitchFamily="34" charset="0"/>
              <a:buAutoNum type="arabicPeriod"/>
            </a:pPr>
            <a:r>
              <a:rPr lang="en-US" dirty="0" smtClean="0"/>
              <a:t>Exit code is useful if we need to check the termination status of a program after the program is run (for some follow-up action), though we don’t make use of it in this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a:p>
            <a:pPr eaLnBrk="1" hangingPunct="1"/>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a:p>
            <a:pPr eaLnBrk="1" hangingPunct="1"/>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cs typeface="Arial" pitchFamily="34" charset="0"/>
              </a:rPr>
              <a:t>When implementation and testing did not give the expected outcome, go back to the analysis and design again.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pPr eaLnBrk="1" hangingPunct="1"/>
            <a:endParaRPr lang="en-US" dirty="0"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lang="en-SG" dirty="0" smtClean="0">
                <a:solidFill>
                  <a:srgbClr val="000000"/>
                </a:solidFill>
              </a:rPr>
              <a:t>Week7 - </a:t>
            </a:r>
            <a:fld id="{826CE3FE-375E-445E-AA3D-D35679B60A26}" type="slidenum">
              <a:rPr lang="en-SG" smtClean="0">
                <a:solidFill>
                  <a:srgbClr val="000000"/>
                </a:solidFill>
              </a:rPr>
              <a:pPr>
                <a:defRPr/>
              </a:pPr>
              <a:t>‹#›</a:t>
            </a:fld>
            <a:endParaRPr lang="en-SG" dirty="0">
              <a:solidFill>
                <a:srgbClr val="000000"/>
              </a:solidFill>
            </a:endParaRPr>
          </a:p>
        </p:txBody>
      </p:sp>
    </p:spTree>
    <p:extLst>
      <p:ext uri="{BB962C8B-B14F-4D97-AF65-F5344CB8AC3E}">
        <p14:creationId xmlns:p14="http://schemas.microsoft.com/office/powerpoint/2010/main" val="315129891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0111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6436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11764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9096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567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lang="en-SG" dirty="0" smtClean="0">
                <a:solidFill>
                  <a:srgbClr val="000000"/>
                </a:solidFill>
              </a:rPr>
              <a:t>Week7 - </a:t>
            </a:r>
            <a:fld id="{CC4E50E2-CD7E-4F2D-86CF-4347527F4E5E}"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20048553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lang="en-SG" dirty="0" smtClean="0">
                <a:solidFill>
                  <a:srgbClr val="000000"/>
                </a:solidFill>
              </a:rPr>
              <a:t>Week7 - </a:t>
            </a:r>
            <a:fld id="{4E794475-146A-4151-98FD-9FB37E3BD9B5}" type="slidenum">
              <a:rPr lang="en-SG" smtClean="0">
                <a:solidFill>
                  <a:srgbClr val="000000"/>
                </a:solidFill>
              </a:rPr>
              <a:pPr>
                <a:defRPr/>
              </a:pPr>
              <a:t>‹#›</a:t>
            </a:fld>
            <a:endParaRPr lang="en-SG" dirty="0">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7227839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86654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4642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8716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5502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11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BA830DEE-FC5E-47E4-BF5D-AFA6BD4C6869}" type="datetimeFigureOut">
              <a:rPr lang="en-SG">
                <a:solidFill>
                  <a:prstClr val="black">
                    <a:tint val="75000"/>
                  </a:prstClr>
                </a:solidFill>
              </a:rPr>
              <a:pPr/>
              <a:t>26/8/2013</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35C0E25F-3407-40E1-AA1A-2B8511ABBB6B}" type="slidenum">
              <a:rPr lang="en-SG">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52801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smtClean="0">
                <a:solidFill>
                  <a:srgbClr val="000000"/>
                </a:solidFill>
              </a:rPr>
              <a:t>CS1010 Programming Methodology</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lang="en-SG" dirty="0" smtClean="0">
                <a:solidFill>
                  <a:srgbClr val="000000"/>
                </a:solidFill>
              </a:rPr>
              <a:t>Week7 - </a:t>
            </a:r>
            <a:fld id="{2BA8DEFE-F8A0-4495-9E9A-55C0FD41D5E9}" type="slidenum">
              <a:rPr lang="en-SG" smtClean="0">
                <a:solidFill>
                  <a:srgbClr val="000000"/>
                </a:solidFill>
              </a:rPr>
              <a:pPr>
                <a:defRPr/>
              </a:pPr>
              <a:t>‹#›</a:t>
            </a:fld>
            <a:endParaRPr lang="en-SG" dirty="0">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52767346"/>
      </p:ext>
    </p:extLst>
  </p:cSld>
  <p:clrMap bg1="lt1" tx1="dk1" bg2="lt2" tx2="dk2" accent1="accent1" accent2="accent2" accent3="accent3" accent4="accent4" accent5="accent5" accent6="accent6" hlink="hlink" folHlink="folHlink"/>
  <p:sldLayoutIdLst>
    <p:sldLayoutId id="2147484829" r:id="rId1"/>
    <p:sldLayoutId id="2147484830" r:id="rId2"/>
    <p:sldLayoutId id="2147484834" r:id="rId3"/>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A830DEE-FC5E-47E4-BF5D-AFA6BD4C6869}" type="datetimeFigureOut">
              <a:rPr lang="en-SG" smtClean="0">
                <a:solidFill>
                  <a:prstClr val="black">
                    <a:tint val="75000"/>
                  </a:prstClr>
                </a:solidFill>
                <a:latin typeface="Calibri"/>
                <a:cs typeface="+mn-cs"/>
              </a:rPr>
              <a:pPr fontAlgn="auto">
                <a:spcBef>
                  <a:spcPts val="0"/>
                </a:spcBef>
                <a:spcAft>
                  <a:spcPts val="0"/>
                </a:spcAft>
              </a:pPr>
              <a:t>26/8/2013</a:t>
            </a:fld>
            <a:endParaRPr lang="en-SG" smtClean="0">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SG" smtClean="0">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5C0E25F-3407-40E1-AA1A-2B8511ABBB6B}" type="slidenum">
              <a:rPr lang="en-SG" smtClean="0">
                <a:solidFill>
                  <a:prstClr val="black">
                    <a:tint val="75000"/>
                  </a:prstClr>
                </a:solidFill>
                <a:latin typeface="Calibri"/>
                <a:cs typeface="+mn-cs"/>
              </a:rPr>
              <a:pPr fontAlgn="auto">
                <a:spcBef>
                  <a:spcPts val="0"/>
                </a:spcBef>
                <a:spcAft>
                  <a:spcPts val="0"/>
                </a:spcAft>
              </a:pPr>
              <a:t>‹#›</a:t>
            </a:fld>
            <a:endParaRPr lang="en-SG" smtClean="0">
              <a:solidFill>
                <a:prstClr val="black">
                  <a:tint val="75000"/>
                </a:prstClr>
              </a:solidFill>
              <a:latin typeface="Calibri"/>
              <a:cs typeface="+mn-cs"/>
            </a:endParaRPr>
          </a:p>
        </p:txBody>
      </p:sp>
    </p:spTree>
    <p:extLst>
      <p:ext uri="{BB962C8B-B14F-4D97-AF65-F5344CB8AC3E}">
        <p14:creationId xmlns:p14="http://schemas.microsoft.com/office/powerpoint/2010/main" val="3805008751"/>
      </p:ext>
    </p:extLst>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417744" y="2308592"/>
            <a:ext cx="8153400" cy="1631216"/>
          </a:xfrm>
        </p:spPr>
        <p:txBody>
          <a:bodyPr>
            <a:spAutoFit/>
          </a:bodyPr>
          <a:lstStyle/>
          <a:p>
            <a:pPr algn="ctr" eaLnBrk="1" hangingPunct="1"/>
            <a:r>
              <a:rPr lang="en-GB" sz="3600" b="1" dirty="0" smtClean="0">
                <a:solidFill>
                  <a:srgbClr val="C00000"/>
                </a:solidFill>
              </a:rPr>
              <a:t>CS1010: Programming Methodology</a:t>
            </a:r>
            <a:br>
              <a:rPr lang="en-GB" sz="3600" b="1" dirty="0" smtClean="0">
                <a:solidFill>
                  <a:srgbClr val="C00000"/>
                </a:solidFill>
              </a:rPr>
            </a:br>
            <a:r>
              <a:rPr lang="en-GB" sz="3600" b="1" dirty="0" smtClean="0">
                <a:solidFill>
                  <a:srgbClr val="C00000"/>
                </a:solidFill>
              </a:rPr>
              <a:t/>
            </a:r>
            <a:br>
              <a:rPr lang="en-GB" sz="3600" b="1" dirty="0" smtClean="0">
                <a:solidFill>
                  <a:srgbClr val="C00000"/>
                </a:solidFill>
              </a:rPr>
            </a:br>
            <a:r>
              <a:rPr lang="en-GB" sz="2800" b="1" dirty="0" smtClean="0">
                <a:solidFill>
                  <a:schemeClr val="bg1"/>
                </a:solidFill>
              </a:rPr>
              <a:t>Lecture 3: Top-down Design</a:t>
            </a:r>
          </a:p>
        </p:txBody>
      </p:sp>
      <p:pic>
        <p:nvPicPr>
          <p:cNvPr id="4"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55637" y="1402384"/>
            <a:ext cx="7948613" cy="1569660"/>
          </a:xfrm>
        </p:spPr>
        <p:txBody>
          <a:bodyPr>
            <a:spAutoFit/>
          </a:bodyPr>
          <a:lstStyle/>
          <a:p>
            <a:pPr marL="0" indent="0" eaLnBrk="1" hangingPunct="1">
              <a:buSzPct val="120000"/>
              <a:buFont typeface="Wingdings" pitchFamily="2" charset="2"/>
              <a:buNone/>
            </a:pPr>
            <a:r>
              <a:rPr lang="en-GB" dirty="0" smtClean="0">
                <a:solidFill>
                  <a:schemeClr val="tx1"/>
                </a:solidFill>
              </a:rPr>
              <a:t>You work for a hardware company that manufactures flat washers. To estimate shipping costs, your company needs </a:t>
            </a:r>
            <a:r>
              <a:rPr lang="en-GB" dirty="0" smtClean="0">
                <a:solidFill>
                  <a:srgbClr val="0000FF"/>
                </a:solidFill>
              </a:rPr>
              <a:t>a program that computes the weight of a specified quantity of flat washers.</a:t>
            </a:r>
            <a:endParaRPr lang="en-GB" sz="2000" dirty="0" smtClean="0">
              <a:solidFill>
                <a:srgbClr val="0000FF"/>
              </a:solidFill>
            </a:endParaRPr>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20486" name="Picture 2" descr="fig0304"/>
          <p:cNvPicPr preferRelativeResize="0">
            <a:picLocks noChangeAspect="1" noChangeArrowheads="1"/>
          </p:cNvPicPr>
          <p:nvPr/>
        </p:nvPicPr>
        <p:blipFill>
          <a:blip r:embed="rId3" cstate="print">
            <a:grayscl/>
          </a:blip>
          <a:srcRect/>
          <a:stretch>
            <a:fillRect/>
          </a:stretch>
        </p:blipFill>
        <p:spPr bwMode="auto">
          <a:xfrm>
            <a:off x="1109663" y="3078154"/>
            <a:ext cx="5830887" cy="3232150"/>
          </a:xfrm>
          <a:prstGeom prst="rect">
            <a:avLst/>
          </a:prstGeom>
          <a:noFill/>
          <a:ln w="9525">
            <a:noFill/>
            <a:miter lim="800000"/>
            <a:headEnd/>
            <a:tailEnd/>
          </a:ln>
        </p:spPr>
      </p:pic>
      <p:sp>
        <p:nvSpPr>
          <p:cNvPr id="7" name="TextBox 6"/>
          <p:cNvSpPr txBox="1"/>
          <p:nvPr/>
        </p:nvSpPr>
        <p:spPr>
          <a:xfrm>
            <a:off x="4513263" y="3451216"/>
            <a:ext cx="4090987"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400" i="1">
                <a:solidFill>
                  <a:srgbClr val="000000"/>
                </a:solidFill>
              </a:rPr>
              <a:t>rim area </a:t>
            </a:r>
            <a:r>
              <a:rPr lang="en-US" sz="2400">
                <a:solidFill>
                  <a:srgbClr val="000000"/>
                </a:solidFill>
              </a:rPr>
              <a:t>= </a:t>
            </a:r>
            <a:r>
              <a:rPr lang="en-US" sz="2400">
                <a:solidFill>
                  <a:srgbClr val="000000"/>
                </a:solidFill>
                <a:sym typeface="Symbol" pitchFamily="18" charset="2"/>
              </a:rPr>
              <a:t></a:t>
            </a:r>
            <a:r>
              <a:rPr lang="en-US" sz="2400">
                <a:solidFill>
                  <a:srgbClr val="000000"/>
                </a:solidFill>
              </a:rPr>
              <a:t>(</a:t>
            </a:r>
            <a:r>
              <a:rPr lang="en-US" sz="2400" i="1">
                <a:solidFill>
                  <a:srgbClr val="000000"/>
                </a:solidFill>
              </a:rPr>
              <a:t>d</a:t>
            </a:r>
            <a:r>
              <a:rPr lang="en-US" sz="2400" baseline="-25000">
                <a:solidFill>
                  <a:srgbClr val="000000"/>
                </a:solidFill>
              </a:rPr>
              <a:t>2</a:t>
            </a:r>
            <a:r>
              <a:rPr lang="en-US" sz="2400">
                <a:solidFill>
                  <a:srgbClr val="000000"/>
                </a:solidFill>
              </a:rPr>
              <a:t>/2)</a:t>
            </a:r>
            <a:r>
              <a:rPr lang="en-US" sz="2400" baseline="30000">
                <a:solidFill>
                  <a:srgbClr val="000000"/>
                </a:solidFill>
              </a:rPr>
              <a:t>2</a:t>
            </a:r>
            <a:r>
              <a:rPr lang="en-US" sz="2400">
                <a:solidFill>
                  <a:srgbClr val="000000"/>
                </a:solidFill>
              </a:rPr>
              <a:t> – </a:t>
            </a:r>
            <a:r>
              <a:rPr lang="en-US" sz="2400">
                <a:solidFill>
                  <a:srgbClr val="000000"/>
                </a:solidFill>
                <a:sym typeface="Symbol" pitchFamily="18" charset="2"/>
              </a:rPr>
              <a:t></a:t>
            </a:r>
            <a:r>
              <a:rPr lang="en-US" sz="2400">
                <a:solidFill>
                  <a:srgbClr val="000000"/>
                </a:solidFill>
              </a:rPr>
              <a:t>(</a:t>
            </a:r>
            <a:r>
              <a:rPr lang="en-US" sz="2400" i="1">
                <a:solidFill>
                  <a:srgbClr val="000000"/>
                </a:solidFill>
              </a:rPr>
              <a:t>d</a:t>
            </a:r>
            <a:r>
              <a:rPr lang="en-US" sz="2400" baseline="-25000">
                <a:solidFill>
                  <a:srgbClr val="000000"/>
                </a:solidFill>
              </a:rPr>
              <a:t>1</a:t>
            </a:r>
            <a:r>
              <a:rPr lang="en-US" sz="2400">
                <a:solidFill>
                  <a:srgbClr val="000000"/>
                </a:solidFill>
              </a:rPr>
              <a:t>/2)</a:t>
            </a:r>
            <a:r>
              <a:rPr lang="en-US" sz="2400" baseline="30000">
                <a:solidFill>
                  <a:srgbClr val="000000"/>
                </a:solidFill>
              </a:rPr>
              <a:t>2</a:t>
            </a:r>
            <a:endParaRPr lang="en-SG" sz="2400" baseline="30000">
              <a:solidFill>
                <a:srgbClr val="000000"/>
              </a:solidFill>
            </a:endParaRPr>
          </a:p>
        </p:txBody>
      </p:sp>
      <p:sp>
        <p:nvSpPr>
          <p:cNvPr id="2" name="Title 1"/>
          <p:cNvSpPr>
            <a:spLocks noGrp="1"/>
          </p:cNvSpPr>
          <p:nvPr>
            <p:ph type="title"/>
          </p:nvPr>
        </p:nvSpPr>
        <p:spPr/>
        <p:txBody>
          <a:bodyPr/>
          <a:lstStyle/>
          <a:p>
            <a:r>
              <a:rPr lang="en-GB" dirty="0" smtClean="0"/>
              <a:t>Case Study: </a:t>
            </a:r>
            <a:r>
              <a:rPr lang="en-GB" dirty="0"/>
              <a:t>Top-down Design (</a:t>
            </a:r>
            <a:r>
              <a:rPr lang="en-GB" dirty="0" smtClean="0"/>
              <a:t>1/5)</a:t>
            </a:r>
            <a:endParaRPr lang="en-SG" dirty="0"/>
          </a:p>
        </p:txBody>
      </p:sp>
      <p:sp>
        <p:nvSpPr>
          <p:cNvPr id="8"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dissolve">
                                      <p:cBhvr>
                                        <p:cTn id="7" dur="500"/>
                                        <p:tgtEl>
                                          <p:spTgt spid="2048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9"/>
          <p:cNvPicPr>
            <a:picLocks noChangeAspect="1" noChangeArrowheads="1"/>
          </p:cNvPicPr>
          <p:nvPr/>
        </p:nvPicPr>
        <p:blipFill>
          <a:blip r:embed="rId3" cstate="print"/>
          <a:srcRect/>
          <a:stretch>
            <a:fillRect/>
          </a:stretch>
        </p:blipFill>
        <p:spPr bwMode="auto">
          <a:xfrm>
            <a:off x="4010025" y="3529013"/>
            <a:ext cx="2952750" cy="2733675"/>
          </a:xfrm>
          <a:prstGeom prst="rect">
            <a:avLst/>
          </a:prstGeom>
          <a:noFill/>
          <a:ln w="9525">
            <a:noFill/>
            <a:miter lim="800000"/>
            <a:headEnd/>
            <a:tailEnd/>
          </a:ln>
        </p:spPr>
      </p:pic>
      <p:sp>
        <p:nvSpPr>
          <p:cNvPr id="6" name="Rectangle 3"/>
          <p:cNvSpPr>
            <a:spLocks noGrp="1" noChangeArrowheads="1"/>
          </p:cNvSpPr>
          <p:nvPr>
            <p:ph idx="1"/>
          </p:nvPr>
        </p:nvSpPr>
        <p:spPr>
          <a:xfrm>
            <a:off x="673100" y="1223963"/>
            <a:ext cx="7948613" cy="2422525"/>
          </a:xfrm>
        </p:spPr>
        <p:txBody>
          <a:bodyPr/>
          <a:lstStyle/>
          <a:p>
            <a:pPr marL="457200" indent="-457200" eaLnBrk="1" hangingPunct="1">
              <a:buSzPct val="120000"/>
              <a:buFont typeface="Wingdings" pitchFamily="2" charset="2"/>
              <a:buNone/>
            </a:pPr>
            <a:r>
              <a:rPr lang="en-GB" sz="2000" b="1" dirty="0" smtClean="0">
                <a:solidFill>
                  <a:srgbClr val="006600"/>
                </a:solidFill>
              </a:rPr>
              <a:t>Analysis:</a:t>
            </a:r>
          </a:p>
          <a:p>
            <a:pPr marL="457200" indent="-457200" eaLnBrk="1" hangingPunct="1">
              <a:buSzPct val="120000"/>
              <a:buFontTx/>
              <a:buChar char="-"/>
            </a:pPr>
            <a:r>
              <a:rPr lang="en-GB" sz="1800" dirty="0" smtClean="0">
                <a:solidFill>
                  <a:srgbClr val="0000FF"/>
                </a:solidFill>
              </a:rPr>
              <a:t>To get the weight of a specified </a:t>
            </a:r>
            <a:r>
              <a:rPr lang="en-GB" sz="1800" dirty="0" err="1" smtClean="0">
                <a:solidFill>
                  <a:srgbClr val="C00000"/>
                </a:solidFill>
              </a:rPr>
              <a:t>qty</a:t>
            </a:r>
            <a:r>
              <a:rPr lang="en-GB" sz="1800" dirty="0" smtClean="0">
                <a:solidFill>
                  <a:srgbClr val="0000FF"/>
                </a:solidFill>
              </a:rPr>
              <a:t> of washer, we need to know the </a:t>
            </a:r>
            <a:r>
              <a:rPr lang="en-GB" sz="1800" dirty="0" smtClean="0">
                <a:solidFill>
                  <a:srgbClr val="C00000"/>
                </a:solidFill>
              </a:rPr>
              <a:t>weight</a:t>
            </a:r>
            <a:r>
              <a:rPr lang="en-GB" sz="1800" dirty="0" smtClean="0">
                <a:solidFill>
                  <a:srgbClr val="0000FF"/>
                </a:solidFill>
              </a:rPr>
              <a:t> of each washer</a:t>
            </a:r>
          </a:p>
          <a:p>
            <a:pPr marL="457200" indent="-457200" eaLnBrk="1" hangingPunct="1">
              <a:buSzPct val="120000"/>
              <a:buFontTx/>
              <a:buChar char="-"/>
            </a:pPr>
            <a:r>
              <a:rPr lang="en-GB" sz="1800" dirty="0" smtClean="0">
                <a:solidFill>
                  <a:srgbClr val="0000FF"/>
                </a:solidFill>
              </a:rPr>
              <a:t>To get the weight of a washer, we need its </a:t>
            </a:r>
            <a:r>
              <a:rPr lang="en-GB" sz="1800" dirty="0" smtClean="0">
                <a:solidFill>
                  <a:srgbClr val="C00000"/>
                </a:solidFill>
              </a:rPr>
              <a:t>volume</a:t>
            </a:r>
            <a:r>
              <a:rPr lang="en-GB" sz="1800" dirty="0" smtClean="0">
                <a:solidFill>
                  <a:srgbClr val="0000FF"/>
                </a:solidFill>
              </a:rPr>
              <a:t> </a:t>
            </a:r>
            <a:r>
              <a:rPr lang="en-GB" sz="1800" dirty="0" smtClean="0">
                <a:solidFill>
                  <a:srgbClr val="0000FF"/>
                </a:solidFill>
                <a:sym typeface="Symbol" pitchFamily="18" charset="2"/>
              </a:rPr>
              <a:t></a:t>
            </a:r>
            <a:r>
              <a:rPr lang="en-GB" sz="1800" dirty="0" smtClean="0">
                <a:solidFill>
                  <a:srgbClr val="0000FF"/>
                </a:solidFill>
              </a:rPr>
              <a:t> </a:t>
            </a:r>
            <a:r>
              <a:rPr lang="en-GB" sz="1800" dirty="0" smtClean="0">
                <a:solidFill>
                  <a:srgbClr val="C00000"/>
                </a:solidFill>
              </a:rPr>
              <a:t>density</a:t>
            </a:r>
          </a:p>
          <a:p>
            <a:pPr marL="457200" indent="-457200" eaLnBrk="1" hangingPunct="1">
              <a:buSzPct val="120000"/>
              <a:buFontTx/>
              <a:buChar char="-"/>
            </a:pPr>
            <a:r>
              <a:rPr lang="en-GB" sz="1800" dirty="0" smtClean="0">
                <a:solidFill>
                  <a:srgbClr val="0000FF"/>
                </a:solidFill>
              </a:rPr>
              <a:t>To get volume, we need its </a:t>
            </a:r>
            <a:r>
              <a:rPr lang="en-GB" sz="1800" dirty="0" smtClean="0">
                <a:solidFill>
                  <a:srgbClr val="C00000"/>
                </a:solidFill>
              </a:rPr>
              <a:t>rim area</a:t>
            </a:r>
            <a:r>
              <a:rPr lang="en-GB" sz="1800" dirty="0" smtClean="0">
                <a:solidFill>
                  <a:srgbClr val="0000FF"/>
                </a:solidFill>
              </a:rPr>
              <a:t> </a:t>
            </a:r>
            <a:r>
              <a:rPr lang="en-GB" sz="1800" dirty="0" smtClean="0">
                <a:solidFill>
                  <a:srgbClr val="0000FF"/>
                </a:solidFill>
                <a:sym typeface="Symbol" pitchFamily="18" charset="2"/>
              </a:rPr>
              <a:t></a:t>
            </a:r>
            <a:r>
              <a:rPr lang="en-GB" sz="1800" dirty="0" smtClean="0">
                <a:solidFill>
                  <a:srgbClr val="0000FF"/>
                </a:solidFill>
              </a:rPr>
              <a:t> </a:t>
            </a:r>
            <a:r>
              <a:rPr lang="en-GB" sz="1800" dirty="0" smtClean="0">
                <a:solidFill>
                  <a:srgbClr val="C00000"/>
                </a:solidFill>
              </a:rPr>
              <a:t>thickness</a:t>
            </a:r>
          </a:p>
          <a:p>
            <a:pPr marL="457200" indent="-457200" eaLnBrk="1" hangingPunct="1">
              <a:buSzPct val="120000"/>
              <a:buFontTx/>
              <a:buChar char="-"/>
            </a:pPr>
            <a:r>
              <a:rPr lang="en-GB" sz="1800" dirty="0" smtClean="0">
                <a:solidFill>
                  <a:srgbClr val="0000FF"/>
                </a:solidFill>
              </a:rPr>
              <a:t>To get the rim area, we need </a:t>
            </a:r>
            <a:r>
              <a:rPr lang="en-GB" sz="1800" dirty="0" smtClean="0">
                <a:solidFill>
                  <a:srgbClr val="C00000"/>
                </a:solidFill>
              </a:rPr>
              <a:t>d2</a:t>
            </a:r>
            <a:r>
              <a:rPr lang="en-GB" sz="1800" dirty="0" smtClean="0">
                <a:solidFill>
                  <a:srgbClr val="0000FF"/>
                </a:solidFill>
              </a:rPr>
              <a:t> and </a:t>
            </a:r>
            <a:r>
              <a:rPr lang="en-GB" sz="1800" dirty="0" smtClean="0">
                <a:solidFill>
                  <a:srgbClr val="C00000"/>
                </a:solidFill>
              </a:rPr>
              <a:t>d1</a:t>
            </a:r>
          </a:p>
          <a:p>
            <a:pPr marL="457200" indent="-457200" eaLnBrk="1" hangingPunct="1">
              <a:buSzPct val="120000"/>
              <a:buFontTx/>
              <a:buChar char="-"/>
            </a:pPr>
            <a:r>
              <a:rPr lang="en-GB" sz="1800" dirty="0" err="1" smtClean="0">
                <a:solidFill>
                  <a:srgbClr val="C00000"/>
                </a:solidFill>
              </a:rPr>
              <a:t>qty</a:t>
            </a:r>
            <a:r>
              <a:rPr lang="en-GB" sz="1800" dirty="0" smtClean="0">
                <a:solidFill>
                  <a:srgbClr val="0000FF"/>
                </a:solidFill>
              </a:rPr>
              <a:t>, </a:t>
            </a:r>
            <a:r>
              <a:rPr lang="en-GB" sz="1800" dirty="0" smtClean="0">
                <a:solidFill>
                  <a:srgbClr val="C00000"/>
                </a:solidFill>
              </a:rPr>
              <a:t>density</a:t>
            </a:r>
            <a:r>
              <a:rPr lang="en-GB" sz="1800" dirty="0" smtClean="0">
                <a:solidFill>
                  <a:srgbClr val="0000FF"/>
                </a:solidFill>
              </a:rPr>
              <a:t>, </a:t>
            </a:r>
            <a:r>
              <a:rPr lang="en-GB" sz="1800" dirty="0" smtClean="0">
                <a:solidFill>
                  <a:srgbClr val="C00000"/>
                </a:solidFill>
              </a:rPr>
              <a:t>thickness</a:t>
            </a:r>
            <a:r>
              <a:rPr lang="en-GB" sz="1800" dirty="0" smtClean="0">
                <a:solidFill>
                  <a:srgbClr val="0000FF"/>
                </a:solidFill>
              </a:rPr>
              <a:t>, </a:t>
            </a:r>
            <a:r>
              <a:rPr lang="en-GB" sz="1800" dirty="0" smtClean="0">
                <a:solidFill>
                  <a:srgbClr val="C00000"/>
                </a:solidFill>
              </a:rPr>
              <a:t>d2</a:t>
            </a:r>
            <a:r>
              <a:rPr lang="en-GB" sz="1800" dirty="0" smtClean="0">
                <a:solidFill>
                  <a:srgbClr val="0000FF"/>
                </a:solidFill>
              </a:rPr>
              <a:t>, </a:t>
            </a:r>
            <a:r>
              <a:rPr lang="en-GB" sz="1800" dirty="0" smtClean="0">
                <a:solidFill>
                  <a:srgbClr val="C00000"/>
                </a:solidFill>
              </a:rPr>
              <a:t>d1</a:t>
            </a:r>
            <a:r>
              <a:rPr lang="en-GB" sz="1800" dirty="0" smtClean="0">
                <a:solidFill>
                  <a:srgbClr val="0000FF"/>
                </a:solidFill>
              </a:rPr>
              <a:t> should be given as inputs.  </a:t>
            </a:r>
          </a:p>
        </p:txBody>
      </p:sp>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5250656" y="5744969"/>
            <a:ext cx="3424237"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000" i="1">
                <a:solidFill>
                  <a:srgbClr val="000000"/>
                </a:solidFill>
              </a:rPr>
              <a:t>rim area </a:t>
            </a:r>
            <a:r>
              <a:rPr lang="en-US" sz="2000">
                <a:solidFill>
                  <a:srgbClr val="000000"/>
                </a:solidFill>
              </a:rPr>
              <a:t>= </a:t>
            </a:r>
            <a:r>
              <a:rPr lang="en-US" sz="2000">
                <a:solidFill>
                  <a:srgbClr val="000000"/>
                </a:solidFill>
                <a:sym typeface="Symbol" pitchFamily="18" charset="2"/>
              </a:rPr>
              <a:t></a:t>
            </a:r>
            <a:r>
              <a:rPr lang="en-US" sz="2000">
                <a:solidFill>
                  <a:srgbClr val="000000"/>
                </a:solidFill>
              </a:rPr>
              <a:t>(</a:t>
            </a:r>
            <a:r>
              <a:rPr lang="en-US" sz="2000" i="1">
                <a:solidFill>
                  <a:srgbClr val="000000"/>
                </a:solidFill>
              </a:rPr>
              <a:t>d</a:t>
            </a:r>
            <a:r>
              <a:rPr lang="en-US" sz="2000" baseline="-25000">
                <a:solidFill>
                  <a:srgbClr val="000000"/>
                </a:solidFill>
              </a:rPr>
              <a:t>2</a:t>
            </a:r>
            <a:r>
              <a:rPr lang="en-US" sz="2000">
                <a:solidFill>
                  <a:srgbClr val="000000"/>
                </a:solidFill>
              </a:rPr>
              <a:t>/2)</a:t>
            </a:r>
            <a:r>
              <a:rPr lang="en-US" sz="2000" baseline="30000">
                <a:solidFill>
                  <a:srgbClr val="000000"/>
                </a:solidFill>
              </a:rPr>
              <a:t>2</a:t>
            </a:r>
            <a:r>
              <a:rPr lang="en-US" sz="2000">
                <a:solidFill>
                  <a:srgbClr val="000000"/>
                </a:solidFill>
              </a:rPr>
              <a:t> – </a:t>
            </a:r>
            <a:r>
              <a:rPr lang="en-US" sz="2000">
                <a:solidFill>
                  <a:srgbClr val="000000"/>
                </a:solidFill>
                <a:sym typeface="Symbol" pitchFamily="18" charset="2"/>
              </a:rPr>
              <a:t></a:t>
            </a:r>
            <a:r>
              <a:rPr lang="en-US" sz="2000">
                <a:solidFill>
                  <a:srgbClr val="000000"/>
                </a:solidFill>
              </a:rPr>
              <a:t>(</a:t>
            </a:r>
            <a:r>
              <a:rPr lang="en-US" sz="2000" i="1">
                <a:solidFill>
                  <a:srgbClr val="000000"/>
                </a:solidFill>
              </a:rPr>
              <a:t>d</a:t>
            </a:r>
            <a:r>
              <a:rPr lang="en-US" sz="2000" baseline="-25000">
                <a:solidFill>
                  <a:srgbClr val="000000"/>
                </a:solidFill>
              </a:rPr>
              <a:t>1</a:t>
            </a:r>
            <a:r>
              <a:rPr lang="en-US" sz="2000">
                <a:solidFill>
                  <a:srgbClr val="000000"/>
                </a:solidFill>
              </a:rPr>
              <a:t>/2)</a:t>
            </a:r>
            <a:r>
              <a:rPr lang="en-US" sz="2000" baseline="30000">
                <a:solidFill>
                  <a:srgbClr val="000000"/>
                </a:solidFill>
              </a:rPr>
              <a:t>2</a:t>
            </a:r>
            <a:endParaRPr lang="en-SG" sz="2000" baseline="30000">
              <a:solidFill>
                <a:srgbClr val="000000"/>
              </a:solidFill>
            </a:endParaRPr>
          </a:p>
        </p:txBody>
      </p:sp>
      <p:sp>
        <p:nvSpPr>
          <p:cNvPr id="8" name="TextBox 7"/>
          <p:cNvSpPr txBox="1"/>
          <p:nvPr/>
        </p:nvSpPr>
        <p:spPr>
          <a:xfrm>
            <a:off x="1114425" y="3668713"/>
            <a:ext cx="1008063" cy="3397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Answer</a:t>
            </a:r>
            <a:endParaRPr lang="en-SG" sz="1600">
              <a:solidFill>
                <a:srgbClr val="000000"/>
              </a:solidFill>
            </a:endParaRPr>
          </a:p>
        </p:txBody>
      </p:sp>
      <p:grpSp>
        <p:nvGrpSpPr>
          <p:cNvPr id="2" name="Group 42"/>
          <p:cNvGrpSpPr>
            <a:grpSpLocks/>
          </p:cNvGrpSpPr>
          <p:nvPr/>
        </p:nvGrpSpPr>
        <p:grpSpPr bwMode="auto">
          <a:xfrm>
            <a:off x="738188" y="4032251"/>
            <a:ext cx="1935162" cy="549278"/>
            <a:chOff x="738555" y="4032740"/>
            <a:chExt cx="1934307" cy="549571"/>
          </a:xfrm>
        </p:grpSpPr>
        <p:sp>
          <p:nvSpPr>
            <p:cNvPr id="9" name="TextBox 8"/>
            <p:cNvSpPr txBox="1"/>
            <p:nvPr/>
          </p:nvSpPr>
          <p:spPr>
            <a:xfrm>
              <a:off x="738555" y="4243993"/>
              <a:ext cx="515709" cy="33831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ctr">
                <a:defRPr sz="1600">
                  <a:solidFill>
                    <a:srgbClr val="000000"/>
                  </a:solidFill>
                </a:defRPr>
              </a:lvl1pPr>
            </a:lstStyle>
            <a:p>
              <a:r>
                <a:rPr lang="en-US"/>
                <a:t>qty</a:t>
              </a:r>
              <a:endParaRPr lang="en-SG"/>
            </a:p>
          </p:txBody>
        </p:sp>
        <p:sp>
          <p:nvSpPr>
            <p:cNvPr id="10" name="TextBox 9"/>
            <p:cNvSpPr txBox="1"/>
            <p:nvPr/>
          </p:nvSpPr>
          <p:spPr>
            <a:xfrm>
              <a:off x="1793776" y="4243991"/>
              <a:ext cx="879086" cy="33831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ctr">
                <a:defRPr sz="1600">
                  <a:solidFill>
                    <a:srgbClr val="000000"/>
                  </a:solidFill>
                </a:defRPr>
              </a:lvl1pPr>
            </a:lstStyle>
            <a:p>
              <a:r>
                <a:rPr lang="en-US"/>
                <a:t>weight</a:t>
              </a:r>
              <a:endParaRPr lang="en-SG"/>
            </a:p>
          </p:txBody>
        </p:sp>
        <p:cxnSp>
          <p:nvCxnSpPr>
            <p:cNvPr id="22555" name="Straight Arrow Connector 18"/>
            <p:cNvCxnSpPr>
              <a:cxnSpLocks noChangeShapeType="1"/>
              <a:stCxn id="9" idx="0"/>
            </p:cNvCxnSpPr>
            <p:nvPr/>
          </p:nvCxnSpPr>
          <p:spPr bwMode="auto">
            <a:xfrm rot="5400000" flipH="1" flipV="1">
              <a:off x="1154724" y="3874479"/>
              <a:ext cx="211015" cy="527537"/>
            </a:xfrm>
            <a:prstGeom prst="straightConnector1">
              <a:avLst/>
            </a:prstGeom>
          </p:spPr>
          <p:style>
            <a:lnRef idx="2">
              <a:schemeClr val="accent6"/>
            </a:lnRef>
            <a:fillRef idx="1">
              <a:schemeClr val="lt1"/>
            </a:fillRef>
            <a:effectRef idx="0">
              <a:schemeClr val="accent6"/>
            </a:effectRef>
            <a:fontRef idx="minor">
              <a:schemeClr val="dk1"/>
            </a:fontRef>
          </p:style>
        </p:cxnSp>
        <p:cxnSp>
          <p:nvCxnSpPr>
            <p:cNvPr id="22556" name="Straight Arrow Connector 20"/>
            <p:cNvCxnSpPr>
              <a:cxnSpLocks noChangeShapeType="1"/>
              <a:stCxn id="10" idx="0"/>
            </p:cNvCxnSpPr>
            <p:nvPr/>
          </p:nvCxnSpPr>
          <p:spPr bwMode="auto">
            <a:xfrm rot="16200000" flipV="1">
              <a:off x="1866902" y="3877407"/>
              <a:ext cx="199292" cy="533401"/>
            </a:xfrm>
            <a:prstGeom prst="straightConnector1">
              <a:avLst/>
            </a:prstGeom>
          </p:spPr>
          <p:style>
            <a:lnRef idx="2">
              <a:schemeClr val="accent6"/>
            </a:lnRef>
            <a:fillRef idx="1">
              <a:schemeClr val="lt1"/>
            </a:fillRef>
            <a:effectRef idx="0">
              <a:schemeClr val="accent6"/>
            </a:effectRef>
            <a:fontRef idx="minor">
              <a:schemeClr val="dk1"/>
            </a:fontRef>
          </p:style>
        </p:cxnSp>
      </p:grpSp>
      <p:grpSp>
        <p:nvGrpSpPr>
          <p:cNvPr id="3" name="Group 43"/>
          <p:cNvGrpSpPr>
            <a:grpSpLocks/>
          </p:cNvGrpSpPr>
          <p:nvPr/>
        </p:nvGrpSpPr>
        <p:grpSpPr bwMode="auto">
          <a:xfrm>
            <a:off x="1031875" y="4606925"/>
            <a:ext cx="2109788" cy="584200"/>
            <a:chOff x="1031633" y="4607172"/>
            <a:chExt cx="2110151" cy="584736"/>
          </a:xfrm>
        </p:grpSpPr>
        <p:sp>
          <p:nvSpPr>
            <p:cNvPr id="11" name="TextBox 10"/>
            <p:cNvSpPr txBox="1"/>
            <p:nvPr/>
          </p:nvSpPr>
          <p:spPr>
            <a:xfrm>
              <a:off x="1031633" y="4853461"/>
              <a:ext cx="879626"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volume</a:t>
              </a:r>
              <a:endParaRPr lang="en-SG" sz="1600">
                <a:solidFill>
                  <a:srgbClr val="000000"/>
                </a:solidFill>
              </a:endParaRPr>
            </a:p>
          </p:txBody>
        </p:sp>
        <p:sp>
          <p:nvSpPr>
            <p:cNvPr id="12" name="TextBox 11"/>
            <p:cNvSpPr txBox="1"/>
            <p:nvPr/>
          </p:nvSpPr>
          <p:spPr>
            <a:xfrm>
              <a:off x="2285974" y="4853461"/>
              <a:ext cx="855810"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density</a:t>
              </a:r>
              <a:endParaRPr lang="en-SG" sz="1600">
                <a:solidFill>
                  <a:srgbClr val="000000"/>
                </a:solidFill>
              </a:endParaRPr>
            </a:p>
          </p:txBody>
        </p:sp>
        <p:cxnSp>
          <p:nvCxnSpPr>
            <p:cNvPr id="22551" name="Straight Arrow Connector 27"/>
            <p:cNvCxnSpPr>
              <a:cxnSpLocks noChangeShapeType="1"/>
              <a:stCxn id="11" idx="0"/>
            </p:cNvCxnSpPr>
            <p:nvPr/>
          </p:nvCxnSpPr>
          <p:spPr bwMode="auto">
            <a:xfrm rot="5400000" flipH="1" flipV="1">
              <a:off x="1626579" y="4451841"/>
              <a:ext cx="246182" cy="556844"/>
            </a:xfrm>
            <a:prstGeom prst="straightConnector1">
              <a:avLst/>
            </a:prstGeom>
            <a:noFill/>
            <a:ln w="12700" cap="sq" algn="ctr">
              <a:solidFill>
                <a:schemeClr val="tx1"/>
              </a:solidFill>
              <a:round/>
              <a:headEnd type="none" w="sm" len="sm"/>
              <a:tailEnd type="arrow" w="med" len="med"/>
            </a:ln>
          </p:spPr>
        </p:cxnSp>
        <p:cxnSp>
          <p:nvCxnSpPr>
            <p:cNvPr id="22552" name="Straight Arrow Connector 28"/>
            <p:cNvCxnSpPr>
              <a:cxnSpLocks noChangeShapeType="1"/>
              <a:stCxn id="12" idx="0"/>
            </p:cNvCxnSpPr>
            <p:nvPr/>
          </p:nvCxnSpPr>
          <p:spPr bwMode="auto">
            <a:xfrm rot="16200000" flipV="1">
              <a:off x="2370995" y="4510455"/>
              <a:ext cx="246182" cy="439615"/>
            </a:xfrm>
            <a:prstGeom prst="straightConnector1">
              <a:avLst/>
            </a:prstGeom>
            <a:noFill/>
            <a:ln w="12700" cap="sq" algn="ctr">
              <a:solidFill>
                <a:schemeClr val="tx1"/>
              </a:solidFill>
              <a:round/>
              <a:headEnd type="none" w="sm" len="sm"/>
              <a:tailEnd type="arrow" w="med" len="med"/>
            </a:ln>
          </p:spPr>
        </p:cxnSp>
      </p:grpSp>
      <p:grpSp>
        <p:nvGrpSpPr>
          <p:cNvPr id="4" name="Group 44"/>
          <p:cNvGrpSpPr>
            <a:grpSpLocks/>
          </p:cNvGrpSpPr>
          <p:nvPr/>
        </p:nvGrpSpPr>
        <p:grpSpPr bwMode="auto">
          <a:xfrm>
            <a:off x="398463" y="5229225"/>
            <a:ext cx="2286000" cy="584200"/>
            <a:chOff x="398585" y="5228496"/>
            <a:chExt cx="2286000" cy="584735"/>
          </a:xfrm>
        </p:grpSpPr>
        <p:sp>
          <p:nvSpPr>
            <p:cNvPr id="13" name="TextBox 12"/>
            <p:cNvSpPr txBox="1"/>
            <p:nvPr/>
          </p:nvSpPr>
          <p:spPr>
            <a:xfrm>
              <a:off x="398585" y="5474784"/>
              <a:ext cx="1019175"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rim area</a:t>
              </a:r>
              <a:endParaRPr lang="en-SG" sz="1600">
                <a:solidFill>
                  <a:srgbClr val="000000"/>
                </a:solidFill>
              </a:endParaRPr>
            </a:p>
          </p:txBody>
        </p:sp>
        <p:sp>
          <p:nvSpPr>
            <p:cNvPr id="14" name="TextBox 13"/>
            <p:cNvSpPr txBox="1"/>
            <p:nvPr/>
          </p:nvSpPr>
          <p:spPr>
            <a:xfrm>
              <a:off x="1617785" y="5474784"/>
              <a:ext cx="1066800" cy="33844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thickness</a:t>
              </a:r>
              <a:endParaRPr lang="en-SG" sz="1600">
                <a:solidFill>
                  <a:srgbClr val="000000"/>
                </a:solidFill>
              </a:endParaRPr>
            </a:p>
          </p:txBody>
        </p:sp>
        <p:cxnSp>
          <p:nvCxnSpPr>
            <p:cNvPr id="22547" name="Straight Arrow Connector 31"/>
            <p:cNvCxnSpPr>
              <a:cxnSpLocks noChangeShapeType="1"/>
              <a:stCxn id="13" idx="0"/>
            </p:cNvCxnSpPr>
            <p:nvPr/>
          </p:nvCxnSpPr>
          <p:spPr bwMode="auto">
            <a:xfrm rot="5400000" flipH="1" flipV="1">
              <a:off x="1011117" y="5125918"/>
              <a:ext cx="246182" cy="451337"/>
            </a:xfrm>
            <a:prstGeom prst="straightConnector1">
              <a:avLst/>
            </a:prstGeom>
            <a:noFill/>
            <a:ln w="12700" cap="sq" algn="ctr">
              <a:solidFill>
                <a:schemeClr val="tx1"/>
              </a:solidFill>
              <a:round/>
              <a:headEnd type="none" w="sm" len="sm"/>
              <a:tailEnd type="arrow" w="med" len="med"/>
            </a:ln>
          </p:spPr>
        </p:cxnSp>
        <p:cxnSp>
          <p:nvCxnSpPr>
            <p:cNvPr id="22548" name="Straight Arrow Connector 32"/>
            <p:cNvCxnSpPr>
              <a:cxnSpLocks noChangeShapeType="1"/>
              <a:stCxn id="14" idx="0"/>
            </p:cNvCxnSpPr>
            <p:nvPr/>
          </p:nvCxnSpPr>
          <p:spPr bwMode="auto">
            <a:xfrm rot="16200000" flipV="1">
              <a:off x="1726226" y="5049718"/>
              <a:ext cx="234459" cy="615460"/>
            </a:xfrm>
            <a:prstGeom prst="straightConnector1">
              <a:avLst/>
            </a:prstGeom>
            <a:noFill/>
            <a:ln w="12700" cap="sq" algn="ctr">
              <a:solidFill>
                <a:schemeClr val="tx1"/>
              </a:solidFill>
              <a:round/>
              <a:headEnd type="none" w="sm" len="sm"/>
              <a:tailEnd type="arrow" w="med" len="med"/>
            </a:ln>
          </p:spPr>
        </p:cxnSp>
      </p:grpSp>
      <p:grpSp>
        <p:nvGrpSpPr>
          <p:cNvPr id="5" name="Group 45"/>
          <p:cNvGrpSpPr>
            <a:grpSpLocks/>
          </p:cNvGrpSpPr>
          <p:nvPr/>
        </p:nvGrpSpPr>
        <p:grpSpPr bwMode="auto">
          <a:xfrm>
            <a:off x="234950" y="5813425"/>
            <a:ext cx="1358900" cy="609600"/>
            <a:chOff x="234462" y="5813232"/>
            <a:chExt cx="1359877" cy="609600"/>
          </a:xfrm>
        </p:grpSpPr>
        <p:sp>
          <p:nvSpPr>
            <p:cNvPr id="15" name="TextBox 14"/>
            <p:cNvSpPr txBox="1"/>
            <p:nvPr/>
          </p:nvSpPr>
          <p:spPr>
            <a:xfrm>
              <a:off x="234462" y="6084695"/>
              <a:ext cx="481359" cy="3381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d2</a:t>
              </a:r>
              <a:endParaRPr lang="en-SG" sz="1600">
                <a:solidFill>
                  <a:srgbClr val="000000"/>
                </a:solidFill>
              </a:endParaRPr>
            </a:p>
          </p:txBody>
        </p:sp>
        <p:sp>
          <p:nvSpPr>
            <p:cNvPr id="17" name="TextBox 16"/>
            <p:cNvSpPr txBox="1"/>
            <p:nvPr/>
          </p:nvSpPr>
          <p:spPr>
            <a:xfrm>
              <a:off x="1112981" y="6084695"/>
              <a:ext cx="481358" cy="3381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600">
                  <a:solidFill>
                    <a:srgbClr val="000000"/>
                  </a:solidFill>
                </a:rPr>
                <a:t>d1</a:t>
              </a:r>
              <a:endParaRPr lang="en-SG" sz="1600">
                <a:solidFill>
                  <a:srgbClr val="000000"/>
                </a:solidFill>
              </a:endParaRPr>
            </a:p>
          </p:txBody>
        </p:sp>
        <p:cxnSp>
          <p:nvCxnSpPr>
            <p:cNvPr id="22543" name="Straight Arrow Connector 35"/>
            <p:cNvCxnSpPr>
              <a:cxnSpLocks noChangeShapeType="1"/>
              <a:stCxn id="15" idx="0"/>
              <a:endCxn id="13" idx="2"/>
            </p:cNvCxnSpPr>
            <p:nvPr/>
          </p:nvCxnSpPr>
          <p:spPr bwMode="auto">
            <a:xfrm rot="5400000" flipH="1" flipV="1">
              <a:off x="556139" y="5731878"/>
              <a:ext cx="271047" cy="433755"/>
            </a:xfrm>
            <a:prstGeom prst="straightConnector1">
              <a:avLst/>
            </a:prstGeom>
            <a:noFill/>
            <a:ln w="12700" cap="sq" algn="ctr">
              <a:solidFill>
                <a:schemeClr val="tx1"/>
              </a:solidFill>
              <a:round/>
              <a:headEnd type="none" w="sm" len="sm"/>
              <a:tailEnd type="arrow" w="med" len="med"/>
            </a:ln>
          </p:spPr>
        </p:cxnSp>
        <p:cxnSp>
          <p:nvCxnSpPr>
            <p:cNvPr id="22544" name="Straight Arrow Connector 36"/>
            <p:cNvCxnSpPr>
              <a:cxnSpLocks noChangeShapeType="1"/>
              <a:stCxn id="17" idx="0"/>
            </p:cNvCxnSpPr>
            <p:nvPr/>
          </p:nvCxnSpPr>
          <p:spPr bwMode="auto">
            <a:xfrm rot="16200000" flipV="1">
              <a:off x="1022842" y="5753104"/>
              <a:ext cx="257905" cy="404444"/>
            </a:xfrm>
            <a:prstGeom prst="straightConnector1">
              <a:avLst/>
            </a:prstGeom>
            <a:noFill/>
            <a:ln w="12700" cap="sq" algn="ctr">
              <a:solidFill>
                <a:schemeClr val="tx1"/>
              </a:solidFill>
              <a:round/>
              <a:headEnd type="none" w="sm" len="sm"/>
              <a:tailEnd type="arrow" w="med" len="med"/>
            </a:ln>
          </p:spPr>
        </p:cxnSp>
      </p:grpSp>
      <p:sp>
        <p:nvSpPr>
          <p:cNvPr id="16" name="Title 15"/>
          <p:cNvSpPr>
            <a:spLocks noGrp="1"/>
          </p:cNvSpPr>
          <p:nvPr>
            <p:ph type="title"/>
          </p:nvPr>
        </p:nvSpPr>
        <p:spPr/>
        <p:txBody>
          <a:bodyPr/>
          <a:lstStyle/>
          <a:p>
            <a:r>
              <a:rPr lang="en-GB" dirty="0" smtClean="0"/>
              <a:t>Case Study: </a:t>
            </a:r>
            <a:r>
              <a:rPr lang="en-GB" dirty="0"/>
              <a:t>Top-down Design (</a:t>
            </a:r>
            <a:r>
              <a:rPr lang="en-GB" dirty="0" smtClean="0"/>
              <a:t>2/5)</a:t>
            </a:r>
            <a:endParaRPr lang="en-SG" dirty="0"/>
          </a:p>
        </p:txBody>
      </p:sp>
      <p:grpSp>
        <p:nvGrpSpPr>
          <p:cNvPr id="33" name="Group 32"/>
          <p:cNvGrpSpPr/>
          <p:nvPr/>
        </p:nvGrpSpPr>
        <p:grpSpPr>
          <a:xfrm>
            <a:off x="233083" y="4239490"/>
            <a:ext cx="2904972" cy="2192686"/>
            <a:chOff x="233083" y="4239490"/>
            <a:chExt cx="2904972" cy="2192686"/>
          </a:xfrm>
        </p:grpSpPr>
        <p:sp>
          <p:nvSpPr>
            <p:cNvPr id="34" name="Rectangle 33"/>
            <p:cNvSpPr/>
            <p:nvPr/>
          </p:nvSpPr>
          <p:spPr bwMode="auto">
            <a:xfrm>
              <a:off x="737755" y="4239490"/>
              <a:ext cx="509154" cy="332509"/>
            </a:xfrm>
            <a:prstGeom prst="rect">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2290482" y="4848480"/>
              <a:ext cx="847573" cy="336176"/>
            </a:xfrm>
            <a:prstGeom prst="rect">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6" name="Rectangle 35"/>
            <p:cNvSpPr/>
            <p:nvPr/>
          </p:nvSpPr>
          <p:spPr bwMode="auto">
            <a:xfrm>
              <a:off x="233083" y="6096000"/>
              <a:ext cx="484094" cy="336176"/>
            </a:xfrm>
            <a:prstGeom prst="rect">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1110197" y="6096000"/>
              <a:ext cx="484094" cy="336176"/>
            </a:xfrm>
            <a:prstGeom prst="rect">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1609166" y="5468471"/>
              <a:ext cx="1071690" cy="336176"/>
            </a:xfrm>
            <a:prstGeom prst="rect">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39"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11</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1"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childTnLst>
                          </p:cTn>
                        </p:par>
                        <p:par>
                          <p:cTn id="37" fill="hold">
                            <p:stCondLst>
                              <p:cond delay="0"/>
                            </p:stCondLst>
                            <p:childTnLst>
                              <p:par>
                                <p:cTn id="38" presetID="55" presetClass="entr" presetSubtype="0"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000" fill="hold"/>
                                        <p:tgtEl>
                                          <p:spTgt spid="33"/>
                                        </p:tgtEl>
                                        <p:attrNameLst>
                                          <p:attrName>ppt_w</p:attrName>
                                        </p:attrNameLst>
                                      </p:cBhvr>
                                      <p:tavLst>
                                        <p:tav tm="0">
                                          <p:val>
                                            <p:strVal val="#ppt_w*0.70"/>
                                          </p:val>
                                        </p:tav>
                                        <p:tav tm="100000">
                                          <p:val>
                                            <p:strVal val="#ppt_w"/>
                                          </p:val>
                                        </p:tav>
                                      </p:tavLst>
                                    </p:anim>
                                    <p:anim calcmode="lin" valueType="num">
                                      <p:cBhvr>
                                        <p:cTn id="41" dur="1000" fill="hold"/>
                                        <p:tgtEl>
                                          <p:spTgt spid="33"/>
                                        </p:tgtEl>
                                        <p:attrNameLst>
                                          <p:attrName>ppt_h</p:attrName>
                                        </p:attrNameLst>
                                      </p:cBhvr>
                                      <p:tavLst>
                                        <p:tav tm="0">
                                          <p:val>
                                            <p:strVal val="#ppt_h"/>
                                          </p:val>
                                        </p:tav>
                                        <p:tav tm="100000">
                                          <p:val>
                                            <p:strVal val="#ppt_h"/>
                                          </p:val>
                                        </p:tav>
                                      </p:tavLst>
                                    </p:anim>
                                    <p:animEffect transition="in" filter="fade">
                                      <p:cBhvr>
                                        <p:cTn id="4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673100" y="1313171"/>
            <a:ext cx="7948613" cy="769441"/>
          </a:xfrm>
        </p:spPr>
        <p:txBody>
          <a:bodyPr>
            <a:spAutoFit/>
          </a:bodyPr>
          <a:lstStyle/>
          <a:p>
            <a:pPr marL="457200" indent="-457200" eaLnBrk="1" hangingPunct="1">
              <a:buSzPct val="120000"/>
              <a:buFont typeface="Wingdings" pitchFamily="2" charset="2"/>
              <a:buNone/>
            </a:pPr>
            <a:r>
              <a:rPr lang="en-GB" sz="2400" b="1" dirty="0" smtClean="0">
                <a:solidFill>
                  <a:srgbClr val="006600"/>
                </a:solidFill>
              </a:rPr>
              <a:t>Analysis:</a:t>
            </a:r>
          </a:p>
          <a:p>
            <a:pPr marL="457200" indent="-457200" eaLnBrk="1" hangingPunct="1">
              <a:spcBef>
                <a:spcPct val="0"/>
              </a:spcBef>
              <a:buSzPct val="120000"/>
              <a:buFontTx/>
              <a:buChar char="-"/>
            </a:pPr>
            <a:r>
              <a:rPr lang="en-GB" sz="2000" dirty="0" smtClean="0">
                <a:solidFill>
                  <a:srgbClr val="0000FF"/>
                </a:solidFill>
              </a:rPr>
              <a:t>We define what the inputs and outputs are</a:t>
            </a: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a:t>Case Study: Top-down Design (</a:t>
            </a:r>
            <a:r>
              <a:rPr lang="en-GB" dirty="0" smtClean="0"/>
              <a:t>3/5)</a:t>
            </a:r>
            <a:endParaRPr lang="en-SG" dirty="0"/>
          </a:p>
        </p:txBody>
      </p:sp>
      <p:sp>
        <p:nvSpPr>
          <p:cNvPr id="7" name="Rectangle 3"/>
          <p:cNvSpPr txBox="1">
            <a:spLocks noChangeArrowheads="1"/>
          </p:cNvSpPr>
          <p:nvPr/>
        </p:nvSpPr>
        <p:spPr bwMode="auto">
          <a:xfrm>
            <a:off x="673101" y="2191566"/>
            <a:ext cx="7948800" cy="38779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457200" indent="-457200">
              <a:buSzPct val="120000"/>
              <a:buNone/>
            </a:pPr>
            <a:r>
              <a:rPr lang="en-GB" b="1" dirty="0" smtClean="0">
                <a:solidFill>
                  <a:srgbClr val="006600"/>
                </a:solidFill>
              </a:rPr>
              <a:t>Design</a:t>
            </a:r>
            <a:r>
              <a:rPr lang="en-GB" b="1" dirty="0">
                <a:solidFill>
                  <a:srgbClr val="006600"/>
                </a:solidFill>
              </a:rPr>
              <a:t>:</a:t>
            </a:r>
            <a:r>
              <a:rPr lang="en-GB" dirty="0">
                <a:solidFill>
                  <a:srgbClr val="006600"/>
                </a:solidFill>
              </a:rPr>
              <a:t> </a:t>
            </a:r>
          </a:p>
          <a:p>
            <a:pPr marL="457200" indent="-457200">
              <a:spcBef>
                <a:spcPts val="600"/>
              </a:spcBef>
              <a:buClr>
                <a:schemeClr val="bg2"/>
              </a:buClr>
              <a:buSzPct val="120000"/>
              <a:buFontTx/>
              <a:buChar char="-"/>
            </a:pPr>
            <a:r>
              <a:rPr lang="en-GB" sz="2000" dirty="0"/>
              <a:t>Algorithm (expressed in words): </a:t>
            </a:r>
          </a:p>
          <a:p>
            <a:pPr marL="857250" lvl="1" indent="-317500">
              <a:spcBef>
                <a:spcPts val="600"/>
              </a:spcBef>
              <a:buSzPct val="100000"/>
              <a:buFont typeface="Wingdings" pitchFamily="2" charset="2"/>
              <a:buAutoNum type="arabicPeriod"/>
            </a:pPr>
            <a:r>
              <a:rPr lang="en-GB" sz="1800" dirty="0"/>
              <a:t>Read in all the necessary inputs (</a:t>
            </a:r>
            <a:r>
              <a:rPr lang="en-GB" sz="1800" dirty="0" err="1">
                <a:solidFill>
                  <a:srgbClr val="C00000"/>
                </a:solidFill>
              </a:rPr>
              <a:t>qty</a:t>
            </a:r>
            <a:r>
              <a:rPr lang="en-GB" sz="1800" dirty="0"/>
              <a:t>, </a:t>
            </a:r>
            <a:r>
              <a:rPr lang="en-GB" sz="1800" dirty="0">
                <a:solidFill>
                  <a:srgbClr val="C00000"/>
                </a:solidFill>
              </a:rPr>
              <a:t>density</a:t>
            </a:r>
            <a:r>
              <a:rPr lang="en-GB" sz="1800" dirty="0"/>
              <a:t>, </a:t>
            </a:r>
            <a:r>
              <a:rPr lang="en-GB" sz="1800" dirty="0">
                <a:solidFill>
                  <a:srgbClr val="C00000"/>
                </a:solidFill>
              </a:rPr>
              <a:t>thickness</a:t>
            </a:r>
            <a:r>
              <a:rPr lang="en-GB" sz="1800" dirty="0"/>
              <a:t>, </a:t>
            </a:r>
            <a:r>
              <a:rPr lang="en-GB" sz="1800" dirty="0">
                <a:solidFill>
                  <a:srgbClr val="C00000"/>
                </a:solidFill>
              </a:rPr>
              <a:t>d2</a:t>
            </a:r>
            <a:r>
              <a:rPr lang="en-GB" sz="1800" dirty="0"/>
              <a:t>, </a:t>
            </a:r>
            <a:r>
              <a:rPr lang="en-GB" sz="1800" dirty="0">
                <a:solidFill>
                  <a:srgbClr val="C00000"/>
                </a:solidFill>
              </a:rPr>
              <a:t>d1</a:t>
            </a:r>
            <a:r>
              <a:rPr lang="en-GB" sz="1800" dirty="0"/>
              <a:t>)</a:t>
            </a:r>
          </a:p>
          <a:p>
            <a:pPr marL="857250" lvl="1" indent="-317500">
              <a:spcBef>
                <a:spcPts val="600"/>
              </a:spcBef>
              <a:buSzPct val="100000"/>
              <a:buFont typeface="Wingdings" pitchFamily="2" charset="2"/>
              <a:buAutoNum type="arabicPeriod"/>
            </a:pPr>
            <a:r>
              <a:rPr lang="en-GB" sz="1800" dirty="0"/>
              <a:t>Compute weight of a single washer</a:t>
            </a:r>
          </a:p>
          <a:p>
            <a:pPr marL="1430338" lvl="2" indent="-446088">
              <a:spcBef>
                <a:spcPts val="600"/>
              </a:spcBef>
              <a:buSzPct val="120000"/>
              <a:buNone/>
            </a:pPr>
            <a:r>
              <a:rPr lang="en-GB" sz="1600" dirty="0"/>
              <a:t>2.1	Compute the </a:t>
            </a:r>
            <a:r>
              <a:rPr lang="en-GB" sz="1600" dirty="0">
                <a:solidFill>
                  <a:srgbClr val="0000FF"/>
                </a:solidFill>
              </a:rPr>
              <a:t>area of the (small) hole </a:t>
            </a:r>
            <a:r>
              <a:rPr lang="en-GB" sz="1600" dirty="0"/>
              <a:t>using </a:t>
            </a:r>
            <a:r>
              <a:rPr lang="en-GB" sz="1600" dirty="0">
                <a:solidFill>
                  <a:srgbClr val="C00000"/>
                </a:solidFill>
              </a:rPr>
              <a:t>d1</a:t>
            </a:r>
          </a:p>
          <a:p>
            <a:pPr marL="1430338" lvl="2" indent="-446088">
              <a:spcBef>
                <a:spcPts val="600"/>
              </a:spcBef>
              <a:buSzPct val="120000"/>
              <a:buNone/>
            </a:pPr>
            <a:r>
              <a:rPr lang="en-GB" sz="1600" dirty="0"/>
              <a:t>2.2	Compute the </a:t>
            </a:r>
            <a:r>
              <a:rPr lang="en-GB" sz="1600" dirty="0">
                <a:solidFill>
                  <a:srgbClr val="0000FF"/>
                </a:solidFill>
              </a:rPr>
              <a:t>area of the (big) circle </a:t>
            </a:r>
            <a:r>
              <a:rPr lang="en-GB" sz="1600" dirty="0"/>
              <a:t>using </a:t>
            </a:r>
            <a:r>
              <a:rPr lang="en-GB" sz="1600" dirty="0">
                <a:solidFill>
                  <a:srgbClr val="C00000"/>
                </a:solidFill>
              </a:rPr>
              <a:t>d2</a:t>
            </a:r>
          </a:p>
          <a:p>
            <a:pPr marL="1430338" lvl="2" indent="-446088">
              <a:spcBef>
                <a:spcPts val="600"/>
              </a:spcBef>
              <a:buSzPct val="120000"/>
              <a:buNone/>
            </a:pPr>
            <a:r>
              <a:rPr lang="en-GB" sz="1600" dirty="0"/>
              <a:t>2.3	Subtract the </a:t>
            </a:r>
            <a:r>
              <a:rPr lang="en-GB" sz="1600" dirty="0">
                <a:solidFill>
                  <a:srgbClr val="0000FF"/>
                </a:solidFill>
              </a:rPr>
              <a:t>big area</a:t>
            </a:r>
            <a:r>
              <a:rPr lang="en-GB" sz="1600" dirty="0"/>
              <a:t> from the </a:t>
            </a:r>
            <a:r>
              <a:rPr lang="en-GB" sz="1600" dirty="0">
                <a:solidFill>
                  <a:srgbClr val="0000FF"/>
                </a:solidFill>
              </a:rPr>
              <a:t>small area</a:t>
            </a:r>
            <a:r>
              <a:rPr lang="en-GB" sz="1600" dirty="0"/>
              <a:t> to get the </a:t>
            </a:r>
            <a:r>
              <a:rPr lang="en-GB" sz="1600" dirty="0" err="1">
                <a:solidFill>
                  <a:srgbClr val="0000FF"/>
                </a:solidFill>
              </a:rPr>
              <a:t>rim_area</a:t>
            </a:r>
            <a:endParaRPr lang="en-GB" sz="1600" dirty="0">
              <a:solidFill>
                <a:srgbClr val="0000FF"/>
              </a:solidFill>
            </a:endParaRPr>
          </a:p>
          <a:p>
            <a:pPr marL="1430338" lvl="2" indent="-446088">
              <a:spcBef>
                <a:spcPts val="600"/>
              </a:spcBef>
              <a:buSzPct val="120000"/>
              <a:buNone/>
            </a:pPr>
            <a:r>
              <a:rPr lang="en-GB" sz="1600" dirty="0"/>
              <a:t>2.4	Compute </a:t>
            </a:r>
            <a:r>
              <a:rPr lang="en-GB" sz="1600" dirty="0">
                <a:solidFill>
                  <a:srgbClr val="0000FF"/>
                </a:solidFill>
              </a:rPr>
              <a:t>volume </a:t>
            </a:r>
            <a:r>
              <a:rPr lang="en-GB" sz="1600" dirty="0"/>
              <a:t>=</a:t>
            </a:r>
            <a:r>
              <a:rPr lang="en-GB" sz="1600" dirty="0">
                <a:solidFill>
                  <a:srgbClr val="0000FF"/>
                </a:solidFill>
              </a:rPr>
              <a:t> </a:t>
            </a:r>
            <a:r>
              <a:rPr lang="en-GB" sz="1600" dirty="0" err="1">
                <a:solidFill>
                  <a:srgbClr val="0000FF"/>
                </a:solidFill>
              </a:rPr>
              <a:t>rim_area</a:t>
            </a:r>
            <a:r>
              <a:rPr lang="en-GB" sz="1600" dirty="0">
                <a:solidFill>
                  <a:srgbClr val="0000FF"/>
                </a:solidFill>
              </a:rPr>
              <a:t> </a:t>
            </a:r>
            <a:r>
              <a:rPr lang="en-GB" sz="1600" dirty="0">
                <a:sym typeface="Symbol" pitchFamily="18" charset="2"/>
              </a:rPr>
              <a:t></a:t>
            </a:r>
            <a:r>
              <a:rPr lang="en-GB" sz="1600" dirty="0">
                <a:solidFill>
                  <a:srgbClr val="0000FF"/>
                </a:solidFill>
              </a:rPr>
              <a:t> </a:t>
            </a:r>
            <a:r>
              <a:rPr lang="en-GB" sz="1600" dirty="0" smtClean="0">
                <a:solidFill>
                  <a:srgbClr val="C00000"/>
                </a:solidFill>
              </a:rPr>
              <a:t>thickness</a:t>
            </a:r>
          </a:p>
          <a:p>
            <a:pPr marL="1430338" lvl="2" indent="-446088">
              <a:spcBef>
                <a:spcPts val="600"/>
              </a:spcBef>
              <a:buSzPct val="120000"/>
              <a:buNone/>
            </a:pPr>
            <a:r>
              <a:rPr lang="en-GB" sz="1600" dirty="0" smtClean="0"/>
              <a:t>2.5</a:t>
            </a:r>
            <a:r>
              <a:rPr lang="en-GB" sz="1600" dirty="0"/>
              <a:t>	Compute </a:t>
            </a:r>
            <a:r>
              <a:rPr lang="en-GB" sz="1600" dirty="0">
                <a:solidFill>
                  <a:srgbClr val="0000FF"/>
                </a:solidFill>
              </a:rPr>
              <a:t>weight </a:t>
            </a:r>
            <a:r>
              <a:rPr lang="en-GB" sz="1600" dirty="0"/>
              <a:t>=</a:t>
            </a:r>
            <a:r>
              <a:rPr lang="en-GB" sz="1600" dirty="0">
                <a:solidFill>
                  <a:srgbClr val="0000FF"/>
                </a:solidFill>
              </a:rPr>
              <a:t> volume </a:t>
            </a:r>
            <a:r>
              <a:rPr lang="en-GB" sz="1600" dirty="0">
                <a:sym typeface="Symbol" pitchFamily="18" charset="2"/>
              </a:rPr>
              <a:t></a:t>
            </a:r>
            <a:r>
              <a:rPr lang="en-GB" sz="1600" dirty="0">
                <a:solidFill>
                  <a:srgbClr val="0000FF"/>
                </a:solidFill>
              </a:rPr>
              <a:t> </a:t>
            </a:r>
            <a:r>
              <a:rPr lang="en-GB" sz="1600" dirty="0">
                <a:solidFill>
                  <a:srgbClr val="C00000"/>
                </a:solidFill>
              </a:rPr>
              <a:t>density</a:t>
            </a:r>
          </a:p>
          <a:p>
            <a:pPr marL="857250" lvl="1" indent="-317500">
              <a:spcBef>
                <a:spcPts val="600"/>
              </a:spcBef>
              <a:buSzPct val="100000"/>
              <a:buFont typeface="Wingdings" pitchFamily="2" charset="2"/>
              <a:buAutoNum type="arabicPeriod"/>
            </a:pPr>
            <a:r>
              <a:rPr lang="en-GB" sz="1800" dirty="0"/>
              <a:t>Compute the </a:t>
            </a:r>
            <a:r>
              <a:rPr lang="en-GB" sz="1800" dirty="0">
                <a:solidFill>
                  <a:srgbClr val="0000FF"/>
                </a:solidFill>
              </a:rPr>
              <a:t>weight of </a:t>
            </a:r>
            <a:r>
              <a:rPr lang="en-GB" sz="1800" dirty="0" smtClean="0">
                <a:solidFill>
                  <a:srgbClr val="0000FF"/>
                </a:solidFill>
              </a:rPr>
              <a:t>a specified </a:t>
            </a:r>
            <a:r>
              <a:rPr lang="en-GB" sz="1800" dirty="0">
                <a:solidFill>
                  <a:srgbClr val="0000FF"/>
                </a:solidFill>
              </a:rPr>
              <a:t>number of washer </a:t>
            </a:r>
            <a:r>
              <a:rPr lang="en-GB" sz="1800" dirty="0"/>
              <a:t>= </a:t>
            </a:r>
            <a:r>
              <a:rPr lang="en-GB" sz="1800" dirty="0">
                <a:solidFill>
                  <a:srgbClr val="0000FF"/>
                </a:solidFill>
              </a:rPr>
              <a:t>weight</a:t>
            </a:r>
            <a:r>
              <a:rPr lang="en-GB" sz="1800" dirty="0"/>
              <a:t> </a:t>
            </a:r>
            <a:r>
              <a:rPr lang="en-GB" sz="1800" dirty="0">
                <a:sym typeface="Symbol" pitchFamily="18" charset="2"/>
              </a:rPr>
              <a:t></a:t>
            </a:r>
            <a:r>
              <a:rPr lang="en-GB" sz="1800" dirty="0"/>
              <a:t> </a:t>
            </a:r>
            <a:r>
              <a:rPr lang="en-GB" sz="1800" dirty="0" err="1">
                <a:solidFill>
                  <a:srgbClr val="C00000"/>
                </a:solidFill>
              </a:rPr>
              <a:t>qty</a:t>
            </a:r>
            <a:endParaRPr lang="en-GB" sz="1800" dirty="0">
              <a:solidFill>
                <a:srgbClr val="C00000"/>
              </a:solidFill>
            </a:endParaRPr>
          </a:p>
          <a:p>
            <a:pPr marL="857250" lvl="1" indent="-317500">
              <a:spcBef>
                <a:spcPts val="600"/>
              </a:spcBef>
              <a:buSzPct val="100000"/>
              <a:buFont typeface="Wingdings" pitchFamily="2" charset="2"/>
              <a:buAutoNum type="arabicPeriod"/>
            </a:pPr>
            <a:r>
              <a:rPr lang="en-GB" sz="1800" dirty="0"/>
              <a:t>Output the</a:t>
            </a:r>
            <a:r>
              <a:rPr lang="en-GB" sz="1800" dirty="0">
                <a:solidFill>
                  <a:srgbClr val="0000FF"/>
                </a:solidFill>
              </a:rPr>
              <a:t> calculated weight</a:t>
            </a:r>
          </a:p>
        </p:txBody>
      </p:sp>
      <p:sp>
        <p:nvSpPr>
          <p:cNvPr id="9"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12</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dissolve">
                                      <p:cBhvr>
                                        <p:cTn id="25" dur="500"/>
                                        <p:tgtEl>
                                          <p:spTgt spid="7">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dissolve">
                                      <p:cBhvr>
                                        <p:cTn id="34" dur="500"/>
                                        <p:tgtEl>
                                          <p:spTgt spid="7">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dissolv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dissolv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dissolv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73100" y="1223963"/>
            <a:ext cx="7948613" cy="830997"/>
          </a:xfrm>
        </p:spPr>
        <p:txBody>
          <a:bodyPr>
            <a:spAutoFit/>
          </a:bodyPr>
          <a:lstStyle/>
          <a:p>
            <a:pPr marL="457200" indent="-457200" eaLnBrk="1" hangingPunct="1">
              <a:buSzPct val="120000"/>
              <a:buFont typeface="Wingdings" pitchFamily="2" charset="2"/>
              <a:buNone/>
            </a:pPr>
            <a:r>
              <a:rPr lang="en-GB" sz="2400" b="1" dirty="0" smtClean="0">
                <a:solidFill>
                  <a:srgbClr val="006600"/>
                </a:solidFill>
              </a:rPr>
              <a:t>Desig</a:t>
            </a:r>
            <a:r>
              <a:rPr lang="en-GB" b="1" dirty="0">
                <a:solidFill>
                  <a:srgbClr val="006600"/>
                </a:solidFill>
              </a:rPr>
              <a:t>n:</a:t>
            </a:r>
          </a:p>
          <a:p>
            <a:pPr marL="457200" indent="-457200" eaLnBrk="1" hangingPunct="1">
              <a:buSzPct val="120000"/>
              <a:buFontTx/>
              <a:buChar char="-"/>
            </a:pPr>
            <a:r>
              <a:rPr lang="en-GB" sz="2000" dirty="0" smtClean="0">
                <a:solidFill>
                  <a:srgbClr val="0000FF"/>
                </a:solidFill>
              </a:rPr>
              <a:t>Algorithm </a:t>
            </a:r>
            <a:r>
              <a:rPr lang="en-GB" sz="2000" dirty="0" smtClean="0">
                <a:solidFill>
                  <a:schemeClr val="tx1"/>
                </a:solidFill>
              </a:rPr>
              <a:t>(expressed in </a:t>
            </a:r>
            <a:r>
              <a:rPr lang="en-GB" sz="2000" dirty="0" smtClean="0">
                <a:solidFill>
                  <a:srgbClr val="0000FF"/>
                </a:solidFill>
              </a:rPr>
              <a:t>Structure Chart</a:t>
            </a:r>
            <a:r>
              <a:rPr lang="en-GB" sz="2000" dirty="0" smtClean="0">
                <a:solidFill>
                  <a:schemeClr val="tx1"/>
                </a:solidFill>
              </a:rPr>
              <a:t>)</a:t>
            </a: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8" name="Diagram 7"/>
          <p:cNvGraphicFramePr/>
          <p:nvPr>
            <p:extLst>
              <p:ext uri="{D42A27DB-BD31-4B8C-83A1-F6EECF244321}">
                <p14:modId xmlns:p14="http://schemas.microsoft.com/office/powerpoint/2010/main" val="3492590318"/>
              </p:ext>
            </p:extLst>
          </p:nvPr>
        </p:nvGraphicFramePr>
        <p:xfrm>
          <a:off x="724561" y="2157228"/>
          <a:ext cx="7482468" cy="3593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rot="20376120">
            <a:off x="5667011" y="4588187"/>
            <a:ext cx="2451607" cy="919401"/>
          </a:xfrm>
          <a:prstGeom prst="roundRect">
            <a:avLst/>
          </a:prstGeom>
          <a:solidFill>
            <a:schemeClr val="accent5">
              <a:lumMod val="20000"/>
              <a:lumOff val="80000"/>
            </a:schemeClr>
          </a:solidFill>
          <a:ln>
            <a:solidFill>
              <a:srgbClr val="00B050"/>
            </a:solidFill>
          </a:ln>
        </p:spPr>
        <p:txBody>
          <a:bodyPr wrap="square">
            <a:spAutoFit/>
          </a:bodyPr>
          <a:lstStyle/>
          <a:p>
            <a:r>
              <a:rPr lang="en-US" sz="2400" b="1" dirty="0">
                <a:solidFill>
                  <a:srgbClr val="00B050"/>
                </a:solidFill>
                <a:latin typeface="Calibri" pitchFamily="34" charset="0"/>
                <a:cs typeface="Calibri" pitchFamily="34" charset="0"/>
              </a:rPr>
              <a:t>divide and </a:t>
            </a:r>
            <a:r>
              <a:rPr lang="en-US" sz="2400" b="1" dirty="0" smtClean="0">
                <a:solidFill>
                  <a:srgbClr val="00B050"/>
                </a:solidFill>
                <a:latin typeface="Calibri" pitchFamily="34" charset="0"/>
                <a:cs typeface="Calibri" pitchFamily="34" charset="0"/>
              </a:rPr>
              <a:t>conquer strategy</a:t>
            </a:r>
            <a:endParaRPr lang="en-US" sz="2000" b="1" dirty="0">
              <a:solidFill>
                <a:srgbClr val="00B05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GB" dirty="0" smtClean="0"/>
              <a:t>Case </a:t>
            </a:r>
            <a:r>
              <a:rPr lang="en-GB" dirty="0"/>
              <a:t>Study: Top-down Design (</a:t>
            </a:r>
            <a:r>
              <a:rPr lang="en-GB" dirty="0" smtClean="0"/>
              <a:t>4/5)</a:t>
            </a:r>
            <a:endParaRPr lang="en-SG" dirty="0"/>
          </a:p>
        </p:txBody>
      </p:sp>
      <p:sp>
        <p:nvSpPr>
          <p:cNvPr id="10"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13</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8781" y="1310175"/>
            <a:ext cx="8576510" cy="5263582"/>
            <a:chOff x="278781" y="1257010"/>
            <a:chExt cx="8576510" cy="5263582"/>
          </a:xfrm>
        </p:grpSpPr>
        <p:sp>
          <p:nvSpPr>
            <p:cNvPr id="9" name="TextBox 11"/>
            <p:cNvSpPr txBox="1"/>
            <p:nvPr/>
          </p:nvSpPr>
          <p:spPr>
            <a:xfrm>
              <a:off x="278781" y="1257613"/>
              <a:ext cx="857528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eaLnBrk="1" hangingPunct="1">
                <a:defRPr/>
              </a:pP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math.h</a:t>
              </a:r>
              <a:r>
                <a:rPr lang="en-SG" sz="1600" b="1" dirty="0">
                  <a:solidFill>
                    <a:srgbClr val="006600"/>
                  </a:solidFill>
                  <a:latin typeface="Courier New" pitchFamily="49" charset="0"/>
                  <a:cs typeface="Courier New" pitchFamily="49" charset="0"/>
                </a:rPr>
                <a:t>&gt;</a:t>
              </a:r>
            </a:p>
            <a:p>
              <a:pPr eaLnBrk="1" hangingPunct="1">
                <a:defRPr/>
              </a:pPr>
              <a:r>
                <a:rPr lang="en-US" sz="1600" b="1" dirty="0">
                  <a:solidFill>
                    <a:srgbClr val="6600CC"/>
                  </a:solidFill>
                  <a:latin typeface="Courier New" pitchFamily="49" charset="0"/>
                  <a:cs typeface="Courier New" pitchFamily="49" charset="0"/>
                </a:rPr>
                <a:t>#define</a:t>
              </a:r>
              <a:r>
                <a:rPr lang="en-US" sz="1600" b="1" dirty="0" smtClean="0">
                  <a:solidFill>
                    <a:srgbClr val="000000"/>
                  </a:solidFill>
                  <a:latin typeface="Courier New" pitchFamily="49" charset="0"/>
                  <a:cs typeface="Courier New" pitchFamily="49" charset="0"/>
                </a:rPr>
                <a:t> </a:t>
              </a:r>
              <a:r>
                <a:rPr lang="en-US" sz="1600" b="1" dirty="0">
                  <a:solidFill>
                    <a:srgbClr val="6600CC"/>
                  </a:solidFill>
                  <a:latin typeface="Courier New" pitchFamily="49" charset="0"/>
                  <a:cs typeface="Courier New" pitchFamily="49" charset="0"/>
                </a:rPr>
                <a:t>PI</a:t>
              </a:r>
              <a:r>
                <a:rPr lang="en-US" sz="1600" b="1" dirty="0" smtClean="0">
                  <a:solidFill>
                    <a:srgbClr val="000000"/>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3.14159</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main(</a:t>
              </a: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d1;            </a:t>
              </a:r>
              <a:r>
                <a:rPr lang="en-SG" sz="1600" b="1" dirty="0">
                  <a:solidFill>
                    <a:srgbClr val="800000"/>
                  </a:solidFill>
                  <a:latin typeface="Courier New" pitchFamily="49" charset="0"/>
                  <a:cs typeface="Courier New" pitchFamily="49" charset="0"/>
                </a:rPr>
                <a:t> // input hole circle diameter</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d2;             </a:t>
              </a:r>
              <a:r>
                <a:rPr lang="en-SG" sz="1600" b="1" dirty="0">
                  <a:solidFill>
                    <a:srgbClr val="800000"/>
                  </a:solidFill>
                  <a:latin typeface="Courier New" pitchFamily="49" charset="0"/>
                  <a:cs typeface="Courier New" pitchFamily="49" charset="0"/>
                </a:rPr>
                <a:t>// input big circle diameter</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thickness;      </a:t>
              </a:r>
              <a:r>
                <a:rPr lang="en-SG" sz="1600" b="1" dirty="0">
                  <a:solidFill>
                    <a:srgbClr val="800000"/>
                  </a:solidFill>
                  <a:latin typeface="Courier New" pitchFamily="49" charset="0"/>
                  <a:cs typeface="Courier New" pitchFamily="49" charset="0"/>
                </a:rPr>
                <a:t>// thickness of a washer</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density;        </a:t>
              </a:r>
              <a:r>
                <a:rPr lang="en-SG" sz="1600" b="1" dirty="0">
                  <a:solidFill>
                    <a:srgbClr val="800000"/>
                  </a:solidFill>
                  <a:latin typeface="Courier New" pitchFamily="49" charset="0"/>
                  <a:cs typeface="Courier New" pitchFamily="49" charset="0"/>
                </a:rPr>
                <a:t>// density of a washer</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qty</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how many washers?</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unit_weight</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single washer's weight</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total_weight</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a batch of washers' total weight</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inner_area</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area of inner hole</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outer_area</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area of </a:t>
              </a:r>
              <a:r>
                <a:rPr lang="en-SG" sz="1600" b="1" dirty="0" smtClean="0">
                  <a:solidFill>
                    <a:srgbClr val="800000"/>
                  </a:solidFill>
                  <a:latin typeface="Courier New" pitchFamily="49" charset="0"/>
                  <a:cs typeface="Courier New" pitchFamily="49" charset="0"/>
                </a:rPr>
                <a:t>outer </a:t>
              </a:r>
              <a:r>
                <a:rPr lang="en-SG" sz="1600" b="1" dirty="0">
                  <a:solidFill>
                    <a:srgbClr val="800000"/>
                  </a:solidFill>
                  <a:latin typeface="Courier New" pitchFamily="49" charset="0"/>
                  <a:cs typeface="Courier New" pitchFamily="49" charset="0"/>
                </a:rPr>
                <a:t>circle</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rim_area</a:t>
              </a: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single washer's rim </a:t>
              </a:r>
              <a:r>
                <a:rPr lang="en-SG" sz="1600" b="1" dirty="0" smtClean="0">
                  <a:solidFill>
                    <a:srgbClr val="800000"/>
                  </a:solidFill>
                  <a:latin typeface="Courier New" pitchFamily="49" charset="0"/>
                  <a:cs typeface="Courier New" pitchFamily="49" charset="0"/>
                </a:rPr>
                <a:t>area</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ask for all the inputs</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"Inner diameter in centimeters: "</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scanf</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%lf</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&amp;d1);</a:t>
              </a:r>
            </a:p>
          </p:txBody>
        </p:sp>
        <p:sp>
          <p:nvSpPr>
            <p:cNvPr id="11" name="Rectangle 10"/>
            <p:cNvSpPr/>
            <p:nvPr/>
          </p:nvSpPr>
          <p:spPr>
            <a:xfrm>
              <a:off x="7048386" y="1257010"/>
              <a:ext cx="1806905"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Week3_WashersWeight.c</a:t>
              </a:r>
              <a:endParaRPr lang="en-SG" sz="1100" dirty="0"/>
            </a:p>
          </p:txBody>
        </p:sp>
      </p:grpSp>
      <p:sp>
        <p:nvSpPr>
          <p:cNvPr id="2" name="Title 1"/>
          <p:cNvSpPr>
            <a:spLocks noGrp="1"/>
          </p:cNvSpPr>
          <p:nvPr>
            <p:ph type="title"/>
          </p:nvPr>
        </p:nvSpPr>
        <p:spPr/>
        <p:txBody>
          <a:bodyPr/>
          <a:lstStyle/>
          <a:p>
            <a:r>
              <a:rPr lang="en-GB" dirty="0"/>
              <a:t>Case Study: Top-down Design </a:t>
            </a:r>
            <a:r>
              <a:rPr lang="en-GB" dirty="0" smtClean="0"/>
              <a:t>(5/5)</a:t>
            </a:r>
            <a:endParaRPr lang="en-SG" dirty="0"/>
          </a:p>
        </p:txBody>
      </p:sp>
      <p:sp>
        <p:nvSpPr>
          <p:cNvPr id="12" name="Line Callout 2 (Border and Accent Bar) 11"/>
          <p:cNvSpPr/>
          <p:nvPr/>
        </p:nvSpPr>
        <p:spPr bwMode="auto">
          <a:xfrm>
            <a:off x="3686101" y="1462246"/>
            <a:ext cx="1925559" cy="646331"/>
          </a:xfrm>
          <a:prstGeom prst="accentBorderCallout2">
            <a:avLst>
              <a:gd name="adj1" fmla="val 46344"/>
              <a:gd name="adj2" fmla="val -4473"/>
              <a:gd name="adj3" fmla="val 43291"/>
              <a:gd name="adj4" fmla="val -34691"/>
              <a:gd name="adj5" fmla="val 40139"/>
              <a:gd name="adj6" fmla="val -61056"/>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we will use library function </a:t>
            </a:r>
            <a:r>
              <a:rPr lang="en-US" dirty="0" err="1" smtClean="0">
                <a:solidFill>
                  <a:srgbClr val="FF0000"/>
                </a:solidFill>
                <a:latin typeface="Calibri" pitchFamily="34" charset="0"/>
                <a:cs typeface="Calibri" pitchFamily="34" charset="0"/>
              </a:rPr>
              <a:t>pow</a:t>
            </a:r>
            <a:r>
              <a:rPr lang="en-US" dirty="0" smtClean="0">
                <a:solidFill>
                  <a:srgbClr val="FF0000"/>
                </a:solidFill>
                <a:latin typeface="Calibri" pitchFamily="34" charset="0"/>
                <a:cs typeface="Calibri" pitchFamily="34" charset="0"/>
              </a:rPr>
              <a:t> </a:t>
            </a:r>
            <a:r>
              <a:rPr lang="en-US" dirty="0" smtClean="0">
                <a:latin typeface="Calibri" pitchFamily="34" charset="0"/>
                <a:cs typeface="Calibri" pitchFamily="34" charset="0"/>
              </a:rPr>
              <a:t>later</a:t>
            </a:r>
            <a:endParaRPr lang="en-SG" dirty="0">
              <a:latin typeface="Calibri" pitchFamily="34" charset="0"/>
              <a:cs typeface="Calibri" pitchFamily="34" charset="0"/>
            </a:endParaRPr>
          </a:p>
        </p:txBody>
      </p:sp>
      <p:sp>
        <p:nvSpPr>
          <p:cNvPr id="4" name="Rectangle 3"/>
          <p:cNvSpPr/>
          <p:nvPr/>
        </p:nvSpPr>
        <p:spPr bwMode="auto">
          <a:xfrm>
            <a:off x="278781" y="6573757"/>
            <a:ext cx="8575288" cy="45719"/>
          </a:xfrm>
          <a:prstGeom prst="rect">
            <a:avLst/>
          </a:prstGeom>
          <a:solidFill>
            <a:schemeClr val="lt1"/>
          </a:solidFill>
          <a:ln w="19050" cap="flat" cmpd="sng">
            <a:noFill/>
            <a:prstDash val="solid"/>
            <a:round/>
            <a:headEnd type="none" w="sm" len="sm"/>
            <a:tailEnd type="triangle" w="med" len="med"/>
          </a:ln>
          <a:extLst/>
        </p:spPr>
        <p:txBody>
          <a:bodyPr wrap="none" rtlCol="0" anchor="ctr"/>
          <a:lstStyle/>
          <a:p>
            <a:pPr algn="ctr"/>
            <a:endParaRPr lang="en-SG"/>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6"/>
          <p:cNvSpPr>
            <a:spLocks noGrp="1"/>
          </p:cNvSpPr>
          <p:nvPr>
            <p:ph type="ftr" sz="quarter" idx="10"/>
          </p:nvPr>
        </p:nvSpPr>
        <p:spPr>
          <a:xfrm>
            <a:off x="457200" y="6459379"/>
            <a:ext cx="2212465" cy="246221"/>
          </a:xfrm>
          <a:noFill/>
        </p:spPr>
        <p:txBody>
          <a:bodyPr wrap="square">
            <a:spAutoFit/>
          </a:bodyPr>
          <a:lstStyle/>
          <a:p>
            <a:r>
              <a:rPr lang="en-US" sz="1000" dirty="0">
                <a:solidFill>
                  <a:schemeClr val="tx1"/>
                </a:solidFill>
                <a:latin typeface="Arial" charset="0"/>
                <a:cs typeface="Arial" charset="0"/>
              </a:rPr>
              <a:t>CS1010 Programming Methodology</a:t>
            </a:r>
          </a:p>
        </p:txBody>
      </p:sp>
      <p:sp>
        <p:nvSpPr>
          <p:cNvPr id="12" name="TextBox 11"/>
          <p:cNvSpPr txBox="1"/>
          <p:nvPr/>
        </p:nvSpPr>
        <p:spPr>
          <a:xfrm>
            <a:off x="278781" y="609000"/>
            <a:ext cx="8575288" cy="575542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"Outer diameter in centimeters: "</a:t>
            </a:r>
            <a:r>
              <a:rPr lang="en-US" sz="1600" b="1" dirty="0">
                <a:latin typeface="Courier New" pitchFamily="49" charset="0"/>
                <a:cs typeface="Courier New" pitchFamily="49" charset="0"/>
              </a:rPr>
              <a:t>);</a:t>
            </a:r>
          </a:p>
          <a:p>
            <a:pPr eaLnBrk="1" hangingPunct="1">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%lf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&amp;d2);</a:t>
            </a:r>
          </a:p>
          <a:p>
            <a:pPr eaLnBrk="1" hangingPunct="1">
              <a:defRPr/>
            </a:pPr>
            <a:r>
              <a:rPr lang="en-US" sz="1600" b="1" dirty="0">
                <a:latin typeface="Courier New" pitchFamily="49" charset="0"/>
                <a:cs typeface="Courier New" pitchFamily="49" charset="0"/>
              </a:rPr>
              <a:t>    printf(</a:t>
            </a:r>
            <a:r>
              <a:rPr lang="en-US" sz="1600" b="1" dirty="0">
                <a:solidFill>
                  <a:srgbClr val="006600"/>
                </a:solidFill>
                <a:latin typeface="Courier New" pitchFamily="49" charset="0"/>
                <a:cs typeface="Courier New" pitchFamily="49" charset="0"/>
              </a:rPr>
              <a:t>"Thickness in centimeters: "</a:t>
            </a:r>
            <a:r>
              <a:rPr lang="en-US" sz="1600" b="1" dirty="0">
                <a:latin typeface="Courier New" pitchFamily="49" charset="0"/>
                <a:cs typeface="Courier New" pitchFamily="49" charset="0"/>
              </a:rPr>
              <a:t>);</a:t>
            </a:r>
          </a:p>
          <a:p>
            <a:pPr eaLnBrk="1" hangingPunct="1">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%lf</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&amp;thickness);</a:t>
            </a:r>
            <a:endParaRPr lang="en-SG" sz="1600" b="1" dirty="0" smtClean="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"Material density in grams per cubic </a:t>
            </a:r>
            <a:r>
              <a:rPr lang="en-SG" sz="1600" b="1" dirty="0" err="1">
                <a:solidFill>
                  <a:srgbClr val="006600"/>
                </a:solidFill>
                <a:latin typeface="Courier New" pitchFamily="49" charset="0"/>
                <a:cs typeface="Courier New" pitchFamily="49" charset="0"/>
              </a:rPr>
              <a:t>centimeter</a:t>
            </a:r>
            <a:r>
              <a:rPr lang="en-SG" sz="1600" b="1" dirty="0">
                <a:solidFill>
                  <a:srgbClr val="006600"/>
                </a:solidFill>
                <a:latin typeface="Courier New" pitchFamily="49" charset="0"/>
                <a:cs typeface="Courier New" pitchFamily="49" charset="0"/>
              </a:rPr>
              <a:t>: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%lf</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&amp;density);</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"Quantity in batch: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a:t>
            </a:r>
            <a:r>
              <a:rPr lang="en-SG" sz="1600" b="1" dirty="0" err="1">
                <a:solidFill>
                  <a:srgbClr val="000000"/>
                </a:solidFill>
                <a:latin typeface="Courier New" pitchFamily="49" charset="0"/>
                <a:cs typeface="Courier New" pitchFamily="49" charset="0"/>
              </a:rPr>
              <a:t>qty</a:t>
            </a:r>
            <a:r>
              <a:rPr lang="en-SG" sz="1600" b="1" dirty="0" smtClean="0">
                <a:solidFill>
                  <a:srgbClr val="000000"/>
                </a:solidFill>
                <a:latin typeface="Courier New" pitchFamily="49" charset="0"/>
                <a:cs typeface="Courier New" pitchFamily="49" charset="0"/>
              </a:rPr>
              <a:t>);</a:t>
            </a:r>
          </a:p>
          <a:p>
            <a:pPr eaLnBrk="1" hangingPunct="1">
              <a:defRPr/>
            </a:pPr>
            <a:endParaRPr lang="en-US" sz="1600" b="1" dirty="0">
              <a:solidFill>
                <a:srgbClr val="000000"/>
              </a:solidFill>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single washer</a:t>
            </a:r>
          </a:p>
          <a:p>
            <a:pPr eaLnBrk="1" hangingPunct="1">
              <a:defRPr/>
            </a:pP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inner_area</a:t>
            </a:r>
            <a:r>
              <a:rPr lang="en-SG" sz="1600" b="1" dirty="0" smtClean="0">
                <a:latin typeface="Courier New" pitchFamily="49" charset="0"/>
                <a:cs typeface="Courier New" pitchFamily="49" charset="0"/>
              </a:rPr>
              <a:t> = </a:t>
            </a:r>
            <a:r>
              <a:rPr lang="en-SG" sz="1600" b="1" dirty="0" err="1" smtClean="0">
                <a:latin typeface="Courier New" pitchFamily="49" charset="0"/>
                <a:cs typeface="Courier New" pitchFamily="49" charset="0"/>
              </a:rPr>
              <a:t>pow</a:t>
            </a:r>
            <a:r>
              <a:rPr lang="en-SG" sz="1600" b="1" dirty="0" smtClean="0">
                <a:latin typeface="Courier New" pitchFamily="49" charset="0"/>
                <a:cs typeface="Courier New" pitchFamily="49" charset="0"/>
              </a:rPr>
              <a:t>(d1/</a:t>
            </a:r>
            <a:r>
              <a:rPr lang="en-SG" sz="1600" b="1" dirty="0" smtClean="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 * </a:t>
            </a:r>
            <a:r>
              <a:rPr lang="en-SG" sz="1600" b="1" dirty="0" smtClean="0">
                <a:solidFill>
                  <a:schemeClr val="tx1"/>
                </a:solidFill>
                <a:latin typeface="Courier New" pitchFamily="49" charset="0"/>
                <a:cs typeface="Courier New" pitchFamily="49" charset="0"/>
              </a:rPr>
              <a:t>PI</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outer_area</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pow</a:t>
            </a:r>
            <a:r>
              <a:rPr lang="en-SG" sz="1600" b="1" dirty="0" smtClean="0">
                <a:latin typeface="Courier New" pitchFamily="49" charset="0"/>
                <a:cs typeface="Courier New" pitchFamily="49" charset="0"/>
              </a:rPr>
              <a:t>(d2/</a:t>
            </a:r>
            <a:r>
              <a:rPr lang="en-SG" sz="1600" b="1" dirty="0" smtClean="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2</a:t>
            </a:r>
            <a:r>
              <a:rPr lang="en-SG" sz="1600" b="1" dirty="0">
                <a:latin typeface="Courier New" pitchFamily="49" charset="0"/>
                <a:cs typeface="Courier New" pitchFamily="49" charset="0"/>
              </a:rPr>
              <a:t>) * </a:t>
            </a:r>
            <a:r>
              <a:rPr lang="en-SG" sz="1600" b="1" dirty="0">
                <a:solidFill>
                  <a:schemeClr val="tx1"/>
                </a:solidFill>
                <a:latin typeface="Courier New" pitchFamily="49" charset="0"/>
                <a:cs typeface="Courier New" pitchFamily="49" charset="0"/>
              </a:rPr>
              <a:t>PI</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a:t>
            </a:r>
            <a:r>
              <a:rPr lang="en-SG" sz="1600" b="1" dirty="0" err="1" smtClean="0">
                <a:latin typeface="Courier New" pitchFamily="49" charset="0"/>
                <a:cs typeface="Courier New" pitchFamily="49" charset="0"/>
              </a:rPr>
              <a:t>outer_area</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inner_area</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thickness * density;</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batch of washers</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qty</a:t>
            </a:r>
            <a:r>
              <a:rPr lang="en-SG" sz="1600" b="1" dirty="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"The total weight of the batch of </a:t>
            </a:r>
            <a:r>
              <a:rPr lang="en-SG" sz="1600" b="1" dirty="0">
                <a:solidFill>
                  <a:srgbClr val="FF0000"/>
                </a:solidFill>
                <a:latin typeface="Courier New" pitchFamily="49" charset="0"/>
                <a:cs typeface="Courier New" pitchFamily="49" charset="0"/>
              </a:rPr>
              <a:t>%d </a:t>
            </a:r>
            <a:r>
              <a:rPr lang="en-SG" sz="1600" b="1" dirty="0">
                <a:solidFill>
                  <a:srgbClr val="006600"/>
                </a:solidFill>
                <a:latin typeface="Courier New" pitchFamily="49" charset="0"/>
                <a:cs typeface="Courier New" pitchFamily="49" charset="0"/>
              </a:rPr>
              <a:t>washers </a:t>
            </a:r>
            <a:r>
              <a:rPr lang="en-SG" sz="1600" b="1" dirty="0" smtClean="0">
                <a:solidFill>
                  <a:srgbClr val="006600"/>
                </a:solidFill>
                <a:latin typeface="Courier New" pitchFamily="49" charset="0"/>
                <a:cs typeface="Courier New" pitchFamily="49" charset="0"/>
              </a:rPr>
              <a:t>"</a:t>
            </a:r>
          </a:p>
          <a:p>
            <a:pPr eaLnBrk="1" hangingPunct="1">
              <a:defRPr/>
            </a:pPr>
            <a:r>
              <a:rPr lang="en-SG" sz="1600" b="1" dirty="0">
                <a:solidFill>
                  <a:srgbClr val="006600"/>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          "is </a:t>
            </a:r>
            <a:r>
              <a:rPr lang="en-SG" sz="1600" b="1" dirty="0">
                <a:solidFill>
                  <a:srgbClr val="FF0000"/>
                </a:solidFill>
                <a:latin typeface="Courier New" pitchFamily="49" charset="0"/>
                <a:cs typeface="Courier New" pitchFamily="49" charset="0"/>
              </a:rPr>
              <a:t>%.2f </a:t>
            </a:r>
            <a:r>
              <a:rPr lang="en-SG" sz="1600" b="1" dirty="0">
                <a:solidFill>
                  <a:srgbClr val="006600"/>
                </a:solidFill>
                <a:latin typeface="Courier New" pitchFamily="49" charset="0"/>
                <a:cs typeface="Courier New" pitchFamily="49" charset="0"/>
              </a:rPr>
              <a:t>grams</a:t>
            </a:r>
            <a:r>
              <a:rPr lang="en-SG" sz="1600" b="1" dirty="0">
                <a:solidFill>
                  <a:srgbClr val="FF0000"/>
                </a:solidFill>
                <a:latin typeface="Courier New" pitchFamily="49" charset="0"/>
                <a:cs typeface="Courier New" pitchFamily="49" charset="0"/>
              </a:rPr>
              <a:t>\n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qty</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3" name="Oval 12"/>
          <p:cNvSpPr>
            <a:spLocks noChangeArrowheads="1"/>
          </p:cNvSpPr>
          <p:nvPr/>
        </p:nvSpPr>
        <p:spPr bwMode="auto">
          <a:xfrm>
            <a:off x="2334112" y="3037960"/>
            <a:ext cx="568575" cy="598373"/>
          </a:xfrm>
          <a:prstGeom prst="ellipse">
            <a:avLst/>
          </a:prstGeom>
          <a:noFill/>
          <a:ln w="3175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SG">
              <a:latin typeface="Arial" charset="0"/>
              <a:cs typeface="Arial" charset="0"/>
            </a:endParaRPr>
          </a:p>
        </p:txBody>
      </p:sp>
      <p:sp>
        <p:nvSpPr>
          <p:cNvPr id="14" name="Rectangle 13"/>
          <p:cNvSpPr/>
          <p:nvPr/>
        </p:nvSpPr>
        <p:spPr bwMode="auto">
          <a:xfrm>
            <a:off x="278781" y="584547"/>
            <a:ext cx="8575288" cy="45719"/>
          </a:xfrm>
          <a:prstGeom prst="rect">
            <a:avLst/>
          </a:prstGeom>
          <a:solidFill>
            <a:schemeClr val="lt1"/>
          </a:solidFill>
          <a:ln w="19050" cap="flat" cmpd="sng">
            <a:noFill/>
            <a:prstDash val="solid"/>
            <a:round/>
            <a:headEnd type="none" w="sm" len="sm"/>
            <a:tailEnd type="triangle" w="med" len="med"/>
          </a:ln>
          <a:extLst/>
        </p:spPr>
        <p:txBody>
          <a:bodyPr wrap="none" rtlCol="0" anchor="ctr"/>
          <a:lstStyle/>
          <a:p>
            <a:pPr algn="ctr"/>
            <a:endParaRPr lang="en-SG"/>
          </a:p>
        </p:txBody>
      </p:sp>
      <p:sp>
        <p:nvSpPr>
          <p:cNvPr id="15" name="TextBox 9"/>
          <p:cNvSpPr txBox="1">
            <a:spLocks noChangeArrowheads="1"/>
          </p:cNvSpPr>
          <p:nvPr/>
        </p:nvSpPr>
        <p:spPr bwMode="auto">
          <a:xfrm>
            <a:off x="5384963" y="2818064"/>
            <a:ext cx="3355001" cy="923330"/>
          </a:xfrm>
          <a:prstGeom prst="rect">
            <a:avLst/>
          </a:prstGeom>
          <a:solidFill>
            <a:srgbClr val="9999FF"/>
          </a:solidFill>
          <a:ln w="9525">
            <a:solidFill>
              <a:srgbClr val="9999FF"/>
            </a:solid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To compile this program: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FF"/>
                </a:solidFill>
                <a:effectLst/>
                <a:uLnTx/>
                <a:uFillTx/>
                <a:latin typeface="Calibri" pitchFamily="34" charset="0"/>
                <a:cs typeface="Calibri" pitchFamily="34" charset="0"/>
              </a:rPr>
              <a:t>gcc</a:t>
            </a:r>
            <a:r>
              <a:rPr kumimoji="0" lang="en-US" sz="1800" b="0" i="0" u="none" strike="noStrike" kern="0" cap="none" spc="0" normalizeH="0" baseline="0" noProof="0" dirty="0" smtClean="0">
                <a:ln>
                  <a:noFill/>
                </a:ln>
                <a:solidFill>
                  <a:srgbClr val="0000FF"/>
                </a:solidFill>
                <a:effectLst/>
                <a:uLnTx/>
                <a:uFillTx/>
                <a:latin typeface="Calibri" pitchFamily="34" charset="0"/>
                <a:cs typeface="Calibri" pitchFamily="34" charset="0"/>
              </a:rPr>
              <a:t>  -Wall Week2_WashersWeightV1.c  </a:t>
            </a:r>
            <a:r>
              <a:rPr kumimoji="0" lang="en-US" sz="1800" b="0" i="0" u="none" strike="noStrike" kern="0" cap="none" spc="0" normalizeH="0" baseline="0" noProof="0" dirty="0">
                <a:ln>
                  <a:noFill/>
                </a:ln>
                <a:solidFill>
                  <a:srgbClr val="0000FF"/>
                </a:solidFill>
                <a:effectLst/>
                <a:uLnTx/>
                <a:uFillTx/>
                <a:latin typeface="Calibri" pitchFamily="34" charset="0"/>
                <a:cs typeface="Calibri" pitchFamily="34" charset="0"/>
              </a:rPr>
              <a:t>-lm</a:t>
            </a:r>
          </a:p>
        </p:txBody>
      </p:sp>
      <p:grpSp>
        <p:nvGrpSpPr>
          <p:cNvPr id="16" name="Group 15"/>
          <p:cNvGrpSpPr/>
          <p:nvPr/>
        </p:nvGrpSpPr>
        <p:grpSpPr>
          <a:xfrm>
            <a:off x="7953942" y="3376819"/>
            <a:ext cx="663500" cy="767805"/>
            <a:chOff x="7956394" y="3748439"/>
            <a:chExt cx="663500" cy="767805"/>
          </a:xfrm>
        </p:grpSpPr>
        <p:sp>
          <p:nvSpPr>
            <p:cNvPr id="17" name="Oval 16"/>
            <p:cNvSpPr>
              <a:spLocks noChangeArrowheads="1"/>
            </p:cNvSpPr>
            <p:nvPr/>
          </p:nvSpPr>
          <p:spPr bwMode="auto">
            <a:xfrm>
              <a:off x="8180031" y="3748439"/>
              <a:ext cx="439863" cy="396693"/>
            </a:xfrm>
            <a:prstGeom prst="ellipse">
              <a:avLst/>
            </a:prstGeom>
            <a:noFill/>
            <a:ln w="38100" cap="sq" algn="ctr">
              <a:solidFill>
                <a:srgbClr val="C00000"/>
              </a:solidFill>
              <a:round/>
              <a:headEnd type="none" w="sm" len="sm"/>
              <a:tailEnd type="none" w="sm" len="sm"/>
            </a:ln>
          </p:spPr>
          <p:txBody>
            <a:bodyPr/>
            <a:lstStyle/>
            <a:p>
              <a:endParaRPr lang="en-SG"/>
            </a:p>
          </p:txBody>
        </p:sp>
        <p:cxnSp>
          <p:nvCxnSpPr>
            <p:cNvPr id="18" name="Straight Arrow Connector 11"/>
            <p:cNvCxnSpPr>
              <a:cxnSpLocks noChangeShapeType="1"/>
            </p:cNvCxnSpPr>
            <p:nvPr/>
          </p:nvCxnSpPr>
          <p:spPr bwMode="auto">
            <a:xfrm flipV="1">
              <a:off x="7956394" y="4125331"/>
              <a:ext cx="359358" cy="390913"/>
            </a:xfrm>
            <a:prstGeom prst="straightConnector1">
              <a:avLst/>
            </a:prstGeom>
            <a:noFill/>
            <a:ln w="38100" cap="sq" algn="ctr">
              <a:solidFill>
                <a:srgbClr val="C00000"/>
              </a:solidFill>
              <a:round/>
              <a:headEnd type="none" w="sm" len="sm"/>
              <a:tailEnd type="arrow" w="sm" len="sm"/>
            </a:ln>
            <a:extLst/>
          </p:spPr>
        </p:cxnSp>
      </p:grpSp>
      <p:sp>
        <p:nvSpPr>
          <p:cNvPr id="19"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15</a:t>
            </a:fld>
            <a:endParaRPr lang="en-US" sz="1000" dirty="0">
              <a:solidFill>
                <a:srgbClr val="000000"/>
              </a:solidFill>
            </a:endParaRPr>
          </a:p>
        </p:txBody>
      </p:sp>
    </p:spTree>
    <p:extLst>
      <p:ext uri="{BB962C8B-B14F-4D97-AF65-F5344CB8AC3E}">
        <p14:creationId xmlns:p14="http://schemas.microsoft.com/office/powerpoint/2010/main" val="3684935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8781" y="1257010"/>
            <a:ext cx="8410772" cy="5386693"/>
            <a:chOff x="278781" y="1257010"/>
            <a:chExt cx="8410772" cy="5386693"/>
          </a:xfrm>
        </p:grpSpPr>
        <p:sp>
          <p:nvSpPr>
            <p:cNvPr id="4" name="TextBox 11"/>
            <p:cNvSpPr txBox="1"/>
            <p:nvPr/>
          </p:nvSpPr>
          <p:spPr>
            <a:xfrm>
              <a:off x="278781" y="1257613"/>
              <a:ext cx="8408019" cy="538609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1600" b="1" dirty="0" smtClean="0">
                  <a:latin typeface="Courier New" pitchFamily="49" charset="0"/>
                  <a:cs typeface="Courier New" pitchFamily="49" charset="0"/>
                </a:rPr>
                <a:t>    printf(</a:t>
              </a:r>
              <a:r>
                <a:rPr lang="en-US" sz="1600" b="1" dirty="0" smtClean="0">
                  <a:solidFill>
                    <a:srgbClr val="006600"/>
                  </a:solidFill>
                  <a:latin typeface="Courier New" pitchFamily="49" charset="0"/>
                  <a:cs typeface="Courier New" pitchFamily="49" charset="0"/>
                </a:rPr>
                <a:t>"Thickness in centimeters: "</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scanf</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%lf</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&amp;thickness);</a:t>
              </a:r>
              <a:endParaRPr lang="en-SG" sz="1600" b="1" dirty="0" smtClean="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a:t>
              </a:r>
              <a:r>
                <a:rPr lang="en-SG" sz="1600" b="1" dirty="0" err="1" smtClean="0">
                  <a:solidFill>
                    <a:srgbClr val="000000"/>
                  </a:solidFill>
                  <a:latin typeface="Courier New" pitchFamily="49" charset="0"/>
                  <a:cs typeface="Courier New" pitchFamily="49" charset="0"/>
                </a:rPr>
                <a:t>printf</a:t>
              </a:r>
              <a:r>
                <a:rPr lang="en-SG" sz="1600" b="1" dirty="0" smtClean="0">
                  <a:solidFill>
                    <a:srgbClr val="000000"/>
                  </a:solidFill>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"Material density in grams per cubic </a:t>
              </a:r>
              <a:r>
                <a:rPr lang="en-SG" sz="1600" b="1" dirty="0" err="1" smtClean="0">
                  <a:solidFill>
                    <a:srgbClr val="006600"/>
                  </a:solidFill>
                  <a:latin typeface="Courier New" pitchFamily="49" charset="0"/>
                  <a:cs typeface="Courier New" pitchFamily="49" charset="0"/>
                </a:rPr>
                <a:t>centimeter</a:t>
              </a:r>
              <a:r>
                <a:rPr lang="en-SG" sz="1600" b="1" dirty="0" smtClean="0">
                  <a:solidFill>
                    <a:srgbClr val="0066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a:t>
              </a:r>
            </a:p>
            <a:p>
              <a:pPr eaLnBrk="1" hangingPunct="1">
                <a:defRPr/>
              </a:pPr>
              <a:r>
                <a:rPr lang="en-SG" sz="1600" b="1" dirty="0" smtClean="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%lf</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&amp;density);</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"Quantity in batch: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a:t>
              </a:r>
              <a:r>
                <a:rPr lang="en-SG" sz="1600" b="1" dirty="0" err="1">
                  <a:solidFill>
                    <a:srgbClr val="000000"/>
                  </a:solidFill>
                  <a:latin typeface="Courier New" pitchFamily="49" charset="0"/>
                  <a:cs typeface="Courier New" pitchFamily="49" charset="0"/>
                </a:rPr>
                <a:t>qty</a:t>
              </a:r>
              <a:r>
                <a:rPr lang="en-SG" sz="1600" b="1" dirty="0" smtClean="0">
                  <a:solidFill>
                    <a:srgbClr val="000000"/>
                  </a:solidFill>
                  <a:latin typeface="Courier New" pitchFamily="49" charset="0"/>
                  <a:cs typeface="Courier New" pitchFamily="49" charset="0"/>
                </a:rPr>
                <a:t>);</a:t>
              </a:r>
            </a:p>
            <a:p>
              <a:pPr eaLnBrk="1" hangingPunct="1">
                <a:defRPr/>
              </a:pPr>
              <a:endParaRPr lang="en-US" sz="1600" b="1" dirty="0">
                <a:solidFill>
                  <a:srgbClr val="000000"/>
                </a:solidFill>
                <a:latin typeface="Courier New" pitchFamily="49" charset="0"/>
                <a:cs typeface="Courier New" pitchFamily="49" charset="0"/>
              </a:endParaRPr>
            </a:p>
            <a:p>
              <a:pPr eaLnBrk="1" hangingPunct="1">
                <a:defRPr/>
              </a:pPr>
              <a:r>
                <a:rPr lang="en-SG" sz="2000" b="1" dirty="0" smtClean="0">
                  <a:latin typeface="Courier New" pitchFamily="49" charset="0"/>
                  <a:cs typeface="Courier New" pitchFamily="49" charset="0"/>
                </a:rPr>
                <a:t>   </a:t>
              </a:r>
              <a:r>
                <a:rPr lang="en-SG" sz="2000" b="1" dirty="0" err="1" smtClean="0">
                  <a:latin typeface="Courier New" pitchFamily="49" charset="0"/>
                  <a:cs typeface="Courier New" pitchFamily="49" charset="0"/>
                </a:rPr>
                <a:t>inner_area</a:t>
              </a:r>
              <a:r>
                <a:rPr lang="en-SG" sz="2000" b="1" dirty="0" smtClean="0">
                  <a:latin typeface="Courier New" pitchFamily="49" charset="0"/>
                  <a:cs typeface="Courier New" pitchFamily="49" charset="0"/>
                </a:rPr>
                <a:t> =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(d1/</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smtClean="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a:p>
              <a:pPr eaLnBrk="1" hangingPunct="1">
                <a:defRPr/>
              </a:pP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outer_area</a:t>
              </a:r>
              <a:r>
                <a:rPr lang="en-SG" sz="2000" b="1" dirty="0" smtClean="0">
                  <a:latin typeface="Courier New" pitchFamily="49" charset="0"/>
                  <a:cs typeface="Courier New" pitchFamily="49" charset="0"/>
                </a:rPr>
                <a:t> </a:t>
              </a: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(d2/</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a:t>
              </a:r>
              <a:r>
                <a:rPr lang="en-SG" sz="1600" b="1" dirty="0" err="1" smtClean="0">
                  <a:latin typeface="Courier New" pitchFamily="49" charset="0"/>
                  <a:cs typeface="Courier New" pitchFamily="49" charset="0"/>
                </a:rPr>
                <a:t>outer_area</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inner_area</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thickness * density;</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batch of washers</a:t>
              </a: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qty</a:t>
              </a:r>
              <a:r>
                <a:rPr lang="en-SG" sz="1600" b="1" dirty="0" smtClean="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"The total weight of the batch of </a:t>
              </a:r>
              <a:r>
                <a:rPr lang="en-SG" sz="1600" b="1" dirty="0">
                  <a:solidFill>
                    <a:srgbClr val="FF0000"/>
                  </a:solidFill>
                  <a:latin typeface="Courier New" pitchFamily="49" charset="0"/>
                  <a:cs typeface="Courier New" pitchFamily="49" charset="0"/>
                </a:rPr>
                <a:t>%d </a:t>
              </a:r>
              <a:r>
                <a:rPr lang="en-SG" sz="1600" b="1" dirty="0">
                  <a:solidFill>
                    <a:srgbClr val="006600"/>
                  </a:solidFill>
                  <a:latin typeface="Courier New" pitchFamily="49" charset="0"/>
                  <a:cs typeface="Courier New" pitchFamily="49" charset="0"/>
                </a:rPr>
                <a:t>washers </a:t>
              </a:r>
              <a:r>
                <a:rPr lang="en-SG" sz="1600" b="1" dirty="0" smtClean="0">
                  <a:solidFill>
                    <a:srgbClr val="006600"/>
                  </a:solidFill>
                  <a:latin typeface="Courier New" pitchFamily="49" charset="0"/>
                  <a:cs typeface="Courier New" pitchFamily="49" charset="0"/>
                </a:rPr>
                <a:t>"</a:t>
              </a:r>
            </a:p>
            <a:p>
              <a:pPr eaLnBrk="1" hangingPunct="1">
                <a:defRPr/>
              </a:pPr>
              <a:r>
                <a:rPr lang="en-SG" sz="1600" b="1" dirty="0">
                  <a:solidFill>
                    <a:srgbClr val="006600"/>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          "is </a:t>
              </a:r>
              <a:r>
                <a:rPr lang="en-SG" sz="1600" b="1" dirty="0">
                  <a:solidFill>
                    <a:srgbClr val="FF0000"/>
                  </a:solidFill>
                  <a:latin typeface="Courier New" pitchFamily="49" charset="0"/>
                  <a:cs typeface="Courier New" pitchFamily="49" charset="0"/>
                </a:rPr>
                <a:t>%.2f </a:t>
              </a:r>
              <a:r>
                <a:rPr lang="en-SG" sz="1600" b="1" dirty="0">
                  <a:solidFill>
                    <a:srgbClr val="006600"/>
                  </a:solidFill>
                  <a:latin typeface="Courier New" pitchFamily="49" charset="0"/>
                  <a:cs typeface="Courier New" pitchFamily="49" charset="0"/>
                </a:rPr>
                <a:t>grams</a:t>
              </a:r>
              <a:r>
                <a:rPr lang="en-SG" sz="1600" b="1" dirty="0">
                  <a:solidFill>
                    <a:srgbClr val="FF0000"/>
                  </a:solidFill>
                  <a:latin typeface="Courier New" pitchFamily="49" charset="0"/>
                  <a:cs typeface="Courier New" pitchFamily="49" charset="0"/>
                </a:rPr>
                <a:t>\n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qty</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5" name="Rectangle 4"/>
            <p:cNvSpPr/>
            <p:nvPr/>
          </p:nvSpPr>
          <p:spPr>
            <a:xfrm>
              <a:off x="6882648" y="1257010"/>
              <a:ext cx="1806905"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Week3_WashersWeight.c</a:t>
              </a:r>
              <a:endParaRPr lang="en-SG" sz="1100" dirty="0"/>
            </a:p>
          </p:txBody>
        </p:sp>
      </p:grpSp>
      <p:sp>
        <p:nvSpPr>
          <p:cNvPr id="2" name="Title 1"/>
          <p:cNvSpPr>
            <a:spLocks noGrp="1"/>
          </p:cNvSpPr>
          <p:nvPr>
            <p:ph type="title"/>
          </p:nvPr>
        </p:nvSpPr>
        <p:spPr/>
        <p:txBody>
          <a:bodyPr/>
          <a:lstStyle/>
          <a:p>
            <a:r>
              <a:rPr lang="en-GB" dirty="0" smtClean="0"/>
              <a:t>Case Study: Functions </a:t>
            </a:r>
            <a:r>
              <a:rPr lang="en-GB" dirty="0"/>
              <a:t>(</a:t>
            </a:r>
            <a:r>
              <a:rPr lang="en-GB" dirty="0" smtClean="0"/>
              <a:t>1/5)</a:t>
            </a:r>
            <a:endParaRPr lang="en-SG" dirty="0"/>
          </a:p>
        </p:txBody>
      </p:sp>
      <p:sp>
        <p:nvSpPr>
          <p:cNvPr id="12" name="AutoShape 6"/>
          <p:cNvSpPr>
            <a:spLocks noChangeArrowheads="1"/>
          </p:cNvSpPr>
          <p:nvPr/>
        </p:nvSpPr>
        <p:spPr bwMode="auto">
          <a:xfrm>
            <a:off x="691377" y="2948971"/>
            <a:ext cx="5039572" cy="742083"/>
          </a:xfrm>
          <a:prstGeom prst="roundRect">
            <a:avLst>
              <a:gd name="adj" fmla="val 8838"/>
            </a:avLst>
          </a:prstGeom>
          <a:noFill/>
          <a:ln w="38100" cap="rnd">
            <a:solidFill>
              <a:schemeClr val="accent1">
                <a:lumMod val="50000"/>
                <a:alpha val="72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8" name="Group 17"/>
          <p:cNvGrpSpPr/>
          <p:nvPr/>
        </p:nvGrpSpPr>
        <p:grpSpPr>
          <a:xfrm>
            <a:off x="5817330" y="2797481"/>
            <a:ext cx="2626487" cy="400110"/>
            <a:chOff x="5937650" y="2797481"/>
            <a:chExt cx="2626487" cy="400110"/>
          </a:xfrm>
        </p:grpSpPr>
        <p:sp>
          <p:nvSpPr>
            <p:cNvPr id="10" name="TextBox 9"/>
            <p:cNvSpPr txBox="1"/>
            <p:nvPr/>
          </p:nvSpPr>
          <p:spPr bwMode="auto">
            <a:xfrm>
              <a:off x="6714622" y="2797481"/>
              <a:ext cx="1849515"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i="1" dirty="0">
                  <a:latin typeface="Calibri" pitchFamily="34" charset="0"/>
                  <a:cs typeface="Calibri" pitchFamily="34" charset="0"/>
                </a:rPr>
                <a:t>A bit duplicated</a:t>
              </a:r>
              <a:endParaRPr lang="en-SG" sz="2000" i="1" dirty="0">
                <a:latin typeface="Calibri" pitchFamily="34" charset="0"/>
                <a:cs typeface="Calibri" pitchFamily="34" charset="0"/>
              </a:endParaRPr>
            </a:p>
          </p:txBody>
        </p:sp>
        <p:cxnSp>
          <p:nvCxnSpPr>
            <p:cNvPr id="13" name="Straight Arrow Connector 11"/>
            <p:cNvCxnSpPr>
              <a:cxnSpLocks noChangeShapeType="1"/>
              <a:stCxn id="10" idx="1"/>
            </p:cNvCxnSpPr>
            <p:nvPr/>
          </p:nvCxnSpPr>
          <p:spPr bwMode="auto">
            <a:xfrm flipH="1">
              <a:off x="5937650" y="2997536"/>
              <a:ext cx="776972" cy="169832"/>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50057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Functions </a:t>
            </a:r>
            <a:r>
              <a:rPr lang="en-GB" dirty="0" smtClean="0"/>
              <a:t>(2/5)</a:t>
            </a:r>
            <a:endParaRPr lang="en-SG" dirty="0"/>
          </a:p>
        </p:txBody>
      </p:sp>
      <p:sp>
        <p:nvSpPr>
          <p:cNvPr id="6" name="Content Placeholder 5"/>
          <p:cNvSpPr>
            <a:spLocks noGrp="1"/>
          </p:cNvSpPr>
          <p:nvPr>
            <p:ph idx="1"/>
          </p:nvPr>
        </p:nvSpPr>
        <p:spPr>
          <a:xfrm>
            <a:off x="457200" y="1371600"/>
            <a:ext cx="8229600" cy="3564053"/>
          </a:xfrm>
        </p:spPr>
        <p:txBody>
          <a:bodyPr>
            <a:spAutoFit/>
          </a:bodyPr>
          <a:lstStyle/>
          <a:p>
            <a:r>
              <a:rPr lang="en-SG" dirty="0" smtClean="0"/>
              <a:t>Area </a:t>
            </a:r>
            <a:r>
              <a:rPr lang="en-SG" dirty="0"/>
              <a:t>of circle </a:t>
            </a:r>
            <a:r>
              <a:rPr lang="en-SG" dirty="0">
                <a:solidFill>
                  <a:schemeClr val="tx1"/>
                </a:solidFill>
              </a:rPr>
              <a:t>is computed </a:t>
            </a:r>
            <a:r>
              <a:rPr lang="en-SG" dirty="0" smtClean="0">
                <a:solidFill>
                  <a:schemeClr val="tx1"/>
                </a:solidFill>
              </a:rPr>
              <a:t>twice (with the only difference of parameter </a:t>
            </a:r>
            <a:r>
              <a:rPr lang="en-SG" i="1" dirty="0" smtClean="0">
                <a:solidFill>
                  <a:schemeClr val="tx1"/>
                </a:solidFill>
              </a:rPr>
              <a:t>d1</a:t>
            </a:r>
            <a:r>
              <a:rPr lang="en-SG" dirty="0" smtClean="0">
                <a:solidFill>
                  <a:schemeClr val="tx1"/>
                </a:solidFill>
              </a:rPr>
              <a:t> and </a:t>
            </a:r>
            <a:r>
              <a:rPr lang="en-SG" i="1" dirty="0" smtClean="0">
                <a:solidFill>
                  <a:schemeClr val="tx1"/>
                </a:solidFill>
              </a:rPr>
              <a:t>d2</a:t>
            </a:r>
            <a:r>
              <a:rPr lang="en-SG" dirty="0" smtClean="0">
                <a:solidFill>
                  <a:schemeClr val="tx1"/>
                </a:solidFill>
              </a:rPr>
              <a:t>). </a:t>
            </a:r>
          </a:p>
          <a:p>
            <a:pPr lvl="1">
              <a:buFont typeface="Wingdings" pitchFamily="2" charset="2"/>
              <a:buChar char="q"/>
            </a:pPr>
            <a:endParaRPr lang="en-SG" dirty="0"/>
          </a:p>
          <a:p>
            <a:r>
              <a:rPr lang="en-SG" dirty="0" smtClean="0">
                <a:solidFill>
                  <a:schemeClr val="tx1"/>
                </a:solidFill>
              </a:rPr>
              <a:t>For </a:t>
            </a:r>
            <a:r>
              <a:rPr lang="en-SG" dirty="0">
                <a:solidFill>
                  <a:schemeClr val="tx1"/>
                </a:solidFill>
              </a:rPr>
              <a:t>code reusability, </a:t>
            </a:r>
            <a:r>
              <a:rPr lang="en-SG" dirty="0" smtClean="0">
                <a:solidFill>
                  <a:schemeClr val="tx1"/>
                </a:solidFill>
              </a:rPr>
              <a:t>can we define a function to calculate </a:t>
            </a:r>
            <a:r>
              <a:rPr lang="en-SG" dirty="0" smtClean="0"/>
              <a:t>area of circle</a:t>
            </a:r>
            <a:r>
              <a:rPr lang="en-SG" dirty="0" smtClean="0">
                <a:solidFill>
                  <a:schemeClr val="tx1"/>
                </a:solidFill>
              </a:rPr>
              <a:t>?</a:t>
            </a:r>
          </a:p>
          <a:p>
            <a:pPr lvl="1">
              <a:buFont typeface="Wingdings" pitchFamily="2" charset="2"/>
              <a:buChar char="q"/>
            </a:pPr>
            <a:endParaRPr lang="en-US" dirty="0"/>
          </a:p>
          <a:p>
            <a:r>
              <a:rPr lang="en-US" dirty="0" smtClean="0">
                <a:solidFill>
                  <a:schemeClr val="tx1"/>
                </a:solidFill>
              </a:rPr>
              <a:t>We may invoke this function whenever we need to calculate </a:t>
            </a:r>
            <a:r>
              <a:rPr lang="en-US" dirty="0"/>
              <a:t>area of circle</a:t>
            </a:r>
            <a:r>
              <a:rPr lang="en-US" dirty="0" smtClean="0">
                <a:solidFill>
                  <a:schemeClr val="tx1"/>
                </a:solidFill>
              </a:rPr>
              <a:t>.</a:t>
            </a:r>
          </a:p>
          <a:p>
            <a:pPr lvl="1">
              <a:buFont typeface="Wingdings" pitchFamily="2" charset="2"/>
              <a:buChar char="q"/>
            </a:pPr>
            <a:r>
              <a:rPr lang="en-US" dirty="0" smtClean="0"/>
              <a:t>Just give diameter, the function shall tell me corresponding area</a:t>
            </a:r>
            <a:endParaRPr lang="en-SG" dirty="0">
              <a:solidFill>
                <a:schemeClr val="tx1"/>
              </a:solidFill>
            </a:endParaRPr>
          </a:p>
        </p:txBody>
      </p:sp>
      <p:sp>
        <p:nvSpPr>
          <p:cNvPr id="14" name="TextBox 13"/>
          <p:cNvSpPr txBox="1"/>
          <p:nvPr/>
        </p:nvSpPr>
        <p:spPr>
          <a:xfrm>
            <a:off x="553452" y="5092224"/>
            <a:ext cx="8133347"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30288" algn="l"/>
                <a:tab pos="1377950" algn="l"/>
                <a:tab pos="1712913" algn="l"/>
              </a:tabLst>
            </a:pPr>
            <a:r>
              <a:rPr lang="en-US" sz="2000" b="1" dirty="0" err="1" smtClean="0">
                <a:solidFill>
                  <a:srgbClr val="800000"/>
                </a:solidFill>
                <a:latin typeface="Courier New" pitchFamily="49" charset="0"/>
                <a:cs typeface="Courier New" pitchFamily="49" charset="0"/>
              </a:rPr>
              <a:t>circle_area</a:t>
            </a:r>
            <a:r>
              <a:rPr lang="en-US" sz="2000" b="1" dirty="0" smtClean="0">
                <a:solidFill>
                  <a:srgbClr val="800000"/>
                </a:solidFill>
                <a:latin typeface="Courier New" pitchFamily="49" charset="0"/>
                <a:cs typeface="Courier New" pitchFamily="49" charset="0"/>
              </a:rPr>
              <a:t>(d2</a:t>
            </a:r>
            <a:r>
              <a:rPr lang="en-US" sz="2000" b="1" dirty="0">
                <a:solidFill>
                  <a:srgbClr val="800000"/>
                </a:solidFill>
                <a:latin typeface="Courier New" pitchFamily="49" charset="0"/>
                <a:cs typeface="Courier New" pitchFamily="49" charset="0"/>
              </a:rPr>
              <a:t>)</a:t>
            </a:r>
            <a:r>
              <a:rPr lang="en-US" sz="2000" b="1" dirty="0" smtClean="0">
                <a:latin typeface="Courier New" pitchFamily="49" charset="0"/>
                <a:cs typeface="Courier New" pitchFamily="49" charset="0"/>
              </a:rPr>
              <a:t> </a:t>
            </a:r>
            <a:r>
              <a:rPr lang="en-US" sz="2000" dirty="0" smtClean="0">
                <a:latin typeface="Arial" pitchFamily="34" charset="0"/>
                <a:cs typeface="Arial" pitchFamily="34" charset="0"/>
                <a:sym typeface="Wingdings" pitchFamily="2" charset="2"/>
              </a:rPr>
              <a:t></a:t>
            </a:r>
            <a:r>
              <a:rPr lang="en-US" sz="2000" b="1" dirty="0" smtClean="0">
                <a:latin typeface="Courier New" pitchFamily="49" charset="0"/>
                <a:cs typeface="Courier New" pitchFamily="49" charset="0"/>
                <a:sym typeface="Wingdings" pitchFamily="2" charset="2"/>
              </a:rPr>
              <a:t> </a:t>
            </a:r>
            <a:r>
              <a:rPr lang="en-US" sz="2000" dirty="0" smtClean="0">
                <a:latin typeface="Arial" pitchFamily="34" charset="0"/>
                <a:cs typeface="Arial" pitchFamily="34" charset="0"/>
                <a:sym typeface="Wingdings" pitchFamily="2" charset="2"/>
              </a:rPr>
              <a:t>to compute area of a circle with diameter </a:t>
            </a:r>
            <a:r>
              <a:rPr lang="en-US" sz="2000" i="1" dirty="0" smtClean="0">
                <a:latin typeface="Arial" pitchFamily="34" charset="0"/>
                <a:cs typeface="Arial" pitchFamily="34" charset="0"/>
                <a:sym typeface="Wingdings" pitchFamily="2" charset="2"/>
              </a:rPr>
              <a:t>d2</a:t>
            </a:r>
          </a:p>
          <a:p>
            <a:pPr>
              <a:tabLst>
                <a:tab pos="347663" algn="l"/>
                <a:tab pos="682625" algn="l"/>
                <a:tab pos="1030288" algn="l"/>
                <a:tab pos="1377950" algn="l"/>
                <a:tab pos="1712913" algn="l"/>
              </a:tabLst>
            </a:pPr>
            <a:endParaRPr lang="en-US" sz="2000" b="1" dirty="0" smtClean="0">
              <a:solidFill>
                <a:srgbClr val="800000"/>
              </a:solidFill>
              <a:latin typeface="Courier New" pitchFamily="49" charset="0"/>
              <a:cs typeface="Courier New" pitchFamily="49" charset="0"/>
            </a:endParaRPr>
          </a:p>
          <a:p>
            <a:pPr>
              <a:tabLst>
                <a:tab pos="347663" algn="l"/>
                <a:tab pos="682625" algn="l"/>
                <a:tab pos="1030288" algn="l"/>
                <a:tab pos="1377950" algn="l"/>
                <a:tab pos="1712913" algn="l"/>
              </a:tabLst>
            </a:pPr>
            <a:r>
              <a:rPr lang="en-US" sz="2000" b="1" dirty="0" err="1" smtClean="0">
                <a:solidFill>
                  <a:srgbClr val="800000"/>
                </a:solidFill>
                <a:latin typeface="Courier New" pitchFamily="49" charset="0"/>
                <a:cs typeface="Courier New" pitchFamily="49" charset="0"/>
              </a:rPr>
              <a:t>circle_area</a:t>
            </a:r>
            <a:r>
              <a:rPr lang="en-US" sz="2000" b="1" dirty="0" smtClean="0">
                <a:solidFill>
                  <a:srgbClr val="800000"/>
                </a:solidFill>
                <a:latin typeface="Courier New" pitchFamily="49" charset="0"/>
                <a:cs typeface="Courier New" pitchFamily="49" charset="0"/>
              </a:rPr>
              <a:t>(d1</a:t>
            </a:r>
            <a:r>
              <a:rPr lang="en-US" sz="2000" b="1" dirty="0">
                <a:solidFill>
                  <a:srgbClr val="800000"/>
                </a:solidFill>
                <a:latin typeface="Courier New" pitchFamily="49" charset="0"/>
                <a:cs typeface="Courier New" pitchFamily="49" charset="0"/>
              </a:rPr>
              <a:t>)</a:t>
            </a:r>
            <a:r>
              <a:rPr lang="en-US" sz="2000" b="1" dirty="0" smtClean="0">
                <a:latin typeface="Courier New" pitchFamily="49" charset="0"/>
                <a:cs typeface="Courier New" pitchFamily="49" charset="0"/>
                <a:sym typeface="Wingdings" pitchFamily="2" charset="2"/>
              </a:rPr>
              <a:t> </a:t>
            </a:r>
            <a:r>
              <a:rPr lang="en-US" sz="2000" dirty="0" smtClean="0">
                <a:latin typeface="Arial" pitchFamily="34" charset="0"/>
                <a:cs typeface="Arial" pitchFamily="34" charset="0"/>
                <a:sym typeface="Wingdings" pitchFamily="2" charset="2"/>
              </a:rPr>
              <a:t></a:t>
            </a:r>
            <a:r>
              <a:rPr lang="en-US" sz="2000" b="1" dirty="0" smtClean="0">
                <a:latin typeface="Courier New" pitchFamily="49" charset="0"/>
                <a:cs typeface="Courier New" pitchFamily="49" charset="0"/>
                <a:sym typeface="Wingdings" pitchFamily="2" charset="2"/>
              </a:rPr>
              <a:t> </a:t>
            </a:r>
            <a:r>
              <a:rPr lang="en-US" sz="2000" dirty="0" smtClean="0">
                <a:latin typeface="Arial" pitchFamily="34" charset="0"/>
                <a:cs typeface="Arial" pitchFamily="34" charset="0"/>
                <a:sym typeface="Wingdings" pitchFamily="2" charset="2"/>
              </a:rPr>
              <a:t>to compute area of a circle with diameter </a:t>
            </a:r>
            <a:r>
              <a:rPr lang="en-US" sz="2000" i="1" dirty="0" smtClean="0">
                <a:latin typeface="Arial" pitchFamily="34" charset="0"/>
                <a:cs typeface="Arial" pitchFamily="34" charset="0"/>
                <a:sym typeface="Wingdings" pitchFamily="2" charset="2"/>
              </a:rPr>
              <a:t>d1</a:t>
            </a:r>
          </a:p>
        </p:txBody>
      </p:sp>
      <p:sp>
        <p:nvSpPr>
          <p:cNvPr id="7"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17</a:t>
            </a:fld>
            <a:endParaRPr lang="en-US" sz="1000" dirty="0">
              <a:solidFill>
                <a:srgbClr val="000000"/>
              </a:solidFill>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r>
              <a:rPr lang="en-US" sz="1000" dirty="0">
                <a:solidFill>
                  <a:schemeClr val="tx1"/>
                </a:solidFill>
                <a:latin typeface="Arial" charset="0"/>
                <a:cs typeface="Arial" charset="0"/>
              </a:rPr>
              <a:t>CS1010 Programming Methodology</a:t>
            </a:r>
          </a:p>
        </p:txBody>
      </p:sp>
    </p:spTree>
    <p:extLst>
      <p:ext uri="{BB962C8B-B14F-4D97-AF65-F5344CB8AC3E}">
        <p14:creationId xmlns:p14="http://schemas.microsoft.com/office/powerpoint/2010/main" val="221093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dissolv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Functions </a:t>
            </a:r>
            <a:r>
              <a:rPr lang="en-GB" dirty="0" smtClean="0"/>
              <a:t>(3/5)</a:t>
            </a:r>
            <a:endParaRPr lang="en-SG" dirty="0"/>
          </a:p>
        </p:txBody>
      </p:sp>
      <p:sp>
        <p:nvSpPr>
          <p:cNvPr id="6" name="Content Placeholder 5"/>
          <p:cNvSpPr>
            <a:spLocks noGrp="1"/>
          </p:cNvSpPr>
          <p:nvPr>
            <p:ph idx="1"/>
          </p:nvPr>
        </p:nvSpPr>
        <p:spPr>
          <a:xfrm>
            <a:off x="457200" y="3645747"/>
            <a:ext cx="8229600" cy="2696123"/>
          </a:xfrm>
        </p:spPr>
        <p:txBody>
          <a:bodyPr>
            <a:spAutoFit/>
          </a:bodyPr>
          <a:lstStyle/>
          <a:p>
            <a:r>
              <a:rPr lang="en-SG" sz="2200" dirty="0" smtClean="0">
                <a:solidFill>
                  <a:schemeClr val="tx1"/>
                </a:solidFill>
              </a:rPr>
              <a:t>Function header</a:t>
            </a:r>
          </a:p>
          <a:p>
            <a:pPr lvl="1">
              <a:buFont typeface="Wingdings" pitchFamily="2" charset="2"/>
              <a:buChar char="q"/>
            </a:pPr>
            <a:r>
              <a:rPr lang="en-SG" dirty="0" smtClean="0">
                <a:solidFill>
                  <a:schemeClr val="tx1"/>
                </a:solidFill>
              </a:rPr>
              <a:t>consists </a:t>
            </a:r>
            <a:r>
              <a:rPr lang="en-SG" dirty="0">
                <a:solidFill>
                  <a:schemeClr val="tx1"/>
                </a:solidFill>
              </a:rPr>
              <a:t>of return type, function name, and a list of parameters (with their types) separated by </a:t>
            </a:r>
            <a:r>
              <a:rPr lang="en-SG" dirty="0" smtClean="0">
                <a:solidFill>
                  <a:schemeClr val="tx1"/>
                </a:solidFill>
              </a:rPr>
              <a:t>commas.</a:t>
            </a:r>
            <a:endParaRPr lang="en-SG" dirty="0">
              <a:solidFill>
                <a:schemeClr val="tx1"/>
              </a:solidFill>
            </a:endParaRPr>
          </a:p>
          <a:p>
            <a:r>
              <a:rPr lang="en-SG" sz="2200" dirty="0" smtClean="0">
                <a:solidFill>
                  <a:schemeClr val="tx1"/>
                </a:solidFill>
              </a:rPr>
              <a:t>Function body</a:t>
            </a:r>
          </a:p>
          <a:p>
            <a:pPr lvl="1">
              <a:buFont typeface="Wingdings" pitchFamily="2" charset="2"/>
              <a:buChar char="q"/>
            </a:pPr>
            <a:r>
              <a:rPr lang="en-SG" dirty="0"/>
              <a:t>code to perform the task; </a:t>
            </a:r>
            <a:r>
              <a:rPr lang="en-SG" dirty="0" smtClean="0"/>
              <a:t>may return a value to the caller.</a:t>
            </a:r>
            <a:endParaRPr lang="en-SG" dirty="0" smtClean="0">
              <a:solidFill>
                <a:schemeClr val="tx1"/>
              </a:solidFill>
            </a:endParaRPr>
          </a:p>
          <a:p>
            <a:r>
              <a:rPr lang="en-SG" sz="2200" dirty="0" smtClean="0">
                <a:solidFill>
                  <a:schemeClr val="tx1"/>
                </a:solidFill>
              </a:rPr>
              <a:t>Function call </a:t>
            </a:r>
            <a:r>
              <a:rPr lang="en-SG" sz="2200" b="1" dirty="0" err="1" smtClean="0">
                <a:latin typeface="Courier New" pitchFamily="49" charset="0"/>
                <a:cs typeface="Courier New" pitchFamily="49" charset="0"/>
              </a:rPr>
              <a:t>circle_area</a:t>
            </a:r>
            <a:r>
              <a:rPr lang="en-SG" sz="2200" b="1" dirty="0" smtClean="0">
                <a:latin typeface="Courier New" pitchFamily="49" charset="0"/>
                <a:cs typeface="Courier New" pitchFamily="49" charset="0"/>
              </a:rPr>
              <a:t>(2)</a:t>
            </a:r>
            <a:r>
              <a:rPr lang="en-SG" sz="2200" dirty="0" smtClean="0">
                <a:solidFill>
                  <a:schemeClr val="tx1"/>
                </a:solidFill>
              </a:rPr>
              <a:t> will return 3.14159</a:t>
            </a:r>
            <a:endParaRPr lang="en-US" sz="2200" dirty="0" smtClean="0">
              <a:solidFill>
                <a:schemeClr val="tx1"/>
              </a:solidFill>
            </a:endParaRPr>
          </a:p>
          <a:p>
            <a:r>
              <a:rPr lang="en-US" sz="2200" dirty="0" smtClean="0">
                <a:solidFill>
                  <a:schemeClr val="tx1"/>
                </a:solidFill>
              </a:rPr>
              <a:t>Function call </a:t>
            </a:r>
            <a:r>
              <a:rPr lang="en-US" sz="2200" b="1" dirty="0" err="1">
                <a:latin typeface="Courier New" pitchFamily="49" charset="0"/>
                <a:cs typeface="Courier New" pitchFamily="49" charset="0"/>
              </a:rPr>
              <a:t>circle_area</a:t>
            </a:r>
            <a:r>
              <a:rPr lang="en-US" sz="2200" b="1" dirty="0">
                <a:latin typeface="Courier New" pitchFamily="49" charset="0"/>
                <a:cs typeface="Courier New" pitchFamily="49" charset="0"/>
              </a:rPr>
              <a:t>(4)</a:t>
            </a:r>
            <a:r>
              <a:rPr lang="en-US" sz="2200" dirty="0" smtClean="0">
                <a:solidFill>
                  <a:schemeClr val="tx1"/>
                </a:solidFill>
              </a:rPr>
              <a:t> will return 12.56636</a:t>
            </a:r>
            <a:endParaRPr lang="en-SG" sz="2200" dirty="0"/>
          </a:p>
        </p:txBody>
      </p:sp>
      <p:sp>
        <p:nvSpPr>
          <p:cNvPr id="7" name="TextBox 11"/>
          <p:cNvSpPr txBox="1"/>
          <p:nvPr/>
        </p:nvSpPr>
        <p:spPr>
          <a:xfrm>
            <a:off x="1648048" y="1955154"/>
            <a:ext cx="5869171" cy="147732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b="1" dirty="0" smtClean="0">
                <a:solidFill>
                  <a:srgbClr val="0000FF"/>
                </a:solidFill>
                <a:latin typeface="Courier New" pitchFamily="49" charset="0"/>
                <a:cs typeface="Courier New" pitchFamily="49" charset="0"/>
              </a:rPr>
              <a:t>double</a:t>
            </a:r>
            <a:r>
              <a:rPr lang="en-SG" b="1" dirty="0" smtClean="0">
                <a:solidFill>
                  <a:schemeClr val="tx1"/>
                </a:solidFill>
                <a:latin typeface="Courier New" pitchFamily="49" charset="0"/>
                <a:cs typeface="Courier New" pitchFamily="49" charset="0"/>
              </a:rPr>
              <a:t> </a:t>
            </a:r>
            <a:r>
              <a:rPr lang="en-SG" b="1" dirty="0" err="1">
                <a:solidFill>
                  <a:schemeClr val="tx1"/>
                </a:solidFill>
                <a:latin typeface="Courier New" pitchFamily="49" charset="0"/>
                <a:cs typeface="Courier New" pitchFamily="49" charset="0"/>
              </a:rPr>
              <a:t>circle_area</a:t>
            </a:r>
            <a:r>
              <a:rPr lang="en-SG" b="1" dirty="0">
                <a:solidFill>
                  <a:schemeClr val="tx1"/>
                </a:solidFill>
                <a:latin typeface="Courier New" pitchFamily="49" charset="0"/>
                <a:cs typeface="Courier New" pitchFamily="49" charset="0"/>
              </a:rPr>
              <a:t>(</a:t>
            </a:r>
            <a:r>
              <a:rPr lang="en-SG" b="1" dirty="0">
                <a:solidFill>
                  <a:srgbClr val="0000FF"/>
                </a:solidFill>
                <a:latin typeface="Courier New" pitchFamily="49" charset="0"/>
                <a:cs typeface="Courier New" pitchFamily="49" charset="0"/>
              </a:rPr>
              <a:t>double </a:t>
            </a:r>
            <a:r>
              <a:rPr lang="en-SG" b="1" dirty="0">
                <a:solidFill>
                  <a:schemeClr val="tx1"/>
                </a:solidFill>
                <a:latin typeface="Courier New" pitchFamily="49" charset="0"/>
                <a:cs typeface="Courier New" pitchFamily="49" charset="0"/>
              </a:rPr>
              <a:t>diameter</a:t>
            </a:r>
            <a:r>
              <a:rPr lang="en-SG" b="1" dirty="0" smtClean="0">
                <a:solidFill>
                  <a:schemeClr val="tx1"/>
                </a:solidFill>
                <a:latin typeface="Courier New" pitchFamily="49" charset="0"/>
                <a:cs typeface="Courier New" pitchFamily="49" charset="0"/>
              </a:rPr>
              <a:t>)</a:t>
            </a:r>
            <a:endParaRPr lang="en-SG" b="1" dirty="0">
              <a:solidFill>
                <a:schemeClr val="tx1"/>
              </a:solidFill>
              <a:latin typeface="Courier New" pitchFamily="49" charset="0"/>
              <a:cs typeface="Courier New" pitchFamily="49" charset="0"/>
            </a:endParaRPr>
          </a:p>
          <a:p>
            <a:pPr eaLnBrk="1" hangingPunct="1">
              <a:defRPr/>
            </a:pPr>
            <a:r>
              <a:rPr lang="en-SG" b="1" dirty="0">
                <a:solidFill>
                  <a:schemeClr val="tx1"/>
                </a:solidFill>
                <a:latin typeface="Courier New" pitchFamily="49" charset="0"/>
                <a:cs typeface="Courier New" pitchFamily="49" charset="0"/>
              </a:rPr>
              <a:t>{</a:t>
            </a:r>
          </a:p>
          <a:p>
            <a:pPr eaLnBrk="1" hangingPunct="1">
              <a:defRPr/>
            </a:pPr>
            <a:r>
              <a:rPr lang="en-SG" b="1" dirty="0">
                <a:solidFill>
                  <a:schemeClr val="tx1"/>
                </a:solidFill>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solidFill>
                  <a:schemeClr val="tx1"/>
                </a:solidFill>
                <a:latin typeface="Courier New" pitchFamily="49" charset="0"/>
                <a:cs typeface="Courier New" pitchFamily="49" charset="0"/>
              </a:rPr>
              <a:t> </a:t>
            </a:r>
            <a:r>
              <a:rPr lang="en-SG" b="1" dirty="0" err="1">
                <a:solidFill>
                  <a:schemeClr val="tx1"/>
                </a:solidFill>
                <a:latin typeface="Courier New" pitchFamily="49" charset="0"/>
                <a:cs typeface="Courier New" pitchFamily="49" charset="0"/>
              </a:rPr>
              <a:t>pow</a:t>
            </a:r>
            <a:r>
              <a:rPr lang="en-SG" b="1" dirty="0">
                <a:solidFill>
                  <a:schemeClr val="tx1"/>
                </a:solidFill>
                <a:latin typeface="Courier New" pitchFamily="49" charset="0"/>
                <a:cs typeface="Courier New" pitchFamily="49" charset="0"/>
              </a:rPr>
              <a:t>(diameter/</a:t>
            </a:r>
            <a:r>
              <a:rPr lang="en-SG" b="1" dirty="0">
                <a:solidFill>
                  <a:srgbClr val="006600"/>
                </a:solidFill>
                <a:latin typeface="Courier New" pitchFamily="49" charset="0"/>
                <a:cs typeface="Courier New" pitchFamily="49" charset="0"/>
              </a:rPr>
              <a:t>2</a:t>
            </a:r>
            <a:r>
              <a:rPr lang="en-SG" b="1" dirty="0">
                <a:solidFill>
                  <a:schemeClr val="tx1"/>
                </a:solidFill>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2</a:t>
            </a:r>
            <a:r>
              <a:rPr lang="en-SG" b="1" dirty="0">
                <a:solidFill>
                  <a:schemeClr val="tx1"/>
                </a:solidFill>
                <a:latin typeface="Courier New" pitchFamily="49" charset="0"/>
                <a:cs typeface="Courier New" pitchFamily="49" charset="0"/>
              </a:rPr>
              <a:t>) * PI</a:t>
            </a:r>
            <a:r>
              <a:rPr lang="en-SG" b="1" dirty="0" smtClean="0">
                <a:solidFill>
                  <a:schemeClr val="tx1"/>
                </a:solidFill>
                <a:latin typeface="Courier New" pitchFamily="49" charset="0"/>
                <a:cs typeface="Courier New" pitchFamily="49" charset="0"/>
              </a:rPr>
              <a:t>;</a:t>
            </a:r>
            <a:endParaRPr lang="en-SG" b="1" dirty="0">
              <a:solidFill>
                <a:schemeClr val="tx1"/>
              </a:solidFill>
              <a:latin typeface="Courier New" pitchFamily="49" charset="0"/>
              <a:cs typeface="Courier New" pitchFamily="49" charset="0"/>
            </a:endParaRPr>
          </a:p>
          <a:p>
            <a:pPr eaLnBrk="1" hangingPunct="1">
              <a:defRPr/>
            </a:pPr>
            <a:r>
              <a:rPr lang="en-SG" b="1" dirty="0" smtClean="0">
                <a:solidFill>
                  <a:schemeClr val="tx1"/>
                </a:solidFill>
                <a:latin typeface="Courier New" pitchFamily="49" charset="0"/>
                <a:cs typeface="Courier New" pitchFamily="49" charset="0"/>
              </a:rPr>
              <a:t>}</a:t>
            </a:r>
          </a:p>
          <a:p>
            <a:pPr eaLnBrk="1" hangingPunct="1">
              <a:defRPr/>
            </a:pPr>
            <a:r>
              <a:rPr lang="en-SG" b="1" dirty="0" smtClean="0">
                <a:solidFill>
                  <a:srgbClr val="800000"/>
                </a:solidFill>
                <a:latin typeface="Courier New" pitchFamily="49" charset="0"/>
                <a:cs typeface="Courier New" pitchFamily="49" charset="0"/>
              </a:rPr>
              <a:t>// </a:t>
            </a:r>
            <a:r>
              <a:rPr lang="en-SG" b="1" dirty="0">
                <a:solidFill>
                  <a:srgbClr val="800000"/>
                </a:solidFill>
                <a:latin typeface="Courier New" pitchFamily="49" charset="0"/>
                <a:cs typeface="Courier New" pitchFamily="49" charset="0"/>
              </a:rPr>
              <a:t>function to calculate area of a </a:t>
            </a:r>
            <a:r>
              <a:rPr lang="en-SG" b="1" dirty="0" smtClean="0">
                <a:solidFill>
                  <a:srgbClr val="800000"/>
                </a:solidFill>
                <a:latin typeface="Courier New" pitchFamily="49" charset="0"/>
                <a:cs typeface="Courier New" pitchFamily="49" charset="0"/>
              </a:rPr>
              <a:t>circle</a:t>
            </a:r>
            <a:endParaRPr lang="en-SG" b="1" dirty="0">
              <a:solidFill>
                <a:srgbClr val="800000"/>
              </a:solidFill>
              <a:latin typeface="Courier New" pitchFamily="49" charset="0"/>
              <a:cs typeface="Courier New" pitchFamily="49" charset="0"/>
            </a:endParaRPr>
          </a:p>
        </p:txBody>
      </p:sp>
      <p:grpSp>
        <p:nvGrpSpPr>
          <p:cNvPr id="8" name="Group 7"/>
          <p:cNvGrpSpPr/>
          <p:nvPr/>
        </p:nvGrpSpPr>
        <p:grpSpPr>
          <a:xfrm>
            <a:off x="2856131" y="1305207"/>
            <a:ext cx="1422184" cy="709895"/>
            <a:chOff x="710421" y="1377335"/>
            <a:chExt cx="1422184" cy="709895"/>
          </a:xfrm>
        </p:grpSpPr>
        <p:sp>
          <p:nvSpPr>
            <p:cNvPr id="9" name="TextBox 8"/>
            <p:cNvSpPr txBox="1">
              <a:spLocks noChangeArrowheads="1"/>
            </p:cNvSpPr>
            <p:nvPr/>
          </p:nvSpPr>
          <p:spPr bwMode="auto">
            <a:xfrm>
              <a:off x="710421" y="1377335"/>
              <a:ext cx="1422184" cy="338554"/>
            </a:xfrm>
            <a:prstGeom prst="rect">
              <a:avLst/>
            </a:prstGeom>
            <a:noFill/>
            <a:ln w="9525">
              <a:noFill/>
              <a:miter lim="800000"/>
              <a:headEnd/>
              <a:tailEnd/>
            </a:ln>
          </p:spPr>
          <p:txBody>
            <a:bodyPr wrap="square">
              <a:spAutoFit/>
            </a:bodyPr>
            <a:lstStyle/>
            <a:p>
              <a:r>
                <a:rPr lang="en-US" sz="1600" b="1" i="1" dirty="0" smtClean="0">
                  <a:solidFill>
                    <a:srgbClr val="E46C0A"/>
                  </a:solidFill>
                  <a:latin typeface="Calibri" pitchFamily="34" charset="0"/>
                </a:rPr>
                <a:t>function name</a:t>
              </a:r>
              <a:endParaRPr lang="en-SG" sz="1600" b="1" i="1" dirty="0">
                <a:solidFill>
                  <a:srgbClr val="E46C0A"/>
                </a:solidFill>
                <a:latin typeface="Calibri" pitchFamily="34" charset="0"/>
              </a:endParaRPr>
            </a:p>
          </p:txBody>
        </p:sp>
        <p:cxnSp>
          <p:nvCxnSpPr>
            <p:cNvPr id="10" name="Straight Arrow Connector 13"/>
            <p:cNvCxnSpPr>
              <a:cxnSpLocks noChangeShapeType="1"/>
            </p:cNvCxnSpPr>
            <p:nvPr/>
          </p:nvCxnSpPr>
          <p:spPr bwMode="auto">
            <a:xfrm>
              <a:off x="1421513" y="1715889"/>
              <a:ext cx="196703" cy="371341"/>
            </a:xfrm>
            <a:prstGeom prst="straightConnector1">
              <a:avLst/>
            </a:prstGeom>
            <a:noFill/>
            <a:ln w="12700" cap="sq" algn="ctr">
              <a:solidFill>
                <a:srgbClr val="E46C0A"/>
              </a:solidFill>
              <a:round/>
              <a:headEnd/>
              <a:tailEnd type="triangle" w="med" len="med"/>
            </a:ln>
          </p:spPr>
        </p:cxnSp>
      </p:grpSp>
      <p:grpSp>
        <p:nvGrpSpPr>
          <p:cNvPr id="19" name="Group 18"/>
          <p:cNvGrpSpPr/>
          <p:nvPr/>
        </p:nvGrpSpPr>
        <p:grpSpPr>
          <a:xfrm>
            <a:off x="1072592" y="1305207"/>
            <a:ext cx="1140249" cy="685063"/>
            <a:chOff x="720094" y="1593561"/>
            <a:chExt cx="1140249" cy="685063"/>
          </a:xfrm>
        </p:grpSpPr>
        <p:sp>
          <p:nvSpPr>
            <p:cNvPr id="20" name="TextBox 19"/>
            <p:cNvSpPr txBox="1">
              <a:spLocks noChangeArrowheads="1"/>
            </p:cNvSpPr>
            <p:nvPr/>
          </p:nvSpPr>
          <p:spPr bwMode="auto">
            <a:xfrm>
              <a:off x="720094" y="1593561"/>
              <a:ext cx="1140249" cy="338554"/>
            </a:xfrm>
            <a:prstGeom prst="rect">
              <a:avLst/>
            </a:prstGeom>
            <a:noFill/>
            <a:ln w="9525">
              <a:noFill/>
              <a:miter lim="800000"/>
              <a:headEnd/>
              <a:tailEnd/>
            </a:ln>
          </p:spPr>
          <p:txBody>
            <a:bodyPr wrap="square">
              <a:spAutoFit/>
            </a:bodyPr>
            <a:lstStyle/>
            <a:p>
              <a:r>
                <a:rPr lang="en-US" sz="1600" b="1" i="1" dirty="0" smtClean="0">
                  <a:solidFill>
                    <a:srgbClr val="E46C0A"/>
                  </a:solidFill>
                  <a:latin typeface="Calibri" pitchFamily="34" charset="0"/>
                </a:rPr>
                <a:t>return type</a:t>
              </a:r>
              <a:endParaRPr lang="en-SG" sz="1600" b="1" i="1" dirty="0">
                <a:solidFill>
                  <a:srgbClr val="E46C0A"/>
                </a:solidFill>
                <a:latin typeface="Calibri" pitchFamily="34" charset="0"/>
              </a:endParaRPr>
            </a:p>
          </p:txBody>
        </p:sp>
        <p:cxnSp>
          <p:nvCxnSpPr>
            <p:cNvPr id="21" name="Straight Arrow Connector 13"/>
            <p:cNvCxnSpPr>
              <a:cxnSpLocks noChangeShapeType="1"/>
              <a:stCxn id="20" idx="2"/>
            </p:cNvCxnSpPr>
            <p:nvPr/>
          </p:nvCxnSpPr>
          <p:spPr bwMode="auto">
            <a:xfrm>
              <a:off x="1290219" y="1932115"/>
              <a:ext cx="430638" cy="346509"/>
            </a:xfrm>
            <a:prstGeom prst="straightConnector1">
              <a:avLst/>
            </a:prstGeom>
            <a:noFill/>
            <a:ln w="12700" cap="sq" algn="ctr">
              <a:solidFill>
                <a:srgbClr val="E46C0A"/>
              </a:solidFill>
              <a:round/>
              <a:headEnd/>
              <a:tailEnd type="triangle" w="med" len="med"/>
            </a:ln>
          </p:spPr>
        </p:cxnSp>
      </p:grpSp>
      <p:grpSp>
        <p:nvGrpSpPr>
          <p:cNvPr id="22" name="Group 21"/>
          <p:cNvGrpSpPr/>
          <p:nvPr/>
        </p:nvGrpSpPr>
        <p:grpSpPr>
          <a:xfrm>
            <a:off x="5953722" y="1305207"/>
            <a:ext cx="1090363" cy="685063"/>
            <a:chOff x="149970" y="1402167"/>
            <a:chExt cx="1090363" cy="685063"/>
          </a:xfrm>
        </p:grpSpPr>
        <p:sp>
          <p:nvSpPr>
            <p:cNvPr id="23" name="TextBox 22"/>
            <p:cNvSpPr txBox="1">
              <a:spLocks noChangeArrowheads="1"/>
            </p:cNvSpPr>
            <p:nvPr/>
          </p:nvSpPr>
          <p:spPr bwMode="auto">
            <a:xfrm>
              <a:off x="149970" y="1402167"/>
              <a:ext cx="1090363" cy="338554"/>
            </a:xfrm>
            <a:prstGeom prst="rect">
              <a:avLst/>
            </a:prstGeom>
            <a:noFill/>
            <a:ln w="9525">
              <a:noFill/>
              <a:miter lim="800000"/>
              <a:headEnd/>
              <a:tailEnd/>
            </a:ln>
          </p:spPr>
          <p:txBody>
            <a:bodyPr wrap="square">
              <a:spAutoFit/>
            </a:bodyPr>
            <a:lstStyle/>
            <a:p>
              <a:r>
                <a:rPr lang="en-US" sz="1600" b="1" i="1" dirty="0" smtClean="0">
                  <a:solidFill>
                    <a:srgbClr val="E46C0A"/>
                  </a:solidFill>
                  <a:latin typeface="Calibri" pitchFamily="34" charset="0"/>
                </a:rPr>
                <a:t>parameter</a:t>
              </a:r>
              <a:endParaRPr lang="en-SG" sz="1600" b="1" i="1" dirty="0">
                <a:solidFill>
                  <a:srgbClr val="E46C0A"/>
                </a:solidFill>
                <a:latin typeface="Calibri" pitchFamily="34" charset="0"/>
              </a:endParaRPr>
            </a:p>
          </p:txBody>
        </p:sp>
        <p:cxnSp>
          <p:nvCxnSpPr>
            <p:cNvPr id="24" name="Straight Arrow Connector 13"/>
            <p:cNvCxnSpPr>
              <a:cxnSpLocks noChangeShapeType="1"/>
            </p:cNvCxnSpPr>
            <p:nvPr/>
          </p:nvCxnSpPr>
          <p:spPr bwMode="auto">
            <a:xfrm flipH="1">
              <a:off x="149970" y="1740721"/>
              <a:ext cx="383248" cy="346509"/>
            </a:xfrm>
            <a:prstGeom prst="straightConnector1">
              <a:avLst/>
            </a:prstGeom>
            <a:noFill/>
            <a:ln w="12700" cap="sq" algn="ctr">
              <a:solidFill>
                <a:srgbClr val="E46C0A"/>
              </a:solidFill>
              <a:round/>
              <a:headEnd/>
              <a:tailEnd type="triangle" w="med" len="med"/>
            </a:ln>
          </p:spPr>
        </p:cxnSp>
      </p:grpSp>
      <p:grpSp>
        <p:nvGrpSpPr>
          <p:cNvPr id="4" name="Group 3"/>
          <p:cNvGrpSpPr/>
          <p:nvPr/>
        </p:nvGrpSpPr>
        <p:grpSpPr>
          <a:xfrm>
            <a:off x="358941" y="2327741"/>
            <a:ext cx="1066490" cy="687269"/>
            <a:chOff x="358941" y="2375366"/>
            <a:chExt cx="1066490" cy="687269"/>
          </a:xfrm>
        </p:grpSpPr>
        <p:sp>
          <p:nvSpPr>
            <p:cNvPr id="29" name="TextBox 28"/>
            <p:cNvSpPr txBox="1">
              <a:spLocks noChangeArrowheads="1"/>
            </p:cNvSpPr>
            <p:nvPr/>
          </p:nvSpPr>
          <p:spPr bwMode="auto">
            <a:xfrm>
              <a:off x="358941" y="2477860"/>
              <a:ext cx="1005758" cy="584775"/>
            </a:xfrm>
            <a:prstGeom prst="rect">
              <a:avLst/>
            </a:prstGeom>
            <a:noFill/>
            <a:ln w="9525">
              <a:noFill/>
              <a:miter lim="800000"/>
              <a:headEnd/>
              <a:tailEnd/>
            </a:ln>
          </p:spPr>
          <p:txBody>
            <a:bodyPr wrap="square">
              <a:spAutoFit/>
            </a:bodyPr>
            <a:lstStyle/>
            <a:p>
              <a:r>
                <a:rPr lang="en-US" sz="1600" b="1" i="1" dirty="0" smtClean="0">
                  <a:solidFill>
                    <a:srgbClr val="E46C0A"/>
                  </a:solidFill>
                  <a:latin typeface="Calibri" pitchFamily="34" charset="0"/>
                </a:rPr>
                <a:t>function body</a:t>
              </a:r>
              <a:endParaRPr lang="en-SG" sz="1600" b="1" i="1" dirty="0">
                <a:solidFill>
                  <a:srgbClr val="E46C0A"/>
                </a:solidFill>
                <a:latin typeface="Calibri" pitchFamily="34" charset="0"/>
              </a:endParaRPr>
            </a:p>
          </p:txBody>
        </p:sp>
        <p:sp>
          <p:nvSpPr>
            <p:cNvPr id="25" name="AutoShape 14"/>
            <p:cNvSpPr>
              <a:spLocks/>
            </p:cNvSpPr>
            <p:nvPr/>
          </p:nvSpPr>
          <p:spPr bwMode="auto">
            <a:xfrm flipH="1">
              <a:off x="1325161" y="2375366"/>
              <a:ext cx="100270" cy="687269"/>
            </a:xfrm>
            <a:prstGeom prst="rightBrace">
              <a:avLst>
                <a:gd name="adj1" fmla="val 41667"/>
                <a:gd name="adj2" fmla="val 50000"/>
              </a:avLst>
            </a:prstGeom>
            <a:noFill/>
            <a:ln w="19050" cap="sq" algn="ctr">
              <a:solidFill>
                <a:srgbClr val="E46C0A"/>
              </a:solidFill>
              <a:round/>
              <a:headEnd/>
              <a:tailEnd type="none" w="med" len="med"/>
            </a:ln>
            <a:extLst/>
          </p:spPr>
          <p:txBody>
            <a:bodyPr/>
            <a:lstStyle/>
            <a:p>
              <a:endParaRPr lang="en-US"/>
            </a:p>
          </p:txBody>
        </p:sp>
      </p:grpSp>
      <p:grpSp>
        <p:nvGrpSpPr>
          <p:cNvPr id="3" name="Group 2"/>
          <p:cNvGrpSpPr/>
          <p:nvPr/>
        </p:nvGrpSpPr>
        <p:grpSpPr>
          <a:xfrm>
            <a:off x="388625" y="1849296"/>
            <a:ext cx="1036806" cy="584775"/>
            <a:chOff x="388625" y="1875655"/>
            <a:chExt cx="1036806" cy="584775"/>
          </a:xfrm>
        </p:grpSpPr>
        <p:sp>
          <p:nvSpPr>
            <p:cNvPr id="36" name="TextBox 35"/>
            <p:cNvSpPr txBox="1">
              <a:spLocks noChangeArrowheads="1"/>
            </p:cNvSpPr>
            <p:nvPr/>
          </p:nvSpPr>
          <p:spPr bwMode="auto">
            <a:xfrm>
              <a:off x="388625" y="1875655"/>
              <a:ext cx="963879" cy="584775"/>
            </a:xfrm>
            <a:prstGeom prst="rect">
              <a:avLst/>
            </a:prstGeom>
            <a:noFill/>
            <a:ln w="9525">
              <a:noFill/>
              <a:miter lim="800000"/>
              <a:headEnd/>
              <a:tailEnd/>
            </a:ln>
          </p:spPr>
          <p:txBody>
            <a:bodyPr wrap="square">
              <a:spAutoFit/>
            </a:bodyPr>
            <a:lstStyle/>
            <a:p>
              <a:r>
                <a:rPr lang="en-US" sz="1600" b="1" i="1" dirty="0" smtClean="0">
                  <a:solidFill>
                    <a:srgbClr val="E46C0A"/>
                  </a:solidFill>
                  <a:latin typeface="Calibri" pitchFamily="34" charset="0"/>
                </a:rPr>
                <a:t>function header</a:t>
              </a:r>
              <a:endParaRPr lang="en-SG" sz="1600" b="1" i="1" dirty="0">
                <a:solidFill>
                  <a:srgbClr val="E46C0A"/>
                </a:solidFill>
                <a:latin typeface="Calibri" pitchFamily="34" charset="0"/>
              </a:endParaRPr>
            </a:p>
          </p:txBody>
        </p:sp>
        <p:sp>
          <p:nvSpPr>
            <p:cNvPr id="26" name="AutoShape 14"/>
            <p:cNvSpPr>
              <a:spLocks/>
            </p:cNvSpPr>
            <p:nvPr/>
          </p:nvSpPr>
          <p:spPr bwMode="auto">
            <a:xfrm flipH="1">
              <a:off x="1325161" y="2031122"/>
              <a:ext cx="100270" cy="244549"/>
            </a:xfrm>
            <a:prstGeom prst="rightBrace">
              <a:avLst>
                <a:gd name="adj1" fmla="val 41667"/>
                <a:gd name="adj2" fmla="val 50000"/>
              </a:avLst>
            </a:prstGeom>
            <a:noFill/>
            <a:ln w="19050" cap="sq" algn="ctr">
              <a:solidFill>
                <a:srgbClr val="E46C0A"/>
              </a:solidFill>
              <a:round/>
              <a:headEnd/>
              <a:tailEnd type="none" w="med" len="med"/>
            </a:ln>
            <a:extLst/>
          </p:spPr>
          <p:txBody>
            <a:bodyPr/>
            <a:lstStyle/>
            <a:p>
              <a:endParaRPr lang="en-US"/>
            </a:p>
          </p:txBody>
        </p:sp>
      </p:grpSp>
      <p:sp>
        <p:nvSpPr>
          <p:cNvPr id="27"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18</a:t>
            </a:fld>
            <a:endParaRPr lang="en-US" sz="1000" dirty="0">
              <a:solidFill>
                <a:srgbClr val="000000"/>
              </a:solidFill>
            </a:endParaRPr>
          </a:p>
        </p:txBody>
      </p:sp>
      <p:sp>
        <p:nvSpPr>
          <p:cNvPr id="28" name="Footer Placeholder 6"/>
          <p:cNvSpPr>
            <a:spLocks noGrp="1"/>
          </p:cNvSpPr>
          <p:nvPr>
            <p:ph type="ftr" sz="quarter" idx="10"/>
          </p:nvPr>
        </p:nvSpPr>
        <p:spPr>
          <a:xfrm>
            <a:off x="457200" y="6459379"/>
            <a:ext cx="2212465" cy="246221"/>
          </a:xfrm>
          <a:noFill/>
        </p:spPr>
        <p:txBody>
          <a:bodyPr wrap="square">
            <a:spAutoFit/>
          </a:bodyPr>
          <a:lstStyle/>
          <a:p>
            <a:r>
              <a:rPr lang="en-US" sz="1000" dirty="0">
                <a:solidFill>
                  <a:schemeClr val="tx1"/>
                </a:solidFill>
                <a:latin typeface="Arial" charset="0"/>
                <a:cs typeface="Arial" charset="0"/>
              </a:rPr>
              <a:t>CS1010 Programming Methodology</a:t>
            </a:r>
          </a:p>
        </p:txBody>
      </p:sp>
    </p:spTree>
    <p:extLst>
      <p:ext uri="{BB962C8B-B14F-4D97-AF65-F5344CB8AC3E}">
        <p14:creationId xmlns:p14="http://schemas.microsoft.com/office/powerpoint/2010/main" val="2244020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dissolve">
                                      <p:cBhvr>
                                        <p:cTn id="37" dur="500"/>
                                        <p:tgtEl>
                                          <p:spTgt spid="6">
                                            <p:txEl>
                                              <p:pRg st="0" end="0"/>
                                            </p:txEl>
                                          </p:spTgt>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dissolv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dissolve">
                                      <p:cBhvr>
                                        <p:cTn id="46" dur="500"/>
                                        <p:tgtEl>
                                          <p:spTgt spid="6">
                                            <p:txEl>
                                              <p:pRg st="2" end="2"/>
                                            </p:txEl>
                                          </p:spTgt>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dissolve">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dissolve">
                                      <p:cBhvr>
                                        <p:cTn id="55" dur="500"/>
                                        <p:tgtEl>
                                          <p:spTgt spid="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dissolve">
                                      <p:cBhvr>
                                        <p:cTn id="6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Functions </a:t>
            </a:r>
            <a:r>
              <a:rPr lang="en-GB" dirty="0" smtClean="0"/>
              <a:t>(4/5)</a:t>
            </a:r>
            <a:endParaRPr lang="en-SG" dirty="0"/>
          </a:p>
        </p:txBody>
      </p:sp>
      <p:sp>
        <p:nvSpPr>
          <p:cNvPr id="19" name="TextBox 11"/>
          <p:cNvSpPr txBox="1"/>
          <p:nvPr/>
        </p:nvSpPr>
        <p:spPr>
          <a:xfrm>
            <a:off x="278781" y="1257613"/>
            <a:ext cx="8408019" cy="538609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eaLnBrk="1" hangingPunct="1">
              <a:defRPr/>
            </a:pP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math.h</a:t>
            </a:r>
            <a:r>
              <a:rPr lang="en-SG" sz="1600" b="1" dirty="0">
                <a:solidFill>
                  <a:srgbClr val="006600"/>
                </a:solidFill>
                <a:latin typeface="Courier New" pitchFamily="49" charset="0"/>
                <a:cs typeface="Courier New" pitchFamily="49" charset="0"/>
              </a:rPr>
              <a:t>&gt;</a:t>
            </a:r>
          </a:p>
          <a:p>
            <a:pPr eaLnBrk="1" hangingPunct="1">
              <a:defRPr/>
            </a:pPr>
            <a:r>
              <a:rPr lang="en-US" sz="1600" b="1" dirty="0">
                <a:solidFill>
                  <a:srgbClr val="6600CC"/>
                </a:solidFill>
                <a:latin typeface="Courier New" pitchFamily="49" charset="0"/>
                <a:cs typeface="Courier New" pitchFamily="49" charset="0"/>
              </a:rPr>
              <a:t>#define</a:t>
            </a:r>
            <a:r>
              <a:rPr lang="en-US" sz="1600" b="1" dirty="0">
                <a:solidFill>
                  <a:srgbClr val="000000"/>
                </a:solidFill>
                <a:latin typeface="Courier New" pitchFamily="49" charset="0"/>
                <a:cs typeface="Courier New" pitchFamily="49" charset="0"/>
              </a:rPr>
              <a:t> </a:t>
            </a:r>
            <a:r>
              <a:rPr lang="en-US" sz="1600" b="1" dirty="0">
                <a:solidFill>
                  <a:srgbClr val="6600CC"/>
                </a:solidFill>
                <a:latin typeface="Courier New" pitchFamily="49" charset="0"/>
                <a:cs typeface="Courier New" pitchFamily="49" charset="0"/>
              </a:rPr>
              <a:t>PI</a:t>
            </a:r>
            <a:r>
              <a:rPr lang="en-US"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3.14159</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circle_area</a:t>
            </a:r>
            <a:r>
              <a:rPr lang="en-SG" sz="1600" b="1" dirty="0">
                <a:solidFill>
                  <a:schemeClr val="tx1"/>
                </a:solidFill>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double </a:t>
            </a:r>
            <a:r>
              <a:rPr lang="en-SG" sz="1600" b="1" dirty="0">
                <a:solidFill>
                  <a:schemeClr val="tx1"/>
                </a:solidFill>
                <a:latin typeface="Courier New" pitchFamily="49" charset="0"/>
                <a:cs typeface="Courier New" pitchFamily="49" charset="0"/>
              </a:rPr>
              <a:t>diameter</a:t>
            </a:r>
            <a:r>
              <a:rPr lang="en-SG" sz="1600" b="1" dirty="0" smtClean="0">
                <a:solidFill>
                  <a:schemeClr val="tx1"/>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function </a:t>
            </a:r>
            <a:r>
              <a:rPr lang="en-SG" sz="1600" b="1" dirty="0" err="1" smtClean="0">
                <a:solidFill>
                  <a:srgbClr val="800000"/>
                </a:solidFill>
                <a:latin typeface="Courier New" pitchFamily="49" charset="0"/>
                <a:cs typeface="Courier New" pitchFamily="49" charset="0"/>
              </a:rPr>
              <a:t>circle_area</a:t>
            </a:r>
            <a:r>
              <a:rPr lang="en-SG" sz="1600" b="1" dirty="0" smtClean="0">
                <a:solidFill>
                  <a:srgbClr val="800000"/>
                </a:solidFill>
                <a:latin typeface="Courier New" pitchFamily="49" charset="0"/>
                <a:cs typeface="Courier New" pitchFamily="49" charset="0"/>
              </a:rPr>
              <a:t> </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(diameter/</a:t>
            </a:r>
            <a:r>
              <a:rPr lang="en-SG" sz="1600" b="1" dirty="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 PI;</a:t>
            </a:r>
          </a:p>
          <a:p>
            <a:pPr eaLnBrk="1" hangingPunct="1">
              <a:defRPr/>
            </a:pPr>
            <a:r>
              <a:rPr lang="en-SG" sz="1600" b="1" dirty="0" smtClean="0">
                <a:solidFill>
                  <a:schemeClr val="tx1"/>
                </a:solidFill>
                <a:latin typeface="Courier New" pitchFamily="49" charset="0"/>
                <a:cs typeface="Courier New" pitchFamily="49" charset="0"/>
              </a:rPr>
              <a:t>}</a:t>
            </a:r>
          </a:p>
          <a:p>
            <a:pPr eaLnBrk="1" hangingPunct="1">
              <a:defRPr/>
            </a:pPr>
            <a:endParaRPr lang="en-US" sz="1600" b="1" dirty="0">
              <a:solidFill>
                <a:schemeClr val="tx1"/>
              </a:solidFill>
              <a:latin typeface="Courier New" pitchFamily="49" charset="0"/>
              <a:cs typeface="Courier New" pitchFamily="49" charset="0"/>
            </a:endParaRPr>
          </a:p>
          <a:p>
            <a:pPr eaLnBrk="1" hangingPunct="1">
              <a:defRPr/>
            </a:pP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a:solidFill>
                  <a:srgbClr val="000000"/>
                </a:solidFill>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a:t>
            </a:r>
          </a:p>
          <a:p>
            <a:pPr eaLnBrk="1" hangingPunct="1">
              <a:defRPr/>
            </a:pPr>
            <a:r>
              <a:rPr lang="en-SG" sz="1600" b="1" dirty="0" smtClean="0">
                <a:solidFill>
                  <a:srgbClr val="0000FF"/>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variable definitions...</a:t>
            </a:r>
            <a:endParaRPr lang="en-US" sz="1600" b="1" dirty="0">
              <a:solidFill>
                <a:srgbClr val="8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other computations...</a:t>
            </a:r>
            <a:endParaRPr lang="en-SG" sz="1600" b="1" dirty="0">
              <a:solidFill>
                <a:srgbClr val="800000"/>
              </a:solidFill>
              <a:latin typeface="Courier New" pitchFamily="49" charset="0"/>
              <a:cs typeface="Courier New" pitchFamily="49" charset="0"/>
            </a:endParaRPr>
          </a:p>
          <a:p>
            <a:pPr eaLnBrk="1" hangingPunct="1">
              <a:defRPr/>
            </a:pPr>
            <a:endParaRPr lang="en-US" sz="1600" b="1" dirty="0">
              <a:solidFill>
                <a:srgbClr val="800000"/>
              </a:solidFill>
              <a:latin typeface="Courier New" pitchFamily="49" charset="0"/>
              <a:cs typeface="Courier New" pitchFamily="49" charset="0"/>
            </a:endParaRPr>
          </a:p>
          <a:p>
            <a:pPr eaLnBrk="1" hangingPunct="1">
              <a:defRPr/>
            </a:pPr>
            <a:r>
              <a:rPr lang="en-SG" sz="2000" b="1" dirty="0" smtClean="0">
                <a:latin typeface="Courier New" pitchFamily="49" charset="0"/>
                <a:cs typeface="Courier New" pitchFamily="49" charset="0"/>
              </a:rPr>
              <a:t>   </a:t>
            </a:r>
            <a:r>
              <a:rPr lang="en-SG" sz="2000" b="1" dirty="0" err="1" smtClean="0">
                <a:latin typeface="Courier New" pitchFamily="49" charset="0"/>
                <a:cs typeface="Courier New" pitchFamily="49" charset="0"/>
              </a:rPr>
              <a:t>inner_area</a:t>
            </a:r>
            <a:r>
              <a:rPr lang="en-SG" sz="2000" b="1" dirty="0" smtClean="0">
                <a:latin typeface="Courier New" pitchFamily="49" charset="0"/>
                <a:cs typeface="Courier New" pitchFamily="49" charset="0"/>
              </a:rPr>
              <a:t> =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(d1/</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smtClean="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a:p>
            <a:pPr eaLnBrk="1" hangingPunct="1">
              <a:defRPr/>
            </a:pP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outer_area</a:t>
            </a:r>
            <a:r>
              <a:rPr lang="en-SG" sz="2000" b="1" dirty="0" smtClean="0">
                <a:latin typeface="Courier New" pitchFamily="49" charset="0"/>
                <a:cs typeface="Courier New" pitchFamily="49" charset="0"/>
              </a:rPr>
              <a:t> </a:t>
            </a:r>
            <a:r>
              <a:rPr lang="en-SG" sz="2000" b="1" dirty="0">
                <a:latin typeface="Courier New" pitchFamily="49" charset="0"/>
                <a:cs typeface="Courier New" pitchFamily="49" charset="0"/>
              </a:rPr>
              <a:t>= </a:t>
            </a:r>
            <a:r>
              <a:rPr lang="en-SG" sz="2000" b="1" dirty="0" err="1" smtClean="0">
                <a:latin typeface="Courier New" pitchFamily="49" charset="0"/>
                <a:cs typeface="Courier New" pitchFamily="49" charset="0"/>
              </a:rPr>
              <a:t>pow</a:t>
            </a:r>
            <a:r>
              <a:rPr lang="en-SG" sz="2000" b="1" dirty="0" smtClean="0">
                <a:latin typeface="Courier New" pitchFamily="49" charset="0"/>
                <a:cs typeface="Courier New" pitchFamily="49" charset="0"/>
              </a:rPr>
              <a:t>(d2/</a:t>
            </a:r>
            <a:r>
              <a:rPr lang="en-SG" sz="2000" b="1" dirty="0" smtClean="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 * </a:t>
            </a:r>
            <a:r>
              <a:rPr lang="en-SG" sz="2000" b="1" dirty="0">
                <a:solidFill>
                  <a:schemeClr val="tx1"/>
                </a:solidFill>
                <a:latin typeface="Courier New" pitchFamily="49" charset="0"/>
                <a:cs typeface="Courier New" pitchFamily="49" charset="0"/>
              </a:rPr>
              <a:t>PI</a:t>
            </a:r>
            <a:r>
              <a:rPr lang="en-SG" sz="2000" b="1" dirty="0" smtClean="0">
                <a:latin typeface="Courier New" pitchFamily="49" charset="0"/>
                <a:cs typeface="Courier New" pitchFamily="49" charset="0"/>
              </a:rPr>
              <a:t>;</a:t>
            </a:r>
          </a:p>
          <a:p>
            <a:pPr eaLnBrk="1" hangingPunct="1">
              <a:defRPr/>
            </a:pPr>
            <a:endParaRPr lang="en-SG" sz="1600" b="1" dirty="0">
              <a:latin typeface="Courier New" pitchFamily="49" charset="0"/>
              <a:cs typeface="Courier New" pitchFamily="49" charset="0"/>
            </a:endParaRPr>
          </a:p>
          <a:p>
            <a:pPr eaLnBrk="1" hangingPunct="1">
              <a:defRPr/>
            </a:pP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a:t>
            </a:r>
            <a:r>
              <a:rPr lang="en-SG" sz="1600" b="1" dirty="0" err="1" smtClean="0">
                <a:latin typeface="Courier New" pitchFamily="49" charset="0"/>
                <a:cs typeface="Courier New" pitchFamily="49" charset="0"/>
              </a:rPr>
              <a:t>outer_area</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inner_area</a:t>
            </a:r>
            <a:r>
              <a:rPr lang="en-SG" sz="1600" b="1" dirty="0">
                <a:latin typeface="Courier New" pitchFamily="49" charset="0"/>
                <a:cs typeface="Courier New" pitchFamily="49" charset="0"/>
              </a:rPr>
              <a:t>;</a:t>
            </a:r>
            <a:endParaRPr lang="en-US" sz="1600" b="1" dirty="0" smtClean="0">
              <a:solidFill>
                <a:srgbClr val="800000"/>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 ...</a:t>
            </a:r>
            <a:endParaRPr lang="en-US" sz="1600" b="1" dirty="0">
              <a:solidFill>
                <a:srgbClr val="800000"/>
              </a:solidFill>
              <a:latin typeface="Courier New" pitchFamily="49" charset="0"/>
              <a:cs typeface="Courier New" pitchFamily="49" charset="0"/>
            </a:endParaRPr>
          </a:p>
          <a:p>
            <a:pPr eaLnBrk="1" hangingPunct="1">
              <a:defRPr/>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eaLnBrk="1" hangingPunct="1">
              <a:defRPr/>
            </a:pPr>
            <a:r>
              <a:rPr lang="en-SG" sz="1600" b="1" dirty="0">
                <a:latin typeface="Courier New" pitchFamily="49" charset="0"/>
                <a:cs typeface="Courier New" pitchFamily="49" charset="0"/>
              </a:rPr>
              <a:t>}</a:t>
            </a:r>
            <a:endParaRPr lang="en-US" sz="1600" b="1" dirty="0" smtClean="0">
              <a:solidFill>
                <a:schemeClr val="bg1">
                  <a:lumMod val="75000"/>
                </a:schemeClr>
              </a:solidFill>
              <a:latin typeface="Courier New" pitchFamily="49" charset="0"/>
              <a:cs typeface="Courier New" pitchFamily="49" charset="0"/>
            </a:endParaRPr>
          </a:p>
        </p:txBody>
      </p:sp>
      <p:sp>
        <p:nvSpPr>
          <p:cNvPr id="21" name="AutoShape 6"/>
          <p:cNvSpPr>
            <a:spLocks noChangeArrowheads="1"/>
          </p:cNvSpPr>
          <p:nvPr/>
        </p:nvSpPr>
        <p:spPr bwMode="auto">
          <a:xfrm>
            <a:off x="691377" y="4639173"/>
            <a:ext cx="5185316" cy="753161"/>
          </a:xfrm>
          <a:prstGeom prst="roundRect">
            <a:avLst>
              <a:gd name="adj" fmla="val 8838"/>
            </a:avLst>
          </a:prstGeom>
          <a:noFill/>
          <a:ln w="38100" cap="rnd">
            <a:solidFill>
              <a:schemeClr val="accent1">
                <a:lumMod val="50000"/>
                <a:alpha val="72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Text Box 4"/>
          <p:cNvSpPr txBox="1">
            <a:spLocks noChangeArrowheads="1"/>
          </p:cNvSpPr>
          <p:nvPr/>
        </p:nvSpPr>
        <p:spPr bwMode="auto">
          <a:xfrm>
            <a:off x="733909" y="4671072"/>
            <a:ext cx="4911979" cy="707886"/>
          </a:xfrm>
          <a:prstGeom prst="rect">
            <a:avLst/>
          </a:prstGeom>
          <a:solidFill>
            <a:schemeClr val="lt1"/>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SG" sz="2000" b="1" dirty="0" err="1">
                <a:solidFill>
                  <a:schemeClr val="dk1"/>
                </a:solidFill>
                <a:latin typeface="Courier New" pitchFamily="49" charset="0"/>
                <a:cs typeface="Courier New" pitchFamily="49" charset="0"/>
              </a:rPr>
              <a:t>inner_area</a:t>
            </a:r>
            <a:r>
              <a:rPr lang="en-SG" sz="2000" b="1" dirty="0">
                <a:solidFill>
                  <a:schemeClr val="dk1"/>
                </a:solidFill>
                <a:latin typeface="Courier New" pitchFamily="49" charset="0"/>
                <a:cs typeface="Courier New" pitchFamily="49" charset="0"/>
              </a:rPr>
              <a:t> </a:t>
            </a:r>
            <a:r>
              <a:rPr lang="en-SG" sz="2000" b="1" dirty="0" smtClean="0">
                <a:solidFill>
                  <a:schemeClr val="dk1"/>
                </a:solidFill>
                <a:latin typeface="Courier New" pitchFamily="49" charset="0"/>
                <a:cs typeface="Courier New" pitchFamily="49" charset="0"/>
              </a:rPr>
              <a:t>= </a:t>
            </a:r>
            <a:r>
              <a:rPr lang="en-SG" sz="2000" b="1" dirty="0" err="1">
                <a:solidFill>
                  <a:schemeClr val="dk1"/>
                </a:solidFill>
                <a:latin typeface="Courier New" pitchFamily="49" charset="0"/>
                <a:cs typeface="Courier New" pitchFamily="49" charset="0"/>
              </a:rPr>
              <a:t>circle_area</a:t>
            </a:r>
            <a:r>
              <a:rPr lang="en-SG" sz="2000" b="1" dirty="0">
                <a:solidFill>
                  <a:schemeClr val="dk1"/>
                </a:solidFill>
                <a:latin typeface="Courier New" pitchFamily="49" charset="0"/>
                <a:cs typeface="Courier New" pitchFamily="49" charset="0"/>
              </a:rPr>
              <a:t>(d1);</a:t>
            </a:r>
          </a:p>
          <a:p>
            <a:pPr eaLnBrk="1" hangingPunct="1">
              <a:defRPr/>
            </a:pPr>
            <a:r>
              <a:rPr lang="en-SG" sz="2000" b="1" dirty="0" err="1" smtClean="0">
                <a:solidFill>
                  <a:schemeClr val="dk1"/>
                </a:solidFill>
                <a:latin typeface="Courier New" pitchFamily="49" charset="0"/>
                <a:cs typeface="Courier New" pitchFamily="49" charset="0"/>
              </a:rPr>
              <a:t>outer_area</a:t>
            </a:r>
            <a:r>
              <a:rPr lang="en-SG" sz="2000" b="1" dirty="0" smtClean="0">
                <a:solidFill>
                  <a:schemeClr val="dk1"/>
                </a:solidFill>
                <a:latin typeface="Courier New" pitchFamily="49" charset="0"/>
                <a:cs typeface="Courier New" pitchFamily="49" charset="0"/>
              </a:rPr>
              <a:t> </a:t>
            </a:r>
            <a:r>
              <a:rPr lang="en-SG" sz="2000" b="1" dirty="0">
                <a:solidFill>
                  <a:schemeClr val="dk1"/>
                </a:solidFill>
                <a:latin typeface="Courier New" pitchFamily="49" charset="0"/>
                <a:cs typeface="Courier New" pitchFamily="49" charset="0"/>
              </a:rPr>
              <a:t>= </a:t>
            </a:r>
            <a:r>
              <a:rPr lang="en-SG" sz="2000" b="1" dirty="0" err="1">
                <a:solidFill>
                  <a:schemeClr val="dk1"/>
                </a:solidFill>
                <a:latin typeface="Courier New" pitchFamily="49" charset="0"/>
                <a:cs typeface="Courier New" pitchFamily="49" charset="0"/>
              </a:rPr>
              <a:t>circle_area</a:t>
            </a:r>
            <a:r>
              <a:rPr lang="en-SG" sz="2000" b="1" dirty="0">
                <a:solidFill>
                  <a:schemeClr val="dk1"/>
                </a:solidFill>
                <a:latin typeface="Courier New" pitchFamily="49" charset="0"/>
                <a:cs typeface="Courier New" pitchFamily="49" charset="0"/>
              </a:rPr>
              <a:t>(d2);</a:t>
            </a:r>
          </a:p>
        </p:txBody>
      </p:sp>
      <p:grpSp>
        <p:nvGrpSpPr>
          <p:cNvPr id="17" name="Group 16"/>
          <p:cNvGrpSpPr/>
          <p:nvPr/>
        </p:nvGrpSpPr>
        <p:grpSpPr>
          <a:xfrm>
            <a:off x="5464124" y="3568420"/>
            <a:ext cx="2174459" cy="1194967"/>
            <a:chOff x="6110896" y="2659259"/>
            <a:chExt cx="2174459" cy="1194967"/>
          </a:xfrm>
        </p:grpSpPr>
        <p:sp>
          <p:nvSpPr>
            <p:cNvPr id="22" name="TextBox 21"/>
            <p:cNvSpPr txBox="1"/>
            <p:nvPr/>
          </p:nvSpPr>
          <p:spPr bwMode="auto">
            <a:xfrm>
              <a:off x="6501161" y="2659259"/>
              <a:ext cx="1784194" cy="707886"/>
            </a:xfrm>
            <a:prstGeom prst="rect">
              <a:avLst/>
            </a:prstGeom>
            <a:solidFill>
              <a:srgbClr val="81DEFF"/>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a:solidFill>
                    <a:srgbClr val="000000"/>
                  </a:solidFill>
                  <a:latin typeface="Calibri" pitchFamily="34" charset="0"/>
                  <a:cs typeface="Calibri" pitchFamily="34" charset="0"/>
                </a:rPr>
                <a:t>This is the first function call</a:t>
              </a:r>
              <a:endParaRPr lang="en-SG" sz="2000" dirty="0">
                <a:solidFill>
                  <a:srgbClr val="000000"/>
                </a:solidFill>
                <a:latin typeface="Calibri" pitchFamily="34" charset="0"/>
                <a:cs typeface="Calibri" pitchFamily="34" charset="0"/>
              </a:endParaRPr>
            </a:p>
          </p:txBody>
        </p:sp>
        <p:cxnSp>
          <p:nvCxnSpPr>
            <p:cNvPr id="23" name="Straight Arrow Connector 11"/>
            <p:cNvCxnSpPr>
              <a:cxnSpLocks noChangeShapeType="1"/>
            </p:cNvCxnSpPr>
            <p:nvPr/>
          </p:nvCxnSpPr>
          <p:spPr bwMode="auto">
            <a:xfrm flipH="1">
              <a:off x="6110896" y="3312280"/>
              <a:ext cx="1438479" cy="541946"/>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grpSp>
        <p:nvGrpSpPr>
          <p:cNvPr id="30" name="Group 29"/>
          <p:cNvGrpSpPr/>
          <p:nvPr/>
        </p:nvGrpSpPr>
        <p:grpSpPr>
          <a:xfrm>
            <a:off x="5464124" y="4763386"/>
            <a:ext cx="2891550" cy="707886"/>
            <a:chOff x="5110889" y="2721693"/>
            <a:chExt cx="2891550" cy="707886"/>
          </a:xfrm>
        </p:grpSpPr>
        <p:sp>
          <p:nvSpPr>
            <p:cNvPr id="31" name="TextBox 30"/>
            <p:cNvSpPr txBox="1"/>
            <p:nvPr/>
          </p:nvSpPr>
          <p:spPr bwMode="auto">
            <a:xfrm>
              <a:off x="5906010" y="2721693"/>
              <a:ext cx="2096429" cy="707886"/>
            </a:xfrm>
            <a:prstGeom prst="rect">
              <a:avLst/>
            </a:prstGeom>
            <a:solidFill>
              <a:srgbClr val="81DEFF"/>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smtClean="0">
                  <a:solidFill>
                    <a:srgbClr val="000000"/>
                  </a:solidFill>
                  <a:latin typeface="Calibri" pitchFamily="34" charset="0"/>
                  <a:cs typeface="Calibri" pitchFamily="34" charset="0"/>
                </a:rPr>
                <a:t>This is the second function call</a:t>
              </a:r>
              <a:endParaRPr lang="en-SG" sz="2000" dirty="0" smtClean="0">
                <a:solidFill>
                  <a:srgbClr val="000000"/>
                </a:solidFill>
                <a:latin typeface="Calibri" pitchFamily="34" charset="0"/>
                <a:cs typeface="Calibri" pitchFamily="34" charset="0"/>
              </a:endParaRPr>
            </a:p>
          </p:txBody>
        </p:sp>
        <p:cxnSp>
          <p:nvCxnSpPr>
            <p:cNvPr id="32" name="Straight Arrow Connector 11"/>
            <p:cNvCxnSpPr>
              <a:cxnSpLocks noChangeShapeType="1"/>
              <a:stCxn id="31" idx="1"/>
            </p:cNvCxnSpPr>
            <p:nvPr/>
          </p:nvCxnSpPr>
          <p:spPr bwMode="auto">
            <a:xfrm flipH="1">
              <a:off x="5110889" y="3075636"/>
              <a:ext cx="795121" cy="62434"/>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cxnSp>
        <p:nvCxnSpPr>
          <p:cNvPr id="24" name="Straight Arrow Connector 23"/>
          <p:cNvCxnSpPr/>
          <p:nvPr/>
        </p:nvCxnSpPr>
        <p:spPr bwMode="auto">
          <a:xfrm>
            <a:off x="2826588" y="3030279"/>
            <a:ext cx="1669311" cy="1733107"/>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6" name="Straight Arrow Connector 5"/>
          <p:cNvCxnSpPr/>
          <p:nvPr/>
        </p:nvCxnSpPr>
        <p:spPr bwMode="auto">
          <a:xfrm flipH="1" flipV="1">
            <a:off x="1275349" y="2562447"/>
            <a:ext cx="2211311" cy="2200940"/>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4" name="AutoShape 6"/>
          <p:cNvSpPr>
            <a:spLocks noChangeArrowheads="1"/>
          </p:cNvSpPr>
          <p:nvPr/>
        </p:nvSpPr>
        <p:spPr bwMode="auto">
          <a:xfrm>
            <a:off x="182137" y="2202285"/>
            <a:ext cx="7590263" cy="1142494"/>
          </a:xfrm>
          <a:prstGeom prst="roundRect">
            <a:avLst>
              <a:gd name="adj" fmla="val 8838"/>
            </a:avLst>
          </a:prstGeom>
          <a:no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n-lt"/>
              <a:cs typeface="+mn-cs"/>
            </a:endParaRPr>
          </a:p>
        </p:txBody>
      </p:sp>
    </p:spTree>
    <p:extLst>
      <p:ext uri="{BB962C8B-B14F-4D97-AF65-F5344CB8AC3E}">
        <p14:creationId xmlns:p14="http://schemas.microsoft.com/office/powerpoint/2010/main" val="3376978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Week 3: Top-down Design</a:t>
            </a:r>
            <a:endParaRPr lang="en-SG" dirty="0"/>
          </a:p>
        </p:txBody>
      </p:sp>
      <p:sp>
        <p:nvSpPr>
          <p:cNvPr id="11" name="Content Placeholder 3"/>
          <p:cNvSpPr>
            <a:spLocks noGrp="1"/>
          </p:cNvSpPr>
          <p:nvPr>
            <p:ph idx="1"/>
          </p:nvPr>
        </p:nvSpPr>
        <p:spPr>
          <a:xfrm>
            <a:off x="457200" y="1371600"/>
            <a:ext cx="8229600" cy="4216539"/>
          </a:xfrm>
        </p:spPr>
        <p:txBody>
          <a:bodyPr>
            <a:spAutoFit/>
          </a:bodyPr>
          <a:lstStyle/>
          <a:p>
            <a:pPr>
              <a:spcBef>
                <a:spcPts val="1200"/>
              </a:spcBef>
            </a:pPr>
            <a:r>
              <a:rPr lang="en-US" sz="3200" dirty="0" smtClean="0">
                <a:solidFill>
                  <a:srgbClr val="C00000"/>
                </a:solidFill>
                <a:cs typeface="Arial" charset="0"/>
              </a:rPr>
              <a:t>Objectives</a:t>
            </a:r>
          </a:p>
          <a:p>
            <a:pPr lvl="1">
              <a:spcBef>
                <a:spcPts val="1200"/>
              </a:spcBef>
              <a:buFont typeface="Wingdings" pitchFamily="2" charset="2"/>
              <a:buChar char="q"/>
            </a:pPr>
            <a:r>
              <a:rPr lang="en-SG" sz="2800" dirty="0" smtClean="0">
                <a:solidFill>
                  <a:srgbClr val="0000FF"/>
                </a:solidFill>
              </a:rPr>
              <a:t>Able to </a:t>
            </a:r>
            <a:r>
              <a:rPr lang="en-SG" sz="2800" dirty="0">
                <a:solidFill>
                  <a:srgbClr val="0000FF"/>
                </a:solidFill>
              </a:rPr>
              <a:t>analyse, design, and implement a </a:t>
            </a:r>
            <a:r>
              <a:rPr lang="en-SG" sz="2800" dirty="0" smtClean="0">
                <a:solidFill>
                  <a:srgbClr val="0000FF"/>
                </a:solidFill>
              </a:rPr>
              <a:t>program.</a:t>
            </a:r>
            <a:endParaRPr lang="en-SG" sz="2800" dirty="0">
              <a:solidFill>
                <a:srgbClr val="0000FF"/>
              </a:solidFill>
            </a:endParaRPr>
          </a:p>
          <a:p>
            <a:pPr lvl="1">
              <a:spcBef>
                <a:spcPts val="1200"/>
              </a:spcBef>
              <a:buFont typeface="Wingdings" pitchFamily="2" charset="2"/>
              <a:buChar char="q"/>
            </a:pPr>
            <a:r>
              <a:rPr lang="en-SG" sz="2800" dirty="0">
                <a:solidFill>
                  <a:srgbClr val="0000FF"/>
                </a:solidFill>
              </a:rPr>
              <a:t>Able to break a problem into sub-problems with step-wise </a:t>
            </a:r>
            <a:r>
              <a:rPr lang="en-SG" sz="2800" dirty="0" smtClean="0">
                <a:solidFill>
                  <a:srgbClr val="0000FF"/>
                </a:solidFill>
              </a:rPr>
              <a:t>refinement.</a:t>
            </a:r>
            <a:endParaRPr lang="en-SG" sz="2800" dirty="0">
              <a:solidFill>
                <a:srgbClr val="0000FF"/>
              </a:solidFill>
            </a:endParaRPr>
          </a:p>
          <a:p>
            <a:pPr lvl="1">
              <a:spcBef>
                <a:spcPts val="1200"/>
              </a:spcBef>
              <a:buFont typeface="Wingdings" pitchFamily="2" charset="2"/>
              <a:buChar char="q"/>
            </a:pPr>
            <a:r>
              <a:rPr lang="en-SG" sz="2800" dirty="0">
                <a:solidFill>
                  <a:srgbClr val="0000FF"/>
                </a:solidFill>
              </a:rPr>
              <a:t>Able to use built-in library </a:t>
            </a:r>
            <a:r>
              <a:rPr lang="en-SG" sz="2800" dirty="0" smtClean="0">
                <a:solidFill>
                  <a:srgbClr val="0000FF"/>
                </a:solidFill>
              </a:rPr>
              <a:t>functions.</a:t>
            </a:r>
            <a:endParaRPr lang="en-SG" sz="2800" dirty="0">
              <a:solidFill>
                <a:srgbClr val="0000FF"/>
              </a:solidFill>
            </a:endParaRPr>
          </a:p>
          <a:p>
            <a:pPr lvl="1">
              <a:spcBef>
                <a:spcPts val="1200"/>
              </a:spcBef>
              <a:buFont typeface="Wingdings" pitchFamily="2" charset="2"/>
              <a:buChar char="q"/>
            </a:pPr>
            <a:r>
              <a:rPr lang="en-SG" sz="2800" dirty="0">
                <a:solidFill>
                  <a:srgbClr val="0000FF"/>
                </a:solidFill>
              </a:rPr>
              <a:t>Able to create your own user-defined </a:t>
            </a:r>
            <a:r>
              <a:rPr lang="en-SG" sz="2800" dirty="0" smtClean="0">
                <a:solidFill>
                  <a:srgbClr val="0000FF"/>
                </a:solidFill>
              </a:rPr>
              <a:t>functions.</a:t>
            </a:r>
            <a:endParaRPr lang="en-US" sz="2400" b="1" dirty="0">
              <a:solidFill>
                <a:srgbClr val="0000FF"/>
              </a:solidFill>
              <a:latin typeface="Courier New" pitchFamily="49" charset="0"/>
              <a:cs typeface="Courier New" pitchFamily="49" charset="0"/>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a:t>
            </a:fld>
            <a:endParaRPr lang="en-US" sz="1000" dirty="0">
              <a:solidFill>
                <a:srgbClr val="000000"/>
              </a:solidFill>
            </a:endParaRPr>
          </a:p>
        </p:txBody>
      </p:sp>
    </p:spTree>
    <p:extLst>
      <p:ext uri="{BB962C8B-B14F-4D97-AF65-F5344CB8AC3E}">
        <p14:creationId xmlns:p14="http://schemas.microsoft.com/office/powerpoint/2010/main" val="23590731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Functions </a:t>
            </a:r>
            <a:r>
              <a:rPr lang="en-GB" dirty="0" smtClean="0"/>
              <a:t>(5/5)</a:t>
            </a:r>
            <a:endParaRPr lang="en-SG" dirty="0"/>
          </a:p>
        </p:txBody>
      </p:sp>
      <p:sp>
        <p:nvSpPr>
          <p:cNvPr id="8" name="Content Placeholder 7"/>
          <p:cNvSpPr>
            <a:spLocks noGrp="1"/>
          </p:cNvSpPr>
          <p:nvPr>
            <p:ph idx="1"/>
          </p:nvPr>
        </p:nvSpPr>
        <p:spPr>
          <a:xfrm>
            <a:off x="457200" y="1371600"/>
            <a:ext cx="8229600" cy="732508"/>
          </a:xfrm>
        </p:spPr>
        <p:txBody>
          <a:bodyPr>
            <a:spAutoFit/>
          </a:bodyPr>
          <a:lstStyle/>
          <a:p>
            <a:r>
              <a:rPr lang="en-SG" sz="2000" dirty="0"/>
              <a:t>Preferred </a:t>
            </a:r>
            <a:r>
              <a:rPr lang="en-SG" sz="2000" dirty="0" smtClean="0"/>
              <a:t>style: </a:t>
            </a:r>
            <a:r>
              <a:rPr lang="en-SG" sz="2000" dirty="0">
                <a:solidFill>
                  <a:schemeClr val="tx1"/>
                </a:solidFill>
              </a:rPr>
              <a:t>add function </a:t>
            </a:r>
            <a:r>
              <a:rPr lang="en-SG" sz="2000" dirty="0" smtClean="0">
                <a:solidFill>
                  <a:schemeClr val="tx1"/>
                </a:solidFill>
              </a:rPr>
              <a:t>prototype </a:t>
            </a:r>
            <a:r>
              <a:rPr lang="en-SG" sz="2000" dirty="0">
                <a:solidFill>
                  <a:schemeClr val="tx1"/>
                </a:solidFill>
              </a:rPr>
              <a:t>before </a:t>
            </a:r>
            <a:r>
              <a:rPr lang="en-SG" sz="2000" dirty="0" smtClean="0">
                <a:solidFill>
                  <a:schemeClr val="tx1"/>
                </a:solidFill>
              </a:rPr>
              <a:t>the main</a:t>
            </a:r>
            <a:r>
              <a:rPr lang="en-SG" sz="2000" dirty="0">
                <a:solidFill>
                  <a:schemeClr val="tx1"/>
                </a:solidFill>
              </a:rPr>
              <a:t>() function</a:t>
            </a:r>
          </a:p>
          <a:p>
            <a:pPr lvl="1">
              <a:buFont typeface="Wingdings" pitchFamily="2" charset="2"/>
              <a:buChar char="q"/>
            </a:pPr>
            <a:r>
              <a:rPr lang="en-SG" sz="1800" dirty="0"/>
              <a:t>Parameter names may be omitted, but not their type</a:t>
            </a:r>
          </a:p>
        </p:txBody>
      </p:sp>
      <p:sp>
        <p:nvSpPr>
          <p:cNvPr id="19" name="TextBox 11"/>
          <p:cNvSpPr txBox="1"/>
          <p:nvPr/>
        </p:nvSpPr>
        <p:spPr>
          <a:xfrm>
            <a:off x="278781" y="2161418"/>
            <a:ext cx="8408019" cy="461664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stdio.h</a:t>
            </a:r>
            <a:r>
              <a:rPr lang="en-SG" sz="1400" b="1" dirty="0">
                <a:solidFill>
                  <a:srgbClr val="006600"/>
                </a:solidFill>
                <a:latin typeface="Courier New" pitchFamily="49" charset="0"/>
                <a:cs typeface="Courier New" pitchFamily="49" charset="0"/>
              </a:rPr>
              <a:t>&gt;</a:t>
            </a:r>
          </a:p>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math.h</a:t>
            </a:r>
            <a:r>
              <a:rPr lang="en-SG" sz="1400" b="1" dirty="0">
                <a:solidFill>
                  <a:srgbClr val="006600"/>
                </a:solidFill>
                <a:latin typeface="Courier New" pitchFamily="49" charset="0"/>
                <a:cs typeface="Courier New" pitchFamily="49" charset="0"/>
              </a:rPr>
              <a:t>&gt;</a:t>
            </a:r>
          </a:p>
          <a:p>
            <a:pPr eaLnBrk="1" hangingPunct="1">
              <a:defRPr/>
            </a:pPr>
            <a:r>
              <a:rPr lang="en-US" sz="1400" b="1" dirty="0">
                <a:solidFill>
                  <a:srgbClr val="6600CC"/>
                </a:solidFill>
                <a:latin typeface="Courier New" pitchFamily="49" charset="0"/>
                <a:cs typeface="Courier New" pitchFamily="49" charset="0"/>
              </a:rPr>
              <a:t>#define</a:t>
            </a:r>
            <a:r>
              <a:rPr lang="en-US" sz="1400" b="1" dirty="0">
                <a:solidFill>
                  <a:srgbClr val="000000"/>
                </a:solidFill>
                <a:latin typeface="Courier New" pitchFamily="49" charset="0"/>
                <a:cs typeface="Courier New" pitchFamily="49" charset="0"/>
              </a:rPr>
              <a:t> </a:t>
            </a:r>
            <a:r>
              <a:rPr lang="en-US" sz="1400" b="1" dirty="0">
                <a:solidFill>
                  <a:srgbClr val="6600CC"/>
                </a:solidFill>
                <a:latin typeface="Courier New" pitchFamily="49" charset="0"/>
                <a:cs typeface="Courier New" pitchFamily="49" charset="0"/>
              </a:rPr>
              <a:t>PI</a:t>
            </a:r>
            <a:r>
              <a:rPr lang="en-US" sz="1400" b="1" dirty="0">
                <a:solidFill>
                  <a:srgbClr val="000000"/>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3.14159</a:t>
            </a:r>
          </a:p>
          <a:p>
            <a:pPr eaLnBrk="1" hangingPunct="1">
              <a:defRPr/>
            </a:pPr>
            <a:endParaRPr lang="en-US" sz="1400" b="1" dirty="0" smtClean="0">
              <a:solidFill>
                <a:srgbClr val="000000"/>
              </a:solidFill>
              <a:latin typeface="Courier New" pitchFamily="49" charset="0"/>
              <a:cs typeface="Courier New" pitchFamily="49" charset="0"/>
            </a:endParaRPr>
          </a:p>
          <a:p>
            <a:pPr>
              <a:defRPr/>
            </a:pP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circle_area</a:t>
            </a:r>
            <a:r>
              <a:rPr lang="en-SG" sz="1400" b="1" dirty="0" smtClean="0">
                <a:solidFill>
                  <a:schemeClr val="tx1"/>
                </a:solidFill>
                <a:latin typeface="Courier New" pitchFamily="49" charset="0"/>
                <a:cs typeface="Courier New" pitchFamily="49" charset="0"/>
              </a:rPr>
              <a:t>(</a:t>
            </a:r>
            <a:r>
              <a:rPr lang="en-SG" sz="1400" b="1" dirty="0" smtClean="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endParaRPr lang="en-US" sz="1400" b="1" dirty="0">
              <a:solidFill>
                <a:schemeClr val="tx1"/>
              </a:solidFill>
              <a:latin typeface="Courier New" pitchFamily="49" charset="0"/>
              <a:cs typeface="Courier New" pitchFamily="49" charset="0"/>
            </a:endParaRPr>
          </a:p>
          <a:p>
            <a:pPr eaLnBrk="1" hangingPunct="1">
              <a:defRPr/>
            </a:pPr>
            <a:r>
              <a:rPr lang="en-SG" sz="1400" b="1" dirty="0" err="1" smtClean="0">
                <a:solidFill>
                  <a:srgbClr val="0000FF"/>
                </a:solidFill>
                <a:latin typeface="Courier New" pitchFamily="49" charset="0"/>
                <a:cs typeface="Courier New" pitchFamily="49" charset="0"/>
              </a:rPr>
              <a:t>int</a:t>
            </a:r>
            <a:r>
              <a:rPr lang="en-SG" sz="1400" b="1" dirty="0" smtClean="0">
                <a:solidFill>
                  <a:srgbClr val="000000"/>
                </a:solidFill>
                <a:latin typeface="Courier New" pitchFamily="49" charset="0"/>
                <a:cs typeface="Courier New" pitchFamily="49" charset="0"/>
              </a:rPr>
              <a:t> </a:t>
            </a:r>
            <a:r>
              <a:rPr lang="en-SG" sz="1400" b="1" dirty="0">
                <a:solidFill>
                  <a:srgbClr val="000000"/>
                </a:solidFill>
                <a:latin typeface="Courier New" pitchFamily="49" charset="0"/>
                <a:cs typeface="Courier New" pitchFamily="49" charset="0"/>
              </a:rPr>
              <a:t>main(</a:t>
            </a:r>
            <a:r>
              <a:rPr lang="en-SG" sz="1400" b="1" dirty="0">
                <a:solidFill>
                  <a:srgbClr val="0000FF"/>
                </a:solidFill>
                <a:latin typeface="Courier New" pitchFamily="49" charset="0"/>
                <a:cs typeface="Courier New" pitchFamily="49" charset="0"/>
              </a:rPr>
              <a:t>void</a:t>
            </a:r>
            <a:r>
              <a:rPr lang="en-SG" sz="1400" b="1" dirty="0">
                <a:solidFill>
                  <a:srgbClr val="000000"/>
                </a:solidFill>
                <a:latin typeface="Courier New" pitchFamily="49" charset="0"/>
                <a:cs typeface="Courier New" pitchFamily="49" charset="0"/>
              </a:rPr>
              <a:t>)</a:t>
            </a:r>
          </a:p>
          <a:p>
            <a:pPr eaLnBrk="1" hangingPunct="1">
              <a:defRPr/>
            </a:pPr>
            <a:r>
              <a:rPr lang="en-SG" sz="1400" b="1" dirty="0">
                <a:solidFill>
                  <a:srgbClr val="000000"/>
                </a:solidFill>
                <a:latin typeface="Courier New" pitchFamily="49" charset="0"/>
                <a:cs typeface="Courier New" pitchFamily="49" charset="0"/>
              </a:rPr>
              <a:t>{</a:t>
            </a:r>
          </a:p>
          <a:p>
            <a:pPr eaLnBrk="1" hangingPunct="1">
              <a:defRPr/>
            </a:pPr>
            <a:r>
              <a:rPr lang="en-SG" sz="1400" b="1" dirty="0" smtClean="0">
                <a:solidFill>
                  <a:srgbClr val="0000FF"/>
                </a:solidFill>
                <a:latin typeface="Courier New" pitchFamily="49" charset="0"/>
                <a:cs typeface="Courier New" pitchFamily="49" charset="0"/>
              </a:rPr>
              <a:t>    </a:t>
            </a:r>
            <a:r>
              <a:rPr lang="en-SG" sz="1400" b="1" dirty="0" smtClean="0">
                <a:solidFill>
                  <a:srgbClr val="800000"/>
                </a:solidFill>
                <a:latin typeface="Courier New" pitchFamily="49" charset="0"/>
                <a:cs typeface="Courier New" pitchFamily="49" charset="0"/>
              </a:rPr>
              <a:t>// variable definitions...</a:t>
            </a:r>
            <a:endParaRPr lang="en-US" sz="1400" b="1" dirty="0">
              <a:solidFill>
                <a:srgbClr val="800000"/>
              </a:solidFill>
              <a:latin typeface="Courier New" pitchFamily="49" charset="0"/>
              <a:cs typeface="Courier New" pitchFamily="49" charset="0"/>
            </a:endParaRPr>
          </a:p>
          <a:p>
            <a:pPr eaLnBrk="1" hangingPunct="1">
              <a:defRPr/>
            </a:pPr>
            <a:r>
              <a:rPr lang="en-SG" sz="1400" b="1" dirty="0" smtClean="0">
                <a:solidFill>
                  <a:srgbClr val="000000"/>
                </a:solidFill>
                <a:latin typeface="Courier New" pitchFamily="49" charset="0"/>
                <a:cs typeface="Courier New" pitchFamily="49" charset="0"/>
              </a:rPr>
              <a:t>    </a:t>
            </a:r>
            <a:r>
              <a:rPr lang="en-SG" sz="1400" b="1" dirty="0" smtClean="0">
                <a:solidFill>
                  <a:srgbClr val="800000"/>
                </a:solidFill>
                <a:latin typeface="Courier New" pitchFamily="49" charset="0"/>
                <a:cs typeface="Courier New" pitchFamily="49" charset="0"/>
              </a:rPr>
              <a:t>// other computations...</a:t>
            </a:r>
            <a:endParaRPr lang="en-SG" sz="1400" b="1" dirty="0">
              <a:solidFill>
                <a:srgbClr val="800000"/>
              </a:solidFill>
              <a:latin typeface="Courier New" pitchFamily="49" charset="0"/>
              <a:cs typeface="Courier New" pitchFamily="49" charset="0"/>
            </a:endParaRPr>
          </a:p>
          <a:p>
            <a:pPr eaLnBrk="1" hangingPunct="1">
              <a:defRPr/>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inner_area</a:t>
            </a:r>
            <a:r>
              <a:rPr lang="en-SG" sz="1400" b="1" dirty="0" smtClean="0">
                <a:latin typeface="Courier New" pitchFamily="49" charset="0"/>
                <a:cs typeface="Courier New" pitchFamily="49" charset="0"/>
              </a:rPr>
              <a:t> = </a:t>
            </a:r>
            <a:r>
              <a:rPr lang="en-SG" sz="1400" b="1" dirty="0" err="1">
                <a:latin typeface="Courier New" pitchFamily="49" charset="0"/>
                <a:cs typeface="Courier New" pitchFamily="49" charset="0"/>
              </a:rPr>
              <a:t>circle_area</a:t>
            </a:r>
            <a:r>
              <a:rPr lang="en-SG" sz="1400" b="1" dirty="0">
                <a:latin typeface="Courier New" pitchFamily="49" charset="0"/>
                <a:cs typeface="Courier New" pitchFamily="49" charset="0"/>
              </a:rPr>
              <a:t>(d1);</a:t>
            </a:r>
          </a:p>
          <a:p>
            <a:pPr eaLnBrk="1" hangingPunct="1">
              <a:defRPr/>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outer_area</a:t>
            </a:r>
            <a:r>
              <a:rPr lang="en-SG" sz="1400" b="1" dirty="0" smtClean="0">
                <a:latin typeface="Courier New" pitchFamily="49" charset="0"/>
                <a:cs typeface="Courier New" pitchFamily="49" charset="0"/>
              </a:rPr>
              <a:t> </a:t>
            </a:r>
            <a:r>
              <a:rPr lang="en-SG" sz="1400" b="1" dirty="0">
                <a:latin typeface="Courier New" pitchFamily="49" charset="0"/>
                <a:cs typeface="Courier New" pitchFamily="49" charset="0"/>
              </a:rPr>
              <a:t>= </a:t>
            </a:r>
            <a:r>
              <a:rPr lang="en-SG" sz="1400" b="1" dirty="0" err="1">
                <a:latin typeface="Courier New" pitchFamily="49" charset="0"/>
                <a:cs typeface="Courier New" pitchFamily="49" charset="0"/>
              </a:rPr>
              <a:t>circle_area</a:t>
            </a:r>
            <a:r>
              <a:rPr lang="en-SG" sz="1400" b="1" dirty="0">
                <a:latin typeface="Courier New" pitchFamily="49" charset="0"/>
                <a:cs typeface="Courier New" pitchFamily="49" charset="0"/>
              </a:rPr>
              <a:t>(d2);</a:t>
            </a:r>
          </a:p>
          <a:p>
            <a:pPr eaLnBrk="1" hangingPunct="1">
              <a:defRPr/>
            </a:pPr>
            <a:r>
              <a:rPr lang="en-SG" sz="1400" b="1" dirty="0" smtClean="0">
                <a:latin typeface="Courier New" pitchFamily="49" charset="0"/>
                <a:cs typeface="Courier New" pitchFamily="49" charset="0"/>
              </a:rPr>
              <a:t>    </a:t>
            </a:r>
            <a:r>
              <a:rPr lang="en-SG" sz="1400" b="1" dirty="0" err="1" smtClean="0">
                <a:latin typeface="Courier New" pitchFamily="49" charset="0"/>
                <a:cs typeface="Courier New" pitchFamily="49" charset="0"/>
              </a:rPr>
              <a:t>rim_area</a:t>
            </a:r>
            <a:r>
              <a:rPr lang="en-SG" sz="1400" b="1" dirty="0" smtClean="0">
                <a:latin typeface="Courier New" pitchFamily="49" charset="0"/>
                <a:cs typeface="Courier New" pitchFamily="49" charset="0"/>
              </a:rPr>
              <a:t> </a:t>
            </a:r>
            <a:r>
              <a:rPr lang="en-SG" sz="1400" b="1" dirty="0">
                <a:latin typeface="Courier New" pitchFamily="49" charset="0"/>
                <a:cs typeface="Courier New" pitchFamily="49" charset="0"/>
              </a:rPr>
              <a:t>= </a:t>
            </a:r>
            <a:r>
              <a:rPr lang="en-SG" sz="1400" b="1" dirty="0" err="1" smtClean="0">
                <a:latin typeface="Courier New" pitchFamily="49" charset="0"/>
                <a:cs typeface="Courier New" pitchFamily="49" charset="0"/>
              </a:rPr>
              <a:t>outer_area</a:t>
            </a:r>
            <a:r>
              <a:rPr lang="en-SG" sz="1400" b="1" dirty="0" smtClean="0">
                <a:latin typeface="Courier New" pitchFamily="49" charset="0"/>
                <a:cs typeface="Courier New" pitchFamily="49" charset="0"/>
              </a:rPr>
              <a:t> </a:t>
            </a:r>
            <a:r>
              <a:rPr lang="en-SG" sz="1400" b="1" dirty="0">
                <a:latin typeface="Courier New" pitchFamily="49" charset="0"/>
                <a:cs typeface="Courier New" pitchFamily="49" charset="0"/>
              </a:rPr>
              <a:t>- </a:t>
            </a:r>
            <a:r>
              <a:rPr lang="en-SG" sz="1400" b="1" dirty="0" err="1">
                <a:latin typeface="Courier New" pitchFamily="49" charset="0"/>
                <a:cs typeface="Courier New" pitchFamily="49" charset="0"/>
              </a:rPr>
              <a:t>inner_area</a:t>
            </a:r>
            <a:r>
              <a:rPr lang="en-SG" sz="1400" b="1" dirty="0">
                <a:latin typeface="Courier New" pitchFamily="49" charset="0"/>
                <a:cs typeface="Courier New" pitchFamily="49" charset="0"/>
              </a:rPr>
              <a:t>;</a:t>
            </a:r>
            <a:endParaRPr lang="en-US" sz="1400" b="1" dirty="0" smtClean="0">
              <a:solidFill>
                <a:srgbClr val="800000"/>
              </a:solidFill>
              <a:latin typeface="Courier New" pitchFamily="49" charset="0"/>
              <a:cs typeface="Courier New" pitchFamily="49" charset="0"/>
            </a:endParaRPr>
          </a:p>
          <a:p>
            <a:pPr eaLnBrk="1" hangingPunct="1">
              <a:defRPr/>
            </a:pPr>
            <a:r>
              <a:rPr lang="en-US" sz="1400" b="1" dirty="0" smtClean="0">
                <a:solidFill>
                  <a:srgbClr val="800000"/>
                </a:solidFill>
                <a:latin typeface="Courier New" pitchFamily="49" charset="0"/>
                <a:cs typeface="Courier New" pitchFamily="49" charset="0"/>
              </a:rPr>
              <a:t>    // ...</a:t>
            </a:r>
            <a:endParaRPr lang="en-US" sz="1400" b="1" dirty="0">
              <a:solidFill>
                <a:srgbClr val="800000"/>
              </a:solidFill>
              <a:latin typeface="Courier New" pitchFamily="49" charset="0"/>
              <a:cs typeface="Courier New" pitchFamily="49" charset="0"/>
            </a:endParaRPr>
          </a:p>
          <a:p>
            <a:pPr eaLnBrk="1" hangingPunct="1">
              <a:defRPr/>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return</a:t>
            </a:r>
            <a:r>
              <a:rPr lang="en-SG" sz="1400" b="1" dirty="0" smtClean="0">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0</a:t>
            </a:r>
            <a:r>
              <a:rPr lang="en-SG" sz="1400" b="1" dirty="0">
                <a:latin typeface="Courier New" pitchFamily="49" charset="0"/>
                <a:cs typeface="Courier New" pitchFamily="49" charset="0"/>
              </a:rPr>
              <a:t>;</a:t>
            </a:r>
          </a:p>
          <a:p>
            <a:pPr eaLnBrk="1" hangingPunct="1">
              <a:defRPr/>
            </a:pPr>
            <a:r>
              <a:rPr lang="en-SG" sz="1400" b="1" dirty="0" smtClean="0">
                <a:latin typeface="Courier New" pitchFamily="49" charset="0"/>
                <a:cs typeface="Courier New" pitchFamily="49" charset="0"/>
              </a:rPr>
              <a:t>}</a:t>
            </a:r>
          </a:p>
          <a:p>
            <a:pPr eaLnBrk="1" hangingPunct="1">
              <a:defRPr/>
            </a:pPr>
            <a:endParaRPr lang="en-US" sz="1400" b="1" dirty="0">
              <a:solidFill>
                <a:schemeClr val="bg1">
                  <a:lumMod val="75000"/>
                </a:schemeClr>
              </a:solidFill>
              <a:latin typeface="Courier New" pitchFamily="49" charset="0"/>
              <a:cs typeface="Courier New" pitchFamily="49" charset="0"/>
            </a:endParaRPr>
          </a:p>
          <a:p>
            <a:pPr eaLnBrk="1" hangingPunct="1">
              <a:defRPr/>
            </a:pP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circle_area</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 </a:t>
            </a:r>
            <a:r>
              <a:rPr lang="en-SG" sz="1400" b="1" dirty="0">
                <a:solidFill>
                  <a:schemeClr val="tx1"/>
                </a:solidFill>
                <a:latin typeface="Courier New" pitchFamily="49" charset="0"/>
                <a:cs typeface="Courier New" pitchFamily="49" charset="0"/>
              </a:rPr>
              <a:t>diameter)</a:t>
            </a:r>
          </a:p>
          <a:p>
            <a:pPr eaLnBrk="1" hangingPunct="1">
              <a:defRPr/>
            </a:pP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(diameter/</a:t>
            </a:r>
            <a:r>
              <a:rPr lang="en-SG" sz="1400" b="1" dirty="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 PI;</a:t>
            </a:r>
          </a:p>
          <a:p>
            <a:pPr eaLnBrk="1" hangingPunct="1">
              <a:defRPr/>
            </a:pPr>
            <a:r>
              <a:rPr lang="en-SG" sz="1400" b="1" dirty="0" smtClean="0">
                <a:solidFill>
                  <a:schemeClr val="tx1"/>
                </a:solidFill>
                <a:latin typeface="Courier New" pitchFamily="49" charset="0"/>
                <a:cs typeface="Courier New" pitchFamily="49" charset="0"/>
              </a:rPr>
              <a:t>}</a:t>
            </a:r>
            <a:endParaRPr lang="en-US" sz="1400" b="1" dirty="0" smtClean="0">
              <a:solidFill>
                <a:schemeClr val="bg1">
                  <a:lumMod val="75000"/>
                </a:schemeClr>
              </a:solidFill>
              <a:latin typeface="Courier New" pitchFamily="49" charset="0"/>
              <a:cs typeface="Courier New" pitchFamily="49" charset="0"/>
            </a:endParaRPr>
          </a:p>
        </p:txBody>
      </p:sp>
      <p:grpSp>
        <p:nvGrpSpPr>
          <p:cNvPr id="30" name="Group 29"/>
          <p:cNvGrpSpPr/>
          <p:nvPr/>
        </p:nvGrpSpPr>
        <p:grpSpPr>
          <a:xfrm>
            <a:off x="4429458" y="5659159"/>
            <a:ext cx="3523416" cy="923330"/>
            <a:chOff x="5289495" y="2721693"/>
            <a:chExt cx="3523416" cy="923330"/>
          </a:xfrm>
        </p:grpSpPr>
        <p:sp>
          <p:nvSpPr>
            <p:cNvPr id="31" name="TextBox 30"/>
            <p:cNvSpPr txBox="1"/>
            <p:nvPr/>
          </p:nvSpPr>
          <p:spPr bwMode="auto">
            <a:xfrm>
              <a:off x="5906009" y="2721693"/>
              <a:ext cx="2906902" cy="923330"/>
            </a:xfrm>
            <a:prstGeom prst="rect">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defPPr>
                <a:defRPr lang="en-US"/>
              </a:defPPr>
              <a:lvl1pPr eaLnBrk="1" hangingPunct="1">
                <a:defRPr b="1">
                  <a:solidFill>
                    <a:schemeClr val="tx1"/>
                  </a:solidFill>
                  <a:latin typeface="Calibri" pitchFamily="34" charset="0"/>
                  <a:cs typeface="Calibri" pitchFamily="34"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dirty="0">
                  <a:solidFill>
                    <a:srgbClr val="E46C0A"/>
                  </a:solidFill>
                </a:rPr>
                <a:t>Function definition </a:t>
              </a:r>
              <a:r>
                <a:rPr lang="en-US" b="0" dirty="0"/>
                <a:t>is placed after </a:t>
              </a:r>
              <a:r>
                <a:rPr lang="en-US" b="0" dirty="0" smtClean="0"/>
                <a:t>the caller, </a:t>
              </a:r>
              <a:r>
                <a:rPr lang="en-US" b="0" i="1" dirty="0"/>
                <a:t>main </a:t>
              </a:r>
              <a:r>
                <a:rPr lang="en-US" b="0" i="1" dirty="0" smtClean="0"/>
                <a:t>function</a:t>
              </a:r>
              <a:r>
                <a:rPr lang="en-US" b="0" dirty="0" smtClean="0"/>
                <a:t> in this example</a:t>
              </a:r>
              <a:endParaRPr lang="en-SG" b="0" dirty="0"/>
            </a:p>
          </p:txBody>
        </p:sp>
        <p:cxnSp>
          <p:nvCxnSpPr>
            <p:cNvPr id="32" name="Straight Arrow Connector 11"/>
            <p:cNvCxnSpPr>
              <a:cxnSpLocks noChangeShapeType="1"/>
              <a:stCxn id="31" idx="1"/>
            </p:cNvCxnSpPr>
            <p:nvPr/>
          </p:nvCxnSpPr>
          <p:spPr bwMode="auto">
            <a:xfrm flipH="1">
              <a:off x="5289495" y="3183358"/>
              <a:ext cx="616514" cy="0"/>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grpSp>
        <p:nvGrpSpPr>
          <p:cNvPr id="3" name="Group 2"/>
          <p:cNvGrpSpPr/>
          <p:nvPr/>
        </p:nvGrpSpPr>
        <p:grpSpPr>
          <a:xfrm>
            <a:off x="3659640" y="2698102"/>
            <a:ext cx="3549225" cy="923330"/>
            <a:chOff x="3659640" y="2698102"/>
            <a:chExt cx="3549225" cy="923330"/>
          </a:xfrm>
        </p:grpSpPr>
        <p:sp>
          <p:nvSpPr>
            <p:cNvPr id="26" name="TextBox 25"/>
            <p:cNvSpPr txBox="1">
              <a:spLocks noChangeArrowheads="1"/>
            </p:cNvSpPr>
            <p:nvPr/>
          </p:nvSpPr>
          <p:spPr bwMode="auto">
            <a:xfrm>
              <a:off x="4146286" y="2698102"/>
              <a:ext cx="3062579" cy="923330"/>
            </a:xfrm>
            <a:prstGeom prst="rect">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defPPr>
                <a:defRPr lang="en-US"/>
              </a:defPPr>
              <a:lvl1pPr eaLnBrk="1" hangingPunct="1">
                <a:defRPr b="1">
                  <a:latin typeface="Calibri" pitchFamily="34" charset="0"/>
                  <a:cs typeface="Calibri" pitchFamily="34"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lang="en-SG" dirty="0">
                  <a:solidFill>
                    <a:srgbClr val="E46C0A"/>
                  </a:solidFill>
                </a:rPr>
                <a:t>Function prototype </a:t>
              </a:r>
              <a:r>
                <a:rPr lang="en-SG" b="0" dirty="0"/>
                <a:t>is needed if the caller is defined before the function been called</a:t>
              </a:r>
            </a:p>
          </p:txBody>
        </p:sp>
        <p:cxnSp>
          <p:nvCxnSpPr>
            <p:cNvPr id="27" name="Straight Arrow Connector 13"/>
            <p:cNvCxnSpPr>
              <a:cxnSpLocks noChangeShapeType="1"/>
              <a:stCxn id="26" idx="1"/>
            </p:cNvCxnSpPr>
            <p:nvPr/>
          </p:nvCxnSpPr>
          <p:spPr bwMode="auto">
            <a:xfrm flipH="1">
              <a:off x="3659640" y="3159767"/>
              <a:ext cx="486646" cy="0"/>
            </a:xfrm>
            <a:prstGeom prst="straightConnector1">
              <a:avLst/>
            </a:prstGeom>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p:spPr>
        </p:cxnSp>
      </p:grpSp>
      <p:sp>
        <p:nvSpPr>
          <p:cNvPr id="28" name="AutoShape 6"/>
          <p:cNvSpPr>
            <a:spLocks noChangeArrowheads="1"/>
          </p:cNvSpPr>
          <p:nvPr/>
        </p:nvSpPr>
        <p:spPr bwMode="auto">
          <a:xfrm>
            <a:off x="215156" y="2986685"/>
            <a:ext cx="3314853" cy="360162"/>
          </a:xfrm>
          <a:prstGeom prst="roundRect">
            <a:avLst>
              <a:gd name="adj" fmla="val 8838"/>
            </a:avLst>
          </a:prstGeom>
          <a:no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n-lt"/>
              <a:cs typeface="+mn-cs"/>
            </a:endParaRPr>
          </a:p>
        </p:txBody>
      </p:sp>
      <p:sp>
        <p:nvSpPr>
          <p:cNvPr id="12" name="AutoShape 6"/>
          <p:cNvSpPr>
            <a:spLocks noChangeArrowheads="1"/>
          </p:cNvSpPr>
          <p:nvPr/>
        </p:nvSpPr>
        <p:spPr bwMode="auto">
          <a:xfrm>
            <a:off x="215157" y="5775158"/>
            <a:ext cx="4128244" cy="926432"/>
          </a:xfrm>
          <a:prstGeom prst="roundRect">
            <a:avLst>
              <a:gd name="adj" fmla="val 8838"/>
            </a:avLst>
          </a:prstGeom>
          <a:no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n-lt"/>
              <a:cs typeface="+mn-cs"/>
            </a:endParaRPr>
          </a:p>
        </p:txBody>
      </p:sp>
    </p:spTree>
    <p:extLst>
      <p:ext uri="{BB962C8B-B14F-4D97-AF65-F5344CB8AC3E}">
        <p14:creationId xmlns:p14="http://schemas.microsoft.com/office/powerpoint/2010/main" val="1812487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2050" name="Object 2"/>
          <p:cNvGraphicFramePr>
            <a:graphicFrameLocks noChangeAspect="1"/>
          </p:cNvGraphicFramePr>
          <p:nvPr>
            <p:extLst>
              <p:ext uri="{D42A27DB-BD31-4B8C-83A1-F6EECF244321}">
                <p14:modId xmlns:p14="http://schemas.microsoft.com/office/powerpoint/2010/main" val="3053665330"/>
              </p:ext>
            </p:extLst>
          </p:nvPr>
        </p:nvGraphicFramePr>
        <p:xfrm>
          <a:off x="2909479" y="2216342"/>
          <a:ext cx="2492709" cy="890254"/>
        </p:xfrm>
        <a:graphic>
          <a:graphicData uri="http://schemas.openxmlformats.org/presentationml/2006/ole">
            <mc:AlternateContent xmlns:mc="http://schemas.openxmlformats.org/markup-compatibility/2006">
              <mc:Choice xmlns:v="urn:schemas-microsoft-com:vml" Requires="v">
                <p:oleObj spid="_x0000_s87976" name="Equation" r:id="rId4" imgW="1244600" imgH="444500" progId="Equation.3">
                  <p:embed/>
                </p:oleObj>
              </mc:Choice>
              <mc:Fallback>
                <p:oleObj name="Equation" r:id="rId4" imgW="1244600" imgH="444500" progId="Equation.3">
                  <p:embed/>
                  <p:pic>
                    <p:nvPicPr>
                      <p:cNvPr id="0" name="Picture 19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479" y="2216342"/>
                        <a:ext cx="2492709" cy="890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GB" dirty="0" smtClean="0"/>
              <a:t>Exercise #2: Speed of Sound</a:t>
            </a:r>
            <a:endParaRPr lang="en-SG" dirty="0"/>
          </a:p>
        </p:txBody>
      </p:sp>
      <p:sp>
        <p:nvSpPr>
          <p:cNvPr id="3" name="Content Placeholder 2"/>
          <p:cNvSpPr>
            <a:spLocks noGrp="1"/>
          </p:cNvSpPr>
          <p:nvPr>
            <p:ph idx="1"/>
          </p:nvPr>
        </p:nvSpPr>
        <p:spPr>
          <a:xfrm>
            <a:off x="457200" y="1371600"/>
            <a:ext cx="8229600" cy="707886"/>
          </a:xfrm>
        </p:spPr>
        <p:txBody>
          <a:bodyPr>
            <a:spAutoFit/>
          </a:bodyPr>
          <a:lstStyle/>
          <a:p>
            <a:r>
              <a:rPr lang="en-GB" sz="2000" kern="1200" dirty="0">
                <a:solidFill>
                  <a:schemeClr val="tx1"/>
                </a:solidFill>
              </a:rPr>
              <a:t>Write a program that calculates the speed of sound (</a:t>
            </a:r>
            <a:r>
              <a:rPr lang="en-GB" sz="2000" i="1" kern="1200" dirty="0"/>
              <a:t>a</a:t>
            </a:r>
            <a:r>
              <a:rPr lang="en-GB" sz="2000" kern="1200" dirty="0">
                <a:solidFill>
                  <a:schemeClr val="tx1"/>
                </a:solidFill>
              </a:rPr>
              <a:t>) in air of a given temperature </a:t>
            </a:r>
            <a:r>
              <a:rPr lang="en-GB" sz="2000" i="1" kern="1200" dirty="0"/>
              <a:t>T </a:t>
            </a:r>
            <a:r>
              <a:rPr lang="en-GB" sz="2000" kern="1200" dirty="0" smtClean="0">
                <a:solidFill>
                  <a:schemeClr val="tx1"/>
                </a:solidFill>
              </a:rPr>
              <a:t>(</a:t>
            </a:r>
            <a:r>
              <a:rPr lang="en-GB" sz="2000" baseline="30000" dirty="0" err="1">
                <a:solidFill>
                  <a:schemeClr val="tx1"/>
                </a:solidFill>
              </a:rPr>
              <a:t>o</a:t>
            </a:r>
            <a:r>
              <a:rPr lang="en-GB" sz="2000" kern="1200" dirty="0" err="1" smtClean="0">
                <a:solidFill>
                  <a:schemeClr val="tx1"/>
                </a:solidFill>
              </a:rPr>
              <a:t>F</a:t>
            </a:r>
            <a:r>
              <a:rPr lang="en-GB" sz="2000" kern="1200" dirty="0">
                <a:solidFill>
                  <a:schemeClr val="tx1"/>
                </a:solidFill>
              </a:rPr>
              <a:t>). Formula to compute the speed </a:t>
            </a:r>
            <a:r>
              <a:rPr lang="en-GB" sz="2000" i="1" kern="1200" dirty="0"/>
              <a:t>a</a:t>
            </a:r>
            <a:r>
              <a:rPr lang="en-GB" sz="2000" kern="1200" dirty="0">
                <a:solidFill>
                  <a:schemeClr val="tx1"/>
                </a:solidFill>
              </a:rPr>
              <a:t> in </a:t>
            </a:r>
            <a:r>
              <a:rPr lang="en-GB" sz="2000" kern="1200" dirty="0" err="1">
                <a:solidFill>
                  <a:schemeClr val="tx1"/>
                </a:solidFill>
              </a:rPr>
              <a:t>ft</a:t>
            </a:r>
            <a:r>
              <a:rPr lang="en-GB" sz="2000" kern="1200" dirty="0">
                <a:solidFill>
                  <a:schemeClr val="tx1"/>
                </a:solidFill>
              </a:rPr>
              <a:t>/sec:</a:t>
            </a:r>
            <a:endParaRPr lang="en-SG" sz="2000" kern="1200" dirty="0">
              <a:solidFill>
                <a:schemeClr val="tx1"/>
              </a:solidFill>
            </a:endParaRPr>
          </a:p>
        </p:txBody>
      </p:sp>
      <p:sp>
        <p:nvSpPr>
          <p:cNvPr id="11" name="Content Placeholder 2"/>
          <p:cNvSpPr txBox="1">
            <a:spLocks/>
          </p:cNvSpPr>
          <p:nvPr/>
        </p:nvSpPr>
        <p:spPr bwMode="auto">
          <a:xfrm>
            <a:off x="453486" y="3156568"/>
            <a:ext cx="8229600" cy="22098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sz="2000" dirty="0" smtClean="0">
                <a:solidFill>
                  <a:schemeClr val="tx1"/>
                </a:solidFill>
              </a:rPr>
              <a:t>(</a:t>
            </a:r>
            <a:r>
              <a:rPr lang="en-SG" sz="2000" dirty="0" smtClean="0">
                <a:solidFill>
                  <a:srgbClr val="FF0000"/>
                </a:solidFill>
              </a:rPr>
              <a:t>This is a true story</a:t>
            </a:r>
            <a:r>
              <a:rPr lang="en-SG" sz="2000" dirty="0" smtClean="0">
                <a:solidFill>
                  <a:schemeClr val="tx1"/>
                </a:solidFill>
              </a:rPr>
              <a:t>) Being </a:t>
            </a:r>
            <a:r>
              <a:rPr lang="en-SG" sz="2000" dirty="0">
                <a:solidFill>
                  <a:schemeClr val="tx1"/>
                </a:solidFill>
              </a:rPr>
              <a:t>unable to correct compilation </a:t>
            </a:r>
            <a:r>
              <a:rPr lang="en-SG" sz="2000" dirty="0" smtClean="0">
                <a:solidFill>
                  <a:schemeClr val="tx1"/>
                </a:solidFill>
              </a:rPr>
              <a:t>errors, one </a:t>
            </a:r>
            <a:r>
              <a:rPr lang="en-SG" sz="2000" dirty="0">
                <a:solidFill>
                  <a:schemeClr val="tx1"/>
                </a:solidFill>
              </a:rPr>
              <a:t>of </a:t>
            </a:r>
            <a:r>
              <a:rPr lang="en-SG" sz="2000" dirty="0" smtClean="0">
                <a:solidFill>
                  <a:schemeClr val="tx1"/>
                </a:solidFill>
              </a:rPr>
              <a:t>the students </a:t>
            </a:r>
            <a:r>
              <a:rPr lang="en-SG" sz="2000" dirty="0">
                <a:solidFill>
                  <a:schemeClr val="tx1"/>
                </a:solidFill>
              </a:rPr>
              <a:t>sent me </a:t>
            </a:r>
            <a:r>
              <a:rPr lang="en-SG" sz="2000" dirty="0" smtClean="0">
                <a:solidFill>
                  <a:schemeClr val="tx1"/>
                </a:solidFill>
              </a:rPr>
              <a:t>his code, which can be downloaded as follows:</a:t>
            </a:r>
          </a:p>
          <a:p>
            <a:endParaRPr lang="en-US" sz="2800" dirty="0">
              <a:solidFill>
                <a:schemeClr val="tx1"/>
              </a:solidFill>
            </a:endParaRPr>
          </a:p>
          <a:p>
            <a:r>
              <a:rPr lang="en-GB" sz="2000" kern="0" dirty="0"/>
              <a:t>Help your friend by trying to understand his code, </a:t>
            </a:r>
            <a:r>
              <a:rPr lang="en-GB" sz="2000" kern="0" dirty="0" smtClean="0"/>
              <a:t>and modifying </a:t>
            </a:r>
            <a:r>
              <a:rPr lang="en-GB" sz="2000" kern="0" dirty="0"/>
              <a:t>it until it is error-free.</a:t>
            </a:r>
            <a:endParaRPr lang="en-SG" sz="2000" dirty="0">
              <a:solidFill>
                <a:schemeClr val="tx1"/>
              </a:solidFill>
            </a:endParaRPr>
          </a:p>
        </p:txBody>
      </p:sp>
      <p:sp>
        <p:nvSpPr>
          <p:cNvPr id="12" name="TextBox 16"/>
          <p:cNvSpPr txBox="1"/>
          <p:nvPr/>
        </p:nvSpPr>
        <p:spPr>
          <a:xfrm>
            <a:off x="1361891" y="4162583"/>
            <a:ext cx="5974574"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1800" b="1">
                <a:solidFill>
                  <a:schemeClr val="dk1"/>
                </a:solidFill>
                <a:latin typeface="Courier New" pitchFamily="49" charset="0"/>
                <a:cs typeface="Courier New" pitchFamily="49" charset="0"/>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US" dirty="0" err="1"/>
              <a:t>cp</a:t>
            </a:r>
            <a:r>
              <a:rPr lang="en-US" dirty="0"/>
              <a:t> </a:t>
            </a:r>
            <a:r>
              <a:rPr lang="en-US" dirty="0" smtClean="0"/>
              <a:t>~cs1010/lecture/Week3_SpeedOfSound.c </a:t>
            </a:r>
            <a:r>
              <a:rPr lang="en-US" dirty="0"/>
              <a:t>.</a:t>
            </a:r>
          </a:p>
        </p:txBody>
      </p:sp>
      <p:sp>
        <p:nvSpPr>
          <p:cNvPr id="13"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21</a:t>
            </a:fld>
            <a:endParaRPr lang="en-US" sz="1000" dirty="0">
              <a:solidFill>
                <a:srgbClr val="000000"/>
              </a:solidFill>
            </a:endParaRPr>
          </a:p>
        </p:txBody>
      </p:sp>
      <p:sp>
        <p:nvSpPr>
          <p:cNvPr id="10" name="TextBox 9"/>
          <p:cNvSpPr txBox="1"/>
          <p:nvPr/>
        </p:nvSpPr>
        <p:spPr>
          <a:xfrm>
            <a:off x="697832" y="5501261"/>
            <a:ext cx="7570424"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dirty="0"/>
              <a:t>Temperature in degree Fahrenheit</a:t>
            </a:r>
            <a:r>
              <a:rPr lang="en-SG"/>
              <a:t>: </a:t>
            </a:r>
            <a:r>
              <a:rPr lang="en-SG" smtClean="0">
                <a:solidFill>
                  <a:srgbClr val="0000FF"/>
                </a:solidFill>
              </a:rPr>
              <a:t>95.8</a:t>
            </a:r>
            <a:endParaRPr lang="en-SG" dirty="0">
              <a:solidFill>
                <a:srgbClr val="0000FF"/>
              </a:solidFill>
            </a:endParaRPr>
          </a:p>
          <a:p>
            <a:r>
              <a:rPr lang="en-SG" dirty="0">
                <a:solidFill>
                  <a:srgbClr val="9933FF"/>
                </a:solidFill>
              </a:rPr>
              <a:t>Speed of sound in air of 95.80 degree = 1924.92 </a:t>
            </a:r>
            <a:r>
              <a:rPr lang="en-SG" dirty="0" err="1">
                <a:solidFill>
                  <a:srgbClr val="9933FF"/>
                </a:solidFill>
              </a:rPr>
              <a:t>ft</a:t>
            </a:r>
            <a:r>
              <a:rPr lang="en-SG" dirty="0">
                <a:solidFill>
                  <a:srgbClr val="9933FF"/>
                </a:solidFill>
              </a:rPr>
              <a:t>/sec</a:t>
            </a:r>
            <a:endParaRPr lang="en-US" dirty="0">
              <a:solidFill>
                <a:srgbClr val="9933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dissolv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dissolve">
                                      <p:cBhvr>
                                        <p:cTn id="16" dur="500"/>
                                        <p:tgtEl>
                                          <p:spTgt spid="11">
                                            <p:txEl>
                                              <p:pRg st="0" end="0"/>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 (1/3)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TextBox 11"/>
          <p:cNvSpPr txBox="1"/>
          <p:nvPr/>
        </p:nvSpPr>
        <p:spPr>
          <a:xfrm>
            <a:off x="368022" y="3079797"/>
            <a:ext cx="7077579" cy="28931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err="1">
                <a:solidFill>
                  <a:srgbClr val="0000FF"/>
                </a:solidFill>
                <a:latin typeface="Courier New" pitchFamily="49" charset="0"/>
                <a:cs typeface="Courier New" pitchFamily="49" charset="0"/>
              </a:rPr>
              <a:t>int</a:t>
            </a:r>
            <a:r>
              <a:rPr lang="en-SG" sz="1600" b="1" dirty="0">
                <a:solidFill>
                  <a:schemeClr val="tx1"/>
                </a:solidFill>
                <a:latin typeface="Courier New" pitchFamily="49" charset="0"/>
                <a:cs typeface="Courier New" pitchFamily="49" charset="0"/>
              </a:rPr>
              <a:t> main(</a:t>
            </a:r>
            <a:r>
              <a:rPr lang="en-SG" sz="1600" b="1" dirty="0">
                <a:solidFill>
                  <a:srgbClr val="0000FF"/>
                </a:solidFill>
                <a:latin typeface="Courier New" pitchFamily="49" charset="0"/>
                <a:cs typeface="Courier New" pitchFamily="49" charset="0"/>
              </a:rPr>
              <a:t>void</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a </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1.23</a:t>
            </a:r>
            <a:r>
              <a:rPr lang="en-SG" sz="1600" b="1" dirty="0" smtClean="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b </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4.56</a:t>
            </a:r>
            <a:r>
              <a:rPr lang="en-SG" sz="1600" b="1" dirty="0" smtClean="0">
                <a:solidFill>
                  <a:schemeClr val="tx1"/>
                </a:solidFill>
                <a:latin typeface="Courier New" pitchFamily="49" charset="0"/>
                <a:cs typeface="Courier New" pitchFamily="49" charset="0"/>
              </a:rPr>
              <a:t>;</a:t>
            </a:r>
            <a:endParaRPr lang="en-SG" sz="1600" b="1" dirty="0">
              <a:solidFill>
                <a:schemeClr val="tx1"/>
              </a:solidFill>
              <a:latin typeface="Courier New" pitchFamily="49" charset="0"/>
              <a:cs typeface="Courier New" pitchFamily="49" charset="0"/>
            </a:endParaRPr>
          </a:p>
          <a:p>
            <a:pPr eaLnBrk="1" hangingPunct="1">
              <a:defRPr/>
            </a:pP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c </a:t>
            </a:r>
            <a:r>
              <a:rPr lang="en-SG" sz="1600" b="1" dirty="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sqrt_sum_square</a:t>
            </a:r>
            <a:r>
              <a:rPr lang="en-SG" sz="1600" b="1" dirty="0" smtClean="0">
                <a:solidFill>
                  <a:schemeClr val="tx1"/>
                </a:solidFill>
                <a:latin typeface="Courier New" pitchFamily="49" charset="0"/>
                <a:cs typeface="Courier New" pitchFamily="49" charset="0"/>
              </a:rPr>
              <a:t>(a, b);</a:t>
            </a:r>
          </a:p>
          <a:p>
            <a:pPr eaLnBrk="1" hangingPunct="1">
              <a:defRPr/>
            </a:pP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printf</a:t>
            </a:r>
            <a:r>
              <a:rPr lang="en-SG" sz="1600" b="1" dirty="0" smtClean="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The </a:t>
            </a:r>
            <a:r>
              <a:rPr lang="en-SG" sz="1600" b="1" dirty="0">
                <a:solidFill>
                  <a:srgbClr val="006600"/>
                </a:solidFill>
                <a:latin typeface="Courier New" pitchFamily="49" charset="0"/>
                <a:cs typeface="Courier New" pitchFamily="49" charset="0"/>
              </a:rPr>
              <a:t>distance of (</a:t>
            </a:r>
            <a:r>
              <a:rPr lang="en-SG" sz="1600" b="1" dirty="0">
                <a:solidFill>
                  <a:srgbClr val="FF0000"/>
                </a:solidFill>
                <a:latin typeface="Courier New" pitchFamily="49" charset="0"/>
                <a:cs typeface="Courier New" pitchFamily="49" charset="0"/>
              </a:rPr>
              <a:t>%.2f</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a:solidFill>
                  <a:srgbClr val="FF0000"/>
                </a:solidFill>
                <a:latin typeface="Courier New" pitchFamily="49" charset="0"/>
                <a:cs typeface="Courier New" pitchFamily="49" charset="0"/>
              </a:rPr>
              <a:t>%.2f</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a, b);</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printf</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"to</a:t>
            </a:r>
            <a:r>
              <a:rPr lang="en-SG" sz="1600" b="1" dirty="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origin </a:t>
            </a:r>
            <a:r>
              <a:rPr lang="en-SG" sz="1600" b="1" dirty="0">
                <a:solidFill>
                  <a:srgbClr val="006600"/>
                </a:solidFill>
                <a:latin typeface="Courier New" pitchFamily="49" charset="0"/>
                <a:cs typeface="Courier New" pitchFamily="49" charset="0"/>
              </a:rPr>
              <a:t>is: </a:t>
            </a:r>
            <a:r>
              <a:rPr lang="en-SG" sz="1600" b="1" dirty="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 </a:t>
            </a:r>
            <a:r>
              <a:rPr lang="en-SG" sz="1600" b="1" dirty="0" smtClean="0">
                <a:solidFill>
                  <a:schemeClr val="tx1"/>
                </a:solidFill>
                <a:latin typeface="Courier New" pitchFamily="49" charset="0"/>
                <a:cs typeface="Courier New" pitchFamily="49" charset="0"/>
              </a:rPr>
              <a:t>c); </a:t>
            </a:r>
            <a:endParaRPr lang="en-SG" sz="1600" b="1" dirty="0">
              <a:solidFill>
                <a:schemeClr val="tx1"/>
              </a:solidFill>
              <a:latin typeface="Courier New" pitchFamily="49" charset="0"/>
              <a:cs typeface="Courier New" pitchFamily="49" charset="0"/>
            </a:endParaRPr>
          </a:p>
          <a:p>
            <a:pPr eaLnBrk="1" hangingPunct="1">
              <a:defRPr/>
            </a:pP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sp>
        <p:nvSpPr>
          <p:cNvPr id="4" name="TextBox 11"/>
          <p:cNvSpPr txBox="1"/>
          <p:nvPr/>
        </p:nvSpPr>
        <p:spPr>
          <a:xfrm>
            <a:off x="3445665" y="1418672"/>
            <a:ext cx="5368777" cy="181588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r>
              <a:rPr lang="en-SG" sz="1600" b="1" dirty="0" smtClean="0">
                <a:solidFill>
                  <a:srgbClr val="800000"/>
                </a:solidFill>
                <a:latin typeface="Courier New" pitchFamily="49" charset="0"/>
                <a:cs typeface="Courier New" pitchFamily="49" charset="0"/>
              </a:rPr>
              <a:t>// return square root of (x^2 + y^2) </a:t>
            </a:r>
          </a:p>
          <a:p>
            <a:pPr eaLnBrk="1" hangingPunct="1">
              <a:defRPr/>
            </a:pPr>
            <a:r>
              <a:rPr lang="en-SG" sz="1600" b="1" dirty="0" smtClean="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sqrt_sum_square</a:t>
            </a:r>
            <a:r>
              <a:rPr lang="en-SG" sz="1600" b="1" dirty="0">
                <a:solidFill>
                  <a:schemeClr val="tx1"/>
                </a:solidFill>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x,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y)</a:t>
            </a:r>
          </a:p>
          <a:p>
            <a:pPr eaLnBrk="1" hangingPunct="1">
              <a:defRPr/>
            </a:pPr>
            <a:r>
              <a:rPr lang="en-SG" sz="1600" b="1" dirty="0">
                <a:solidFill>
                  <a:schemeClr val="tx1"/>
                </a:solidFill>
                <a:latin typeface="Courier New" pitchFamily="49" charset="0"/>
                <a:cs typeface="Courier New" pitchFamily="49" charset="0"/>
              </a:rPr>
              <a:t>{</a:t>
            </a:r>
          </a:p>
          <a:p>
            <a:pPr eaLnBrk="1" hangingPunct="1">
              <a:defRPr/>
            </a:pP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double</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sum_square</a:t>
            </a:r>
            <a:r>
              <a:rPr lang="en-SG" sz="1600" b="1" dirty="0">
                <a:solidFill>
                  <a:schemeClr val="tx1"/>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local variable</a:t>
            </a:r>
          </a:p>
          <a:p>
            <a:pPr>
              <a:defRPr/>
            </a:pPr>
            <a:r>
              <a:rPr lang="en-SG" sz="1600" b="1" dirty="0" smtClean="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sum_square</a:t>
            </a:r>
            <a:r>
              <a:rPr lang="en-SG" sz="1600" b="1" dirty="0" smtClean="0">
                <a:solidFill>
                  <a:schemeClr val="tx1"/>
                </a:solidFill>
                <a:latin typeface="Courier New" pitchFamily="49" charset="0"/>
                <a:cs typeface="Courier New" pitchFamily="49" charset="0"/>
              </a:rPr>
              <a:t> </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(x</a:t>
            </a:r>
            <a:r>
              <a:rPr lang="en-SG" sz="1600" b="1" dirty="0" smtClean="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 + </a:t>
            </a:r>
            <a:r>
              <a:rPr lang="en-SG" sz="1600" b="1" dirty="0" err="1">
                <a:solidFill>
                  <a:schemeClr val="tx1"/>
                </a:solidFill>
                <a:latin typeface="Courier New" pitchFamily="49" charset="0"/>
                <a:cs typeface="Courier New" pitchFamily="49" charset="0"/>
              </a:rPr>
              <a:t>pow</a:t>
            </a:r>
            <a:r>
              <a:rPr lang="en-SG" sz="1600" b="1" dirty="0">
                <a:solidFill>
                  <a:schemeClr val="tx1"/>
                </a:solidFill>
                <a:latin typeface="Courier New" pitchFamily="49" charset="0"/>
                <a:cs typeface="Courier New" pitchFamily="49" charset="0"/>
              </a:rPr>
              <a:t>(y</a:t>
            </a:r>
            <a:r>
              <a:rPr lang="en-SG" sz="1600" b="1" dirty="0" smtClean="0">
                <a:solidFill>
                  <a:schemeClr val="tx1"/>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2</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chemeClr val="tx1"/>
                </a:solidFill>
                <a:latin typeface="Courier New" pitchFamily="49" charset="0"/>
                <a:cs typeface="Courier New" pitchFamily="49" charset="0"/>
              </a:rPr>
              <a:t> </a:t>
            </a:r>
            <a:r>
              <a:rPr lang="en-SG" sz="1600" b="1" dirty="0" err="1">
                <a:solidFill>
                  <a:schemeClr val="tx1"/>
                </a:solidFill>
                <a:latin typeface="Courier New" pitchFamily="49" charset="0"/>
                <a:cs typeface="Courier New" pitchFamily="49" charset="0"/>
              </a:rPr>
              <a:t>sqrt</a:t>
            </a:r>
            <a:r>
              <a:rPr lang="en-SG" sz="1600" b="1" dirty="0">
                <a:solidFill>
                  <a:schemeClr val="tx1"/>
                </a:solidFill>
                <a:latin typeface="Courier New" pitchFamily="49" charset="0"/>
                <a:cs typeface="Courier New" pitchFamily="49" charset="0"/>
              </a:rPr>
              <a:t>(</a:t>
            </a:r>
            <a:r>
              <a:rPr lang="en-SG" sz="1600" b="1" dirty="0" err="1">
                <a:solidFill>
                  <a:schemeClr val="tx1"/>
                </a:solidFill>
                <a:latin typeface="Courier New" pitchFamily="49" charset="0"/>
                <a:cs typeface="Courier New" pitchFamily="49" charset="0"/>
              </a:rPr>
              <a:t>sum_square</a:t>
            </a:r>
            <a:r>
              <a:rPr lang="en-SG" sz="1600" b="1" dirty="0">
                <a:solidFill>
                  <a:schemeClr val="tx1"/>
                </a:solidFill>
                <a:latin typeface="Courier New" pitchFamily="49" charset="0"/>
                <a:cs typeface="Courier New" pitchFamily="49" charset="0"/>
              </a:rPr>
              <a:t>);</a:t>
            </a:r>
          </a:p>
          <a:p>
            <a:pPr eaLnBrk="1" hangingPunct="1">
              <a:defRPr/>
            </a:pPr>
            <a:r>
              <a:rPr lang="en-SG" sz="1600" b="1" dirty="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cxnSp>
        <p:nvCxnSpPr>
          <p:cNvPr id="17" name="Elbow Connector 16"/>
          <p:cNvCxnSpPr/>
          <p:nvPr/>
        </p:nvCxnSpPr>
        <p:spPr bwMode="auto">
          <a:xfrm rot="5400000" flipH="1" flipV="1">
            <a:off x="2128497" y="2771954"/>
            <a:ext cx="2268000" cy="360000"/>
          </a:xfrm>
          <a:prstGeom prst="bentConnector2">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bwMode="auto">
          <a:xfrm flipH="1">
            <a:off x="3445665" y="2951954"/>
            <a:ext cx="847545" cy="1134000"/>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2348532" y="5495825"/>
            <a:ext cx="6029924" cy="338554"/>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sz="1600" dirty="0">
                <a:solidFill>
                  <a:srgbClr val="9933FF"/>
                </a:solidFill>
              </a:rPr>
              <a:t>The distance of (1.23, 4.56) to </a:t>
            </a:r>
            <a:r>
              <a:rPr lang="en-SG" sz="1600" dirty="0" smtClean="0">
                <a:solidFill>
                  <a:srgbClr val="9933FF"/>
                </a:solidFill>
              </a:rPr>
              <a:t>origin </a:t>
            </a:r>
            <a:r>
              <a:rPr lang="en-SG" sz="1600" dirty="0">
                <a:solidFill>
                  <a:srgbClr val="9933FF"/>
                </a:solidFill>
              </a:rPr>
              <a:t>is: 4.72</a:t>
            </a:r>
          </a:p>
        </p:txBody>
      </p:sp>
      <p:sp>
        <p:nvSpPr>
          <p:cNvPr id="31" name="TextBox 30"/>
          <p:cNvSpPr txBox="1"/>
          <p:nvPr/>
        </p:nvSpPr>
        <p:spPr>
          <a:xfrm>
            <a:off x="568740" y="1563937"/>
            <a:ext cx="2341725"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SG" sz="2000" dirty="0">
                <a:latin typeface="Calibri" pitchFamily="34" charset="0"/>
                <a:cs typeface="Calibri" pitchFamily="34" charset="0"/>
              </a:rPr>
              <a:t>Arrows indicate </a:t>
            </a:r>
            <a:r>
              <a:rPr lang="en-SG" sz="2000" i="1" dirty="0">
                <a:latin typeface="Calibri" pitchFamily="34" charset="0"/>
                <a:cs typeface="Calibri" pitchFamily="34" charset="0"/>
              </a:rPr>
              <a:t>flow of control</a:t>
            </a:r>
            <a:r>
              <a:rPr lang="en-SG" sz="2000" dirty="0">
                <a:latin typeface="Calibri" pitchFamily="34" charset="0"/>
                <a:cs typeface="Calibri" pitchFamily="34" charset="0"/>
              </a:rPr>
              <a:t> between main and a function </a:t>
            </a:r>
            <a:r>
              <a:rPr lang="en-SG" sz="2000" dirty="0" smtClean="0">
                <a:latin typeface="Calibri" pitchFamily="34" charset="0"/>
                <a:cs typeface="Calibri" pitchFamily="34" charset="0"/>
              </a:rPr>
              <a:t>been called.</a:t>
            </a:r>
            <a:endParaRPr lang="en-US" sz="2000" dirty="0">
              <a:latin typeface="Calibri" pitchFamily="34" charset="0"/>
              <a:cs typeface="Calibri" pitchFamily="34" charset="0"/>
            </a:endParaRPr>
          </a:p>
        </p:txBody>
      </p:sp>
      <p:sp>
        <p:nvSpPr>
          <p:cNvPr id="12"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22</a:t>
            </a:fld>
            <a:endParaRPr lang="en-US" sz="1000" dirty="0">
              <a:solidFill>
                <a:srgbClr val="000000"/>
              </a:solidFill>
            </a:endParaRPr>
          </a:p>
        </p:txBody>
      </p:sp>
    </p:spTree>
    <p:extLst>
      <p:ext uri="{BB962C8B-B14F-4D97-AF65-F5344CB8AC3E}">
        <p14:creationId xmlns:p14="http://schemas.microsoft.com/office/powerpoint/2010/main" val="33854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dissolve">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18"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a:t>
            </a:r>
            <a:r>
              <a:rPr lang="en-GB" dirty="0" smtClean="0"/>
              <a:t>(2/3</a:t>
            </a:r>
            <a:r>
              <a:rPr lang="en-GB" dirty="0"/>
              <a:t>)</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TextBox 11"/>
          <p:cNvSpPr txBox="1"/>
          <p:nvPr/>
        </p:nvSpPr>
        <p:spPr>
          <a:xfrm>
            <a:off x="747156" y="2238537"/>
            <a:ext cx="6479659" cy="2462213"/>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err="1">
                <a:solidFill>
                  <a:srgbClr val="0000FF"/>
                </a:solidFill>
                <a:latin typeface="Courier New" pitchFamily="49" charset="0"/>
                <a:cs typeface="Courier New" pitchFamily="49" charset="0"/>
              </a:rPr>
              <a:t>int</a:t>
            </a:r>
            <a:r>
              <a:rPr lang="en-SG" sz="1400" b="1" dirty="0">
                <a:solidFill>
                  <a:schemeClr val="tx1"/>
                </a:solidFill>
                <a:latin typeface="Courier New" pitchFamily="49" charset="0"/>
                <a:cs typeface="Courier New" pitchFamily="49" charset="0"/>
              </a:rPr>
              <a:t> main(</a:t>
            </a:r>
            <a:r>
              <a:rPr lang="en-SG" sz="1400" b="1" dirty="0">
                <a:solidFill>
                  <a:srgbClr val="0000FF"/>
                </a:solidFill>
                <a:latin typeface="Courier New" pitchFamily="49" charset="0"/>
                <a:cs typeface="Courier New" pitchFamily="49" charset="0"/>
              </a:rPr>
              <a:t>void</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1.23</a:t>
            </a:r>
            <a:r>
              <a:rPr lang="en-SG" sz="1400" b="1" dirty="0" smtClean="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b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4.56</a:t>
            </a: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c </a:t>
            </a: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sqrt_sum_square</a:t>
            </a:r>
            <a:r>
              <a:rPr lang="en-SG" sz="1400" b="1" dirty="0" smtClean="0">
                <a:solidFill>
                  <a:schemeClr val="tx1"/>
                </a:solidFill>
                <a:latin typeface="Courier New" pitchFamily="49" charset="0"/>
                <a:cs typeface="Courier New" pitchFamily="49" charset="0"/>
              </a:rPr>
              <a:t>(a, b);</a:t>
            </a: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printf</a:t>
            </a:r>
            <a:r>
              <a:rPr lang="en-SG" sz="1400" b="1" dirty="0" smtClean="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The </a:t>
            </a:r>
            <a:r>
              <a:rPr lang="en-SG" sz="1400" b="1" dirty="0">
                <a:solidFill>
                  <a:srgbClr val="006600"/>
                </a:solidFill>
                <a:latin typeface="Courier New" pitchFamily="49" charset="0"/>
                <a:cs typeface="Courier New" pitchFamily="49" charset="0"/>
              </a:rPr>
              <a:t>distance of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b);</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printf</a:t>
            </a:r>
            <a:r>
              <a:rPr lang="en-SG" sz="1400" b="1" dirty="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"to</a:t>
            </a:r>
            <a:r>
              <a:rPr lang="en-SG" sz="1400" b="1" dirty="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origin </a:t>
            </a:r>
            <a:r>
              <a:rPr lang="en-SG" sz="1400" b="1" dirty="0">
                <a:solidFill>
                  <a:srgbClr val="006600"/>
                </a:solidFill>
                <a:latin typeface="Courier New" pitchFamily="49" charset="0"/>
                <a:cs typeface="Courier New" pitchFamily="49" charset="0"/>
              </a:rPr>
              <a:t>is: </a:t>
            </a:r>
            <a:r>
              <a:rPr lang="en-SG" sz="1400" b="1" dirty="0">
                <a:solidFill>
                  <a:srgbClr val="FF0000"/>
                </a:solidFill>
                <a:latin typeface="Courier New" pitchFamily="49" charset="0"/>
                <a:cs typeface="Courier New" pitchFamily="49" charset="0"/>
              </a:rPr>
              <a:t>%.2f\n</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0</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sp>
        <p:nvSpPr>
          <p:cNvPr id="4" name="TextBox 11"/>
          <p:cNvSpPr txBox="1"/>
          <p:nvPr/>
        </p:nvSpPr>
        <p:spPr>
          <a:xfrm>
            <a:off x="3802497" y="1391435"/>
            <a:ext cx="4695516" cy="138499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smtClean="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x,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y)</a:t>
            </a:r>
          </a:p>
          <a:p>
            <a:pPr eaLnBrk="1" hangingPunct="1">
              <a:defRPr/>
            </a:pPr>
            <a:r>
              <a:rPr lang="en-SG" sz="1400" b="1" dirty="0">
                <a:solidFill>
                  <a:schemeClr val="tx1"/>
                </a:solidFill>
                <a:latin typeface="Courier New" pitchFamily="49" charset="0"/>
                <a:cs typeface="Courier New" pitchFamily="49" charset="0"/>
              </a:rPr>
              <a:t>{</a:t>
            </a:r>
          </a:p>
          <a:p>
            <a:pPr eaLnBrk="1" hangingPunct="1">
              <a:defRPr/>
            </a:pPr>
            <a:r>
              <a:rPr lang="en-SG" sz="1400" b="1" dirty="0" smtClean="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  </a:t>
            </a:r>
            <a:r>
              <a:rPr lang="en-SG" sz="1400" b="1" dirty="0">
                <a:solidFill>
                  <a:srgbClr val="800000"/>
                </a:solidFill>
                <a:latin typeface="Courier New" pitchFamily="49" charset="0"/>
                <a:cs typeface="Courier New" pitchFamily="49" charset="0"/>
              </a:rPr>
              <a:t>// local variable</a:t>
            </a:r>
          </a:p>
          <a:p>
            <a:pPr>
              <a:defRPr/>
            </a:pPr>
            <a:r>
              <a:rPr lang="en-SG" sz="1400" b="1" dirty="0" smtClean="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sum_square</a:t>
            </a:r>
            <a:r>
              <a:rPr lang="en-SG" sz="1400" b="1" dirty="0" smtClean="0">
                <a:solidFill>
                  <a:schemeClr val="tx1"/>
                </a:solidFill>
                <a:latin typeface="Courier New" pitchFamily="49" charset="0"/>
                <a:cs typeface="Courier New" pitchFamily="49" charset="0"/>
              </a:rPr>
              <a:t> </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(x</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(y</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a:t>
            </a:r>
            <a:r>
              <a:rPr lang="en-SG" sz="1400" b="1" dirty="0">
                <a:solidFill>
                  <a:schemeClr val="tx1"/>
                </a:solidFill>
                <a:latin typeface="Courier New" pitchFamily="49" charset="0"/>
                <a:cs typeface="Courier New" pitchFamily="49" charset="0"/>
              </a:rPr>
              <a:t>(</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cxnSp>
        <p:nvCxnSpPr>
          <p:cNvPr id="17" name="Elbow Connector 16"/>
          <p:cNvCxnSpPr/>
          <p:nvPr/>
        </p:nvCxnSpPr>
        <p:spPr bwMode="auto">
          <a:xfrm rot="5400000" flipH="1" flipV="1">
            <a:off x="2812497" y="2182259"/>
            <a:ext cx="1620000" cy="360000"/>
          </a:xfrm>
          <a:prstGeom prst="bentConnector2">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bwMode="auto">
          <a:xfrm flipH="1">
            <a:off x="3702197" y="2531330"/>
            <a:ext cx="591013" cy="643674"/>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5" name="Content Placeholder 2"/>
          <p:cNvSpPr>
            <a:spLocks noGrp="1"/>
          </p:cNvSpPr>
          <p:nvPr>
            <p:ph idx="1"/>
          </p:nvPr>
        </p:nvSpPr>
        <p:spPr>
          <a:xfrm>
            <a:off x="457200" y="4839561"/>
            <a:ext cx="8229600" cy="1434239"/>
          </a:xfrm>
        </p:spPr>
        <p:txBody>
          <a:bodyPr>
            <a:spAutoFit/>
          </a:bodyPr>
          <a:lstStyle/>
          <a:p>
            <a:r>
              <a:rPr lang="en-GB" sz="2000" dirty="0" smtClean="0">
                <a:solidFill>
                  <a:schemeClr val="tx1"/>
                </a:solidFill>
              </a:rPr>
              <a:t>Values of </a:t>
            </a:r>
            <a:r>
              <a:rPr lang="en-GB" sz="2000" dirty="0" smtClean="0"/>
              <a:t>actual </a:t>
            </a:r>
            <a:r>
              <a:rPr lang="en-GB" sz="2000" dirty="0"/>
              <a:t>parameters </a:t>
            </a:r>
            <a:r>
              <a:rPr lang="en-GB" sz="2000" dirty="0">
                <a:solidFill>
                  <a:schemeClr val="tx1"/>
                </a:solidFill>
              </a:rPr>
              <a:t>are </a:t>
            </a:r>
            <a:r>
              <a:rPr lang="en-GB" sz="2000" dirty="0" smtClean="0">
                <a:solidFill>
                  <a:schemeClr val="tx1"/>
                </a:solidFill>
              </a:rPr>
              <a:t>copied to </a:t>
            </a:r>
            <a:r>
              <a:rPr lang="en-GB" sz="2000" dirty="0">
                <a:solidFill>
                  <a:schemeClr val="tx1"/>
                </a:solidFill>
              </a:rPr>
              <a:t>function for </a:t>
            </a:r>
            <a:r>
              <a:rPr lang="en-GB" sz="2000" dirty="0" smtClean="0">
                <a:solidFill>
                  <a:schemeClr val="tx1"/>
                </a:solidFill>
              </a:rPr>
              <a:t>computation.</a:t>
            </a:r>
          </a:p>
          <a:p>
            <a:r>
              <a:rPr lang="en-GB" sz="2000" dirty="0"/>
              <a:t>Formal parameters </a:t>
            </a:r>
            <a:r>
              <a:rPr lang="en-GB" sz="2000" dirty="0">
                <a:solidFill>
                  <a:schemeClr val="tx1"/>
                </a:solidFill>
              </a:rPr>
              <a:t>are </a:t>
            </a:r>
            <a:r>
              <a:rPr lang="en-GB" sz="2000" dirty="0" smtClean="0">
                <a:solidFill>
                  <a:schemeClr val="tx1"/>
                </a:solidFill>
              </a:rPr>
              <a:t>placeholders to receive values</a:t>
            </a:r>
            <a:r>
              <a:rPr lang="en-GB" sz="2000" dirty="0" smtClean="0">
                <a:solidFill>
                  <a:srgbClr val="006600"/>
                </a:solidFill>
              </a:rPr>
              <a:t>.</a:t>
            </a:r>
          </a:p>
          <a:p>
            <a:pPr lvl="1">
              <a:buFont typeface="Wingdings" pitchFamily="2" charset="2"/>
              <a:buChar char="q"/>
            </a:pPr>
            <a:r>
              <a:rPr lang="en-GB" sz="1800" dirty="0">
                <a:solidFill>
                  <a:srgbClr val="0000FF"/>
                </a:solidFill>
              </a:rPr>
              <a:t>Matching</a:t>
            </a:r>
            <a:r>
              <a:rPr lang="en-GB" sz="1800" dirty="0"/>
              <a:t> of actual and formal parameters </a:t>
            </a:r>
            <a:r>
              <a:rPr lang="en-GB" sz="1800" dirty="0" smtClean="0"/>
              <a:t>is from </a:t>
            </a:r>
            <a:r>
              <a:rPr lang="en-GB" sz="1800" dirty="0"/>
              <a:t>left to </a:t>
            </a:r>
            <a:r>
              <a:rPr lang="en-GB" sz="1800" dirty="0" smtClean="0"/>
              <a:t>right</a:t>
            </a:r>
          </a:p>
          <a:p>
            <a:pPr lvl="1">
              <a:buFont typeface="Wingdings" pitchFamily="2" charset="2"/>
              <a:buChar char="q"/>
            </a:pPr>
            <a:r>
              <a:rPr lang="en-GB" sz="1800" dirty="0">
                <a:solidFill>
                  <a:srgbClr val="0000FF"/>
                </a:solidFill>
              </a:rPr>
              <a:t>Scope</a:t>
            </a:r>
            <a:r>
              <a:rPr lang="en-GB" sz="1800" dirty="0"/>
              <a:t> of formal parameters, local variables is within the function only</a:t>
            </a:r>
            <a:endParaRPr lang="en-US" sz="1800" dirty="0">
              <a:solidFill>
                <a:schemeClr val="tx1"/>
              </a:solidFill>
            </a:endParaRPr>
          </a:p>
        </p:txBody>
      </p:sp>
      <p:grpSp>
        <p:nvGrpSpPr>
          <p:cNvPr id="20" name="Group 19"/>
          <p:cNvGrpSpPr/>
          <p:nvPr/>
        </p:nvGrpSpPr>
        <p:grpSpPr>
          <a:xfrm>
            <a:off x="6444395" y="834173"/>
            <a:ext cx="2124428" cy="635319"/>
            <a:chOff x="6456427" y="811871"/>
            <a:chExt cx="2124428" cy="635319"/>
          </a:xfrm>
        </p:grpSpPr>
        <p:grpSp>
          <p:nvGrpSpPr>
            <p:cNvPr id="28" name="Group 27"/>
            <p:cNvGrpSpPr/>
            <p:nvPr/>
          </p:nvGrpSpPr>
          <p:grpSpPr>
            <a:xfrm>
              <a:off x="6456427" y="811871"/>
              <a:ext cx="2124428" cy="635319"/>
              <a:chOff x="6501160" y="2837675"/>
              <a:chExt cx="2124428" cy="635319"/>
            </a:xfrm>
          </p:grpSpPr>
          <p:sp>
            <p:nvSpPr>
              <p:cNvPr id="29" name="TextBox 28"/>
              <p:cNvSpPr txBox="1"/>
              <p:nvPr/>
            </p:nvSpPr>
            <p:spPr bwMode="auto">
              <a:xfrm>
                <a:off x="6501160" y="2837675"/>
                <a:ext cx="2124428"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a:solidFill>
                      <a:srgbClr val="0000FF"/>
                    </a:solidFill>
                    <a:latin typeface="Calibri" pitchFamily="34" charset="0"/>
                    <a:cs typeface="Calibri" pitchFamily="34" charset="0"/>
                  </a:rPr>
                  <a:t>formal parameters</a:t>
                </a:r>
                <a:endParaRPr lang="en-SG" sz="2000" dirty="0" smtClean="0">
                  <a:solidFill>
                    <a:srgbClr val="0000FF"/>
                  </a:solidFill>
                  <a:latin typeface="Calibri" pitchFamily="34" charset="0"/>
                  <a:cs typeface="Calibri" pitchFamily="34" charset="0"/>
                </a:endParaRPr>
              </a:p>
            </p:txBody>
          </p:sp>
          <p:cxnSp>
            <p:nvCxnSpPr>
              <p:cNvPr id="30" name="Straight Arrow Connector 11"/>
              <p:cNvCxnSpPr>
                <a:cxnSpLocks noChangeShapeType="1"/>
              </p:cNvCxnSpPr>
              <p:nvPr/>
            </p:nvCxnSpPr>
            <p:spPr bwMode="auto">
              <a:xfrm flipH="1">
                <a:off x="7271548" y="3195856"/>
                <a:ext cx="277830" cy="277138"/>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cxnSp>
          <p:nvCxnSpPr>
            <p:cNvPr id="24" name="Straight Arrow Connector 11"/>
            <p:cNvCxnSpPr>
              <a:cxnSpLocks noChangeShapeType="1"/>
            </p:cNvCxnSpPr>
            <p:nvPr/>
          </p:nvCxnSpPr>
          <p:spPr bwMode="auto">
            <a:xfrm>
              <a:off x="7504642" y="1158901"/>
              <a:ext cx="624597" cy="288289"/>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grpSp>
        <p:nvGrpSpPr>
          <p:cNvPr id="35" name="Group 34"/>
          <p:cNvGrpSpPr/>
          <p:nvPr/>
        </p:nvGrpSpPr>
        <p:grpSpPr>
          <a:xfrm>
            <a:off x="4861933" y="3030988"/>
            <a:ext cx="3427295" cy="400110"/>
            <a:chOff x="5987356" y="2659259"/>
            <a:chExt cx="3427295" cy="400110"/>
          </a:xfrm>
        </p:grpSpPr>
        <p:sp>
          <p:nvSpPr>
            <p:cNvPr id="36" name="TextBox 35"/>
            <p:cNvSpPr txBox="1"/>
            <p:nvPr/>
          </p:nvSpPr>
          <p:spPr bwMode="auto">
            <a:xfrm>
              <a:off x="6501161" y="2659259"/>
              <a:ext cx="2913490" cy="40011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i="1" dirty="0" smtClean="0">
                  <a:solidFill>
                    <a:srgbClr val="000000"/>
                  </a:solidFill>
                  <a:latin typeface="Calibri" pitchFamily="34" charset="0"/>
                  <a:cs typeface="Calibri" pitchFamily="34" charset="0"/>
                </a:rPr>
                <a:t>a</a:t>
              </a:r>
              <a:r>
                <a:rPr lang="en-US" sz="2000" dirty="0" smtClean="0">
                  <a:solidFill>
                    <a:srgbClr val="000000"/>
                  </a:solidFill>
                  <a:latin typeface="Calibri" pitchFamily="34" charset="0"/>
                  <a:cs typeface="Calibri" pitchFamily="34" charset="0"/>
                </a:rPr>
                <a:t>, </a:t>
              </a:r>
              <a:r>
                <a:rPr lang="en-US" sz="2000" i="1" dirty="0" smtClean="0">
                  <a:solidFill>
                    <a:srgbClr val="000000"/>
                  </a:solidFill>
                  <a:latin typeface="Calibri" pitchFamily="34" charset="0"/>
                  <a:cs typeface="Calibri" pitchFamily="34" charset="0"/>
                </a:rPr>
                <a:t>b </a:t>
              </a:r>
              <a:r>
                <a:rPr lang="en-US" sz="2000" dirty="0" smtClean="0">
                  <a:solidFill>
                    <a:srgbClr val="000000"/>
                  </a:solidFill>
                  <a:latin typeface="Calibri" pitchFamily="34" charset="0"/>
                  <a:cs typeface="Calibri" pitchFamily="34" charset="0"/>
                </a:rPr>
                <a:t>are </a:t>
              </a:r>
              <a:r>
                <a:rPr lang="en-US" sz="2000" dirty="0" smtClean="0">
                  <a:solidFill>
                    <a:srgbClr val="0000FF"/>
                  </a:solidFill>
                  <a:latin typeface="Calibri" pitchFamily="34" charset="0"/>
                  <a:cs typeface="Calibri" pitchFamily="34" charset="0"/>
                </a:rPr>
                <a:t>actual parameters</a:t>
              </a:r>
              <a:endParaRPr lang="en-SG" sz="2000" dirty="0" smtClean="0">
                <a:solidFill>
                  <a:srgbClr val="0000FF"/>
                </a:solidFill>
                <a:latin typeface="Calibri" pitchFamily="34" charset="0"/>
                <a:cs typeface="Calibri" pitchFamily="34" charset="0"/>
              </a:endParaRPr>
            </a:p>
          </p:txBody>
        </p:sp>
        <p:cxnSp>
          <p:nvCxnSpPr>
            <p:cNvPr id="37" name="Straight Arrow Connector 11"/>
            <p:cNvCxnSpPr>
              <a:cxnSpLocks noChangeShapeType="1"/>
            </p:cNvCxnSpPr>
            <p:nvPr/>
          </p:nvCxnSpPr>
          <p:spPr bwMode="auto">
            <a:xfrm flipH="1">
              <a:off x="5987356" y="2870914"/>
              <a:ext cx="513805" cy="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18"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23</a:t>
            </a:fld>
            <a:endParaRPr lang="en-US" sz="1000" dirty="0">
              <a:solidFill>
                <a:srgbClr val="000000"/>
              </a:solidFill>
            </a:endParaRPr>
          </a:p>
        </p:txBody>
      </p:sp>
    </p:spTree>
    <p:extLst>
      <p:ext uri="{BB962C8B-B14F-4D97-AF65-F5344CB8AC3E}">
        <p14:creationId xmlns:p14="http://schemas.microsoft.com/office/powerpoint/2010/main" val="1435675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dissolve">
                                      <p:cBhvr>
                                        <p:cTn id="17" dur="500"/>
                                        <p:tgtEl>
                                          <p:spTgt spid="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dissolve">
                                      <p:cBhvr>
                                        <p:cTn id="22" dur="500"/>
                                        <p:tgtEl>
                                          <p:spTgt spid="25">
                                            <p:txEl>
                                              <p:pRg st="1" end="1"/>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5">
                                            <p:txEl>
                                              <p:pRg st="2" end="2"/>
                                            </p:txEl>
                                          </p:spTgt>
                                        </p:tgtEl>
                                        <p:attrNameLst>
                                          <p:attrName>style.visibility</p:attrName>
                                        </p:attrNameLst>
                                      </p:cBhvr>
                                      <p:to>
                                        <p:strVal val="visible"/>
                                      </p:to>
                                    </p:set>
                                    <p:animEffect transition="in" filter="dissolve">
                                      <p:cBhvr>
                                        <p:cTn id="26" dur="500"/>
                                        <p:tgtEl>
                                          <p:spTgt spid="25">
                                            <p:txEl>
                                              <p:pRg st="2" end="2"/>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animEffect transition="in" filter="dissolve">
                                      <p:cBhvr>
                                        <p:cTn id="29"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a:t>
            </a:r>
            <a:r>
              <a:rPr lang="en-GB" dirty="0" smtClean="0"/>
              <a:t>(3/3</a:t>
            </a:r>
            <a:r>
              <a:rPr lang="en-GB" dirty="0"/>
              <a:t>)</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6" name="Group 5"/>
          <p:cNvGrpSpPr/>
          <p:nvPr/>
        </p:nvGrpSpPr>
        <p:grpSpPr>
          <a:xfrm>
            <a:off x="2408696" y="1164134"/>
            <a:ext cx="5865499" cy="5262979"/>
            <a:chOff x="1982867" y="3041409"/>
            <a:chExt cx="4786937" cy="5262979"/>
          </a:xfrm>
        </p:grpSpPr>
        <p:sp>
          <p:nvSpPr>
            <p:cNvPr id="11" name="TextBox 11"/>
            <p:cNvSpPr txBox="1"/>
            <p:nvPr/>
          </p:nvSpPr>
          <p:spPr>
            <a:xfrm>
              <a:off x="1982867" y="3041409"/>
              <a:ext cx="4782090"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stdio.h</a:t>
              </a:r>
              <a:r>
                <a:rPr lang="en-SG" sz="1400" b="1" dirty="0">
                  <a:solidFill>
                    <a:srgbClr val="006600"/>
                  </a:solidFill>
                  <a:latin typeface="Courier New" pitchFamily="49" charset="0"/>
                  <a:cs typeface="Courier New" pitchFamily="49" charset="0"/>
                </a:rPr>
                <a:t>&gt;</a:t>
              </a:r>
            </a:p>
            <a:p>
              <a:pPr eaLnBrk="1" hangingPunct="1">
                <a:defRPr/>
              </a:pPr>
              <a:r>
                <a:rPr lang="en-SG" sz="1400" b="1" dirty="0">
                  <a:solidFill>
                    <a:srgbClr val="6600CC"/>
                  </a:solidFill>
                  <a:latin typeface="Courier New" pitchFamily="49" charset="0"/>
                  <a:cs typeface="Courier New" pitchFamily="49" charset="0"/>
                </a:rPr>
                <a:t>#include </a:t>
              </a:r>
              <a:r>
                <a:rPr lang="en-SG" sz="1400" b="1" dirty="0">
                  <a:solidFill>
                    <a:srgbClr val="006600"/>
                  </a:solidFill>
                  <a:latin typeface="Courier New" pitchFamily="49" charset="0"/>
                  <a:cs typeface="Courier New" pitchFamily="49" charset="0"/>
                </a:rPr>
                <a:t>&lt;</a:t>
              </a:r>
              <a:r>
                <a:rPr lang="en-SG" sz="1400" b="1" dirty="0" err="1">
                  <a:solidFill>
                    <a:srgbClr val="006600"/>
                  </a:solidFill>
                  <a:latin typeface="Courier New" pitchFamily="49" charset="0"/>
                  <a:cs typeface="Courier New" pitchFamily="49" charset="0"/>
                </a:rPr>
                <a:t>math.h</a:t>
              </a:r>
              <a:r>
                <a:rPr lang="en-SG" sz="1400" b="1" dirty="0">
                  <a:solidFill>
                    <a:srgbClr val="006600"/>
                  </a:solidFill>
                  <a:latin typeface="Courier New" pitchFamily="49" charset="0"/>
                  <a:cs typeface="Courier New" pitchFamily="49" charset="0"/>
                </a:rPr>
                <a:t>&gt;</a:t>
              </a:r>
            </a:p>
            <a:p>
              <a:pPr eaLnBrk="1" hangingPunct="1">
                <a:defRPr/>
              </a:pPr>
              <a:endParaRPr lang="en-SG" sz="1400" b="1" i="1" dirty="0">
                <a:solidFill>
                  <a:schemeClr val="tx1"/>
                </a:solidFill>
                <a:latin typeface="Courier New" pitchFamily="49" charset="0"/>
                <a:cs typeface="Courier New" pitchFamily="49" charset="0"/>
              </a:endParaRPr>
            </a:p>
            <a:p>
              <a:pPr eaLnBrk="1" hangingPunct="1">
                <a:defRPr/>
              </a:pPr>
              <a:r>
                <a:rPr lang="en-SG" sz="1400" b="1" dirty="0" smtClean="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smtClean="0">
                  <a:solidFill>
                    <a:schemeClr val="tx1"/>
                  </a:solidFill>
                  <a:latin typeface="Courier New" pitchFamily="49" charset="0"/>
                  <a:cs typeface="Courier New" pitchFamily="49" charset="0"/>
                </a:rPr>
                <a:t>); </a:t>
              </a:r>
              <a:r>
                <a:rPr lang="en-SG" sz="1400" b="1" dirty="0" smtClean="0">
                  <a:solidFill>
                    <a:srgbClr val="800000"/>
                  </a:solidFill>
                  <a:latin typeface="Courier New" pitchFamily="49" charset="0"/>
                  <a:cs typeface="Courier New" pitchFamily="49" charset="0"/>
                </a:rPr>
                <a:t>// prototype</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err="1">
                  <a:solidFill>
                    <a:srgbClr val="0000FF"/>
                  </a:solidFill>
                  <a:latin typeface="Courier New" pitchFamily="49" charset="0"/>
                  <a:cs typeface="Courier New" pitchFamily="49" charset="0"/>
                </a:rPr>
                <a:t>int</a:t>
              </a:r>
              <a:r>
                <a:rPr lang="en-SG" sz="1400" b="1" dirty="0">
                  <a:solidFill>
                    <a:schemeClr val="tx1"/>
                  </a:solidFill>
                  <a:latin typeface="Courier New" pitchFamily="49" charset="0"/>
                  <a:cs typeface="Courier New" pitchFamily="49" charset="0"/>
                </a:rPr>
                <a:t> main(</a:t>
              </a:r>
              <a:r>
                <a:rPr lang="en-SG" sz="1400" b="1" dirty="0">
                  <a:solidFill>
                    <a:srgbClr val="0000FF"/>
                  </a:solidFill>
                  <a:latin typeface="Courier New" pitchFamily="49" charset="0"/>
                  <a:cs typeface="Courier New" pitchFamily="49" charset="0"/>
                </a:rPr>
                <a:t>void</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1.23</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b </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4.56</a:t>
              </a: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sqrt_sum_square</a:t>
              </a:r>
              <a:r>
                <a:rPr lang="en-SG" sz="1400" b="1" dirty="0" smtClean="0">
                  <a:solidFill>
                    <a:schemeClr val="tx1"/>
                  </a:solidFill>
                  <a:latin typeface="Courier New" pitchFamily="49" charset="0"/>
                  <a:cs typeface="Courier New" pitchFamily="49" charset="0"/>
                </a:rPr>
                <a:t>(a, b);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printf</a:t>
              </a:r>
              <a:r>
                <a:rPr lang="en-SG" sz="1400" b="1" dirty="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"The distance of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FF0000"/>
                  </a:solidFill>
                  <a:latin typeface="Courier New" pitchFamily="49" charset="0"/>
                  <a:cs typeface="Courier New" pitchFamily="49" charset="0"/>
                </a:rPr>
                <a:t>%.2f</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a, b); </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smtClean="0">
                  <a:solidFill>
                    <a:schemeClr val="tx1"/>
                  </a:solidFill>
                  <a:latin typeface="Courier New" pitchFamily="49" charset="0"/>
                  <a:cs typeface="Courier New" pitchFamily="49" charset="0"/>
                </a:rPr>
                <a:t>printf</a:t>
              </a:r>
              <a:r>
                <a:rPr lang="en-SG" sz="1400" b="1" dirty="0" smtClean="0">
                  <a:solidFill>
                    <a:schemeClr val="tx1"/>
                  </a:solidFill>
                  <a:latin typeface="Courier New" pitchFamily="49" charset="0"/>
                  <a:cs typeface="Courier New" pitchFamily="49" charset="0"/>
                </a:rPr>
                <a:t>(</a:t>
              </a:r>
              <a:r>
                <a:rPr lang="en-SG" sz="1400" b="1" dirty="0">
                  <a:solidFill>
                    <a:srgbClr val="006600"/>
                  </a:solidFill>
                  <a:latin typeface="Courier New" pitchFamily="49" charset="0"/>
                  <a:cs typeface="Courier New" pitchFamily="49" charset="0"/>
                </a:rPr>
                <a:t>"</a:t>
              </a:r>
              <a:r>
                <a:rPr lang="en-SG" sz="1400" b="1" dirty="0" smtClean="0">
                  <a:solidFill>
                    <a:srgbClr val="006600"/>
                  </a:solidFill>
                  <a:latin typeface="Courier New" pitchFamily="49" charset="0"/>
                  <a:cs typeface="Courier New" pitchFamily="49" charset="0"/>
                </a:rPr>
                <a:t>to origin is: </a:t>
              </a:r>
              <a:r>
                <a:rPr lang="en-SG" sz="1400" b="1" dirty="0" smtClean="0">
                  <a:solidFill>
                    <a:srgbClr val="FF0000"/>
                  </a:solidFill>
                  <a:latin typeface="Courier New" pitchFamily="49" charset="0"/>
                  <a:cs typeface="Courier New" pitchFamily="49" charset="0"/>
                </a:rPr>
                <a:t>%.</a:t>
              </a:r>
              <a:r>
                <a:rPr lang="en-SG" sz="1400" b="1" dirty="0">
                  <a:solidFill>
                    <a:srgbClr val="FF0000"/>
                  </a:solidFill>
                  <a:latin typeface="Courier New" pitchFamily="49" charset="0"/>
                  <a:cs typeface="Courier New" pitchFamily="49" charset="0"/>
                </a:rPr>
                <a:t>2f\n</a:t>
              </a:r>
              <a:r>
                <a:rPr lang="en-SG" sz="1400" b="1" dirty="0">
                  <a:solidFill>
                    <a:srgbClr val="006600"/>
                  </a:solidFill>
                  <a:latin typeface="Courier New" pitchFamily="49" charset="0"/>
                  <a:cs typeface="Courier New" pitchFamily="49" charset="0"/>
                </a:rPr>
                <a:t>"</a:t>
              </a:r>
              <a:r>
                <a:rPr lang="en-SG" sz="1400" b="1" dirty="0">
                  <a:solidFill>
                    <a:schemeClr val="tx1"/>
                  </a:solidFill>
                  <a:latin typeface="Courier New" pitchFamily="49" charset="0"/>
                  <a:cs typeface="Courier New" pitchFamily="49" charset="0"/>
                </a:rPr>
                <a:t>, </a:t>
              </a:r>
              <a:r>
                <a:rPr lang="en-SG" sz="1400" b="1" dirty="0" smtClean="0">
                  <a:solidFill>
                    <a:schemeClr val="tx1"/>
                  </a:solidFill>
                  <a:latin typeface="Courier New" pitchFamily="49" charset="0"/>
                  <a:cs typeface="Courier New" pitchFamily="49" charset="0"/>
                </a:rPr>
                <a:t>c); </a:t>
              </a:r>
              <a:endParaRPr lang="en-SG" sz="1400" b="1" dirty="0">
                <a:solidFill>
                  <a:schemeClr val="tx1"/>
                </a:solidFill>
                <a:latin typeface="Courier New" pitchFamily="49" charset="0"/>
                <a:cs typeface="Courier New" pitchFamily="49" charset="0"/>
              </a:endParaRPr>
            </a:p>
            <a:p>
              <a:pPr eaLnBrk="1" hangingPunct="1">
                <a:defRPr/>
              </a:pP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a:solidFill>
                    <a:srgbClr val="006600"/>
                  </a:solidFill>
                  <a:latin typeface="Courier New" pitchFamily="49" charset="0"/>
                  <a:cs typeface="Courier New" pitchFamily="49" charset="0"/>
                </a:rPr>
                <a:t>0</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a:t>
              </a:r>
            </a:p>
            <a:p>
              <a:pPr eaLnBrk="1" hangingPunct="1">
                <a:defRPr/>
              </a:pPr>
              <a:endParaRPr lang="en-SG" sz="1400" b="1" dirty="0">
                <a:solidFill>
                  <a:schemeClr val="tx1"/>
                </a:solidFill>
                <a:latin typeface="Courier New" pitchFamily="49" charset="0"/>
                <a:cs typeface="Courier New" pitchFamily="49" charset="0"/>
              </a:endParaRPr>
            </a:p>
            <a:p>
              <a:pPr>
                <a:defRPr/>
              </a:pPr>
              <a:r>
                <a:rPr lang="en-SG" sz="1400" b="1" dirty="0">
                  <a:solidFill>
                    <a:srgbClr val="800000"/>
                  </a:solidFill>
                  <a:latin typeface="Courier New" pitchFamily="49" charset="0"/>
                  <a:cs typeface="Courier New" pitchFamily="49" charset="0"/>
                </a:rPr>
                <a:t>// return square root of (x^2 + y^2) </a:t>
              </a:r>
            </a:p>
            <a:p>
              <a:pPr eaLnBrk="1" hangingPunct="1">
                <a:defRPr/>
              </a:pP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sqrt_sum_square</a:t>
              </a:r>
              <a:r>
                <a:rPr lang="en-SG" sz="1400" b="1" dirty="0">
                  <a:solidFill>
                    <a:schemeClr val="tx1"/>
                  </a:solidFill>
                  <a:latin typeface="Courier New" pitchFamily="49" charset="0"/>
                  <a:cs typeface="Courier New" pitchFamily="49" charset="0"/>
                </a:rPr>
                <a:t>(</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x,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y)</a:t>
              </a:r>
            </a:p>
            <a:p>
              <a:pPr eaLnBrk="1" hangingPunct="1">
                <a:defRPr/>
              </a:pPr>
              <a:r>
                <a:rPr lang="en-SG" sz="1400" b="1" dirty="0" smtClean="0">
                  <a:solidFill>
                    <a:schemeClr val="tx1"/>
                  </a:solidFill>
                  <a:latin typeface="Courier New" pitchFamily="49" charset="0"/>
                  <a:cs typeface="Courier New" pitchFamily="49" charset="0"/>
                </a:rPr>
                <a:t>{</a:t>
              </a:r>
              <a:endParaRPr lang="en-SG" sz="1400" b="1" dirty="0">
                <a:solidFill>
                  <a:schemeClr val="tx1"/>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double</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smtClean="0">
                  <a:solidFill>
                    <a:schemeClr val="tx1"/>
                  </a:solidFill>
                  <a:latin typeface="Courier New" pitchFamily="49" charset="0"/>
                  <a:cs typeface="Courier New" pitchFamily="49" charset="0"/>
                </a:rPr>
                <a:t>;</a:t>
              </a:r>
              <a:endParaRPr lang="en-SG" sz="1400" b="1" dirty="0">
                <a:solidFill>
                  <a:srgbClr val="800000"/>
                </a:solidFill>
                <a:latin typeface="Courier New" pitchFamily="49" charset="0"/>
                <a:cs typeface="Courier New" pitchFamily="49" charset="0"/>
              </a:endParaRPr>
            </a:p>
            <a:p>
              <a:pPr eaLnBrk="1" hangingPunct="1">
                <a:defRPr/>
              </a:pP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(x</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 + </a:t>
              </a:r>
              <a:r>
                <a:rPr lang="en-SG" sz="1400" b="1" dirty="0" err="1">
                  <a:solidFill>
                    <a:schemeClr val="tx1"/>
                  </a:solidFill>
                  <a:latin typeface="Courier New" pitchFamily="49" charset="0"/>
                  <a:cs typeface="Courier New" pitchFamily="49" charset="0"/>
                </a:rPr>
                <a:t>pow</a:t>
              </a:r>
              <a:r>
                <a:rPr lang="en-SG" sz="1400" b="1" dirty="0">
                  <a:solidFill>
                    <a:schemeClr val="tx1"/>
                  </a:solidFill>
                  <a:latin typeface="Courier New" pitchFamily="49" charset="0"/>
                  <a:cs typeface="Courier New" pitchFamily="49" charset="0"/>
                </a:rPr>
                <a:t>(y</a:t>
              </a:r>
              <a:r>
                <a:rPr lang="en-SG" sz="1400" b="1" dirty="0" smtClean="0">
                  <a:solidFill>
                    <a:schemeClr val="tx1"/>
                  </a:solidFill>
                  <a:latin typeface="Courier New" pitchFamily="49" charset="0"/>
                  <a:cs typeface="Courier New" pitchFamily="49" charset="0"/>
                </a:rPr>
                <a:t>, </a:t>
              </a:r>
              <a:r>
                <a:rPr lang="en-SG" sz="1400" b="1" dirty="0" smtClean="0">
                  <a:solidFill>
                    <a:srgbClr val="006600"/>
                  </a:solidFill>
                  <a:latin typeface="Courier New" pitchFamily="49" charset="0"/>
                  <a:cs typeface="Courier New" pitchFamily="49" charset="0"/>
                </a:rPr>
                <a:t>2</a:t>
              </a:r>
              <a:r>
                <a:rPr lang="en-SG" sz="1400" b="1" dirty="0">
                  <a:solidFill>
                    <a:schemeClr val="tx1"/>
                  </a:solidFill>
                  <a:latin typeface="Courier New" pitchFamily="49" charset="0"/>
                  <a:cs typeface="Courier New" pitchFamily="49" charset="0"/>
                </a:rPr>
                <a:t>);</a:t>
              </a:r>
            </a:p>
            <a:p>
              <a:pPr eaLnBrk="1" hangingPunct="1">
                <a:defRPr/>
              </a:pPr>
              <a:r>
                <a:rPr lang="en-SG" sz="1400" b="1" dirty="0">
                  <a:solidFill>
                    <a:schemeClr val="tx1"/>
                  </a:solidFill>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return</a:t>
              </a:r>
              <a:r>
                <a:rPr lang="en-SG" sz="1400" b="1" dirty="0">
                  <a:solidFill>
                    <a:schemeClr val="tx1"/>
                  </a:solidFill>
                  <a:latin typeface="Courier New" pitchFamily="49" charset="0"/>
                  <a:cs typeface="Courier New" pitchFamily="49" charset="0"/>
                </a:rPr>
                <a:t> </a:t>
              </a:r>
              <a:r>
                <a:rPr lang="en-SG" sz="1400" b="1" dirty="0" err="1">
                  <a:solidFill>
                    <a:schemeClr val="tx1"/>
                  </a:solidFill>
                  <a:latin typeface="Courier New" pitchFamily="49" charset="0"/>
                  <a:cs typeface="Courier New" pitchFamily="49" charset="0"/>
                </a:rPr>
                <a:t>sqrt</a:t>
              </a:r>
              <a:r>
                <a:rPr lang="en-SG" sz="1400" b="1" dirty="0">
                  <a:solidFill>
                    <a:schemeClr val="tx1"/>
                  </a:solidFill>
                  <a:latin typeface="Courier New" pitchFamily="49" charset="0"/>
                  <a:cs typeface="Courier New" pitchFamily="49" charset="0"/>
                </a:rPr>
                <a:t>(</a:t>
              </a:r>
              <a:r>
                <a:rPr lang="en-SG" sz="1400" b="1" dirty="0" err="1">
                  <a:solidFill>
                    <a:schemeClr val="tx1"/>
                  </a:solidFill>
                  <a:latin typeface="Courier New" pitchFamily="49" charset="0"/>
                  <a:cs typeface="Courier New" pitchFamily="49" charset="0"/>
                </a:rPr>
                <a:t>sum_square</a:t>
              </a:r>
              <a:r>
                <a:rPr lang="en-SG" sz="1400" b="1" dirty="0">
                  <a:solidFill>
                    <a:schemeClr val="tx1"/>
                  </a:solidFill>
                  <a:latin typeface="Courier New" pitchFamily="49" charset="0"/>
                  <a:cs typeface="Courier New" pitchFamily="49" charset="0"/>
                </a:rPr>
                <a:t>);</a:t>
              </a:r>
            </a:p>
            <a:p>
              <a:pPr eaLnBrk="1" hangingPunct="1">
                <a:defRPr/>
              </a:pPr>
              <a:r>
                <a:rPr lang="en-SG" sz="1400" b="1" dirty="0" smtClean="0">
                  <a:solidFill>
                    <a:schemeClr val="tx1"/>
                  </a:solidFill>
                  <a:latin typeface="Courier New" pitchFamily="49" charset="0"/>
                  <a:cs typeface="Courier New" pitchFamily="49" charset="0"/>
                </a:rPr>
                <a:t>}</a:t>
              </a:r>
              <a:endParaRPr lang="en-US" sz="1400" b="1" dirty="0" smtClean="0">
                <a:solidFill>
                  <a:schemeClr val="tx1"/>
                </a:solidFill>
                <a:latin typeface="Courier New" pitchFamily="49" charset="0"/>
                <a:cs typeface="Courier New" pitchFamily="49" charset="0"/>
              </a:endParaRPr>
            </a:p>
          </p:txBody>
        </p:sp>
        <p:sp>
          <p:nvSpPr>
            <p:cNvPr id="19" name="Rectangle 18"/>
            <p:cNvSpPr/>
            <p:nvPr/>
          </p:nvSpPr>
          <p:spPr>
            <a:xfrm>
              <a:off x="5658848" y="3041409"/>
              <a:ext cx="1110956"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Week3_Distance.c</a:t>
              </a:r>
              <a:endParaRPr lang="en-SG" sz="1100" dirty="0"/>
            </a:p>
          </p:txBody>
        </p:sp>
      </p:grpSp>
      <p:sp>
        <p:nvSpPr>
          <p:cNvPr id="21" name="Rectangle 3"/>
          <p:cNvSpPr>
            <a:spLocks noGrp="1" noChangeArrowheads="1"/>
          </p:cNvSpPr>
          <p:nvPr>
            <p:ph idx="1"/>
          </p:nvPr>
        </p:nvSpPr>
        <p:spPr>
          <a:xfrm>
            <a:off x="189571" y="1235075"/>
            <a:ext cx="2196790" cy="923330"/>
          </a:xfrm>
        </p:spPr>
        <p:txBody>
          <a:bodyPr>
            <a:spAutoFit/>
          </a:bodyPr>
          <a:lstStyle/>
          <a:p>
            <a:pPr marL="0" indent="0" eaLnBrk="1" hangingPunct="1">
              <a:buSzPct val="120000"/>
              <a:buFont typeface="Wingdings" pitchFamily="2" charset="2"/>
              <a:buNone/>
            </a:pPr>
            <a:r>
              <a:rPr lang="en-GB" sz="1800" dirty="0" smtClean="0">
                <a:solidFill>
                  <a:schemeClr val="tx1"/>
                </a:solidFill>
              </a:rPr>
              <a:t>The complete program of Week3_Distance.c:</a:t>
            </a:r>
            <a:endParaRPr lang="en-GB" sz="1600" dirty="0" smtClean="0">
              <a:solidFill>
                <a:schemeClr val="tx1"/>
              </a:solidFill>
            </a:endParaRPr>
          </a:p>
        </p:txBody>
      </p:sp>
      <p:grpSp>
        <p:nvGrpSpPr>
          <p:cNvPr id="46" name="Group 45"/>
          <p:cNvGrpSpPr/>
          <p:nvPr/>
        </p:nvGrpSpPr>
        <p:grpSpPr>
          <a:xfrm>
            <a:off x="74431" y="2609236"/>
            <a:ext cx="2822813" cy="646331"/>
            <a:chOff x="-518" y="2609236"/>
            <a:chExt cx="2822813" cy="646331"/>
          </a:xfrm>
        </p:grpSpPr>
        <p:sp>
          <p:nvSpPr>
            <p:cNvPr id="38" name="TextBox 37"/>
            <p:cNvSpPr txBox="1"/>
            <p:nvPr/>
          </p:nvSpPr>
          <p:spPr bwMode="auto">
            <a:xfrm>
              <a:off x="-518" y="2609236"/>
              <a:ext cx="2158407" cy="646331"/>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latin typeface="Calibri" pitchFamily="34" charset="0"/>
                  <a:cs typeface="Calibri" pitchFamily="34" charset="0"/>
                </a:rPr>
                <a:t>these </a:t>
              </a:r>
              <a:r>
                <a:rPr lang="en-US" i="1" dirty="0" smtClean="0">
                  <a:latin typeface="Calibri" pitchFamily="34" charset="0"/>
                  <a:cs typeface="Calibri" pitchFamily="34" charset="0"/>
                </a:rPr>
                <a:t>a</a:t>
              </a:r>
              <a:r>
                <a:rPr lang="en-US" dirty="0" smtClean="0">
                  <a:latin typeface="Calibri" pitchFamily="34" charset="0"/>
                  <a:cs typeface="Calibri" pitchFamily="34" charset="0"/>
                </a:rPr>
                <a:t>, </a:t>
              </a:r>
              <a:r>
                <a:rPr lang="en-US" i="1" dirty="0" smtClean="0">
                  <a:latin typeface="Calibri" pitchFamily="34" charset="0"/>
                  <a:cs typeface="Calibri" pitchFamily="34" charset="0"/>
                </a:rPr>
                <a:t>b</a:t>
              </a:r>
              <a:r>
                <a:rPr lang="en-US" dirty="0" smtClean="0">
                  <a:latin typeface="Calibri" pitchFamily="34" charset="0"/>
                  <a:cs typeface="Calibri" pitchFamily="34" charset="0"/>
                </a:rPr>
                <a:t>, </a:t>
              </a:r>
              <a:r>
                <a:rPr lang="en-US" i="1" dirty="0" smtClean="0">
                  <a:latin typeface="Calibri" pitchFamily="34" charset="0"/>
                  <a:cs typeface="Calibri" pitchFamily="34" charset="0"/>
                </a:rPr>
                <a:t>c</a:t>
              </a:r>
              <a:r>
                <a:rPr lang="en-US" dirty="0" smtClean="0">
                  <a:latin typeface="Calibri" pitchFamily="34" charset="0"/>
                  <a:cs typeface="Calibri" pitchFamily="34" charset="0"/>
                </a:rPr>
                <a:t> are local to main function</a:t>
              </a:r>
              <a:endParaRPr lang="en-SG" dirty="0" smtClean="0">
                <a:latin typeface="Calibri" pitchFamily="34" charset="0"/>
                <a:cs typeface="Calibri" pitchFamily="34" charset="0"/>
              </a:endParaRPr>
            </a:p>
          </p:txBody>
        </p:sp>
        <p:cxnSp>
          <p:nvCxnSpPr>
            <p:cNvPr id="34" name="Straight Arrow Connector 11"/>
            <p:cNvCxnSpPr>
              <a:cxnSpLocks noChangeShapeType="1"/>
            </p:cNvCxnSpPr>
            <p:nvPr/>
          </p:nvCxnSpPr>
          <p:spPr bwMode="auto">
            <a:xfrm flipV="1">
              <a:off x="2125990" y="2821260"/>
              <a:ext cx="696305" cy="111142"/>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40" name="Straight Arrow Connector 11"/>
            <p:cNvCxnSpPr>
              <a:cxnSpLocks noChangeShapeType="1"/>
            </p:cNvCxnSpPr>
            <p:nvPr/>
          </p:nvCxnSpPr>
          <p:spPr bwMode="auto">
            <a:xfrm>
              <a:off x="2125990" y="2932402"/>
              <a:ext cx="696305" cy="323165"/>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11"/>
            <p:cNvCxnSpPr>
              <a:cxnSpLocks noChangeShapeType="1"/>
            </p:cNvCxnSpPr>
            <p:nvPr/>
          </p:nvCxnSpPr>
          <p:spPr bwMode="auto">
            <a:xfrm>
              <a:off x="2215063" y="2930174"/>
              <a:ext cx="596599" cy="7620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18"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24</a:t>
            </a:fld>
            <a:endParaRPr lang="en-US" sz="1000" dirty="0">
              <a:solidFill>
                <a:srgbClr val="000000"/>
              </a:solidFill>
            </a:endParaRPr>
          </a:p>
        </p:txBody>
      </p:sp>
      <p:grpSp>
        <p:nvGrpSpPr>
          <p:cNvPr id="9" name="Group 8"/>
          <p:cNvGrpSpPr/>
          <p:nvPr/>
        </p:nvGrpSpPr>
        <p:grpSpPr>
          <a:xfrm>
            <a:off x="4927127" y="5269353"/>
            <a:ext cx="4005004" cy="923330"/>
            <a:chOff x="4927127" y="5269353"/>
            <a:chExt cx="4005004" cy="923330"/>
          </a:xfrm>
        </p:grpSpPr>
        <p:sp>
          <p:nvSpPr>
            <p:cNvPr id="48" name="TextBox 47"/>
            <p:cNvSpPr txBox="1"/>
            <p:nvPr/>
          </p:nvSpPr>
          <p:spPr bwMode="auto">
            <a:xfrm>
              <a:off x="6685889" y="5269353"/>
              <a:ext cx="2246242" cy="923330"/>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latin typeface="Calibri" pitchFamily="34" charset="0"/>
                  <a:cs typeface="Calibri" pitchFamily="34" charset="0"/>
                </a:rPr>
                <a:t>such x</a:t>
              </a:r>
              <a:r>
                <a:rPr lang="en-US" dirty="0" smtClean="0">
                  <a:latin typeface="Calibri" pitchFamily="34" charset="0"/>
                  <a:cs typeface="Calibri" pitchFamily="34" charset="0"/>
                </a:rPr>
                <a:t>, </a:t>
              </a:r>
              <a:r>
                <a:rPr lang="en-US" i="1" dirty="0" smtClean="0">
                  <a:latin typeface="Calibri" pitchFamily="34" charset="0"/>
                  <a:cs typeface="Calibri" pitchFamily="34" charset="0"/>
                </a:rPr>
                <a:t>y</a:t>
              </a:r>
              <a:r>
                <a:rPr lang="en-US" dirty="0" smtClean="0">
                  <a:latin typeface="Calibri" pitchFamily="34" charset="0"/>
                  <a:cs typeface="Calibri" pitchFamily="34" charset="0"/>
                </a:rPr>
                <a:t>, </a:t>
              </a:r>
              <a:r>
                <a:rPr lang="en-US" i="1" dirty="0" err="1" smtClean="0">
                  <a:latin typeface="Calibri" pitchFamily="34" charset="0"/>
                  <a:cs typeface="Calibri" pitchFamily="34" charset="0"/>
                </a:rPr>
                <a:t>sum_square</a:t>
              </a:r>
              <a:r>
                <a:rPr lang="en-US" i="1" dirty="0" smtClean="0">
                  <a:latin typeface="Calibri" pitchFamily="34" charset="0"/>
                  <a:cs typeface="Calibri" pitchFamily="34" charset="0"/>
                </a:rPr>
                <a:t> </a:t>
              </a:r>
              <a:r>
                <a:rPr lang="en-US" dirty="0" smtClean="0">
                  <a:latin typeface="Calibri" pitchFamily="34" charset="0"/>
                  <a:cs typeface="Calibri" pitchFamily="34" charset="0"/>
                </a:rPr>
                <a:t>are local to this function</a:t>
              </a:r>
              <a:endParaRPr lang="en-SG" dirty="0" smtClean="0">
                <a:latin typeface="Calibri" pitchFamily="34" charset="0"/>
                <a:cs typeface="Calibri" pitchFamily="34" charset="0"/>
              </a:endParaRPr>
            </a:p>
          </p:txBody>
        </p:sp>
        <p:cxnSp>
          <p:nvCxnSpPr>
            <p:cNvPr id="49" name="Straight Arrow Connector 11"/>
            <p:cNvCxnSpPr>
              <a:cxnSpLocks noChangeShapeType="1"/>
            </p:cNvCxnSpPr>
            <p:nvPr/>
          </p:nvCxnSpPr>
          <p:spPr bwMode="auto">
            <a:xfrm flipH="1" flipV="1">
              <a:off x="6392509" y="5269353"/>
              <a:ext cx="293380" cy="325901"/>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50" name="Straight Arrow Connector 11"/>
            <p:cNvCxnSpPr>
              <a:cxnSpLocks noChangeShapeType="1"/>
            </p:cNvCxnSpPr>
            <p:nvPr/>
          </p:nvCxnSpPr>
          <p:spPr bwMode="auto">
            <a:xfrm flipH="1" flipV="1">
              <a:off x="4927127" y="5582148"/>
              <a:ext cx="1758762" cy="5771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1"/>
            <p:cNvCxnSpPr>
              <a:cxnSpLocks noChangeShapeType="1"/>
            </p:cNvCxnSpPr>
            <p:nvPr/>
          </p:nvCxnSpPr>
          <p:spPr bwMode="auto">
            <a:xfrm flipH="1" flipV="1">
              <a:off x="5806508" y="5269354"/>
              <a:ext cx="903273" cy="325900"/>
            </a:xfrm>
            <a:prstGeom prst="straightConnector1">
              <a:avLst/>
            </a:prstGeom>
            <a:noFill/>
            <a:ln w="19050" cap="sq" algn="ctr">
              <a:solidFill>
                <a:srgbClr val="FFC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60021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(1/3)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 name="Content Placeholder 3"/>
          <p:cNvSpPr>
            <a:spLocks noGrp="1"/>
          </p:cNvSpPr>
          <p:nvPr>
            <p:ph idx="1"/>
          </p:nvPr>
        </p:nvSpPr>
        <p:spPr>
          <a:xfrm>
            <a:off x="457200" y="1371600"/>
            <a:ext cx="8229600" cy="461665"/>
          </a:xfrm>
        </p:spPr>
        <p:txBody>
          <a:bodyPr>
            <a:spAutoFit/>
          </a:bodyPr>
          <a:lstStyle/>
          <a:p>
            <a:r>
              <a:rPr lang="en-GB" dirty="0" smtClean="0">
                <a:solidFill>
                  <a:schemeClr val="tx1"/>
                </a:solidFill>
              </a:rPr>
              <a:t>General format of 4 kinds of functions</a:t>
            </a:r>
            <a:endParaRPr lang="en-SG" dirty="0">
              <a:solidFill>
                <a:schemeClr val="tx1"/>
              </a:solidFill>
            </a:endParaRPr>
          </a:p>
        </p:txBody>
      </p:sp>
      <p:sp>
        <p:nvSpPr>
          <p:cNvPr id="8" name="Text Box 4"/>
          <p:cNvSpPr txBox="1">
            <a:spLocks noChangeArrowheads="1"/>
          </p:cNvSpPr>
          <p:nvPr/>
        </p:nvSpPr>
        <p:spPr bwMode="auto">
          <a:xfrm>
            <a:off x="566108" y="1945203"/>
            <a:ext cx="4335501" cy="1815882"/>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a:t>
            </a:r>
            <a:r>
              <a:rPr lang="en-US" sz="1600" b="1" dirty="0" smtClean="0">
                <a:latin typeface="Courier New" pitchFamily="49" charset="0"/>
              </a:rPr>
              <a:t> </a:t>
            </a:r>
            <a:r>
              <a:rPr lang="en-US" sz="1600" b="1" dirty="0" err="1" smtClean="0">
                <a:latin typeface="Courier New" pitchFamily="49" charset="0"/>
              </a:rPr>
              <a:t>funcA</a:t>
            </a:r>
            <a:r>
              <a:rPr lang="en-US" sz="1600" b="1" dirty="0" smtClean="0">
                <a:latin typeface="Courier New" pitchFamily="49" charset="0"/>
              </a:rPr>
              <a:t> (</a:t>
            </a:r>
            <a:r>
              <a:rPr lang="en-US" sz="1600" b="1" dirty="0">
                <a:solidFill>
                  <a:srgbClr val="0000FF"/>
                </a:solidFill>
                <a:latin typeface="Courier New" pitchFamily="49" charset="0"/>
              </a:rPr>
              <a:t>void</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printf(</a:t>
            </a:r>
            <a:r>
              <a:rPr lang="en-US" sz="1600" b="1" dirty="0" smtClean="0">
                <a:solidFill>
                  <a:srgbClr val="006600"/>
                </a:solidFill>
                <a:latin typeface="Courier New" pitchFamily="49" charset="0"/>
              </a:rPr>
              <a:t>"Welcome on board!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a:solidFill>
                  <a:srgbClr val="0000FF"/>
                </a:solidFill>
                <a:latin typeface="Courier New" pitchFamily="49" charset="0"/>
              </a:rPr>
              <a:t>return</a:t>
            </a:r>
            <a:r>
              <a:rPr lang="en-US" sz="1600" b="1" dirty="0" smtClean="0">
                <a:latin typeface="Courier New" pitchFamily="49" charset="0"/>
              </a:rPr>
              <a:t>;</a:t>
            </a:r>
            <a:endParaRPr lang="en-US" sz="1600" b="1" dirty="0">
              <a:solidFill>
                <a:srgbClr val="800000"/>
              </a:solidFill>
              <a:latin typeface="Courier New" pitchFamily="49" charset="0"/>
            </a:endParaRPr>
          </a:p>
          <a:p>
            <a:pPr eaLnBrk="0" hangingPunct="0"/>
            <a:r>
              <a:rPr lang="en-US" sz="1600" b="1" dirty="0" smtClean="0">
                <a:latin typeface="Courier New" pitchFamily="49" charset="0"/>
              </a:rPr>
              <a:t>}</a:t>
            </a:r>
            <a:endParaRPr lang="en-US" sz="1600" b="1" dirty="0">
              <a:latin typeface="Courier New" pitchFamily="49" charset="0"/>
            </a:endParaRPr>
          </a:p>
        </p:txBody>
      </p:sp>
      <p:sp>
        <p:nvSpPr>
          <p:cNvPr id="9" name="Text Box 4"/>
          <p:cNvSpPr txBox="1">
            <a:spLocks noChangeArrowheads="1"/>
          </p:cNvSpPr>
          <p:nvPr/>
        </p:nvSpPr>
        <p:spPr bwMode="auto">
          <a:xfrm>
            <a:off x="568621" y="3938470"/>
            <a:ext cx="3439853"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a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 </a:t>
            </a:r>
            <a:r>
              <a:rPr lang="en-US" sz="1600" b="1" dirty="0" err="1" smtClean="0">
                <a:latin typeface="Courier New" pitchFamily="49" charset="0"/>
              </a:rPr>
              <a:t>funcC</a:t>
            </a:r>
            <a:r>
              <a:rPr lang="en-US" sz="1600" b="1" dirty="0" smtClean="0">
                <a:latin typeface="Courier New" pitchFamily="49" charset="0"/>
              </a:rPr>
              <a:t> (</a:t>
            </a:r>
            <a:r>
              <a:rPr lang="en-US" sz="1600" b="1" dirty="0" err="1" smtClean="0">
                <a:solidFill>
                  <a:srgbClr val="0000FF"/>
                </a:solidFill>
                <a:latin typeface="Courier New" pitchFamily="49" charset="0"/>
              </a:rPr>
              <a:t>int</a:t>
            </a:r>
            <a:r>
              <a:rPr lang="en-US" sz="1600" b="1" dirty="0" smtClean="0">
                <a:solidFill>
                  <a:srgbClr val="0000FF"/>
                </a:solidFill>
                <a:latin typeface="Courier New" pitchFamily="49" charset="0"/>
              </a:rPr>
              <a:t> </a:t>
            </a:r>
            <a:r>
              <a:rPr lang="en-US" sz="1600" b="1" dirty="0" smtClean="0">
                <a:latin typeface="Courier New" pitchFamily="49" charset="0"/>
              </a:rPr>
              <a:t>par)</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printf</a:t>
            </a:r>
            <a:r>
              <a:rPr lang="en-US" sz="1600" b="1" dirty="0" smtClean="0">
                <a:latin typeface="Courier New" pitchFamily="49" charset="0"/>
              </a:rPr>
              <a:t>(</a:t>
            </a:r>
            <a:r>
              <a:rPr lang="en-US" sz="1600" b="1" dirty="0" smtClean="0">
                <a:solidFill>
                  <a:srgbClr val="006600"/>
                </a:solidFill>
                <a:latin typeface="Courier New" pitchFamily="49" charset="0"/>
              </a:rPr>
              <a:t>"</a:t>
            </a:r>
            <a:r>
              <a:rPr lang="en-US" sz="1600" b="1" dirty="0" smtClean="0">
                <a:solidFill>
                  <a:srgbClr val="FF0000"/>
                </a:solidFill>
                <a:latin typeface="Courier New" pitchFamily="49" charset="0"/>
              </a:rPr>
              <a:t>%d\n</a:t>
            </a:r>
            <a:r>
              <a:rPr lang="en-US" sz="1600" b="1" dirty="0" smtClean="0">
                <a:solidFill>
                  <a:srgbClr val="006600"/>
                </a:solidFill>
                <a:latin typeface="Courier New" pitchFamily="49" charset="0"/>
              </a:rPr>
              <a:t>"</a:t>
            </a:r>
            <a:r>
              <a:rPr lang="en-US" sz="1600" b="1" dirty="0" smtClean="0">
                <a:latin typeface="Courier New" pitchFamily="49" charset="0"/>
              </a:rPr>
              <a:t>, par);</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0" name="Text Box 4"/>
          <p:cNvSpPr txBox="1">
            <a:spLocks noChangeArrowheads="1"/>
          </p:cNvSpPr>
          <p:nvPr/>
        </p:nvSpPr>
        <p:spPr bwMode="auto">
          <a:xfrm>
            <a:off x="5146155" y="1936543"/>
            <a:ext cx="3455580" cy="1815882"/>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(can omit 'void')</a:t>
            </a: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funcB</a:t>
            </a:r>
            <a:r>
              <a:rPr lang="en-US" sz="1600" b="1" dirty="0" smtClean="0">
                <a:latin typeface="Courier New" pitchFamily="49" charset="0"/>
              </a:rPr>
              <a:t> ()</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solidFill>
                  <a:srgbClr val="0000FF"/>
                </a:solidFill>
                <a:latin typeface="Courier New" pitchFamily="49" charset="0"/>
              </a:rPr>
              <a:t>    return</a:t>
            </a:r>
            <a:r>
              <a:rPr lang="en-US" sz="1600" b="1" dirty="0" smtClean="0">
                <a:latin typeface="Courier New" pitchFamily="49" charset="0"/>
              </a:rPr>
              <a:t> </a:t>
            </a:r>
            <a:r>
              <a:rPr lang="en-US" sz="1600" b="1" dirty="0" smtClean="0">
                <a:solidFill>
                  <a:srgbClr val="006600"/>
                </a:solidFill>
                <a:latin typeface="Courier New" pitchFamily="49" charset="0"/>
              </a:rPr>
              <a:t>3.1415926</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1" name="Text Box 4"/>
          <p:cNvSpPr txBox="1">
            <a:spLocks noChangeArrowheads="1"/>
          </p:cNvSpPr>
          <p:nvPr/>
        </p:nvSpPr>
        <p:spPr bwMode="auto">
          <a:xfrm>
            <a:off x="4338074" y="3938470"/>
            <a:ext cx="4263662"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two parameters</a:t>
            </a: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 </a:t>
            </a:r>
            <a:r>
              <a:rPr lang="en-US" sz="1600" b="1" dirty="0" err="1" smtClean="0">
                <a:latin typeface="Courier New" pitchFamily="49" charset="0"/>
              </a:rPr>
              <a:t>funcD</a:t>
            </a:r>
            <a:r>
              <a:rPr lang="en-US" sz="1600" b="1" dirty="0" smtClean="0">
                <a:latin typeface="Courier New" pitchFamily="49" charset="0"/>
              </a:rPr>
              <a:t> (</a:t>
            </a:r>
            <a:r>
              <a:rPr lang="en-US" sz="1600" b="1" dirty="0" smtClean="0">
                <a:solidFill>
                  <a:srgbClr val="0000FF"/>
                </a:solidFill>
                <a:latin typeface="Courier New" pitchFamily="49" charset="0"/>
              </a:rPr>
              <a:t>double </a:t>
            </a:r>
            <a:r>
              <a:rPr lang="en-US" sz="1600" b="1" dirty="0" smtClean="0">
                <a:latin typeface="Courier New" pitchFamily="49" charset="0"/>
              </a:rPr>
              <a:t>a, </a:t>
            </a:r>
            <a:r>
              <a:rPr lang="en-US" sz="1600" b="1" dirty="0">
                <a:solidFill>
                  <a:srgbClr val="0000FF"/>
                </a:solidFill>
                <a:latin typeface="Courier New" pitchFamily="49" charset="0"/>
              </a:rPr>
              <a:t>double</a:t>
            </a:r>
            <a:r>
              <a:rPr lang="en-US" sz="1600" b="1" dirty="0" smtClean="0">
                <a:latin typeface="Courier New" pitchFamily="49" charset="0"/>
              </a:rPr>
              <a:t> b)</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a:solidFill>
                  <a:srgbClr val="0000FF"/>
                </a:solidFill>
                <a:latin typeface="Courier New" pitchFamily="49" charset="0"/>
              </a:rPr>
              <a:t> </a:t>
            </a:r>
            <a:r>
              <a:rPr lang="en-US" sz="1600" b="1" dirty="0" smtClean="0">
                <a:solidFill>
                  <a:srgbClr val="0000FF"/>
                </a:solidFill>
                <a:latin typeface="Courier New" pitchFamily="49" charset="0"/>
              </a:rPr>
              <a:t>   return</a:t>
            </a:r>
            <a:r>
              <a:rPr lang="en-US" sz="1600" b="1" dirty="0" smtClean="0">
                <a:latin typeface="Courier New" pitchFamily="49" charset="0"/>
              </a:rPr>
              <a:t> a + b;</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2"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25</a:t>
            </a:fld>
            <a:endParaRPr lang="en-US" sz="1000" dirty="0">
              <a:solidFill>
                <a:srgbClr val="000000"/>
              </a:solidFill>
            </a:endParaRPr>
          </a:p>
        </p:txBody>
      </p:sp>
      <p:sp>
        <p:nvSpPr>
          <p:cNvPr id="14" name="Content Placeholder 3"/>
          <p:cNvSpPr txBox="1">
            <a:spLocks/>
          </p:cNvSpPr>
          <p:nvPr/>
        </p:nvSpPr>
        <p:spPr bwMode="auto">
          <a:xfrm>
            <a:off x="465216" y="5602848"/>
            <a:ext cx="822960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a:buNone/>
            </a:pPr>
            <a:r>
              <a:rPr lang="en-SG" sz="2000" i="1" dirty="0" smtClean="0">
                <a:solidFill>
                  <a:schemeClr val="tx1"/>
                </a:solidFill>
              </a:rPr>
              <a:t>It’s </a:t>
            </a:r>
            <a:r>
              <a:rPr lang="en-SG" sz="2000" i="1" dirty="0">
                <a:solidFill>
                  <a:schemeClr val="tx1"/>
                </a:solidFill>
              </a:rPr>
              <a:t>your design how many parameters a function will take and whether it will return a value or </a:t>
            </a:r>
            <a:r>
              <a:rPr lang="en-SG" sz="2000" i="1" dirty="0" smtClean="0">
                <a:solidFill>
                  <a:schemeClr val="tx1"/>
                </a:solidFill>
              </a:rPr>
              <a:t>not, depending on the purpose of this function.</a:t>
            </a:r>
            <a:endParaRPr lang="en-SG" sz="2000" i="1" dirty="0">
              <a:solidFill>
                <a:schemeClr val="tx1"/>
              </a:solidFill>
            </a:endParaRPr>
          </a:p>
        </p:txBody>
      </p:sp>
    </p:spTree>
    <p:extLst>
      <p:ext uri="{BB962C8B-B14F-4D97-AF65-F5344CB8AC3E}">
        <p14:creationId xmlns:p14="http://schemas.microsoft.com/office/powerpoint/2010/main" val="3542300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a:t>
            </a:r>
            <a:r>
              <a:rPr lang="en-GB" dirty="0" smtClean="0"/>
              <a:t>(2/3)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 name="Content Placeholder 2"/>
          <p:cNvSpPr>
            <a:spLocks noGrp="1"/>
          </p:cNvSpPr>
          <p:nvPr>
            <p:ph idx="1"/>
          </p:nvPr>
        </p:nvSpPr>
        <p:spPr>
          <a:xfrm>
            <a:off x="457201" y="1371600"/>
            <a:ext cx="4337824" cy="4819781"/>
          </a:xfrm>
        </p:spPr>
        <p:txBody>
          <a:bodyPr wrap="square">
            <a:spAutoFit/>
          </a:bodyPr>
          <a:lstStyle/>
          <a:p>
            <a:r>
              <a:rPr lang="en-GB" dirty="0" smtClean="0">
                <a:solidFill>
                  <a:schemeClr val="tx1"/>
                </a:solidFill>
              </a:rPr>
              <a:t>A function </a:t>
            </a:r>
            <a:r>
              <a:rPr lang="en-GB" dirty="0">
                <a:solidFill>
                  <a:schemeClr val="tx1"/>
                </a:solidFill>
              </a:rPr>
              <a:t>is </a:t>
            </a:r>
            <a:r>
              <a:rPr lang="en-GB" dirty="0"/>
              <a:t>a block of code solving a task / sub-task</a:t>
            </a:r>
            <a:r>
              <a:rPr lang="en-GB" dirty="0" smtClean="0">
                <a:solidFill>
                  <a:schemeClr val="tx1"/>
                </a:solidFill>
              </a:rPr>
              <a:t>.</a:t>
            </a:r>
          </a:p>
          <a:p>
            <a:endParaRPr lang="en-GB" dirty="0" smtClean="0">
              <a:solidFill>
                <a:schemeClr val="tx1"/>
              </a:solidFill>
            </a:endParaRPr>
          </a:p>
          <a:p>
            <a:r>
              <a:rPr lang="en-GB" dirty="0" smtClean="0">
                <a:solidFill>
                  <a:schemeClr val="tx1"/>
                </a:solidFill>
              </a:rPr>
              <a:t>A </a:t>
            </a:r>
            <a:r>
              <a:rPr lang="en-GB" dirty="0">
                <a:solidFill>
                  <a:schemeClr val="tx1"/>
                </a:solidFill>
              </a:rPr>
              <a:t>function takes </a:t>
            </a:r>
            <a:r>
              <a:rPr lang="en-GB" dirty="0"/>
              <a:t>zero or more </a:t>
            </a:r>
            <a:r>
              <a:rPr lang="en-GB" dirty="0">
                <a:solidFill>
                  <a:schemeClr val="tx1"/>
                </a:solidFill>
              </a:rPr>
              <a:t>input parameters, and returns </a:t>
            </a:r>
            <a:r>
              <a:rPr lang="en-GB" dirty="0"/>
              <a:t>zero or </a:t>
            </a:r>
            <a:r>
              <a:rPr lang="en-GB" dirty="0" smtClean="0"/>
              <a:t>one </a:t>
            </a:r>
            <a:r>
              <a:rPr lang="en-GB" dirty="0" smtClean="0">
                <a:solidFill>
                  <a:schemeClr val="tx1"/>
                </a:solidFill>
              </a:rPr>
              <a:t>return value.</a:t>
            </a:r>
          </a:p>
          <a:p>
            <a:endParaRPr lang="en-GB" dirty="0" smtClean="0"/>
          </a:p>
          <a:p>
            <a:r>
              <a:rPr lang="en-GB" dirty="0" smtClean="0"/>
              <a:t>Return </a:t>
            </a:r>
            <a:r>
              <a:rPr lang="en-GB" dirty="0"/>
              <a:t>value </a:t>
            </a:r>
            <a:r>
              <a:rPr lang="en-GB" dirty="0">
                <a:solidFill>
                  <a:schemeClr val="tx1"/>
                </a:solidFill>
              </a:rPr>
              <a:t>(if any) from function call </a:t>
            </a:r>
            <a:r>
              <a:rPr lang="en-GB" dirty="0" smtClean="0">
                <a:solidFill>
                  <a:schemeClr val="tx1"/>
                </a:solidFill>
              </a:rPr>
              <a:t>may be </a:t>
            </a:r>
            <a:r>
              <a:rPr lang="en-GB" dirty="0">
                <a:solidFill>
                  <a:schemeClr val="tx1"/>
                </a:solidFill>
              </a:rPr>
              <a:t>used </a:t>
            </a:r>
            <a:r>
              <a:rPr lang="en-GB" dirty="0" smtClean="0">
                <a:solidFill>
                  <a:schemeClr val="tx1"/>
                </a:solidFill>
              </a:rPr>
              <a:t>(or be skipped) by </a:t>
            </a:r>
            <a:r>
              <a:rPr lang="en-GB" dirty="0">
                <a:solidFill>
                  <a:schemeClr val="tx1"/>
                </a:solidFill>
              </a:rPr>
              <a:t>the caller</a:t>
            </a:r>
            <a:r>
              <a:rPr lang="en-GB" dirty="0" smtClean="0">
                <a:solidFill>
                  <a:schemeClr val="tx1"/>
                </a:solidFill>
              </a:rPr>
              <a:t>.</a:t>
            </a:r>
            <a:endParaRPr lang="en-SG" dirty="0">
              <a:solidFill>
                <a:schemeClr val="tx1"/>
              </a:solidFill>
            </a:endParaRPr>
          </a:p>
        </p:txBody>
      </p:sp>
      <p:sp>
        <p:nvSpPr>
          <p:cNvPr id="23" name="TextBox 22"/>
          <p:cNvSpPr txBox="1"/>
          <p:nvPr/>
        </p:nvSpPr>
        <p:spPr>
          <a:xfrm>
            <a:off x="4917688" y="278570"/>
            <a:ext cx="3992137" cy="6463308"/>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Wingdings" pitchFamily="2" charset="2"/>
              <a:buNone/>
              <a:defRPr/>
            </a:pPr>
            <a:r>
              <a:rPr lang="en-US" b="1" dirty="0">
                <a:solidFill>
                  <a:srgbClr val="0000FF"/>
                </a:solidFill>
                <a:latin typeface="Courier New" pitchFamily="49" charset="0"/>
                <a:cs typeface="Courier New" pitchFamily="49" charset="0"/>
              </a:rPr>
              <a:t>preprocessor </a:t>
            </a:r>
            <a:r>
              <a:rPr lang="en-US" b="1" dirty="0" smtClean="0">
                <a:solidFill>
                  <a:srgbClr val="0000FF"/>
                </a:solidFill>
                <a:latin typeface="Courier New" pitchFamily="49" charset="0"/>
                <a:cs typeface="Courier New" pitchFamily="49" charset="0"/>
              </a:rPr>
              <a:t>directives</a:t>
            </a:r>
          </a:p>
          <a:p>
            <a:pPr>
              <a:buFont typeface="Wingdings" pitchFamily="2" charset="2"/>
              <a:buNone/>
              <a:defRPr/>
            </a:pPr>
            <a:endParaRPr lang="en-US" b="1" dirty="0">
              <a:solidFill>
                <a:srgbClr val="0000FF"/>
              </a:solidFill>
              <a:latin typeface="Courier New" pitchFamily="49" charset="0"/>
              <a:cs typeface="Courier New" pitchFamily="49" charset="0"/>
            </a:endParaRPr>
          </a:p>
          <a:p>
            <a:pPr>
              <a:buFont typeface="Wingdings" pitchFamily="2" charset="2"/>
              <a:buNone/>
              <a:defRPr/>
            </a:pPr>
            <a:r>
              <a:rPr lang="en-US" b="1" dirty="0">
                <a:solidFill>
                  <a:schemeClr val="tx1"/>
                </a:solidFill>
                <a:latin typeface="Courier New" pitchFamily="49" charset="0"/>
                <a:cs typeface="Courier New" pitchFamily="49" charset="0"/>
              </a:rPr>
              <a:t>function </a:t>
            </a:r>
            <a:r>
              <a:rPr lang="en-US" b="1" dirty="0" smtClean="0">
                <a:solidFill>
                  <a:schemeClr val="tx1"/>
                </a:solidFill>
                <a:latin typeface="Courier New" pitchFamily="49" charset="0"/>
                <a:cs typeface="Courier New" pitchFamily="49" charset="0"/>
              </a:rPr>
              <a:t>prototypes</a:t>
            </a:r>
          </a:p>
          <a:p>
            <a:pPr>
              <a:buFont typeface="Wingdings" pitchFamily="2" charset="2"/>
              <a:buNone/>
              <a:defRPr/>
            </a:pPr>
            <a:endParaRPr lang="en-US" b="1" dirty="0">
              <a:solidFill>
                <a:srgbClr val="0000FF"/>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main function</a:t>
            </a:r>
            <a:endParaRPr lang="en-US" b="1" dirty="0">
              <a:solidFill>
                <a:srgbClr val="C00000"/>
              </a:solidFill>
              <a:latin typeface="Courier New" pitchFamily="49" charset="0"/>
              <a:cs typeface="Courier New" pitchFamily="49" charset="0"/>
            </a:endParaRP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   variable</a:t>
            </a:r>
            <a:r>
              <a:rPr lang="en-US" b="1" dirty="0" smtClean="0">
                <a:solidFill>
                  <a:srgbClr val="C0000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declarations</a:t>
            </a:r>
            <a:endParaRPr lang="en-US" b="1" dirty="0">
              <a:solidFill>
                <a:srgbClr val="00B050"/>
              </a:solidFill>
              <a:latin typeface="Courier New" pitchFamily="49" charset="0"/>
              <a:cs typeface="Courier New" pitchFamily="49" charset="0"/>
            </a:endParaRP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smtClean="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rgbClr val="0070C0"/>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function1 header</a:t>
            </a:r>
            <a:endParaRPr lang="en-US" b="1" dirty="0">
              <a:solidFill>
                <a:srgbClr val="C00000"/>
              </a:solidFill>
              <a:latin typeface="Courier New" pitchFamily="49" charset="0"/>
              <a:cs typeface="Courier New" pitchFamily="49" charset="0"/>
            </a:endParaRP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variable</a:t>
            </a:r>
            <a:r>
              <a:rPr lang="en-US" b="1" dirty="0" smtClean="0">
                <a:solidFill>
                  <a:srgbClr val="C00000"/>
                </a:solidFill>
                <a:latin typeface="Courier New" pitchFamily="49" charset="0"/>
                <a:cs typeface="Courier New" pitchFamily="49" charset="0"/>
              </a:rPr>
              <a:t> </a:t>
            </a:r>
            <a:r>
              <a:rPr lang="en-US" b="1" dirty="0">
                <a:solidFill>
                  <a:srgbClr val="00B050"/>
                </a:solidFill>
                <a:latin typeface="Courier New" pitchFamily="49" charset="0"/>
                <a:cs typeface="Courier New" pitchFamily="49" charset="0"/>
              </a:rPr>
              <a:t>declarations</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smtClean="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chemeClr val="tx1"/>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function2 header</a:t>
            </a:r>
            <a:endParaRPr lang="en-US" b="1" dirty="0">
              <a:solidFill>
                <a:srgbClr val="C00000"/>
              </a:solidFill>
              <a:latin typeface="Courier New" pitchFamily="49" charset="0"/>
              <a:cs typeface="Courier New" pitchFamily="49" charset="0"/>
            </a:endParaRP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variable</a:t>
            </a:r>
            <a:r>
              <a:rPr lang="en-US" b="1" dirty="0" smtClean="0">
                <a:solidFill>
                  <a:srgbClr val="C00000"/>
                </a:solidFill>
                <a:latin typeface="Courier New" pitchFamily="49" charset="0"/>
                <a:cs typeface="Courier New" pitchFamily="49" charset="0"/>
              </a:rPr>
              <a:t> </a:t>
            </a:r>
            <a:r>
              <a:rPr lang="en-US" b="1" dirty="0">
                <a:solidFill>
                  <a:srgbClr val="00B050"/>
                </a:solidFill>
                <a:latin typeface="Courier New" pitchFamily="49" charset="0"/>
                <a:cs typeface="Courier New" pitchFamily="49" charset="0"/>
              </a:rPr>
              <a:t>declarations</a:t>
            </a:r>
          </a:p>
          <a:p>
            <a:pPr>
              <a:buFont typeface="Wingdings" pitchFamily="2" charset="2"/>
              <a:buNone/>
              <a:defRPr/>
            </a:pPr>
            <a:r>
              <a:rPr lang="en-US" b="1" dirty="0">
                <a:solidFill>
                  <a:srgbClr val="00B05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executable </a:t>
            </a:r>
            <a:r>
              <a:rPr lang="en-US" b="1" dirty="0">
                <a:solidFill>
                  <a:srgbClr val="002060"/>
                </a:solidFill>
                <a:latin typeface="Courier New" pitchFamily="49" charset="0"/>
                <a:cs typeface="Courier New" pitchFamily="49" charset="0"/>
              </a:rPr>
              <a:t>statements</a:t>
            </a:r>
          </a:p>
          <a:p>
            <a:pPr>
              <a:buFont typeface="Wingdings" pitchFamily="2" charset="2"/>
              <a:buNone/>
              <a:defRPr/>
            </a:pPr>
            <a:r>
              <a:rPr lang="en-US" b="1" dirty="0">
                <a:solidFill>
                  <a:srgbClr val="0070C0"/>
                </a:solidFill>
                <a:latin typeface="Courier New" pitchFamily="49" charset="0"/>
                <a:cs typeface="Courier New" pitchFamily="49" charset="0"/>
              </a:rPr>
              <a:t>}</a:t>
            </a:r>
          </a:p>
          <a:p>
            <a:pPr>
              <a:buFont typeface="Wingdings" pitchFamily="2" charset="2"/>
              <a:buNone/>
              <a:defRPr/>
            </a:pPr>
            <a:endParaRPr lang="en-US" b="1" dirty="0" smtClean="0">
              <a:solidFill>
                <a:schemeClr val="tx1"/>
              </a:solidFill>
              <a:latin typeface="Courier New" pitchFamily="49" charset="0"/>
              <a:cs typeface="Courier New" pitchFamily="49" charset="0"/>
            </a:endParaRPr>
          </a:p>
          <a:p>
            <a:pPr>
              <a:buFont typeface="Wingdings" pitchFamily="2" charset="2"/>
              <a:buNone/>
              <a:defRPr/>
            </a:pPr>
            <a:r>
              <a:rPr lang="en-US" b="1" dirty="0" smtClean="0">
                <a:solidFill>
                  <a:srgbClr val="C00000"/>
                </a:solidFill>
                <a:latin typeface="Courier New" pitchFamily="49" charset="0"/>
                <a:cs typeface="Courier New" pitchFamily="49" charset="0"/>
              </a:rPr>
              <a:t>more function definitions..</a:t>
            </a:r>
          </a:p>
        </p:txBody>
      </p:sp>
    </p:spTree>
    <p:extLst>
      <p:ext uri="{BB962C8B-B14F-4D97-AF65-F5344CB8AC3E}">
        <p14:creationId xmlns:p14="http://schemas.microsoft.com/office/powerpoint/2010/main" val="3394017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a:t>
            </a:r>
            <a:r>
              <a:rPr lang="en-GB" dirty="0" smtClean="0"/>
              <a:t>(3/3)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 name="Content Placeholder 3"/>
          <p:cNvSpPr>
            <a:spLocks noGrp="1"/>
          </p:cNvSpPr>
          <p:nvPr>
            <p:ph idx="1"/>
          </p:nvPr>
        </p:nvSpPr>
        <p:spPr>
          <a:xfrm>
            <a:off x="457200" y="1371600"/>
            <a:ext cx="8229600" cy="830997"/>
          </a:xfrm>
        </p:spPr>
        <p:txBody>
          <a:bodyPr>
            <a:spAutoFit/>
          </a:bodyPr>
          <a:lstStyle/>
          <a:p>
            <a:r>
              <a:rPr lang="en-US" dirty="0" smtClean="0"/>
              <a:t>Good practice: </a:t>
            </a:r>
            <a:r>
              <a:rPr lang="en-US" dirty="0" smtClean="0">
                <a:solidFill>
                  <a:schemeClr val="tx1"/>
                </a:solidFill>
              </a:rPr>
              <a:t>writing</a:t>
            </a:r>
            <a:r>
              <a:rPr lang="en-US" dirty="0" smtClean="0"/>
              <a:t> pre-condition </a:t>
            </a:r>
            <a:r>
              <a:rPr lang="en-US" dirty="0" smtClean="0">
                <a:solidFill>
                  <a:schemeClr val="tx1"/>
                </a:solidFill>
              </a:rPr>
              <a:t>of a function.</a:t>
            </a:r>
          </a:p>
          <a:p>
            <a:pPr lvl="1">
              <a:buFont typeface="Wingdings" pitchFamily="2" charset="2"/>
              <a:buChar char="q"/>
            </a:pPr>
            <a:r>
              <a:rPr lang="en-SG" dirty="0"/>
              <a:t>describes conditions that should be true </a:t>
            </a:r>
            <a:r>
              <a:rPr lang="en-SG" dirty="0">
                <a:solidFill>
                  <a:srgbClr val="C00000"/>
                </a:solidFill>
              </a:rPr>
              <a:t>before calling </a:t>
            </a:r>
            <a:r>
              <a:rPr lang="en-SG" kern="1200" dirty="0">
                <a:ea typeface="+mn-ea"/>
              </a:rPr>
              <a:t>a</a:t>
            </a:r>
            <a:r>
              <a:rPr lang="en-SG" dirty="0" smtClean="0">
                <a:solidFill>
                  <a:srgbClr val="C00000"/>
                </a:solidFill>
              </a:rPr>
              <a:t> </a:t>
            </a:r>
            <a:r>
              <a:rPr lang="en-SG" dirty="0" smtClean="0"/>
              <a:t>function</a:t>
            </a:r>
            <a:r>
              <a:rPr lang="en-SG" dirty="0"/>
              <a:t>.</a:t>
            </a:r>
          </a:p>
        </p:txBody>
      </p:sp>
      <p:graphicFrame>
        <p:nvGraphicFramePr>
          <p:cNvPr id="5" name="Object 4"/>
          <p:cNvGraphicFramePr>
            <a:graphicFrameLocks noChangeAspect="1"/>
          </p:cNvGraphicFramePr>
          <p:nvPr>
            <p:extLst>
              <p:ext uri="{D42A27DB-BD31-4B8C-83A1-F6EECF244321}">
                <p14:modId xmlns:p14="http://schemas.microsoft.com/office/powerpoint/2010/main" val="4088550679"/>
              </p:ext>
            </p:extLst>
          </p:nvPr>
        </p:nvGraphicFramePr>
        <p:xfrm>
          <a:off x="4329298" y="2393207"/>
          <a:ext cx="2603130" cy="929689"/>
        </p:xfrm>
        <a:graphic>
          <a:graphicData uri="http://schemas.openxmlformats.org/presentationml/2006/ole">
            <mc:AlternateContent xmlns:mc="http://schemas.openxmlformats.org/markup-compatibility/2006">
              <mc:Choice xmlns:v="urn:schemas-microsoft-com:vml" Requires="v">
                <p:oleObj spid="_x0000_s91339" name="Equation" r:id="rId4" imgW="1244520" imgH="444240" progId="Equation.3">
                  <p:embed/>
                </p:oleObj>
              </mc:Choice>
              <mc:Fallback>
                <p:oleObj name="Equation" r:id="rId4" imgW="1244520" imgH="444240" progId="Equation.3">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9298" y="2393207"/>
                        <a:ext cx="2603130" cy="929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1"/>
          <p:cNvSpPr txBox="1"/>
          <p:nvPr/>
        </p:nvSpPr>
        <p:spPr>
          <a:xfrm>
            <a:off x="1034235" y="3525064"/>
            <a:ext cx="7003979" cy="132343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endParaRPr lang="en-SG" sz="1600" b="1" dirty="0" smtClean="0">
              <a:solidFill>
                <a:srgbClr val="0000FF"/>
              </a:solidFill>
              <a:latin typeface="Courier New" pitchFamily="49" charset="0"/>
              <a:cs typeface="Courier New" pitchFamily="49" charset="0"/>
            </a:endParaRPr>
          </a:p>
          <a:p>
            <a:pPr eaLnBrk="1" hangingPunct="1">
              <a:defRPr/>
            </a:pPr>
            <a:r>
              <a:rPr lang="en-SG" sz="1600" b="1" dirty="0" smtClean="0">
                <a:solidFill>
                  <a:srgbClr val="0000FF"/>
                </a:solidFill>
                <a:latin typeface="Courier New" pitchFamily="49" charset="0"/>
                <a:cs typeface="Courier New" pitchFamily="49" charset="0"/>
              </a:rPr>
              <a:t>double</a:t>
            </a:r>
            <a:r>
              <a:rPr lang="en-SG" sz="1600" b="1" dirty="0" smtClean="0">
                <a:solidFill>
                  <a:schemeClr val="tx1"/>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spd_of_sound</a:t>
            </a:r>
            <a:r>
              <a:rPr lang="en-SG" sz="1600" b="1" dirty="0" smtClean="0">
                <a:solidFill>
                  <a:schemeClr val="tx1"/>
                </a:solidFill>
                <a:latin typeface="Courier New" pitchFamily="49" charset="0"/>
                <a:cs typeface="Courier New" pitchFamily="49" charset="0"/>
              </a:rPr>
              <a:t>(</a:t>
            </a:r>
            <a:r>
              <a:rPr lang="en-SG" sz="1600" b="1" dirty="0" smtClean="0">
                <a:solidFill>
                  <a:srgbClr val="0000FF"/>
                </a:solidFill>
                <a:latin typeface="Courier New" pitchFamily="49" charset="0"/>
                <a:cs typeface="Courier New" pitchFamily="49" charset="0"/>
              </a:rPr>
              <a:t>double </a:t>
            </a:r>
            <a:r>
              <a:rPr lang="en-SG" sz="1600" b="1" dirty="0" smtClean="0">
                <a:solidFill>
                  <a:schemeClr val="tx1"/>
                </a:solidFill>
                <a:latin typeface="Courier New" pitchFamily="49" charset="0"/>
                <a:cs typeface="Courier New" pitchFamily="49" charset="0"/>
              </a:rPr>
              <a:t>temperature)</a:t>
            </a:r>
            <a:endParaRPr lang="en-SG" sz="1600" b="1" dirty="0">
              <a:solidFill>
                <a:schemeClr val="tx1"/>
              </a:solidFill>
              <a:latin typeface="Courier New" pitchFamily="49" charset="0"/>
              <a:cs typeface="Courier New" pitchFamily="49" charset="0"/>
            </a:endParaRPr>
          </a:p>
          <a:p>
            <a:pPr eaLnBrk="1" hangingPunct="1">
              <a:defRPr/>
            </a:pPr>
            <a:r>
              <a:rPr lang="en-SG" sz="1600" b="1" dirty="0">
                <a:solidFill>
                  <a:schemeClr val="tx1"/>
                </a:solidFill>
                <a:latin typeface="Courier New" pitchFamily="49" charset="0"/>
                <a:cs typeface="Courier New" pitchFamily="49" charset="0"/>
              </a:rPr>
              <a:t>{        </a:t>
            </a:r>
          </a:p>
          <a:p>
            <a:pPr eaLnBrk="1" hangingPunct="1">
              <a:defRPr/>
            </a:pPr>
            <a:r>
              <a:rPr lang="en-SG" sz="1600" b="1" dirty="0" smtClean="0">
                <a:solidFill>
                  <a:schemeClr val="tx1"/>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smtClean="0">
                <a:solidFill>
                  <a:schemeClr val="tx1"/>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1086</a:t>
            </a:r>
            <a:r>
              <a:rPr lang="en-SG" sz="1600" b="1" dirty="0">
                <a:solidFill>
                  <a:schemeClr val="tx1"/>
                </a:solidFill>
                <a:latin typeface="Courier New" pitchFamily="49" charset="0"/>
                <a:cs typeface="Courier New" pitchFamily="49" charset="0"/>
              </a:rPr>
              <a:t> * </a:t>
            </a:r>
            <a:r>
              <a:rPr lang="en-SG" sz="1600" b="1" dirty="0" err="1">
                <a:solidFill>
                  <a:schemeClr val="tx1"/>
                </a:solidFill>
                <a:latin typeface="Courier New" pitchFamily="49" charset="0"/>
                <a:cs typeface="Courier New" pitchFamily="49" charset="0"/>
              </a:rPr>
              <a:t>sqrt</a:t>
            </a:r>
            <a:r>
              <a:rPr lang="en-SG" sz="1600" b="1" dirty="0">
                <a:solidFill>
                  <a:schemeClr val="tx1"/>
                </a:solidFill>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5</a:t>
            </a:r>
            <a:r>
              <a:rPr lang="en-SG" sz="1600" b="1" dirty="0">
                <a:solidFill>
                  <a:schemeClr val="tx1"/>
                </a:solidFill>
                <a:latin typeface="Courier New" pitchFamily="49" charset="0"/>
                <a:cs typeface="Courier New" pitchFamily="49" charset="0"/>
              </a:rPr>
              <a:t>*temperature + </a:t>
            </a:r>
            <a:r>
              <a:rPr lang="en-SG" sz="1600" b="1" dirty="0">
                <a:solidFill>
                  <a:srgbClr val="006600"/>
                </a:solidFill>
                <a:latin typeface="Courier New" pitchFamily="49" charset="0"/>
                <a:cs typeface="Courier New" pitchFamily="49" charset="0"/>
              </a:rPr>
              <a:t>297</a:t>
            </a:r>
            <a:r>
              <a:rPr lang="en-SG" sz="1600" b="1" dirty="0">
                <a:solidFill>
                  <a:schemeClr val="tx1"/>
                </a:solidFill>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247</a:t>
            </a:r>
            <a:r>
              <a:rPr lang="en-SG" sz="1600" b="1" dirty="0">
                <a:solidFill>
                  <a:schemeClr val="tx1"/>
                </a:solidFill>
                <a:latin typeface="Courier New" pitchFamily="49" charset="0"/>
                <a:cs typeface="Courier New" pitchFamily="49" charset="0"/>
              </a:rPr>
              <a:t> );</a:t>
            </a:r>
          </a:p>
          <a:p>
            <a:pPr eaLnBrk="1" hangingPunct="1">
              <a:defRPr/>
            </a:pPr>
            <a:r>
              <a:rPr lang="en-SG" sz="1600" b="1" dirty="0" smtClean="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sp>
        <p:nvSpPr>
          <p:cNvPr id="12" name="Content Placeholder 3"/>
          <p:cNvSpPr txBox="1">
            <a:spLocks/>
          </p:cNvSpPr>
          <p:nvPr/>
        </p:nvSpPr>
        <p:spPr bwMode="auto">
          <a:xfrm>
            <a:off x="460738" y="5160486"/>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smtClean="0">
                <a:solidFill>
                  <a:schemeClr val="tx1"/>
                </a:solidFill>
              </a:rPr>
              <a:t>Sometimes we also write </a:t>
            </a:r>
            <a:r>
              <a:rPr lang="en-US" dirty="0" smtClean="0"/>
              <a:t>post-condition</a:t>
            </a:r>
            <a:r>
              <a:rPr lang="en-US" dirty="0" smtClean="0">
                <a:solidFill>
                  <a:schemeClr val="tx1"/>
                </a:solidFill>
              </a:rPr>
              <a:t>.</a:t>
            </a:r>
            <a:endParaRPr lang="en-US" dirty="0" smtClean="0"/>
          </a:p>
          <a:p>
            <a:pPr lvl="1">
              <a:buFont typeface="Wingdings" pitchFamily="2" charset="2"/>
              <a:buChar char="q"/>
            </a:pPr>
            <a:r>
              <a:rPr lang="en-SG" dirty="0" smtClean="0"/>
              <a:t>describes conditions that will be true </a:t>
            </a:r>
            <a:r>
              <a:rPr lang="en-SG" dirty="0" smtClean="0">
                <a:solidFill>
                  <a:srgbClr val="C00000"/>
                </a:solidFill>
              </a:rPr>
              <a:t>after executing </a:t>
            </a:r>
            <a:r>
              <a:rPr lang="en-SG" dirty="0"/>
              <a:t>a</a:t>
            </a:r>
            <a:r>
              <a:rPr lang="en-SG" dirty="0" smtClean="0">
                <a:solidFill>
                  <a:srgbClr val="C00000"/>
                </a:solidFill>
              </a:rPr>
              <a:t> </a:t>
            </a:r>
            <a:r>
              <a:rPr lang="en-SG" dirty="0" smtClean="0"/>
              <a:t>function.</a:t>
            </a:r>
            <a:endParaRPr lang="en-SG" dirty="0"/>
          </a:p>
        </p:txBody>
      </p:sp>
      <p:sp>
        <p:nvSpPr>
          <p:cNvPr id="13" name="Content Placeholder 3"/>
          <p:cNvSpPr txBox="1">
            <a:spLocks/>
          </p:cNvSpPr>
          <p:nvPr/>
        </p:nvSpPr>
        <p:spPr bwMode="auto">
          <a:xfrm>
            <a:off x="1193724" y="2516354"/>
            <a:ext cx="2995505"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a:buNone/>
            </a:pPr>
            <a:r>
              <a:rPr lang="en-US" sz="1800" dirty="0" smtClean="0">
                <a:solidFill>
                  <a:schemeClr val="tx1"/>
                </a:solidFill>
              </a:rPr>
              <a:t>Ex 2: Calculate speed of sound from temperature:</a:t>
            </a:r>
            <a:endParaRPr lang="en-SG" sz="1800" dirty="0">
              <a:solidFill>
                <a:schemeClr val="tx1"/>
              </a:solidFill>
            </a:endParaRPr>
          </a:p>
        </p:txBody>
      </p:sp>
      <p:sp>
        <p:nvSpPr>
          <p:cNvPr id="14" name="Text Box 4"/>
          <p:cNvSpPr txBox="1">
            <a:spLocks noChangeArrowheads="1"/>
          </p:cNvSpPr>
          <p:nvPr/>
        </p:nvSpPr>
        <p:spPr bwMode="auto">
          <a:xfrm>
            <a:off x="1044868" y="3540148"/>
            <a:ext cx="5028938" cy="338554"/>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SG" sz="1600" b="1" dirty="0">
                <a:solidFill>
                  <a:srgbClr val="800000"/>
                </a:solidFill>
                <a:latin typeface="Courier New" pitchFamily="49" charset="0"/>
                <a:cs typeface="Arial" pitchFamily="34" charset="0"/>
              </a:rPr>
              <a:t>// </a:t>
            </a:r>
            <a:r>
              <a:rPr lang="en-SG" sz="1600" b="1" dirty="0" smtClean="0">
                <a:solidFill>
                  <a:srgbClr val="800000"/>
                </a:solidFill>
                <a:latin typeface="Courier New" pitchFamily="49" charset="0"/>
                <a:cs typeface="Arial" pitchFamily="34" charset="0"/>
              </a:rPr>
              <a:t>pre-condition</a:t>
            </a:r>
            <a:r>
              <a:rPr lang="en-SG" sz="1600" b="1" dirty="0">
                <a:solidFill>
                  <a:srgbClr val="800000"/>
                </a:solidFill>
                <a:latin typeface="Courier New" pitchFamily="49" charset="0"/>
                <a:cs typeface="Arial" pitchFamily="34" charset="0"/>
              </a:rPr>
              <a:t>: </a:t>
            </a:r>
            <a:r>
              <a:rPr lang="en-SG" sz="1600" b="1" dirty="0" smtClean="0">
                <a:solidFill>
                  <a:srgbClr val="800000"/>
                </a:solidFill>
                <a:latin typeface="Courier New" pitchFamily="49" charset="0"/>
                <a:cs typeface="Arial" pitchFamily="34" charset="0"/>
              </a:rPr>
              <a:t>temperature </a:t>
            </a:r>
            <a:r>
              <a:rPr lang="en-SG" sz="1600" b="1" dirty="0">
                <a:solidFill>
                  <a:srgbClr val="800000"/>
                </a:solidFill>
                <a:latin typeface="Courier New" pitchFamily="49" charset="0"/>
                <a:cs typeface="Arial" pitchFamily="34" charset="0"/>
              </a:rPr>
              <a:t>&gt;= -59.4</a:t>
            </a:r>
          </a:p>
        </p:txBody>
      </p:sp>
      <p:sp>
        <p:nvSpPr>
          <p:cNvPr id="11"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27</a:t>
            </a:fld>
            <a:endParaRPr lang="en-US" sz="1000" dirty="0">
              <a:solidFill>
                <a:srgbClr val="000000"/>
              </a:solidFill>
            </a:endParaRPr>
          </a:p>
        </p:txBody>
      </p:sp>
    </p:spTree>
    <p:extLst>
      <p:ext uri="{BB962C8B-B14F-4D97-AF65-F5344CB8AC3E}">
        <p14:creationId xmlns:p14="http://schemas.microsoft.com/office/powerpoint/2010/main" val="2263400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a:t>Ex </a:t>
            </a:r>
            <a:r>
              <a:rPr lang="en-GB" dirty="0" smtClean="0"/>
              <a:t>#3 </a:t>
            </a:r>
            <a:r>
              <a:rPr lang="en-GB" dirty="0"/>
              <a:t>(take-home): Magic Number</a:t>
            </a:r>
            <a:endParaRPr lang="en-SG" dirty="0"/>
          </a:p>
        </p:txBody>
      </p:sp>
      <p:sp>
        <p:nvSpPr>
          <p:cNvPr id="3" name="Content Placeholder 2"/>
          <p:cNvSpPr>
            <a:spLocks noGrp="1"/>
          </p:cNvSpPr>
          <p:nvPr>
            <p:ph idx="1"/>
          </p:nvPr>
        </p:nvSpPr>
        <p:spPr>
          <a:xfrm>
            <a:off x="457200" y="1371600"/>
            <a:ext cx="8229600" cy="5078313"/>
          </a:xfrm>
        </p:spPr>
        <p:txBody>
          <a:bodyPr>
            <a:spAutoFit/>
          </a:bodyPr>
          <a:lstStyle/>
          <a:p>
            <a:r>
              <a:rPr lang="en-SG" kern="1200" dirty="0">
                <a:solidFill>
                  <a:schemeClr val="tx1"/>
                </a:solidFill>
              </a:rPr>
              <a:t>Write a program </a:t>
            </a:r>
            <a:r>
              <a:rPr lang="en-SG" kern="1200" dirty="0"/>
              <a:t>Week3_MagicNumber.c</a:t>
            </a:r>
            <a:r>
              <a:rPr lang="en-SG" kern="1200" dirty="0">
                <a:solidFill>
                  <a:schemeClr val="tx1"/>
                </a:solidFill>
              </a:rPr>
              <a:t> that reads two positive integers (with at most 5 digits) and for each, adds up the digits (from right) in positions 1, 3, and 5. The right-most digit of the sum is the required answer</a:t>
            </a:r>
            <a:r>
              <a:rPr lang="en-SG" kern="1200" dirty="0" smtClean="0">
                <a:solidFill>
                  <a:schemeClr val="tx1"/>
                </a:solidFill>
              </a:rPr>
              <a:t>.</a:t>
            </a:r>
          </a:p>
          <a:p>
            <a:pPr lvl="1">
              <a:buFont typeface="Wingdings" pitchFamily="2" charset="2"/>
              <a:buChar char="q"/>
            </a:pPr>
            <a:r>
              <a:rPr lang="en-SG" kern="1200" dirty="0"/>
              <a:t>For example, if input is </a:t>
            </a:r>
            <a:r>
              <a:rPr lang="en-SG" u="sng" kern="1200" dirty="0"/>
              <a:t>7</a:t>
            </a:r>
            <a:r>
              <a:rPr lang="en-SG" kern="1200" dirty="0"/>
              <a:t>6</a:t>
            </a:r>
            <a:r>
              <a:rPr lang="en-SG" u="sng" kern="1200" dirty="0"/>
              <a:t>5</a:t>
            </a:r>
            <a:r>
              <a:rPr lang="en-SG" kern="1200" dirty="0"/>
              <a:t>2</a:t>
            </a:r>
            <a:r>
              <a:rPr lang="en-SG" u="sng" kern="1200" dirty="0"/>
              <a:t>4</a:t>
            </a:r>
            <a:r>
              <a:rPr lang="en-SG" kern="1200" dirty="0"/>
              <a:t>, then adding up the digits 4, 5 and 7, we get 1</a:t>
            </a:r>
            <a:r>
              <a:rPr lang="en-SG" u="sng" kern="1200" dirty="0"/>
              <a:t>6</a:t>
            </a:r>
            <a:r>
              <a:rPr lang="en-SG" kern="1200" dirty="0"/>
              <a:t>. The answer is hence 6</a:t>
            </a:r>
            <a:r>
              <a:rPr lang="en-SG" kern="1200" dirty="0" smtClean="0"/>
              <a:t>.</a:t>
            </a:r>
          </a:p>
          <a:p>
            <a:pPr lvl="1">
              <a:buFont typeface="Wingdings" pitchFamily="2" charset="2"/>
              <a:buChar char="q"/>
            </a:pPr>
            <a:r>
              <a:rPr lang="en-SG" kern="1200" dirty="0"/>
              <a:t>You should </a:t>
            </a:r>
            <a:r>
              <a:rPr lang="en-SG" kern="1200" dirty="0" smtClean="0"/>
              <a:t>define </a:t>
            </a:r>
            <a:r>
              <a:rPr lang="en-SG" kern="1200" dirty="0"/>
              <a:t>a function </a:t>
            </a:r>
            <a:r>
              <a:rPr lang="en-SG" kern="1200" dirty="0" err="1" smtClean="0">
                <a:solidFill>
                  <a:srgbClr val="0000FF"/>
                </a:solidFill>
              </a:rPr>
              <a:t>get_magic</a:t>
            </a:r>
            <a:r>
              <a:rPr lang="en-SG" kern="1200" dirty="0" smtClean="0"/>
              <a:t> </a:t>
            </a:r>
            <a:r>
              <a:rPr lang="en-SG" kern="1200" dirty="0"/>
              <a:t>to compute and return the answer</a:t>
            </a:r>
            <a:r>
              <a:rPr lang="en-SG" kern="1200" dirty="0" smtClean="0"/>
              <a:t>. Determine the </a:t>
            </a:r>
            <a:r>
              <a:rPr lang="en-SG" i="1" kern="1200" dirty="0" smtClean="0"/>
              <a:t>parameter list </a:t>
            </a:r>
            <a:r>
              <a:rPr lang="en-SG" kern="1200" dirty="0" smtClean="0"/>
              <a:t>and </a:t>
            </a:r>
            <a:r>
              <a:rPr lang="en-SG" i="1" kern="1200" dirty="0" smtClean="0"/>
              <a:t>return type</a:t>
            </a:r>
            <a:r>
              <a:rPr lang="en-SG" kern="1200" dirty="0" smtClean="0"/>
              <a:t> of this function by yourself.</a:t>
            </a:r>
          </a:p>
          <a:p>
            <a:pPr lvl="1">
              <a:buFont typeface="Wingdings" pitchFamily="2" charset="2"/>
              <a:buChar char="q"/>
            </a:pPr>
            <a:endParaRPr lang="en-US" sz="1800" i="1" kern="1200" dirty="0">
              <a:solidFill>
                <a:srgbClr val="800000"/>
              </a:solidFill>
            </a:endParaRPr>
          </a:p>
          <a:p>
            <a:pPr lvl="1">
              <a:buFont typeface="Wingdings" pitchFamily="2" charset="2"/>
              <a:buChar char="q"/>
            </a:pPr>
            <a:endParaRPr lang="en-US" sz="1800" i="1" kern="1200" dirty="0" smtClean="0">
              <a:solidFill>
                <a:srgbClr val="800000"/>
              </a:solidFill>
            </a:endParaRPr>
          </a:p>
          <a:p>
            <a:pPr lvl="1">
              <a:buFont typeface="Wingdings" pitchFamily="2" charset="2"/>
              <a:buChar char="q"/>
            </a:pPr>
            <a:endParaRPr lang="en-US" sz="1800" i="1" kern="1200" dirty="0">
              <a:solidFill>
                <a:srgbClr val="800000"/>
              </a:solidFill>
            </a:endParaRPr>
          </a:p>
          <a:p>
            <a:pPr lvl="1">
              <a:buFont typeface="Wingdings" pitchFamily="2" charset="2"/>
              <a:buChar char="q"/>
            </a:pPr>
            <a:endParaRPr lang="en-SG" sz="2000" i="1" dirty="0" smtClean="0">
              <a:solidFill>
                <a:srgbClr val="800000"/>
              </a:solidFill>
            </a:endParaRPr>
          </a:p>
          <a:p>
            <a:pPr marL="0" indent="0">
              <a:buNone/>
            </a:pPr>
            <a:r>
              <a:rPr lang="en-SG" sz="2000" i="1" dirty="0" smtClean="0">
                <a:solidFill>
                  <a:srgbClr val="800000"/>
                </a:solidFill>
              </a:rPr>
              <a:t>* This </a:t>
            </a:r>
            <a:r>
              <a:rPr lang="en-SG" sz="2000" i="1" dirty="0">
                <a:solidFill>
                  <a:srgbClr val="800000"/>
                </a:solidFill>
              </a:rPr>
              <a:t>exercise is mounted on </a:t>
            </a:r>
            <a:r>
              <a:rPr lang="en-SG" sz="2000" i="1" dirty="0" err="1">
                <a:solidFill>
                  <a:srgbClr val="800000"/>
                </a:solidFill>
              </a:rPr>
              <a:t>CodeCrunch</a:t>
            </a:r>
            <a:r>
              <a:rPr lang="en-SG" sz="2000" i="1" dirty="0">
                <a:solidFill>
                  <a:srgbClr val="800000"/>
                </a:solidFill>
              </a:rPr>
              <a:t> as a </a:t>
            </a:r>
            <a:r>
              <a:rPr lang="en-SG" sz="2000" i="1" dirty="0" smtClean="0">
                <a:solidFill>
                  <a:srgbClr val="800000"/>
                </a:solidFill>
              </a:rPr>
              <a:t>self-practice </a:t>
            </a:r>
            <a:r>
              <a:rPr lang="en-SG" sz="2000" i="1" dirty="0">
                <a:solidFill>
                  <a:srgbClr val="800000"/>
                </a:solidFill>
              </a:rPr>
              <a:t>exercise</a:t>
            </a:r>
            <a:r>
              <a:rPr lang="en-SG" sz="2000" i="1" dirty="0" smtClean="0">
                <a:solidFill>
                  <a:srgbClr val="800000"/>
                </a:solidFill>
              </a:rPr>
              <a:t>.</a:t>
            </a:r>
            <a:endParaRPr lang="en-SG" sz="2000" i="1" kern="1200" dirty="0">
              <a:solidFill>
                <a:schemeClr val="tx1"/>
              </a:solidFill>
            </a:endParaRPr>
          </a:p>
        </p:txBody>
      </p:sp>
      <p:sp>
        <p:nvSpPr>
          <p:cNvPr id="6" name="TextBox 5"/>
          <p:cNvSpPr txBox="1"/>
          <p:nvPr/>
        </p:nvSpPr>
        <p:spPr>
          <a:xfrm>
            <a:off x="1533205" y="4699332"/>
            <a:ext cx="5909599" cy="1077218"/>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sz="1600" dirty="0"/>
              <a:t>Enter 1st value: </a:t>
            </a:r>
            <a:r>
              <a:rPr lang="en-SG" sz="1600" dirty="0">
                <a:solidFill>
                  <a:srgbClr val="0000FF"/>
                </a:solidFill>
              </a:rPr>
              <a:t>76524</a:t>
            </a:r>
          </a:p>
          <a:p>
            <a:r>
              <a:rPr lang="en-SG" sz="1600" dirty="0">
                <a:solidFill>
                  <a:srgbClr val="9933FF"/>
                </a:solidFill>
              </a:rPr>
              <a:t>Magic number = 6</a:t>
            </a:r>
          </a:p>
          <a:p>
            <a:r>
              <a:rPr lang="en-SG" sz="1600" dirty="0"/>
              <a:t>Enter 2nd value: </a:t>
            </a:r>
            <a:r>
              <a:rPr lang="en-SG" sz="1600" dirty="0">
                <a:solidFill>
                  <a:srgbClr val="0000FF"/>
                </a:solidFill>
              </a:rPr>
              <a:t>8946</a:t>
            </a:r>
          </a:p>
          <a:p>
            <a:r>
              <a:rPr lang="en-SG" sz="1600" dirty="0">
                <a:solidFill>
                  <a:srgbClr val="9933FF"/>
                </a:solidFill>
              </a:rPr>
              <a:t>Magic number = </a:t>
            </a:r>
            <a:r>
              <a:rPr lang="en-SG" sz="1600" dirty="0" smtClean="0">
                <a:solidFill>
                  <a:srgbClr val="9933FF"/>
                </a:solidFill>
              </a:rPr>
              <a:t>5</a:t>
            </a:r>
            <a:endParaRPr lang="en-SG" sz="1600" dirty="0">
              <a:solidFill>
                <a:srgbClr val="9933FF"/>
              </a:solidFill>
            </a:endParaRPr>
          </a:p>
        </p:txBody>
      </p:sp>
      <p:sp>
        <p:nvSpPr>
          <p:cNvPr id="7"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28</a:t>
            </a:fld>
            <a:endParaRPr lang="en-US" sz="1000" dirty="0">
              <a:solidFill>
                <a:srgbClr val="000000"/>
              </a:solidFill>
            </a:endParaRPr>
          </a:p>
        </p:txBody>
      </p:sp>
    </p:spTree>
    <p:extLst>
      <p:ext uri="{BB962C8B-B14F-4D97-AF65-F5344CB8AC3E}">
        <p14:creationId xmlns:p14="http://schemas.microsoft.com/office/powerpoint/2010/main" val="2181883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US" i="1" dirty="0" smtClean="0"/>
              <a:t>.</a:t>
            </a:r>
            <a:r>
              <a:rPr lang="en-US" i="1" dirty="0" err="1" smtClean="0"/>
              <a:t>vimrc</a:t>
            </a:r>
            <a:r>
              <a:rPr lang="en-US" dirty="0" smtClean="0"/>
              <a:t> and </a:t>
            </a:r>
            <a:r>
              <a:rPr lang="en-US" i="1" dirty="0" err="1" smtClean="0"/>
              <a:t>gcc</a:t>
            </a:r>
            <a:endParaRPr lang="en-SG" i="1" dirty="0"/>
          </a:p>
        </p:txBody>
      </p:sp>
      <p:sp>
        <p:nvSpPr>
          <p:cNvPr id="3" name="Content Placeholder 2"/>
          <p:cNvSpPr>
            <a:spLocks noGrp="1"/>
          </p:cNvSpPr>
          <p:nvPr>
            <p:ph idx="1"/>
          </p:nvPr>
        </p:nvSpPr>
        <p:spPr>
          <a:xfrm>
            <a:off x="457199" y="1371600"/>
            <a:ext cx="5773479" cy="2185214"/>
          </a:xfrm>
        </p:spPr>
        <p:txBody>
          <a:bodyPr wrap="square">
            <a:spAutoFit/>
          </a:bodyPr>
          <a:lstStyle/>
          <a:p>
            <a:r>
              <a:rPr lang="en-US" kern="1200" dirty="0" smtClean="0"/>
              <a:t>.</a:t>
            </a:r>
            <a:r>
              <a:rPr lang="en-US" kern="1200" dirty="0" err="1" smtClean="0"/>
              <a:t>vimrc</a:t>
            </a:r>
            <a:endParaRPr lang="en-US" kern="1200" dirty="0" smtClean="0"/>
          </a:p>
          <a:p>
            <a:pPr lvl="1">
              <a:buFont typeface="Wingdings" pitchFamily="2" charset="2"/>
              <a:buChar char="q"/>
            </a:pPr>
            <a:r>
              <a:rPr lang="en-SG" kern="1200" dirty="0" smtClean="0"/>
              <a:t>Configuration </a:t>
            </a:r>
            <a:r>
              <a:rPr lang="en-SG" kern="1200" dirty="0"/>
              <a:t>file </a:t>
            </a:r>
            <a:r>
              <a:rPr lang="en-SG" kern="1200" dirty="0" smtClean="0"/>
              <a:t>that controls </a:t>
            </a:r>
            <a:r>
              <a:rPr lang="en-SG" kern="1200" dirty="0"/>
              <a:t>how your vim looks and </a:t>
            </a:r>
            <a:r>
              <a:rPr lang="en-SG" kern="1200" dirty="0" smtClean="0"/>
              <a:t>works.</a:t>
            </a:r>
          </a:p>
          <a:p>
            <a:pPr lvl="1">
              <a:buFont typeface="Wingdings" pitchFamily="2" charset="2"/>
              <a:buChar char="q"/>
            </a:pPr>
            <a:r>
              <a:rPr lang="en-SG" kern="1200" dirty="0" smtClean="0"/>
              <a:t>Downloaded to your UNIX home </a:t>
            </a:r>
            <a:r>
              <a:rPr lang="en-SG" kern="1200" dirty="0"/>
              <a:t>directory when you </a:t>
            </a:r>
            <a:r>
              <a:rPr lang="en-SG" kern="1200" dirty="0" smtClean="0"/>
              <a:t>run setup script.</a:t>
            </a:r>
          </a:p>
          <a:p>
            <a:pPr lvl="1">
              <a:buFont typeface="Wingdings" pitchFamily="2" charset="2"/>
              <a:buChar char="q"/>
            </a:pPr>
            <a:r>
              <a:rPr lang="en-US" kern="1200" dirty="0" smtClean="0">
                <a:solidFill>
                  <a:schemeClr val="tx1"/>
                </a:solidFill>
              </a:rPr>
              <a:t>May view or change its contents using </a:t>
            </a:r>
            <a:r>
              <a:rPr lang="en-US" i="1" kern="1200" dirty="0" smtClean="0">
                <a:solidFill>
                  <a:schemeClr val="tx1"/>
                </a:solidFill>
              </a:rPr>
              <a:t>vim</a:t>
            </a:r>
          </a:p>
        </p:txBody>
      </p:sp>
      <p:pic>
        <p:nvPicPr>
          <p:cNvPr id="931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944" y="617141"/>
            <a:ext cx="2881423" cy="337471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bwMode="auto">
          <a:xfrm>
            <a:off x="460738" y="3644921"/>
            <a:ext cx="8229600" cy="28130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kern="1200" dirty="0" err="1" smtClean="0"/>
              <a:t>gcc</a:t>
            </a:r>
            <a:endParaRPr lang="en-US" kern="1200" dirty="0" smtClean="0"/>
          </a:p>
          <a:p>
            <a:pPr lvl="1">
              <a:buFont typeface="Wingdings" pitchFamily="2" charset="2"/>
              <a:buChar char="q"/>
            </a:pPr>
            <a:r>
              <a:rPr lang="en-US" kern="1200" dirty="0" smtClean="0"/>
              <a:t>Only source code will be submitted to </a:t>
            </a:r>
            <a:r>
              <a:rPr lang="en-US" kern="1200" dirty="0" err="1" smtClean="0"/>
              <a:t>CodeCrunch</a:t>
            </a:r>
            <a:r>
              <a:rPr lang="en-US" kern="1200" dirty="0" smtClean="0"/>
              <a:t>, therefore </a:t>
            </a:r>
            <a:r>
              <a:rPr lang="en-SG" kern="1200" dirty="0" smtClean="0"/>
              <a:t>how you name your executable file (</a:t>
            </a:r>
            <a:r>
              <a:rPr lang="en-SG" kern="1200" dirty="0" err="1" smtClean="0">
                <a:solidFill>
                  <a:srgbClr val="0000FF"/>
                </a:solidFill>
              </a:rPr>
              <a:t>a.out</a:t>
            </a:r>
            <a:r>
              <a:rPr lang="en-SG" kern="1200" dirty="0" smtClean="0"/>
              <a:t> or whatever) is not important.</a:t>
            </a:r>
          </a:p>
          <a:p>
            <a:pPr lvl="1">
              <a:buFont typeface="Wingdings" pitchFamily="2" charset="2"/>
              <a:buChar char="q"/>
            </a:pPr>
            <a:r>
              <a:rPr lang="en-US" kern="1200" dirty="0" smtClean="0"/>
              <a:t>Common </a:t>
            </a:r>
            <a:r>
              <a:rPr lang="en-SG" kern="1200" dirty="0" smtClean="0"/>
              <a:t>errors/warnings at this point:</a:t>
            </a:r>
          </a:p>
          <a:p>
            <a:pPr lvl="2">
              <a:buFont typeface="Wingdings" pitchFamily="2" charset="2"/>
              <a:buChar char="q"/>
            </a:pPr>
            <a:r>
              <a:rPr lang="en-US" dirty="0" smtClean="0">
                <a:latin typeface="Arial" pitchFamily="34" charset="0"/>
                <a:cs typeface="Arial" pitchFamily="34" charset="0"/>
              </a:rPr>
              <a:t>Missing </a:t>
            </a:r>
            <a:r>
              <a:rPr lang="en-US" dirty="0" smtClean="0">
                <a:solidFill>
                  <a:srgbClr val="800000"/>
                </a:solidFill>
                <a:latin typeface="Arial" pitchFamily="34" charset="0"/>
                <a:cs typeface="Arial" pitchFamily="34" charset="0"/>
              </a:rPr>
              <a:t>&amp;</a:t>
            </a:r>
            <a:r>
              <a:rPr lang="en-US" dirty="0" smtClean="0">
                <a:latin typeface="Arial" pitchFamily="34" charset="0"/>
                <a:cs typeface="Arial" pitchFamily="34" charset="0"/>
              </a:rPr>
              <a:t> (address operator) in </a:t>
            </a:r>
            <a:r>
              <a:rPr lang="en-US" dirty="0" err="1" smtClean="0">
                <a:solidFill>
                  <a:srgbClr val="800000"/>
                </a:solidFill>
                <a:latin typeface="Arial" pitchFamily="34" charset="0"/>
                <a:cs typeface="Arial" pitchFamily="34" charset="0"/>
              </a:rPr>
              <a:t>scanf</a:t>
            </a:r>
            <a:r>
              <a:rPr lang="en-US" dirty="0" smtClean="0">
                <a:solidFill>
                  <a:srgbClr val="800000"/>
                </a:solidFill>
                <a:latin typeface="Arial" pitchFamily="34" charset="0"/>
                <a:cs typeface="Arial" pitchFamily="34" charset="0"/>
              </a:rPr>
              <a:t>() </a:t>
            </a:r>
            <a:r>
              <a:rPr lang="en-US" dirty="0" smtClean="0">
                <a:latin typeface="Arial" pitchFamily="34" charset="0"/>
                <a:cs typeface="Arial" pitchFamily="34" charset="0"/>
              </a:rPr>
              <a:t>function</a:t>
            </a:r>
          </a:p>
          <a:p>
            <a:pPr lvl="2">
              <a:buFont typeface="Wingdings" pitchFamily="2" charset="2"/>
              <a:buChar char="q"/>
            </a:pPr>
            <a:r>
              <a:rPr lang="en-US" dirty="0" smtClean="0">
                <a:latin typeface="Arial" pitchFamily="34" charset="0"/>
                <a:cs typeface="Arial" pitchFamily="34" charset="0"/>
              </a:rPr>
              <a:t>Forget to use </a:t>
            </a:r>
            <a:r>
              <a:rPr lang="en-US" dirty="0">
                <a:solidFill>
                  <a:srgbClr val="800000"/>
                </a:solidFill>
                <a:latin typeface="Arial" pitchFamily="34" charset="0"/>
                <a:cs typeface="Arial" pitchFamily="34" charset="0"/>
              </a:rPr>
              <a:t>-</a:t>
            </a:r>
            <a:r>
              <a:rPr lang="en-US" dirty="0" smtClean="0">
                <a:solidFill>
                  <a:srgbClr val="800000"/>
                </a:solidFill>
                <a:latin typeface="Arial" pitchFamily="34" charset="0"/>
                <a:cs typeface="Arial" pitchFamily="34" charset="0"/>
              </a:rPr>
              <a:t>lm </a:t>
            </a:r>
            <a:r>
              <a:rPr lang="en-US" dirty="0" smtClean="0">
                <a:latin typeface="Arial" pitchFamily="34" charset="0"/>
                <a:cs typeface="Arial" pitchFamily="34" charset="0"/>
              </a:rPr>
              <a:t>option when program uses math functions</a:t>
            </a:r>
          </a:p>
          <a:p>
            <a:pPr lvl="2">
              <a:buFont typeface="Wingdings" pitchFamily="2" charset="2"/>
              <a:buChar char="q"/>
            </a:pPr>
            <a:r>
              <a:rPr lang="en-US" kern="1200" dirty="0" smtClean="0">
                <a:latin typeface="Arial" pitchFamily="34" charset="0"/>
                <a:cs typeface="Arial" pitchFamily="34" charset="0"/>
              </a:rPr>
              <a:t>Forget to initialize a variable before using its value.</a:t>
            </a:r>
            <a:endParaRPr lang="en-SG" kern="1200" dirty="0"/>
          </a:p>
        </p:txBody>
      </p:sp>
      <p:sp>
        <p:nvSpPr>
          <p:cNvPr id="10"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29</a:t>
            </a:fld>
            <a:endParaRPr lang="en-US" sz="1000" dirty="0">
              <a:solidFill>
                <a:srgbClr val="000000"/>
              </a:solidFill>
            </a:endParaRPr>
          </a:p>
        </p:txBody>
      </p:sp>
      <p:sp>
        <p:nvSpPr>
          <p:cNvPr id="11" name="TextBox 3"/>
          <p:cNvSpPr txBox="1"/>
          <p:nvPr/>
        </p:nvSpPr>
        <p:spPr>
          <a:xfrm>
            <a:off x="4106948" y="483757"/>
            <a:ext cx="1704304" cy="442674"/>
          </a:xfrm>
          <a:prstGeom prst="roundRect">
            <a:avLst/>
          </a:prstGeom>
          <a:noFill/>
          <a:ln>
            <a:solidFill>
              <a:schemeClr val="accent6">
                <a:lumMod val="75000"/>
              </a:schemeClr>
            </a:solidFill>
          </a:ln>
        </p:spPr>
        <p:txBody>
          <a:bodyPr wrap="square">
            <a:spAutoFit/>
          </a:bodyPr>
          <a:lstStyle>
            <a:defPPr>
              <a:defRPr lang="en-US"/>
            </a:defPPr>
            <a:lvl1pPr algn="l" defTabSz="871538" rtl="0" fontAlgn="base">
              <a:spcBef>
                <a:spcPct val="0"/>
              </a:spcBef>
              <a:spcAft>
                <a:spcPct val="0"/>
              </a:spcAft>
              <a:defRPr sz="1700" kern="1200">
                <a:solidFill>
                  <a:schemeClr val="tx1"/>
                </a:solidFill>
                <a:latin typeface="Arial" charset="0"/>
                <a:ea typeface="+mn-ea"/>
                <a:cs typeface="Arial" charset="0"/>
              </a:defRPr>
            </a:lvl1pPr>
            <a:lvl2pPr marL="434975" indent="22225" algn="l" defTabSz="871538" rtl="0" fontAlgn="base">
              <a:spcBef>
                <a:spcPct val="0"/>
              </a:spcBef>
              <a:spcAft>
                <a:spcPct val="0"/>
              </a:spcAft>
              <a:defRPr sz="1700" kern="1200">
                <a:solidFill>
                  <a:schemeClr val="tx1"/>
                </a:solidFill>
                <a:latin typeface="Arial" charset="0"/>
                <a:ea typeface="+mn-ea"/>
                <a:cs typeface="Arial" charset="0"/>
              </a:defRPr>
            </a:lvl2pPr>
            <a:lvl3pPr marL="871538" indent="42863" algn="l" defTabSz="871538" rtl="0" fontAlgn="base">
              <a:spcBef>
                <a:spcPct val="0"/>
              </a:spcBef>
              <a:spcAft>
                <a:spcPct val="0"/>
              </a:spcAft>
              <a:defRPr sz="1700" kern="1200">
                <a:solidFill>
                  <a:schemeClr val="tx1"/>
                </a:solidFill>
                <a:latin typeface="Arial" charset="0"/>
                <a:ea typeface="+mn-ea"/>
                <a:cs typeface="Arial" charset="0"/>
              </a:defRPr>
            </a:lvl3pPr>
            <a:lvl4pPr marL="1308100" indent="63500" algn="l" defTabSz="871538" rtl="0" fontAlgn="base">
              <a:spcBef>
                <a:spcPct val="0"/>
              </a:spcBef>
              <a:spcAft>
                <a:spcPct val="0"/>
              </a:spcAft>
              <a:defRPr sz="1700" kern="1200">
                <a:solidFill>
                  <a:schemeClr val="tx1"/>
                </a:solidFill>
                <a:latin typeface="Arial" charset="0"/>
                <a:ea typeface="+mn-ea"/>
                <a:cs typeface="Arial" charset="0"/>
              </a:defRPr>
            </a:lvl4pPr>
            <a:lvl5pPr marL="1744663" indent="84138" algn="l" defTabSz="871538"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a:lstStyle>
          <a:p>
            <a:pPr algn="ctr" defTabSz="872733" fontAlgn="auto">
              <a:spcBef>
                <a:spcPts val="0"/>
              </a:spcBef>
              <a:spcAft>
                <a:spcPts val="0"/>
              </a:spcAft>
              <a:defRPr/>
            </a:pPr>
            <a:r>
              <a:rPr lang="en-US" sz="2000" b="1" dirty="0">
                <a:solidFill>
                  <a:schemeClr val="accent6">
                    <a:lumMod val="75000"/>
                  </a:schemeClr>
                </a:solidFill>
                <a:latin typeface="Arial" pitchFamily="34" charset="0"/>
                <a:cs typeface="Arial" pitchFamily="34" charset="0"/>
              </a:rPr>
              <a:t>Self-read</a:t>
            </a:r>
          </a:p>
        </p:txBody>
      </p:sp>
    </p:spTree>
    <p:extLst>
      <p:ext uri="{BB962C8B-B14F-4D97-AF65-F5344CB8AC3E}">
        <p14:creationId xmlns:p14="http://schemas.microsoft.com/office/powerpoint/2010/main" val="1575360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3187"/>
                                        </p:tgtEl>
                                        <p:attrNameLst>
                                          <p:attrName>style.visibility</p:attrName>
                                        </p:attrNameLst>
                                      </p:cBhvr>
                                      <p:to>
                                        <p:strVal val="visible"/>
                                      </p:to>
                                    </p:set>
                                    <p:animEffect transition="in" filter="dissolve">
                                      <p:cBhvr>
                                        <p:cTn id="21" dur="500"/>
                                        <p:tgtEl>
                                          <p:spTgt spid="9318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dissolve">
                                      <p:cBhvr>
                                        <p:cTn id="26" dur="500"/>
                                        <p:tgtEl>
                                          <p:spTgt spid="8">
                                            <p:txEl>
                                              <p:pRg st="0" end="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dissolve">
                                      <p:cBhvr>
                                        <p:cTn id="29" dur="500"/>
                                        <p:tgtEl>
                                          <p:spTgt spid="8">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dissolve">
                                      <p:cBhvr>
                                        <p:cTn id="32" dur="500"/>
                                        <p:tgtEl>
                                          <p:spTgt spid="8">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dissolve">
                                      <p:cBhvr>
                                        <p:cTn id="35" dur="500"/>
                                        <p:tgtEl>
                                          <p:spTgt spid="8">
                                            <p:txEl>
                                              <p:pRg st="3" end="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dissolve">
                                      <p:cBhvr>
                                        <p:cTn id="38" dur="500"/>
                                        <p:tgtEl>
                                          <p:spTgt spid="8">
                                            <p:txEl>
                                              <p:pRg st="4" end="4"/>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dissolve">
                                      <p:cBhvr>
                                        <p:cTn id="4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Last week’s Exercise </a:t>
            </a:r>
            <a:r>
              <a:rPr lang="en-SG" dirty="0"/>
              <a:t>(</a:t>
            </a:r>
            <a:r>
              <a:rPr lang="en-SG" dirty="0" smtClean="0"/>
              <a:t>1/2)</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3</a:t>
            </a:fld>
            <a:endParaRPr lang="en-US" sz="1000" dirty="0">
              <a:solidFill>
                <a:srgbClr val="000000"/>
              </a:solidFill>
            </a:endParaRPr>
          </a:p>
        </p:txBody>
      </p:sp>
      <p:sp>
        <p:nvSpPr>
          <p:cNvPr id="9" name="Rectangle 3"/>
          <p:cNvSpPr txBox="1">
            <a:spLocks noChangeArrowheads="1"/>
          </p:cNvSpPr>
          <p:nvPr/>
        </p:nvSpPr>
        <p:spPr bwMode="auto">
          <a:xfrm>
            <a:off x="545775" y="3107924"/>
            <a:ext cx="5182010" cy="2785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None/>
              <a:tabLst/>
              <a:defRPr/>
            </a:pPr>
            <a:r>
              <a:rPr kumimoji="0" lang="en-GB" sz="2000" b="0" i="0" u="none" strike="noStrike" kern="0" cap="none" spc="0" normalizeH="0" baseline="0" noProof="0" dirty="0" smtClean="0">
                <a:ln>
                  <a:noFill/>
                </a:ln>
                <a:solidFill>
                  <a:srgbClr val="0000FF"/>
                </a:solidFill>
                <a:effectLst/>
                <a:uLnTx/>
                <a:uFillTx/>
                <a:latin typeface="+mn-lt"/>
                <a:ea typeface="+mn-ea"/>
                <a:cs typeface="+mn-cs"/>
              </a:rPr>
              <a:t>Thinking about the algorithm:</a:t>
            </a:r>
          </a:p>
          <a:p>
            <a:pPr marL="457200" marR="0" lvl="0" indent="-457200" algn="l" defTabSz="914400" rtl="0" eaLnBrk="1" fontAlgn="base" latinLnBrk="0" hangingPunct="1">
              <a:lnSpc>
                <a:spcPct val="100000"/>
              </a:lnSpc>
              <a:spcBef>
                <a:spcPts val="600"/>
              </a:spcBef>
              <a:spcAft>
                <a:spcPts val="600"/>
              </a:spcAft>
              <a:buClr>
                <a:schemeClr val="bg2"/>
              </a:buClr>
              <a:buSzPct val="100000"/>
              <a:buFont typeface="Wingdings" pitchFamily="2" charset="2"/>
              <a:buChar char="ü"/>
              <a:tabLst/>
              <a:defRPr/>
            </a:pPr>
            <a:r>
              <a:rPr kumimoji="0" lang="en-GB" sz="2000" b="0" i="0" u="none" strike="noStrike" kern="0" cap="none" spc="0" normalizeH="0" baseline="0" noProof="0" dirty="0" smtClean="0">
                <a:ln>
                  <a:noFill/>
                </a:ln>
                <a:solidFill>
                  <a:srgbClr val="0000FF"/>
                </a:solidFill>
                <a:effectLst/>
                <a:uLnTx/>
                <a:uFillTx/>
                <a:latin typeface="+mn-lt"/>
                <a:ea typeface="+mn-ea"/>
                <a:cs typeface="+mn-cs"/>
              </a:rPr>
              <a:t>What are the variables (and their type) for input data?</a:t>
            </a:r>
          </a:p>
          <a:p>
            <a:pPr marL="457200" marR="0" lvl="0" indent="-457200" algn="l" defTabSz="914400" rtl="0" eaLnBrk="1" fontAlgn="base" latinLnBrk="0" hangingPunct="1">
              <a:lnSpc>
                <a:spcPct val="100000"/>
              </a:lnSpc>
              <a:spcBef>
                <a:spcPts val="600"/>
              </a:spcBef>
              <a:spcAft>
                <a:spcPts val="600"/>
              </a:spcAft>
              <a:buClr>
                <a:schemeClr val="bg2"/>
              </a:buClr>
              <a:buSzPct val="100000"/>
              <a:buFont typeface="Wingdings" pitchFamily="2" charset="2"/>
              <a:buChar char="ü"/>
              <a:tabLst/>
              <a:defRPr/>
            </a:pPr>
            <a:r>
              <a:rPr kumimoji="0" lang="en-GB" sz="2000" b="0" i="0" u="none" strike="noStrike" kern="0" cap="none" spc="0" normalizeH="0" baseline="0" noProof="0" dirty="0" smtClean="0">
                <a:ln>
                  <a:noFill/>
                </a:ln>
                <a:solidFill>
                  <a:srgbClr val="0000FF"/>
                </a:solidFill>
                <a:effectLst/>
                <a:uLnTx/>
                <a:uFillTx/>
                <a:latin typeface="+mn-lt"/>
                <a:ea typeface="+mn-ea"/>
                <a:cs typeface="+mn-cs"/>
              </a:rPr>
              <a:t>What are the variables (and their type) for output?</a:t>
            </a:r>
          </a:p>
          <a:p>
            <a:pPr marL="457200" marR="0" lvl="0" indent="-457200" algn="l" defTabSz="914400" rtl="0" eaLnBrk="1" fontAlgn="base" latinLnBrk="0" hangingPunct="1">
              <a:lnSpc>
                <a:spcPct val="100000"/>
              </a:lnSpc>
              <a:spcBef>
                <a:spcPts val="600"/>
              </a:spcBef>
              <a:spcAft>
                <a:spcPts val="600"/>
              </a:spcAft>
              <a:buClr>
                <a:schemeClr val="bg2"/>
              </a:buClr>
              <a:buSzPct val="100000"/>
              <a:buFont typeface="Wingdings" pitchFamily="2" charset="2"/>
              <a:buChar char="ü"/>
              <a:tabLst/>
              <a:defRPr/>
            </a:pPr>
            <a:r>
              <a:rPr kumimoji="0" lang="en-GB" sz="2000" b="0" i="0" u="none" strike="noStrike" kern="0" cap="none" spc="0" normalizeH="0" baseline="0" noProof="0" dirty="0" smtClean="0">
                <a:ln>
                  <a:noFill/>
                </a:ln>
                <a:solidFill>
                  <a:srgbClr val="0000FF"/>
                </a:solidFill>
                <a:effectLst/>
                <a:uLnTx/>
                <a:uFillTx/>
                <a:latin typeface="+mn-lt"/>
                <a:ea typeface="+mn-ea"/>
                <a:cs typeface="+mn-cs"/>
              </a:rPr>
              <a:t>Is there any formatting of output?</a:t>
            </a:r>
          </a:p>
          <a:p>
            <a:pPr marL="457200" marR="0" lvl="0" indent="-457200" algn="l" defTabSz="914400" rtl="0" eaLnBrk="1" fontAlgn="base" latinLnBrk="0" hangingPunct="1">
              <a:lnSpc>
                <a:spcPct val="100000"/>
              </a:lnSpc>
              <a:spcBef>
                <a:spcPts val="600"/>
              </a:spcBef>
              <a:spcAft>
                <a:spcPts val="600"/>
              </a:spcAft>
              <a:buClr>
                <a:schemeClr val="bg2"/>
              </a:buClr>
              <a:buSzPct val="100000"/>
              <a:buFont typeface="Wingdings" pitchFamily="2" charset="2"/>
              <a:buChar char="ü"/>
              <a:tabLst/>
              <a:defRPr/>
            </a:pPr>
            <a:r>
              <a:rPr kumimoji="0" lang="en-GB" sz="2000" b="0" i="0" u="none" strike="noStrike" kern="0" cap="none" spc="0" normalizeH="0" baseline="0" noProof="0" dirty="0" smtClean="0">
                <a:ln>
                  <a:noFill/>
                </a:ln>
                <a:solidFill>
                  <a:srgbClr val="0000FF"/>
                </a:solidFill>
                <a:effectLst/>
                <a:uLnTx/>
                <a:uFillTx/>
                <a:latin typeface="+mn-lt"/>
                <a:ea typeface="+mn-ea"/>
                <a:cs typeface="+mn-cs"/>
              </a:rPr>
              <a:t>How to compute the result?</a:t>
            </a:r>
          </a:p>
        </p:txBody>
      </p:sp>
      <p:sp>
        <p:nvSpPr>
          <p:cNvPr id="12" name="Text Box 11"/>
          <p:cNvSpPr txBox="1">
            <a:spLocks noChangeArrowheads="1"/>
          </p:cNvSpPr>
          <p:nvPr/>
        </p:nvSpPr>
        <p:spPr bwMode="auto">
          <a:xfrm>
            <a:off x="731838" y="1243013"/>
            <a:ext cx="7547866" cy="1568450"/>
          </a:xfrm>
          <a:prstGeom prst="rect">
            <a:avLst/>
          </a:prstGeom>
          <a:solidFill>
            <a:srgbClr val="FFFF99"/>
          </a:solidFill>
          <a:ln w="9525">
            <a:solidFill>
              <a:schemeClr val="tx1"/>
            </a:solidFill>
            <a:miter lim="800000"/>
            <a:headEnd/>
            <a:tailEnd/>
          </a:ln>
        </p:spPr>
        <p:txBody>
          <a:bodyPr wrap="square">
            <a:spAutoFit/>
          </a:bodyPr>
          <a:lstStyle/>
          <a:p>
            <a:r>
              <a:rPr lang="en-US" sz="1600" dirty="0"/>
              <a:t>Write a program </a:t>
            </a:r>
            <a:r>
              <a:rPr lang="en-US" sz="1600" dirty="0">
                <a:solidFill>
                  <a:srgbClr val="0000FF"/>
                </a:solidFill>
              </a:rPr>
              <a:t>Week2_Freezer.c</a:t>
            </a:r>
            <a:r>
              <a:rPr lang="en-US" sz="1600" dirty="0"/>
              <a:t> that estimates the temperature in a freezer (in Celsius) given the elapsed time (hours) since a power failure. Assume this temperature (</a:t>
            </a:r>
            <a:r>
              <a:rPr lang="en-US" sz="1600" i="1" dirty="0">
                <a:solidFill>
                  <a:srgbClr val="0000FF"/>
                </a:solidFill>
              </a:rPr>
              <a:t>T</a:t>
            </a:r>
            <a:r>
              <a:rPr lang="en-US" sz="1600" dirty="0"/>
              <a:t>) is given by</a:t>
            </a:r>
            <a:r>
              <a:rPr lang="en-US" sz="1600" dirty="0">
                <a:solidFill>
                  <a:srgbClr val="0000FF"/>
                </a:solidFill>
              </a:rPr>
              <a:t>:</a:t>
            </a:r>
          </a:p>
          <a:p>
            <a:endParaRPr lang="en-US" sz="1600" dirty="0">
              <a:solidFill>
                <a:srgbClr val="0000FF"/>
              </a:solidFill>
            </a:endParaRPr>
          </a:p>
          <a:p>
            <a:endParaRPr lang="en-US" sz="1600" dirty="0">
              <a:solidFill>
                <a:srgbClr val="0000FF"/>
              </a:solidFill>
            </a:endParaRPr>
          </a:p>
          <a:p>
            <a:r>
              <a:rPr lang="en-US" sz="1600" dirty="0"/>
              <a:t>where </a:t>
            </a:r>
            <a:r>
              <a:rPr lang="en-US" sz="1600" i="1" dirty="0">
                <a:solidFill>
                  <a:srgbClr val="0000FF"/>
                </a:solidFill>
              </a:rPr>
              <a:t>t</a:t>
            </a:r>
            <a:r>
              <a:rPr lang="en-US" sz="1600" dirty="0">
                <a:solidFill>
                  <a:srgbClr val="0000FF"/>
                </a:solidFill>
              </a:rPr>
              <a:t> </a:t>
            </a:r>
            <a:r>
              <a:rPr lang="en-US" sz="1600" dirty="0"/>
              <a:t>is the time since the power failure. </a:t>
            </a:r>
          </a:p>
        </p:txBody>
      </p:sp>
      <p:graphicFrame>
        <p:nvGraphicFramePr>
          <p:cNvPr id="88422" name="Object 358"/>
          <p:cNvGraphicFramePr>
            <a:graphicFrameLocks noChangeAspect="1"/>
          </p:cNvGraphicFramePr>
          <p:nvPr/>
        </p:nvGraphicFramePr>
        <p:xfrm>
          <a:off x="3179002" y="1890910"/>
          <a:ext cx="1638300" cy="596900"/>
        </p:xfrm>
        <a:graphic>
          <a:graphicData uri="http://schemas.openxmlformats.org/presentationml/2006/ole">
            <mc:AlternateContent xmlns:mc="http://schemas.openxmlformats.org/markup-compatibility/2006">
              <mc:Choice xmlns:v="urn:schemas-microsoft-com:vml" Requires="v">
                <p:oleObj spid="_x0000_s88433" name="Equation" r:id="rId3" imgW="863225" imgH="418918" progId="Equation.3">
                  <p:embed/>
                </p:oleObj>
              </mc:Choice>
              <mc:Fallback>
                <p:oleObj name="Equation" r:id="rId3" imgW="863225" imgH="418918" progId="Equation.3">
                  <p:embed/>
                  <p:pic>
                    <p:nvPicPr>
                      <p:cNvPr id="0" name="Picture 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002" y="1890910"/>
                        <a:ext cx="16383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525115" y="3530658"/>
            <a:ext cx="3234690" cy="369332"/>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2 </a:t>
            </a:r>
            <a:r>
              <a:rPr lang="en-US" dirty="0" err="1" smtClean="0"/>
              <a:t>int</a:t>
            </a:r>
            <a:r>
              <a:rPr lang="en-US" dirty="0" smtClean="0"/>
              <a:t> variables: </a:t>
            </a:r>
            <a:r>
              <a:rPr lang="en-US" dirty="0" smtClean="0">
                <a:solidFill>
                  <a:srgbClr val="0000FF"/>
                </a:solidFill>
              </a:rPr>
              <a:t>hours</a:t>
            </a:r>
            <a:r>
              <a:rPr lang="en-US" dirty="0" smtClean="0"/>
              <a:t>, </a:t>
            </a:r>
            <a:r>
              <a:rPr lang="en-US" dirty="0" smtClean="0">
                <a:solidFill>
                  <a:srgbClr val="0000FF"/>
                </a:solidFill>
              </a:rPr>
              <a:t>minutes</a:t>
            </a:r>
            <a:r>
              <a:rPr lang="en-US" dirty="0" smtClean="0"/>
              <a:t> </a:t>
            </a:r>
            <a:endParaRPr lang="en-US" dirty="0"/>
          </a:p>
        </p:txBody>
      </p:sp>
      <p:sp>
        <p:nvSpPr>
          <p:cNvPr id="16" name="TextBox 15"/>
          <p:cNvSpPr txBox="1"/>
          <p:nvPr/>
        </p:nvSpPr>
        <p:spPr>
          <a:xfrm>
            <a:off x="5525115" y="4257205"/>
            <a:ext cx="3240100" cy="369332"/>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 float variable: </a:t>
            </a:r>
            <a:r>
              <a:rPr lang="en-US" dirty="0" smtClean="0">
                <a:solidFill>
                  <a:srgbClr val="0000FF"/>
                </a:solidFill>
              </a:rPr>
              <a:t>temperature</a:t>
            </a:r>
            <a:endParaRPr lang="en-US" dirty="0">
              <a:solidFill>
                <a:srgbClr val="0000FF"/>
              </a:solidFill>
            </a:endParaRPr>
          </a:p>
        </p:txBody>
      </p:sp>
      <p:sp>
        <p:nvSpPr>
          <p:cNvPr id="17" name="TextBox 16"/>
          <p:cNvSpPr txBox="1"/>
          <p:nvPr/>
        </p:nvSpPr>
        <p:spPr>
          <a:xfrm>
            <a:off x="5525115" y="5006352"/>
            <a:ext cx="3240100" cy="369332"/>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Yes, 2 decimal places</a:t>
            </a:r>
            <a:endParaRPr lang="en-US" dirty="0"/>
          </a:p>
        </p:txBody>
      </p:sp>
      <p:sp>
        <p:nvSpPr>
          <p:cNvPr id="19" name="TextBox 18"/>
          <p:cNvSpPr txBox="1"/>
          <p:nvPr/>
        </p:nvSpPr>
        <p:spPr>
          <a:xfrm>
            <a:off x="5525115" y="5510216"/>
            <a:ext cx="3251530" cy="369332"/>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Use the given formula</a:t>
            </a:r>
            <a:endParaRPr lang="en-US" dirty="0"/>
          </a:p>
        </p:txBody>
      </p:sp>
    </p:spTree>
    <p:extLst>
      <p:ext uri="{BB962C8B-B14F-4D97-AF65-F5344CB8AC3E}">
        <p14:creationId xmlns:p14="http://schemas.microsoft.com/office/powerpoint/2010/main" val="162633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dissolve">
                                      <p:cBhvr>
                                        <p:cTn id="16" dur="500"/>
                                        <p:tgtEl>
                                          <p:spTgt spid="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dissolv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3" grpId="0" animBg="1"/>
      <p:bldP spid="16" grpId="0" animBg="1"/>
      <p:bldP spid="17"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81000"/>
            <a:ext cx="8382000" cy="838200"/>
          </a:xfrm>
        </p:spPr>
        <p:txBody>
          <a:bodyPr/>
          <a:lstStyle/>
          <a:p>
            <a:pPr eaLnBrk="1" hangingPunct="1"/>
            <a:r>
              <a:rPr lang="en-GB" sz="4000" smtClean="0">
                <a:solidFill>
                  <a:srgbClr val="9933FF"/>
                </a:solidFill>
                <a:latin typeface="Garamond" pitchFamily="18" charset="0"/>
              </a:rPr>
              <a:t>Summary for Today</a:t>
            </a:r>
            <a:endParaRPr lang="en-GB" sz="4800" smtClean="0">
              <a:solidFill>
                <a:srgbClr val="9933FF"/>
              </a:solidFill>
              <a:latin typeface="Garamond" pitchFamily="18" charset="0"/>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2"/>
          <p:cNvSpPr>
            <a:spLocks noGrp="1"/>
          </p:cNvSpPr>
          <p:nvPr>
            <p:ph idx="1"/>
          </p:nvPr>
        </p:nvSpPr>
        <p:spPr>
          <a:xfrm>
            <a:off x="457200" y="1371600"/>
            <a:ext cx="8229600" cy="4601260"/>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600"/>
              </a:spcBef>
              <a:buFont typeface="Wingdings" pitchFamily="2" charset="2"/>
              <a:buChar char="q"/>
            </a:pPr>
            <a:r>
              <a:rPr lang="en-US" sz="2400" dirty="0">
                <a:solidFill>
                  <a:srgbClr val="0000FF"/>
                </a:solidFill>
              </a:rPr>
              <a:t>Acquaintance with Math </a:t>
            </a:r>
            <a:r>
              <a:rPr lang="en-US" sz="2400" dirty="0" smtClean="0">
                <a:solidFill>
                  <a:srgbClr val="0000FF"/>
                </a:solidFill>
              </a:rPr>
              <a:t>library functions</a:t>
            </a:r>
          </a:p>
          <a:p>
            <a:pPr lvl="2">
              <a:spcBef>
                <a:spcPts val="600"/>
              </a:spcBef>
              <a:buFont typeface="Wingdings" pitchFamily="2" charset="2"/>
              <a:buChar char="q"/>
            </a:pPr>
            <a:r>
              <a:rPr lang="en-US" sz="2000" b="1" dirty="0" err="1">
                <a:latin typeface="Courier New" pitchFamily="49" charset="0"/>
                <a:cs typeface="Courier New" pitchFamily="49" charset="0"/>
              </a:rPr>
              <a:t>pow</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sqrt</a:t>
            </a:r>
            <a:r>
              <a:rPr lang="en-US" sz="2000" b="1" dirty="0" smtClean="0">
                <a:latin typeface="Courier New" pitchFamily="49" charset="0"/>
                <a:cs typeface="Courier New" pitchFamily="49" charset="0"/>
              </a:rPr>
              <a:t> …</a:t>
            </a:r>
            <a:endParaRPr lang="en-SG" sz="2000" b="1" dirty="0">
              <a:latin typeface="Courier New" pitchFamily="49" charset="0"/>
              <a:cs typeface="Courier New" pitchFamily="49" charset="0"/>
            </a:endParaRPr>
          </a:p>
          <a:p>
            <a:pPr lvl="1">
              <a:spcBef>
                <a:spcPts val="600"/>
              </a:spcBef>
              <a:buFont typeface="Wingdings" pitchFamily="2" charset="2"/>
              <a:buChar char="q"/>
            </a:pPr>
            <a:r>
              <a:rPr lang="en-US" sz="2400" dirty="0" smtClean="0">
                <a:solidFill>
                  <a:srgbClr val="0000FF"/>
                </a:solidFill>
              </a:rPr>
              <a:t>Top-down design for problem solving: divide and conquer strategy</a:t>
            </a:r>
          </a:p>
          <a:p>
            <a:pPr lvl="1">
              <a:spcBef>
                <a:spcPts val="600"/>
              </a:spcBef>
              <a:buFont typeface="Wingdings" pitchFamily="2" charset="2"/>
              <a:buChar char="q"/>
            </a:pPr>
            <a:r>
              <a:rPr lang="en-US" sz="2400" dirty="0" smtClean="0">
                <a:solidFill>
                  <a:srgbClr val="0000FF"/>
                </a:solidFill>
              </a:rPr>
              <a:t>Modular programming with functions</a:t>
            </a:r>
          </a:p>
          <a:p>
            <a:pPr lvl="2">
              <a:spcBef>
                <a:spcPts val="600"/>
              </a:spcBef>
              <a:buFont typeface="Wingdings" pitchFamily="2" charset="2"/>
              <a:buChar char="q"/>
            </a:pPr>
            <a:r>
              <a:rPr lang="en-US" sz="2000" dirty="0" smtClean="0"/>
              <a:t>Function definition and function prototype</a:t>
            </a:r>
          </a:p>
          <a:p>
            <a:pPr lvl="2">
              <a:spcBef>
                <a:spcPts val="600"/>
              </a:spcBef>
              <a:buFont typeface="Wingdings" pitchFamily="2" charset="2"/>
              <a:buChar char="q"/>
            </a:pPr>
            <a:r>
              <a:rPr lang="en-US" sz="2000" dirty="0" smtClean="0"/>
              <a:t>Flow of control in function call</a:t>
            </a:r>
          </a:p>
          <a:p>
            <a:pPr lvl="2">
              <a:spcBef>
                <a:spcPts val="600"/>
              </a:spcBef>
              <a:buFont typeface="Wingdings" pitchFamily="2" charset="2"/>
              <a:buChar char="q"/>
            </a:pPr>
            <a:r>
              <a:rPr lang="en-US" sz="2000" dirty="0" smtClean="0"/>
              <a:t>Actual parameter and formal parameter</a:t>
            </a:r>
          </a:p>
          <a:p>
            <a:pPr lvl="2">
              <a:spcBef>
                <a:spcPts val="600"/>
              </a:spcBef>
              <a:buFont typeface="Wingdings" pitchFamily="2" charset="2"/>
              <a:buChar char="q"/>
            </a:pPr>
            <a:r>
              <a:rPr lang="en-US" sz="2000" dirty="0" smtClean="0"/>
              <a:t>Different types of functions</a:t>
            </a:r>
          </a:p>
          <a:p>
            <a:pPr lvl="2">
              <a:spcBef>
                <a:spcPts val="600"/>
              </a:spcBef>
              <a:buFont typeface="Wingdings" pitchFamily="2" charset="2"/>
              <a:buChar char="q"/>
            </a:pPr>
            <a:r>
              <a:rPr lang="en-US" sz="2000" dirty="0" smtClean="0"/>
              <a:t>Precondition, post-condition</a:t>
            </a:r>
            <a:endParaRPr lang="en-US" sz="2200" dirty="0" smtClean="0">
              <a:solidFill>
                <a:srgbClr val="0000FF"/>
              </a:solidFill>
            </a:endParaRPr>
          </a:p>
        </p:txBody>
      </p:sp>
      <p:pic>
        <p:nvPicPr>
          <p:cNvPr id="6"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10"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30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dissolve">
                                      <p:cBhvr>
                                        <p:cTn id="15" dur="500"/>
                                        <p:tgtEl>
                                          <p:spTgt spid="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dissolve">
                                      <p:cBhvr>
                                        <p:cTn id="20" dur="500"/>
                                        <p:tgtEl>
                                          <p:spTgt spid="9">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dissolve">
                                      <p:cBhvr>
                                        <p:cTn id="24" dur="500"/>
                                        <p:tgtEl>
                                          <p:spTgt spid="9">
                                            <p:txEl>
                                              <p:pRg st="5" end="5"/>
                                            </p:txEl>
                                          </p:spTgt>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dissolve">
                                      <p:cBhvr>
                                        <p:cTn id="28" dur="500"/>
                                        <p:tgtEl>
                                          <p:spTgt spid="9">
                                            <p:txEl>
                                              <p:pRg st="6" end="6"/>
                                            </p:txEl>
                                          </p:spTgt>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dissolve">
                                      <p:cBhvr>
                                        <p:cTn id="32" dur="500"/>
                                        <p:tgtEl>
                                          <p:spTgt spid="9">
                                            <p:txEl>
                                              <p:pRg st="7" end="7"/>
                                            </p:txEl>
                                          </p:spTgt>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9">
                                            <p:txEl>
                                              <p:pRg st="8" end="8"/>
                                            </p:txEl>
                                          </p:spTgt>
                                        </p:tgtEl>
                                        <p:attrNameLst>
                                          <p:attrName>style.visibility</p:attrName>
                                        </p:attrNameLst>
                                      </p:cBhvr>
                                      <p:to>
                                        <p:strVal val="visible"/>
                                      </p:to>
                                    </p:set>
                                    <p:animEffect transition="in" filter="dissolve">
                                      <p:cBhvr>
                                        <p:cTn id="36" dur="500"/>
                                        <p:tgtEl>
                                          <p:spTgt spid="9">
                                            <p:txEl>
                                              <p:pRg st="8" end="8"/>
                                            </p:txEl>
                                          </p:spTgt>
                                        </p:tgtEl>
                                      </p:cBhvr>
                                    </p:animEffect>
                                  </p:childTnLst>
                                </p:cTn>
                              </p:par>
                            </p:childTnLst>
                          </p:cTn>
                        </p:par>
                        <p:par>
                          <p:cTn id="37" fill="hold">
                            <p:stCondLst>
                              <p:cond delay="2500"/>
                            </p:stCondLst>
                            <p:childTnLst>
                              <p:par>
                                <p:cTn id="38" presetID="9" presetClass="entr" presetSubtype="0" fill="hold" nodeType="after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dissolve">
                                      <p:cBhvr>
                                        <p:cTn id="40"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73163" y="2824163"/>
            <a:ext cx="6751637" cy="1143000"/>
          </a:xfrm>
        </p:spPr>
        <p:txBody>
          <a:bodyPr/>
          <a:lstStyle/>
          <a:p>
            <a:pPr algn="ctr" eaLnBrk="1" hangingPunct="1"/>
            <a:r>
              <a:rPr lang="en-GB"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a:t>Last week’s Exercise </a:t>
            </a:r>
            <a:r>
              <a:rPr lang="en-SG" dirty="0" smtClean="0"/>
              <a:t>(2/2</a:t>
            </a:r>
            <a:r>
              <a:rPr lang="en-SG" dirty="0"/>
              <a:t>)</a:t>
            </a:r>
          </a:p>
        </p:txBody>
      </p:sp>
      <p:grpSp>
        <p:nvGrpSpPr>
          <p:cNvPr id="3" name="Group 2"/>
          <p:cNvGrpSpPr/>
          <p:nvPr/>
        </p:nvGrpSpPr>
        <p:grpSpPr>
          <a:xfrm>
            <a:off x="278781" y="1339484"/>
            <a:ext cx="8578894" cy="5017879"/>
            <a:chOff x="278781" y="1211888"/>
            <a:chExt cx="8578894" cy="5017879"/>
          </a:xfrm>
        </p:grpSpPr>
        <p:sp>
          <p:nvSpPr>
            <p:cNvPr id="13" name="TextBox 11"/>
            <p:cNvSpPr txBox="1"/>
            <p:nvPr/>
          </p:nvSpPr>
          <p:spPr>
            <a:xfrm>
              <a:off x="278781" y="1213009"/>
              <a:ext cx="8575288"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Estimates the temperature in a freezer (in C) </a:t>
              </a:r>
            </a:p>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given the elapsed time (hours) since a power failure.</a:t>
              </a:r>
            </a:p>
            <a:p>
              <a:pPr eaLnBrk="1" hangingPunct="1">
                <a:defRPr/>
              </a:pPr>
              <a:endParaRPr lang="en-SG" sz="1600" b="1" dirty="0" smtClean="0">
                <a:solidFill>
                  <a:srgbClr val="6600CC"/>
                </a:solidFill>
                <a:latin typeface="Courier New" pitchFamily="49" charset="0"/>
                <a:cs typeface="Courier New" pitchFamily="49" charset="0"/>
              </a:endParaRPr>
            </a:p>
            <a:p>
              <a:pPr eaLnBrk="1" hangingPunct="1">
                <a:defRPr/>
              </a:pPr>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a:solidFill>
                    <a:srgbClr val="000000"/>
                  </a:solidFill>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hours, minutes;</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hours and minutes since power failure: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 %d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&amp;hours, &amp;minutes);</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hours + minutes/</a:t>
              </a:r>
              <a:r>
                <a:rPr lang="en-SG" sz="1600" b="1" dirty="0">
                  <a:solidFill>
                    <a:srgbClr val="006600"/>
                  </a:solidFill>
                  <a:latin typeface="Courier New" pitchFamily="49" charset="0"/>
                  <a:cs typeface="Courier New" pitchFamily="49" charset="0"/>
                </a:rPr>
                <a:t>60.0</a:t>
              </a:r>
              <a:r>
                <a:rPr lang="en-SG" sz="1600" b="1" dirty="0" smtClean="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convert hour &amp; </a:t>
              </a:r>
              <a:r>
                <a:rPr lang="en-SG" sz="1600" b="1" dirty="0" smtClean="0">
                  <a:solidFill>
                    <a:srgbClr val="800000"/>
                  </a:solidFill>
                  <a:latin typeface="Courier New" pitchFamily="49" charset="0"/>
                  <a:cs typeface="Courier New" pitchFamily="49" charset="0"/>
                </a:rPr>
                <a:t>minute </a:t>
              </a:r>
              <a:r>
                <a:rPr lang="en-SG" sz="1600" b="1" dirty="0">
                  <a:solidFill>
                    <a:srgbClr val="800000"/>
                  </a:solidFill>
                  <a:latin typeface="Courier New" pitchFamily="49" charset="0"/>
                  <a:cs typeface="Courier New" pitchFamily="49" charset="0"/>
                </a:rPr>
                <a:t>to hours</a:t>
              </a:r>
            </a:p>
            <a:p>
              <a:pPr eaLnBrk="1" hangingPunct="1">
                <a:defRPr/>
              </a:pPr>
              <a:r>
                <a:rPr lang="en-SG" sz="1600" b="1" dirty="0">
                  <a:solidFill>
                    <a:srgbClr val="000000"/>
                  </a:solidFill>
                  <a:latin typeface="Courier New" pitchFamily="49" charset="0"/>
                  <a:cs typeface="Courier New" pitchFamily="49" charset="0"/>
                </a:rPr>
                <a:t>    temperature = </a:t>
              </a:r>
              <a:r>
                <a:rPr lang="en-SG" sz="1600" b="1" dirty="0" smtClean="0">
                  <a:solidFill>
                    <a:srgbClr val="006600"/>
                  </a:solidFill>
                  <a:latin typeface="Courier New" pitchFamily="49" charset="0"/>
                  <a:cs typeface="Courier New" pitchFamily="49" charset="0"/>
                </a:rPr>
                <a:t>4 </a:t>
              </a: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 / (time + </a:t>
              </a:r>
              <a:r>
                <a:rPr lang="en-SG" sz="1600" b="1" dirty="0" smtClean="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20</a:t>
              </a:r>
              <a:r>
                <a:rPr lang="en-SG" sz="1600" b="1" dirty="0">
                  <a:solidFill>
                    <a:srgbClr val="000000"/>
                  </a:solidFill>
                  <a:latin typeface="Courier New" pitchFamily="49" charset="0"/>
                  <a:cs typeface="Courier New" pitchFamily="49" charset="0"/>
                </a:rPr>
                <a:t>; </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"Temperature in freezer = </a:t>
              </a:r>
              <a:r>
                <a:rPr lang="en-SG" sz="1600" b="1" dirty="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4" name="Rectangle 13"/>
            <p:cNvSpPr/>
            <p:nvPr/>
          </p:nvSpPr>
          <p:spPr>
            <a:xfrm>
              <a:off x="7560525" y="1211888"/>
              <a:ext cx="129715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Week2_Freezer.c</a:t>
              </a:r>
              <a:endParaRPr lang="en-SG" sz="1100" dirty="0"/>
            </a:p>
          </p:txBody>
        </p:sp>
      </p:grpSp>
      <p:grpSp>
        <p:nvGrpSpPr>
          <p:cNvPr id="8" name="Group 7"/>
          <p:cNvGrpSpPr/>
          <p:nvPr/>
        </p:nvGrpSpPr>
        <p:grpSpPr>
          <a:xfrm>
            <a:off x="2785730" y="2079631"/>
            <a:ext cx="2398313" cy="307777"/>
            <a:chOff x="-508296" y="1571444"/>
            <a:chExt cx="2398313" cy="307777"/>
          </a:xfrm>
        </p:grpSpPr>
        <p:sp>
          <p:nvSpPr>
            <p:cNvPr id="9" name="TextBox 8"/>
            <p:cNvSpPr txBox="1">
              <a:spLocks noChangeArrowheads="1"/>
            </p:cNvSpPr>
            <p:nvPr/>
          </p:nvSpPr>
          <p:spPr bwMode="auto">
            <a:xfrm>
              <a:off x="-52057" y="1571444"/>
              <a:ext cx="1942074" cy="307777"/>
            </a:xfrm>
            <a:prstGeom prst="rect">
              <a:avLst/>
            </a:prstGeom>
            <a:noFill/>
            <a:ln w="9525">
              <a:noFill/>
              <a:miter lim="800000"/>
              <a:headEnd/>
              <a:tailEnd/>
            </a:ln>
          </p:spPr>
          <p:txBody>
            <a:bodyPr wrap="square">
              <a:spAutoFit/>
            </a:bodyPr>
            <a:lstStyle/>
            <a:p>
              <a:r>
                <a:rPr lang="en-US" sz="1400" b="1" i="1" dirty="0">
                  <a:solidFill>
                    <a:srgbClr val="E46C0A"/>
                  </a:solidFill>
                  <a:latin typeface="Calibri" pitchFamily="34" charset="0"/>
                </a:rPr>
                <a:t>preprocessor directives</a:t>
              </a:r>
              <a:endParaRPr lang="en-SG" sz="1400" b="1" i="1" dirty="0">
                <a:solidFill>
                  <a:srgbClr val="E46C0A"/>
                </a:solidFill>
                <a:latin typeface="Calibri" pitchFamily="34" charset="0"/>
              </a:endParaRPr>
            </a:p>
          </p:txBody>
        </p:sp>
        <p:cxnSp>
          <p:nvCxnSpPr>
            <p:cNvPr id="15" name="Straight Arrow Connector 13"/>
            <p:cNvCxnSpPr>
              <a:cxnSpLocks noChangeShapeType="1"/>
            </p:cNvCxnSpPr>
            <p:nvPr/>
          </p:nvCxnSpPr>
          <p:spPr bwMode="auto">
            <a:xfrm flipH="1">
              <a:off x="-508296" y="1743457"/>
              <a:ext cx="446568" cy="0"/>
            </a:xfrm>
            <a:prstGeom prst="straightConnector1">
              <a:avLst/>
            </a:prstGeom>
            <a:noFill/>
            <a:ln w="12700" cap="sq" algn="ctr">
              <a:solidFill>
                <a:srgbClr val="E46C0A"/>
              </a:solidFill>
              <a:round/>
              <a:headEnd/>
              <a:tailEnd type="triangle" w="med" len="med"/>
            </a:ln>
          </p:spPr>
        </p:cxnSp>
      </p:grpSp>
      <p:grpSp>
        <p:nvGrpSpPr>
          <p:cNvPr id="16" name="Group 77"/>
          <p:cNvGrpSpPr>
            <a:grpSpLocks/>
          </p:cNvGrpSpPr>
          <p:nvPr/>
        </p:nvGrpSpPr>
        <p:grpSpPr bwMode="auto">
          <a:xfrm>
            <a:off x="2169040" y="2568217"/>
            <a:ext cx="1754369" cy="307777"/>
            <a:chOff x="-127139" y="2527092"/>
            <a:chExt cx="1754037" cy="307600"/>
          </a:xfrm>
        </p:grpSpPr>
        <p:sp>
          <p:nvSpPr>
            <p:cNvPr id="17" name="TextBox 33"/>
            <p:cNvSpPr txBox="1">
              <a:spLocks noChangeArrowheads="1"/>
            </p:cNvSpPr>
            <p:nvPr/>
          </p:nvSpPr>
          <p:spPr bwMode="auto">
            <a:xfrm>
              <a:off x="370047" y="2527092"/>
              <a:ext cx="1256851" cy="307600"/>
            </a:xfrm>
            <a:prstGeom prst="rect">
              <a:avLst/>
            </a:prstGeom>
            <a:noFill/>
            <a:ln w="9525">
              <a:noFill/>
              <a:miter lim="800000"/>
              <a:headEnd/>
              <a:tailEnd/>
            </a:ln>
          </p:spPr>
          <p:txBody>
            <a:bodyPr wrap="square">
              <a:spAutoFit/>
            </a:bodyPr>
            <a:lstStyle/>
            <a:p>
              <a:r>
                <a:rPr lang="en-US" sz="1400" b="1" i="1" dirty="0" smtClean="0">
                  <a:solidFill>
                    <a:srgbClr val="E46C0A"/>
                  </a:solidFill>
                  <a:latin typeface="Calibri" pitchFamily="34" charset="0"/>
                </a:rPr>
                <a:t>main function</a:t>
              </a:r>
              <a:endParaRPr lang="en-SG" sz="1400" b="1" i="1" dirty="0">
                <a:solidFill>
                  <a:srgbClr val="E46C0A"/>
                </a:solidFill>
                <a:latin typeface="Calibri" pitchFamily="34" charset="0"/>
              </a:endParaRPr>
            </a:p>
          </p:txBody>
        </p:sp>
        <p:cxnSp>
          <p:nvCxnSpPr>
            <p:cNvPr id="18" name="Straight Arrow Connector 36"/>
            <p:cNvCxnSpPr>
              <a:cxnSpLocks noChangeShapeType="1"/>
            </p:cNvCxnSpPr>
            <p:nvPr/>
          </p:nvCxnSpPr>
          <p:spPr bwMode="auto">
            <a:xfrm flipH="1">
              <a:off x="-127139" y="2676859"/>
              <a:ext cx="457116" cy="0"/>
            </a:xfrm>
            <a:prstGeom prst="straightConnector1">
              <a:avLst/>
            </a:prstGeom>
            <a:noFill/>
            <a:ln w="12700" cap="sq" algn="ctr">
              <a:solidFill>
                <a:srgbClr val="E46C0A"/>
              </a:solidFill>
              <a:round/>
              <a:headEnd/>
              <a:tailEnd type="triangle" w="med" len="med"/>
            </a:ln>
          </p:spPr>
        </p:cxnSp>
      </p:grpSp>
      <p:grpSp>
        <p:nvGrpSpPr>
          <p:cNvPr id="20" name="Group 80"/>
          <p:cNvGrpSpPr>
            <a:grpSpLocks/>
          </p:cNvGrpSpPr>
          <p:nvPr/>
        </p:nvGrpSpPr>
        <p:grpSpPr bwMode="auto">
          <a:xfrm>
            <a:off x="2094612" y="5744927"/>
            <a:ext cx="3562923" cy="307777"/>
            <a:chOff x="-854340" y="4436860"/>
            <a:chExt cx="3562159" cy="307888"/>
          </a:xfrm>
        </p:grpSpPr>
        <p:sp>
          <p:nvSpPr>
            <p:cNvPr id="21" name="TextBox 48"/>
            <p:cNvSpPr txBox="1">
              <a:spLocks noChangeArrowheads="1"/>
            </p:cNvSpPr>
            <p:nvPr/>
          </p:nvSpPr>
          <p:spPr bwMode="auto">
            <a:xfrm>
              <a:off x="-158314" y="4436860"/>
              <a:ext cx="2866133" cy="307888"/>
            </a:xfrm>
            <a:prstGeom prst="rect">
              <a:avLst/>
            </a:prstGeom>
            <a:solidFill>
              <a:schemeClr val="bg1"/>
            </a:solidFill>
            <a:ln w="9525">
              <a:noFill/>
              <a:miter lim="800000"/>
              <a:headEnd/>
              <a:tailEnd/>
            </a:ln>
          </p:spPr>
          <p:txBody>
            <a:bodyPr wrap="square">
              <a:spAutoFit/>
            </a:bodyPr>
            <a:lstStyle/>
            <a:p>
              <a:r>
                <a:rPr lang="en-US" sz="1400" b="1" i="1" dirty="0" smtClean="0">
                  <a:solidFill>
                    <a:srgbClr val="E46C0A"/>
                  </a:solidFill>
                  <a:latin typeface="Calibri" pitchFamily="34" charset="0"/>
                </a:rPr>
                <a:t>return 0 to the caller of this function</a:t>
              </a:r>
              <a:endParaRPr lang="en-SG" sz="1400" b="1" i="1" dirty="0">
                <a:solidFill>
                  <a:srgbClr val="E46C0A"/>
                </a:solidFill>
                <a:latin typeface="Calibri" pitchFamily="34" charset="0"/>
              </a:endParaRPr>
            </a:p>
          </p:txBody>
        </p:sp>
        <p:cxnSp>
          <p:nvCxnSpPr>
            <p:cNvPr id="22" name="Straight Arrow Connector 49"/>
            <p:cNvCxnSpPr>
              <a:cxnSpLocks noChangeShapeType="1"/>
            </p:cNvCxnSpPr>
            <p:nvPr/>
          </p:nvCxnSpPr>
          <p:spPr bwMode="auto">
            <a:xfrm flipH="1">
              <a:off x="-854340" y="4590804"/>
              <a:ext cx="616558" cy="0"/>
            </a:xfrm>
            <a:prstGeom prst="straightConnector1">
              <a:avLst/>
            </a:prstGeom>
            <a:noFill/>
            <a:ln w="12700" cap="sq" algn="ctr">
              <a:solidFill>
                <a:srgbClr val="E46C0A"/>
              </a:solidFill>
              <a:round/>
              <a:headEnd/>
              <a:tailEnd type="triangle" w="med" len="med"/>
            </a:ln>
          </p:spPr>
        </p:cxnSp>
      </p:grpSp>
      <p:grpSp>
        <p:nvGrpSpPr>
          <p:cNvPr id="27" name="Group 78"/>
          <p:cNvGrpSpPr>
            <a:grpSpLocks/>
          </p:cNvGrpSpPr>
          <p:nvPr/>
        </p:nvGrpSpPr>
        <p:grpSpPr bwMode="auto">
          <a:xfrm>
            <a:off x="4213007" y="4200043"/>
            <a:ext cx="2533824" cy="335419"/>
            <a:chOff x="2650556" y="2259444"/>
            <a:chExt cx="2535412" cy="335289"/>
          </a:xfrm>
        </p:grpSpPr>
        <p:sp>
          <p:nvSpPr>
            <p:cNvPr id="28" name="TextBox 41"/>
            <p:cNvSpPr txBox="1">
              <a:spLocks noChangeArrowheads="1"/>
            </p:cNvSpPr>
            <p:nvPr/>
          </p:nvSpPr>
          <p:spPr bwMode="auto">
            <a:xfrm>
              <a:off x="3339590" y="2259444"/>
              <a:ext cx="1846378" cy="307777"/>
            </a:xfrm>
            <a:prstGeom prst="rect">
              <a:avLst/>
            </a:prstGeom>
            <a:noFill/>
            <a:ln w="9525">
              <a:noFill/>
              <a:miter lim="800000"/>
              <a:headEnd/>
              <a:tailEnd/>
            </a:ln>
          </p:spPr>
          <p:txBody>
            <a:bodyPr wrap="square">
              <a:normAutofit/>
            </a:bodyPr>
            <a:lstStyle/>
            <a:p>
              <a:r>
                <a:rPr lang="en-US" sz="1400" b="1" i="1" dirty="0" smtClean="0">
                  <a:solidFill>
                    <a:srgbClr val="E46C0A"/>
                  </a:solidFill>
                  <a:latin typeface="Calibri" pitchFamily="34" charset="0"/>
                </a:rPr>
                <a:t>avoid integer division </a:t>
              </a:r>
              <a:endParaRPr lang="en-SG" sz="1400" b="1" i="1" dirty="0">
                <a:solidFill>
                  <a:srgbClr val="E46C0A"/>
                </a:solidFill>
                <a:latin typeface="Calibri" pitchFamily="34" charset="0"/>
              </a:endParaRPr>
            </a:p>
          </p:txBody>
        </p:sp>
        <p:cxnSp>
          <p:nvCxnSpPr>
            <p:cNvPr id="29" name="Straight Arrow Connector 42"/>
            <p:cNvCxnSpPr>
              <a:cxnSpLocks noChangeShapeType="1"/>
            </p:cNvCxnSpPr>
            <p:nvPr/>
          </p:nvCxnSpPr>
          <p:spPr bwMode="auto">
            <a:xfrm flipH="1">
              <a:off x="2650556" y="2434591"/>
              <a:ext cx="689034" cy="160142"/>
            </a:xfrm>
            <a:prstGeom prst="straightConnector1">
              <a:avLst/>
            </a:prstGeom>
            <a:noFill/>
            <a:ln w="12700" cap="sq" algn="ctr">
              <a:solidFill>
                <a:srgbClr val="E46C0A"/>
              </a:solidFill>
              <a:round/>
              <a:headEnd/>
              <a:tailEnd type="triangle" w="med" len="med"/>
            </a:ln>
          </p:spPr>
        </p:cxnSp>
      </p:grpSp>
      <p:graphicFrame>
        <p:nvGraphicFramePr>
          <p:cNvPr id="35" name="Object 34"/>
          <p:cNvGraphicFramePr>
            <a:graphicFrameLocks noChangeAspect="1"/>
          </p:cNvGraphicFramePr>
          <p:nvPr>
            <p:extLst>
              <p:ext uri="{D42A27DB-BD31-4B8C-83A1-F6EECF244321}">
                <p14:modId xmlns:p14="http://schemas.microsoft.com/office/powerpoint/2010/main" val="436615809"/>
              </p:ext>
            </p:extLst>
          </p:nvPr>
        </p:nvGraphicFramePr>
        <p:xfrm>
          <a:off x="5184043" y="2568217"/>
          <a:ext cx="1695450" cy="820738"/>
        </p:xfrm>
        <a:graphic>
          <a:graphicData uri="http://schemas.openxmlformats.org/presentationml/2006/ole">
            <mc:AlternateContent xmlns:mc="http://schemas.openxmlformats.org/markup-compatibility/2006">
              <mc:Choice xmlns:v="urn:schemas-microsoft-com:vml" Requires="v">
                <p:oleObj spid="_x0000_s89438" name="Equation" r:id="rId4" imgW="863225" imgH="418918" progId="Equation.3">
                  <p:embed/>
                </p:oleObj>
              </mc:Choice>
              <mc:Fallback>
                <p:oleObj name="Equation" r:id="rId4" imgW="863225" imgH="418918" progId="Equation.3">
                  <p:embed/>
                  <p:pic>
                    <p:nvPicPr>
                      <p:cNvPr id="0" name="Picture 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043" y="2568217"/>
                        <a:ext cx="169545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 name="Straight Arrow Connector 36"/>
          <p:cNvCxnSpPr/>
          <p:nvPr/>
        </p:nvCxnSpPr>
        <p:spPr bwMode="auto">
          <a:xfrm flipH="1">
            <a:off x="3444949" y="3242930"/>
            <a:ext cx="1956391" cy="1573619"/>
          </a:xfrm>
          <a:prstGeom prst="straightConnector1">
            <a:avLst/>
          </a:prstGeom>
          <a:ln>
            <a:solidFill>
              <a:srgbClr val="FF0000"/>
            </a:solidFill>
            <a:headEnd type="none" w="sm" len="sm"/>
            <a:tailEnd type="arrow"/>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3"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4</a:t>
            </a:fld>
            <a:endParaRPr lang="en-US" sz="1000" dirty="0">
              <a:solidFill>
                <a:srgbClr val="000000"/>
              </a:solidFill>
            </a:endParaRPr>
          </a:p>
        </p:txBody>
      </p:sp>
    </p:spTree>
    <p:extLst>
      <p:ext uri="{BB962C8B-B14F-4D97-AF65-F5344CB8AC3E}">
        <p14:creationId xmlns:p14="http://schemas.microsoft.com/office/powerpoint/2010/main" val="350214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Content Placeholder 2"/>
          <p:cNvSpPr txBox="1">
            <a:spLocks/>
          </p:cNvSpPr>
          <p:nvPr/>
        </p:nvSpPr>
        <p:spPr bwMode="auto">
          <a:xfrm>
            <a:off x="457200" y="1371600"/>
            <a:ext cx="8229600" cy="4105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In C, there are many libraries offering functions for you to use.</a:t>
            </a:r>
          </a:p>
          <a:p>
            <a:pPr lvl="1">
              <a:buFont typeface="Wingdings" pitchFamily="2" charset="2"/>
              <a:buChar char="q"/>
            </a:pPr>
            <a:r>
              <a:rPr lang="en-SG" sz="2400" dirty="0" smtClean="0"/>
              <a:t>e.g., functions</a:t>
            </a:r>
            <a:r>
              <a:rPr lang="en-SG" sz="2400" dirty="0" smtClean="0">
                <a:solidFill>
                  <a:srgbClr val="0000FF"/>
                </a:solidFill>
              </a:rPr>
              <a:t> </a:t>
            </a:r>
            <a:r>
              <a:rPr lang="en-SG" sz="2400" dirty="0" err="1" smtClean="0">
                <a:solidFill>
                  <a:srgbClr val="0000FF"/>
                </a:solidFill>
              </a:rPr>
              <a:t>scanf</a:t>
            </a:r>
            <a:r>
              <a:rPr lang="en-SG" sz="2400" dirty="0" smtClean="0">
                <a:solidFill>
                  <a:srgbClr val="0000FF"/>
                </a:solidFill>
              </a:rPr>
              <a:t> </a:t>
            </a:r>
            <a:r>
              <a:rPr lang="en-SG" sz="2400" dirty="0" smtClean="0"/>
              <a:t>and </a:t>
            </a:r>
            <a:r>
              <a:rPr lang="en-SG" sz="2400" dirty="0" err="1" smtClean="0">
                <a:solidFill>
                  <a:srgbClr val="0000FF"/>
                </a:solidFill>
              </a:rPr>
              <a:t>printf</a:t>
            </a:r>
            <a:r>
              <a:rPr lang="en-SG" sz="2400" dirty="0" smtClean="0">
                <a:solidFill>
                  <a:srgbClr val="0000FF"/>
                </a:solidFill>
              </a:rPr>
              <a:t> </a:t>
            </a:r>
            <a:r>
              <a:rPr lang="en-SG" sz="2400" dirty="0" smtClean="0"/>
              <a:t>are </a:t>
            </a:r>
            <a:r>
              <a:rPr lang="en-SG" sz="2400" dirty="0"/>
              <a:t>from </a:t>
            </a:r>
            <a:r>
              <a:rPr lang="en-SG" sz="2400" dirty="0" smtClean="0"/>
              <a:t>library </a:t>
            </a:r>
            <a:r>
              <a:rPr lang="en-SG" sz="2400" dirty="0" smtClean="0">
                <a:solidFill>
                  <a:srgbClr val="006600"/>
                </a:solidFill>
              </a:rPr>
              <a:t>&lt;</a:t>
            </a:r>
            <a:r>
              <a:rPr lang="en-SG" sz="2400" dirty="0" err="1" smtClean="0">
                <a:solidFill>
                  <a:srgbClr val="006600"/>
                </a:solidFill>
              </a:rPr>
              <a:t>stdio.h</a:t>
            </a:r>
            <a:r>
              <a:rPr lang="en-SG" sz="2400" dirty="0" smtClean="0">
                <a:solidFill>
                  <a:srgbClr val="006600"/>
                </a:solidFill>
              </a:rPr>
              <a:t>&gt;</a:t>
            </a:r>
            <a:endParaRPr lang="en-SG" sz="2400" dirty="0" smtClean="0"/>
          </a:p>
          <a:p>
            <a:endParaRPr lang="en-US" sz="2800" dirty="0" smtClean="0">
              <a:solidFill>
                <a:schemeClr val="tx1"/>
              </a:solidFill>
            </a:endParaRPr>
          </a:p>
          <a:p>
            <a:r>
              <a:rPr lang="en-US" sz="2800" dirty="0" smtClean="0">
                <a:solidFill>
                  <a:schemeClr val="tx1"/>
                </a:solidFill>
              </a:rPr>
              <a:t>In the previous program, you may write </a:t>
            </a:r>
            <a:r>
              <a:rPr lang="en-US" sz="2800" i="1" dirty="0" smtClean="0">
                <a:solidFill>
                  <a:schemeClr val="tx1"/>
                </a:solidFill>
              </a:rPr>
              <a:t>t</a:t>
            </a:r>
            <a:r>
              <a:rPr lang="en-US" sz="2800" baseline="30000" dirty="0" smtClean="0">
                <a:solidFill>
                  <a:schemeClr val="tx1"/>
                </a:solidFill>
              </a:rPr>
              <a:t>2 </a:t>
            </a:r>
            <a:r>
              <a:rPr lang="en-US" sz="2800" dirty="0" smtClean="0">
                <a:solidFill>
                  <a:schemeClr val="tx1"/>
                </a:solidFill>
              </a:rPr>
              <a:t>as </a:t>
            </a:r>
            <a:r>
              <a:rPr lang="en-US" sz="2800" i="1" dirty="0" smtClean="0">
                <a:solidFill>
                  <a:schemeClr val="tx1"/>
                </a:solidFill>
              </a:rPr>
              <a:t>t</a:t>
            </a:r>
            <a:r>
              <a:rPr lang="en-US" sz="2800" dirty="0" smtClean="0">
                <a:solidFill>
                  <a:schemeClr val="tx1"/>
                </a:solidFill>
              </a:rPr>
              <a:t>*</a:t>
            </a:r>
            <a:r>
              <a:rPr lang="en-US" sz="2800" i="1" dirty="0" smtClean="0">
                <a:solidFill>
                  <a:schemeClr val="tx1"/>
                </a:solidFill>
              </a:rPr>
              <a:t>t</a:t>
            </a:r>
            <a:r>
              <a:rPr lang="en-US" sz="2800" dirty="0" smtClean="0">
                <a:solidFill>
                  <a:schemeClr val="tx1"/>
                </a:solidFill>
              </a:rPr>
              <a:t>, or use the </a:t>
            </a:r>
            <a:r>
              <a:rPr lang="en-US" sz="2800" dirty="0" err="1" smtClean="0"/>
              <a:t>pow</a:t>
            </a:r>
            <a:r>
              <a:rPr lang="en-US" sz="2800" dirty="0" smtClean="0">
                <a:solidFill>
                  <a:schemeClr val="tx1"/>
                </a:solidFill>
              </a:rPr>
              <a:t> function in the math library: </a:t>
            </a:r>
            <a:r>
              <a:rPr lang="en-US" sz="2800" dirty="0" err="1" smtClean="0">
                <a:solidFill>
                  <a:schemeClr val="tx1"/>
                </a:solidFill>
              </a:rPr>
              <a:t>pow</a:t>
            </a:r>
            <a:r>
              <a:rPr lang="en-US" sz="2800" dirty="0" smtClean="0">
                <a:solidFill>
                  <a:schemeClr val="tx1"/>
                </a:solidFill>
              </a:rPr>
              <a:t>(t, 2).</a:t>
            </a:r>
            <a:endParaRPr lang="en-SG" sz="2800" dirty="0" smtClean="0">
              <a:solidFill>
                <a:schemeClr val="tx1"/>
              </a:solidFill>
            </a:endParaRPr>
          </a:p>
          <a:p>
            <a:pPr lvl="1">
              <a:buFont typeface="Wingdings" pitchFamily="2" charset="2"/>
              <a:buChar char="q"/>
            </a:pPr>
            <a:r>
              <a:rPr lang="en-US" sz="2400" dirty="0" err="1" smtClean="0">
                <a:solidFill>
                  <a:schemeClr val="tx1"/>
                </a:solidFill>
              </a:rPr>
              <a:t>pow</a:t>
            </a:r>
            <a:r>
              <a:rPr lang="en-US" sz="2400" dirty="0" smtClean="0">
                <a:solidFill>
                  <a:schemeClr val="tx1"/>
                </a:solidFill>
              </a:rPr>
              <a:t>(x, y)  // compute x raised to the power of y</a:t>
            </a:r>
            <a:endParaRPr lang="en-SG" sz="2400" dirty="0">
              <a:solidFill>
                <a:srgbClr val="006600"/>
              </a:solidFill>
            </a:endParaRPr>
          </a:p>
        </p:txBody>
      </p:sp>
      <p:sp>
        <p:nvSpPr>
          <p:cNvPr id="5" name="Title 4"/>
          <p:cNvSpPr>
            <a:spLocks noGrp="1"/>
          </p:cNvSpPr>
          <p:nvPr>
            <p:ph type="title"/>
          </p:nvPr>
        </p:nvSpPr>
        <p:spPr/>
        <p:txBody>
          <a:bodyPr/>
          <a:lstStyle/>
          <a:p>
            <a:r>
              <a:rPr lang="en-GB" dirty="0" smtClean="0"/>
              <a:t>Math Functions (1/2)</a:t>
            </a:r>
            <a:endParaRPr lang="en-SG" dirty="0"/>
          </a:p>
        </p:txBody>
      </p:sp>
      <p:sp>
        <p:nvSpPr>
          <p:cNvPr id="13"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5</a:t>
            </a:fld>
            <a:endParaRPr lang="en-US" sz="1000" dirty="0">
              <a:solidFill>
                <a:srgbClr val="000000"/>
              </a:solidFill>
            </a:endParaRPr>
          </a:p>
        </p:txBody>
      </p:sp>
    </p:spTree>
    <p:extLst>
      <p:ext uri="{BB962C8B-B14F-4D97-AF65-F5344CB8AC3E}">
        <p14:creationId xmlns:p14="http://schemas.microsoft.com/office/powerpoint/2010/main" val="3201991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dissolv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dissolv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35846" name="Picture 2"/>
          <p:cNvPicPr>
            <a:picLocks noChangeAspect="1" noChangeArrowheads="1"/>
          </p:cNvPicPr>
          <p:nvPr/>
        </p:nvPicPr>
        <p:blipFill>
          <a:blip r:embed="rId3" cstate="print"/>
          <a:srcRect/>
          <a:stretch>
            <a:fillRect/>
          </a:stretch>
        </p:blipFill>
        <p:spPr bwMode="auto">
          <a:xfrm>
            <a:off x="849814" y="2192297"/>
            <a:ext cx="4973445" cy="4224699"/>
          </a:xfrm>
          <a:prstGeom prst="rect">
            <a:avLst/>
          </a:prstGeom>
          <a:noFill/>
          <a:ln w="9525">
            <a:noFill/>
            <a:miter lim="800000"/>
            <a:headEnd/>
            <a:tailEnd/>
          </a:ln>
        </p:spPr>
      </p:pic>
      <p:sp>
        <p:nvSpPr>
          <p:cNvPr id="10" name="Content Placeholder 2"/>
          <p:cNvSpPr txBox="1">
            <a:spLocks/>
          </p:cNvSpPr>
          <p:nvPr/>
        </p:nvSpPr>
        <p:spPr bwMode="auto">
          <a:xfrm>
            <a:off x="457200" y="1371600"/>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Some </a:t>
            </a:r>
            <a:r>
              <a:rPr lang="en-SG" dirty="0" smtClean="0">
                <a:solidFill>
                  <a:schemeClr val="tx1"/>
                </a:solidFill>
              </a:rPr>
              <a:t>useful </a:t>
            </a:r>
            <a:r>
              <a:rPr lang="en-SG" dirty="0">
                <a:solidFill>
                  <a:schemeClr val="tx1"/>
                </a:solidFill>
              </a:rPr>
              <a:t>Math </a:t>
            </a:r>
            <a:r>
              <a:rPr lang="en-SG" dirty="0" smtClean="0">
                <a:solidFill>
                  <a:schemeClr val="tx1"/>
                </a:solidFill>
              </a:rPr>
              <a:t>functions</a:t>
            </a:r>
          </a:p>
          <a:p>
            <a:pPr lvl="1">
              <a:buFont typeface="Wingdings" pitchFamily="2" charset="2"/>
              <a:buChar char="q"/>
            </a:pPr>
            <a:r>
              <a:rPr lang="en-SG" dirty="0"/>
              <a:t>function</a:t>
            </a:r>
            <a:r>
              <a:rPr lang="en-SG" dirty="0">
                <a:solidFill>
                  <a:srgbClr val="0000FF"/>
                </a:solidFill>
              </a:rPr>
              <a:t> abs(x) </a:t>
            </a:r>
            <a:r>
              <a:rPr lang="en-SG" dirty="0"/>
              <a:t>is from </a:t>
            </a:r>
            <a:r>
              <a:rPr lang="en-SG" dirty="0">
                <a:solidFill>
                  <a:srgbClr val="006600"/>
                </a:solidFill>
              </a:rPr>
              <a:t>&lt;</a:t>
            </a:r>
            <a:r>
              <a:rPr lang="en-SG" dirty="0" err="1">
                <a:solidFill>
                  <a:srgbClr val="006600"/>
                </a:solidFill>
              </a:rPr>
              <a:t>stdlib.h</a:t>
            </a:r>
            <a:r>
              <a:rPr lang="en-SG" dirty="0" smtClean="0">
                <a:solidFill>
                  <a:srgbClr val="006600"/>
                </a:solidFill>
              </a:rPr>
              <a:t>&gt;</a:t>
            </a:r>
            <a:r>
              <a:rPr lang="en-SG" dirty="0" smtClean="0"/>
              <a:t>; the </a:t>
            </a:r>
            <a:r>
              <a:rPr lang="en-SG" dirty="0"/>
              <a:t>rest are from </a:t>
            </a:r>
            <a:r>
              <a:rPr lang="en-SG" dirty="0">
                <a:solidFill>
                  <a:srgbClr val="006600"/>
                </a:solidFill>
              </a:rPr>
              <a:t>&lt;</a:t>
            </a:r>
            <a:r>
              <a:rPr lang="en-SG" dirty="0" err="1">
                <a:solidFill>
                  <a:srgbClr val="006600"/>
                </a:solidFill>
              </a:rPr>
              <a:t>math.h</a:t>
            </a:r>
            <a:r>
              <a:rPr lang="en-SG" dirty="0">
                <a:solidFill>
                  <a:srgbClr val="006600"/>
                </a:solidFill>
              </a:rPr>
              <a:t>&gt;</a:t>
            </a:r>
          </a:p>
        </p:txBody>
      </p:sp>
      <p:sp>
        <p:nvSpPr>
          <p:cNvPr id="5" name="Title 4"/>
          <p:cNvSpPr>
            <a:spLocks noGrp="1"/>
          </p:cNvSpPr>
          <p:nvPr>
            <p:ph type="title"/>
          </p:nvPr>
        </p:nvSpPr>
        <p:spPr/>
        <p:txBody>
          <a:bodyPr/>
          <a:lstStyle/>
          <a:p>
            <a:r>
              <a:rPr lang="en-GB" dirty="0" smtClean="0"/>
              <a:t>Math Functions (2/2)</a:t>
            </a:r>
            <a:endParaRPr lang="en-SG" dirty="0"/>
          </a:p>
        </p:txBody>
      </p:sp>
      <p:sp>
        <p:nvSpPr>
          <p:cNvPr id="8" name="Oval 7"/>
          <p:cNvSpPr/>
          <p:nvPr/>
        </p:nvSpPr>
        <p:spPr bwMode="auto">
          <a:xfrm>
            <a:off x="787875" y="5261973"/>
            <a:ext cx="1018573" cy="289367"/>
          </a:xfrm>
          <a:prstGeom prst="ellipse">
            <a:avLst/>
          </a:prstGeom>
          <a:noFill/>
          <a:ln w="1905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6014654" y="3223232"/>
            <a:ext cx="2895426" cy="2015936"/>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0"/>
              </a:spcBef>
              <a:spcAft>
                <a:spcPts val="300"/>
              </a:spcAft>
              <a:buClr>
                <a:schemeClr val="bg2"/>
              </a:buClr>
              <a:buSzPct val="120000"/>
              <a:defRPr/>
            </a:pPr>
            <a:r>
              <a:rPr lang="en-SG" sz="2000" kern="0" dirty="0" smtClean="0">
                <a:solidFill>
                  <a:schemeClr val="tx1"/>
                </a:solidFill>
                <a:latin typeface="Calibri" pitchFamily="34" charset="0"/>
                <a:cs typeface="Calibri" pitchFamily="34" charset="0"/>
              </a:rPr>
              <a:t>To </a:t>
            </a:r>
            <a:r>
              <a:rPr lang="en-SG" sz="2000" kern="0" dirty="0">
                <a:solidFill>
                  <a:schemeClr val="tx1"/>
                </a:solidFill>
                <a:latin typeface="Calibri" pitchFamily="34" charset="0"/>
                <a:cs typeface="Calibri" pitchFamily="34" charset="0"/>
              </a:rPr>
              <a:t>use math </a:t>
            </a:r>
            <a:r>
              <a:rPr lang="en-SG" sz="2000" kern="0" dirty="0" smtClean="0">
                <a:solidFill>
                  <a:schemeClr val="tx1"/>
                </a:solidFill>
                <a:latin typeface="Calibri" pitchFamily="34" charset="0"/>
                <a:cs typeface="Calibri" pitchFamily="34" charset="0"/>
              </a:rPr>
              <a:t>functions </a:t>
            </a:r>
            <a:r>
              <a:rPr lang="en-SG" sz="2000" kern="0" dirty="0">
                <a:solidFill>
                  <a:schemeClr val="tx1"/>
                </a:solidFill>
                <a:latin typeface="Calibri" pitchFamily="34" charset="0"/>
                <a:cs typeface="Calibri" pitchFamily="34" charset="0"/>
              </a:rPr>
              <a:t>in your program</a:t>
            </a:r>
            <a:r>
              <a:rPr lang="en-SG" sz="2000" kern="0" dirty="0" smtClean="0">
                <a:solidFill>
                  <a:schemeClr val="tx1"/>
                </a:solidFill>
                <a:latin typeface="Calibri" pitchFamily="34" charset="0"/>
                <a:cs typeface="Calibri" pitchFamily="34" charset="0"/>
              </a:rPr>
              <a:t>:</a:t>
            </a:r>
            <a:endParaRPr lang="en-US" sz="2000" kern="0" dirty="0" smtClean="0">
              <a:solidFill>
                <a:schemeClr val="tx1"/>
              </a:solidFill>
              <a:latin typeface="Calibri" pitchFamily="34" charset="0"/>
              <a:cs typeface="Calibri" pitchFamily="34" charset="0"/>
            </a:endParaRPr>
          </a:p>
          <a:p>
            <a:pPr marL="342900" indent="-342900" eaLnBrk="0" hangingPunct="0">
              <a:spcBef>
                <a:spcPts val="0"/>
              </a:spcBef>
              <a:spcAft>
                <a:spcPts val="300"/>
              </a:spcAft>
              <a:buClr>
                <a:schemeClr val="bg2"/>
              </a:buClr>
              <a:buSzPct val="80000"/>
              <a:buFont typeface="+mj-lt"/>
              <a:buAutoNum type="arabicPeriod"/>
              <a:defRPr/>
            </a:pPr>
            <a:r>
              <a:rPr lang="en-US" sz="1600" kern="0" dirty="0" smtClean="0">
                <a:solidFill>
                  <a:schemeClr val="tx1"/>
                </a:solidFill>
                <a:latin typeface="Calibri" pitchFamily="34" charset="0"/>
                <a:cs typeface="Calibri" pitchFamily="34" charset="0"/>
              </a:rPr>
              <a:t>include </a:t>
            </a:r>
            <a:r>
              <a:rPr lang="en-US" sz="1600" kern="0" dirty="0" smtClean="0">
                <a:solidFill>
                  <a:srgbClr val="FF0000"/>
                </a:solidFill>
                <a:latin typeface="Calibri" pitchFamily="34" charset="0"/>
                <a:cs typeface="Calibri" pitchFamily="34" charset="0"/>
              </a:rPr>
              <a:t>&lt;</a:t>
            </a:r>
            <a:r>
              <a:rPr lang="en-US" sz="1600" kern="0" dirty="0" err="1" smtClean="0">
                <a:solidFill>
                  <a:srgbClr val="FF0000"/>
                </a:solidFill>
                <a:latin typeface="Calibri" pitchFamily="34" charset="0"/>
                <a:cs typeface="Calibri" pitchFamily="34" charset="0"/>
              </a:rPr>
              <a:t>math.h</a:t>
            </a:r>
            <a:r>
              <a:rPr lang="en-US" sz="1600" kern="0" dirty="0" smtClean="0">
                <a:solidFill>
                  <a:srgbClr val="FF0000"/>
                </a:solidFill>
                <a:latin typeface="Calibri" pitchFamily="34" charset="0"/>
                <a:cs typeface="Calibri" pitchFamily="34" charset="0"/>
              </a:rPr>
              <a:t>&gt;</a:t>
            </a:r>
            <a:r>
              <a:rPr lang="en-US" sz="1600" kern="0" dirty="0" smtClean="0">
                <a:solidFill>
                  <a:schemeClr val="tx1"/>
                </a:solidFill>
                <a:latin typeface="Calibri" pitchFamily="34" charset="0"/>
                <a:cs typeface="Calibri" pitchFamily="34" charset="0"/>
              </a:rPr>
              <a:t> in your program</a:t>
            </a:r>
          </a:p>
          <a:p>
            <a:pPr marL="342900" indent="-342900" eaLnBrk="0" hangingPunct="0">
              <a:spcBef>
                <a:spcPts val="0"/>
              </a:spcBef>
              <a:spcAft>
                <a:spcPts val="300"/>
              </a:spcAft>
              <a:buClr>
                <a:schemeClr val="bg2"/>
              </a:buClr>
              <a:buSzPct val="80000"/>
              <a:buFont typeface="+mj-lt"/>
              <a:buAutoNum type="arabicPeriod"/>
              <a:defRPr/>
            </a:pPr>
            <a:r>
              <a:rPr lang="en-US" sz="1600" kern="0" dirty="0" smtClean="0">
                <a:solidFill>
                  <a:schemeClr val="tx1"/>
                </a:solidFill>
                <a:latin typeface="Calibri" pitchFamily="34" charset="0"/>
                <a:cs typeface="Calibri" pitchFamily="34" charset="0"/>
              </a:rPr>
              <a:t>compile the program with    </a:t>
            </a:r>
            <a:r>
              <a:rPr lang="en-SG" sz="1600" b="1" dirty="0" smtClean="0">
                <a:solidFill>
                  <a:srgbClr val="FF0000"/>
                </a:solidFill>
                <a:latin typeface="Courier New" pitchFamily="49" charset="0"/>
                <a:cs typeface="Courier New" pitchFamily="49" charset="0"/>
              </a:rPr>
              <a:t>-lm</a:t>
            </a:r>
            <a:r>
              <a:rPr lang="en-SG" sz="1600" dirty="0" smtClean="0">
                <a:solidFill>
                  <a:schemeClr val="tx1"/>
                </a:solidFill>
                <a:latin typeface="Calibri" pitchFamily="34" charset="0"/>
                <a:cs typeface="Calibri" pitchFamily="34" charset="0"/>
              </a:rPr>
              <a:t> option</a:t>
            </a:r>
            <a:br>
              <a:rPr lang="en-SG" sz="1600" dirty="0" smtClean="0">
                <a:solidFill>
                  <a:schemeClr val="tx1"/>
                </a:solidFill>
                <a:latin typeface="Calibri" pitchFamily="34" charset="0"/>
                <a:cs typeface="Calibri" pitchFamily="34" charset="0"/>
              </a:rPr>
            </a:br>
            <a:r>
              <a:rPr lang="en-SG" sz="1600" b="1" dirty="0" err="1" smtClean="0">
                <a:solidFill>
                  <a:srgbClr val="0000FF"/>
                </a:solidFill>
                <a:latin typeface="Courier New" pitchFamily="49" charset="0"/>
                <a:cs typeface="Courier New" pitchFamily="49" charset="0"/>
              </a:rPr>
              <a:t>gcc</a:t>
            </a:r>
            <a:r>
              <a:rPr lang="en-SG" sz="1600" b="1" dirty="0" smtClean="0">
                <a:solidFill>
                  <a:srgbClr val="0000FF"/>
                </a:solidFill>
                <a:latin typeface="Courier New" pitchFamily="49" charset="0"/>
                <a:cs typeface="Courier New" pitchFamily="49" charset="0"/>
              </a:rPr>
              <a:t> -Wall </a:t>
            </a:r>
            <a:r>
              <a:rPr lang="en-SG" sz="1600" b="1" dirty="0" err="1" smtClean="0">
                <a:solidFill>
                  <a:srgbClr val="0000FF"/>
                </a:solidFill>
                <a:latin typeface="Courier New" pitchFamily="49" charset="0"/>
                <a:cs typeface="Courier New" pitchFamily="49" charset="0"/>
              </a:rPr>
              <a:t>xxx.c</a:t>
            </a:r>
            <a:r>
              <a:rPr lang="en-SG" sz="1600" b="1" dirty="0" smtClean="0">
                <a:solidFill>
                  <a:srgbClr val="0000FF"/>
                </a:solidFill>
                <a:latin typeface="Courier New" pitchFamily="49" charset="0"/>
                <a:cs typeface="Courier New" pitchFamily="49" charset="0"/>
              </a:rPr>
              <a:t> -lm</a:t>
            </a:r>
            <a:endParaRPr lang="en-US" sz="1600" b="1" dirty="0">
              <a:solidFill>
                <a:srgbClr val="0000FF"/>
              </a:solidFill>
              <a:latin typeface="Courier New" pitchFamily="49" charset="0"/>
              <a:cs typeface="Courier New" pitchFamily="49" charset="0"/>
            </a:endParaRPr>
          </a:p>
        </p:txBody>
      </p:sp>
      <p:sp>
        <p:nvSpPr>
          <p:cNvPr id="13"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6</a:t>
            </a:fld>
            <a:endParaRPr lang="en-US" sz="1000" dirty="0">
              <a:solidFill>
                <a:srgbClr val="000000"/>
              </a:solidFill>
            </a:endParaRPr>
          </a:p>
        </p:txBody>
      </p:sp>
    </p:spTree>
    <p:extLst>
      <p:ext uri="{BB962C8B-B14F-4D97-AF65-F5344CB8AC3E}">
        <p14:creationId xmlns:p14="http://schemas.microsoft.com/office/powerpoint/2010/main" val="3201991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dissolve">
                                      <p:cBhvr>
                                        <p:cTn id="7" dur="500"/>
                                        <p:tgtEl>
                                          <p:spTgt spid="358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dissolv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 1: Freezer with Revised Formula </a:t>
            </a:r>
            <a:endParaRPr lang="en-SG" dirty="0"/>
          </a:p>
        </p:txBody>
      </p:sp>
      <p:sp>
        <p:nvSpPr>
          <p:cNvPr id="3" name="Content Placeholder 2"/>
          <p:cNvSpPr>
            <a:spLocks noGrp="1"/>
          </p:cNvSpPr>
          <p:nvPr>
            <p:ph idx="1"/>
          </p:nvPr>
        </p:nvSpPr>
        <p:spPr>
          <a:xfrm>
            <a:off x="457200" y="1371600"/>
            <a:ext cx="8229600" cy="1200329"/>
          </a:xfrm>
        </p:spPr>
        <p:txBody>
          <a:bodyPr>
            <a:spAutoFit/>
          </a:bodyPr>
          <a:lstStyle/>
          <a:p>
            <a:r>
              <a:rPr lang="en-US" dirty="0">
                <a:solidFill>
                  <a:schemeClr val="tx1"/>
                </a:solidFill>
              </a:rPr>
              <a:t>Write a program </a:t>
            </a:r>
            <a:r>
              <a:rPr lang="en-US" dirty="0" smtClean="0"/>
              <a:t>Week3_Freezer_New.c</a:t>
            </a:r>
            <a:r>
              <a:rPr lang="en-US" dirty="0" smtClean="0">
                <a:solidFill>
                  <a:schemeClr val="tx1"/>
                </a:solidFill>
              </a:rPr>
              <a:t> </a:t>
            </a:r>
            <a:r>
              <a:rPr lang="en-US" dirty="0">
                <a:solidFill>
                  <a:schemeClr val="tx1"/>
                </a:solidFill>
              </a:rPr>
              <a:t>that </a:t>
            </a:r>
            <a:r>
              <a:rPr lang="en-US" dirty="0" smtClean="0">
                <a:solidFill>
                  <a:schemeClr val="tx1"/>
                </a:solidFill>
              </a:rPr>
              <a:t>replaces the old formula with the following one. All other statements remain the same.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58834450"/>
              </p:ext>
            </p:extLst>
          </p:nvPr>
        </p:nvGraphicFramePr>
        <p:xfrm>
          <a:off x="3392488" y="2631991"/>
          <a:ext cx="1820862" cy="820738"/>
        </p:xfrm>
        <a:graphic>
          <a:graphicData uri="http://schemas.openxmlformats.org/presentationml/2006/ole">
            <mc:AlternateContent xmlns:mc="http://schemas.openxmlformats.org/markup-compatibility/2006">
              <mc:Choice xmlns:v="urn:schemas-microsoft-com:vml" Requires="v">
                <p:oleObj spid="_x0000_s90454" name="Equation" r:id="rId3" imgW="927000" imgH="419040" progId="Equation.3">
                  <p:embed/>
                </p:oleObj>
              </mc:Choice>
              <mc:Fallback>
                <p:oleObj name="Equation" r:id="rId3" imgW="927000" imgH="419040" progId="Equation.3">
                  <p:embed/>
                  <p:pic>
                    <p:nvPicPr>
                      <p:cNvPr id="0" name="Picture 3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488" y="2631991"/>
                        <a:ext cx="1820862"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4" name="TextBox 13"/>
          <p:cNvSpPr txBox="1"/>
          <p:nvPr/>
        </p:nvSpPr>
        <p:spPr>
          <a:xfrm>
            <a:off x="1021471" y="3753144"/>
            <a:ext cx="6891337"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hours and minutes since power failure: </a:t>
            </a:r>
            <a:r>
              <a:rPr lang="en-US" dirty="0">
                <a:solidFill>
                  <a:srgbClr val="0000FF"/>
                </a:solidFill>
              </a:rPr>
              <a:t>2 </a:t>
            </a:r>
            <a:r>
              <a:rPr lang="en-US" dirty="0" smtClean="0">
                <a:solidFill>
                  <a:srgbClr val="0000FF"/>
                </a:solidFill>
              </a:rPr>
              <a:t>30</a:t>
            </a:r>
            <a:endParaRPr lang="en-US" dirty="0">
              <a:solidFill>
                <a:srgbClr val="0000FF"/>
              </a:solidFill>
            </a:endParaRPr>
          </a:p>
          <a:p>
            <a:r>
              <a:rPr lang="en-US" dirty="0">
                <a:solidFill>
                  <a:srgbClr val="9933FF"/>
                </a:solidFill>
              </a:rPr>
              <a:t>Temperature in freezer = -</a:t>
            </a:r>
            <a:r>
              <a:rPr lang="en-US" dirty="0" smtClean="0">
                <a:solidFill>
                  <a:srgbClr val="9933FF"/>
                </a:solidFill>
              </a:rPr>
              <a:t>10.01</a:t>
            </a:r>
            <a:endParaRPr lang="en-SG" dirty="0">
              <a:solidFill>
                <a:srgbClr val="9933FF"/>
              </a:solidFill>
            </a:endParaRPr>
          </a:p>
        </p:txBody>
      </p:sp>
      <p:sp>
        <p:nvSpPr>
          <p:cNvPr id="10" name="TextBox 9"/>
          <p:cNvSpPr txBox="1"/>
          <p:nvPr/>
        </p:nvSpPr>
        <p:spPr>
          <a:xfrm>
            <a:off x="1021470" y="4693271"/>
            <a:ext cx="4939294"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1600" b="1">
                <a:solidFill>
                  <a:srgbClr val="000000"/>
                </a:solidFill>
                <a:latin typeface="Courier New" pitchFamily="49" charset="0"/>
                <a:cs typeface="Courier New" pitchFamily="49" charset="0"/>
              </a:defRPr>
            </a:lvl1pPr>
          </a:lstStyle>
          <a:p>
            <a:r>
              <a:rPr lang="en-US" dirty="0" err="1"/>
              <a:t>cp</a:t>
            </a:r>
            <a:r>
              <a:rPr lang="en-US" dirty="0"/>
              <a:t> Week2_Freezer.c Week3_Freezer_New.c</a:t>
            </a:r>
          </a:p>
        </p:txBody>
      </p:sp>
      <p:sp>
        <p:nvSpPr>
          <p:cNvPr id="11" name="TextBox 10"/>
          <p:cNvSpPr txBox="1"/>
          <p:nvPr/>
        </p:nvSpPr>
        <p:spPr>
          <a:xfrm>
            <a:off x="1776597" y="5230471"/>
            <a:ext cx="4715793" cy="400110"/>
          </a:xfrm>
          <a:prstGeom prst="rect">
            <a:avLst/>
          </a:prstGeom>
          <a:solidFill>
            <a:srgbClr val="CCFFC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 </a:t>
            </a:r>
            <a:r>
              <a:rPr lang="en-US" sz="2000" dirty="0" smtClean="0">
                <a:solidFill>
                  <a:schemeClr val="tx1"/>
                </a:solidFill>
                <a:latin typeface="Calibri" pitchFamily="34" charset="0"/>
                <a:cs typeface="Calibri" pitchFamily="34" charset="0"/>
              </a:rPr>
              <a:t>Have you included </a:t>
            </a:r>
            <a:r>
              <a:rPr lang="en-US" sz="2000" dirty="0" smtClean="0">
                <a:solidFill>
                  <a:srgbClr val="FF0000"/>
                </a:solidFill>
                <a:latin typeface="Calibri" pitchFamily="34" charset="0"/>
                <a:cs typeface="Calibri" pitchFamily="34" charset="0"/>
              </a:rPr>
              <a:t>&lt;</a:t>
            </a:r>
            <a:r>
              <a:rPr lang="en-US" sz="2000" dirty="0" err="1" smtClean="0">
                <a:solidFill>
                  <a:srgbClr val="FF0000"/>
                </a:solidFill>
                <a:latin typeface="Calibri" pitchFamily="34" charset="0"/>
                <a:cs typeface="Calibri" pitchFamily="34" charset="0"/>
              </a:rPr>
              <a:t>math.h</a:t>
            </a:r>
            <a:r>
              <a:rPr lang="en-US" sz="2000" dirty="0" smtClean="0">
                <a:solidFill>
                  <a:srgbClr val="FF0000"/>
                </a:solidFill>
                <a:latin typeface="Calibri" pitchFamily="34" charset="0"/>
                <a:cs typeface="Calibri" pitchFamily="34" charset="0"/>
              </a:rPr>
              <a:t>&gt;</a:t>
            </a:r>
            <a:r>
              <a:rPr lang="en-US" sz="2000" dirty="0" smtClean="0">
                <a:solidFill>
                  <a:schemeClr val="tx1"/>
                </a:solidFill>
                <a:latin typeface="Calibri" pitchFamily="34" charset="0"/>
                <a:cs typeface="Calibri" pitchFamily="34" charset="0"/>
              </a:rPr>
              <a:t> header file?</a:t>
            </a:r>
            <a:endParaRPr lang="en-SG" sz="2000" dirty="0">
              <a:solidFill>
                <a:schemeClr val="tx1"/>
              </a:solidFill>
              <a:latin typeface="Calibri" pitchFamily="34" charset="0"/>
              <a:cs typeface="Calibri" pitchFamily="34" charset="0"/>
            </a:endParaRPr>
          </a:p>
        </p:txBody>
      </p:sp>
      <p:sp>
        <p:nvSpPr>
          <p:cNvPr id="12" name="TextBox 11"/>
          <p:cNvSpPr txBox="1"/>
          <p:nvPr/>
        </p:nvSpPr>
        <p:spPr>
          <a:xfrm>
            <a:off x="2428728" y="5828825"/>
            <a:ext cx="5694546" cy="400110"/>
          </a:xfrm>
          <a:prstGeom prst="rect">
            <a:avLst/>
          </a:prstGeom>
          <a:solidFill>
            <a:srgbClr val="CCFFC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 </a:t>
            </a:r>
            <a:r>
              <a:rPr lang="en-US" sz="2000" dirty="0" smtClean="0">
                <a:solidFill>
                  <a:schemeClr val="tx1"/>
                </a:solidFill>
                <a:latin typeface="Calibri" pitchFamily="34" charset="0"/>
                <a:cs typeface="Calibri" pitchFamily="34" charset="0"/>
              </a:rPr>
              <a:t>Have you turned on "</a:t>
            </a:r>
            <a:r>
              <a:rPr lang="en-US" sz="2000" b="1" dirty="0" smtClean="0">
                <a:solidFill>
                  <a:srgbClr val="FF0000"/>
                </a:solidFill>
                <a:latin typeface="Courier New" pitchFamily="49" charset="0"/>
                <a:cs typeface="Courier New" pitchFamily="49" charset="0"/>
              </a:rPr>
              <a:t>-lm</a:t>
            </a:r>
            <a:r>
              <a:rPr lang="en-US" sz="2000" dirty="0" smtClean="0">
                <a:solidFill>
                  <a:schemeClr val="tx1"/>
                </a:solidFill>
                <a:latin typeface="Calibri" pitchFamily="34" charset="0"/>
                <a:cs typeface="Calibri" pitchFamily="34" charset="0"/>
              </a:rPr>
              <a:t>" option in compilation?</a:t>
            </a:r>
            <a:endParaRPr lang="en-SG" sz="2000" dirty="0">
              <a:solidFill>
                <a:schemeClr val="tx1"/>
              </a:solidFill>
              <a:latin typeface="Calibri" pitchFamily="34" charset="0"/>
              <a:cs typeface="Calibri" pitchFamily="34" charset="0"/>
            </a:endParaRPr>
          </a:p>
        </p:txBody>
      </p:sp>
      <p:sp>
        <p:nvSpPr>
          <p:cNvPr id="13"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7</a:t>
            </a:fld>
            <a:endParaRPr lang="en-US" sz="1000" dirty="0">
              <a:solidFill>
                <a:srgbClr val="000000"/>
              </a:solidFill>
            </a:endParaRPr>
          </a:p>
        </p:txBody>
      </p:sp>
    </p:spTree>
    <p:extLst>
      <p:ext uri="{BB962C8B-B14F-4D97-AF65-F5344CB8AC3E}">
        <p14:creationId xmlns:p14="http://schemas.microsoft.com/office/powerpoint/2010/main" val="1913786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TextBox 12"/>
          <p:cNvSpPr txBox="1"/>
          <p:nvPr/>
        </p:nvSpPr>
        <p:spPr bwMode="auto">
          <a:xfrm>
            <a:off x="3510683" y="2668407"/>
            <a:ext cx="2140527"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Analysis</a:t>
            </a:r>
            <a:endParaRPr lang="en-SG" dirty="0">
              <a:solidFill>
                <a:srgbClr val="FFFFFF"/>
              </a:solidFill>
            </a:endParaRPr>
          </a:p>
        </p:txBody>
      </p:sp>
      <p:sp>
        <p:nvSpPr>
          <p:cNvPr id="14" name="TextBox 13"/>
          <p:cNvSpPr txBox="1"/>
          <p:nvPr/>
        </p:nvSpPr>
        <p:spPr bwMode="auto">
          <a:xfrm>
            <a:off x="3501253" y="3614126"/>
            <a:ext cx="2159387"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Design</a:t>
            </a:r>
            <a:endParaRPr lang="en-SG" dirty="0">
              <a:solidFill>
                <a:srgbClr val="FFFFFF"/>
              </a:solidFill>
            </a:endParaRPr>
          </a:p>
        </p:txBody>
      </p:sp>
      <p:sp>
        <p:nvSpPr>
          <p:cNvPr id="15" name="TextBox 14"/>
          <p:cNvSpPr txBox="1"/>
          <p:nvPr/>
        </p:nvSpPr>
        <p:spPr bwMode="auto">
          <a:xfrm>
            <a:off x="3501253" y="4567333"/>
            <a:ext cx="2159386"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Implementation</a:t>
            </a:r>
            <a:endParaRPr lang="en-SG" dirty="0">
              <a:solidFill>
                <a:srgbClr val="FFFFFF"/>
              </a:solidFill>
            </a:endParaRPr>
          </a:p>
        </p:txBody>
      </p:sp>
      <p:sp>
        <p:nvSpPr>
          <p:cNvPr id="16" name="TextBox 15"/>
          <p:cNvSpPr txBox="1"/>
          <p:nvPr/>
        </p:nvSpPr>
        <p:spPr bwMode="auto">
          <a:xfrm>
            <a:off x="3501253" y="5512083"/>
            <a:ext cx="2159386"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Testing</a:t>
            </a:r>
            <a:endParaRPr lang="en-SG" dirty="0">
              <a:solidFill>
                <a:srgbClr val="FFFFFF"/>
              </a:solidFill>
            </a:endParaRPr>
          </a:p>
        </p:txBody>
      </p:sp>
      <p:cxnSp>
        <p:nvCxnSpPr>
          <p:cNvPr id="17" name="Straight Arrow Connector 12"/>
          <p:cNvCxnSpPr>
            <a:cxnSpLocks noChangeShapeType="1"/>
          </p:cNvCxnSpPr>
          <p:nvPr/>
        </p:nvCxnSpPr>
        <p:spPr bwMode="auto">
          <a:xfrm rot="5400000">
            <a:off x="4346941" y="3325128"/>
            <a:ext cx="468000" cy="1588"/>
          </a:xfrm>
          <a:prstGeom prst="straightConnector1">
            <a:avLst/>
          </a:prstGeom>
          <a:noFill/>
          <a:ln w="28575" cap="sq" algn="ctr">
            <a:solidFill>
              <a:schemeClr val="tx1"/>
            </a:solidFill>
            <a:round/>
            <a:headEnd type="triangle" w="lg" len="med"/>
            <a:tailEnd type="triangle" w="lg" len="med"/>
          </a:ln>
        </p:spPr>
      </p:cxnSp>
      <p:cxnSp>
        <p:nvCxnSpPr>
          <p:cNvPr id="18" name="Straight Arrow Connector 14"/>
          <p:cNvCxnSpPr>
            <a:cxnSpLocks noChangeShapeType="1"/>
          </p:cNvCxnSpPr>
          <p:nvPr/>
        </p:nvCxnSpPr>
        <p:spPr bwMode="auto">
          <a:xfrm rot="5400000">
            <a:off x="4346941" y="4280521"/>
            <a:ext cx="468000" cy="1588"/>
          </a:xfrm>
          <a:prstGeom prst="straightConnector1">
            <a:avLst/>
          </a:prstGeom>
          <a:noFill/>
          <a:ln w="28575" cap="sq" algn="ctr">
            <a:solidFill>
              <a:schemeClr val="tx1"/>
            </a:solidFill>
            <a:round/>
            <a:headEnd type="triangle" w="lg" len="med"/>
            <a:tailEnd type="triangle" w="lg" len="med"/>
          </a:ln>
        </p:spPr>
      </p:cxnSp>
      <p:cxnSp>
        <p:nvCxnSpPr>
          <p:cNvPr id="19" name="Straight Arrow Connector 15"/>
          <p:cNvCxnSpPr>
            <a:cxnSpLocks noChangeShapeType="1"/>
          </p:cNvCxnSpPr>
          <p:nvPr/>
        </p:nvCxnSpPr>
        <p:spPr bwMode="auto">
          <a:xfrm rot="5400000">
            <a:off x="4346941" y="5243765"/>
            <a:ext cx="468000" cy="1588"/>
          </a:xfrm>
          <a:prstGeom prst="straightConnector1">
            <a:avLst/>
          </a:prstGeom>
          <a:noFill/>
          <a:ln w="28575" cap="sq" algn="ctr">
            <a:solidFill>
              <a:schemeClr val="tx1"/>
            </a:solidFill>
            <a:round/>
            <a:headEnd type="triangle" w="lg" len="med"/>
            <a:tailEnd type="triangle" w="lg" len="med"/>
          </a:ln>
        </p:spPr>
      </p:cxnSp>
      <p:cxnSp>
        <p:nvCxnSpPr>
          <p:cNvPr id="25" name="Straight Connector 41"/>
          <p:cNvCxnSpPr>
            <a:cxnSpLocks noChangeShapeType="1"/>
          </p:cNvCxnSpPr>
          <p:nvPr/>
        </p:nvCxnSpPr>
        <p:spPr bwMode="auto">
          <a:xfrm rot="10800000">
            <a:off x="5647280" y="2773649"/>
            <a:ext cx="564203" cy="0"/>
          </a:xfrm>
          <a:prstGeom prst="line">
            <a:avLst/>
          </a:prstGeom>
          <a:noFill/>
          <a:ln w="28575" cap="sq" algn="ctr">
            <a:solidFill>
              <a:srgbClr val="006600"/>
            </a:solidFill>
            <a:round/>
            <a:headEnd type="none" w="lg" len="med"/>
            <a:tailEnd type="triangle" w="med" len="med"/>
          </a:ln>
        </p:spPr>
      </p:cxnSp>
      <p:cxnSp>
        <p:nvCxnSpPr>
          <p:cNvPr id="26" name="Straight Connector 48"/>
          <p:cNvCxnSpPr>
            <a:cxnSpLocks noChangeShapeType="1"/>
          </p:cNvCxnSpPr>
          <p:nvPr/>
        </p:nvCxnSpPr>
        <p:spPr bwMode="auto">
          <a:xfrm>
            <a:off x="5660641" y="5812953"/>
            <a:ext cx="890310" cy="0"/>
          </a:xfrm>
          <a:prstGeom prst="line">
            <a:avLst/>
          </a:prstGeom>
          <a:noFill/>
          <a:ln w="28575" cap="sq" algn="ctr">
            <a:solidFill>
              <a:srgbClr val="800000"/>
            </a:solidFill>
            <a:round/>
            <a:headEnd type="none" w="sm" len="sm"/>
            <a:tailEnd type="none" w="sm" len="sm"/>
          </a:ln>
        </p:spPr>
      </p:cxnSp>
      <p:sp>
        <p:nvSpPr>
          <p:cNvPr id="8" name="TextBox 24"/>
          <p:cNvSpPr txBox="1">
            <a:spLocks noChangeArrowheads="1"/>
          </p:cNvSpPr>
          <p:nvPr/>
        </p:nvSpPr>
        <p:spPr bwMode="auto">
          <a:xfrm>
            <a:off x="1215253" y="2594382"/>
            <a:ext cx="2139950" cy="584775"/>
          </a:xfrm>
          <a:prstGeom prst="rect">
            <a:avLst/>
          </a:prstGeom>
          <a:noFill/>
          <a:ln w="9525">
            <a:noFill/>
            <a:miter lim="800000"/>
            <a:headEnd/>
            <a:tailEnd/>
          </a:ln>
        </p:spPr>
        <p:txBody>
          <a:bodyPr>
            <a:spAutoFit/>
          </a:bodyPr>
          <a:lstStyle/>
          <a:p>
            <a:pPr algn="ctr"/>
            <a:r>
              <a:rPr lang="en-US" sz="1600" i="1" dirty="0"/>
              <a:t>Determine problem features</a:t>
            </a:r>
          </a:p>
        </p:txBody>
      </p:sp>
      <p:sp>
        <p:nvSpPr>
          <p:cNvPr id="9" name="TextBox 25"/>
          <p:cNvSpPr txBox="1">
            <a:spLocks noChangeArrowheads="1"/>
          </p:cNvSpPr>
          <p:nvPr/>
        </p:nvSpPr>
        <p:spPr bwMode="auto">
          <a:xfrm>
            <a:off x="1215253" y="3615686"/>
            <a:ext cx="2139950" cy="338554"/>
          </a:xfrm>
          <a:prstGeom prst="rect">
            <a:avLst/>
          </a:prstGeom>
          <a:noFill/>
          <a:ln w="9525">
            <a:noFill/>
            <a:miter lim="800000"/>
            <a:headEnd/>
            <a:tailEnd/>
          </a:ln>
        </p:spPr>
        <p:txBody>
          <a:bodyPr>
            <a:spAutoFit/>
          </a:bodyPr>
          <a:lstStyle/>
          <a:p>
            <a:pPr algn="ctr"/>
            <a:r>
              <a:rPr lang="en-US" sz="1600" i="1" dirty="0" smtClean="0"/>
              <a:t>Design algorithm</a:t>
            </a:r>
            <a:endParaRPr lang="en-US" sz="1600" i="1" dirty="0"/>
          </a:p>
        </p:txBody>
      </p:sp>
      <p:sp>
        <p:nvSpPr>
          <p:cNvPr id="10" name="TextBox 26"/>
          <p:cNvSpPr txBox="1">
            <a:spLocks noChangeArrowheads="1"/>
          </p:cNvSpPr>
          <p:nvPr/>
        </p:nvSpPr>
        <p:spPr bwMode="auto">
          <a:xfrm>
            <a:off x="1215253" y="4568653"/>
            <a:ext cx="2139950" cy="338554"/>
          </a:xfrm>
          <a:prstGeom prst="rect">
            <a:avLst/>
          </a:prstGeom>
          <a:noFill/>
          <a:ln w="9525">
            <a:noFill/>
            <a:miter lim="800000"/>
            <a:headEnd/>
            <a:tailEnd/>
          </a:ln>
        </p:spPr>
        <p:txBody>
          <a:bodyPr>
            <a:spAutoFit/>
          </a:bodyPr>
          <a:lstStyle/>
          <a:p>
            <a:pPr algn="ctr"/>
            <a:r>
              <a:rPr lang="en-US" sz="1600" i="1" dirty="0" smtClean="0"/>
              <a:t>Write code</a:t>
            </a:r>
            <a:endParaRPr lang="en-US" sz="1600" i="1" dirty="0"/>
          </a:p>
        </p:txBody>
      </p:sp>
      <p:sp>
        <p:nvSpPr>
          <p:cNvPr id="11" name="TextBox 27"/>
          <p:cNvSpPr txBox="1">
            <a:spLocks noChangeArrowheads="1"/>
          </p:cNvSpPr>
          <p:nvPr/>
        </p:nvSpPr>
        <p:spPr bwMode="auto">
          <a:xfrm>
            <a:off x="1016816" y="5416656"/>
            <a:ext cx="2535237" cy="584775"/>
          </a:xfrm>
          <a:prstGeom prst="rect">
            <a:avLst/>
          </a:prstGeom>
          <a:noFill/>
          <a:ln w="9525">
            <a:noFill/>
            <a:miter lim="800000"/>
            <a:headEnd/>
            <a:tailEnd/>
          </a:ln>
        </p:spPr>
        <p:txBody>
          <a:bodyPr>
            <a:spAutoFit/>
          </a:bodyPr>
          <a:lstStyle/>
          <a:p>
            <a:pPr algn="ctr"/>
            <a:r>
              <a:rPr lang="en-US" sz="1600" i="1" dirty="0"/>
              <a:t>Check for correctness </a:t>
            </a:r>
            <a:r>
              <a:rPr lang="en-US" sz="1600" i="1" dirty="0" smtClean="0"/>
              <a:t>(and efficiency)</a:t>
            </a:r>
            <a:endParaRPr lang="en-US" sz="1600" i="1" dirty="0"/>
          </a:p>
        </p:txBody>
      </p:sp>
      <p:sp>
        <p:nvSpPr>
          <p:cNvPr id="12" name="TextBox 28"/>
          <p:cNvSpPr txBox="1">
            <a:spLocks noChangeArrowheads="1"/>
          </p:cNvSpPr>
          <p:nvPr/>
        </p:nvSpPr>
        <p:spPr bwMode="auto">
          <a:xfrm>
            <a:off x="6621268" y="3691049"/>
            <a:ext cx="1431688" cy="584775"/>
          </a:xfrm>
          <a:prstGeom prst="rect">
            <a:avLst/>
          </a:prstGeom>
          <a:noFill/>
          <a:ln w="9525">
            <a:noFill/>
            <a:miter lim="800000"/>
            <a:headEnd/>
            <a:tailEnd/>
          </a:ln>
        </p:spPr>
        <p:txBody>
          <a:bodyPr wrap="square">
            <a:spAutoFit/>
          </a:bodyPr>
          <a:lstStyle/>
          <a:p>
            <a:pPr algn="ctr"/>
            <a:r>
              <a:rPr lang="en-US" sz="1600" i="1"/>
              <a:t>Rethink as appropriate</a:t>
            </a:r>
          </a:p>
        </p:txBody>
      </p:sp>
      <p:cxnSp>
        <p:nvCxnSpPr>
          <p:cNvPr id="16391" name="Elbow Connector 16390"/>
          <p:cNvCxnSpPr>
            <a:stCxn id="15" idx="3"/>
          </p:cNvCxnSpPr>
          <p:nvPr/>
        </p:nvCxnSpPr>
        <p:spPr bwMode="auto">
          <a:xfrm flipV="1">
            <a:off x="5660639" y="2920937"/>
            <a:ext cx="305675" cy="1831062"/>
          </a:xfrm>
          <a:prstGeom prst="bentConnector2">
            <a:avLst/>
          </a:prstGeom>
          <a:noFill/>
          <a:ln w="28575" cap="sq" algn="ctr">
            <a:solidFill>
              <a:schemeClr val="tx1"/>
            </a:solidFill>
            <a:round/>
            <a:headEnd type="none" w="sm" len="sm"/>
            <a:tailEnd type="none"/>
          </a:ln>
        </p:spPr>
      </p:cxnSp>
      <p:cxnSp>
        <p:nvCxnSpPr>
          <p:cNvPr id="16394" name="Elbow Connector 16393"/>
          <p:cNvCxnSpPr>
            <a:stCxn id="16" idx="3"/>
          </p:cNvCxnSpPr>
          <p:nvPr/>
        </p:nvCxnSpPr>
        <p:spPr bwMode="auto">
          <a:xfrm flipV="1">
            <a:off x="5660639" y="2773649"/>
            <a:ext cx="550844" cy="2923100"/>
          </a:xfrm>
          <a:prstGeom prst="bentConnector2">
            <a:avLst/>
          </a:prstGeom>
          <a:noFill/>
          <a:ln w="28575" cap="sq" algn="ctr">
            <a:solidFill>
              <a:srgbClr val="006600"/>
            </a:solidFill>
            <a:round/>
            <a:headEnd type="none" w="sm" len="sm"/>
            <a:tailEnd type="none"/>
          </a:ln>
        </p:spPr>
      </p:cxnSp>
      <p:cxnSp>
        <p:nvCxnSpPr>
          <p:cNvPr id="48" name="Straight Connector 31"/>
          <p:cNvCxnSpPr>
            <a:cxnSpLocks noChangeShapeType="1"/>
          </p:cNvCxnSpPr>
          <p:nvPr/>
        </p:nvCxnSpPr>
        <p:spPr bwMode="auto">
          <a:xfrm flipH="1">
            <a:off x="5645704" y="2920937"/>
            <a:ext cx="320610" cy="0"/>
          </a:xfrm>
          <a:prstGeom prst="line">
            <a:avLst/>
          </a:prstGeom>
          <a:noFill/>
          <a:ln w="28575" cap="sq" algn="ctr">
            <a:solidFill>
              <a:schemeClr val="tx1"/>
            </a:solidFill>
            <a:round/>
            <a:headEnd type="none" w="lg" len="med"/>
            <a:tailEnd type="triangle" w="med" len="med"/>
          </a:ln>
        </p:spPr>
      </p:cxnSp>
      <p:cxnSp>
        <p:nvCxnSpPr>
          <p:cNvPr id="16410" name="Elbow Connector 16409"/>
          <p:cNvCxnSpPr>
            <a:endCxn id="14" idx="3"/>
          </p:cNvCxnSpPr>
          <p:nvPr/>
        </p:nvCxnSpPr>
        <p:spPr bwMode="auto">
          <a:xfrm rot="16200000" flipV="1">
            <a:off x="5098716" y="4360717"/>
            <a:ext cx="2014161" cy="890311"/>
          </a:xfrm>
          <a:prstGeom prst="bentConnector2">
            <a:avLst/>
          </a:prstGeom>
          <a:noFill/>
          <a:ln w="28575" cap="sq" algn="ctr">
            <a:solidFill>
              <a:srgbClr val="800000"/>
            </a:solidFill>
            <a:round/>
            <a:headEnd type="none" w="lg" len="med"/>
            <a:tailEnd type="arrow"/>
          </a:ln>
        </p:spPr>
      </p:cxnSp>
      <p:sp>
        <p:nvSpPr>
          <p:cNvPr id="3" name="Title 2"/>
          <p:cNvSpPr>
            <a:spLocks noGrp="1"/>
          </p:cNvSpPr>
          <p:nvPr>
            <p:ph type="title"/>
          </p:nvPr>
        </p:nvSpPr>
        <p:spPr/>
        <p:txBody>
          <a:bodyPr/>
          <a:lstStyle/>
          <a:p>
            <a:r>
              <a:rPr lang="en-GB" dirty="0" smtClean="0"/>
              <a:t>Problem Solving Strategies (1/2)</a:t>
            </a:r>
            <a:endParaRPr lang="en-SG" dirty="0"/>
          </a:p>
        </p:txBody>
      </p:sp>
      <p:sp>
        <p:nvSpPr>
          <p:cNvPr id="28" name="Content Placeholder 2"/>
          <p:cNvSpPr txBox="1">
            <a:spLocks/>
          </p:cNvSpPr>
          <p:nvPr/>
        </p:nvSpPr>
        <p:spPr bwMode="auto">
          <a:xfrm>
            <a:off x="457200" y="1371600"/>
            <a:ext cx="82296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sz="2800" dirty="0"/>
              <a:t>Given a problem, how to proceed to reach a working program?</a:t>
            </a:r>
            <a:endParaRPr lang="en-SG" dirty="0">
              <a:solidFill>
                <a:schemeClr val="tx1"/>
              </a:solidFill>
            </a:endParaRPr>
          </a:p>
        </p:txBody>
      </p:sp>
      <p:sp>
        <p:nvSpPr>
          <p:cNvPr id="24"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8</a:t>
            </a:fld>
            <a:endParaRPr lang="en-US" sz="1000" dirty="0">
              <a:solidFill>
                <a:srgbClr val="000000"/>
              </a:solidFill>
            </a:endParaRPr>
          </a:p>
        </p:txBody>
      </p:sp>
    </p:spTree>
    <p:extLst>
      <p:ext uri="{BB962C8B-B14F-4D97-AF65-F5344CB8AC3E}">
        <p14:creationId xmlns:p14="http://schemas.microsoft.com/office/powerpoint/2010/main" val="29556828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 name="Title 3"/>
          <p:cNvSpPr>
            <a:spLocks noGrp="1"/>
          </p:cNvSpPr>
          <p:nvPr>
            <p:ph type="title"/>
          </p:nvPr>
        </p:nvSpPr>
        <p:spPr/>
        <p:txBody>
          <a:bodyPr/>
          <a:lstStyle/>
          <a:p>
            <a:r>
              <a:rPr lang="en-GB" dirty="0"/>
              <a:t>Problem Solving Strategies </a:t>
            </a:r>
            <a:r>
              <a:rPr lang="en-GB" dirty="0" smtClean="0"/>
              <a:t>(2/2</a:t>
            </a:r>
            <a:r>
              <a:rPr lang="en-GB" dirty="0"/>
              <a:t>)</a:t>
            </a:r>
            <a:endParaRPr lang="en-SG" dirty="0"/>
          </a:p>
        </p:txBody>
      </p:sp>
      <p:grpSp>
        <p:nvGrpSpPr>
          <p:cNvPr id="3" name="Group 2"/>
          <p:cNvGrpSpPr/>
          <p:nvPr/>
        </p:nvGrpSpPr>
        <p:grpSpPr>
          <a:xfrm>
            <a:off x="360132" y="1249244"/>
            <a:ext cx="8523287" cy="5151553"/>
            <a:chOff x="360132" y="1249244"/>
            <a:chExt cx="8523287" cy="5151553"/>
          </a:xfrm>
        </p:grpSpPr>
        <p:sp>
          <p:nvSpPr>
            <p:cNvPr id="8" name="Rectangle 7"/>
            <p:cNvSpPr/>
            <p:nvPr/>
          </p:nvSpPr>
          <p:spPr bwMode="auto">
            <a:xfrm>
              <a:off x="1726316" y="1746740"/>
              <a:ext cx="5296578" cy="4654057"/>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b="100000"/>
              </a:path>
              <a:tileRect t="-100000" r="-100000"/>
            </a:gra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endParaRPr lang="en-US">
                <a:solidFill>
                  <a:schemeClr val="tx1"/>
                </a:solidFill>
              </a:endParaRPr>
            </a:p>
          </p:txBody>
        </p:sp>
        <p:cxnSp>
          <p:nvCxnSpPr>
            <p:cNvPr id="20489" name="Straight Arrow Connector 9"/>
            <p:cNvCxnSpPr>
              <a:cxnSpLocks noChangeShapeType="1"/>
            </p:cNvCxnSpPr>
            <p:nvPr/>
          </p:nvCxnSpPr>
          <p:spPr bwMode="auto">
            <a:xfrm flipV="1">
              <a:off x="420459" y="4049625"/>
              <a:ext cx="1293857" cy="11112"/>
            </a:xfrm>
            <a:prstGeom prst="straightConnector1">
              <a:avLst/>
            </a:prstGeom>
            <a:noFill/>
            <a:ln w="12700" cap="sq" algn="ctr">
              <a:solidFill>
                <a:schemeClr val="tx1"/>
              </a:solidFill>
              <a:round/>
              <a:headEnd type="none" w="sm" len="sm"/>
              <a:tailEnd type="arrow" w="med" len="med"/>
            </a:ln>
          </p:spPr>
        </p:cxnSp>
        <p:sp>
          <p:nvSpPr>
            <p:cNvPr id="11" name="TextBox 10"/>
            <p:cNvSpPr txBox="1"/>
            <p:nvPr/>
          </p:nvSpPr>
          <p:spPr bwMode="auto">
            <a:xfrm>
              <a:off x="360132" y="3455985"/>
              <a:ext cx="1198562" cy="647700"/>
            </a:xfrm>
            <a:prstGeom prst="rect">
              <a:avLst/>
            </a:prstGeom>
            <a:noFill/>
          </p:spPr>
          <p:txBody>
            <a:bodyPr wrap="none">
              <a:spAutoFit/>
            </a:bodyPr>
            <a:lstStyle/>
            <a:p>
              <a:pPr>
                <a:defRPr/>
              </a:pPr>
              <a:r>
                <a:rPr lang="en-US">
                  <a:solidFill>
                    <a:schemeClr val="bg2">
                      <a:lumMod val="60000"/>
                      <a:lumOff val="40000"/>
                    </a:schemeClr>
                  </a:solidFill>
                  <a:latin typeface="Arial" charset="0"/>
                  <a:cs typeface="Arial" charset="0"/>
                </a:rPr>
                <a:t>problem</a:t>
              </a:r>
            </a:p>
            <a:p>
              <a:pPr>
                <a:defRPr/>
              </a:pPr>
              <a:r>
                <a:rPr lang="en-US">
                  <a:solidFill>
                    <a:schemeClr val="bg2">
                      <a:lumMod val="60000"/>
                      <a:lumOff val="40000"/>
                    </a:schemeClr>
                  </a:solidFill>
                  <a:latin typeface="Arial" charset="0"/>
                  <a:cs typeface="Arial" charset="0"/>
                </a:rPr>
                <a:t>statement</a:t>
              </a:r>
            </a:p>
          </p:txBody>
        </p:sp>
        <p:sp>
          <p:nvSpPr>
            <p:cNvPr id="12" name="TextBox 11"/>
            <p:cNvSpPr txBox="1"/>
            <p:nvPr/>
          </p:nvSpPr>
          <p:spPr bwMode="auto">
            <a:xfrm>
              <a:off x="3147936" y="2173286"/>
              <a:ext cx="2173287" cy="646112"/>
            </a:xfrm>
            <a:prstGeom prst="rect">
              <a:avLst/>
            </a:prstGeom>
            <a:ln>
              <a:solidFill>
                <a:schemeClr val="bg2">
                  <a:lumMod val="60000"/>
                  <a:lumOff val="40000"/>
                </a:schemeClr>
              </a:solidFill>
            </a:ln>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en-US"/>
                <a:t>stepwise</a:t>
              </a:r>
            </a:p>
            <a:p>
              <a:pPr algn="ctr">
                <a:defRPr/>
              </a:pPr>
              <a:r>
                <a:rPr lang="en-US"/>
                <a:t>refinement</a:t>
              </a:r>
            </a:p>
          </p:txBody>
        </p:sp>
        <p:cxnSp>
          <p:nvCxnSpPr>
            <p:cNvPr id="20492" name="Straight Arrow Connector 13"/>
            <p:cNvCxnSpPr>
              <a:cxnSpLocks noChangeShapeType="1"/>
              <a:stCxn id="12" idx="2"/>
              <a:endCxn id="20494" idx="0"/>
            </p:cNvCxnSpPr>
            <p:nvPr/>
          </p:nvCxnSpPr>
          <p:spPr bwMode="auto">
            <a:xfrm>
              <a:off x="4234580" y="2819398"/>
              <a:ext cx="9504" cy="695220"/>
            </a:xfrm>
            <a:prstGeom prst="straightConnector1">
              <a:avLst/>
            </a:prstGeom>
            <a:noFill/>
            <a:ln w="12700" cap="sq" algn="ctr">
              <a:solidFill>
                <a:schemeClr val="tx1"/>
              </a:solidFill>
              <a:round/>
              <a:headEnd type="none" w="sm" len="sm"/>
              <a:tailEnd type="arrow" w="med" len="med"/>
            </a:ln>
          </p:spPr>
        </p:cxnSp>
        <p:sp>
          <p:nvSpPr>
            <p:cNvPr id="20493" name="TextBox 14"/>
            <p:cNvSpPr txBox="1">
              <a:spLocks noChangeArrowheads="1"/>
            </p:cNvSpPr>
            <p:nvPr/>
          </p:nvSpPr>
          <p:spPr bwMode="auto">
            <a:xfrm>
              <a:off x="4227682" y="2909758"/>
              <a:ext cx="1337272" cy="523240"/>
            </a:xfrm>
            <a:prstGeom prst="rect">
              <a:avLst/>
            </a:prstGeom>
            <a:noFill/>
            <a:ln w="9525">
              <a:noFill/>
              <a:miter lim="800000"/>
              <a:headEnd/>
              <a:tailEnd/>
            </a:ln>
          </p:spPr>
          <p:txBody>
            <a:bodyPr wrap="none">
              <a:spAutoFit/>
            </a:bodyPr>
            <a:lstStyle/>
            <a:p>
              <a:r>
                <a:rPr lang="en-US" sz="1400" dirty="0">
                  <a:solidFill>
                    <a:srgbClr val="006600"/>
                  </a:solidFill>
                </a:rPr>
                <a:t>( hierarchy of )</a:t>
              </a:r>
            </a:p>
            <a:p>
              <a:r>
                <a:rPr lang="en-US" sz="1400" dirty="0">
                  <a:solidFill>
                    <a:srgbClr val="006600"/>
                  </a:solidFill>
                </a:rPr>
                <a:t> sub-problems</a:t>
              </a:r>
            </a:p>
          </p:txBody>
        </p:sp>
        <p:sp>
          <p:nvSpPr>
            <p:cNvPr id="20494" name="Diamond 17"/>
            <p:cNvSpPr>
              <a:spLocks noChangeArrowheads="1"/>
            </p:cNvSpPr>
            <p:nvPr/>
          </p:nvSpPr>
          <p:spPr bwMode="auto">
            <a:xfrm>
              <a:off x="2866880" y="3514617"/>
              <a:ext cx="2754408" cy="1139867"/>
            </a:xfrm>
            <a:prstGeom prst="diamond">
              <a:avLst/>
            </a:prstGeom>
            <a:noFill/>
            <a:ln w="12700" cap="sq" algn="ctr">
              <a:solidFill>
                <a:schemeClr val="tx1"/>
              </a:solidFill>
              <a:round/>
              <a:headEnd type="none" w="sm" len="sm"/>
              <a:tailEnd type="none" w="sm" len="sm"/>
            </a:ln>
          </p:spPr>
          <p:txBody>
            <a:bodyPr/>
            <a:lstStyle/>
            <a:p>
              <a:endParaRPr lang="en-US"/>
            </a:p>
          </p:txBody>
        </p:sp>
        <p:sp>
          <p:nvSpPr>
            <p:cNvPr id="20495" name="TextBox 18"/>
            <p:cNvSpPr txBox="1">
              <a:spLocks noChangeArrowheads="1"/>
            </p:cNvSpPr>
            <p:nvPr/>
          </p:nvSpPr>
          <p:spPr bwMode="auto">
            <a:xfrm>
              <a:off x="3352672" y="3776565"/>
              <a:ext cx="1816163" cy="584222"/>
            </a:xfrm>
            <a:prstGeom prst="rect">
              <a:avLst/>
            </a:prstGeom>
            <a:noFill/>
            <a:ln w="9525">
              <a:noFill/>
              <a:miter lim="800000"/>
              <a:headEnd/>
              <a:tailEnd/>
            </a:ln>
          </p:spPr>
          <p:txBody>
            <a:bodyPr wrap="none">
              <a:spAutoFit/>
            </a:bodyPr>
            <a:lstStyle/>
            <a:p>
              <a:r>
                <a:rPr lang="en-US" sz="1600"/>
                <a:t>sub-problems can</a:t>
              </a:r>
            </a:p>
            <a:p>
              <a:r>
                <a:rPr lang="en-US" sz="1600"/>
                <a:t>be implemented ?</a:t>
              </a:r>
            </a:p>
          </p:txBody>
        </p:sp>
        <p:cxnSp>
          <p:nvCxnSpPr>
            <p:cNvPr id="20496" name="Elbow Connector 20"/>
            <p:cNvCxnSpPr>
              <a:cxnSpLocks noChangeShapeType="1"/>
              <a:stCxn id="20494" idx="1"/>
              <a:endCxn id="12" idx="0"/>
            </p:cNvCxnSpPr>
            <p:nvPr/>
          </p:nvCxnSpPr>
          <p:spPr bwMode="auto">
            <a:xfrm rot="10800000" flipH="1">
              <a:off x="2866880" y="2173286"/>
              <a:ext cx="1367700" cy="1911265"/>
            </a:xfrm>
            <a:prstGeom prst="bentConnector4">
              <a:avLst>
                <a:gd name="adj1" fmla="val -16714"/>
                <a:gd name="adj2" fmla="val 111961"/>
              </a:avLst>
            </a:prstGeom>
            <a:noFill/>
            <a:ln w="12700" cap="sq" algn="ctr">
              <a:solidFill>
                <a:schemeClr val="tx1"/>
              </a:solidFill>
              <a:round/>
              <a:headEnd type="none" w="sm" len="sm"/>
              <a:tailEnd type="arrow" w="med" len="med"/>
            </a:ln>
          </p:spPr>
        </p:cxnSp>
        <p:sp>
          <p:nvSpPr>
            <p:cNvPr id="20497" name="Flowchart: Magnetic Disk 36"/>
            <p:cNvSpPr>
              <a:spLocks noChangeArrowheads="1"/>
            </p:cNvSpPr>
            <p:nvPr/>
          </p:nvSpPr>
          <p:spPr bwMode="auto">
            <a:xfrm>
              <a:off x="1868309" y="4892619"/>
              <a:ext cx="1390698" cy="1289098"/>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498" name="Flowchart: Magnetic Disk 37"/>
            <p:cNvSpPr>
              <a:spLocks noChangeArrowheads="1"/>
            </p:cNvSpPr>
            <p:nvPr/>
          </p:nvSpPr>
          <p:spPr bwMode="auto">
            <a:xfrm>
              <a:off x="3708284" y="4986285"/>
              <a:ext cx="1235118" cy="1289098"/>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499" name="Flowchart: Magnetic Disk 38"/>
            <p:cNvSpPr>
              <a:spLocks noChangeArrowheads="1"/>
            </p:cNvSpPr>
            <p:nvPr/>
          </p:nvSpPr>
          <p:spPr bwMode="auto">
            <a:xfrm>
              <a:off x="5321240" y="4900557"/>
              <a:ext cx="1452613" cy="1289098"/>
            </a:xfrm>
            <a:prstGeom prst="flowChartMagneticDisk">
              <a:avLst/>
            </a:prstGeom>
            <a:solidFill>
              <a:schemeClr val="accent1"/>
            </a:solidFill>
            <a:ln w="12700" cap="sq" algn="ctr">
              <a:solidFill>
                <a:schemeClr val="tx1"/>
              </a:solidFill>
              <a:round/>
              <a:headEnd type="none" w="sm" len="sm"/>
              <a:tailEnd type="none" w="sm" len="sm"/>
            </a:ln>
          </p:spPr>
          <p:txBody>
            <a:bodyPr/>
            <a:lstStyle/>
            <a:p>
              <a:endParaRPr lang="en-US"/>
            </a:p>
          </p:txBody>
        </p:sp>
        <p:sp>
          <p:nvSpPr>
            <p:cNvPr id="20500" name="TextBox 39"/>
            <p:cNvSpPr txBox="1">
              <a:spLocks noChangeArrowheads="1"/>
            </p:cNvSpPr>
            <p:nvPr/>
          </p:nvSpPr>
          <p:spPr bwMode="auto">
            <a:xfrm>
              <a:off x="1938161" y="5448264"/>
              <a:ext cx="1249405" cy="461980"/>
            </a:xfrm>
            <a:prstGeom prst="rect">
              <a:avLst/>
            </a:prstGeom>
            <a:solidFill>
              <a:schemeClr val="bg1"/>
            </a:solidFill>
            <a:ln w="9525">
              <a:noFill/>
              <a:miter lim="800000"/>
              <a:headEnd/>
              <a:tailEnd/>
            </a:ln>
          </p:spPr>
          <p:txBody>
            <a:bodyPr>
              <a:spAutoFit/>
            </a:bodyPr>
            <a:lstStyle/>
            <a:p>
              <a:r>
                <a:rPr lang="en-US" sz="1200" dirty="0"/>
                <a:t>Knowledge in </a:t>
              </a:r>
              <a:r>
                <a:rPr lang="en-US" sz="1200" dirty="0">
                  <a:solidFill>
                    <a:srgbClr val="FF0000"/>
                  </a:solidFill>
                </a:rPr>
                <a:t>C</a:t>
              </a:r>
            </a:p>
            <a:p>
              <a:r>
                <a:rPr lang="en-US" sz="1200" dirty="0"/>
                <a:t>and its libraries</a:t>
              </a:r>
            </a:p>
          </p:txBody>
        </p:sp>
        <p:sp>
          <p:nvSpPr>
            <p:cNvPr id="20501" name="TextBox 40"/>
            <p:cNvSpPr txBox="1">
              <a:spLocks noChangeArrowheads="1"/>
            </p:cNvSpPr>
            <p:nvPr/>
          </p:nvSpPr>
          <p:spPr bwMode="auto">
            <a:xfrm>
              <a:off x="3789250" y="5529231"/>
              <a:ext cx="1103350" cy="461979"/>
            </a:xfrm>
            <a:prstGeom prst="rect">
              <a:avLst/>
            </a:prstGeom>
            <a:solidFill>
              <a:schemeClr val="bg1"/>
            </a:solidFill>
            <a:ln w="9525">
              <a:noFill/>
              <a:miter lim="800000"/>
              <a:headEnd/>
              <a:tailEnd/>
            </a:ln>
          </p:spPr>
          <p:txBody>
            <a:bodyPr>
              <a:spAutoFit/>
            </a:bodyPr>
            <a:lstStyle/>
            <a:p>
              <a:r>
                <a:rPr lang="en-US" sz="1200"/>
                <a:t>Knowledge in</a:t>
              </a:r>
            </a:p>
            <a:p>
              <a:r>
                <a:rPr lang="en-US" sz="1200">
                  <a:solidFill>
                    <a:srgbClr val="C00000"/>
                  </a:solidFill>
                </a:rPr>
                <a:t>algorithms</a:t>
              </a:r>
            </a:p>
          </p:txBody>
        </p:sp>
        <p:sp>
          <p:nvSpPr>
            <p:cNvPr id="20502" name="TextBox 41"/>
            <p:cNvSpPr txBox="1">
              <a:spLocks noChangeArrowheads="1"/>
            </p:cNvSpPr>
            <p:nvPr/>
          </p:nvSpPr>
          <p:spPr bwMode="auto">
            <a:xfrm>
              <a:off x="5402206" y="5360949"/>
              <a:ext cx="1327196" cy="647724"/>
            </a:xfrm>
            <a:prstGeom prst="rect">
              <a:avLst/>
            </a:prstGeom>
            <a:solidFill>
              <a:schemeClr val="bg1"/>
            </a:solidFill>
            <a:ln w="9525">
              <a:noFill/>
              <a:miter lim="800000"/>
              <a:headEnd/>
              <a:tailEnd/>
            </a:ln>
          </p:spPr>
          <p:txBody>
            <a:bodyPr>
              <a:spAutoFit/>
            </a:bodyPr>
            <a:lstStyle/>
            <a:p>
              <a:r>
                <a:rPr lang="en-US" sz="1200" dirty="0"/>
                <a:t>Knowledge in</a:t>
              </a:r>
            </a:p>
            <a:p>
              <a:r>
                <a:rPr lang="en-US" sz="1200" dirty="0">
                  <a:solidFill>
                    <a:srgbClr val="C00000"/>
                  </a:solidFill>
                </a:rPr>
                <a:t>data </a:t>
              </a:r>
              <a:r>
                <a:rPr lang="en-US" sz="1200" dirty="0" smtClean="0">
                  <a:solidFill>
                    <a:srgbClr val="C00000"/>
                  </a:solidFill>
                </a:rPr>
                <a:t>structures</a:t>
              </a:r>
              <a:endParaRPr lang="en-US" sz="1200" dirty="0">
                <a:solidFill>
                  <a:srgbClr val="C00000"/>
                </a:solidFill>
              </a:endParaRPr>
            </a:p>
            <a:p>
              <a:r>
                <a:rPr lang="en-US" sz="1200" dirty="0" smtClean="0"/>
                <a:t>(mostly CS1020)</a:t>
              </a:r>
              <a:endParaRPr lang="en-US" sz="1200" dirty="0"/>
            </a:p>
          </p:txBody>
        </p:sp>
        <p:sp>
          <p:nvSpPr>
            <p:cNvPr id="45" name="Right Arrow 44"/>
            <p:cNvSpPr/>
            <p:nvPr/>
          </p:nvSpPr>
          <p:spPr bwMode="auto">
            <a:xfrm rot="4645627">
              <a:off x="2535647" y="4524428"/>
              <a:ext cx="853270" cy="356273"/>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8600000" lon="2400000" rev="5400000"/>
              </a:camera>
              <a:lightRig rig="threePt" dir="t"/>
            </a:scene3d>
          </p:spPr>
          <p:txBody>
            <a:bodyPr/>
            <a:lstStyle/>
            <a:p>
              <a:endParaRPr lang="en-US">
                <a:latin typeface="Arial" charset="0"/>
                <a:cs typeface="Arial" charset="0"/>
              </a:endParaRPr>
            </a:p>
          </p:txBody>
        </p:sp>
        <p:sp>
          <p:nvSpPr>
            <p:cNvPr id="48" name="Right Arrow 47"/>
            <p:cNvSpPr/>
            <p:nvPr/>
          </p:nvSpPr>
          <p:spPr bwMode="auto">
            <a:xfrm>
              <a:off x="5098826" y="4488801"/>
              <a:ext cx="853270" cy="342417"/>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8600000" lon="2400000" rev="5400000"/>
              </a:camera>
              <a:lightRig rig="threePt" dir="t"/>
            </a:scene3d>
          </p:spPr>
          <p:txBody>
            <a:bodyPr/>
            <a:lstStyle/>
            <a:p>
              <a:pPr>
                <a:defRPr/>
              </a:pPr>
              <a:endParaRPr lang="en-US">
                <a:ln>
                  <a:solidFill>
                    <a:schemeClr val="tx1">
                      <a:lumMod val="85000"/>
                      <a:lumOff val="15000"/>
                    </a:schemeClr>
                  </a:solidFill>
                </a:ln>
                <a:latin typeface="Arial" charset="0"/>
                <a:cs typeface="Arial" charset="0"/>
              </a:endParaRPr>
            </a:p>
          </p:txBody>
        </p:sp>
        <p:sp>
          <p:nvSpPr>
            <p:cNvPr id="56" name="Right Arrow 55"/>
            <p:cNvSpPr/>
            <p:nvPr/>
          </p:nvSpPr>
          <p:spPr bwMode="auto">
            <a:xfrm rot="1320000">
              <a:off x="3968700" y="4843408"/>
              <a:ext cx="714285" cy="379707"/>
            </a:xfrm>
            <a:prstGeom prst="rightArrow">
              <a:avLst/>
            </a:prstGeom>
            <a:solidFill>
              <a:schemeClr val="accent1"/>
            </a:solidFill>
            <a:ln w="12700" cap="sq" cmpd="sng" algn="ctr">
              <a:solidFill>
                <a:schemeClr val="tx1"/>
              </a:solidFill>
              <a:prstDash val="solid"/>
              <a:round/>
              <a:headEnd type="none" w="sm" len="sm"/>
              <a:tailEnd type="none" w="sm" len="sm"/>
            </a:ln>
            <a:effectLst/>
            <a:scene3d>
              <a:camera prst="orthographicFront">
                <a:rot lat="18600000" lon="2400000" rev="5400000"/>
              </a:camera>
              <a:lightRig rig="threePt" dir="t"/>
            </a:scene3d>
          </p:spPr>
          <p:txBody>
            <a:bodyPr/>
            <a:lstStyle/>
            <a:p>
              <a:pPr>
                <a:defRPr/>
              </a:pPr>
              <a:endParaRPr lang="en-US">
                <a:latin typeface="Arial" charset="0"/>
                <a:cs typeface="Arial" charset="0"/>
              </a:endParaRPr>
            </a:p>
          </p:txBody>
        </p:sp>
        <p:sp>
          <p:nvSpPr>
            <p:cNvPr id="20506" name="TextBox 56"/>
            <p:cNvSpPr txBox="1">
              <a:spLocks noChangeArrowheads="1"/>
            </p:cNvSpPr>
            <p:nvPr/>
          </p:nvSpPr>
          <p:spPr bwMode="auto">
            <a:xfrm>
              <a:off x="2009601" y="2954210"/>
              <a:ext cx="454041" cy="307986"/>
            </a:xfrm>
            <a:prstGeom prst="rect">
              <a:avLst/>
            </a:prstGeom>
            <a:noFill/>
            <a:ln w="9525">
              <a:noFill/>
              <a:miter lim="800000"/>
              <a:headEnd/>
              <a:tailEnd/>
            </a:ln>
          </p:spPr>
          <p:txBody>
            <a:bodyPr wrap="none">
              <a:spAutoFit/>
            </a:bodyPr>
            <a:lstStyle/>
            <a:p>
              <a:r>
                <a:rPr lang="en-US" sz="1400">
                  <a:solidFill>
                    <a:srgbClr val="FF0000"/>
                  </a:solidFill>
                </a:rPr>
                <a:t>NO</a:t>
              </a:r>
            </a:p>
          </p:txBody>
        </p:sp>
        <p:sp>
          <p:nvSpPr>
            <p:cNvPr id="20507" name="TextBox 59"/>
            <p:cNvSpPr txBox="1">
              <a:spLocks noChangeArrowheads="1"/>
            </p:cNvSpPr>
            <p:nvPr/>
          </p:nvSpPr>
          <p:spPr bwMode="auto">
            <a:xfrm>
              <a:off x="5962612" y="3736876"/>
              <a:ext cx="544532" cy="307986"/>
            </a:xfrm>
            <a:prstGeom prst="rect">
              <a:avLst/>
            </a:prstGeom>
            <a:noFill/>
            <a:ln w="9525">
              <a:noFill/>
              <a:miter lim="800000"/>
              <a:headEnd/>
              <a:tailEnd/>
            </a:ln>
          </p:spPr>
          <p:txBody>
            <a:bodyPr wrap="none">
              <a:spAutoFit/>
            </a:bodyPr>
            <a:lstStyle/>
            <a:p>
              <a:r>
                <a:rPr lang="en-US" sz="1400" dirty="0">
                  <a:solidFill>
                    <a:srgbClr val="FF0000"/>
                  </a:solidFill>
                </a:rPr>
                <a:t>YES</a:t>
              </a:r>
            </a:p>
          </p:txBody>
        </p:sp>
        <p:sp>
          <p:nvSpPr>
            <p:cNvPr id="62" name="TextBox 61"/>
            <p:cNvSpPr txBox="1"/>
            <p:nvPr/>
          </p:nvSpPr>
          <p:spPr bwMode="auto">
            <a:xfrm>
              <a:off x="7121294" y="4171948"/>
              <a:ext cx="1762125" cy="646113"/>
            </a:xfrm>
            <a:prstGeom prst="rect">
              <a:avLst/>
            </a:prstGeom>
            <a:noFill/>
          </p:spPr>
          <p:txBody>
            <a:bodyPr wrap="none">
              <a:spAutoFit/>
            </a:bodyPr>
            <a:lstStyle/>
            <a:p>
              <a:pPr>
                <a:defRPr/>
              </a:pPr>
              <a:r>
                <a:rPr lang="en-US">
                  <a:solidFill>
                    <a:schemeClr val="bg2">
                      <a:lumMod val="60000"/>
                      <a:lumOff val="40000"/>
                    </a:schemeClr>
                  </a:solidFill>
                  <a:latin typeface="Arial" charset="0"/>
                  <a:cs typeface="Arial" charset="0"/>
                </a:rPr>
                <a:t>Implementation</a:t>
              </a:r>
            </a:p>
            <a:p>
              <a:pPr>
                <a:defRPr/>
              </a:pPr>
              <a:r>
                <a:rPr lang="en-US">
                  <a:solidFill>
                    <a:schemeClr val="bg2">
                      <a:lumMod val="60000"/>
                      <a:lumOff val="40000"/>
                    </a:schemeClr>
                  </a:solidFill>
                  <a:latin typeface="Arial" charset="0"/>
                  <a:cs typeface="Arial" charset="0"/>
                </a:rPr>
                <a:t>&amp; Testing</a:t>
              </a:r>
            </a:p>
          </p:txBody>
        </p:sp>
        <p:cxnSp>
          <p:nvCxnSpPr>
            <p:cNvPr id="20510" name="Elbow Connector 72"/>
            <p:cNvCxnSpPr>
              <a:cxnSpLocks noChangeShapeType="1"/>
            </p:cNvCxnSpPr>
            <p:nvPr/>
          </p:nvCxnSpPr>
          <p:spPr bwMode="auto">
            <a:xfrm rot="16200000" flipV="1">
              <a:off x="6174548" y="2125928"/>
              <a:ext cx="2362288" cy="1566917"/>
            </a:xfrm>
            <a:prstGeom prst="bentConnector3">
              <a:avLst>
                <a:gd name="adj1" fmla="val 125782"/>
              </a:avLst>
            </a:prstGeom>
            <a:noFill/>
            <a:ln w="12700" cap="sq" algn="ctr">
              <a:solidFill>
                <a:schemeClr val="tx1"/>
              </a:solidFill>
              <a:round/>
              <a:headEnd type="none" w="sm" len="sm"/>
              <a:tailEnd type="arrow" w="med" len="med"/>
            </a:ln>
          </p:spPr>
        </p:cxnSp>
        <p:cxnSp>
          <p:nvCxnSpPr>
            <p:cNvPr id="20511" name="Straight Arrow Connector 32"/>
            <p:cNvCxnSpPr>
              <a:cxnSpLocks noChangeShapeType="1"/>
            </p:cNvCxnSpPr>
            <p:nvPr/>
          </p:nvCxnSpPr>
          <p:spPr bwMode="auto">
            <a:xfrm>
              <a:off x="5597096" y="4083092"/>
              <a:ext cx="3111796" cy="1588"/>
            </a:xfrm>
            <a:prstGeom prst="straightConnector1">
              <a:avLst/>
            </a:prstGeom>
            <a:noFill/>
            <a:ln w="12700" cap="sq" algn="ctr">
              <a:solidFill>
                <a:schemeClr val="tx1"/>
              </a:solidFill>
              <a:round/>
              <a:headEnd type="none" w="sm" len="sm"/>
              <a:tailEnd type="arrow" w="med" len="med"/>
            </a:ln>
          </p:spPr>
        </p:cxnSp>
        <p:sp>
          <p:nvSpPr>
            <p:cNvPr id="20512" name="TextBox 37"/>
            <p:cNvSpPr txBox="1">
              <a:spLocks noChangeArrowheads="1"/>
            </p:cNvSpPr>
            <p:nvPr/>
          </p:nvSpPr>
          <p:spPr bwMode="auto">
            <a:xfrm>
              <a:off x="2615748" y="1249244"/>
              <a:ext cx="3330169" cy="461682"/>
            </a:xfrm>
            <a:prstGeom prst="rect">
              <a:avLst/>
            </a:prstGeom>
            <a:noFill/>
            <a:ln w="9525">
              <a:noFill/>
              <a:miter lim="800000"/>
              <a:headEnd/>
              <a:tailEnd/>
            </a:ln>
          </p:spPr>
          <p:txBody>
            <a:bodyPr>
              <a:spAutoFit/>
            </a:bodyPr>
            <a:lstStyle/>
            <a:p>
              <a:r>
                <a:rPr lang="en-US" sz="2400" dirty="0">
                  <a:solidFill>
                    <a:srgbClr val="FF0000"/>
                  </a:solidFill>
                </a:rPr>
                <a:t>Analysis and Design</a:t>
              </a:r>
              <a:endParaRPr lang="en-SG" sz="2400" dirty="0">
                <a:solidFill>
                  <a:srgbClr val="FF0000"/>
                </a:solidFill>
              </a:endParaRPr>
            </a:p>
          </p:txBody>
        </p:sp>
        <p:sp>
          <p:nvSpPr>
            <p:cNvPr id="30" name="TextBox 59"/>
            <p:cNvSpPr txBox="1">
              <a:spLocks noChangeArrowheads="1"/>
            </p:cNvSpPr>
            <p:nvPr/>
          </p:nvSpPr>
          <p:spPr bwMode="auto">
            <a:xfrm>
              <a:off x="7258782" y="3108307"/>
              <a:ext cx="880369" cy="307777"/>
            </a:xfrm>
            <a:prstGeom prst="rect">
              <a:avLst/>
            </a:prstGeom>
            <a:noFill/>
            <a:ln w="9525">
              <a:noFill/>
              <a:miter lim="800000"/>
              <a:headEnd/>
              <a:tailEnd/>
            </a:ln>
          </p:spPr>
          <p:txBody>
            <a:bodyPr wrap="none">
              <a:spAutoFit/>
            </a:bodyPr>
            <a:lstStyle/>
            <a:p>
              <a:r>
                <a:rPr lang="en-US" sz="1400" dirty="0" smtClean="0">
                  <a:solidFill>
                    <a:srgbClr val="FF0000"/>
                  </a:solidFill>
                </a:rPr>
                <a:t>Incorrect</a:t>
              </a:r>
              <a:endParaRPr lang="en-US" sz="1400" dirty="0">
                <a:solidFill>
                  <a:srgbClr val="FF0000"/>
                </a:solidFill>
              </a:endParaRPr>
            </a:p>
          </p:txBody>
        </p:sp>
      </p:grpSp>
      <p:sp>
        <p:nvSpPr>
          <p:cNvPr id="31" name="Slide Number Placeholder 6"/>
          <p:cNvSpPr txBox="1">
            <a:spLocks noGrp="1"/>
          </p:cNvSpPr>
          <p:nvPr/>
        </p:nvSpPr>
        <p:spPr bwMode="auto">
          <a:xfrm>
            <a:off x="7849712" y="6459379"/>
            <a:ext cx="837088"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Week3 - </a:t>
            </a:r>
            <a:fld id="{D49BE81B-3DA1-4D29-AC5A-6FBE662ADA16}" type="slidenum">
              <a:rPr lang="en-US" sz="1000">
                <a:solidFill>
                  <a:srgbClr val="000000"/>
                </a:solidFill>
              </a:rPr>
              <a:pPr algn="r" eaLnBrk="1" hangingPunct="1"/>
              <a:t>9</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a:spPr>
      <a:bodyPr wrap="none" anchor="ctr"/>
      <a:lstStyle>
        <a:defPPr>
          <a:defRPr/>
        </a:defPPr>
      </a:lstStyle>
    </a:spDef>
    <a:lnDef>
      <a:spPr bwMode="auto">
        <a:ln>
          <a:solidFill>
            <a:srgbClr val="FF0000"/>
          </a:solidFill>
          <a:headEnd type="none" w="sm" len="sm"/>
          <a:tailEnd type="arrow"/>
        </a:ln>
        <a:effectLst>
          <a:outerShdw blurRad="50800" dist="38100" algn="l" rotWithShape="0">
            <a:prstClr val="black">
              <a:alpha val="40000"/>
            </a:prstClr>
          </a:outerShdw>
        </a:effectLst>
      </a:spPr>
      <a:bodyPr/>
      <a:lstStyle/>
      <a:style>
        <a:lnRef idx="2">
          <a:schemeClr val="accent4"/>
        </a:lnRef>
        <a:fillRef idx="0">
          <a:schemeClr val="accent4"/>
        </a:fillRef>
        <a:effectRef idx="1">
          <a:schemeClr val="accent4"/>
        </a:effectRef>
        <a:fontRef idx="minor">
          <a:schemeClr val="tx1"/>
        </a:fontRef>
      </a: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17343</TotalTime>
  <Words>3527</Words>
  <Application>Microsoft Office PowerPoint</Application>
  <PresentationFormat>On-screen Show (4:3)</PresentationFormat>
  <Paragraphs>589</Paragraphs>
  <Slides>31</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4" baseType="lpstr">
      <vt:lpstr>1_Pixel</vt:lpstr>
      <vt:lpstr>Office Theme</vt:lpstr>
      <vt:lpstr>Equation</vt:lpstr>
      <vt:lpstr>CS1010: Programming Methodology  Lecture 3: Top-down Design</vt:lpstr>
      <vt:lpstr>Week 3: Top-down Design</vt:lpstr>
      <vt:lpstr>Last week’s Exercise (1/2)</vt:lpstr>
      <vt:lpstr>Last week’s Exercise (2/2)</vt:lpstr>
      <vt:lpstr>Math Functions (1/2)</vt:lpstr>
      <vt:lpstr>Math Functions (2/2)</vt:lpstr>
      <vt:lpstr>Ex 1: Freezer with Revised Formula </vt:lpstr>
      <vt:lpstr>Problem Solving Strategies (1/2)</vt:lpstr>
      <vt:lpstr>Problem Solving Strategies (2/2)</vt:lpstr>
      <vt:lpstr>Case Study: Top-down Design (1/5)</vt:lpstr>
      <vt:lpstr>Case Study: Top-down Design (2/5)</vt:lpstr>
      <vt:lpstr>Case Study: Top-down Design (3/5)</vt:lpstr>
      <vt:lpstr>Case Study: Top-down Design (4/5)</vt:lpstr>
      <vt:lpstr>Case Study: Top-down Design (5/5)</vt:lpstr>
      <vt:lpstr>PowerPoint Presentation</vt:lpstr>
      <vt:lpstr>Case Study: Functions (1/5)</vt:lpstr>
      <vt:lpstr>Case Study: Functions (2/5)</vt:lpstr>
      <vt:lpstr>Case Study: Functions (3/5)</vt:lpstr>
      <vt:lpstr>Case Study: Functions (4/5)</vt:lpstr>
      <vt:lpstr>Case Study: Functions (5/5)</vt:lpstr>
      <vt:lpstr>Exercise #2: Speed of Sound</vt:lpstr>
      <vt:lpstr>Another Example (1/3)</vt:lpstr>
      <vt:lpstr>Another Example (2/3)</vt:lpstr>
      <vt:lpstr>Another Example (3/3)</vt:lpstr>
      <vt:lpstr>Functions (1/3)</vt:lpstr>
      <vt:lpstr>Functions (2/3)</vt:lpstr>
      <vt:lpstr>Functions (3/3)</vt:lpstr>
      <vt:lpstr>Ex #3 (take-home): Magic Number</vt:lpstr>
      <vt:lpstr>.vimrc and gcc</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2 lecture notes</dc:subject>
  <dc:creator>Zhou Lifeng</dc:creator>
  <cp:lastModifiedBy>Zhou Lifeng</cp:lastModifiedBy>
  <cp:revision>2743</cp:revision>
  <cp:lastPrinted>2012-08-28T02:56:54Z</cp:lastPrinted>
  <dcterms:created xsi:type="dcterms:W3CDTF">1998-09-05T15:03:32Z</dcterms:created>
  <dcterms:modified xsi:type="dcterms:W3CDTF">2013-08-26T15:40:33Z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