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806" r:id="rId1"/>
  </p:sldMasterIdLst>
  <p:notesMasterIdLst>
    <p:notesMasterId r:id="rId10"/>
  </p:notesMasterIdLst>
  <p:handoutMasterIdLst>
    <p:handoutMasterId r:id="rId11"/>
  </p:handoutMasterIdLst>
  <p:sldIdLst>
    <p:sldId id="621" r:id="rId2"/>
    <p:sldId id="622" r:id="rId3"/>
    <p:sldId id="623" r:id="rId4"/>
    <p:sldId id="628" r:id="rId5"/>
    <p:sldId id="624" r:id="rId6"/>
    <p:sldId id="625" r:id="rId7"/>
    <p:sldId id="627" r:id="rId8"/>
    <p:sldId id="626" r:id="rId9"/>
  </p:sldIdLst>
  <p:sldSz cx="9144000" cy="6858000" type="screen4x3"/>
  <p:notesSz cx="6662738" cy="9832975"/>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a:srgbClr val="9933FF"/>
    <a:srgbClr val="006600"/>
    <a:srgbClr val="0000FF"/>
    <a:srgbClr val="800000"/>
    <a:srgbClr val="FF0000"/>
    <a:srgbClr val="993300"/>
    <a:srgbClr val="003399"/>
    <a:srgbClr val="996633"/>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3" autoAdjust="0"/>
    <p:restoredTop sz="90704" autoAdjust="0"/>
  </p:normalViewPr>
  <p:slideViewPr>
    <p:cSldViewPr snapToGrid="0">
      <p:cViewPr varScale="1">
        <p:scale>
          <a:sx n="71" d="100"/>
          <a:sy n="71" d="100"/>
        </p:scale>
        <p:origin x="-75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2808" y="-84"/>
      </p:cViewPr>
      <p:guideLst>
        <p:guide orient="horz" pos="3098"/>
        <p:guide pos="2099"/>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2889250" cy="492125"/>
          </a:xfrm>
          <a:prstGeom prst="rect">
            <a:avLst/>
          </a:prstGeom>
          <a:noFill/>
          <a:ln w="12700" cap="sq">
            <a:noFill/>
            <a:miter lim="800000"/>
            <a:headEnd type="none" w="sm" len="sm"/>
            <a:tailEnd type="none" w="sm" len="sm"/>
          </a:ln>
          <a:effectLst/>
        </p:spPr>
        <p:txBody>
          <a:bodyPr vert="horz" wrap="square" lIns="94221" tIns="47110" rIns="94221" bIns="47110" numCol="1" anchor="t" anchorCtr="0" compatLnSpc="1">
            <a:prstTxWarp prst="textNoShape">
              <a:avLst/>
            </a:prstTxWarp>
          </a:bodyPr>
          <a:lstStyle>
            <a:lvl1pPr defTabSz="942569" eaLnBrk="0" hangingPunct="0">
              <a:defRPr sz="1300" dirty="0" smtClean="0">
                <a:latin typeface="Times New Roman" pitchFamily="18" charset="0"/>
                <a:cs typeface="Arial" charset="0"/>
              </a:defRPr>
            </a:lvl1pPr>
          </a:lstStyle>
          <a:p>
            <a:pPr>
              <a:defRPr/>
            </a:pPr>
            <a:r>
              <a:rPr lang="en-GB"/>
              <a:t>CS1010 Programming Methodology</a:t>
            </a:r>
          </a:p>
        </p:txBody>
      </p:sp>
      <p:sp>
        <p:nvSpPr>
          <p:cNvPr id="62467" name="Rectangle 1027"/>
          <p:cNvSpPr>
            <a:spLocks noGrp="1" noChangeArrowheads="1"/>
          </p:cNvSpPr>
          <p:nvPr>
            <p:ph type="dt" sz="quarter" idx="1"/>
          </p:nvPr>
        </p:nvSpPr>
        <p:spPr bwMode="auto">
          <a:xfrm>
            <a:off x="3773488" y="0"/>
            <a:ext cx="2889250" cy="492125"/>
          </a:xfrm>
          <a:prstGeom prst="rect">
            <a:avLst/>
          </a:prstGeom>
          <a:noFill/>
          <a:ln w="12700" cap="sq">
            <a:noFill/>
            <a:miter lim="800000"/>
            <a:headEnd type="none" w="sm" len="sm"/>
            <a:tailEnd type="none" w="sm" len="sm"/>
          </a:ln>
          <a:effectLst/>
        </p:spPr>
        <p:txBody>
          <a:bodyPr vert="horz" wrap="square" lIns="94221" tIns="47110" rIns="94221" bIns="47110" numCol="1" anchor="t" anchorCtr="0" compatLnSpc="1">
            <a:prstTxWarp prst="textNoShape">
              <a:avLst/>
            </a:prstTxWarp>
          </a:bodyPr>
          <a:lstStyle>
            <a:lvl1pPr algn="r" defTabSz="942070" eaLnBrk="0" hangingPunct="0">
              <a:defRPr sz="1300">
                <a:latin typeface="Times New Roman" pitchFamily="18" charset="0"/>
                <a:cs typeface="Arial" charset="0"/>
              </a:defRPr>
            </a:lvl1pPr>
          </a:lstStyle>
          <a:p>
            <a:pPr>
              <a:defRPr/>
            </a:pPr>
            <a:endParaRPr lang="en-GB"/>
          </a:p>
        </p:txBody>
      </p:sp>
      <p:sp>
        <p:nvSpPr>
          <p:cNvPr id="62468" name="Rectangle 1028"/>
          <p:cNvSpPr>
            <a:spLocks noGrp="1" noChangeArrowheads="1"/>
          </p:cNvSpPr>
          <p:nvPr>
            <p:ph type="ftr" sz="quarter" idx="2"/>
          </p:nvPr>
        </p:nvSpPr>
        <p:spPr bwMode="auto">
          <a:xfrm>
            <a:off x="0" y="9340850"/>
            <a:ext cx="2889250" cy="492125"/>
          </a:xfrm>
          <a:prstGeom prst="rect">
            <a:avLst/>
          </a:prstGeom>
          <a:noFill/>
          <a:ln w="12700" cap="sq">
            <a:noFill/>
            <a:miter lim="800000"/>
            <a:headEnd type="none" w="sm" len="sm"/>
            <a:tailEnd type="none" w="sm" len="sm"/>
          </a:ln>
          <a:effectLst/>
        </p:spPr>
        <p:txBody>
          <a:bodyPr vert="horz" wrap="square" lIns="94221" tIns="47110" rIns="94221" bIns="47110" numCol="1" anchor="b" anchorCtr="0" compatLnSpc="1">
            <a:prstTxWarp prst="textNoShape">
              <a:avLst/>
            </a:prstTxWarp>
          </a:bodyPr>
          <a:lstStyle>
            <a:lvl1pPr defTabSz="942070" eaLnBrk="0" hangingPunct="0">
              <a:defRPr sz="1300">
                <a:latin typeface="Times New Roman" pitchFamily="18" charset="0"/>
                <a:cs typeface="Arial" charset="0"/>
              </a:defRPr>
            </a:lvl1pPr>
          </a:lstStyle>
          <a:p>
            <a:pPr>
              <a:defRPr/>
            </a:pPr>
            <a:endParaRPr lang="en-GB"/>
          </a:p>
        </p:txBody>
      </p:sp>
      <p:sp>
        <p:nvSpPr>
          <p:cNvPr id="62469" name="Rectangle 1029"/>
          <p:cNvSpPr>
            <a:spLocks noGrp="1" noChangeArrowheads="1"/>
          </p:cNvSpPr>
          <p:nvPr>
            <p:ph type="sldNum" sz="quarter" idx="3"/>
          </p:nvPr>
        </p:nvSpPr>
        <p:spPr bwMode="auto">
          <a:xfrm>
            <a:off x="3773488" y="9340850"/>
            <a:ext cx="2889250" cy="492125"/>
          </a:xfrm>
          <a:prstGeom prst="rect">
            <a:avLst/>
          </a:prstGeom>
          <a:noFill/>
          <a:ln w="12700" cap="sq">
            <a:noFill/>
            <a:miter lim="800000"/>
            <a:headEnd type="none" w="sm" len="sm"/>
            <a:tailEnd type="none" w="sm" len="sm"/>
          </a:ln>
          <a:effectLst/>
        </p:spPr>
        <p:txBody>
          <a:bodyPr vert="horz" wrap="square" lIns="94221" tIns="47110" rIns="94221" bIns="47110" numCol="1" anchor="b" anchorCtr="0" compatLnSpc="1">
            <a:prstTxWarp prst="textNoShape">
              <a:avLst/>
            </a:prstTxWarp>
          </a:bodyPr>
          <a:lstStyle>
            <a:lvl1pPr algn="r" defTabSz="942070" eaLnBrk="0" hangingPunct="0">
              <a:defRPr sz="1300">
                <a:latin typeface="Times New Roman" pitchFamily="18" charset="0"/>
                <a:cs typeface="Arial" charset="0"/>
              </a:defRPr>
            </a:lvl1pPr>
          </a:lstStyle>
          <a:p>
            <a:pPr>
              <a:defRPr/>
            </a:pPr>
            <a:fld id="{89F1EB36-82F8-46D3-B83F-D36E054A0363}" type="slidenum">
              <a:rPr lang="en-GB"/>
              <a:pPr>
                <a:defRPr/>
              </a:pPr>
              <a:t>‹#›</a:t>
            </a:fld>
            <a:endParaRPr lang="en-GB"/>
          </a:p>
        </p:txBody>
      </p:sp>
    </p:spTree>
    <p:extLst>
      <p:ext uri="{BB962C8B-B14F-4D97-AF65-F5344CB8AC3E}">
        <p14:creationId xmlns:p14="http://schemas.microsoft.com/office/powerpoint/2010/main" val="3791962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889250" cy="492125"/>
          </a:xfrm>
          <a:prstGeom prst="rect">
            <a:avLst/>
          </a:prstGeom>
          <a:noFill/>
          <a:ln w="12700" cap="sq">
            <a:noFill/>
            <a:miter lim="800000"/>
            <a:headEnd type="none" w="sm" len="sm"/>
            <a:tailEnd type="none" w="sm" len="sm"/>
          </a:ln>
          <a:effectLst/>
        </p:spPr>
        <p:txBody>
          <a:bodyPr vert="horz" wrap="square" lIns="94221" tIns="47110" rIns="94221" bIns="47110" numCol="1" anchor="t" anchorCtr="0" compatLnSpc="1">
            <a:prstTxWarp prst="textNoShape">
              <a:avLst/>
            </a:prstTxWarp>
          </a:bodyPr>
          <a:lstStyle>
            <a:lvl1pPr defTabSz="942569" eaLnBrk="0" hangingPunct="0">
              <a:defRPr lang="en-GB" sz="1400">
                <a:latin typeface="+mj-lt"/>
                <a:cs typeface="Arial" charset="0"/>
              </a:defRPr>
            </a:lvl1pPr>
          </a:lstStyle>
          <a:p>
            <a:pPr>
              <a:defRPr/>
            </a:pPr>
            <a:r>
              <a:rPr lang="en-US"/>
              <a:t>CS1010 Programming Methodology</a:t>
            </a:r>
          </a:p>
        </p:txBody>
      </p:sp>
      <p:sp>
        <p:nvSpPr>
          <p:cNvPr id="48131" name="Rectangle 4"/>
          <p:cNvSpPr>
            <a:spLocks noGrp="1" noRot="1" noChangeAspect="1" noChangeArrowheads="1" noTextEdit="1"/>
          </p:cNvSpPr>
          <p:nvPr>
            <p:ph type="sldImg" idx="2"/>
          </p:nvPr>
        </p:nvSpPr>
        <p:spPr bwMode="auto">
          <a:xfrm>
            <a:off x="874713" y="738188"/>
            <a:ext cx="4914900" cy="3686175"/>
          </a:xfrm>
          <a:prstGeom prst="rect">
            <a:avLst/>
          </a:prstGeom>
          <a:noFill/>
          <a:ln w="9525">
            <a:solidFill>
              <a:srgbClr val="000000"/>
            </a:solidFill>
            <a:miter lim="800000"/>
            <a:headEnd/>
            <a:tailEnd/>
          </a:ln>
        </p:spPr>
      </p:sp>
      <p:sp>
        <p:nvSpPr>
          <p:cNvPr id="60421" name="Rectangle 5"/>
          <p:cNvSpPr>
            <a:spLocks noGrp="1" noChangeArrowheads="1"/>
          </p:cNvSpPr>
          <p:nvPr>
            <p:ph type="body" sz="quarter" idx="3"/>
          </p:nvPr>
        </p:nvSpPr>
        <p:spPr bwMode="auto">
          <a:xfrm>
            <a:off x="889000" y="4668838"/>
            <a:ext cx="4884738" cy="4425950"/>
          </a:xfrm>
          <a:prstGeom prst="rect">
            <a:avLst/>
          </a:prstGeom>
          <a:noFill/>
          <a:ln w="12700" cap="sq">
            <a:noFill/>
            <a:miter lim="800000"/>
            <a:headEnd type="none" w="sm" len="sm"/>
            <a:tailEnd type="none" w="sm" len="sm"/>
          </a:ln>
          <a:effectLst/>
        </p:spPr>
        <p:txBody>
          <a:bodyPr vert="horz" wrap="square" lIns="94221" tIns="47110" rIns="94221" bIns="4711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0422" name="Rectangle 6"/>
          <p:cNvSpPr>
            <a:spLocks noGrp="1" noChangeArrowheads="1"/>
          </p:cNvSpPr>
          <p:nvPr>
            <p:ph type="ftr" sz="quarter" idx="4"/>
          </p:nvPr>
        </p:nvSpPr>
        <p:spPr bwMode="auto">
          <a:xfrm>
            <a:off x="0" y="9340850"/>
            <a:ext cx="2889250" cy="492125"/>
          </a:xfrm>
          <a:prstGeom prst="rect">
            <a:avLst/>
          </a:prstGeom>
          <a:noFill/>
          <a:ln w="12700" cap="sq">
            <a:noFill/>
            <a:miter lim="800000"/>
            <a:headEnd type="none" w="sm" len="sm"/>
            <a:tailEnd type="none" w="sm" len="sm"/>
          </a:ln>
          <a:effectLst/>
        </p:spPr>
        <p:txBody>
          <a:bodyPr vert="horz" wrap="square" lIns="94221" tIns="47110" rIns="94221" bIns="47110" numCol="1" anchor="b" anchorCtr="0" compatLnSpc="1">
            <a:prstTxWarp prst="textNoShape">
              <a:avLst/>
            </a:prstTxWarp>
          </a:bodyPr>
          <a:lstStyle>
            <a:lvl1pPr defTabSz="942070" eaLnBrk="0" hangingPunct="0">
              <a:defRPr sz="1300">
                <a:latin typeface="Times New Roman" pitchFamily="18" charset="0"/>
                <a:cs typeface="Arial" charset="0"/>
              </a:defRPr>
            </a:lvl1pPr>
          </a:lstStyle>
          <a:p>
            <a:pPr>
              <a:defRPr/>
            </a:pPr>
            <a:endParaRPr lang="en-GB"/>
          </a:p>
        </p:txBody>
      </p:sp>
      <p:sp>
        <p:nvSpPr>
          <p:cNvPr id="60423" name="Rectangle 7"/>
          <p:cNvSpPr>
            <a:spLocks noGrp="1" noChangeArrowheads="1"/>
          </p:cNvSpPr>
          <p:nvPr>
            <p:ph type="sldNum" sz="quarter" idx="5"/>
          </p:nvPr>
        </p:nvSpPr>
        <p:spPr bwMode="auto">
          <a:xfrm>
            <a:off x="3773488" y="9340850"/>
            <a:ext cx="2889250" cy="492125"/>
          </a:xfrm>
          <a:prstGeom prst="rect">
            <a:avLst/>
          </a:prstGeom>
          <a:noFill/>
          <a:ln w="12700" cap="sq">
            <a:noFill/>
            <a:miter lim="800000"/>
            <a:headEnd type="none" w="sm" len="sm"/>
            <a:tailEnd type="none" w="sm" len="sm"/>
          </a:ln>
          <a:effectLst/>
        </p:spPr>
        <p:txBody>
          <a:bodyPr vert="horz" wrap="square" lIns="94221" tIns="47110" rIns="94221" bIns="47110" numCol="1" anchor="b" anchorCtr="0" compatLnSpc="1">
            <a:prstTxWarp prst="textNoShape">
              <a:avLst/>
            </a:prstTxWarp>
          </a:bodyPr>
          <a:lstStyle>
            <a:lvl1pPr algn="r" defTabSz="942070" eaLnBrk="0" hangingPunct="0">
              <a:defRPr sz="1300">
                <a:latin typeface="Times New Roman" pitchFamily="18" charset="0"/>
                <a:cs typeface="Arial" charset="0"/>
              </a:defRPr>
            </a:lvl1pPr>
          </a:lstStyle>
          <a:p>
            <a:pPr>
              <a:defRPr/>
            </a:pPr>
            <a:fld id="{0E1122AB-32F1-4D20-B4AC-069FB50C57F9}" type="slidenum">
              <a:rPr lang="en-GB"/>
              <a:pPr>
                <a:defRPr/>
              </a:pPr>
              <a:t>‹#›</a:t>
            </a:fld>
            <a:endParaRPr lang="en-GB"/>
          </a:p>
        </p:txBody>
      </p:sp>
      <p:sp>
        <p:nvSpPr>
          <p:cNvPr id="8" name="Date Placeholder 7"/>
          <p:cNvSpPr>
            <a:spLocks noGrp="1"/>
          </p:cNvSpPr>
          <p:nvPr>
            <p:ph type="dt" idx="1"/>
          </p:nvPr>
        </p:nvSpPr>
        <p:spPr>
          <a:xfrm>
            <a:off x="3773488" y="0"/>
            <a:ext cx="2887662" cy="492125"/>
          </a:xfrm>
          <a:prstGeom prst="rect">
            <a:avLst/>
          </a:prstGeom>
        </p:spPr>
        <p:txBody>
          <a:bodyPr vert="horz" wrap="square" lIns="90486" tIns="45243" rIns="90486" bIns="45243" numCol="1" anchor="t" anchorCtr="0" compatLnSpc="1">
            <a:prstTxWarp prst="textNoShape">
              <a:avLst/>
            </a:prstTxWarp>
          </a:bodyPr>
          <a:lstStyle>
            <a:lvl1pPr algn="r">
              <a:defRPr sz="1200">
                <a:latin typeface="Arial" charset="0"/>
                <a:cs typeface="Arial" charset="0"/>
              </a:defRPr>
            </a:lvl1pPr>
          </a:lstStyle>
          <a:p>
            <a:pPr>
              <a:defRPr/>
            </a:pPr>
            <a:fld id="{4A6FEAE0-6FE8-47B3-9763-50476275563A}" type="datetimeFigureOut">
              <a:rPr lang="en-US"/>
              <a:pPr>
                <a:defRPr/>
              </a:pPr>
              <a:t>9/1/2013</a:t>
            </a:fld>
            <a:endParaRPr lang="en-US"/>
          </a:p>
        </p:txBody>
      </p:sp>
    </p:spTree>
    <p:extLst>
      <p:ext uri="{BB962C8B-B14F-4D97-AF65-F5344CB8AC3E}">
        <p14:creationId xmlns:p14="http://schemas.microsoft.com/office/powerpoint/2010/main" val="4413112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w="9525"/>
        </p:spPr>
        <p:txBody>
          <a:bodyPr/>
          <a:lstStyle/>
          <a:p>
            <a:pPr eaLnBrk="1" hangingPunct="1">
              <a:spcBef>
                <a:spcPct val="0"/>
              </a:spcBef>
            </a:pPr>
            <a:r>
              <a:rPr lang="en-US" altLang="zh-CN" dirty="0" smtClean="0"/>
              <a:t>Parameters are the inputs to the functions, based on which a function carry</a:t>
            </a:r>
            <a:r>
              <a:rPr lang="en-US" altLang="zh-CN" baseline="0" dirty="0" smtClean="0"/>
              <a:t> out computations.</a:t>
            </a:r>
          </a:p>
          <a:p>
            <a:pPr eaLnBrk="1" hangingPunct="1">
              <a:spcBef>
                <a:spcPct val="0"/>
              </a:spcBef>
            </a:pPr>
            <a:r>
              <a:rPr lang="en-US" altLang="zh-CN" dirty="0" smtClean="0"/>
              <a:t>How many parameters</a:t>
            </a:r>
            <a:r>
              <a:rPr lang="en-US" altLang="zh-CN" baseline="0" dirty="0" smtClean="0"/>
              <a:t> a function is to take depends on the problem you face and is your sole design.</a:t>
            </a:r>
          </a:p>
          <a:p>
            <a:pPr eaLnBrk="1" hangingPunct="1">
              <a:spcBef>
                <a:spcPct val="0"/>
              </a:spcBef>
            </a:pPr>
            <a:r>
              <a:rPr lang="en-US" altLang="zh-CN" baseline="0" dirty="0" smtClean="0"/>
              <a:t>Similarly, your function should return a double value? </a:t>
            </a:r>
            <a:r>
              <a:rPr lang="en-US" altLang="zh-CN" baseline="0" dirty="0" err="1" smtClean="0"/>
              <a:t>int</a:t>
            </a:r>
            <a:r>
              <a:rPr lang="en-US" altLang="zh-CN" baseline="0" dirty="0" smtClean="0"/>
              <a:t> value?...also depends on the context of the problem.</a:t>
            </a:r>
            <a:endParaRPr lang="en-US" altLang="zh-CN"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w="9525"/>
        </p:spPr>
        <p:txBody>
          <a:bodyPr/>
          <a:lstStyle/>
          <a:p>
            <a:pPr eaLnBrk="1" hangingPunct="1">
              <a:spcBef>
                <a:spcPct val="0"/>
              </a:spcBef>
            </a:pPr>
            <a:r>
              <a:rPr lang="en-US" altLang="zh-CN" dirty="0" smtClean="0"/>
              <a:t>Writing</a:t>
            </a:r>
            <a:r>
              <a:rPr lang="en-US" altLang="zh-CN" baseline="0" dirty="0" smtClean="0"/>
              <a:t> "</a:t>
            </a:r>
            <a:r>
              <a:rPr lang="en-US" altLang="zh-CN" baseline="0" dirty="0" err="1" smtClean="0"/>
              <a:t>int</a:t>
            </a:r>
            <a:r>
              <a:rPr lang="en-US" altLang="zh-CN" baseline="0" dirty="0" smtClean="0"/>
              <a:t> main(void)" is one of the styles while another possible style is "void main(void)" which is used in the reference text. Generally speaking, both ways work although the latter one will incur a compilation warning from </a:t>
            </a:r>
            <a:r>
              <a:rPr lang="en-US" altLang="zh-CN" baseline="0" dirty="0" err="1" smtClean="0"/>
              <a:t>gcc</a:t>
            </a:r>
            <a:r>
              <a:rPr lang="en-US" altLang="zh-CN" baseline="0" dirty="0" smtClean="0"/>
              <a:t>. We will stick to the first style in our module.</a:t>
            </a:r>
          </a:p>
          <a:p>
            <a:pPr eaLnBrk="1" hangingPunct="1">
              <a:spcBef>
                <a:spcPct val="0"/>
              </a:spcBef>
            </a:pPr>
            <a:r>
              <a:rPr lang="en-US" altLang="zh-CN" dirty="0" smtClean="0"/>
              <a:t>In</a:t>
            </a:r>
            <a:r>
              <a:rPr lang="en-US" altLang="zh-CN" baseline="0" dirty="0" smtClean="0"/>
              <a:t> f1(), the return statement is optional as the control flow will automatically return to the caller (main) once f1 is done.</a:t>
            </a:r>
          </a:p>
          <a:p>
            <a:pPr eaLnBrk="1" hangingPunct="1">
              <a:spcBef>
                <a:spcPct val="0"/>
              </a:spcBef>
            </a:pPr>
            <a:r>
              <a:rPr lang="en-US" altLang="zh-CN" baseline="0" dirty="0" smtClean="0"/>
              <a:t>In f2(), the return statement is mandatory as you will need to explicitly return an integer value to the caller.</a:t>
            </a:r>
            <a:endParaRPr lang="en-US" altLang="zh-CN"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w="9525"/>
        </p:spPr>
        <p:txBody>
          <a:bodyPr/>
          <a:lstStyle/>
          <a:p>
            <a:pPr eaLnBrk="1" hangingPunct="1">
              <a:spcBef>
                <a:spcPct val="0"/>
              </a:spcBef>
            </a:pPr>
            <a:r>
              <a:rPr lang="en-US" altLang="zh-CN" dirty="0" smtClean="0"/>
              <a:t>Caller must supply</a:t>
            </a:r>
            <a:r>
              <a:rPr lang="en-US" altLang="zh-CN" baseline="0" dirty="0" smtClean="0"/>
              <a:t> the function with the same number of parameters of the same type.</a:t>
            </a:r>
            <a:endParaRPr lang="en-US" altLang="zh-CN"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w="9525"/>
        </p:spPr>
        <p:txBody>
          <a:bodyPr/>
          <a:lstStyle/>
          <a:p>
            <a:pPr eaLnBrk="1" hangingPunct="1">
              <a:spcBef>
                <a:spcPct val="0"/>
              </a:spcBef>
            </a:pPr>
            <a:endParaRPr lang="en-US" altLang="zh-CN"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w="9525"/>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To understand function, you need to understand</a:t>
            </a:r>
          </a:p>
          <a:p>
            <a:pPr marL="228600" marR="0" indent="-228600" algn="l" defTabSz="914400" rtl="0" eaLnBrk="0" fontAlgn="base" latinLnBrk="0" hangingPunct="0">
              <a:lnSpc>
                <a:spcPct val="100000"/>
              </a:lnSpc>
              <a:spcBef>
                <a:spcPct val="30000"/>
              </a:spcBef>
              <a:spcAft>
                <a:spcPct val="0"/>
              </a:spcAft>
              <a:buClrTx/>
              <a:buSzTx/>
              <a:buFontTx/>
              <a:buAutoNum type="arabicParenBoth"/>
              <a:tabLst/>
              <a:defRPr/>
            </a:pPr>
            <a:r>
              <a:rPr lang="en-US" b="0" baseline="0" dirty="0" smtClean="0"/>
              <a:t> </a:t>
            </a:r>
            <a:r>
              <a:rPr lang="en-US" b="1" baseline="0" dirty="0" smtClean="0"/>
              <a:t>syntax</a:t>
            </a:r>
            <a:r>
              <a:rPr lang="en-US" b="0" baseline="0" dirty="0" smtClean="0"/>
              <a:t> to define and invoke function</a:t>
            </a:r>
          </a:p>
          <a:p>
            <a:pPr marL="228600" marR="0" indent="-228600" algn="l" defTabSz="914400" rtl="0" eaLnBrk="0" fontAlgn="base" latinLnBrk="0" hangingPunct="0">
              <a:lnSpc>
                <a:spcPct val="100000"/>
              </a:lnSpc>
              <a:spcBef>
                <a:spcPct val="30000"/>
              </a:spcBef>
              <a:spcAft>
                <a:spcPct val="0"/>
              </a:spcAft>
              <a:buClrTx/>
              <a:buSzTx/>
              <a:buFontTx/>
              <a:buAutoNum type="arabicParenBoth"/>
              <a:tabLst/>
              <a:defRPr/>
            </a:pPr>
            <a:r>
              <a:rPr lang="en-US" b="0" baseline="0" dirty="0" smtClean="0"/>
              <a:t> </a:t>
            </a:r>
            <a:r>
              <a:rPr lang="en-US" b="1" baseline="0" dirty="0" smtClean="0"/>
              <a:t>workflow</a:t>
            </a:r>
            <a:r>
              <a:rPr lang="en-US" b="0" baseline="0" dirty="0" smtClean="0"/>
              <a:t>: when a program contains multiple functions, what is the sequence of execution.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Function header specifies whether a function receive input values (through parameter list) and return values to the caller (through return type). By looking at the function header, caller will know how to invoke that function and what is the expected return (if any).</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Caller must provide exactly the same number of parameters to correctly invoke a function call; otherwise compiler will not be able to match parameter list and will report compilation error.</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When caller make a function call, caller will be suspended; system will begin to execute the function been called line by line until it finish; then return to the caller, </a:t>
            </a:r>
            <a:r>
              <a:rPr lang="en-SG" baseline="0" dirty="0" smtClean="0"/>
              <a:t>meaning that caller will resume execution.</a:t>
            </a:r>
            <a:endParaRPr lang="en-SG"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51203"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ln w="9525"/>
        </p:spPr>
        <p:txBody>
          <a:bodyPr/>
          <a:lstStyle/>
          <a:p>
            <a:pPr fontAlgn="base"/>
            <a:endParaRPr lang="en-SG" sz="1200" b="0" kern="1200" dirty="0">
              <a:solidFill>
                <a:schemeClr val="tx1"/>
              </a:solidFill>
              <a:effectLst/>
              <a:latin typeface="Times New Roman" pitchFamily="18" charset="0"/>
              <a:ea typeface="+mn-ea"/>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51203"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ln w="9525"/>
        </p:spPr>
        <p:txBody>
          <a:bodyPr/>
          <a:lstStyle/>
          <a:p>
            <a:pPr fontAlgn="base"/>
            <a:endParaRPr lang="en-SG" sz="1200" b="0" kern="1200" dirty="0">
              <a:solidFill>
                <a:schemeClr val="tx1"/>
              </a:solidFill>
              <a:effectLst/>
              <a:latin typeface="Times New Roman" pitchFamily="18" charset="0"/>
              <a:ea typeface="+mn-ea"/>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t>CS1010 Programming Methodology</a:t>
            </a:r>
          </a:p>
        </p:txBody>
      </p:sp>
      <p:sp>
        <p:nvSpPr>
          <p:cNvPr id="51203"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ln w="9525"/>
        </p:spPr>
        <p:txBody>
          <a:bodyPr/>
          <a:lstStyle/>
          <a:p>
            <a:pPr eaLnBrk="1" hangingPunct="1">
              <a:spcBef>
                <a:spcPct val="0"/>
              </a:spcBef>
            </a:pPr>
            <a:endParaRPr lang="en-SG" dirty="0" smtClean="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6860"/>
            <a:ext cx="8229600" cy="808894"/>
          </a:xfrm>
        </p:spPr>
        <p:txBody>
          <a:bodyPr/>
          <a:lstStyle>
            <a:lvl1pPr>
              <a:defRPr sz="4000">
                <a:solidFill>
                  <a:srgbClr val="9933FF"/>
                </a:solidFill>
                <a:latin typeface="Garamond"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71600"/>
            <a:ext cx="8229600" cy="4495800"/>
          </a:xfrm>
        </p:spPr>
        <p:txBody>
          <a:bodyPr/>
          <a:lstStyle>
            <a:lvl1pPr>
              <a:defRPr sz="2400">
                <a:solidFill>
                  <a:srgbClr val="0000FF"/>
                </a:solidFill>
              </a:defRPr>
            </a:lvl1pPr>
            <a:lvl2pPr>
              <a:defRPr sz="2000"/>
            </a:lvl2pPr>
            <a:lvl3pPr>
              <a:defRPr sz="1800"/>
            </a:lvl3pPr>
            <a:lvl4pP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lvl1pPr>
              <a:defRPr/>
            </a:lvl1pPr>
          </a:lstStyle>
          <a:p>
            <a:pPr>
              <a:defRPr/>
            </a:pPr>
            <a:r>
              <a:rPr lang="en-US" smtClean="0">
                <a:solidFill>
                  <a:srgbClr val="000000"/>
                </a:solidFill>
              </a:rPr>
              <a:t>CS1010 Programming Methodology</a:t>
            </a:r>
            <a:endParaRPr lang="en-US" dirty="0">
              <a:solidFill>
                <a:srgbClr val="000000"/>
              </a:solidFill>
            </a:endParaRPr>
          </a:p>
        </p:txBody>
      </p:sp>
      <p:sp>
        <p:nvSpPr>
          <p:cNvPr id="5" name="Slide Number Placeholder 4"/>
          <p:cNvSpPr>
            <a:spLocks noGrp="1"/>
          </p:cNvSpPr>
          <p:nvPr>
            <p:ph type="sldNum" sz="quarter" idx="11"/>
          </p:nvPr>
        </p:nvSpPr>
        <p:spPr/>
        <p:txBody>
          <a:bodyPr/>
          <a:lstStyle>
            <a:lvl1pPr>
              <a:defRPr lang="en-US" sz="1000">
                <a:latin typeface="+mj-lt"/>
              </a:defRPr>
            </a:lvl1pPr>
          </a:lstStyle>
          <a:p>
            <a:pPr>
              <a:defRPr/>
            </a:pPr>
            <a:r>
              <a:rPr lang="en-SG" dirty="0" smtClean="0">
                <a:solidFill>
                  <a:srgbClr val="000000"/>
                </a:solidFill>
              </a:rPr>
              <a:t>Week7 - </a:t>
            </a:r>
            <a:fld id="{CC4E50E2-CD7E-4F2D-86CF-4347527F4E5E}" type="slidenum">
              <a:rPr lang="en-SG" smtClean="0">
                <a:solidFill>
                  <a:srgbClr val="000000"/>
                </a:solidFill>
              </a:rPr>
              <a:pPr>
                <a:defRPr/>
              </a:pPr>
              <a:t>‹#›</a:t>
            </a:fld>
            <a:endParaRPr lang="en-SG" dirty="0">
              <a:solidFill>
                <a:srgbClr val="000000"/>
              </a:solidFill>
            </a:endParaRPr>
          </a:p>
        </p:txBody>
      </p:sp>
      <p:sp>
        <p:nvSpPr>
          <p:cNvPr id="6" name="Date Placeholder 5"/>
          <p:cNvSpPr>
            <a:spLocks noGrp="1"/>
          </p:cNvSpPr>
          <p:nvPr>
            <p:ph type="dt" sz="half" idx="12"/>
          </p:nvPr>
        </p:nvSpPr>
        <p:spPr>
          <a:xfrm>
            <a:off x="3886200" y="6248400"/>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21480102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7986" name="Rectangle 2"/>
          <p:cNvSpPr>
            <a:spLocks noGrp="1" noChangeArrowheads="1"/>
          </p:cNvSpPr>
          <p:nvPr>
            <p:ph type="ftr" sz="quarter" idx="3"/>
          </p:nvPr>
        </p:nvSpPr>
        <p:spPr bwMode="auto">
          <a:xfrm>
            <a:off x="457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Arial" charset="0"/>
                <a:cs typeface="Arial" charset="0"/>
              </a:defRPr>
            </a:lvl1pPr>
          </a:lstStyle>
          <a:p>
            <a:pPr>
              <a:defRPr/>
            </a:pPr>
            <a:r>
              <a:rPr lang="en-US" smtClean="0">
                <a:solidFill>
                  <a:srgbClr val="000000"/>
                </a:solidFill>
              </a:rPr>
              <a:t>CS1010 Programming Methodology</a:t>
            </a:r>
            <a:endParaRPr lang="en-US" dirty="0">
              <a:solidFill>
                <a:srgbClr val="000000"/>
              </a:solidFill>
            </a:endParaRPr>
          </a:p>
        </p:txBody>
      </p:sp>
      <p:sp>
        <p:nvSpPr>
          <p:cNvPr id="297987"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lang="en-US" sz="1000">
                <a:latin typeface="+mj-lt"/>
                <a:cs typeface="Arial" charset="0"/>
              </a:defRPr>
            </a:lvl1pPr>
          </a:lstStyle>
          <a:p>
            <a:pPr>
              <a:defRPr/>
            </a:pPr>
            <a:r>
              <a:rPr lang="en-SG" dirty="0" smtClean="0">
                <a:solidFill>
                  <a:srgbClr val="000000"/>
                </a:solidFill>
              </a:rPr>
              <a:t>Week7 - </a:t>
            </a:r>
            <a:fld id="{2BA8DEFE-F8A0-4495-9E9A-55C0FD41D5E9}" type="slidenum">
              <a:rPr lang="en-SG" smtClean="0">
                <a:solidFill>
                  <a:srgbClr val="000000"/>
                </a:solidFill>
              </a:rPr>
              <a:pPr>
                <a:defRPr/>
              </a:pPr>
              <a:t>‹#›</a:t>
            </a:fld>
            <a:endParaRPr lang="en-SG" dirty="0">
              <a:solidFill>
                <a:srgbClr val="000000"/>
              </a:solidFill>
            </a:endParaRPr>
          </a:p>
        </p:txBody>
      </p:sp>
      <p:grpSp>
        <p:nvGrpSpPr>
          <p:cNvPr id="1028" name="Group 4"/>
          <p:cNvGrpSpPr>
            <a:grpSpLocks/>
          </p:cNvGrpSpPr>
          <p:nvPr/>
        </p:nvGrpSpPr>
        <p:grpSpPr bwMode="auto">
          <a:xfrm>
            <a:off x="0" y="0"/>
            <a:ext cx="9144000" cy="546100"/>
            <a:chOff x="0" y="0"/>
            <a:chExt cx="5760" cy="344"/>
          </a:xfrm>
        </p:grpSpPr>
        <p:sp>
          <p:nvSpPr>
            <p:cNvPr id="29798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a:solidFill>
                  <a:srgbClr val="000000"/>
                </a:solidFill>
                <a:latin typeface="Times New Roman" pitchFamily="18" charset="0"/>
              </a:endParaRPr>
            </a:p>
          </p:txBody>
        </p:sp>
        <p:sp>
          <p:nvSpPr>
            <p:cNvPr id="29799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297991"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en-US">
                <a:solidFill>
                  <a:srgbClr val="C00000"/>
                </a:solidFill>
              </a:endParaRPr>
            </a:p>
          </p:txBody>
        </p:sp>
        <p:sp>
          <p:nvSpPr>
            <p:cNvPr id="297992"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en-US">
                <a:solidFill>
                  <a:srgbClr val="C00000"/>
                </a:solidFill>
              </a:endParaRPr>
            </a:p>
          </p:txBody>
        </p:sp>
        <p:sp>
          <p:nvSpPr>
            <p:cNvPr id="297993"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en-US">
                <a:solidFill>
                  <a:srgbClr val="9999CC"/>
                </a:solidFill>
              </a:endParaRPr>
            </a:p>
          </p:txBody>
        </p:sp>
        <p:sp>
          <p:nvSpPr>
            <p:cNvPr id="297994"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en-US">
                <a:solidFill>
                  <a:srgbClr val="C00000"/>
                </a:solidFill>
              </a:endParaRPr>
            </a:p>
          </p:txBody>
        </p:sp>
        <p:sp>
          <p:nvSpPr>
            <p:cNvPr id="297995"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297996"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en-US">
                <a:solidFill>
                  <a:srgbClr val="9999CC"/>
                </a:solidFill>
              </a:endParaRPr>
            </a:p>
          </p:txBody>
        </p:sp>
        <p:sp>
          <p:nvSpPr>
            <p:cNvPr id="297997"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en-US">
                <a:solidFill>
                  <a:srgbClr val="9999CC"/>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8000" name="Rectangle 16"/>
          <p:cNvSpPr>
            <a:spLocks noGrp="1" noChangeArrowheads="1"/>
          </p:cNvSpPr>
          <p:nvPr>
            <p:ph type="dt" sz="half" idx="2"/>
          </p:nvPr>
        </p:nvSpPr>
        <p:spPr bwMode="auto">
          <a:xfrm>
            <a:off x="35814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solidFill>
                <a:srgbClr val="000000"/>
              </a:solidFill>
            </a:endParaRPr>
          </a:p>
        </p:txBody>
      </p:sp>
    </p:spTree>
    <p:extLst>
      <p:ext uri="{BB962C8B-B14F-4D97-AF65-F5344CB8AC3E}">
        <p14:creationId xmlns:p14="http://schemas.microsoft.com/office/powerpoint/2010/main" val="1536266576"/>
      </p:ext>
    </p:extLst>
  </p:cSld>
  <p:clrMap bg1="lt1" tx1="dk1" bg2="lt2" tx2="dk2" accent1="accent1" accent2="accent2" accent3="accent3" accent4="accent4" accent5="accent5" accent6="accent6" hlink="hlink" folHlink="folHlink"/>
  <p:sldLayoutIdLst>
    <p:sldLayoutId id="2147484808" r:id="rId1"/>
  </p:sldLayoutIdLst>
  <p:transition/>
  <p:timing>
    <p:tnLst>
      <p:par>
        <p:cTn id="1" dur="indefinite" restart="never" nodeType="tmRoot"/>
      </p:par>
    </p:tnLst>
  </p:timing>
  <p:hf sldNum="0"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8" name="Content Placeholder 1"/>
          <p:cNvSpPr>
            <a:spLocks noGrp="1"/>
          </p:cNvSpPr>
          <p:nvPr>
            <p:ph idx="1"/>
          </p:nvPr>
        </p:nvSpPr>
        <p:spPr>
          <a:xfrm>
            <a:off x="457200" y="1371600"/>
            <a:ext cx="8229600" cy="1274195"/>
          </a:xfrm>
        </p:spPr>
        <p:txBody>
          <a:bodyPr wrap="square">
            <a:spAutoFit/>
          </a:bodyPr>
          <a:lstStyle/>
          <a:p>
            <a:pPr eaLnBrk="1" hangingPunct="1">
              <a:buSzPct val="80000"/>
            </a:pPr>
            <a:r>
              <a:rPr lang="en-SG" dirty="0">
                <a:solidFill>
                  <a:schemeClr val="tx1"/>
                </a:solidFill>
              </a:rPr>
              <a:t>Function is a block of code solving a task / sub-task.</a:t>
            </a:r>
          </a:p>
          <a:p>
            <a:pPr eaLnBrk="1" hangingPunct="1">
              <a:buSzPct val="80000"/>
            </a:pPr>
            <a:r>
              <a:rPr lang="en-SG" dirty="0">
                <a:solidFill>
                  <a:schemeClr val="tx1"/>
                </a:solidFill>
              </a:rPr>
              <a:t>A function takes </a:t>
            </a:r>
            <a:r>
              <a:rPr lang="en-SG" dirty="0"/>
              <a:t>zero or more </a:t>
            </a:r>
            <a:r>
              <a:rPr lang="en-SG" dirty="0">
                <a:solidFill>
                  <a:schemeClr val="tx1"/>
                </a:solidFill>
              </a:rPr>
              <a:t>input parameters, and returns </a:t>
            </a:r>
            <a:r>
              <a:rPr lang="en-SG" dirty="0"/>
              <a:t>zero or </a:t>
            </a:r>
            <a:r>
              <a:rPr lang="en-SG" dirty="0" smtClean="0"/>
              <a:t>one </a:t>
            </a:r>
            <a:r>
              <a:rPr lang="en-SG" dirty="0" smtClean="0">
                <a:solidFill>
                  <a:schemeClr val="tx1"/>
                </a:solidFill>
              </a:rPr>
              <a:t>return value </a:t>
            </a:r>
            <a:r>
              <a:rPr lang="en-SG" dirty="0">
                <a:solidFill>
                  <a:schemeClr val="tx1"/>
                </a:solidFill>
              </a:rPr>
              <a:t>to the caller.</a:t>
            </a:r>
            <a:endParaRPr lang="en-SG" sz="2000" dirty="0"/>
          </a:p>
        </p:txBody>
      </p:sp>
      <p:sp>
        <p:nvSpPr>
          <p:cNvPr id="2" name="Title 1"/>
          <p:cNvSpPr>
            <a:spLocks noGrp="1"/>
          </p:cNvSpPr>
          <p:nvPr>
            <p:ph type="title"/>
          </p:nvPr>
        </p:nvSpPr>
        <p:spPr/>
        <p:txBody>
          <a:bodyPr/>
          <a:lstStyle/>
          <a:p>
            <a:r>
              <a:rPr lang="en-GB" dirty="0"/>
              <a:t>Write Your Own Functions</a:t>
            </a:r>
            <a:endParaRPr lang="en-SG" dirty="0"/>
          </a:p>
        </p:txBody>
      </p:sp>
      <p:sp>
        <p:nvSpPr>
          <p:cNvPr id="20" name="Text Box 4"/>
          <p:cNvSpPr txBox="1">
            <a:spLocks noChangeArrowheads="1"/>
          </p:cNvSpPr>
          <p:nvPr/>
        </p:nvSpPr>
        <p:spPr bwMode="auto">
          <a:xfrm>
            <a:off x="566108" y="2767127"/>
            <a:ext cx="4335501" cy="1815882"/>
          </a:xfrm>
          <a:prstGeom prst="rect">
            <a:avLst/>
          </a:prstGeom>
          <a:noFill/>
          <a:ln w="9525">
            <a:solidFill>
              <a:srgbClr val="00B050"/>
            </a:solidFill>
            <a:miter lim="800000"/>
            <a:headEnd/>
            <a:tailEnd/>
          </a:ln>
        </p:spPr>
        <p:txBody>
          <a:bodyPr wrap="square">
            <a:spAutoFit/>
          </a:bodyPr>
          <a:lstStyle/>
          <a:p>
            <a:pPr eaLnBrk="0" hangingPunct="0"/>
            <a:r>
              <a:rPr lang="en-US" sz="1600" b="1" dirty="0" smtClean="0">
                <a:solidFill>
                  <a:srgbClr val="800000"/>
                </a:solidFill>
                <a:latin typeface="Courier New" pitchFamily="49" charset="0"/>
              </a:rPr>
              <a:t>// takes no parameter</a:t>
            </a:r>
          </a:p>
          <a:p>
            <a:pPr eaLnBrk="0" hangingPunct="0"/>
            <a:r>
              <a:rPr lang="en-US" sz="1600" b="1" dirty="0" smtClean="0">
                <a:solidFill>
                  <a:srgbClr val="800000"/>
                </a:solidFill>
                <a:latin typeface="Courier New" pitchFamily="49" charset="0"/>
              </a:rPr>
              <a:t>// returns nothing</a:t>
            </a:r>
          </a:p>
          <a:p>
            <a:pPr eaLnBrk="0" hangingPunct="0"/>
            <a:r>
              <a:rPr lang="en-US" sz="1600" b="1" dirty="0" smtClean="0">
                <a:solidFill>
                  <a:srgbClr val="0000FF"/>
                </a:solidFill>
                <a:latin typeface="Courier New" pitchFamily="49" charset="0"/>
              </a:rPr>
              <a:t>void</a:t>
            </a:r>
            <a:r>
              <a:rPr lang="en-US" sz="1600" b="1" dirty="0" smtClean="0">
                <a:latin typeface="Courier New" pitchFamily="49" charset="0"/>
              </a:rPr>
              <a:t> </a:t>
            </a:r>
            <a:r>
              <a:rPr lang="en-US" sz="1600" b="1" dirty="0" err="1" smtClean="0">
                <a:latin typeface="Courier New" pitchFamily="49" charset="0"/>
              </a:rPr>
              <a:t>funcA</a:t>
            </a:r>
            <a:r>
              <a:rPr lang="en-US" sz="1600" b="1" dirty="0" smtClean="0">
                <a:latin typeface="Courier New" pitchFamily="49" charset="0"/>
              </a:rPr>
              <a:t> (</a:t>
            </a:r>
            <a:r>
              <a:rPr lang="en-US" sz="1600" b="1" dirty="0">
                <a:solidFill>
                  <a:srgbClr val="0000FF"/>
                </a:solidFill>
                <a:latin typeface="Courier New" pitchFamily="49" charset="0"/>
              </a:rPr>
              <a:t>void</a:t>
            </a:r>
            <a:r>
              <a:rPr lang="en-US" sz="1600" b="1" dirty="0" smtClean="0">
                <a:latin typeface="Courier New" pitchFamily="49" charset="0"/>
              </a:rPr>
              <a:t>)</a:t>
            </a:r>
          </a:p>
          <a:p>
            <a:pPr eaLnBrk="0" hangingPunct="0"/>
            <a:r>
              <a:rPr lang="en-US" sz="1600" b="1" dirty="0" smtClean="0">
                <a:latin typeface="Courier New" pitchFamily="49" charset="0"/>
              </a:rPr>
              <a:t>{</a:t>
            </a:r>
            <a:endParaRPr lang="en-US" sz="1600" b="1" i="1" dirty="0" smtClean="0">
              <a:latin typeface="Courier New" pitchFamily="49" charset="0"/>
            </a:endParaRPr>
          </a:p>
          <a:p>
            <a:pPr eaLnBrk="0" hangingPunct="0"/>
            <a:r>
              <a:rPr lang="en-US" sz="1600" b="1" dirty="0" smtClean="0">
                <a:latin typeface="Courier New" pitchFamily="49" charset="0"/>
              </a:rPr>
              <a:t>   printf(</a:t>
            </a:r>
            <a:r>
              <a:rPr lang="en-US" sz="1600" b="1" dirty="0" smtClean="0">
                <a:solidFill>
                  <a:srgbClr val="006600"/>
                </a:solidFill>
                <a:latin typeface="Courier New" pitchFamily="49" charset="0"/>
              </a:rPr>
              <a:t>"Welcome on board!</a:t>
            </a:r>
            <a:r>
              <a:rPr lang="en-US" sz="1600" b="1" dirty="0" smtClean="0">
                <a:solidFill>
                  <a:srgbClr val="FF0000"/>
                </a:solidFill>
                <a:latin typeface="Courier New" pitchFamily="49" charset="0"/>
              </a:rPr>
              <a:t>\n</a:t>
            </a:r>
            <a:r>
              <a:rPr lang="en-US" sz="1600" b="1" dirty="0" smtClean="0">
                <a:solidFill>
                  <a:srgbClr val="006600"/>
                </a:solidFill>
                <a:latin typeface="Courier New" pitchFamily="49" charset="0"/>
              </a:rPr>
              <a:t>"</a:t>
            </a:r>
            <a:r>
              <a:rPr lang="en-US" sz="1600" b="1" dirty="0" smtClean="0">
                <a:latin typeface="Courier New" pitchFamily="49" charset="0"/>
              </a:rPr>
              <a:t>);</a:t>
            </a:r>
          </a:p>
          <a:p>
            <a:pPr eaLnBrk="0" hangingPunct="0"/>
            <a:r>
              <a:rPr lang="en-US" sz="1600" b="1" dirty="0" smtClean="0">
                <a:latin typeface="Courier New" pitchFamily="49" charset="0"/>
              </a:rPr>
              <a:t>   </a:t>
            </a:r>
            <a:r>
              <a:rPr lang="en-US" sz="1600" b="1" dirty="0">
                <a:solidFill>
                  <a:srgbClr val="0000FF"/>
                </a:solidFill>
                <a:latin typeface="Courier New" pitchFamily="49" charset="0"/>
              </a:rPr>
              <a:t>return</a:t>
            </a:r>
            <a:r>
              <a:rPr lang="en-US" sz="1600" b="1" dirty="0" smtClean="0">
                <a:latin typeface="Courier New" pitchFamily="49" charset="0"/>
              </a:rPr>
              <a:t>;</a:t>
            </a:r>
          </a:p>
          <a:p>
            <a:pPr eaLnBrk="0" hangingPunct="0"/>
            <a:r>
              <a:rPr lang="en-US" sz="1600" b="1" dirty="0" smtClean="0">
                <a:latin typeface="Courier New" pitchFamily="49" charset="0"/>
              </a:rPr>
              <a:t>}</a:t>
            </a:r>
            <a:endParaRPr lang="en-US" sz="1600" b="1" dirty="0">
              <a:latin typeface="Courier New" pitchFamily="49" charset="0"/>
            </a:endParaRPr>
          </a:p>
        </p:txBody>
      </p:sp>
      <p:sp>
        <p:nvSpPr>
          <p:cNvPr id="21" name="Text Box 4"/>
          <p:cNvSpPr txBox="1">
            <a:spLocks noChangeArrowheads="1"/>
          </p:cNvSpPr>
          <p:nvPr/>
        </p:nvSpPr>
        <p:spPr bwMode="auto">
          <a:xfrm>
            <a:off x="568621" y="4662678"/>
            <a:ext cx="3439853" cy="1569660"/>
          </a:xfrm>
          <a:prstGeom prst="rect">
            <a:avLst/>
          </a:prstGeom>
          <a:noFill/>
          <a:ln w="9525">
            <a:solidFill>
              <a:srgbClr val="00B050"/>
            </a:solidFill>
            <a:miter lim="800000"/>
            <a:headEnd/>
            <a:tailEnd/>
          </a:ln>
        </p:spPr>
        <p:txBody>
          <a:bodyPr wrap="square">
            <a:spAutoFit/>
          </a:bodyPr>
          <a:lstStyle/>
          <a:p>
            <a:pPr eaLnBrk="0" hangingPunct="0"/>
            <a:r>
              <a:rPr lang="en-US" sz="1600" b="1" dirty="0" smtClean="0">
                <a:solidFill>
                  <a:srgbClr val="800000"/>
                </a:solidFill>
                <a:latin typeface="Courier New" pitchFamily="49" charset="0"/>
              </a:rPr>
              <a:t>// takes a parameter</a:t>
            </a:r>
          </a:p>
          <a:p>
            <a:pPr eaLnBrk="0" hangingPunct="0"/>
            <a:r>
              <a:rPr lang="en-US" sz="1600" b="1" dirty="0" smtClean="0">
                <a:solidFill>
                  <a:srgbClr val="800000"/>
                </a:solidFill>
                <a:latin typeface="Courier New" pitchFamily="49" charset="0"/>
              </a:rPr>
              <a:t>// returns nothing</a:t>
            </a:r>
          </a:p>
          <a:p>
            <a:pPr eaLnBrk="0" hangingPunct="0"/>
            <a:r>
              <a:rPr lang="en-US" sz="1600" b="1" dirty="0" smtClean="0">
                <a:solidFill>
                  <a:srgbClr val="0000FF"/>
                </a:solidFill>
                <a:latin typeface="Courier New" pitchFamily="49" charset="0"/>
              </a:rPr>
              <a:t>void </a:t>
            </a:r>
            <a:r>
              <a:rPr lang="en-US" sz="1600" b="1" dirty="0" err="1" smtClean="0">
                <a:latin typeface="Courier New" pitchFamily="49" charset="0"/>
              </a:rPr>
              <a:t>funcC</a:t>
            </a:r>
            <a:r>
              <a:rPr lang="en-US" sz="1600" b="1" dirty="0" smtClean="0">
                <a:latin typeface="Courier New" pitchFamily="49" charset="0"/>
              </a:rPr>
              <a:t> (</a:t>
            </a:r>
            <a:r>
              <a:rPr lang="en-US" sz="1600" b="1" dirty="0" err="1" smtClean="0">
                <a:solidFill>
                  <a:srgbClr val="0000FF"/>
                </a:solidFill>
                <a:latin typeface="Courier New" pitchFamily="49" charset="0"/>
              </a:rPr>
              <a:t>int</a:t>
            </a:r>
            <a:r>
              <a:rPr lang="en-US" sz="1600" b="1" dirty="0" smtClean="0">
                <a:solidFill>
                  <a:srgbClr val="0000FF"/>
                </a:solidFill>
                <a:latin typeface="Courier New" pitchFamily="49" charset="0"/>
              </a:rPr>
              <a:t> </a:t>
            </a:r>
            <a:r>
              <a:rPr lang="en-US" sz="1600" b="1" dirty="0" smtClean="0">
                <a:latin typeface="Courier New" pitchFamily="49" charset="0"/>
              </a:rPr>
              <a:t>par)</a:t>
            </a:r>
          </a:p>
          <a:p>
            <a:pPr eaLnBrk="0" hangingPunct="0"/>
            <a:r>
              <a:rPr lang="en-US" sz="1600" b="1" dirty="0" smtClean="0">
                <a:latin typeface="Courier New" pitchFamily="49" charset="0"/>
              </a:rPr>
              <a:t>{</a:t>
            </a:r>
            <a:endParaRPr lang="en-US" sz="1600" b="1" i="1" dirty="0" smtClean="0">
              <a:latin typeface="Courier New" pitchFamily="49" charset="0"/>
            </a:endParaRPr>
          </a:p>
          <a:p>
            <a:pPr eaLnBrk="0" hangingPunct="0"/>
            <a:r>
              <a:rPr lang="en-US" sz="1600" b="1" dirty="0" smtClean="0">
                <a:latin typeface="Courier New" pitchFamily="49" charset="0"/>
              </a:rPr>
              <a:t>    </a:t>
            </a:r>
            <a:r>
              <a:rPr lang="en-US" sz="1600" b="1" dirty="0" err="1" smtClean="0">
                <a:latin typeface="Courier New" pitchFamily="49" charset="0"/>
              </a:rPr>
              <a:t>printf</a:t>
            </a:r>
            <a:r>
              <a:rPr lang="en-US" sz="1600" b="1" dirty="0" smtClean="0">
                <a:latin typeface="Courier New" pitchFamily="49" charset="0"/>
              </a:rPr>
              <a:t>(</a:t>
            </a:r>
            <a:r>
              <a:rPr lang="en-US" sz="1600" b="1" dirty="0" smtClean="0">
                <a:solidFill>
                  <a:srgbClr val="006600"/>
                </a:solidFill>
                <a:latin typeface="Courier New" pitchFamily="49" charset="0"/>
              </a:rPr>
              <a:t>"</a:t>
            </a:r>
            <a:r>
              <a:rPr lang="en-US" sz="1600" b="1" dirty="0" smtClean="0">
                <a:solidFill>
                  <a:srgbClr val="FF0000"/>
                </a:solidFill>
                <a:latin typeface="Courier New" pitchFamily="49" charset="0"/>
              </a:rPr>
              <a:t>%d\n</a:t>
            </a:r>
            <a:r>
              <a:rPr lang="en-US" sz="1600" b="1" dirty="0" smtClean="0">
                <a:solidFill>
                  <a:srgbClr val="006600"/>
                </a:solidFill>
                <a:latin typeface="Courier New" pitchFamily="49" charset="0"/>
              </a:rPr>
              <a:t>"</a:t>
            </a:r>
            <a:r>
              <a:rPr lang="en-US" sz="1600" b="1" dirty="0" smtClean="0">
                <a:latin typeface="Courier New" pitchFamily="49" charset="0"/>
              </a:rPr>
              <a:t>, par);</a:t>
            </a:r>
          </a:p>
          <a:p>
            <a:pPr eaLnBrk="0" hangingPunct="0"/>
            <a:r>
              <a:rPr lang="en-US" sz="1600" b="1" dirty="0" smtClean="0">
                <a:latin typeface="Courier New" pitchFamily="49" charset="0"/>
              </a:rPr>
              <a:t>}</a:t>
            </a:r>
            <a:endParaRPr lang="en-US" sz="1600" b="1" dirty="0">
              <a:latin typeface="Courier New" pitchFamily="49" charset="0"/>
            </a:endParaRPr>
          </a:p>
        </p:txBody>
      </p:sp>
      <p:sp>
        <p:nvSpPr>
          <p:cNvPr id="23" name="Text Box 4"/>
          <p:cNvSpPr txBox="1">
            <a:spLocks noChangeArrowheads="1"/>
          </p:cNvSpPr>
          <p:nvPr/>
        </p:nvSpPr>
        <p:spPr bwMode="auto">
          <a:xfrm>
            <a:off x="5146155" y="2758467"/>
            <a:ext cx="3455580" cy="1569660"/>
          </a:xfrm>
          <a:prstGeom prst="rect">
            <a:avLst/>
          </a:prstGeom>
          <a:noFill/>
          <a:ln w="9525">
            <a:solidFill>
              <a:srgbClr val="00B050"/>
            </a:solidFill>
            <a:miter lim="800000"/>
            <a:headEnd/>
            <a:tailEnd/>
          </a:ln>
        </p:spPr>
        <p:txBody>
          <a:bodyPr wrap="square">
            <a:spAutoFit/>
          </a:bodyPr>
          <a:lstStyle/>
          <a:p>
            <a:pPr eaLnBrk="0" hangingPunct="0"/>
            <a:r>
              <a:rPr lang="en-US" sz="1600" b="1" dirty="0" smtClean="0">
                <a:solidFill>
                  <a:srgbClr val="800000"/>
                </a:solidFill>
                <a:latin typeface="Courier New" pitchFamily="49" charset="0"/>
              </a:rPr>
              <a:t>// takes no parameter</a:t>
            </a:r>
          </a:p>
          <a:p>
            <a:pPr eaLnBrk="0" hangingPunct="0"/>
            <a:r>
              <a:rPr lang="en-US" sz="1600" b="1" dirty="0" smtClean="0">
                <a:solidFill>
                  <a:srgbClr val="800000"/>
                </a:solidFill>
                <a:latin typeface="Courier New" pitchFamily="49" charset="0"/>
              </a:rPr>
              <a:t>// returns a double value</a:t>
            </a:r>
          </a:p>
          <a:p>
            <a:pPr eaLnBrk="0" hangingPunct="0"/>
            <a:r>
              <a:rPr lang="en-US" sz="1600" b="1" dirty="0" smtClean="0">
                <a:solidFill>
                  <a:srgbClr val="0000FF"/>
                </a:solidFill>
                <a:latin typeface="Courier New" pitchFamily="49" charset="0"/>
              </a:rPr>
              <a:t>double</a:t>
            </a:r>
            <a:r>
              <a:rPr lang="en-US" sz="1600" b="1" dirty="0" smtClean="0">
                <a:latin typeface="Courier New" pitchFamily="49" charset="0"/>
              </a:rPr>
              <a:t> </a:t>
            </a:r>
            <a:r>
              <a:rPr lang="en-US" sz="1600" b="1" dirty="0" err="1" smtClean="0">
                <a:latin typeface="Courier New" pitchFamily="49" charset="0"/>
              </a:rPr>
              <a:t>funcB</a:t>
            </a:r>
            <a:r>
              <a:rPr lang="en-US" sz="1600" b="1" dirty="0" smtClean="0">
                <a:latin typeface="Courier New" pitchFamily="49" charset="0"/>
              </a:rPr>
              <a:t> ()</a:t>
            </a:r>
          </a:p>
          <a:p>
            <a:pPr eaLnBrk="0" hangingPunct="0"/>
            <a:r>
              <a:rPr lang="en-US" sz="1600" b="1" dirty="0" smtClean="0">
                <a:latin typeface="Courier New" pitchFamily="49" charset="0"/>
              </a:rPr>
              <a:t>{</a:t>
            </a:r>
            <a:endParaRPr lang="en-US" sz="1600" b="1" i="1" dirty="0" smtClean="0">
              <a:latin typeface="Courier New" pitchFamily="49" charset="0"/>
            </a:endParaRPr>
          </a:p>
          <a:p>
            <a:pPr eaLnBrk="0" hangingPunct="0"/>
            <a:r>
              <a:rPr lang="en-US" sz="1600" b="1" dirty="0" smtClean="0">
                <a:solidFill>
                  <a:srgbClr val="0000FF"/>
                </a:solidFill>
                <a:latin typeface="Courier New" pitchFamily="49" charset="0"/>
              </a:rPr>
              <a:t>    return</a:t>
            </a:r>
            <a:r>
              <a:rPr lang="en-US" sz="1600" b="1" dirty="0" smtClean="0">
                <a:latin typeface="Courier New" pitchFamily="49" charset="0"/>
              </a:rPr>
              <a:t> </a:t>
            </a:r>
            <a:r>
              <a:rPr lang="en-US" sz="1600" b="1" dirty="0" smtClean="0">
                <a:solidFill>
                  <a:srgbClr val="006600"/>
                </a:solidFill>
                <a:latin typeface="Courier New" pitchFamily="49" charset="0"/>
              </a:rPr>
              <a:t>3.1415926</a:t>
            </a:r>
            <a:r>
              <a:rPr lang="en-US" sz="1600" b="1" dirty="0" smtClean="0">
                <a:latin typeface="Courier New" pitchFamily="49" charset="0"/>
              </a:rPr>
              <a:t>;</a:t>
            </a:r>
          </a:p>
          <a:p>
            <a:pPr eaLnBrk="0" hangingPunct="0"/>
            <a:r>
              <a:rPr lang="en-US" sz="1600" b="1" dirty="0" smtClean="0">
                <a:latin typeface="Courier New" pitchFamily="49" charset="0"/>
              </a:rPr>
              <a:t>}</a:t>
            </a:r>
            <a:endParaRPr lang="en-US" sz="1600" b="1" dirty="0">
              <a:latin typeface="Courier New" pitchFamily="49" charset="0"/>
            </a:endParaRPr>
          </a:p>
        </p:txBody>
      </p:sp>
      <p:sp>
        <p:nvSpPr>
          <p:cNvPr id="24" name="Text Box 4"/>
          <p:cNvSpPr txBox="1">
            <a:spLocks noChangeArrowheads="1"/>
          </p:cNvSpPr>
          <p:nvPr/>
        </p:nvSpPr>
        <p:spPr bwMode="auto">
          <a:xfrm>
            <a:off x="4338074" y="4662678"/>
            <a:ext cx="4263662" cy="1569660"/>
          </a:xfrm>
          <a:prstGeom prst="rect">
            <a:avLst/>
          </a:prstGeom>
          <a:noFill/>
          <a:ln w="9525">
            <a:solidFill>
              <a:srgbClr val="00B050"/>
            </a:solidFill>
            <a:miter lim="800000"/>
            <a:headEnd/>
            <a:tailEnd/>
          </a:ln>
        </p:spPr>
        <p:txBody>
          <a:bodyPr wrap="square">
            <a:spAutoFit/>
          </a:bodyPr>
          <a:lstStyle/>
          <a:p>
            <a:pPr eaLnBrk="0" hangingPunct="0"/>
            <a:r>
              <a:rPr lang="en-US" sz="1600" b="1" dirty="0" smtClean="0">
                <a:solidFill>
                  <a:srgbClr val="800000"/>
                </a:solidFill>
                <a:latin typeface="Courier New" pitchFamily="49" charset="0"/>
              </a:rPr>
              <a:t>// takes two parameters</a:t>
            </a:r>
          </a:p>
          <a:p>
            <a:pPr eaLnBrk="0" hangingPunct="0"/>
            <a:r>
              <a:rPr lang="en-US" sz="1600" b="1" dirty="0" smtClean="0">
                <a:solidFill>
                  <a:srgbClr val="800000"/>
                </a:solidFill>
                <a:latin typeface="Courier New" pitchFamily="49" charset="0"/>
              </a:rPr>
              <a:t>// returns a double value</a:t>
            </a:r>
          </a:p>
          <a:p>
            <a:pPr eaLnBrk="0" hangingPunct="0"/>
            <a:r>
              <a:rPr lang="en-US" sz="1600" b="1" dirty="0" smtClean="0">
                <a:solidFill>
                  <a:srgbClr val="0000FF"/>
                </a:solidFill>
                <a:latin typeface="Courier New" pitchFamily="49" charset="0"/>
              </a:rPr>
              <a:t>double </a:t>
            </a:r>
            <a:r>
              <a:rPr lang="en-US" sz="1600" b="1" dirty="0" err="1" smtClean="0">
                <a:latin typeface="Courier New" pitchFamily="49" charset="0"/>
              </a:rPr>
              <a:t>funcD</a:t>
            </a:r>
            <a:r>
              <a:rPr lang="en-US" sz="1600" b="1" dirty="0" smtClean="0">
                <a:latin typeface="Courier New" pitchFamily="49" charset="0"/>
              </a:rPr>
              <a:t> (</a:t>
            </a:r>
            <a:r>
              <a:rPr lang="en-US" sz="1600" b="1" dirty="0" smtClean="0">
                <a:solidFill>
                  <a:srgbClr val="0000FF"/>
                </a:solidFill>
                <a:latin typeface="Courier New" pitchFamily="49" charset="0"/>
              </a:rPr>
              <a:t>double </a:t>
            </a:r>
            <a:r>
              <a:rPr lang="en-US" sz="1600" b="1" dirty="0" smtClean="0">
                <a:latin typeface="Courier New" pitchFamily="49" charset="0"/>
              </a:rPr>
              <a:t>a, </a:t>
            </a:r>
            <a:r>
              <a:rPr lang="en-US" sz="1600" b="1" dirty="0">
                <a:solidFill>
                  <a:srgbClr val="0000FF"/>
                </a:solidFill>
                <a:latin typeface="Courier New" pitchFamily="49" charset="0"/>
              </a:rPr>
              <a:t>double</a:t>
            </a:r>
            <a:r>
              <a:rPr lang="en-US" sz="1600" b="1" dirty="0" smtClean="0">
                <a:latin typeface="Courier New" pitchFamily="49" charset="0"/>
              </a:rPr>
              <a:t> b)</a:t>
            </a:r>
          </a:p>
          <a:p>
            <a:pPr eaLnBrk="0" hangingPunct="0"/>
            <a:r>
              <a:rPr lang="en-US" sz="1600" b="1" dirty="0" smtClean="0">
                <a:latin typeface="Courier New" pitchFamily="49" charset="0"/>
              </a:rPr>
              <a:t>{</a:t>
            </a:r>
            <a:endParaRPr lang="en-US" sz="1600" b="1" i="1" dirty="0" smtClean="0">
              <a:latin typeface="Courier New" pitchFamily="49" charset="0"/>
            </a:endParaRPr>
          </a:p>
          <a:p>
            <a:pPr eaLnBrk="0" hangingPunct="0"/>
            <a:r>
              <a:rPr lang="en-US" sz="1600" b="1" dirty="0">
                <a:solidFill>
                  <a:srgbClr val="0000FF"/>
                </a:solidFill>
                <a:latin typeface="Courier New" pitchFamily="49" charset="0"/>
              </a:rPr>
              <a:t> </a:t>
            </a:r>
            <a:r>
              <a:rPr lang="en-US" sz="1600" b="1" dirty="0" smtClean="0">
                <a:solidFill>
                  <a:srgbClr val="0000FF"/>
                </a:solidFill>
                <a:latin typeface="Courier New" pitchFamily="49" charset="0"/>
              </a:rPr>
              <a:t>   return</a:t>
            </a:r>
            <a:r>
              <a:rPr lang="en-US" sz="1600" b="1" dirty="0" smtClean="0">
                <a:latin typeface="Courier New" pitchFamily="49" charset="0"/>
              </a:rPr>
              <a:t> a + b;</a:t>
            </a:r>
          </a:p>
          <a:p>
            <a:pPr eaLnBrk="0" hangingPunct="0"/>
            <a:r>
              <a:rPr lang="en-US" sz="1600" b="1" dirty="0" smtClean="0">
                <a:latin typeface="Courier New" pitchFamily="49" charset="0"/>
              </a:rPr>
              <a:t>}</a:t>
            </a:r>
            <a:endParaRPr lang="en-US" sz="1600" b="1" dirty="0">
              <a:latin typeface="Courier New" pitchFamily="49" charset="0"/>
            </a:endParaRPr>
          </a:p>
        </p:txBody>
      </p:sp>
      <p:sp>
        <p:nvSpPr>
          <p:cNvPr id="10" name="Slide Number Placeholder 7"/>
          <p:cNvSpPr>
            <a:spLocks noGrp="1"/>
          </p:cNvSpPr>
          <p:nvPr>
            <p:ph type="sldNum" sz="quarter" idx="11"/>
          </p:nvPr>
        </p:nvSpPr>
        <p:spPr>
          <a:xfrm>
            <a:off x="7295072" y="6459379"/>
            <a:ext cx="1391728" cy="246221"/>
          </a:xfrm>
          <a:noFill/>
        </p:spPr>
        <p:txBody>
          <a:bodyPr wrap="square">
            <a:spAutoFit/>
          </a:bodyPr>
          <a:lstStyle/>
          <a:p>
            <a:r>
              <a:rPr lang="en-US" dirty="0" smtClean="0"/>
              <a:t>Week3-revision - </a:t>
            </a:r>
            <a:fld id="{88CEA886-40A5-4138-9977-7C814AA61955}" type="slidenum">
              <a:rPr lang="en-US" smtClean="0"/>
              <a:pPr/>
              <a:t>1</a:t>
            </a:fld>
            <a:endParaRPr lang="en-US" dirty="0" smtClean="0"/>
          </a:p>
        </p:txBody>
      </p:sp>
    </p:spTree>
    <p:extLst>
      <p:ext uri="{BB962C8B-B14F-4D97-AF65-F5344CB8AC3E}">
        <p14:creationId xmlns:p14="http://schemas.microsoft.com/office/powerpoint/2010/main" val="42790546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Effect transition="in" filter="dissolve">
                                      <p:cBhvr>
                                        <p:cTn id="7" dur="500"/>
                                        <p:tgtEl>
                                          <p:spTgt spid="1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dissolv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dissolve">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3" grpId="0" animBg="1"/>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2" name="Rectangle 5"/>
          <p:cNvSpPr>
            <a:spLocks noChangeArrowheads="1"/>
          </p:cNvSpPr>
          <p:nvPr/>
        </p:nvSpPr>
        <p:spPr bwMode="auto">
          <a:xfrm>
            <a:off x="554038" y="1306945"/>
            <a:ext cx="3890962" cy="4304954"/>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sz="2400">
              <a:latin typeface="Times New Roman" pitchFamily="18" charset="0"/>
            </a:endParaRPr>
          </a:p>
        </p:txBody>
      </p:sp>
      <p:grpSp>
        <p:nvGrpSpPr>
          <p:cNvPr id="38" name="Group 37"/>
          <p:cNvGrpSpPr/>
          <p:nvPr/>
        </p:nvGrpSpPr>
        <p:grpSpPr>
          <a:xfrm>
            <a:off x="4716463" y="1302151"/>
            <a:ext cx="3897312" cy="2031339"/>
            <a:chOff x="4716463" y="1715819"/>
            <a:chExt cx="3897312" cy="2031339"/>
          </a:xfrm>
        </p:grpSpPr>
        <p:sp>
          <p:nvSpPr>
            <p:cNvPr id="14" name="Rectangle 47"/>
            <p:cNvSpPr>
              <a:spLocks noChangeArrowheads="1"/>
            </p:cNvSpPr>
            <p:nvPr/>
          </p:nvSpPr>
          <p:spPr bwMode="auto">
            <a:xfrm>
              <a:off x="4716463" y="1715819"/>
              <a:ext cx="3897312" cy="200183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sz="2400">
                <a:latin typeface="Times New Roman" pitchFamily="18" charset="0"/>
              </a:endParaRPr>
            </a:p>
          </p:txBody>
        </p:sp>
        <p:sp>
          <p:nvSpPr>
            <p:cNvPr id="21" name="Text Box 46"/>
            <p:cNvSpPr txBox="1">
              <a:spLocks noChangeArrowheads="1"/>
            </p:cNvSpPr>
            <p:nvPr/>
          </p:nvSpPr>
          <p:spPr bwMode="auto">
            <a:xfrm>
              <a:off x="4811713" y="1724683"/>
              <a:ext cx="3802062"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225425" algn="l"/>
                  <a:tab pos="458788" algn="l"/>
                </a:tabLst>
                <a:defRPr>
                  <a:solidFill>
                    <a:schemeClr val="tx1"/>
                  </a:solidFill>
                  <a:latin typeface="Arial" charset="0"/>
                  <a:cs typeface="Arial" charset="0"/>
                </a:defRPr>
              </a:lvl1pPr>
              <a:lvl2pPr marL="742950" indent="-285750" eaLnBrk="0" hangingPunct="0">
                <a:tabLst>
                  <a:tab pos="225425" algn="l"/>
                  <a:tab pos="458788" algn="l"/>
                </a:tabLst>
                <a:defRPr>
                  <a:solidFill>
                    <a:schemeClr val="tx1"/>
                  </a:solidFill>
                  <a:latin typeface="Arial" charset="0"/>
                  <a:cs typeface="Arial" charset="0"/>
                </a:defRPr>
              </a:lvl2pPr>
              <a:lvl3pPr marL="1143000" indent="-228600" eaLnBrk="0" hangingPunct="0">
                <a:tabLst>
                  <a:tab pos="225425" algn="l"/>
                  <a:tab pos="458788" algn="l"/>
                </a:tabLst>
                <a:defRPr>
                  <a:solidFill>
                    <a:schemeClr val="tx1"/>
                  </a:solidFill>
                  <a:latin typeface="Arial" charset="0"/>
                  <a:cs typeface="Arial" charset="0"/>
                </a:defRPr>
              </a:lvl3pPr>
              <a:lvl4pPr marL="1600200" indent="-228600" eaLnBrk="0" hangingPunct="0">
                <a:tabLst>
                  <a:tab pos="225425" algn="l"/>
                  <a:tab pos="458788" algn="l"/>
                </a:tabLst>
                <a:defRPr>
                  <a:solidFill>
                    <a:schemeClr val="tx1"/>
                  </a:solidFill>
                  <a:latin typeface="Arial" charset="0"/>
                  <a:cs typeface="Arial" charset="0"/>
                </a:defRPr>
              </a:lvl4pPr>
              <a:lvl5pPr marL="2057400" indent="-228600" eaLnBrk="0" hangingPunct="0">
                <a:tabLst>
                  <a:tab pos="225425" algn="l"/>
                  <a:tab pos="458788"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225425" algn="l"/>
                  <a:tab pos="458788"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225425" algn="l"/>
                  <a:tab pos="458788"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225425" algn="l"/>
                  <a:tab pos="458788"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225425" algn="l"/>
                  <a:tab pos="458788" algn="l"/>
                </a:tabLst>
                <a:defRPr>
                  <a:solidFill>
                    <a:schemeClr val="tx1"/>
                  </a:solidFill>
                  <a:latin typeface="Arial" charset="0"/>
                  <a:cs typeface="Arial" charset="0"/>
                </a:defRPr>
              </a:lvl9pPr>
            </a:lstStyle>
            <a:p>
              <a:pPr eaLnBrk="1" hangingPunct="1">
                <a:lnSpc>
                  <a:spcPct val="110000"/>
                </a:lnSpc>
              </a:pPr>
              <a:r>
                <a:rPr lang="en-US" altLang="zh-CN" sz="1600" b="1" dirty="0">
                  <a:solidFill>
                    <a:srgbClr val="0000FF"/>
                  </a:solidFill>
                  <a:latin typeface="Courier New" pitchFamily="49" charset="0"/>
                  <a:ea typeface="MS PGothic" pitchFamily="34" charset="-128"/>
                </a:rPr>
                <a:t>void</a:t>
              </a:r>
              <a:r>
                <a:rPr lang="en-US" altLang="zh-CN" sz="1600" b="1" dirty="0">
                  <a:solidFill>
                    <a:srgbClr val="990033"/>
                  </a:solidFill>
                  <a:latin typeface="Courier New" pitchFamily="49" charset="0"/>
                  <a:ea typeface="MS PGothic" pitchFamily="34" charset="-128"/>
                </a:rPr>
                <a:t> </a:t>
              </a:r>
              <a:r>
                <a:rPr lang="en-US" altLang="zh-CN" sz="1600" b="1" dirty="0">
                  <a:latin typeface="Courier New" pitchFamily="49" charset="0"/>
                  <a:ea typeface="MS PGothic" pitchFamily="34" charset="-128"/>
                </a:rPr>
                <a:t>f1()</a:t>
              </a:r>
              <a:r>
                <a:rPr lang="en-US" altLang="zh-CN" sz="1600" dirty="0">
                  <a:latin typeface="Courier New" pitchFamily="49" charset="0"/>
                  <a:ea typeface="MS PGothic" pitchFamily="34" charset="-128"/>
                </a:rPr>
                <a:t> </a:t>
              </a:r>
            </a:p>
            <a:p>
              <a:pPr eaLnBrk="1" hangingPunct="1">
                <a:lnSpc>
                  <a:spcPct val="110000"/>
                </a:lnSpc>
              </a:pPr>
              <a:r>
                <a:rPr lang="en-US" altLang="zh-CN" sz="1600" b="1" dirty="0">
                  <a:latin typeface="Courier New" pitchFamily="49" charset="0"/>
                  <a:ea typeface="MS PGothic" pitchFamily="34" charset="-128"/>
                </a:rPr>
                <a:t>{</a:t>
              </a:r>
              <a:endParaRPr lang="en-US" altLang="zh-CN" sz="1600" dirty="0">
                <a:latin typeface="Courier New" pitchFamily="49" charset="0"/>
                <a:ea typeface="MS PGothic" pitchFamily="34" charset="-128"/>
              </a:endParaRPr>
            </a:p>
            <a:p>
              <a:pPr eaLnBrk="1" hangingPunct="1">
                <a:lnSpc>
                  <a:spcPct val="110000"/>
                </a:lnSpc>
              </a:pPr>
              <a:r>
                <a:rPr lang="en-US" altLang="zh-CN" sz="1600" dirty="0">
                  <a:latin typeface="Courier New" pitchFamily="49" charset="0"/>
                  <a:ea typeface="MS PGothic" pitchFamily="34" charset="-128"/>
                </a:rPr>
                <a:t>	&lt;statement-1&gt;</a:t>
              </a:r>
            </a:p>
            <a:p>
              <a:pPr eaLnBrk="1" hangingPunct="1">
                <a:lnSpc>
                  <a:spcPct val="110000"/>
                </a:lnSpc>
              </a:pPr>
              <a:r>
                <a:rPr lang="en-US" altLang="zh-CN" sz="1600" dirty="0">
                  <a:latin typeface="Courier New" pitchFamily="49" charset="0"/>
                  <a:ea typeface="MS PGothic" pitchFamily="34" charset="-128"/>
                </a:rPr>
                <a:t>	. . .	</a:t>
              </a:r>
            </a:p>
            <a:p>
              <a:pPr eaLnBrk="1" hangingPunct="1">
                <a:lnSpc>
                  <a:spcPct val="110000"/>
                </a:lnSpc>
              </a:pPr>
              <a:r>
                <a:rPr lang="en-US" altLang="zh-CN" dirty="0"/>
                <a:t>	</a:t>
              </a:r>
              <a:r>
                <a:rPr lang="en-US" altLang="zh-CN" sz="1600" dirty="0">
                  <a:latin typeface="Courier New" pitchFamily="49" charset="0"/>
                  <a:ea typeface="MS PGothic" pitchFamily="34" charset="-128"/>
                </a:rPr>
                <a:t>&lt;statement-m</a:t>
              </a:r>
              <a:r>
                <a:rPr lang="en-US" altLang="zh-CN" sz="1600" dirty="0" smtClean="0">
                  <a:latin typeface="Courier New" pitchFamily="49" charset="0"/>
                  <a:ea typeface="MS PGothic" pitchFamily="34" charset="-128"/>
                </a:rPr>
                <a:t>&gt;</a:t>
              </a:r>
            </a:p>
            <a:p>
              <a:pPr eaLnBrk="1" hangingPunct="1">
                <a:lnSpc>
                  <a:spcPct val="110000"/>
                </a:lnSpc>
              </a:pPr>
              <a:r>
                <a:rPr lang="en-US" altLang="zh-CN" sz="1600" dirty="0" smtClean="0">
                  <a:latin typeface="Courier New" pitchFamily="49" charset="0"/>
                  <a:ea typeface="MS PGothic" pitchFamily="34" charset="-128"/>
                </a:rPr>
                <a:t>  </a:t>
              </a:r>
              <a:r>
                <a:rPr lang="en-US" altLang="zh-CN" sz="1600" b="1" dirty="0">
                  <a:solidFill>
                    <a:srgbClr val="0000FF"/>
                  </a:solidFill>
                  <a:latin typeface="Courier New" pitchFamily="49" charset="0"/>
                  <a:ea typeface="MS PGothic" pitchFamily="34" charset="-128"/>
                </a:rPr>
                <a:t>return</a:t>
              </a:r>
              <a:r>
                <a:rPr lang="en-US" altLang="zh-CN" sz="1600" dirty="0" smtClean="0">
                  <a:latin typeface="Courier New" pitchFamily="49" charset="0"/>
                  <a:ea typeface="MS PGothic" pitchFamily="34" charset="-128"/>
                </a:rPr>
                <a:t>;</a:t>
              </a:r>
              <a:endParaRPr lang="en-US" altLang="zh-CN" sz="1600" dirty="0">
                <a:solidFill>
                  <a:srgbClr val="800000"/>
                </a:solidFill>
                <a:latin typeface="Courier New" pitchFamily="49" charset="0"/>
                <a:ea typeface="MS PGothic" pitchFamily="34" charset="-128"/>
              </a:endParaRPr>
            </a:p>
            <a:p>
              <a:pPr eaLnBrk="1" hangingPunct="1">
                <a:lnSpc>
                  <a:spcPct val="110000"/>
                </a:lnSpc>
              </a:pPr>
              <a:r>
                <a:rPr lang="en-US" altLang="zh-CN" sz="1600" b="1" dirty="0">
                  <a:latin typeface="Courier New" pitchFamily="49" charset="0"/>
                  <a:ea typeface="MS PGothic" pitchFamily="34" charset="-128"/>
                </a:rPr>
                <a:t>}</a:t>
              </a:r>
            </a:p>
          </p:txBody>
        </p:sp>
      </p:grpSp>
      <p:sp>
        <p:nvSpPr>
          <p:cNvPr id="22" name="Line 22"/>
          <p:cNvSpPr>
            <a:spLocks noChangeShapeType="1"/>
          </p:cNvSpPr>
          <p:nvPr/>
        </p:nvSpPr>
        <p:spPr bwMode="auto">
          <a:xfrm flipV="1">
            <a:off x="2003424" y="1996813"/>
            <a:ext cx="2855914" cy="1044923"/>
          </a:xfrm>
          <a:prstGeom prst="line">
            <a:avLst/>
          </a:prstGeom>
          <a:noFill/>
          <a:ln w="28575">
            <a:solidFill>
              <a:srgbClr val="33CC33"/>
            </a:solidFill>
            <a:round/>
            <a:headEnd/>
            <a:tailEnd type="triangle" w="med" len="med"/>
          </a:ln>
          <a:extLst>
            <a:ext uri="{909E8E84-426E-40DD-AFC4-6F175D3DCCD1}">
              <a14:hiddenFill xmlns:a14="http://schemas.microsoft.com/office/drawing/2010/main">
                <a:noFill/>
              </a14:hiddenFill>
            </a:ext>
          </a:extLst>
        </p:spPr>
        <p:txBody>
          <a:bodyPr/>
          <a:lstStyle/>
          <a:p>
            <a:endParaRPr lang="en-SG"/>
          </a:p>
        </p:txBody>
      </p:sp>
      <p:sp>
        <p:nvSpPr>
          <p:cNvPr id="23" name="Line 22"/>
          <p:cNvSpPr>
            <a:spLocks noChangeShapeType="1"/>
          </p:cNvSpPr>
          <p:nvPr/>
        </p:nvSpPr>
        <p:spPr bwMode="auto">
          <a:xfrm flipH="1">
            <a:off x="2003423" y="2884713"/>
            <a:ext cx="2797176" cy="439946"/>
          </a:xfrm>
          <a:prstGeom prst="line">
            <a:avLst/>
          </a:prstGeom>
          <a:noFill/>
          <a:ln w="28575">
            <a:solidFill>
              <a:srgbClr val="33CC33"/>
            </a:solidFill>
            <a:round/>
            <a:headEnd/>
            <a:tailEnd type="triangle" w="med" len="med"/>
          </a:ln>
          <a:extLst>
            <a:ext uri="{909E8E84-426E-40DD-AFC4-6F175D3DCCD1}">
              <a14:hiddenFill xmlns:a14="http://schemas.microsoft.com/office/drawing/2010/main">
                <a:noFill/>
              </a14:hiddenFill>
            </a:ext>
          </a:extLst>
        </p:spPr>
        <p:txBody>
          <a:bodyPr/>
          <a:lstStyle/>
          <a:p>
            <a:endParaRPr lang="en-SG"/>
          </a:p>
        </p:txBody>
      </p:sp>
      <p:grpSp>
        <p:nvGrpSpPr>
          <p:cNvPr id="39" name="Group 38"/>
          <p:cNvGrpSpPr/>
          <p:nvPr/>
        </p:nvGrpSpPr>
        <p:grpSpPr>
          <a:xfrm>
            <a:off x="4789487" y="3801952"/>
            <a:ext cx="3824287" cy="1884363"/>
            <a:chOff x="4789487" y="4215620"/>
            <a:chExt cx="3824287" cy="1884363"/>
          </a:xfrm>
        </p:grpSpPr>
        <p:sp>
          <p:nvSpPr>
            <p:cNvPr id="11" name="Rectangle 47"/>
            <p:cNvSpPr>
              <a:spLocks noChangeArrowheads="1"/>
            </p:cNvSpPr>
            <p:nvPr/>
          </p:nvSpPr>
          <p:spPr bwMode="auto">
            <a:xfrm>
              <a:off x="4789487" y="4232338"/>
              <a:ext cx="3824287" cy="1830323"/>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sz="2400">
                <a:latin typeface="Times New Roman" pitchFamily="18" charset="0"/>
              </a:endParaRPr>
            </a:p>
          </p:txBody>
        </p:sp>
        <p:sp>
          <p:nvSpPr>
            <p:cNvPr id="26" name="Text Box 46"/>
            <p:cNvSpPr txBox="1">
              <a:spLocks noChangeArrowheads="1"/>
            </p:cNvSpPr>
            <p:nvPr/>
          </p:nvSpPr>
          <p:spPr bwMode="auto">
            <a:xfrm>
              <a:off x="4800600" y="4215620"/>
              <a:ext cx="3671887"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25425" algn="l"/>
                  <a:tab pos="458788" algn="l"/>
                </a:tabLst>
                <a:defRPr>
                  <a:solidFill>
                    <a:schemeClr val="tx1"/>
                  </a:solidFill>
                  <a:latin typeface="Arial" charset="0"/>
                  <a:cs typeface="Arial" charset="0"/>
                </a:defRPr>
              </a:lvl1pPr>
              <a:lvl2pPr marL="742950" indent="-285750" eaLnBrk="0" hangingPunct="0">
                <a:tabLst>
                  <a:tab pos="225425" algn="l"/>
                  <a:tab pos="458788" algn="l"/>
                </a:tabLst>
                <a:defRPr>
                  <a:solidFill>
                    <a:schemeClr val="tx1"/>
                  </a:solidFill>
                  <a:latin typeface="Arial" charset="0"/>
                  <a:cs typeface="Arial" charset="0"/>
                </a:defRPr>
              </a:lvl2pPr>
              <a:lvl3pPr marL="1143000" indent="-228600" eaLnBrk="0" hangingPunct="0">
                <a:tabLst>
                  <a:tab pos="225425" algn="l"/>
                  <a:tab pos="458788" algn="l"/>
                </a:tabLst>
                <a:defRPr>
                  <a:solidFill>
                    <a:schemeClr val="tx1"/>
                  </a:solidFill>
                  <a:latin typeface="Arial" charset="0"/>
                  <a:cs typeface="Arial" charset="0"/>
                </a:defRPr>
              </a:lvl3pPr>
              <a:lvl4pPr marL="1600200" indent="-228600" eaLnBrk="0" hangingPunct="0">
                <a:tabLst>
                  <a:tab pos="225425" algn="l"/>
                  <a:tab pos="458788" algn="l"/>
                </a:tabLst>
                <a:defRPr>
                  <a:solidFill>
                    <a:schemeClr val="tx1"/>
                  </a:solidFill>
                  <a:latin typeface="Arial" charset="0"/>
                  <a:cs typeface="Arial" charset="0"/>
                </a:defRPr>
              </a:lvl4pPr>
              <a:lvl5pPr marL="2057400" indent="-228600" eaLnBrk="0" hangingPunct="0">
                <a:tabLst>
                  <a:tab pos="225425" algn="l"/>
                  <a:tab pos="458788"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225425" algn="l"/>
                  <a:tab pos="458788"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225425" algn="l"/>
                  <a:tab pos="458788"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225425" algn="l"/>
                  <a:tab pos="458788"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225425" algn="l"/>
                  <a:tab pos="458788" algn="l"/>
                </a:tabLst>
                <a:defRPr>
                  <a:solidFill>
                    <a:schemeClr val="tx1"/>
                  </a:solidFill>
                  <a:latin typeface="Arial" charset="0"/>
                  <a:cs typeface="Arial" charset="0"/>
                </a:defRPr>
              </a:lvl9pPr>
            </a:lstStyle>
            <a:p>
              <a:pPr eaLnBrk="1" hangingPunct="1">
                <a:lnSpc>
                  <a:spcPct val="110000"/>
                </a:lnSpc>
              </a:pPr>
              <a:r>
                <a:rPr lang="en-US" altLang="zh-CN" sz="1600" b="1" dirty="0">
                  <a:solidFill>
                    <a:srgbClr val="0000FF"/>
                  </a:solidFill>
                  <a:latin typeface="Courier New" pitchFamily="49" charset="0"/>
                  <a:ea typeface="MS PGothic" pitchFamily="34" charset="-128"/>
                </a:rPr>
                <a:t>int</a:t>
              </a:r>
              <a:r>
                <a:rPr lang="en-US" altLang="zh-CN" sz="1600" b="1" dirty="0">
                  <a:solidFill>
                    <a:srgbClr val="990033"/>
                  </a:solidFill>
                  <a:latin typeface="Courier New" pitchFamily="49" charset="0"/>
                  <a:ea typeface="MS PGothic" pitchFamily="34" charset="-128"/>
                </a:rPr>
                <a:t> </a:t>
              </a:r>
              <a:r>
                <a:rPr lang="en-US" altLang="zh-CN" sz="1600" b="1" dirty="0">
                  <a:latin typeface="Courier New" pitchFamily="49" charset="0"/>
                  <a:ea typeface="MS PGothic" pitchFamily="34" charset="-128"/>
                </a:rPr>
                <a:t>f2(</a:t>
              </a:r>
              <a:r>
                <a:rPr lang="en-US" altLang="zh-CN" sz="1600" b="1" dirty="0" err="1">
                  <a:solidFill>
                    <a:srgbClr val="0000FF"/>
                  </a:solidFill>
                  <a:latin typeface="Courier New" pitchFamily="49" charset="0"/>
                  <a:ea typeface="MS PGothic" pitchFamily="34" charset="-128"/>
                </a:rPr>
                <a:t>int</a:t>
              </a:r>
              <a:r>
                <a:rPr lang="en-US" altLang="zh-CN" sz="1600" b="1" dirty="0">
                  <a:solidFill>
                    <a:srgbClr val="990033"/>
                  </a:solidFill>
                  <a:latin typeface="Courier New" pitchFamily="49" charset="0"/>
                  <a:ea typeface="MS PGothic" pitchFamily="34" charset="-128"/>
                </a:rPr>
                <a:t> </a:t>
              </a:r>
              <a:r>
                <a:rPr lang="en-US" altLang="zh-CN" sz="1600" b="1" dirty="0" smtClean="0">
                  <a:latin typeface="Courier New" pitchFamily="49" charset="0"/>
                  <a:ea typeface="MS PGothic" pitchFamily="34" charset="-128"/>
                </a:rPr>
                <a:t>par)</a:t>
              </a:r>
              <a:r>
                <a:rPr lang="en-US" altLang="zh-CN" sz="1600" dirty="0" smtClean="0">
                  <a:solidFill>
                    <a:srgbClr val="003399"/>
                  </a:solidFill>
                  <a:latin typeface="Courier New" pitchFamily="49" charset="0"/>
                  <a:ea typeface="MS PGothic" pitchFamily="34" charset="-128"/>
                </a:rPr>
                <a:t> </a:t>
              </a:r>
              <a:endParaRPr lang="en-US" altLang="zh-CN" sz="1600" dirty="0">
                <a:solidFill>
                  <a:srgbClr val="003399"/>
                </a:solidFill>
                <a:latin typeface="Courier New" pitchFamily="49" charset="0"/>
                <a:ea typeface="MS PGothic" pitchFamily="34" charset="-128"/>
              </a:endParaRPr>
            </a:p>
            <a:p>
              <a:pPr eaLnBrk="1" hangingPunct="1">
                <a:lnSpc>
                  <a:spcPct val="110000"/>
                </a:lnSpc>
              </a:pPr>
              <a:r>
                <a:rPr lang="en-US" altLang="zh-CN" sz="1600" b="1" dirty="0">
                  <a:latin typeface="Courier New" pitchFamily="49" charset="0"/>
                  <a:ea typeface="MS PGothic" pitchFamily="34" charset="-128"/>
                </a:rPr>
                <a:t>{</a:t>
              </a:r>
            </a:p>
            <a:p>
              <a:pPr eaLnBrk="1" hangingPunct="1"/>
              <a:r>
                <a:rPr lang="en-US" altLang="zh-CN" sz="1600" dirty="0">
                  <a:latin typeface="Courier New" pitchFamily="49" charset="0"/>
                  <a:ea typeface="MS PGothic" pitchFamily="34" charset="-128"/>
                </a:rPr>
                <a:t>  &lt;statement-1&gt;</a:t>
              </a:r>
            </a:p>
            <a:p>
              <a:pPr eaLnBrk="1" hangingPunct="1"/>
              <a:r>
                <a:rPr lang="en-US" altLang="zh-CN" sz="1600" dirty="0">
                  <a:latin typeface="Courier New" pitchFamily="49" charset="0"/>
                  <a:ea typeface="MS PGothic" pitchFamily="34" charset="-128"/>
                </a:rPr>
                <a:t>  . . .	</a:t>
              </a:r>
            </a:p>
            <a:p>
              <a:pPr eaLnBrk="1" hangingPunct="1"/>
              <a:r>
                <a:rPr lang="en-US" altLang="zh-CN" sz="1600" dirty="0">
                  <a:latin typeface="Courier New" pitchFamily="49" charset="0"/>
                  <a:ea typeface="MS PGothic" pitchFamily="34" charset="-128"/>
                </a:rPr>
                <a:t>  &lt;statement-n</a:t>
              </a:r>
              <a:r>
                <a:rPr lang="en-US" altLang="zh-CN" sz="1600" dirty="0" smtClean="0">
                  <a:latin typeface="Courier New" pitchFamily="49" charset="0"/>
                  <a:ea typeface="MS PGothic" pitchFamily="34" charset="-128"/>
                </a:rPr>
                <a:t>&gt;</a:t>
              </a:r>
            </a:p>
            <a:p>
              <a:pPr eaLnBrk="1" hangingPunct="1"/>
              <a:r>
                <a:rPr lang="en-US" altLang="zh-CN" sz="1600" dirty="0" smtClean="0">
                  <a:latin typeface="Courier New" pitchFamily="49" charset="0"/>
                  <a:ea typeface="MS PGothic" pitchFamily="34" charset="-128"/>
                </a:rPr>
                <a:t>  </a:t>
              </a:r>
              <a:r>
                <a:rPr lang="en-US" altLang="zh-CN" sz="1600" b="1" dirty="0" smtClean="0">
                  <a:solidFill>
                    <a:srgbClr val="0000FF"/>
                  </a:solidFill>
                  <a:latin typeface="Courier New" pitchFamily="49" charset="0"/>
                  <a:ea typeface="MS PGothic" pitchFamily="34" charset="-128"/>
                </a:rPr>
                <a:t>return</a:t>
              </a:r>
              <a:r>
                <a:rPr lang="en-US" altLang="zh-CN" sz="1600" dirty="0" smtClean="0">
                  <a:solidFill>
                    <a:srgbClr val="003399"/>
                  </a:solidFill>
                  <a:latin typeface="Courier New" pitchFamily="49" charset="0"/>
                  <a:ea typeface="MS PGothic" pitchFamily="34" charset="-128"/>
                </a:rPr>
                <a:t> </a:t>
              </a:r>
              <a:r>
                <a:rPr lang="en-US" altLang="zh-CN" sz="1600" dirty="0" smtClean="0">
                  <a:latin typeface="Courier New" pitchFamily="49" charset="0"/>
                  <a:ea typeface="MS PGothic" pitchFamily="34" charset="-128"/>
                </a:rPr>
                <a:t>2 * par;</a:t>
              </a:r>
              <a:endParaRPr lang="en-US" altLang="zh-CN" sz="1600" dirty="0">
                <a:latin typeface="Courier New" pitchFamily="49" charset="0"/>
                <a:ea typeface="MS PGothic" pitchFamily="34" charset="-128"/>
              </a:endParaRPr>
            </a:p>
            <a:p>
              <a:pPr eaLnBrk="1" hangingPunct="1">
                <a:lnSpc>
                  <a:spcPct val="110000"/>
                </a:lnSpc>
              </a:pPr>
              <a:r>
                <a:rPr lang="en-US" altLang="zh-CN" sz="1600" b="1" dirty="0">
                  <a:latin typeface="Courier New" pitchFamily="49" charset="0"/>
                  <a:ea typeface="MS PGothic" pitchFamily="34" charset="-128"/>
                </a:rPr>
                <a:t>}</a:t>
              </a:r>
            </a:p>
          </p:txBody>
        </p:sp>
      </p:grpSp>
      <p:sp>
        <p:nvSpPr>
          <p:cNvPr id="27" name="Line 21"/>
          <p:cNvSpPr>
            <a:spLocks noChangeShapeType="1"/>
          </p:cNvSpPr>
          <p:nvPr/>
        </p:nvSpPr>
        <p:spPr bwMode="auto">
          <a:xfrm flipH="1">
            <a:off x="819426" y="4337121"/>
            <a:ext cx="7662" cy="813429"/>
          </a:xfrm>
          <a:prstGeom prst="line">
            <a:avLst/>
          </a:prstGeom>
          <a:noFill/>
          <a:ln w="38100">
            <a:solidFill>
              <a:srgbClr val="33CC33"/>
            </a:solidFill>
            <a:round/>
            <a:headEnd/>
            <a:tailEnd type="triangle" w="med" len="med"/>
          </a:ln>
          <a:extLst>
            <a:ext uri="{909E8E84-426E-40DD-AFC4-6F175D3DCCD1}">
              <a14:hiddenFill xmlns:a14="http://schemas.microsoft.com/office/drawing/2010/main">
                <a:noFill/>
              </a14:hiddenFill>
            </a:ext>
          </a:extLst>
        </p:spPr>
        <p:txBody>
          <a:bodyPr/>
          <a:lstStyle/>
          <a:p>
            <a:endParaRPr lang="en-SG"/>
          </a:p>
        </p:txBody>
      </p:sp>
      <p:sp>
        <p:nvSpPr>
          <p:cNvPr id="28" name="Line 8"/>
          <p:cNvSpPr>
            <a:spLocks noChangeShapeType="1"/>
          </p:cNvSpPr>
          <p:nvPr/>
        </p:nvSpPr>
        <p:spPr bwMode="auto">
          <a:xfrm>
            <a:off x="4940300" y="1996814"/>
            <a:ext cx="0" cy="887899"/>
          </a:xfrm>
          <a:prstGeom prst="line">
            <a:avLst/>
          </a:prstGeom>
          <a:noFill/>
          <a:ln w="38100">
            <a:solidFill>
              <a:srgbClr val="33CC33"/>
            </a:solidFill>
            <a:round/>
            <a:headEnd/>
            <a:tailEnd type="triangle" w="med" len="med"/>
          </a:ln>
          <a:extLst>
            <a:ext uri="{909E8E84-426E-40DD-AFC4-6F175D3DCCD1}">
              <a14:hiddenFill xmlns:a14="http://schemas.microsoft.com/office/drawing/2010/main">
                <a:noFill/>
              </a14:hiddenFill>
            </a:ext>
          </a:extLst>
        </p:spPr>
        <p:txBody>
          <a:bodyPr/>
          <a:lstStyle/>
          <a:p>
            <a:endParaRPr lang="en-SG"/>
          </a:p>
        </p:txBody>
      </p:sp>
      <p:sp>
        <p:nvSpPr>
          <p:cNvPr id="29" name="Line 22"/>
          <p:cNvSpPr>
            <a:spLocks noChangeShapeType="1"/>
          </p:cNvSpPr>
          <p:nvPr/>
        </p:nvSpPr>
        <p:spPr bwMode="auto">
          <a:xfrm flipH="1" flipV="1">
            <a:off x="3106738" y="4337121"/>
            <a:ext cx="1752600" cy="895098"/>
          </a:xfrm>
          <a:prstGeom prst="line">
            <a:avLst/>
          </a:prstGeom>
          <a:noFill/>
          <a:ln w="28575">
            <a:solidFill>
              <a:srgbClr val="33CC33"/>
            </a:solidFill>
            <a:round/>
            <a:headEnd/>
            <a:tailEnd type="triangle" w="med" len="med"/>
          </a:ln>
          <a:extLst>
            <a:ext uri="{909E8E84-426E-40DD-AFC4-6F175D3DCCD1}">
              <a14:hiddenFill xmlns:a14="http://schemas.microsoft.com/office/drawing/2010/main">
                <a:noFill/>
              </a14:hiddenFill>
            </a:ext>
          </a:extLst>
        </p:spPr>
        <p:txBody>
          <a:bodyPr/>
          <a:lstStyle/>
          <a:p>
            <a:endParaRPr lang="en-SG"/>
          </a:p>
        </p:txBody>
      </p:sp>
      <p:sp>
        <p:nvSpPr>
          <p:cNvPr id="30" name="Line 8"/>
          <p:cNvSpPr>
            <a:spLocks noChangeShapeType="1"/>
          </p:cNvSpPr>
          <p:nvPr/>
        </p:nvSpPr>
        <p:spPr bwMode="auto">
          <a:xfrm>
            <a:off x="4932361" y="4507249"/>
            <a:ext cx="0" cy="677042"/>
          </a:xfrm>
          <a:prstGeom prst="line">
            <a:avLst/>
          </a:prstGeom>
          <a:noFill/>
          <a:ln w="38100">
            <a:solidFill>
              <a:srgbClr val="33CC33"/>
            </a:solidFill>
            <a:round/>
            <a:headEnd/>
            <a:tailEnd type="triangle" w="med" len="med"/>
          </a:ln>
          <a:extLst>
            <a:ext uri="{909E8E84-426E-40DD-AFC4-6F175D3DCCD1}">
              <a14:hiddenFill xmlns:a14="http://schemas.microsoft.com/office/drawing/2010/main">
                <a:noFill/>
              </a14:hiddenFill>
            </a:ext>
          </a:extLst>
        </p:spPr>
        <p:txBody>
          <a:bodyPr/>
          <a:lstStyle/>
          <a:p>
            <a:endParaRPr lang="en-SG"/>
          </a:p>
        </p:txBody>
      </p:sp>
      <p:grpSp>
        <p:nvGrpSpPr>
          <p:cNvPr id="15" name="Group 11"/>
          <p:cNvGrpSpPr>
            <a:grpSpLocks/>
          </p:cNvGrpSpPr>
          <p:nvPr/>
        </p:nvGrpSpPr>
        <p:grpSpPr bwMode="auto">
          <a:xfrm>
            <a:off x="430213" y="1019609"/>
            <a:ext cx="396875" cy="2016125"/>
            <a:chOff x="431" y="842"/>
            <a:chExt cx="259" cy="740"/>
          </a:xfrm>
        </p:grpSpPr>
        <p:sp>
          <p:nvSpPr>
            <p:cNvPr id="36" name="Freeform 7"/>
            <p:cNvSpPr>
              <a:spLocks/>
            </p:cNvSpPr>
            <p:nvPr/>
          </p:nvSpPr>
          <p:spPr bwMode="auto">
            <a:xfrm>
              <a:off x="431" y="842"/>
              <a:ext cx="254" cy="348"/>
            </a:xfrm>
            <a:custGeom>
              <a:avLst/>
              <a:gdLst>
                <a:gd name="T0" fmla="*/ 20 w 254"/>
                <a:gd name="T1" fmla="*/ 0 h 348"/>
                <a:gd name="T2" fmla="*/ 69 w 254"/>
                <a:gd name="T3" fmla="*/ 223 h 348"/>
                <a:gd name="T4" fmla="*/ 161 w 254"/>
                <a:gd name="T5" fmla="*/ 288 h 348"/>
                <a:gd name="T6" fmla="*/ 254 w 254"/>
                <a:gd name="T7" fmla="*/ 348 h 348"/>
                <a:gd name="T8" fmla="*/ 0 60000 65536"/>
                <a:gd name="T9" fmla="*/ 0 60000 65536"/>
                <a:gd name="T10" fmla="*/ 0 60000 65536"/>
                <a:gd name="T11" fmla="*/ 0 60000 65536"/>
                <a:gd name="T12" fmla="*/ 0 w 254"/>
                <a:gd name="T13" fmla="*/ 0 h 348"/>
                <a:gd name="T14" fmla="*/ 254 w 254"/>
                <a:gd name="T15" fmla="*/ 348 h 348"/>
              </a:gdLst>
              <a:ahLst/>
              <a:cxnLst>
                <a:cxn ang="T8">
                  <a:pos x="T0" y="T1"/>
                </a:cxn>
                <a:cxn ang="T9">
                  <a:pos x="T2" y="T3"/>
                </a:cxn>
                <a:cxn ang="T10">
                  <a:pos x="T4" y="T5"/>
                </a:cxn>
                <a:cxn ang="T11">
                  <a:pos x="T6" y="T7"/>
                </a:cxn>
              </a:cxnLst>
              <a:rect l="T12" t="T13" r="T14" b="T15"/>
              <a:pathLst>
                <a:path w="254" h="348">
                  <a:moveTo>
                    <a:pt x="20" y="0"/>
                  </a:moveTo>
                  <a:cubicBezTo>
                    <a:pt x="0" y="69"/>
                    <a:pt x="2" y="177"/>
                    <a:pt x="69" y="223"/>
                  </a:cubicBezTo>
                  <a:cubicBezTo>
                    <a:pt x="89" y="252"/>
                    <a:pt x="127" y="277"/>
                    <a:pt x="161" y="288"/>
                  </a:cubicBezTo>
                  <a:cubicBezTo>
                    <a:pt x="185" y="304"/>
                    <a:pt x="234" y="328"/>
                    <a:pt x="254" y="348"/>
                  </a:cubicBezTo>
                </a:path>
              </a:pathLst>
            </a:custGeom>
            <a:noFill/>
            <a:ln w="38100" cap="rnd">
              <a:solidFill>
                <a:srgbClr val="33CC33"/>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latin typeface="Times New Roman" pitchFamily="18" charset="0"/>
              </a:endParaRPr>
            </a:p>
          </p:txBody>
        </p:sp>
        <p:sp>
          <p:nvSpPr>
            <p:cNvPr id="37" name="Line 8"/>
            <p:cNvSpPr>
              <a:spLocks noChangeShapeType="1"/>
            </p:cNvSpPr>
            <p:nvPr/>
          </p:nvSpPr>
          <p:spPr bwMode="auto">
            <a:xfrm flipH="1">
              <a:off x="685" y="1185"/>
              <a:ext cx="5" cy="397"/>
            </a:xfrm>
            <a:prstGeom prst="line">
              <a:avLst/>
            </a:prstGeom>
            <a:noFill/>
            <a:ln w="38100">
              <a:solidFill>
                <a:srgbClr val="33CC33"/>
              </a:solidFill>
              <a:round/>
              <a:headEnd/>
              <a:tailEnd type="triangle" w="med" len="med"/>
            </a:ln>
            <a:extLst>
              <a:ext uri="{909E8E84-426E-40DD-AFC4-6F175D3DCCD1}">
                <a14:hiddenFill xmlns:a14="http://schemas.microsoft.com/office/drawing/2010/main">
                  <a:noFill/>
                </a14:hiddenFill>
              </a:ext>
            </a:extLst>
          </p:spPr>
          <p:txBody>
            <a:bodyPr/>
            <a:lstStyle/>
            <a:p>
              <a:endParaRPr lang="en-SG"/>
            </a:p>
          </p:txBody>
        </p:sp>
      </p:grpSp>
      <p:grpSp>
        <p:nvGrpSpPr>
          <p:cNvPr id="6" name="Group 5"/>
          <p:cNvGrpSpPr/>
          <p:nvPr/>
        </p:nvGrpSpPr>
        <p:grpSpPr>
          <a:xfrm>
            <a:off x="911225" y="3035734"/>
            <a:ext cx="3267370" cy="338554"/>
            <a:chOff x="911225" y="3640796"/>
            <a:chExt cx="2726694" cy="338554"/>
          </a:xfrm>
        </p:grpSpPr>
        <p:sp>
          <p:nvSpPr>
            <p:cNvPr id="31" name="Rectangle 12"/>
            <p:cNvSpPr>
              <a:spLocks noChangeArrowheads="1"/>
            </p:cNvSpPr>
            <p:nvPr/>
          </p:nvSpPr>
          <p:spPr bwMode="auto">
            <a:xfrm>
              <a:off x="911225" y="3640796"/>
              <a:ext cx="832515" cy="288925"/>
            </a:xfrm>
            <a:prstGeom prst="rect">
              <a:avLst/>
            </a:prstGeom>
            <a:solidFill>
              <a:srgbClr val="FFFFCC"/>
            </a:solidFill>
            <a:ln w="9525">
              <a:solidFill>
                <a:schemeClr val="tx1"/>
              </a:solidFill>
              <a:miter lim="800000"/>
              <a:headEnd/>
              <a:tailEnd/>
            </a:ln>
          </p:spPr>
          <p:txBody>
            <a:bodyPr wrap="none" anchor="ctr"/>
            <a:lstStyle/>
            <a:p>
              <a:endParaRPr lang="zh-CN" altLang="en-US" sz="2400">
                <a:latin typeface="Times New Roman" pitchFamily="18" charset="0"/>
              </a:endParaRPr>
            </a:p>
          </p:txBody>
        </p:sp>
        <p:grpSp>
          <p:nvGrpSpPr>
            <p:cNvPr id="3" name="Group 2"/>
            <p:cNvGrpSpPr/>
            <p:nvPr/>
          </p:nvGrpSpPr>
          <p:grpSpPr>
            <a:xfrm>
              <a:off x="1905628" y="3640796"/>
              <a:ext cx="1732291" cy="338554"/>
              <a:chOff x="6550472" y="1298605"/>
              <a:chExt cx="1732291" cy="338554"/>
            </a:xfrm>
          </p:grpSpPr>
          <p:sp>
            <p:nvSpPr>
              <p:cNvPr id="33" name="Text Box 14"/>
              <p:cNvSpPr txBox="1">
                <a:spLocks noChangeArrowheads="1"/>
              </p:cNvSpPr>
              <p:nvPr/>
            </p:nvSpPr>
            <p:spPr bwMode="auto">
              <a:xfrm>
                <a:off x="6924268" y="1298605"/>
                <a:ext cx="13584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zh-CN" sz="1600" dirty="0">
                    <a:solidFill>
                      <a:srgbClr val="800000"/>
                    </a:solidFill>
                    <a:latin typeface="+mn-lt"/>
                    <a:ea typeface="MS PGothic" pitchFamily="34" charset="-128"/>
                  </a:rPr>
                  <a:t>Function call</a:t>
                </a:r>
              </a:p>
            </p:txBody>
          </p:sp>
          <p:sp>
            <p:nvSpPr>
              <p:cNvPr id="34" name="Line 15"/>
              <p:cNvSpPr>
                <a:spLocks noChangeShapeType="1"/>
              </p:cNvSpPr>
              <p:nvPr/>
            </p:nvSpPr>
            <p:spPr bwMode="auto">
              <a:xfrm>
                <a:off x="6550472" y="1442109"/>
                <a:ext cx="395053"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5" name="Line 16"/>
              <p:cNvSpPr>
                <a:spLocks noChangeShapeType="1"/>
              </p:cNvSpPr>
              <p:nvPr/>
            </p:nvSpPr>
            <p:spPr bwMode="auto">
              <a:xfrm flipH="1">
                <a:off x="6949640" y="1337334"/>
                <a:ext cx="0" cy="21590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en-SG"/>
              </a:p>
            </p:txBody>
          </p:sp>
        </p:grpSp>
      </p:grpSp>
      <p:sp>
        <p:nvSpPr>
          <p:cNvPr id="16" name="Line 21"/>
          <p:cNvSpPr>
            <a:spLocks noChangeShapeType="1"/>
          </p:cNvSpPr>
          <p:nvPr/>
        </p:nvSpPr>
        <p:spPr bwMode="auto">
          <a:xfrm flipH="1">
            <a:off x="827088" y="3461300"/>
            <a:ext cx="0" cy="576000"/>
          </a:xfrm>
          <a:prstGeom prst="line">
            <a:avLst/>
          </a:prstGeom>
          <a:noFill/>
          <a:ln w="38100">
            <a:solidFill>
              <a:srgbClr val="33CC33"/>
            </a:solidFill>
            <a:round/>
            <a:headEnd/>
            <a:tailEnd type="triangle" w="med" len="med"/>
          </a:ln>
          <a:extLst>
            <a:ext uri="{909E8E84-426E-40DD-AFC4-6F175D3DCCD1}">
              <a14:hiddenFill xmlns:a14="http://schemas.microsoft.com/office/drawing/2010/main">
                <a:noFill/>
              </a14:hiddenFill>
            </a:ext>
          </a:extLst>
        </p:spPr>
        <p:txBody>
          <a:bodyPr/>
          <a:lstStyle/>
          <a:p>
            <a:endParaRPr lang="en-SG"/>
          </a:p>
        </p:txBody>
      </p:sp>
      <p:sp>
        <p:nvSpPr>
          <p:cNvPr id="13" name="Rectangle 12"/>
          <p:cNvSpPr>
            <a:spLocks noChangeArrowheads="1"/>
          </p:cNvSpPr>
          <p:nvPr/>
        </p:nvSpPr>
        <p:spPr bwMode="auto">
          <a:xfrm>
            <a:off x="900114" y="4020697"/>
            <a:ext cx="2124000" cy="288925"/>
          </a:xfrm>
          <a:prstGeom prst="rect">
            <a:avLst/>
          </a:prstGeom>
          <a:solidFill>
            <a:srgbClr val="FFFFCC"/>
          </a:solidFill>
          <a:ln w="9525">
            <a:solidFill>
              <a:schemeClr val="tx1"/>
            </a:solidFill>
            <a:miter lim="800000"/>
            <a:headEnd/>
            <a:tailEnd/>
          </a:ln>
        </p:spPr>
        <p:txBody>
          <a:bodyPr wrap="none" anchor="ctr"/>
          <a:lstStyle/>
          <a:p>
            <a:endParaRPr lang="zh-CN" altLang="en-US" sz="2400">
              <a:latin typeface="Times New Roman" pitchFamily="18" charset="0"/>
            </a:endParaRPr>
          </a:p>
        </p:txBody>
      </p:sp>
      <p:sp>
        <p:nvSpPr>
          <p:cNvPr id="19" name="Text Box 6"/>
          <p:cNvSpPr txBox="1">
            <a:spLocks noChangeArrowheads="1"/>
          </p:cNvSpPr>
          <p:nvPr/>
        </p:nvSpPr>
        <p:spPr bwMode="auto">
          <a:xfrm>
            <a:off x="625475" y="1379971"/>
            <a:ext cx="3802062" cy="423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25425" algn="l"/>
                <a:tab pos="458788" algn="l"/>
              </a:tabLst>
              <a:defRPr>
                <a:solidFill>
                  <a:schemeClr val="tx1"/>
                </a:solidFill>
                <a:latin typeface="Arial" charset="0"/>
                <a:cs typeface="Arial" charset="0"/>
              </a:defRPr>
            </a:lvl1pPr>
            <a:lvl2pPr marL="742950" indent="-285750" eaLnBrk="0" hangingPunct="0">
              <a:tabLst>
                <a:tab pos="225425" algn="l"/>
                <a:tab pos="458788" algn="l"/>
              </a:tabLst>
              <a:defRPr>
                <a:solidFill>
                  <a:schemeClr val="tx1"/>
                </a:solidFill>
                <a:latin typeface="Arial" charset="0"/>
                <a:cs typeface="Arial" charset="0"/>
              </a:defRPr>
            </a:lvl2pPr>
            <a:lvl3pPr marL="1143000" indent="-228600" eaLnBrk="0" hangingPunct="0">
              <a:tabLst>
                <a:tab pos="225425" algn="l"/>
                <a:tab pos="458788" algn="l"/>
              </a:tabLst>
              <a:defRPr>
                <a:solidFill>
                  <a:schemeClr val="tx1"/>
                </a:solidFill>
                <a:latin typeface="Arial" charset="0"/>
                <a:cs typeface="Arial" charset="0"/>
              </a:defRPr>
            </a:lvl3pPr>
            <a:lvl4pPr marL="1600200" indent="-228600" eaLnBrk="0" hangingPunct="0">
              <a:tabLst>
                <a:tab pos="225425" algn="l"/>
                <a:tab pos="458788" algn="l"/>
              </a:tabLst>
              <a:defRPr>
                <a:solidFill>
                  <a:schemeClr val="tx1"/>
                </a:solidFill>
                <a:latin typeface="Arial" charset="0"/>
                <a:cs typeface="Arial" charset="0"/>
              </a:defRPr>
            </a:lvl4pPr>
            <a:lvl5pPr marL="2057400" indent="-228600" eaLnBrk="0" hangingPunct="0">
              <a:tabLst>
                <a:tab pos="225425" algn="l"/>
                <a:tab pos="458788"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225425" algn="l"/>
                <a:tab pos="458788"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225425" algn="l"/>
                <a:tab pos="458788"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225425" algn="l"/>
                <a:tab pos="458788"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225425" algn="l"/>
                <a:tab pos="458788" algn="l"/>
              </a:tabLst>
              <a:defRPr>
                <a:solidFill>
                  <a:schemeClr val="tx1"/>
                </a:solidFill>
                <a:latin typeface="Arial" charset="0"/>
                <a:cs typeface="Arial" charset="0"/>
              </a:defRPr>
            </a:lvl9pPr>
          </a:lstStyle>
          <a:p>
            <a:pPr eaLnBrk="1" hangingPunct="1">
              <a:lnSpc>
                <a:spcPct val="80000"/>
              </a:lnSpc>
            </a:pPr>
            <a:r>
              <a:rPr lang="en-US" altLang="zh-CN" sz="1600" b="1" dirty="0">
                <a:solidFill>
                  <a:srgbClr val="0000FF"/>
                </a:solidFill>
                <a:latin typeface="Courier New" pitchFamily="49" charset="0"/>
                <a:ea typeface="MS PGothic" pitchFamily="34" charset="-128"/>
              </a:rPr>
              <a:t>int</a:t>
            </a:r>
            <a:r>
              <a:rPr lang="en-US" altLang="zh-CN" sz="1600" b="1" dirty="0">
                <a:solidFill>
                  <a:srgbClr val="990033"/>
                </a:solidFill>
                <a:latin typeface="Courier New" pitchFamily="49" charset="0"/>
                <a:ea typeface="MS PGothic" pitchFamily="34" charset="-128"/>
              </a:rPr>
              <a:t> </a:t>
            </a:r>
            <a:r>
              <a:rPr lang="en-US" altLang="zh-CN" sz="1600" b="1" dirty="0">
                <a:latin typeface="Courier New" pitchFamily="49" charset="0"/>
                <a:ea typeface="MS PGothic" pitchFamily="34" charset="-128"/>
              </a:rPr>
              <a:t>main(</a:t>
            </a:r>
            <a:r>
              <a:rPr lang="en-US" altLang="zh-CN" sz="1600" b="1" dirty="0">
                <a:solidFill>
                  <a:srgbClr val="0000FF"/>
                </a:solidFill>
                <a:latin typeface="Courier New" pitchFamily="49" charset="0"/>
                <a:ea typeface="MS PGothic" pitchFamily="34" charset="-128"/>
              </a:rPr>
              <a:t>void</a:t>
            </a:r>
            <a:r>
              <a:rPr lang="en-US" altLang="zh-CN" sz="1600" b="1" dirty="0">
                <a:latin typeface="Courier New" pitchFamily="49" charset="0"/>
                <a:ea typeface="MS PGothic" pitchFamily="34" charset="-128"/>
              </a:rPr>
              <a:t>)</a:t>
            </a:r>
          </a:p>
          <a:p>
            <a:pPr eaLnBrk="1" hangingPunct="1">
              <a:lnSpc>
                <a:spcPct val="80000"/>
              </a:lnSpc>
            </a:pPr>
            <a:r>
              <a:rPr lang="en-US" altLang="zh-CN" sz="1600" b="1" dirty="0">
                <a:latin typeface="Courier New" pitchFamily="49" charset="0"/>
                <a:ea typeface="MS PGothic" pitchFamily="34" charset="-128"/>
              </a:rPr>
              <a:t>{</a:t>
            </a:r>
          </a:p>
          <a:p>
            <a:pPr eaLnBrk="1" hangingPunct="1">
              <a:lnSpc>
                <a:spcPct val="80000"/>
              </a:lnSpc>
            </a:pPr>
            <a:r>
              <a:rPr lang="en-US" altLang="zh-CN" sz="1600" dirty="0">
                <a:solidFill>
                  <a:srgbClr val="003399"/>
                </a:solidFill>
                <a:latin typeface="Courier New" pitchFamily="49" charset="0"/>
                <a:ea typeface="MS PGothic" pitchFamily="34" charset="-128"/>
              </a:rPr>
              <a:t>  </a:t>
            </a:r>
            <a:r>
              <a:rPr lang="en-US" altLang="zh-CN" sz="1600" b="1" dirty="0" err="1">
                <a:solidFill>
                  <a:srgbClr val="0000FF"/>
                </a:solidFill>
                <a:latin typeface="Courier New" pitchFamily="49" charset="0"/>
                <a:ea typeface="MS PGothic" pitchFamily="34" charset="-128"/>
              </a:rPr>
              <a:t>int</a:t>
            </a:r>
            <a:r>
              <a:rPr lang="en-US" altLang="zh-CN" sz="1600" dirty="0">
                <a:solidFill>
                  <a:srgbClr val="0000FF"/>
                </a:solidFill>
                <a:latin typeface="Courier New" pitchFamily="49" charset="0"/>
                <a:ea typeface="MS PGothic" pitchFamily="34" charset="-128"/>
              </a:rPr>
              <a:t> </a:t>
            </a:r>
            <a:r>
              <a:rPr lang="en-US" altLang="zh-CN" sz="1600" dirty="0" smtClean="0">
                <a:latin typeface="Courier New" pitchFamily="49" charset="0"/>
                <a:ea typeface="MS PGothic" pitchFamily="34" charset="-128"/>
              </a:rPr>
              <a:t>var1, var2;</a:t>
            </a:r>
            <a:endParaRPr lang="en-US" altLang="zh-CN" sz="1600" dirty="0">
              <a:latin typeface="Courier New" pitchFamily="49" charset="0"/>
              <a:ea typeface="MS PGothic" pitchFamily="34" charset="-128"/>
            </a:endParaRPr>
          </a:p>
          <a:p>
            <a:pPr eaLnBrk="1" hangingPunct="1">
              <a:lnSpc>
                <a:spcPct val="80000"/>
              </a:lnSpc>
            </a:pPr>
            <a:endParaRPr lang="en-US" altLang="zh-CN" sz="1600" dirty="0">
              <a:solidFill>
                <a:srgbClr val="003399"/>
              </a:solidFill>
              <a:latin typeface="Courier New" pitchFamily="49" charset="0"/>
              <a:ea typeface="MS PGothic" pitchFamily="34" charset="-128"/>
            </a:endParaRPr>
          </a:p>
          <a:p>
            <a:pPr eaLnBrk="1" hangingPunct="1">
              <a:lnSpc>
                <a:spcPct val="80000"/>
              </a:lnSpc>
            </a:pPr>
            <a:r>
              <a:rPr lang="en-US" altLang="zh-CN" sz="1600" dirty="0">
                <a:solidFill>
                  <a:srgbClr val="FF0000"/>
                </a:solidFill>
                <a:latin typeface="Courier New" pitchFamily="49" charset="0"/>
                <a:ea typeface="MS PGothic" pitchFamily="34" charset="-128"/>
              </a:rPr>
              <a:t>	</a:t>
            </a:r>
            <a:r>
              <a:rPr lang="en-US" altLang="zh-CN" sz="1600" dirty="0">
                <a:latin typeface="Courier New" pitchFamily="49" charset="0"/>
                <a:ea typeface="MS PGothic" pitchFamily="34" charset="-128"/>
              </a:rPr>
              <a:t>&lt;statement-1&gt;</a:t>
            </a:r>
          </a:p>
          <a:p>
            <a:pPr eaLnBrk="1" hangingPunct="1">
              <a:lnSpc>
                <a:spcPct val="125000"/>
              </a:lnSpc>
            </a:pPr>
            <a:r>
              <a:rPr lang="en-US" altLang="zh-CN" sz="1600" dirty="0">
                <a:latin typeface="Courier New" pitchFamily="49" charset="0"/>
                <a:ea typeface="MS PGothic" pitchFamily="34" charset="-128"/>
              </a:rPr>
              <a:t>	&lt;statement-2&gt;</a:t>
            </a:r>
          </a:p>
          <a:p>
            <a:pPr eaLnBrk="1" hangingPunct="1">
              <a:lnSpc>
                <a:spcPct val="125000"/>
              </a:lnSpc>
            </a:pPr>
            <a:r>
              <a:rPr lang="en-US" altLang="zh-CN" sz="1600" dirty="0">
                <a:latin typeface="Courier New" pitchFamily="49" charset="0"/>
                <a:ea typeface="MS PGothic" pitchFamily="34" charset="-128"/>
              </a:rPr>
              <a:t>	</a:t>
            </a:r>
            <a:r>
              <a:rPr lang="en-US" altLang="zh-CN" sz="1600" dirty="0" smtClean="0">
                <a:latin typeface="Courier New" pitchFamily="49" charset="0"/>
                <a:ea typeface="MS PGothic" pitchFamily="34" charset="-128"/>
              </a:rPr>
              <a:t>. </a:t>
            </a:r>
            <a:r>
              <a:rPr lang="en-US" altLang="zh-CN" sz="1600" dirty="0">
                <a:latin typeface="Courier New" pitchFamily="49" charset="0"/>
                <a:ea typeface="MS PGothic" pitchFamily="34" charset="-128"/>
              </a:rPr>
              <a:t>. .</a:t>
            </a:r>
          </a:p>
          <a:p>
            <a:pPr eaLnBrk="1" hangingPunct="1">
              <a:lnSpc>
                <a:spcPct val="125000"/>
              </a:lnSpc>
            </a:pPr>
            <a:r>
              <a:rPr lang="en-US" altLang="zh-CN" sz="1600" dirty="0">
                <a:latin typeface="Courier New" pitchFamily="49" charset="0"/>
                <a:ea typeface="MS PGothic" pitchFamily="34" charset="-128"/>
              </a:rPr>
              <a:t>  f1();</a:t>
            </a:r>
          </a:p>
          <a:p>
            <a:pPr eaLnBrk="1" hangingPunct="1">
              <a:lnSpc>
                <a:spcPct val="125000"/>
              </a:lnSpc>
            </a:pPr>
            <a:endParaRPr lang="en-US" altLang="zh-CN" sz="400" dirty="0">
              <a:latin typeface="Courier New" pitchFamily="49" charset="0"/>
              <a:ea typeface="MS PGothic" pitchFamily="34" charset="-128"/>
            </a:endParaRPr>
          </a:p>
          <a:p>
            <a:pPr eaLnBrk="1" hangingPunct="1">
              <a:lnSpc>
                <a:spcPct val="125000"/>
              </a:lnSpc>
            </a:pPr>
            <a:r>
              <a:rPr lang="en-US" altLang="zh-CN" sz="1600" dirty="0">
                <a:latin typeface="Courier New" pitchFamily="49" charset="0"/>
                <a:ea typeface="MS PGothic" pitchFamily="34" charset="-128"/>
              </a:rPr>
              <a:t>	</a:t>
            </a:r>
            <a:r>
              <a:rPr lang="en-US" altLang="zh-CN" sz="1600" dirty="0" smtClean="0">
                <a:latin typeface="Courier New" pitchFamily="49" charset="0"/>
                <a:ea typeface="MS PGothic" pitchFamily="34" charset="-128"/>
              </a:rPr>
              <a:t>. </a:t>
            </a:r>
            <a:r>
              <a:rPr lang="en-US" altLang="zh-CN" sz="1600" dirty="0">
                <a:latin typeface="Courier New" pitchFamily="49" charset="0"/>
                <a:ea typeface="MS PGothic" pitchFamily="34" charset="-128"/>
              </a:rPr>
              <a:t>. </a:t>
            </a:r>
            <a:r>
              <a:rPr lang="en-US" altLang="zh-CN" sz="1600" dirty="0" smtClean="0">
                <a:latin typeface="Courier New" pitchFamily="49" charset="0"/>
                <a:ea typeface="MS PGothic" pitchFamily="34" charset="-128"/>
              </a:rPr>
              <a:t>.</a:t>
            </a:r>
          </a:p>
          <a:p>
            <a:pPr eaLnBrk="1" hangingPunct="1">
              <a:lnSpc>
                <a:spcPct val="125000"/>
              </a:lnSpc>
            </a:pPr>
            <a:endParaRPr lang="en-US" altLang="zh-CN" sz="1600" dirty="0" smtClean="0">
              <a:latin typeface="Courier New" pitchFamily="49" charset="0"/>
              <a:ea typeface="MS PGothic" pitchFamily="34" charset="-128"/>
            </a:endParaRPr>
          </a:p>
          <a:p>
            <a:pPr eaLnBrk="1" hangingPunct="1">
              <a:lnSpc>
                <a:spcPct val="125000"/>
              </a:lnSpc>
            </a:pPr>
            <a:r>
              <a:rPr lang="en-US" altLang="zh-CN" sz="1600" dirty="0">
                <a:latin typeface="Courier New" pitchFamily="49" charset="0"/>
                <a:ea typeface="MS PGothic" pitchFamily="34" charset="-128"/>
              </a:rPr>
              <a:t>	var2 = f2(var1);</a:t>
            </a:r>
          </a:p>
          <a:p>
            <a:pPr eaLnBrk="1" hangingPunct="1">
              <a:lnSpc>
                <a:spcPct val="125000"/>
              </a:lnSpc>
            </a:pPr>
            <a:r>
              <a:rPr lang="en-US" altLang="zh-CN" sz="1600" dirty="0">
                <a:latin typeface="Courier New" pitchFamily="49" charset="0"/>
                <a:ea typeface="MS PGothic" pitchFamily="34" charset="-128"/>
              </a:rPr>
              <a:t>	</a:t>
            </a:r>
            <a:endParaRPr lang="en-US" altLang="zh-CN" sz="1600" dirty="0" smtClean="0">
              <a:latin typeface="Courier New" pitchFamily="49" charset="0"/>
              <a:ea typeface="MS PGothic" pitchFamily="34" charset="-128"/>
            </a:endParaRPr>
          </a:p>
          <a:p>
            <a:pPr eaLnBrk="1" hangingPunct="1">
              <a:lnSpc>
                <a:spcPct val="125000"/>
              </a:lnSpc>
            </a:pPr>
            <a:r>
              <a:rPr lang="en-US" altLang="zh-CN" sz="1600" dirty="0" smtClean="0">
                <a:latin typeface="Courier New" pitchFamily="49" charset="0"/>
                <a:ea typeface="MS PGothic" pitchFamily="34" charset="-128"/>
              </a:rPr>
              <a:t>  . </a:t>
            </a:r>
            <a:r>
              <a:rPr lang="en-US" altLang="zh-CN" sz="1600" dirty="0">
                <a:latin typeface="Courier New" pitchFamily="49" charset="0"/>
                <a:ea typeface="MS PGothic" pitchFamily="34" charset="-128"/>
              </a:rPr>
              <a:t>. </a:t>
            </a:r>
            <a:r>
              <a:rPr lang="en-US" altLang="zh-CN" sz="1600" dirty="0" smtClean="0">
                <a:latin typeface="Courier New" pitchFamily="49" charset="0"/>
                <a:ea typeface="MS PGothic" pitchFamily="34" charset="-128"/>
              </a:rPr>
              <a:t>.</a:t>
            </a:r>
          </a:p>
          <a:p>
            <a:pPr eaLnBrk="1" hangingPunct="1">
              <a:lnSpc>
                <a:spcPct val="125000"/>
              </a:lnSpc>
            </a:pPr>
            <a:r>
              <a:rPr lang="en-US" altLang="zh-CN" sz="1600" dirty="0">
                <a:latin typeface="Courier New" pitchFamily="49" charset="0"/>
                <a:ea typeface="MS PGothic" pitchFamily="34" charset="-128"/>
              </a:rPr>
              <a:t> </a:t>
            </a:r>
            <a:r>
              <a:rPr lang="en-US" altLang="zh-CN" sz="1600" dirty="0" smtClean="0">
                <a:latin typeface="Courier New" pitchFamily="49" charset="0"/>
                <a:ea typeface="MS PGothic" pitchFamily="34" charset="-128"/>
              </a:rPr>
              <a:t> </a:t>
            </a:r>
            <a:r>
              <a:rPr lang="en-US" altLang="zh-CN" sz="1600" b="1" dirty="0" smtClean="0">
                <a:solidFill>
                  <a:srgbClr val="0000FF"/>
                </a:solidFill>
                <a:latin typeface="Courier New" pitchFamily="49" charset="0"/>
                <a:ea typeface="MS PGothic" pitchFamily="34" charset="-128"/>
              </a:rPr>
              <a:t>return</a:t>
            </a:r>
            <a:r>
              <a:rPr lang="en-US" altLang="zh-CN" sz="1600" dirty="0" smtClean="0">
                <a:latin typeface="Courier New" pitchFamily="49" charset="0"/>
                <a:ea typeface="MS PGothic" pitchFamily="34" charset="-128"/>
              </a:rPr>
              <a:t> 0;</a:t>
            </a:r>
            <a:endParaRPr lang="en-US" altLang="zh-CN" sz="1600" dirty="0">
              <a:latin typeface="Courier New" pitchFamily="49" charset="0"/>
              <a:ea typeface="MS PGothic" pitchFamily="34" charset="-128"/>
            </a:endParaRPr>
          </a:p>
          <a:p>
            <a:pPr eaLnBrk="1" hangingPunct="1">
              <a:lnSpc>
                <a:spcPct val="125000"/>
              </a:lnSpc>
            </a:pPr>
            <a:r>
              <a:rPr lang="en-US" altLang="zh-CN" sz="1600" b="1" dirty="0" smtClean="0">
                <a:latin typeface="Courier New" pitchFamily="49" charset="0"/>
                <a:ea typeface="MS PGothic" pitchFamily="34" charset="-128"/>
              </a:rPr>
              <a:t>}</a:t>
            </a:r>
            <a:endParaRPr lang="en-US" altLang="zh-CN" sz="1600" dirty="0">
              <a:latin typeface="Courier New" pitchFamily="49" charset="0"/>
              <a:ea typeface="MS PGothic" pitchFamily="34" charset="-128"/>
            </a:endParaRPr>
          </a:p>
        </p:txBody>
      </p:sp>
      <p:sp>
        <p:nvSpPr>
          <p:cNvPr id="25" name="Line 22"/>
          <p:cNvSpPr>
            <a:spLocks noChangeShapeType="1"/>
          </p:cNvSpPr>
          <p:nvPr/>
        </p:nvSpPr>
        <p:spPr bwMode="auto">
          <a:xfrm>
            <a:off x="3132137" y="4165159"/>
            <a:ext cx="1800223" cy="235801"/>
          </a:xfrm>
          <a:prstGeom prst="line">
            <a:avLst/>
          </a:prstGeom>
          <a:noFill/>
          <a:ln w="28575">
            <a:solidFill>
              <a:srgbClr val="33CC33"/>
            </a:solidFill>
            <a:round/>
            <a:headEnd/>
            <a:tailEnd type="triangle" w="med" len="med"/>
          </a:ln>
          <a:extLst>
            <a:ext uri="{909E8E84-426E-40DD-AFC4-6F175D3DCCD1}">
              <a14:hiddenFill xmlns:a14="http://schemas.microsoft.com/office/drawing/2010/main">
                <a:noFill/>
              </a14:hiddenFill>
            </a:ext>
          </a:extLst>
        </p:spPr>
        <p:txBody>
          <a:bodyPr/>
          <a:lstStyle/>
          <a:p>
            <a:endParaRPr lang="en-SG"/>
          </a:p>
        </p:txBody>
      </p:sp>
      <p:grpSp>
        <p:nvGrpSpPr>
          <p:cNvPr id="2" name="Group 1"/>
          <p:cNvGrpSpPr/>
          <p:nvPr/>
        </p:nvGrpSpPr>
        <p:grpSpPr>
          <a:xfrm>
            <a:off x="2521291" y="4872443"/>
            <a:ext cx="1371600" cy="426148"/>
            <a:chOff x="2521291" y="5286111"/>
            <a:chExt cx="1371600" cy="426148"/>
          </a:xfrm>
        </p:grpSpPr>
        <p:sp>
          <p:nvSpPr>
            <p:cNvPr id="41" name="Rectangle 21"/>
            <p:cNvSpPr>
              <a:spLocks noChangeArrowheads="1"/>
            </p:cNvSpPr>
            <p:nvPr/>
          </p:nvSpPr>
          <p:spPr bwMode="auto">
            <a:xfrm>
              <a:off x="2613819" y="5286111"/>
              <a:ext cx="457200" cy="228600"/>
            </a:xfrm>
            <a:prstGeom prst="rect">
              <a:avLst/>
            </a:prstGeom>
            <a:solidFill>
              <a:srgbClr val="FFFFFF"/>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C0C0C0"/>
              </a:extrusionClr>
            </a:sp3d>
          </p:spPr>
          <p:txBody>
            <a:bodyPr>
              <a:flatTx/>
            </a:bodyPr>
            <a:lstStyle/>
            <a:p>
              <a:endParaRPr lang="en-US"/>
            </a:p>
          </p:txBody>
        </p:sp>
        <p:sp>
          <p:nvSpPr>
            <p:cNvPr id="42" name="Rectangle 22"/>
            <p:cNvSpPr>
              <a:spLocks noChangeArrowheads="1"/>
            </p:cNvSpPr>
            <p:nvPr/>
          </p:nvSpPr>
          <p:spPr bwMode="auto">
            <a:xfrm>
              <a:off x="3299619" y="5286111"/>
              <a:ext cx="457200" cy="228600"/>
            </a:xfrm>
            <a:prstGeom prst="rect">
              <a:avLst/>
            </a:prstGeom>
            <a:solidFill>
              <a:srgbClr val="FFFFFF"/>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C0C0C0"/>
              </a:extrusionClr>
            </a:sp3d>
          </p:spPr>
          <p:txBody>
            <a:bodyPr>
              <a:flatTx/>
            </a:bodyPr>
            <a:lstStyle/>
            <a:p>
              <a:endParaRPr lang="en-US"/>
            </a:p>
          </p:txBody>
        </p:sp>
        <p:sp>
          <p:nvSpPr>
            <p:cNvPr id="43" name="Text Box 23"/>
            <p:cNvSpPr txBox="1">
              <a:spLocks noChangeArrowheads="1"/>
            </p:cNvSpPr>
            <p:nvPr/>
          </p:nvSpPr>
          <p:spPr bwMode="auto">
            <a:xfrm>
              <a:off x="2521291" y="5468669"/>
              <a:ext cx="685800" cy="228600"/>
            </a:xfrm>
            <a:prstGeom prst="rect">
              <a:avLst/>
            </a:prstGeom>
            <a:noFill/>
            <a:ln w="9525">
              <a:noFill/>
              <a:miter lim="800000"/>
              <a:headEnd/>
              <a:tailEnd/>
            </a:ln>
          </p:spPr>
          <p:txBody>
            <a:bodyPr/>
            <a:lstStyle/>
            <a:p>
              <a:pPr algn="ctr"/>
              <a:r>
                <a:rPr lang="en-US" sz="1000" dirty="0" smtClean="0"/>
                <a:t>var1</a:t>
              </a:r>
              <a:endParaRPr lang="en-US" dirty="0"/>
            </a:p>
          </p:txBody>
        </p:sp>
        <p:sp>
          <p:nvSpPr>
            <p:cNvPr id="44" name="Text Box 24"/>
            <p:cNvSpPr txBox="1">
              <a:spLocks noChangeArrowheads="1"/>
            </p:cNvSpPr>
            <p:nvPr/>
          </p:nvSpPr>
          <p:spPr bwMode="auto">
            <a:xfrm>
              <a:off x="3207091" y="5483659"/>
              <a:ext cx="685800" cy="228600"/>
            </a:xfrm>
            <a:prstGeom prst="rect">
              <a:avLst/>
            </a:prstGeom>
            <a:noFill/>
            <a:ln w="9525">
              <a:noFill/>
              <a:miter lim="800000"/>
              <a:headEnd/>
              <a:tailEnd/>
            </a:ln>
          </p:spPr>
          <p:txBody>
            <a:bodyPr/>
            <a:lstStyle/>
            <a:p>
              <a:pPr algn="ctr"/>
              <a:r>
                <a:rPr lang="en-US" sz="1000" dirty="0" smtClean="0"/>
                <a:t>var2</a:t>
              </a:r>
              <a:endParaRPr lang="en-US" dirty="0"/>
            </a:p>
          </p:txBody>
        </p:sp>
      </p:grpSp>
      <p:grpSp>
        <p:nvGrpSpPr>
          <p:cNvPr id="45" name="Group 44"/>
          <p:cNvGrpSpPr/>
          <p:nvPr/>
        </p:nvGrpSpPr>
        <p:grpSpPr>
          <a:xfrm>
            <a:off x="7609115" y="4078819"/>
            <a:ext cx="685800" cy="430252"/>
            <a:chOff x="7516586" y="3782275"/>
            <a:chExt cx="685800" cy="430252"/>
          </a:xfrm>
        </p:grpSpPr>
        <p:sp>
          <p:nvSpPr>
            <p:cNvPr id="46" name="Rectangle 25"/>
            <p:cNvSpPr>
              <a:spLocks noChangeArrowheads="1"/>
            </p:cNvSpPr>
            <p:nvPr/>
          </p:nvSpPr>
          <p:spPr bwMode="auto">
            <a:xfrm>
              <a:off x="7620000" y="3782275"/>
              <a:ext cx="457200" cy="228600"/>
            </a:xfrm>
            <a:prstGeom prst="rect">
              <a:avLst/>
            </a:prstGeom>
            <a:solidFill>
              <a:srgbClr val="FFFFFF"/>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C0C0C0"/>
              </a:extrusionClr>
            </a:sp3d>
          </p:spPr>
          <p:txBody>
            <a:bodyPr>
              <a:flatTx/>
            </a:bodyPr>
            <a:lstStyle/>
            <a:p>
              <a:endParaRPr lang="en-US"/>
            </a:p>
          </p:txBody>
        </p:sp>
        <p:sp>
          <p:nvSpPr>
            <p:cNvPr id="47" name="Text Box 26"/>
            <p:cNvSpPr txBox="1">
              <a:spLocks noChangeArrowheads="1"/>
            </p:cNvSpPr>
            <p:nvPr/>
          </p:nvSpPr>
          <p:spPr bwMode="auto">
            <a:xfrm>
              <a:off x="7516586" y="3983927"/>
              <a:ext cx="685800" cy="228600"/>
            </a:xfrm>
            <a:prstGeom prst="rect">
              <a:avLst/>
            </a:prstGeom>
            <a:noFill/>
            <a:ln w="9525">
              <a:noFill/>
              <a:miter lim="800000"/>
              <a:headEnd/>
              <a:tailEnd/>
            </a:ln>
          </p:spPr>
          <p:txBody>
            <a:bodyPr/>
            <a:lstStyle/>
            <a:p>
              <a:pPr algn="ctr"/>
              <a:r>
                <a:rPr lang="en-US" sz="1000" dirty="0" smtClean="0"/>
                <a:t>par</a:t>
              </a:r>
              <a:endParaRPr lang="en-US" dirty="0"/>
            </a:p>
          </p:txBody>
        </p:sp>
      </p:grpSp>
      <p:sp>
        <p:nvSpPr>
          <p:cNvPr id="40" name="Content Placeholder 1"/>
          <p:cNvSpPr>
            <a:spLocks noGrp="1"/>
          </p:cNvSpPr>
          <p:nvPr>
            <p:ph idx="1"/>
          </p:nvPr>
        </p:nvSpPr>
        <p:spPr>
          <a:xfrm>
            <a:off x="457200" y="5813088"/>
            <a:ext cx="8229600" cy="461665"/>
          </a:xfrm>
        </p:spPr>
        <p:txBody>
          <a:bodyPr wrap="square">
            <a:spAutoFit/>
          </a:bodyPr>
          <a:lstStyle/>
          <a:p>
            <a:pPr eaLnBrk="1" hangingPunct="1">
              <a:buSzPct val="80000"/>
            </a:pPr>
            <a:r>
              <a:rPr lang="en-GB" dirty="0">
                <a:solidFill>
                  <a:schemeClr val="tx1"/>
                </a:solidFill>
              </a:rPr>
              <a:t>Copy value from </a:t>
            </a:r>
            <a:r>
              <a:rPr lang="en-GB" dirty="0">
                <a:solidFill>
                  <a:schemeClr val="tx1"/>
                </a:solidFill>
                <a:latin typeface="Courier New" pitchFamily="49" charset="0"/>
                <a:cs typeface="Courier New" pitchFamily="49" charset="0"/>
              </a:rPr>
              <a:t>var1</a:t>
            </a:r>
            <a:r>
              <a:rPr lang="en-GB" dirty="0">
                <a:solidFill>
                  <a:schemeClr val="tx1"/>
                </a:solidFill>
              </a:rPr>
              <a:t> to </a:t>
            </a:r>
            <a:r>
              <a:rPr lang="en-GB" dirty="0">
                <a:solidFill>
                  <a:schemeClr val="tx1"/>
                </a:solidFill>
                <a:latin typeface="Courier New" pitchFamily="49" charset="0"/>
                <a:cs typeface="Courier New" pitchFamily="49" charset="0"/>
              </a:rPr>
              <a:t>par</a:t>
            </a:r>
            <a:endParaRPr lang="en-SG" dirty="0">
              <a:solidFill>
                <a:schemeClr val="tx1"/>
              </a:solidFill>
            </a:endParaRPr>
          </a:p>
        </p:txBody>
      </p:sp>
      <p:sp>
        <p:nvSpPr>
          <p:cNvPr id="4" name="Title 3"/>
          <p:cNvSpPr>
            <a:spLocks noGrp="1"/>
          </p:cNvSpPr>
          <p:nvPr>
            <p:ph type="title"/>
          </p:nvPr>
        </p:nvSpPr>
        <p:spPr/>
        <p:txBody>
          <a:bodyPr/>
          <a:lstStyle/>
          <a:p>
            <a:r>
              <a:rPr lang="en-GB" dirty="0"/>
              <a:t>Function Call: Flow of Control #1 </a:t>
            </a:r>
            <a:endParaRPr lang="en-SG" dirty="0"/>
          </a:p>
        </p:txBody>
      </p:sp>
      <p:sp>
        <p:nvSpPr>
          <p:cNvPr id="48" name="Slide Number Placeholder 7"/>
          <p:cNvSpPr>
            <a:spLocks noGrp="1"/>
          </p:cNvSpPr>
          <p:nvPr>
            <p:ph type="sldNum" sz="quarter" idx="11"/>
          </p:nvPr>
        </p:nvSpPr>
        <p:spPr>
          <a:xfrm>
            <a:off x="7295072" y="6459379"/>
            <a:ext cx="1391728" cy="246221"/>
          </a:xfrm>
          <a:noFill/>
        </p:spPr>
        <p:txBody>
          <a:bodyPr wrap="square">
            <a:spAutoFit/>
          </a:bodyPr>
          <a:lstStyle/>
          <a:p>
            <a:r>
              <a:rPr lang="en-US" dirty="0" smtClean="0"/>
              <a:t>Week3-revision - </a:t>
            </a:r>
            <a:fld id="{88CEA886-40A5-4138-9977-7C814AA61955}" type="slidenum">
              <a:rPr lang="en-US" smtClean="0"/>
              <a:pPr/>
              <a:t>2</a:t>
            </a:fld>
            <a:endParaRPr lang="en-US" dirty="0" smtClean="0"/>
          </a:p>
        </p:txBody>
      </p:sp>
    </p:spTree>
    <p:extLst>
      <p:ext uri="{BB962C8B-B14F-4D97-AF65-F5344CB8AC3E}">
        <p14:creationId xmlns:p14="http://schemas.microsoft.com/office/powerpoint/2010/main" val="17479145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dissolv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par>
                          <p:cTn id="16" fill="hold">
                            <p:stCondLst>
                              <p:cond delay="500"/>
                            </p:stCondLst>
                            <p:childTnLst>
                              <p:par>
                                <p:cTn id="17" presetID="9"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dissolv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dissolve">
                                      <p:cBhvr>
                                        <p:cTn id="24" dur="500"/>
                                        <p:tgtEl>
                                          <p:spTgt spid="3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left)">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up)">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right)">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up)">
                                      <p:cBhvr>
                                        <p:cTn id="44" dur="500"/>
                                        <p:tgtEl>
                                          <p:spTgt spid="16"/>
                                        </p:tgtEl>
                                      </p:cBhvr>
                                    </p:animEffect>
                                  </p:childTnLst>
                                </p:cTn>
                              </p:par>
                            </p:childTnLst>
                          </p:cTn>
                        </p:par>
                        <p:par>
                          <p:cTn id="45" fill="hold">
                            <p:stCondLst>
                              <p:cond delay="500"/>
                            </p:stCondLst>
                            <p:childTnLst>
                              <p:par>
                                <p:cTn id="46" presetID="9" presetClass="entr" presetSubtype="0"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dissolve">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dissolve">
                                      <p:cBhvr>
                                        <p:cTn id="53" dur="500"/>
                                        <p:tgtEl>
                                          <p:spTgt spid="3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left)">
                                      <p:cBhvr>
                                        <p:cTn id="58" dur="50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up)">
                                      <p:cBhvr>
                                        <p:cTn id="63" dur="500"/>
                                        <p:tgtEl>
                                          <p:spTgt spid="3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2" fill="hold" grpId="0" nodeType="click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wipe(right)">
                                      <p:cBhvr>
                                        <p:cTn id="68" dur="500"/>
                                        <p:tgtEl>
                                          <p:spTgt spid="2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wipe(up)">
                                      <p:cBhvr>
                                        <p:cTn id="73" dur="500"/>
                                        <p:tgtEl>
                                          <p:spTgt spid="27"/>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40">
                                            <p:txEl>
                                              <p:pRg st="0" end="0"/>
                                            </p:txEl>
                                          </p:spTgt>
                                        </p:tgtEl>
                                        <p:attrNameLst>
                                          <p:attrName>style.visibility</p:attrName>
                                        </p:attrNameLst>
                                      </p:cBhvr>
                                      <p:to>
                                        <p:strVal val="visible"/>
                                      </p:to>
                                    </p:set>
                                    <p:animEffect transition="in" filter="dissolve">
                                      <p:cBhvr>
                                        <p:cTn id="78" dur="500"/>
                                        <p:tgtEl>
                                          <p:spTgt spid="40">
                                            <p:txEl>
                                              <p:pRg st="0" end="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nodeType="clickEffect">
                                  <p:stCondLst>
                                    <p:cond delay="0"/>
                                  </p:stCondLst>
                                  <p:childTnLst>
                                    <p:set>
                                      <p:cBhvr>
                                        <p:cTn id="82" dur="1" fill="hold">
                                          <p:stCondLst>
                                            <p:cond delay="0"/>
                                          </p:stCondLst>
                                        </p:cTn>
                                        <p:tgtEl>
                                          <p:spTgt spid="2"/>
                                        </p:tgtEl>
                                        <p:attrNameLst>
                                          <p:attrName>style.visibility</p:attrName>
                                        </p:attrNameLst>
                                      </p:cBhvr>
                                      <p:to>
                                        <p:strVal val="visible"/>
                                      </p:to>
                                    </p:set>
                                    <p:animEffect transition="in" filter="dissolve">
                                      <p:cBhvr>
                                        <p:cTn id="83" dur="500"/>
                                        <p:tgtEl>
                                          <p:spTgt spid="2"/>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45"/>
                                        </p:tgtEl>
                                        <p:attrNameLst>
                                          <p:attrName>style.visibility</p:attrName>
                                        </p:attrNameLst>
                                      </p:cBhvr>
                                      <p:to>
                                        <p:strVal val="visible"/>
                                      </p:to>
                                    </p:set>
                                    <p:animEffect transition="in" filter="dissolve">
                                      <p:cBhvr>
                                        <p:cTn id="8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2" grpId="0" animBg="1"/>
      <p:bldP spid="23" grpId="0" animBg="1"/>
      <p:bldP spid="27" grpId="0" animBg="1"/>
      <p:bldP spid="28" grpId="0" animBg="1"/>
      <p:bldP spid="29" grpId="0" animBg="1"/>
      <p:bldP spid="30" grpId="0" animBg="1"/>
      <p:bldP spid="16" grpId="0" animBg="1"/>
      <p:bldP spid="13" grpId="0" animBg="1"/>
      <p:bldP spid="19" grpId="0"/>
      <p:bldP spid="25" grpId="0" animBg="1"/>
      <p:bldP spid="4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2" name="Rectangle 5"/>
          <p:cNvSpPr>
            <a:spLocks noChangeArrowheads="1"/>
          </p:cNvSpPr>
          <p:nvPr/>
        </p:nvSpPr>
        <p:spPr bwMode="auto">
          <a:xfrm>
            <a:off x="554038" y="1306945"/>
            <a:ext cx="3890962" cy="4304954"/>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sz="2400">
              <a:latin typeface="Times New Roman" pitchFamily="18" charset="0"/>
            </a:endParaRPr>
          </a:p>
        </p:txBody>
      </p:sp>
      <p:grpSp>
        <p:nvGrpSpPr>
          <p:cNvPr id="39" name="Group 38"/>
          <p:cNvGrpSpPr/>
          <p:nvPr/>
        </p:nvGrpSpPr>
        <p:grpSpPr>
          <a:xfrm>
            <a:off x="4789487" y="2249534"/>
            <a:ext cx="3824287" cy="1884363"/>
            <a:chOff x="4789487" y="4215620"/>
            <a:chExt cx="3824287" cy="1884363"/>
          </a:xfrm>
        </p:grpSpPr>
        <p:sp>
          <p:nvSpPr>
            <p:cNvPr id="11" name="Rectangle 47"/>
            <p:cNvSpPr>
              <a:spLocks noChangeArrowheads="1"/>
            </p:cNvSpPr>
            <p:nvPr/>
          </p:nvSpPr>
          <p:spPr bwMode="auto">
            <a:xfrm>
              <a:off x="4789487" y="4232338"/>
              <a:ext cx="3824287" cy="1830323"/>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sz="2400">
                <a:latin typeface="Times New Roman" pitchFamily="18" charset="0"/>
              </a:endParaRPr>
            </a:p>
          </p:txBody>
        </p:sp>
        <p:sp>
          <p:nvSpPr>
            <p:cNvPr id="26" name="Text Box 46"/>
            <p:cNvSpPr txBox="1">
              <a:spLocks noChangeArrowheads="1"/>
            </p:cNvSpPr>
            <p:nvPr/>
          </p:nvSpPr>
          <p:spPr bwMode="auto">
            <a:xfrm>
              <a:off x="4800600" y="4215620"/>
              <a:ext cx="3671887"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25425" algn="l"/>
                  <a:tab pos="458788" algn="l"/>
                </a:tabLst>
                <a:defRPr>
                  <a:solidFill>
                    <a:schemeClr val="tx1"/>
                  </a:solidFill>
                  <a:latin typeface="Arial" charset="0"/>
                  <a:cs typeface="Arial" charset="0"/>
                </a:defRPr>
              </a:lvl1pPr>
              <a:lvl2pPr marL="742950" indent="-285750" eaLnBrk="0" hangingPunct="0">
                <a:tabLst>
                  <a:tab pos="225425" algn="l"/>
                  <a:tab pos="458788" algn="l"/>
                </a:tabLst>
                <a:defRPr>
                  <a:solidFill>
                    <a:schemeClr val="tx1"/>
                  </a:solidFill>
                  <a:latin typeface="Arial" charset="0"/>
                  <a:cs typeface="Arial" charset="0"/>
                </a:defRPr>
              </a:lvl2pPr>
              <a:lvl3pPr marL="1143000" indent="-228600" eaLnBrk="0" hangingPunct="0">
                <a:tabLst>
                  <a:tab pos="225425" algn="l"/>
                  <a:tab pos="458788" algn="l"/>
                </a:tabLst>
                <a:defRPr>
                  <a:solidFill>
                    <a:schemeClr val="tx1"/>
                  </a:solidFill>
                  <a:latin typeface="Arial" charset="0"/>
                  <a:cs typeface="Arial" charset="0"/>
                </a:defRPr>
              </a:lvl3pPr>
              <a:lvl4pPr marL="1600200" indent="-228600" eaLnBrk="0" hangingPunct="0">
                <a:tabLst>
                  <a:tab pos="225425" algn="l"/>
                  <a:tab pos="458788" algn="l"/>
                </a:tabLst>
                <a:defRPr>
                  <a:solidFill>
                    <a:schemeClr val="tx1"/>
                  </a:solidFill>
                  <a:latin typeface="Arial" charset="0"/>
                  <a:cs typeface="Arial" charset="0"/>
                </a:defRPr>
              </a:lvl4pPr>
              <a:lvl5pPr marL="2057400" indent="-228600" eaLnBrk="0" hangingPunct="0">
                <a:tabLst>
                  <a:tab pos="225425" algn="l"/>
                  <a:tab pos="458788"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225425" algn="l"/>
                  <a:tab pos="458788"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225425" algn="l"/>
                  <a:tab pos="458788"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225425" algn="l"/>
                  <a:tab pos="458788"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225425" algn="l"/>
                  <a:tab pos="458788" algn="l"/>
                </a:tabLst>
                <a:defRPr>
                  <a:solidFill>
                    <a:schemeClr val="tx1"/>
                  </a:solidFill>
                  <a:latin typeface="Arial" charset="0"/>
                  <a:cs typeface="Arial" charset="0"/>
                </a:defRPr>
              </a:lvl9pPr>
            </a:lstStyle>
            <a:p>
              <a:pPr eaLnBrk="1" hangingPunct="1">
                <a:lnSpc>
                  <a:spcPct val="110000"/>
                </a:lnSpc>
              </a:pPr>
              <a:r>
                <a:rPr lang="en-US" altLang="zh-CN" sz="1600" b="1" dirty="0" err="1">
                  <a:solidFill>
                    <a:srgbClr val="0000FF"/>
                  </a:solidFill>
                  <a:latin typeface="Courier New" pitchFamily="49" charset="0"/>
                  <a:ea typeface="MS PGothic" pitchFamily="34" charset="-128"/>
                </a:rPr>
                <a:t>int</a:t>
              </a:r>
              <a:r>
                <a:rPr lang="en-US" altLang="zh-CN" sz="1600" b="1" dirty="0">
                  <a:solidFill>
                    <a:srgbClr val="0000FF"/>
                  </a:solidFill>
                  <a:latin typeface="Courier New" pitchFamily="49" charset="0"/>
                  <a:ea typeface="MS PGothic" pitchFamily="34" charset="-128"/>
                </a:rPr>
                <a:t> </a:t>
              </a:r>
              <a:r>
                <a:rPr lang="en-US" altLang="zh-CN" sz="1600" b="1" dirty="0" smtClean="0">
                  <a:latin typeface="Courier New" pitchFamily="49" charset="0"/>
                  <a:ea typeface="MS PGothic" pitchFamily="34" charset="-128"/>
                </a:rPr>
                <a:t>f3(</a:t>
              </a:r>
              <a:r>
                <a:rPr lang="en-US" altLang="zh-CN" sz="1600" b="1" dirty="0" err="1" smtClean="0">
                  <a:solidFill>
                    <a:srgbClr val="0000FF"/>
                  </a:solidFill>
                  <a:latin typeface="Courier New" pitchFamily="49" charset="0"/>
                  <a:ea typeface="MS PGothic" pitchFamily="34" charset="-128"/>
                </a:rPr>
                <a:t>int</a:t>
              </a:r>
              <a:r>
                <a:rPr lang="en-US" altLang="zh-CN" sz="1600" b="1" dirty="0" smtClean="0">
                  <a:solidFill>
                    <a:srgbClr val="990033"/>
                  </a:solidFill>
                  <a:latin typeface="Courier New" pitchFamily="49" charset="0"/>
                  <a:ea typeface="MS PGothic" pitchFamily="34" charset="-128"/>
                </a:rPr>
                <a:t> </a:t>
              </a:r>
              <a:r>
                <a:rPr lang="en-US" altLang="zh-CN" sz="1600" b="1" dirty="0" smtClean="0">
                  <a:latin typeface="Courier New" pitchFamily="49" charset="0"/>
                  <a:ea typeface="MS PGothic" pitchFamily="34" charset="-128"/>
                </a:rPr>
                <a:t>par1, </a:t>
              </a:r>
              <a:r>
                <a:rPr lang="en-US" altLang="zh-CN" sz="1600" b="1" dirty="0" err="1" smtClean="0">
                  <a:solidFill>
                    <a:srgbClr val="0000FF"/>
                  </a:solidFill>
                  <a:latin typeface="Courier New" pitchFamily="49" charset="0"/>
                  <a:ea typeface="MS PGothic" pitchFamily="34" charset="-128"/>
                </a:rPr>
                <a:t>int</a:t>
              </a:r>
              <a:r>
                <a:rPr lang="en-US" altLang="zh-CN" sz="1600" b="1" dirty="0" smtClean="0">
                  <a:solidFill>
                    <a:srgbClr val="0000FF"/>
                  </a:solidFill>
                  <a:latin typeface="Courier New" pitchFamily="49" charset="0"/>
                  <a:ea typeface="MS PGothic" pitchFamily="34" charset="-128"/>
                </a:rPr>
                <a:t> </a:t>
              </a:r>
              <a:r>
                <a:rPr lang="en-US" altLang="zh-CN" sz="1600" b="1" dirty="0" smtClean="0">
                  <a:latin typeface="Courier New" pitchFamily="49" charset="0"/>
                  <a:ea typeface="MS PGothic" pitchFamily="34" charset="-128"/>
                </a:rPr>
                <a:t>par2)</a:t>
              </a:r>
              <a:r>
                <a:rPr lang="en-US" altLang="zh-CN" sz="1600" dirty="0" smtClean="0">
                  <a:solidFill>
                    <a:srgbClr val="003399"/>
                  </a:solidFill>
                  <a:latin typeface="Courier New" pitchFamily="49" charset="0"/>
                  <a:ea typeface="MS PGothic" pitchFamily="34" charset="-128"/>
                </a:rPr>
                <a:t> </a:t>
              </a:r>
              <a:endParaRPr lang="en-US" altLang="zh-CN" sz="1600" dirty="0">
                <a:solidFill>
                  <a:srgbClr val="003399"/>
                </a:solidFill>
                <a:latin typeface="Courier New" pitchFamily="49" charset="0"/>
                <a:ea typeface="MS PGothic" pitchFamily="34" charset="-128"/>
              </a:endParaRPr>
            </a:p>
            <a:p>
              <a:pPr eaLnBrk="1" hangingPunct="1">
                <a:lnSpc>
                  <a:spcPct val="110000"/>
                </a:lnSpc>
              </a:pPr>
              <a:r>
                <a:rPr lang="en-US" altLang="zh-CN" sz="1600" b="1" dirty="0">
                  <a:latin typeface="Courier New" pitchFamily="49" charset="0"/>
                  <a:ea typeface="MS PGothic" pitchFamily="34" charset="-128"/>
                </a:rPr>
                <a:t>{</a:t>
              </a:r>
            </a:p>
            <a:p>
              <a:pPr eaLnBrk="1" hangingPunct="1"/>
              <a:r>
                <a:rPr lang="en-US" altLang="zh-CN" sz="1600" dirty="0">
                  <a:latin typeface="Courier New" pitchFamily="49" charset="0"/>
                  <a:ea typeface="MS PGothic" pitchFamily="34" charset="-128"/>
                </a:rPr>
                <a:t>  &lt;statement-1&gt;</a:t>
              </a:r>
            </a:p>
            <a:p>
              <a:pPr eaLnBrk="1" hangingPunct="1"/>
              <a:r>
                <a:rPr lang="en-US" altLang="zh-CN" sz="1600" dirty="0">
                  <a:latin typeface="Courier New" pitchFamily="49" charset="0"/>
                  <a:ea typeface="MS PGothic" pitchFamily="34" charset="-128"/>
                </a:rPr>
                <a:t>  . . .	</a:t>
              </a:r>
            </a:p>
            <a:p>
              <a:pPr eaLnBrk="1" hangingPunct="1"/>
              <a:r>
                <a:rPr lang="en-US" altLang="zh-CN" sz="1600" dirty="0">
                  <a:latin typeface="Courier New" pitchFamily="49" charset="0"/>
                  <a:ea typeface="MS PGothic" pitchFamily="34" charset="-128"/>
                </a:rPr>
                <a:t>  &lt;statement-n</a:t>
              </a:r>
              <a:r>
                <a:rPr lang="en-US" altLang="zh-CN" sz="1600" dirty="0" smtClean="0">
                  <a:latin typeface="Courier New" pitchFamily="49" charset="0"/>
                  <a:ea typeface="MS PGothic" pitchFamily="34" charset="-128"/>
                </a:rPr>
                <a:t>&gt;</a:t>
              </a:r>
            </a:p>
            <a:p>
              <a:pPr eaLnBrk="1" hangingPunct="1"/>
              <a:r>
                <a:rPr lang="en-US" altLang="zh-CN" sz="1600" dirty="0" smtClean="0">
                  <a:latin typeface="Courier New" pitchFamily="49" charset="0"/>
                  <a:ea typeface="MS PGothic" pitchFamily="34" charset="-128"/>
                </a:rPr>
                <a:t>  </a:t>
              </a:r>
              <a:r>
                <a:rPr lang="en-US" altLang="zh-CN" sz="1600" b="1" dirty="0" smtClean="0">
                  <a:solidFill>
                    <a:srgbClr val="0000FF"/>
                  </a:solidFill>
                  <a:latin typeface="Courier New" pitchFamily="49" charset="0"/>
                  <a:ea typeface="MS PGothic" pitchFamily="34" charset="-128"/>
                </a:rPr>
                <a:t>return</a:t>
              </a:r>
              <a:r>
                <a:rPr lang="en-US" altLang="zh-CN" sz="1600" dirty="0" smtClean="0">
                  <a:solidFill>
                    <a:srgbClr val="003399"/>
                  </a:solidFill>
                  <a:latin typeface="Courier New" pitchFamily="49" charset="0"/>
                  <a:ea typeface="MS PGothic" pitchFamily="34" charset="-128"/>
                </a:rPr>
                <a:t> </a:t>
              </a:r>
              <a:r>
                <a:rPr lang="en-US" altLang="zh-CN" sz="1600" dirty="0" smtClean="0">
                  <a:latin typeface="Courier New" pitchFamily="49" charset="0"/>
                  <a:ea typeface="MS PGothic" pitchFamily="34" charset="-128"/>
                </a:rPr>
                <a:t>par1 + par2;</a:t>
              </a:r>
              <a:endParaRPr lang="en-US" altLang="zh-CN" sz="1600" dirty="0">
                <a:latin typeface="Courier New" pitchFamily="49" charset="0"/>
                <a:ea typeface="MS PGothic" pitchFamily="34" charset="-128"/>
              </a:endParaRPr>
            </a:p>
            <a:p>
              <a:pPr eaLnBrk="1" hangingPunct="1">
                <a:lnSpc>
                  <a:spcPct val="110000"/>
                </a:lnSpc>
              </a:pPr>
              <a:r>
                <a:rPr lang="en-US" altLang="zh-CN" sz="1600" b="1" dirty="0">
                  <a:latin typeface="Courier New" pitchFamily="49" charset="0"/>
                  <a:ea typeface="MS PGothic" pitchFamily="34" charset="-128"/>
                </a:rPr>
                <a:t>}</a:t>
              </a:r>
            </a:p>
          </p:txBody>
        </p:sp>
      </p:grpSp>
      <p:sp>
        <p:nvSpPr>
          <p:cNvPr id="31" name="Rectangle 12"/>
          <p:cNvSpPr>
            <a:spLocks noChangeArrowheads="1"/>
          </p:cNvSpPr>
          <p:nvPr/>
        </p:nvSpPr>
        <p:spPr bwMode="auto">
          <a:xfrm>
            <a:off x="911226" y="3035734"/>
            <a:ext cx="2108422" cy="288925"/>
          </a:xfrm>
          <a:prstGeom prst="rect">
            <a:avLst/>
          </a:prstGeom>
          <a:solidFill>
            <a:srgbClr val="FFFFCC"/>
          </a:solidFill>
          <a:ln w="9525">
            <a:solidFill>
              <a:schemeClr val="tx1"/>
            </a:solidFill>
            <a:miter lim="800000"/>
            <a:headEnd/>
            <a:tailEnd/>
          </a:ln>
        </p:spPr>
        <p:txBody>
          <a:bodyPr wrap="none" anchor="ctr"/>
          <a:lstStyle/>
          <a:p>
            <a:endParaRPr lang="zh-CN" altLang="en-US" sz="2400">
              <a:latin typeface="Times New Roman" pitchFamily="18" charset="0"/>
            </a:endParaRPr>
          </a:p>
        </p:txBody>
      </p:sp>
      <p:sp>
        <p:nvSpPr>
          <p:cNvPr id="13" name="Rectangle 12"/>
          <p:cNvSpPr>
            <a:spLocks noChangeArrowheads="1"/>
          </p:cNvSpPr>
          <p:nvPr/>
        </p:nvSpPr>
        <p:spPr bwMode="auto">
          <a:xfrm>
            <a:off x="900113" y="4020697"/>
            <a:ext cx="2119535" cy="288925"/>
          </a:xfrm>
          <a:prstGeom prst="rect">
            <a:avLst/>
          </a:prstGeom>
          <a:solidFill>
            <a:srgbClr val="FFFFCC"/>
          </a:solidFill>
          <a:ln w="9525">
            <a:solidFill>
              <a:schemeClr val="tx1"/>
            </a:solidFill>
            <a:miter lim="800000"/>
            <a:headEnd/>
            <a:tailEnd/>
          </a:ln>
        </p:spPr>
        <p:txBody>
          <a:bodyPr wrap="none" anchor="ctr"/>
          <a:lstStyle/>
          <a:p>
            <a:endParaRPr lang="zh-CN" altLang="en-US" sz="2400">
              <a:latin typeface="Times New Roman" pitchFamily="18" charset="0"/>
            </a:endParaRPr>
          </a:p>
        </p:txBody>
      </p:sp>
      <p:sp>
        <p:nvSpPr>
          <p:cNvPr id="19" name="Text Box 6"/>
          <p:cNvSpPr txBox="1">
            <a:spLocks noChangeArrowheads="1"/>
          </p:cNvSpPr>
          <p:nvPr/>
        </p:nvSpPr>
        <p:spPr bwMode="auto">
          <a:xfrm>
            <a:off x="625475" y="1379971"/>
            <a:ext cx="3802062" cy="423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25425" algn="l"/>
                <a:tab pos="458788" algn="l"/>
              </a:tabLst>
              <a:defRPr>
                <a:solidFill>
                  <a:schemeClr val="tx1"/>
                </a:solidFill>
                <a:latin typeface="Arial" charset="0"/>
                <a:cs typeface="Arial" charset="0"/>
              </a:defRPr>
            </a:lvl1pPr>
            <a:lvl2pPr marL="742950" indent="-285750" eaLnBrk="0" hangingPunct="0">
              <a:tabLst>
                <a:tab pos="225425" algn="l"/>
                <a:tab pos="458788" algn="l"/>
              </a:tabLst>
              <a:defRPr>
                <a:solidFill>
                  <a:schemeClr val="tx1"/>
                </a:solidFill>
                <a:latin typeface="Arial" charset="0"/>
                <a:cs typeface="Arial" charset="0"/>
              </a:defRPr>
            </a:lvl2pPr>
            <a:lvl3pPr marL="1143000" indent="-228600" eaLnBrk="0" hangingPunct="0">
              <a:tabLst>
                <a:tab pos="225425" algn="l"/>
                <a:tab pos="458788" algn="l"/>
              </a:tabLst>
              <a:defRPr>
                <a:solidFill>
                  <a:schemeClr val="tx1"/>
                </a:solidFill>
                <a:latin typeface="Arial" charset="0"/>
                <a:cs typeface="Arial" charset="0"/>
              </a:defRPr>
            </a:lvl3pPr>
            <a:lvl4pPr marL="1600200" indent="-228600" eaLnBrk="0" hangingPunct="0">
              <a:tabLst>
                <a:tab pos="225425" algn="l"/>
                <a:tab pos="458788" algn="l"/>
              </a:tabLst>
              <a:defRPr>
                <a:solidFill>
                  <a:schemeClr val="tx1"/>
                </a:solidFill>
                <a:latin typeface="Arial" charset="0"/>
                <a:cs typeface="Arial" charset="0"/>
              </a:defRPr>
            </a:lvl4pPr>
            <a:lvl5pPr marL="2057400" indent="-228600" eaLnBrk="0" hangingPunct="0">
              <a:tabLst>
                <a:tab pos="225425" algn="l"/>
                <a:tab pos="458788"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225425" algn="l"/>
                <a:tab pos="458788"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225425" algn="l"/>
                <a:tab pos="458788"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225425" algn="l"/>
                <a:tab pos="458788"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225425" algn="l"/>
                <a:tab pos="458788" algn="l"/>
              </a:tabLst>
              <a:defRPr>
                <a:solidFill>
                  <a:schemeClr val="tx1"/>
                </a:solidFill>
                <a:latin typeface="Arial" charset="0"/>
                <a:cs typeface="Arial" charset="0"/>
              </a:defRPr>
            </a:lvl9pPr>
          </a:lstStyle>
          <a:p>
            <a:pPr eaLnBrk="1" hangingPunct="1">
              <a:lnSpc>
                <a:spcPct val="80000"/>
              </a:lnSpc>
            </a:pPr>
            <a:r>
              <a:rPr lang="en-US" altLang="zh-CN" sz="1600" b="1" dirty="0">
                <a:solidFill>
                  <a:srgbClr val="0000FF"/>
                </a:solidFill>
                <a:latin typeface="Courier New" pitchFamily="49" charset="0"/>
                <a:ea typeface="MS PGothic" pitchFamily="34" charset="-128"/>
              </a:rPr>
              <a:t>int</a:t>
            </a:r>
            <a:r>
              <a:rPr lang="en-US" altLang="zh-CN" sz="1600" b="1" dirty="0">
                <a:solidFill>
                  <a:srgbClr val="990033"/>
                </a:solidFill>
                <a:latin typeface="Courier New" pitchFamily="49" charset="0"/>
                <a:ea typeface="MS PGothic" pitchFamily="34" charset="-128"/>
              </a:rPr>
              <a:t> </a:t>
            </a:r>
            <a:r>
              <a:rPr lang="en-US" altLang="zh-CN" sz="1600" b="1" dirty="0">
                <a:latin typeface="Courier New" pitchFamily="49" charset="0"/>
                <a:ea typeface="MS PGothic" pitchFamily="34" charset="-128"/>
              </a:rPr>
              <a:t>main(</a:t>
            </a:r>
            <a:r>
              <a:rPr lang="en-US" altLang="zh-CN" sz="1600" b="1" dirty="0">
                <a:solidFill>
                  <a:srgbClr val="0000FF"/>
                </a:solidFill>
                <a:latin typeface="Courier New" pitchFamily="49" charset="0"/>
                <a:ea typeface="MS PGothic" pitchFamily="34" charset="-128"/>
              </a:rPr>
              <a:t>void</a:t>
            </a:r>
            <a:r>
              <a:rPr lang="en-US" altLang="zh-CN" sz="1600" b="1" dirty="0">
                <a:latin typeface="Courier New" pitchFamily="49" charset="0"/>
                <a:ea typeface="MS PGothic" pitchFamily="34" charset="-128"/>
              </a:rPr>
              <a:t>)</a:t>
            </a:r>
          </a:p>
          <a:p>
            <a:pPr eaLnBrk="1" hangingPunct="1">
              <a:lnSpc>
                <a:spcPct val="80000"/>
              </a:lnSpc>
            </a:pPr>
            <a:r>
              <a:rPr lang="en-US" altLang="zh-CN" sz="1600" b="1" dirty="0">
                <a:latin typeface="Courier New" pitchFamily="49" charset="0"/>
                <a:ea typeface="MS PGothic" pitchFamily="34" charset="-128"/>
              </a:rPr>
              <a:t>{</a:t>
            </a:r>
          </a:p>
          <a:p>
            <a:pPr eaLnBrk="1" hangingPunct="1">
              <a:lnSpc>
                <a:spcPct val="80000"/>
              </a:lnSpc>
            </a:pPr>
            <a:r>
              <a:rPr lang="en-US" altLang="zh-CN" sz="1600" dirty="0">
                <a:solidFill>
                  <a:srgbClr val="003399"/>
                </a:solidFill>
                <a:latin typeface="Courier New" pitchFamily="49" charset="0"/>
                <a:ea typeface="MS PGothic" pitchFamily="34" charset="-128"/>
              </a:rPr>
              <a:t>  </a:t>
            </a:r>
            <a:r>
              <a:rPr lang="en-US" altLang="zh-CN" sz="1600" b="1" dirty="0" err="1">
                <a:solidFill>
                  <a:srgbClr val="0000FF"/>
                </a:solidFill>
                <a:latin typeface="Courier New" pitchFamily="49" charset="0"/>
                <a:ea typeface="MS PGothic" pitchFamily="34" charset="-128"/>
              </a:rPr>
              <a:t>int</a:t>
            </a:r>
            <a:r>
              <a:rPr lang="en-US" altLang="zh-CN" sz="1600" dirty="0">
                <a:solidFill>
                  <a:srgbClr val="0000FF"/>
                </a:solidFill>
                <a:latin typeface="Courier New" pitchFamily="49" charset="0"/>
                <a:ea typeface="MS PGothic" pitchFamily="34" charset="-128"/>
              </a:rPr>
              <a:t> </a:t>
            </a:r>
            <a:r>
              <a:rPr lang="en-US" altLang="zh-CN" sz="1600" dirty="0" smtClean="0">
                <a:latin typeface="Courier New" pitchFamily="49" charset="0"/>
                <a:ea typeface="MS PGothic" pitchFamily="34" charset="-128"/>
              </a:rPr>
              <a:t>var1, var2;</a:t>
            </a:r>
            <a:endParaRPr lang="en-US" altLang="zh-CN" sz="1600" dirty="0">
              <a:latin typeface="Courier New" pitchFamily="49" charset="0"/>
              <a:ea typeface="MS PGothic" pitchFamily="34" charset="-128"/>
            </a:endParaRPr>
          </a:p>
          <a:p>
            <a:pPr eaLnBrk="1" hangingPunct="1">
              <a:lnSpc>
                <a:spcPct val="80000"/>
              </a:lnSpc>
            </a:pPr>
            <a:endParaRPr lang="en-US" altLang="zh-CN" sz="1600" dirty="0">
              <a:solidFill>
                <a:srgbClr val="003399"/>
              </a:solidFill>
              <a:latin typeface="Courier New" pitchFamily="49" charset="0"/>
              <a:ea typeface="MS PGothic" pitchFamily="34" charset="-128"/>
            </a:endParaRPr>
          </a:p>
          <a:p>
            <a:pPr eaLnBrk="1" hangingPunct="1">
              <a:lnSpc>
                <a:spcPct val="80000"/>
              </a:lnSpc>
            </a:pPr>
            <a:r>
              <a:rPr lang="en-US" altLang="zh-CN" sz="1600" dirty="0">
                <a:solidFill>
                  <a:srgbClr val="FF0000"/>
                </a:solidFill>
                <a:latin typeface="Courier New" pitchFamily="49" charset="0"/>
                <a:ea typeface="MS PGothic" pitchFamily="34" charset="-128"/>
              </a:rPr>
              <a:t>	</a:t>
            </a:r>
            <a:r>
              <a:rPr lang="en-US" altLang="zh-CN" sz="1600" dirty="0">
                <a:latin typeface="Courier New" pitchFamily="49" charset="0"/>
                <a:ea typeface="MS PGothic" pitchFamily="34" charset="-128"/>
              </a:rPr>
              <a:t>&lt;statement-1&gt;</a:t>
            </a:r>
          </a:p>
          <a:p>
            <a:pPr eaLnBrk="1" hangingPunct="1">
              <a:lnSpc>
                <a:spcPct val="125000"/>
              </a:lnSpc>
            </a:pPr>
            <a:r>
              <a:rPr lang="en-US" altLang="zh-CN" sz="1600" dirty="0">
                <a:latin typeface="Courier New" pitchFamily="49" charset="0"/>
                <a:ea typeface="MS PGothic" pitchFamily="34" charset="-128"/>
              </a:rPr>
              <a:t>	&lt;statement-2&gt;</a:t>
            </a:r>
          </a:p>
          <a:p>
            <a:pPr eaLnBrk="1" hangingPunct="1">
              <a:lnSpc>
                <a:spcPct val="125000"/>
              </a:lnSpc>
            </a:pPr>
            <a:r>
              <a:rPr lang="en-US" altLang="zh-CN" sz="1600" dirty="0">
                <a:latin typeface="Courier New" pitchFamily="49" charset="0"/>
                <a:ea typeface="MS PGothic" pitchFamily="34" charset="-128"/>
              </a:rPr>
              <a:t>	</a:t>
            </a:r>
            <a:r>
              <a:rPr lang="en-US" altLang="zh-CN" sz="1600" dirty="0" smtClean="0">
                <a:latin typeface="Courier New" pitchFamily="49" charset="0"/>
                <a:ea typeface="MS PGothic" pitchFamily="34" charset="-128"/>
              </a:rPr>
              <a:t>. </a:t>
            </a:r>
            <a:r>
              <a:rPr lang="en-US" altLang="zh-CN" sz="1600" dirty="0">
                <a:latin typeface="Courier New" pitchFamily="49" charset="0"/>
                <a:ea typeface="MS PGothic" pitchFamily="34" charset="-128"/>
              </a:rPr>
              <a:t>. .</a:t>
            </a:r>
          </a:p>
          <a:p>
            <a:pPr eaLnBrk="1" hangingPunct="1">
              <a:lnSpc>
                <a:spcPct val="125000"/>
              </a:lnSpc>
            </a:pPr>
            <a:r>
              <a:rPr lang="en-US" altLang="zh-CN" sz="1600" dirty="0">
                <a:latin typeface="Courier New" pitchFamily="49" charset="0"/>
                <a:ea typeface="MS PGothic" pitchFamily="34" charset="-128"/>
              </a:rPr>
              <a:t>  </a:t>
            </a:r>
            <a:r>
              <a:rPr lang="en-US" altLang="zh-CN" sz="1600" dirty="0" smtClean="0">
                <a:latin typeface="Courier New" pitchFamily="49" charset="0"/>
                <a:ea typeface="MS PGothic" pitchFamily="34" charset="-128"/>
              </a:rPr>
              <a:t>var1 = f3(1, 2);</a:t>
            </a:r>
            <a:endParaRPr lang="en-US" altLang="zh-CN" sz="1600" dirty="0">
              <a:latin typeface="Courier New" pitchFamily="49" charset="0"/>
              <a:ea typeface="MS PGothic" pitchFamily="34" charset="-128"/>
            </a:endParaRPr>
          </a:p>
          <a:p>
            <a:pPr eaLnBrk="1" hangingPunct="1">
              <a:lnSpc>
                <a:spcPct val="125000"/>
              </a:lnSpc>
            </a:pPr>
            <a:endParaRPr lang="en-US" altLang="zh-CN" sz="400" dirty="0">
              <a:latin typeface="Courier New" pitchFamily="49" charset="0"/>
              <a:ea typeface="MS PGothic" pitchFamily="34" charset="-128"/>
            </a:endParaRPr>
          </a:p>
          <a:p>
            <a:pPr eaLnBrk="1" hangingPunct="1">
              <a:lnSpc>
                <a:spcPct val="125000"/>
              </a:lnSpc>
            </a:pPr>
            <a:r>
              <a:rPr lang="en-US" altLang="zh-CN" sz="1600" dirty="0">
                <a:latin typeface="Courier New" pitchFamily="49" charset="0"/>
                <a:ea typeface="MS PGothic" pitchFamily="34" charset="-128"/>
              </a:rPr>
              <a:t>	. . </a:t>
            </a:r>
            <a:r>
              <a:rPr lang="en-US" altLang="zh-CN" sz="1600" dirty="0" smtClean="0">
                <a:latin typeface="Courier New" pitchFamily="49" charset="0"/>
                <a:ea typeface="MS PGothic" pitchFamily="34" charset="-128"/>
              </a:rPr>
              <a:t>.</a:t>
            </a:r>
          </a:p>
          <a:p>
            <a:pPr eaLnBrk="1" hangingPunct="1">
              <a:lnSpc>
                <a:spcPct val="125000"/>
              </a:lnSpc>
            </a:pPr>
            <a:r>
              <a:rPr lang="en-US" altLang="zh-CN" sz="1600" dirty="0">
                <a:latin typeface="Courier New" pitchFamily="49" charset="0"/>
                <a:ea typeface="MS PGothic" pitchFamily="34" charset="-128"/>
              </a:rPr>
              <a:t>	&lt;</a:t>
            </a:r>
            <a:r>
              <a:rPr lang="en-US" altLang="zh-CN" sz="1600" dirty="0" smtClean="0">
                <a:latin typeface="Courier New" pitchFamily="49" charset="0"/>
                <a:ea typeface="MS PGothic" pitchFamily="34" charset="-128"/>
              </a:rPr>
              <a:t>statement-m&gt;</a:t>
            </a:r>
          </a:p>
          <a:p>
            <a:pPr eaLnBrk="1" hangingPunct="1">
              <a:lnSpc>
                <a:spcPct val="125000"/>
              </a:lnSpc>
            </a:pPr>
            <a:r>
              <a:rPr lang="en-US" altLang="zh-CN" sz="1600" dirty="0">
                <a:latin typeface="Courier New" pitchFamily="49" charset="0"/>
                <a:ea typeface="MS PGothic" pitchFamily="34" charset="-128"/>
              </a:rPr>
              <a:t>	var2 = </a:t>
            </a:r>
            <a:r>
              <a:rPr lang="en-US" altLang="zh-CN" sz="1600" dirty="0" smtClean="0">
                <a:latin typeface="Courier New" pitchFamily="49" charset="0"/>
                <a:ea typeface="MS PGothic" pitchFamily="34" charset="-128"/>
              </a:rPr>
              <a:t>f3(3, 4);</a:t>
            </a:r>
            <a:endParaRPr lang="en-US" altLang="zh-CN" sz="1600" dirty="0">
              <a:latin typeface="Courier New" pitchFamily="49" charset="0"/>
              <a:ea typeface="MS PGothic" pitchFamily="34" charset="-128"/>
            </a:endParaRPr>
          </a:p>
          <a:p>
            <a:pPr eaLnBrk="1" hangingPunct="1">
              <a:lnSpc>
                <a:spcPct val="125000"/>
              </a:lnSpc>
            </a:pPr>
            <a:r>
              <a:rPr lang="en-US" altLang="zh-CN" sz="1600" dirty="0" smtClean="0">
                <a:latin typeface="Courier New" pitchFamily="49" charset="0"/>
                <a:ea typeface="MS PGothic" pitchFamily="34" charset="-128"/>
              </a:rPr>
              <a:t>  . </a:t>
            </a:r>
            <a:r>
              <a:rPr lang="en-US" altLang="zh-CN" sz="1600" dirty="0">
                <a:latin typeface="Courier New" pitchFamily="49" charset="0"/>
                <a:ea typeface="MS PGothic" pitchFamily="34" charset="-128"/>
              </a:rPr>
              <a:t>. </a:t>
            </a:r>
            <a:r>
              <a:rPr lang="en-US" altLang="zh-CN" sz="1600" dirty="0" smtClean="0">
                <a:latin typeface="Courier New" pitchFamily="49" charset="0"/>
                <a:ea typeface="MS PGothic" pitchFamily="34" charset="-128"/>
              </a:rPr>
              <a:t>.</a:t>
            </a:r>
          </a:p>
          <a:p>
            <a:pPr eaLnBrk="1" hangingPunct="1">
              <a:lnSpc>
                <a:spcPct val="125000"/>
              </a:lnSpc>
            </a:pPr>
            <a:r>
              <a:rPr lang="en-US" altLang="zh-CN" sz="1600" dirty="0">
                <a:latin typeface="Courier New" pitchFamily="49" charset="0"/>
                <a:ea typeface="MS PGothic" pitchFamily="34" charset="-128"/>
              </a:rPr>
              <a:t>	&lt;</a:t>
            </a:r>
            <a:r>
              <a:rPr lang="en-US" altLang="zh-CN" sz="1600" dirty="0" smtClean="0">
                <a:latin typeface="Courier New" pitchFamily="49" charset="0"/>
                <a:ea typeface="MS PGothic" pitchFamily="34" charset="-128"/>
              </a:rPr>
              <a:t>statement-n&gt;</a:t>
            </a:r>
            <a:endParaRPr lang="en-US" altLang="zh-CN" sz="1600" dirty="0">
              <a:latin typeface="Courier New" pitchFamily="49" charset="0"/>
              <a:ea typeface="MS PGothic" pitchFamily="34" charset="-128"/>
            </a:endParaRPr>
          </a:p>
          <a:p>
            <a:pPr eaLnBrk="1" hangingPunct="1">
              <a:lnSpc>
                <a:spcPct val="125000"/>
              </a:lnSpc>
            </a:pPr>
            <a:r>
              <a:rPr lang="en-US" altLang="zh-CN" sz="1600" dirty="0" smtClean="0">
                <a:latin typeface="Courier New" pitchFamily="49" charset="0"/>
                <a:ea typeface="MS PGothic" pitchFamily="34" charset="-128"/>
              </a:rPr>
              <a:t>  </a:t>
            </a:r>
            <a:r>
              <a:rPr lang="en-US" altLang="zh-CN" sz="1600" b="1" dirty="0" smtClean="0">
                <a:solidFill>
                  <a:srgbClr val="0000FF"/>
                </a:solidFill>
                <a:latin typeface="Courier New" pitchFamily="49" charset="0"/>
                <a:ea typeface="MS PGothic" pitchFamily="34" charset="-128"/>
              </a:rPr>
              <a:t>return</a:t>
            </a:r>
            <a:r>
              <a:rPr lang="en-US" altLang="zh-CN" sz="1600" dirty="0" smtClean="0">
                <a:latin typeface="Courier New" pitchFamily="49" charset="0"/>
                <a:ea typeface="MS PGothic" pitchFamily="34" charset="-128"/>
              </a:rPr>
              <a:t> 0;</a:t>
            </a:r>
            <a:endParaRPr lang="en-US" altLang="zh-CN" sz="1600" dirty="0">
              <a:latin typeface="Courier New" pitchFamily="49" charset="0"/>
              <a:ea typeface="MS PGothic" pitchFamily="34" charset="-128"/>
            </a:endParaRPr>
          </a:p>
          <a:p>
            <a:pPr eaLnBrk="1" hangingPunct="1">
              <a:lnSpc>
                <a:spcPct val="125000"/>
              </a:lnSpc>
            </a:pPr>
            <a:r>
              <a:rPr lang="en-US" altLang="zh-CN" sz="1600" b="1" dirty="0" smtClean="0">
                <a:latin typeface="Courier New" pitchFamily="49" charset="0"/>
                <a:ea typeface="MS PGothic" pitchFamily="34" charset="-128"/>
              </a:rPr>
              <a:t>}</a:t>
            </a:r>
            <a:endParaRPr lang="en-US" altLang="zh-CN" sz="1600" dirty="0">
              <a:latin typeface="Courier New" pitchFamily="49" charset="0"/>
              <a:ea typeface="MS PGothic" pitchFamily="34" charset="-128"/>
            </a:endParaRPr>
          </a:p>
        </p:txBody>
      </p:sp>
      <p:sp>
        <p:nvSpPr>
          <p:cNvPr id="15" name="Content Placeholder 1"/>
          <p:cNvSpPr>
            <a:spLocks noGrp="1"/>
          </p:cNvSpPr>
          <p:nvPr>
            <p:ph idx="1"/>
          </p:nvPr>
        </p:nvSpPr>
        <p:spPr>
          <a:xfrm>
            <a:off x="457200" y="5813088"/>
            <a:ext cx="8229600" cy="461665"/>
          </a:xfrm>
        </p:spPr>
        <p:txBody>
          <a:bodyPr wrap="square">
            <a:spAutoFit/>
          </a:bodyPr>
          <a:lstStyle/>
          <a:p>
            <a:pPr eaLnBrk="1" hangingPunct="1">
              <a:buSzPct val="80000"/>
            </a:pPr>
            <a:r>
              <a:rPr lang="en-SG" dirty="0">
                <a:solidFill>
                  <a:schemeClr val="tx1"/>
                </a:solidFill>
              </a:rPr>
              <a:t>Re-use </a:t>
            </a:r>
            <a:r>
              <a:rPr lang="en-SG" dirty="0" smtClean="0">
                <a:solidFill>
                  <a:schemeClr val="tx1"/>
                </a:solidFill>
              </a:rPr>
              <a:t>a </a:t>
            </a:r>
            <a:r>
              <a:rPr lang="en-SG" dirty="0">
                <a:solidFill>
                  <a:schemeClr val="tx1"/>
                </a:solidFill>
              </a:rPr>
              <a:t>block of code</a:t>
            </a:r>
          </a:p>
        </p:txBody>
      </p:sp>
      <p:sp>
        <p:nvSpPr>
          <p:cNvPr id="2" name="Title 1"/>
          <p:cNvSpPr>
            <a:spLocks noGrp="1"/>
          </p:cNvSpPr>
          <p:nvPr>
            <p:ph type="title"/>
          </p:nvPr>
        </p:nvSpPr>
        <p:spPr/>
        <p:txBody>
          <a:bodyPr/>
          <a:lstStyle/>
          <a:p>
            <a:r>
              <a:rPr lang="en-GB" dirty="0"/>
              <a:t>Function Call: Flow of Control #2 </a:t>
            </a:r>
            <a:endParaRPr lang="en-SG" dirty="0"/>
          </a:p>
        </p:txBody>
      </p:sp>
      <p:sp>
        <p:nvSpPr>
          <p:cNvPr id="14" name="Slide Number Placeholder 7"/>
          <p:cNvSpPr>
            <a:spLocks noGrp="1"/>
          </p:cNvSpPr>
          <p:nvPr>
            <p:ph type="sldNum" sz="quarter" idx="11"/>
          </p:nvPr>
        </p:nvSpPr>
        <p:spPr>
          <a:xfrm>
            <a:off x="7295072" y="6459379"/>
            <a:ext cx="1391728" cy="246221"/>
          </a:xfrm>
          <a:noFill/>
        </p:spPr>
        <p:txBody>
          <a:bodyPr wrap="square">
            <a:spAutoFit/>
          </a:bodyPr>
          <a:lstStyle/>
          <a:p>
            <a:r>
              <a:rPr lang="en-US" dirty="0" smtClean="0"/>
              <a:t>Week3-revision - </a:t>
            </a:r>
            <a:fld id="{88CEA886-40A5-4138-9977-7C814AA61955}" type="slidenum">
              <a:rPr lang="en-US" smtClean="0"/>
              <a:pPr/>
              <a:t>3</a:t>
            </a:fld>
            <a:endParaRPr lang="en-US" dirty="0" smtClean="0"/>
          </a:p>
        </p:txBody>
      </p:sp>
    </p:spTree>
    <p:extLst>
      <p:ext uri="{BB962C8B-B14F-4D97-AF65-F5344CB8AC3E}">
        <p14:creationId xmlns:p14="http://schemas.microsoft.com/office/powerpoint/2010/main" val="27404663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dissolv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dissolve">
                                      <p:cBhvr>
                                        <p:cTn id="15" dur="5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dissolve">
                                      <p:cBhvr>
                                        <p:cTn id="20" dur="500"/>
                                        <p:tgtEl>
                                          <p:spTgt spid="3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5">
                                            <p:txEl>
                                              <p:pRg st="0" end="0"/>
                                            </p:txEl>
                                          </p:spTgt>
                                        </p:tgtEl>
                                        <p:attrNameLst>
                                          <p:attrName>style.visibility</p:attrName>
                                        </p:attrNameLst>
                                      </p:cBhvr>
                                      <p:to>
                                        <p:strVal val="visible"/>
                                      </p:to>
                                    </p:set>
                                    <p:animEffect transition="in" filter="dissolve">
                                      <p:cBhvr>
                                        <p:cTn id="30"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1" grpId="0" animBg="1"/>
      <p:bldP spid="13" grpId="0" animBg="1"/>
      <p:bldP spid="19" grpId="0"/>
      <p:bldP spid="1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7"/>
          <p:cNvSpPr>
            <a:spLocks noGrp="1"/>
          </p:cNvSpPr>
          <p:nvPr>
            <p:ph type="sldNum" sz="quarter" idx="11"/>
          </p:nvPr>
        </p:nvSpPr>
        <p:spPr>
          <a:xfrm>
            <a:off x="7295072" y="6459379"/>
            <a:ext cx="1391728" cy="246221"/>
          </a:xfrm>
          <a:noFill/>
        </p:spPr>
        <p:txBody>
          <a:bodyPr wrap="square">
            <a:spAutoFit/>
          </a:bodyPr>
          <a:lstStyle/>
          <a:p>
            <a:r>
              <a:rPr lang="en-US" dirty="0" smtClean="0"/>
              <a:t>Week3-revision - </a:t>
            </a:r>
            <a:fld id="{88CEA886-40A5-4138-9977-7C814AA61955}" type="slidenum">
              <a:rPr lang="en-US" smtClean="0"/>
              <a:pPr/>
              <a:t>4</a:t>
            </a:fld>
            <a:endParaRPr lang="en-US" dirty="0" smtClean="0"/>
          </a:p>
        </p:txBody>
      </p:sp>
      <p:sp>
        <p:nvSpPr>
          <p:cNvPr id="2" name="Title 1"/>
          <p:cNvSpPr>
            <a:spLocks noGrp="1"/>
          </p:cNvSpPr>
          <p:nvPr>
            <p:ph type="title"/>
          </p:nvPr>
        </p:nvSpPr>
        <p:spPr/>
        <p:txBody>
          <a:bodyPr/>
          <a:lstStyle/>
          <a:p>
            <a:r>
              <a:rPr lang="en-GB" dirty="0" smtClean="0"/>
              <a:t>Program Layout</a:t>
            </a:r>
            <a:endParaRPr lang="en-SG" dirty="0"/>
          </a:p>
        </p:txBody>
      </p:sp>
      <p:sp>
        <p:nvSpPr>
          <p:cNvPr id="16"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pSp>
        <p:nvGrpSpPr>
          <p:cNvPr id="4" name="Group 3"/>
          <p:cNvGrpSpPr/>
          <p:nvPr/>
        </p:nvGrpSpPr>
        <p:grpSpPr>
          <a:xfrm>
            <a:off x="4015675" y="675564"/>
            <a:ext cx="4181264" cy="5704569"/>
            <a:chOff x="4603524" y="501401"/>
            <a:chExt cx="4181264" cy="5704569"/>
          </a:xfrm>
        </p:grpSpPr>
        <p:sp>
          <p:nvSpPr>
            <p:cNvPr id="12" name="Rectangle 5"/>
            <p:cNvSpPr>
              <a:spLocks noChangeArrowheads="1"/>
            </p:cNvSpPr>
            <p:nvPr/>
          </p:nvSpPr>
          <p:spPr bwMode="auto">
            <a:xfrm>
              <a:off x="4603524" y="501401"/>
              <a:ext cx="4181264" cy="5704569"/>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sz="2400">
                <a:latin typeface="Times New Roman" pitchFamily="18" charset="0"/>
              </a:endParaRPr>
            </a:p>
          </p:txBody>
        </p:sp>
        <p:sp>
          <p:nvSpPr>
            <p:cNvPr id="19" name="Text Box 6"/>
            <p:cNvSpPr txBox="1">
              <a:spLocks noChangeArrowheads="1"/>
            </p:cNvSpPr>
            <p:nvPr/>
          </p:nvSpPr>
          <p:spPr bwMode="auto">
            <a:xfrm>
              <a:off x="4674961" y="574428"/>
              <a:ext cx="3802062" cy="563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25425" algn="l"/>
                  <a:tab pos="458788" algn="l"/>
                </a:tabLst>
                <a:defRPr>
                  <a:solidFill>
                    <a:schemeClr val="tx1"/>
                  </a:solidFill>
                  <a:latin typeface="Arial" charset="0"/>
                  <a:cs typeface="Arial" charset="0"/>
                </a:defRPr>
              </a:lvl1pPr>
              <a:lvl2pPr marL="742950" indent="-285750" eaLnBrk="0" hangingPunct="0">
                <a:tabLst>
                  <a:tab pos="225425" algn="l"/>
                  <a:tab pos="458788" algn="l"/>
                </a:tabLst>
                <a:defRPr>
                  <a:solidFill>
                    <a:schemeClr val="tx1"/>
                  </a:solidFill>
                  <a:latin typeface="Arial" charset="0"/>
                  <a:cs typeface="Arial" charset="0"/>
                </a:defRPr>
              </a:lvl2pPr>
              <a:lvl3pPr marL="1143000" indent="-228600" eaLnBrk="0" hangingPunct="0">
                <a:tabLst>
                  <a:tab pos="225425" algn="l"/>
                  <a:tab pos="458788" algn="l"/>
                </a:tabLst>
                <a:defRPr>
                  <a:solidFill>
                    <a:schemeClr val="tx1"/>
                  </a:solidFill>
                  <a:latin typeface="Arial" charset="0"/>
                  <a:cs typeface="Arial" charset="0"/>
                </a:defRPr>
              </a:lvl3pPr>
              <a:lvl4pPr marL="1600200" indent="-228600" eaLnBrk="0" hangingPunct="0">
                <a:tabLst>
                  <a:tab pos="225425" algn="l"/>
                  <a:tab pos="458788" algn="l"/>
                </a:tabLst>
                <a:defRPr>
                  <a:solidFill>
                    <a:schemeClr val="tx1"/>
                  </a:solidFill>
                  <a:latin typeface="Arial" charset="0"/>
                  <a:cs typeface="Arial" charset="0"/>
                </a:defRPr>
              </a:lvl4pPr>
              <a:lvl5pPr marL="2057400" indent="-228600" eaLnBrk="0" hangingPunct="0">
                <a:tabLst>
                  <a:tab pos="225425" algn="l"/>
                  <a:tab pos="458788"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225425" algn="l"/>
                  <a:tab pos="458788"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225425" algn="l"/>
                  <a:tab pos="458788"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225425" algn="l"/>
                  <a:tab pos="458788"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225425" algn="l"/>
                  <a:tab pos="458788" algn="l"/>
                </a:tabLst>
                <a:defRPr>
                  <a:solidFill>
                    <a:schemeClr val="tx1"/>
                  </a:solidFill>
                  <a:latin typeface="Arial" charset="0"/>
                  <a:cs typeface="Arial" charset="0"/>
                </a:defRPr>
              </a:lvl9pPr>
            </a:lstStyle>
            <a:p>
              <a:pPr eaLnBrk="1" hangingPunct="1">
                <a:lnSpc>
                  <a:spcPct val="80000"/>
                </a:lnSpc>
              </a:pPr>
              <a:r>
                <a:rPr lang="en-US" altLang="zh-CN" b="1" dirty="0">
                  <a:solidFill>
                    <a:srgbClr val="6600CC"/>
                  </a:solidFill>
                  <a:latin typeface="Courier New" pitchFamily="49" charset="0"/>
                  <a:cs typeface="Courier New" pitchFamily="49" charset="0"/>
                </a:rPr>
                <a:t>#include</a:t>
              </a:r>
              <a:r>
                <a:rPr lang="en-US" altLang="zh-CN" b="1" dirty="0" smtClean="0">
                  <a:solidFill>
                    <a:srgbClr val="9933FF"/>
                  </a:solidFill>
                  <a:latin typeface="Courier New" pitchFamily="49" charset="0"/>
                  <a:ea typeface="MS PGothic" pitchFamily="34" charset="-128"/>
                </a:rPr>
                <a:t> </a:t>
              </a:r>
              <a:r>
                <a:rPr lang="en-US" altLang="zh-CN" b="1" dirty="0" smtClean="0">
                  <a:solidFill>
                    <a:srgbClr val="006600"/>
                  </a:solidFill>
                  <a:latin typeface="Courier New" pitchFamily="49" charset="0"/>
                  <a:ea typeface="MS PGothic" pitchFamily="34" charset="-128"/>
                </a:rPr>
                <a:t>&lt;</a:t>
              </a:r>
              <a:r>
                <a:rPr lang="en-US" altLang="zh-CN" b="1" dirty="0" err="1" smtClean="0">
                  <a:solidFill>
                    <a:srgbClr val="006600"/>
                  </a:solidFill>
                  <a:latin typeface="Courier New" pitchFamily="49" charset="0"/>
                  <a:ea typeface="MS PGothic" pitchFamily="34" charset="-128"/>
                </a:rPr>
                <a:t>stdio.h</a:t>
              </a:r>
              <a:r>
                <a:rPr lang="en-US" altLang="zh-CN" b="1" dirty="0" smtClean="0">
                  <a:solidFill>
                    <a:srgbClr val="006600"/>
                  </a:solidFill>
                  <a:latin typeface="Courier New" pitchFamily="49" charset="0"/>
                  <a:ea typeface="MS PGothic" pitchFamily="34" charset="-128"/>
                </a:rPr>
                <a:t>&gt;</a:t>
              </a:r>
            </a:p>
            <a:p>
              <a:pPr eaLnBrk="1" hangingPunct="1">
                <a:lnSpc>
                  <a:spcPct val="80000"/>
                </a:lnSpc>
              </a:pPr>
              <a:endParaRPr lang="en-US" altLang="zh-CN" b="1" dirty="0">
                <a:solidFill>
                  <a:srgbClr val="0000FF"/>
                </a:solidFill>
                <a:latin typeface="Courier New" pitchFamily="49" charset="0"/>
                <a:ea typeface="MS PGothic" pitchFamily="34" charset="-128"/>
              </a:endParaRPr>
            </a:p>
            <a:p>
              <a:pPr eaLnBrk="1" hangingPunct="1">
                <a:lnSpc>
                  <a:spcPct val="80000"/>
                </a:lnSpc>
              </a:pPr>
              <a:r>
                <a:rPr lang="en-US" altLang="zh-CN" b="1" dirty="0" smtClean="0">
                  <a:solidFill>
                    <a:srgbClr val="0000FF"/>
                  </a:solidFill>
                  <a:latin typeface="Courier New" pitchFamily="49" charset="0"/>
                  <a:ea typeface="MS PGothic" pitchFamily="34" charset="-128"/>
                </a:rPr>
                <a:t>void </a:t>
              </a:r>
              <a:r>
                <a:rPr lang="en-US" altLang="zh-CN" b="1" dirty="0" smtClean="0">
                  <a:latin typeface="Courier New" pitchFamily="49" charset="0"/>
                  <a:ea typeface="MS PGothic" pitchFamily="34" charset="-128"/>
                </a:rPr>
                <a:t>f4();</a:t>
              </a:r>
            </a:p>
            <a:p>
              <a:pPr eaLnBrk="1" hangingPunct="1">
                <a:lnSpc>
                  <a:spcPct val="80000"/>
                </a:lnSpc>
              </a:pPr>
              <a:endParaRPr lang="en-US" altLang="zh-CN" b="1" dirty="0" smtClean="0">
                <a:solidFill>
                  <a:srgbClr val="0000FF"/>
                </a:solidFill>
                <a:latin typeface="Courier New" pitchFamily="49" charset="0"/>
                <a:ea typeface="MS PGothic" pitchFamily="34" charset="-128"/>
              </a:endParaRPr>
            </a:p>
            <a:p>
              <a:pPr eaLnBrk="1" hangingPunct="1">
                <a:lnSpc>
                  <a:spcPct val="80000"/>
                </a:lnSpc>
              </a:pPr>
              <a:r>
                <a:rPr lang="en-US" altLang="zh-CN" b="1" dirty="0" err="1" smtClean="0">
                  <a:solidFill>
                    <a:srgbClr val="0000FF"/>
                  </a:solidFill>
                  <a:latin typeface="Courier New" pitchFamily="49" charset="0"/>
                  <a:ea typeface="MS PGothic" pitchFamily="34" charset="-128"/>
                </a:rPr>
                <a:t>int</a:t>
              </a:r>
              <a:r>
                <a:rPr lang="en-US" altLang="zh-CN" b="1" dirty="0" smtClean="0">
                  <a:solidFill>
                    <a:srgbClr val="990033"/>
                  </a:solidFill>
                  <a:latin typeface="Courier New" pitchFamily="49" charset="0"/>
                  <a:ea typeface="MS PGothic" pitchFamily="34" charset="-128"/>
                </a:rPr>
                <a:t> </a:t>
              </a:r>
              <a:r>
                <a:rPr lang="en-US" altLang="zh-CN" b="1" dirty="0">
                  <a:latin typeface="Courier New" pitchFamily="49" charset="0"/>
                  <a:ea typeface="MS PGothic" pitchFamily="34" charset="-128"/>
                </a:rPr>
                <a:t>main(</a:t>
              </a:r>
              <a:r>
                <a:rPr lang="en-US" altLang="zh-CN" b="1" dirty="0">
                  <a:solidFill>
                    <a:srgbClr val="0000FF"/>
                  </a:solidFill>
                  <a:latin typeface="Courier New" pitchFamily="49" charset="0"/>
                  <a:ea typeface="MS PGothic" pitchFamily="34" charset="-128"/>
                </a:rPr>
                <a:t>void</a:t>
              </a:r>
              <a:r>
                <a:rPr lang="en-US" altLang="zh-CN" b="1" dirty="0">
                  <a:latin typeface="Courier New" pitchFamily="49" charset="0"/>
                  <a:ea typeface="MS PGothic" pitchFamily="34" charset="-128"/>
                </a:rPr>
                <a:t>)</a:t>
              </a:r>
            </a:p>
            <a:p>
              <a:pPr eaLnBrk="1" hangingPunct="1">
                <a:lnSpc>
                  <a:spcPct val="80000"/>
                </a:lnSpc>
              </a:pPr>
              <a:r>
                <a:rPr lang="en-US" altLang="zh-CN" b="1" dirty="0">
                  <a:latin typeface="Courier New" pitchFamily="49" charset="0"/>
                  <a:ea typeface="MS PGothic" pitchFamily="34" charset="-128"/>
                </a:rPr>
                <a:t>{</a:t>
              </a:r>
            </a:p>
            <a:p>
              <a:pPr eaLnBrk="1" hangingPunct="1">
                <a:lnSpc>
                  <a:spcPct val="80000"/>
                </a:lnSpc>
              </a:pPr>
              <a:r>
                <a:rPr lang="en-US" altLang="zh-CN" dirty="0">
                  <a:solidFill>
                    <a:srgbClr val="FF0000"/>
                  </a:solidFill>
                  <a:latin typeface="Courier New" pitchFamily="49" charset="0"/>
                  <a:ea typeface="MS PGothic" pitchFamily="34" charset="-128"/>
                </a:rPr>
                <a:t>	</a:t>
              </a:r>
              <a:r>
                <a:rPr lang="en-US" altLang="zh-CN" dirty="0">
                  <a:latin typeface="Courier New" pitchFamily="49" charset="0"/>
                  <a:ea typeface="MS PGothic" pitchFamily="34" charset="-128"/>
                </a:rPr>
                <a:t>&lt;statement-1&gt;</a:t>
              </a:r>
            </a:p>
            <a:p>
              <a:pPr eaLnBrk="1" hangingPunct="1">
                <a:lnSpc>
                  <a:spcPct val="125000"/>
                </a:lnSpc>
              </a:pPr>
              <a:r>
                <a:rPr lang="en-US" altLang="zh-CN" dirty="0">
                  <a:latin typeface="Courier New" pitchFamily="49" charset="0"/>
                  <a:ea typeface="MS PGothic" pitchFamily="34" charset="-128"/>
                </a:rPr>
                <a:t>	</a:t>
              </a:r>
              <a:r>
                <a:rPr lang="en-US" altLang="zh-CN" dirty="0" smtClean="0">
                  <a:latin typeface="Courier New" pitchFamily="49" charset="0"/>
                  <a:ea typeface="MS PGothic" pitchFamily="34" charset="-128"/>
                </a:rPr>
                <a:t>. </a:t>
              </a:r>
              <a:r>
                <a:rPr lang="en-US" altLang="zh-CN" dirty="0">
                  <a:latin typeface="Courier New" pitchFamily="49" charset="0"/>
                  <a:ea typeface="MS PGothic" pitchFamily="34" charset="-128"/>
                </a:rPr>
                <a:t>. .</a:t>
              </a:r>
            </a:p>
            <a:p>
              <a:pPr eaLnBrk="1" hangingPunct="1">
                <a:lnSpc>
                  <a:spcPct val="125000"/>
                </a:lnSpc>
              </a:pPr>
              <a:r>
                <a:rPr lang="en-US" altLang="zh-CN" dirty="0" smtClean="0">
                  <a:latin typeface="Courier New" pitchFamily="49" charset="0"/>
                  <a:ea typeface="MS PGothic" pitchFamily="34" charset="-128"/>
                </a:rPr>
                <a:t>  f4();</a:t>
              </a:r>
            </a:p>
            <a:p>
              <a:pPr eaLnBrk="1" hangingPunct="1">
                <a:lnSpc>
                  <a:spcPct val="125000"/>
                </a:lnSpc>
              </a:pPr>
              <a:endParaRPr lang="en-US" altLang="zh-CN" sz="500" dirty="0" smtClean="0">
                <a:latin typeface="Courier New" pitchFamily="49" charset="0"/>
                <a:ea typeface="MS PGothic" pitchFamily="34" charset="-128"/>
              </a:endParaRPr>
            </a:p>
            <a:p>
              <a:pPr eaLnBrk="1" hangingPunct="1">
                <a:lnSpc>
                  <a:spcPct val="125000"/>
                </a:lnSpc>
              </a:pPr>
              <a:r>
                <a:rPr lang="en-US" altLang="zh-CN" dirty="0" smtClean="0">
                  <a:latin typeface="Courier New" pitchFamily="49" charset="0"/>
                  <a:ea typeface="MS PGothic" pitchFamily="34" charset="-128"/>
                </a:rPr>
                <a:t>	. . .</a:t>
              </a:r>
            </a:p>
            <a:p>
              <a:pPr eaLnBrk="1" hangingPunct="1">
                <a:lnSpc>
                  <a:spcPct val="125000"/>
                </a:lnSpc>
              </a:pPr>
              <a:r>
                <a:rPr lang="en-US" altLang="zh-CN" dirty="0">
                  <a:latin typeface="Courier New" pitchFamily="49" charset="0"/>
                  <a:ea typeface="MS PGothic" pitchFamily="34" charset="-128"/>
                </a:rPr>
                <a:t>	&lt;</a:t>
              </a:r>
              <a:r>
                <a:rPr lang="en-US" altLang="zh-CN" dirty="0" smtClean="0">
                  <a:latin typeface="Courier New" pitchFamily="49" charset="0"/>
                  <a:ea typeface="MS PGothic" pitchFamily="34" charset="-128"/>
                </a:rPr>
                <a:t>statement-n&gt;</a:t>
              </a:r>
              <a:endParaRPr lang="en-US" altLang="zh-CN" dirty="0">
                <a:latin typeface="Courier New" pitchFamily="49" charset="0"/>
                <a:ea typeface="MS PGothic" pitchFamily="34" charset="-128"/>
              </a:endParaRPr>
            </a:p>
            <a:p>
              <a:pPr eaLnBrk="1" hangingPunct="1">
                <a:lnSpc>
                  <a:spcPct val="125000"/>
                </a:lnSpc>
              </a:pPr>
              <a:r>
                <a:rPr lang="en-US" altLang="zh-CN" dirty="0" smtClean="0">
                  <a:latin typeface="Courier New" pitchFamily="49" charset="0"/>
                  <a:ea typeface="MS PGothic" pitchFamily="34" charset="-128"/>
                </a:rPr>
                <a:t>  </a:t>
              </a:r>
              <a:r>
                <a:rPr lang="en-US" altLang="zh-CN" b="1" dirty="0" smtClean="0">
                  <a:solidFill>
                    <a:srgbClr val="0000FF"/>
                  </a:solidFill>
                  <a:latin typeface="Courier New" pitchFamily="49" charset="0"/>
                  <a:ea typeface="MS PGothic" pitchFamily="34" charset="-128"/>
                </a:rPr>
                <a:t>return</a:t>
              </a:r>
              <a:r>
                <a:rPr lang="en-US" altLang="zh-CN" dirty="0" smtClean="0">
                  <a:latin typeface="Courier New" pitchFamily="49" charset="0"/>
                  <a:ea typeface="MS PGothic" pitchFamily="34" charset="-128"/>
                </a:rPr>
                <a:t> 0;</a:t>
              </a:r>
              <a:endParaRPr lang="en-US" altLang="zh-CN" dirty="0">
                <a:latin typeface="Courier New" pitchFamily="49" charset="0"/>
                <a:ea typeface="MS PGothic" pitchFamily="34" charset="-128"/>
              </a:endParaRPr>
            </a:p>
            <a:p>
              <a:pPr eaLnBrk="1" hangingPunct="1">
                <a:lnSpc>
                  <a:spcPct val="125000"/>
                </a:lnSpc>
              </a:pPr>
              <a:r>
                <a:rPr lang="en-US" altLang="zh-CN" b="1" dirty="0" smtClean="0">
                  <a:latin typeface="Courier New" pitchFamily="49" charset="0"/>
                  <a:ea typeface="MS PGothic" pitchFamily="34" charset="-128"/>
                </a:rPr>
                <a:t>}</a:t>
              </a:r>
            </a:p>
            <a:p>
              <a:pPr eaLnBrk="1" hangingPunct="1">
                <a:lnSpc>
                  <a:spcPct val="125000"/>
                </a:lnSpc>
              </a:pPr>
              <a:endParaRPr lang="en-US" altLang="zh-CN" b="1" dirty="0" smtClean="0">
                <a:latin typeface="Courier New" pitchFamily="49" charset="0"/>
                <a:ea typeface="MS PGothic" pitchFamily="34" charset="-128"/>
              </a:endParaRPr>
            </a:p>
            <a:p>
              <a:pPr eaLnBrk="1" hangingPunct="1">
                <a:lnSpc>
                  <a:spcPct val="110000"/>
                </a:lnSpc>
              </a:pPr>
              <a:r>
                <a:rPr lang="en-US" altLang="zh-CN" b="1" dirty="0" smtClean="0">
                  <a:solidFill>
                    <a:srgbClr val="0000FF"/>
                  </a:solidFill>
                  <a:latin typeface="Courier New" pitchFamily="49" charset="0"/>
                  <a:ea typeface="MS PGothic" pitchFamily="34" charset="-128"/>
                </a:rPr>
                <a:t>void </a:t>
              </a:r>
              <a:r>
                <a:rPr lang="en-US" altLang="zh-CN" b="1" dirty="0" smtClean="0">
                  <a:latin typeface="Courier New" pitchFamily="49" charset="0"/>
                  <a:ea typeface="MS PGothic" pitchFamily="34" charset="-128"/>
                </a:rPr>
                <a:t>f4()</a:t>
              </a:r>
              <a:r>
                <a:rPr lang="en-US" altLang="zh-CN" dirty="0" smtClean="0">
                  <a:solidFill>
                    <a:srgbClr val="003399"/>
                  </a:solidFill>
                  <a:latin typeface="Courier New" pitchFamily="49" charset="0"/>
                  <a:ea typeface="MS PGothic" pitchFamily="34" charset="-128"/>
                </a:rPr>
                <a:t> </a:t>
              </a:r>
              <a:endParaRPr lang="en-US" altLang="zh-CN" dirty="0">
                <a:solidFill>
                  <a:srgbClr val="003399"/>
                </a:solidFill>
                <a:latin typeface="Courier New" pitchFamily="49" charset="0"/>
                <a:ea typeface="MS PGothic" pitchFamily="34" charset="-128"/>
              </a:endParaRPr>
            </a:p>
            <a:p>
              <a:pPr eaLnBrk="1" hangingPunct="1">
                <a:lnSpc>
                  <a:spcPct val="110000"/>
                </a:lnSpc>
              </a:pPr>
              <a:r>
                <a:rPr lang="en-US" altLang="zh-CN" b="1" dirty="0">
                  <a:latin typeface="Courier New" pitchFamily="49" charset="0"/>
                  <a:ea typeface="MS PGothic" pitchFamily="34" charset="-128"/>
                </a:rPr>
                <a:t>{</a:t>
              </a:r>
            </a:p>
            <a:p>
              <a:pPr eaLnBrk="1" hangingPunct="1"/>
              <a:r>
                <a:rPr lang="en-US" altLang="zh-CN" dirty="0">
                  <a:solidFill>
                    <a:srgbClr val="FF0000"/>
                  </a:solidFill>
                  <a:latin typeface="Courier New" pitchFamily="49" charset="0"/>
                  <a:ea typeface="MS PGothic" pitchFamily="34" charset="-128"/>
                </a:rPr>
                <a:t>	</a:t>
              </a:r>
              <a:r>
                <a:rPr lang="en-US" altLang="zh-CN" dirty="0">
                  <a:latin typeface="Courier New" pitchFamily="49" charset="0"/>
                  <a:ea typeface="MS PGothic" pitchFamily="34" charset="-128"/>
                </a:rPr>
                <a:t>&lt;statement-1&gt;</a:t>
              </a:r>
              <a:endParaRPr lang="en-US" altLang="zh-CN" dirty="0" smtClean="0">
                <a:latin typeface="Courier New" pitchFamily="49" charset="0"/>
                <a:ea typeface="MS PGothic" pitchFamily="34" charset="-128"/>
              </a:endParaRPr>
            </a:p>
            <a:p>
              <a:pPr eaLnBrk="1" hangingPunct="1"/>
              <a:r>
                <a:rPr lang="en-US" altLang="zh-CN" dirty="0">
                  <a:latin typeface="Courier New" pitchFamily="49" charset="0"/>
                  <a:ea typeface="MS PGothic" pitchFamily="34" charset="-128"/>
                </a:rPr>
                <a:t>	. . .</a:t>
              </a:r>
            </a:p>
            <a:p>
              <a:pPr eaLnBrk="1" hangingPunct="1">
                <a:lnSpc>
                  <a:spcPct val="110000"/>
                </a:lnSpc>
              </a:pPr>
              <a:r>
                <a:rPr lang="en-US" altLang="zh-CN" b="1" dirty="0" smtClean="0">
                  <a:latin typeface="Courier New" pitchFamily="49" charset="0"/>
                  <a:ea typeface="MS PGothic" pitchFamily="34" charset="-128"/>
                </a:rPr>
                <a:t>}</a:t>
              </a:r>
              <a:endParaRPr lang="en-US" altLang="zh-CN" sz="1600" dirty="0">
                <a:latin typeface="Courier New" pitchFamily="49" charset="0"/>
                <a:ea typeface="MS PGothic" pitchFamily="34" charset="-128"/>
              </a:endParaRPr>
            </a:p>
          </p:txBody>
        </p:sp>
      </p:grpSp>
      <p:grpSp>
        <p:nvGrpSpPr>
          <p:cNvPr id="17" name="Group 16"/>
          <p:cNvGrpSpPr/>
          <p:nvPr/>
        </p:nvGrpSpPr>
        <p:grpSpPr>
          <a:xfrm>
            <a:off x="1021491" y="1415143"/>
            <a:ext cx="3065621" cy="557856"/>
            <a:chOff x="86570" y="2061474"/>
            <a:chExt cx="3065621" cy="557856"/>
          </a:xfrm>
        </p:grpSpPr>
        <p:sp>
          <p:nvSpPr>
            <p:cNvPr id="18" name="TextBox 17"/>
            <p:cNvSpPr txBox="1"/>
            <p:nvPr/>
          </p:nvSpPr>
          <p:spPr bwMode="auto">
            <a:xfrm>
              <a:off x="86570" y="2249998"/>
              <a:ext cx="1993303" cy="369332"/>
            </a:xfrm>
            <a:prstGeom prst="rect">
              <a:avLst/>
            </a:prstGeom>
            <a:solidFill>
              <a:srgbClr val="FFC000"/>
            </a:solidFill>
            <a:ln>
              <a:noFill/>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dirty="0" smtClean="0">
                  <a:latin typeface="Calibri" pitchFamily="34" charset="0"/>
                  <a:cs typeface="Calibri" pitchFamily="34" charset="0"/>
                </a:rPr>
                <a:t>Function prototype</a:t>
              </a:r>
              <a:endParaRPr lang="en-SG" dirty="0" smtClean="0">
                <a:latin typeface="Calibri" pitchFamily="34" charset="0"/>
                <a:cs typeface="Calibri" pitchFamily="34" charset="0"/>
              </a:endParaRPr>
            </a:p>
          </p:txBody>
        </p:sp>
        <p:cxnSp>
          <p:nvCxnSpPr>
            <p:cNvPr id="20" name="Straight Arrow Connector 11"/>
            <p:cNvCxnSpPr>
              <a:cxnSpLocks noChangeShapeType="1"/>
              <a:stCxn id="18" idx="3"/>
            </p:cNvCxnSpPr>
            <p:nvPr/>
          </p:nvCxnSpPr>
          <p:spPr bwMode="auto">
            <a:xfrm flipV="1">
              <a:off x="2079873" y="2061474"/>
              <a:ext cx="1072318" cy="373190"/>
            </a:xfrm>
            <a:prstGeom prst="straightConnector1">
              <a:avLst/>
            </a:prstGeom>
            <a:noFill/>
            <a:ln w="19050" cap="sq" algn="ctr">
              <a:solidFill>
                <a:srgbClr val="FFC000"/>
              </a:solidFill>
              <a:round/>
              <a:headEnd/>
              <a:tailEnd type="arrow" w="med" len="med"/>
            </a:ln>
            <a:extLst>
              <a:ext uri="{909E8E84-426E-40DD-AFC4-6F175D3DCCD1}">
                <a14:hiddenFill xmlns:a14="http://schemas.microsoft.com/office/drawing/2010/main">
                  <a:noFill/>
                </a14:hiddenFill>
              </a:ext>
            </a:extLst>
          </p:spPr>
        </p:cxnSp>
      </p:grpSp>
      <p:grpSp>
        <p:nvGrpSpPr>
          <p:cNvPr id="27" name="Group 26"/>
          <p:cNvGrpSpPr/>
          <p:nvPr/>
        </p:nvGrpSpPr>
        <p:grpSpPr>
          <a:xfrm>
            <a:off x="950054" y="4619010"/>
            <a:ext cx="3137058" cy="369332"/>
            <a:chOff x="86570" y="2249998"/>
            <a:chExt cx="3137058" cy="369332"/>
          </a:xfrm>
        </p:grpSpPr>
        <p:sp>
          <p:nvSpPr>
            <p:cNvPr id="28" name="TextBox 27"/>
            <p:cNvSpPr txBox="1"/>
            <p:nvPr/>
          </p:nvSpPr>
          <p:spPr bwMode="auto">
            <a:xfrm>
              <a:off x="86570" y="2249998"/>
              <a:ext cx="1993303" cy="369332"/>
            </a:xfrm>
            <a:prstGeom prst="rect">
              <a:avLst/>
            </a:prstGeom>
            <a:solidFill>
              <a:srgbClr val="FFC000"/>
            </a:solidFill>
            <a:ln>
              <a:noFill/>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dirty="0" smtClean="0">
                  <a:latin typeface="Calibri" pitchFamily="34" charset="0"/>
                  <a:cs typeface="Calibri" pitchFamily="34" charset="0"/>
                </a:rPr>
                <a:t>Function definition</a:t>
              </a:r>
              <a:endParaRPr lang="en-SG" dirty="0" smtClean="0">
                <a:latin typeface="Calibri" pitchFamily="34" charset="0"/>
                <a:cs typeface="Calibri" pitchFamily="34" charset="0"/>
              </a:endParaRPr>
            </a:p>
          </p:txBody>
        </p:sp>
        <p:cxnSp>
          <p:nvCxnSpPr>
            <p:cNvPr id="29" name="Straight Arrow Connector 11"/>
            <p:cNvCxnSpPr>
              <a:cxnSpLocks noChangeShapeType="1"/>
              <a:stCxn id="28" idx="3"/>
            </p:cNvCxnSpPr>
            <p:nvPr/>
          </p:nvCxnSpPr>
          <p:spPr bwMode="auto">
            <a:xfrm>
              <a:off x="2079873" y="2434664"/>
              <a:ext cx="1143755" cy="184666"/>
            </a:xfrm>
            <a:prstGeom prst="straightConnector1">
              <a:avLst/>
            </a:prstGeom>
            <a:noFill/>
            <a:ln w="19050" cap="sq" algn="ctr">
              <a:solidFill>
                <a:srgbClr val="FFC000"/>
              </a:solidFill>
              <a:round/>
              <a:headEnd/>
              <a:tailEnd type="arrow"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9721724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2" name="Title 1"/>
          <p:cNvSpPr>
            <a:spLocks noGrp="1"/>
          </p:cNvSpPr>
          <p:nvPr>
            <p:ph type="title"/>
          </p:nvPr>
        </p:nvSpPr>
        <p:spPr/>
        <p:txBody>
          <a:bodyPr/>
          <a:lstStyle/>
          <a:p>
            <a:r>
              <a:rPr lang="en-GB" dirty="0" smtClean="0"/>
              <a:t>Function</a:t>
            </a:r>
            <a:endParaRPr lang="en-SG" dirty="0"/>
          </a:p>
        </p:txBody>
      </p:sp>
      <p:sp>
        <p:nvSpPr>
          <p:cNvPr id="6" name="Content Placeholder 1"/>
          <p:cNvSpPr>
            <a:spLocks noGrp="1"/>
          </p:cNvSpPr>
          <p:nvPr>
            <p:ph idx="1"/>
          </p:nvPr>
        </p:nvSpPr>
        <p:spPr>
          <a:xfrm>
            <a:off x="457200" y="1371600"/>
            <a:ext cx="8229600" cy="4241161"/>
          </a:xfrm>
        </p:spPr>
        <p:txBody>
          <a:bodyPr>
            <a:spAutoFit/>
          </a:bodyPr>
          <a:lstStyle/>
          <a:p>
            <a:pPr eaLnBrk="1" hangingPunct="1">
              <a:buSzPct val="80000"/>
            </a:pPr>
            <a:r>
              <a:rPr lang="en-SG" sz="2800" dirty="0" smtClean="0">
                <a:solidFill>
                  <a:schemeClr val="tx1"/>
                </a:solidFill>
              </a:rPr>
              <a:t>When </a:t>
            </a:r>
            <a:r>
              <a:rPr lang="en-SG" sz="2800" dirty="0">
                <a:solidFill>
                  <a:schemeClr val="tx1"/>
                </a:solidFill>
              </a:rPr>
              <a:t>a function call is made, </a:t>
            </a:r>
            <a:r>
              <a:rPr lang="en-SG" sz="2800" dirty="0" smtClean="0">
                <a:solidFill>
                  <a:schemeClr val="tx1"/>
                </a:solidFill>
              </a:rPr>
              <a:t>values of actual parameters are </a:t>
            </a:r>
            <a:r>
              <a:rPr lang="en-SG" sz="2800" dirty="0">
                <a:solidFill>
                  <a:schemeClr val="tx1"/>
                </a:solidFill>
              </a:rPr>
              <a:t>copied to the </a:t>
            </a:r>
            <a:r>
              <a:rPr lang="en-SG" sz="2800" dirty="0" smtClean="0">
                <a:solidFill>
                  <a:schemeClr val="tx1"/>
                </a:solidFill>
              </a:rPr>
              <a:t>formal parameters.</a:t>
            </a:r>
          </a:p>
          <a:p>
            <a:pPr eaLnBrk="1" hangingPunct="1">
              <a:buSzPct val="80000"/>
            </a:pPr>
            <a:endParaRPr lang="en-SG" dirty="0"/>
          </a:p>
          <a:p>
            <a:pPr eaLnBrk="1" hangingPunct="1">
              <a:buSzPct val="80000"/>
            </a:pPr>
            <a:r>
              <a:rPr lang="en-US" sz="2800" dirty="0">
                <a:solidFill>
                  <a:schemeClr val="tx1"/>
                </a:solidFill>
              </a:rPr>
              <a:t>The</a:t>
            </a:r>
            <a:r>
              <a:rPr lang="en-US" sz="2800" dirty="0"/>
              <a:t> </a:t>
            </a:r>
            <a:r>
              <a:rPr lang="en-US" sz="2800" dirty="0">
                <a:solidFill>
                  <a:srgbClr val="C00000"/>
                </a:solidFill>
              </a:rPr>
              <a:t>scope</a:t>
            </a:r>
            <a:r>
              <a:rPr lang="en-US" sz="2800" dirty="0"/>
              <a:t> </a:t>
            </a:r>
            <a:r>
              <a:rPr lang="en-US" sz="2800" dirty="0">
                <a:solidFill>
                  <a:schemeClr val="tx1"/>
                </a:solidFill>
              </a:rPr>
              <a:t>of a variable/parameter is the function in which it is defined</a:t>
            </a:r>
            <a:r>
              <a:rPr lang="en-US" sz="2800" dirty="0" smtClean="0">
                <a:solidFill>
                  <a:schemeClr val="tx1"/>
                </a:solidFill>
              </a:rPr>
              <a:t>.</a:t>
            </a:r>
          </a:p>
          <a:p>
            <a:pPr eaLnBrk="1" hangingPunct="1">
              <a:buSzPct val="80000"/>
            </a:pPr>
            <a:endParaRPr lang="en-US" sz="2800" dirty="0"/>
          </a:p>
          <a:p>
            <a:pPr eaLnBrk="1" hangingPunct="1">
              <a:buSzPct val="80000"/>
            </a:pPr>
            <a:r>
              <a:rPr lang="en-US" altLang="zh-CN" sz="2800" dirty="0" smtClean="0"/>
              <a:t>“How </a:t>
            </a:r>
            <a:r>
              <a:rPr lang="en-US" altLang="zh-CN" sz="2800" dirty="0"/>
              <a:t>many parameters a function </a:t>
            </a:r>
            <a:r>
              <a:rPr lang="en-US" altLang="zh-CN" sz="2800" dirty="0" smtClean="0"/>
              <a:t>should </a:t>
            </a:r>
            <a:r>
              <a:rPr lang="en-US" altLang="zh-CN" sz="2800" dirty="0"/>
              <a:t>take </a:t>
            </a:r>
            <a:r>
              <a:rPr lang="en-US" altLang="zh-CN" sz="2800" dirty="0" smtClean="0"/>
              <a:t>and what is the return type” </a:t>
            </a:r>
            <a:r>
              <a:rPr lang="en-US" altLang="zh-CN" sz="2800" dirty="0" smtClean="0">
                <a:solidFill>
                  <a:schemeClr val="tx1"/>
                </a:solidFill>
              </a:rPr>
              <a:t>depends </a:t>
            </a:r>
            <a:r>
              <a:rPr lang="en-US" altLang="zh-CN" sz="2800" dirty="0">
                <a:solidFill>
                  <a:schemeClr val="tx1"/>
                </a:solidFill>
              </a:rPr>
              <a:t>on the problem you face and is your sole design</a:t>
            </a:r>
            <a:r>
              <a:rPr lang="en-US" altLang="zh-CN" sz="2800" dirty="0" smtClean="0">
                <a:solidFill>
                  <a:schemeClr val="tx1"/>
                </a:solidFill>
              </a:rPr>
              <a:t>.</a:t>
            </a:r>
            <a:endParaRPr lang="en-SG" dirty="0">
              <a:solidFill>
                <a:schemeClr val="tx1"/>
              </a:solidFill>
            </a:endParaRPr>
          </a:p>
        </p:txBody>
      </p:sp>
      <p:sp>
        <p:nvSpPr>
          <p:cNvPr id="9" name="Slide Number Placeholder 7"/>
          <p:cNvSpPr>
            <a:spLocks noGrp="1"/>
          </p:cNvSpPr>
          <p:nvPr>
            <p:ph type="sldNum" sz="quarter" idx="11"/>
          </p:nvPr>
        </p:nvSpPr>
        <p:spPr>
          <a:xfrm>
            <a:off x="7295072" y="6459379"/>
            <a:ext cx="1391728" cy="246221"/>
          </a:xfrm>
          <a:noFill/>
        </p:spPr>
        <p:txBody>
          <a:bodyPr wrap="square">
            <a:spAutoFit/>
          </a:bodyPr>
          <a:lstStyle/>
          <a:p>
            <a:r>
              <a:rPr lang="en-US" dirty="0" smtClean="0"/>
              <a:t>Week3-revision - </a:t>
            </a:r>
            <a:fld id="{88CEA886-40A5-4138-9977-7C814AA61955}" type="slidenum">
              <a:rPr lang="en-US" smtClean="0"/>
              <a:pPr/>
              <a:t>5</a:t>
            </a:fld>
            <a:endParaRPr lang="en-US" dirty="0" smtClean="0"/>
          </a:p>
        </p:txBody>
      </p:sp>
    </p:spTree>
    <p:extLst>
      <p:ext uri="{BB962C8B-B14F-4D97-AF65-F5344CB8AC3E}">
        <p14:creationId xmlns:p14="http://schemas.microsoft.com/office/powerpoint/2010/main" val="10115308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dissolve">
                                      <p:cBhvr>
                                        <p:cTn id="1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36" name="Rectangle 35"/>
          <p:cNvSpPr>
            <a:spLocks noChangeArrowheads="1"/>
          </p:cNvSpPr>
          <p:nvPr/>
        </p:nvSpPr>
        <p:spPr bwMode="auto">
          <a:xfrm>
            <a:off x="821531" y="1374815"/>
            <a:ext cx="750093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334963" algn="l"/>
              </a:tabLst>
            </a:pPr>
            <a:endParaRPr lang="en-US" altLang="zh-CN" b="1" dirty="0"/>
          </a:p>
          <a:p>
            <a:pPr>
              <a:tabLst>
                <a:tab pos="334963" algn="l"/>
              </a:tabLst>
            </a:pPr>
            <a:r>
              <a:rPr lang="en-US" altLang="zh-CN" sz="2200" b="1" dirty="0"/>
              <a:t>What is printed out by the following C </a:t>
            </a:r>
            <a:r>
              <a:rPr lang="en-US" altLang="zh-CN" sz="2200" b="1" dirty="0" smtClean="0"/>
              <a:t>code?</a:t>
            </a:r>
            <a:endParaRPr lang="en-US" altLang="zh-CN" sz="2200" dirty="0">
              <a:latin typeface="Courier New" pitchFamily="49" charset="0"/>
            </a:endParaRPr>
          </a:p>
        </p:txBody>
      </p:sp>
      <p:sp>
        <p:nvSpPr>
          <p:cNvPr id="7" name="Text Box 4"/>
          <p:cNvSpPr txBox="1">
            <a:spLocks noChangeArrowheads="1"/>
          </p:cNvSpPr>
          <p:nvPr/>
        </p:nvSpPr>
        <p:spPr bwMode="auto">
          <a:xfrm>
            <a:off x="1008672" y="2082701"/>
            <a:ext cx="5675157" cy="4339650"/>
          </a:xfrm>
          <a:prstGeom prst="rect">
            <a:avLst/>
          </a:prstGeom>
          <a:noFill/>
          <a:ln w="9525">
            <a:solidFill>
              <a:srgbClr val="00B050"/>
            </a:solidFill>
            <a:miter lim="800000"/>
            <a:headEnd/>
            <a:tailEnd/>
          </a:ln>
        </p:spPr>
        <p:txBody>
          <a:bodyPr wrap="square">
            <a:spAutoFit/>
          </a:bodyPr>
          <a:lstStyle/>
          <a:p>
            <a:pPr eaLnBrk="1" hangingPunct="1">
              <a:defRPr/>
            </a:pPr>
            <a:r>
              <a:rPr lang="fr-FR" sz="1600" b="1" dirty="0">
                <a:solidFill>
                  <a:srgbClr val="6600CC"/>
                </a:solidFill>
                <a:latin typeface="Courier New" pitchFamily="49" charset="0"/>
                <a:cs typeface="Courier New" pitchFamily="49" charset="0"/>
              </a:rPr>
              <a:t>#</a:t>
            </a:r>
            <a:r>
              <a:rPr lang="fr-FR" sz="1600" b="1" dirty="0" err="1">
                <a:solidFill>
                  <a:srgbClr val="6600CC"/>
                </a:solidFill>
                <a:latin typeface="Courier New" pitchFamily="49" charset="0"/>
                <a:cs typeface="Courier New" pitchFamily="49" charset="0"/>
              </a:rPr>
              <a:t>include</a:t>
            </a:r>
            <a:r>
              <a:rPr lang="fr-FR" sz="1600" b="1" dirty="0">
                <a:latin typeface="Courier New" pitchFamily="49" charset="0"/>
              </a:rPr>
              <a:t> </a:t>
            </a:r>
            <a:r>
              <a:rPr lang="fr-FR" sz="1600" b="1" dirty="0">
                <a:solidFill>
                  <a:srgbClr val="006600"/>
                </a:solidFill>
                <a:latin typeface="Courier New" pitchFamily="49" charset="0"/>
                <a:ea typeface="宋体" pitchFamily="2" charset="-122"/>
              </a:rPr>
              <a:t>&lt;</a:t>
            </a:r>
            <a:r>
              <a:rPr lang="fr-FR" sz="1600" b="1" dirty="0" err="1">
                <a:solidFill>
                  <a:srgbClr val="006600"/>
                </a:solidFill>
                <a:latin typeface="Courier New" pitchFamily="49" charset="0"/>
                <a:ea typeface="宋体" pitchFamily="2" charset="-122"/>
              </a:rPr>
              <a:t>stdio.h</a:t>
            </a:r>
            <a:r>
              <a:rPr lang="fr-FR" sz="1600" b="1" dirty="0">
                <a:solidFill>
                  <a:srgbClr val="006600"/>
                </a:solidFill>
                <a:latin typeface="Courier New" pitchFamily="49" charset="0"/>
                <a:ea typeface="宋体" pitchFamily="2" charset="-122"/>
              </a:rPr>
              <a:t>&gt;</a:t>
            </a:r>
          </a:p>
          <a:p>
            <a:pPr>
              <a:tabLst>
                <a:tab pos="228600" algn="l"/>
                <a:tab pos="457200" algn="l"/>
                <a:tab pos="685800" algn="l"/>
              </a:tabLst>
              <a:defRPr/>
            </a:pPr>
            <a:endParaRPr lang="en-SG" sz="1600" b="1" dirty="0">
              <a:latin typeface="Courier New" pitchFamily="49" charset="0"/>
              <a:cs typeface="Courier New" pitchFamily="49" charset="0"/>
            </a:endParaRPr>
          </a:p>
          <a:p>
            <a:pPr>
              <a:tabLst>
                <a:tab pos="228600" algn="l"/>
                <a:tab pos="457200" algn="l"/>
                <a:tab pos="685800" algn="l"/>
              </a:tabLst>
              <a:defRPr/>
            </a:pPr>
            <a:r>
              <a:rPr lang="en-SG" sz="1600" b="1" dirty="0" err="1">
                <a:solidFill>
                  <a:srgbClr val="0000FF"/>
                </a:solidFill>
                <a:latin typeface="Courier New" pitchFamily="49" charset="0"/>
              </a:rPr>
              <a:t>int</a:t>
            </a:r>
            <a:r>
              <a:rPr lang="en-SG" sz="1600" b="1" dirty="0">
                <a:latin typeface="Courier New" pitchFamily="49" charset="0"/>
                <a:cs typeface="Courier New" pitchFamily="49" charset="0"/>
              </a:rPr>
              <a:t> f();</a:t>
            </a:r>
          </a:p>
          <a:p>
            <a:pPr>
              <a:tabLst>
                <a:tab pos="228600" algn="l"/>
                <a:tab pos="457200" algn="l"/>
                <a:tab pos="685800" algn="l"/>
              </a:tabLst>
              <a:defRPr/>
            </a:pPr>
            <a:endParaRPr lang="en-SG" sz="1600" b="1" dirty="0">
              <a:latin typeface="Courier New" pitchFamily="49" charset="0"/>
              <a:cs typeface="Courier New" pitchFamily="49" charset="0"/>
            </a:endParaRPr>
          </a:p>
          <a:p>
            <a:pPr eaLnBrk="1" hangingPunct="1"/>
            <a:r>
              <a:rPr lang="en-US" altLang="zh-CN" sz="1600" b="1" dirty="0" err="1">
                <a:solidFill>
                  <a:srgbClr val="0000FF"/>
                </a:solidFill>
                <a:latin typeface="Courier New" pitchFamily="49" charset="0"/>
              </a:rPr>
              <a:t>int</a:t>
            </a:r>
            <a:r>
              <a:rPr lang="en-US" altLang="zh-CN" sz="1600" b="1" dirty="0">
                <a:latin typeface="Courier New" pitchFamily="49" charset="0"/>
              </a:rPr>
              <a:t> main(</a:t>
            </a:r>
            <a:r>
              <a:rPr lang="en-US" altLang="zh-CN" sz="1600" b="1" dirty="0">
                <a:solidFill>
                  <a:srgbClr val="0000FF"/>
                </a:solidFill>
                <a:latin typeface="Courier New" pitchFamily="49" charset="0"/>
              </a:rPr>
              <a:t>void</a:t>
            </a:r>
            <a:r>
              <a:rPr lang="en-US" altLang="zh-CN" sz="1600" b="1" dirty="0" smtClean="0">
                <a:latin typeface="Courier New" pitchFamily="49" charset="0"/>
              </a:rPr>
              <a:t>) {</a:t>
            </a:r>
            <a:endParaRPr lang="en-US" altLang="zh-CN" sz="1600" b="1" dirty="0">
              <a:latin typeface="Courier New" pitchFamily="49" charset="0"/>
            </a:endParaRPr>
          </a:p>
          <a:p>
            <a:pPr>
              <a:tabLst>
                <a:tab pos="228600" algn="l"/>
                <a:tab pos="457200" algn="l"/>
                <a:tab pos="685800" algn="l"/>
              </a:tabLst>
              <a:defRPr/>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printf</a:t>
            </a:r>
            <a:r>
              <a:rPr lang="en-SG" sz="1600" b="1" dirty="0">
                <a:latin typeface="Courier New" pitchFamily="49" charset="0"/>
                <a:cs typeface="Courier New" pitchFamily="49" charset="0"/>
              </a:rPr>
              <a:t>(</a:t>
            </a:r>
            <a:r>
              <a:rPr lang="en-SG" sz="1600" b="1" dirty="0">
                <a:solidFill>
                  <a:srgbClr val="006600"/>
                </a:solidFill>
                <a:latin typeface="Courier New" pitchFamily="49" charset="0"/>
              </a:rPr>
              <a:t>"Value returned = </a:t>
            </a:r>
            <a:r>
              <a:rPr lang="en-SG" sz="1600" b="1" dirty="0">
                <a:solidFill>
                  <a:srgbClr val="FF0000"/>
                </a:solidFill>
                <a:latin typeface="Courier New" pitchFamily="49" charset="0"/>
                <a:cs typeface="Courier New" pitchFamily="49" charset="0"/>
              </a:rPr>
              <a:t>%d\n</a:t>
            </a:r>
            <a:r>
              <a:rPr lang="en-SG" sz="1600" b="1" dirty="0">
                <a:solidFill>
                  <a:srgbClr val="006600"/>
                </a:solidFill>
                <a:latin typeface="Courier New" pitchFamily="49" charset="0"/>
              </a:rPr>
              <a:t>"</a:t>
            </a:r>
            <a:r>
              <a:rPr lang="en-SG" sz="1600" b="1" dirty="0">
                <a:latin typeface="Courier New" pitchFamily="49" charset="0"/>
                <a:cs typeface="Courier New" pitchFamily="49" charset="0"/>
              </a:rPr>
              <a:t>, f());</a:t>
            </a:r>
          </a:p>
          <a:p>
            <a:pPr>
              <a:tabLst>
                <a:tab pos="228600" algn="l"/>
                <a:tab pos="457200" algn="l"/>
                <a:tab pos="685800" algn="l"/>
              </a:tabLst>
              <a:defRPr/>
            </a:pPr>
            <a:r>
              <a:rPr lang="en-SG" sz="1600" b="1" dirty="0" smtClean="0">
                <a:latin typeface="Courier New" pitchFamily="49" charset="0"/>
                <a:cs typeface="Courier New" pitchFamily="49" charset="0"/>
              </a:rPr>
              <a:t>    </a:t>
            </a:r>
            <a:r>
              <a:rPr lang="en-SG" sz="1600" b="1" dirty="0">
                <a:solidFill>
                  <a:srgbClr val="0000FF"/>
                </a:solidFill>
                <a:latin typeface="Courier New" pitchFamily="49" charset="0"/>
              </a:rPr>
              <a:t>return</a:t>
            </a:r>
            <a:r>
              <a:rPr lang="en-SG" sz="1600" b="1" dirty="0" smtClean="0">
                <a:latin typeface="Courier New" pitchFamily="49" charset="0"/>
                <a:cs typeface="Courier New" pitchFamily="49" charset="0"/>
              </a:rPr>
              <a:t> </a:t>
            </a:r>
            <a:r>
              <a:rPr lang="en-SG" sz="1600" b="1" dirty="0">
                <a:solidFill>
                  <a:srgbClr val="006600"/>
                </a:solidFill>
                <a:latin typeface="Courier New" pitchFamily="49" charset="0"/>
              </a:rPr>
              <a:t>0</a:t>
            </a:r>
            <a:r>
              <a:rPr lang="en-SG" sz="1600" b="1" dirty="0">
                <a:latin typeface="Courier New" pitchFamily="49" charset="0"/>
                <a:cs typeface="Courier New" pitchFamily="49" charset="0"/>
              </a:rPr>
              <a:t>;</a:t>
            </a:r>
          </a:p>
          <a:p>
            <a:pPr>
              <a:tabLst>
                <a:tab pos="228600" algn="l"/>
                <a:tab pos="457200" algn="l"/>
                <a:tab pos="685800" algn="l"/>
              </a:tabLst>
              <a:defRPr/>
            </a:pPr>
            <a:r>
              <a:rPr lang="en-SG" sz="1600" b="1" dirty="0">
                <a:latin typeface="Courier New" pitchFamily="49" charset="0"/>
                <a:cs typeface="Courier New" pitchFamily="49" charset="0"/>
              </a:rPr>
              <a:t>}</a:t>
            </a:r>
          </a:p>
          <a:p>
            <a:pPr>
              <a:tabLst>
                <a:tab pos="228600" algn="l"/>
                <a:tab pos="457200" algn="l"/>
                <a:tab pos="685800" algn="l"/>
              </a:tabLst>
              <a:defRPr/>
            </a:pPr>
            <a:endParaRPr lang="en-SG" sz="1600" b="1" dirty="0">
              <a:latin typeface="Courier New" pitchFamily="49" charset="0"/>
              <a:cs typeface="Courier New" pitchFamily="49" charset="0"/>
            </a:endParaRPr>
          </a:p>
          <a:p>
            <a:pPr>
              <a:tabLst>
                <a:tab pos="228600" algn="l"/>
                <a:tab pos="457200" algn="l"/>
                <a:tab pos="685800" algn="l"/>
              </a:tabLst>
              <a:defRPr/>
            </a:pPr>
            <a:r>
              <a:rPr lang="en-SG" sz="1600" b="1" dirty="0" err="1">
                <a:solidFill>
                  <a:srgbClr val="0000FF"/>
                </a:solidFill>
                <a:latin typeface="Courier New" pitchFamily="49" charset="0"/>
              </a:rPr>
              <a:t>int</a:t>
            </a:r>
            <a:r>
              <a:rPr lang="en-SG" sz="1600" b="1" dirty="0">
                <a:latin typeface="Courier New" pitchFamily="49" charset="0"/>
                <a:cs typeface="Courier New" pitchFamily="49" charset="0"/>
              </a:rPr>
              <a:t> f() {</a:t>
            </a:r>
          </a:p>
          <a:p>
            <a:pPr>
              <a:tabLst>
                <a:tab pos="228600" algn="l"/>
                <a:tab pos="457200" algn="l"/>
                <a:tab pos="685800" algn="l"/>
              </a:tabLst>
              <a:defRPr/>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printf</a:t>
            </a:r>
            <a:r>
              <a:rPr lang="en-SG" sz="1600" b="1" dirty="0">
                <a:latin typeface="Courier New" pitchFamily="49" charset="0"/>
                <a:cs typeface="Courier New" pitchFamily="49" charset="0"/>
              </a:rPr>
              <a:t>(</a:t>
            </a:r>
            <a:r>
              <a:rPr lang="en-SG" sz="1600" b="1" dirty="0">
                <a:solidFill>
                  <a:srgbClr val="006600"/>
                </a:solidFill>
                <a:latin typeface="Courier New" pitchFamily="49" charset="0"/>
              </a:rPr>
              <a:t>"A</a:t>
            </a:r>
            <a:r>
              <a:rPr lang="en-SG" sz="1600" b="1" dirty="0">
                <a:solidFill>
                  <a:srgbClr val="FF0000"/>
                </a:solidFill>
                <a:latin typeface="Courier New" pitchFamily="49" charset="0"/>
                <a:cs typeface="Courier New" pitchFamily="49" charset="0"/>
              </a:rPr>
              <a:t>\n</a:t>
            </a:r>
            <a:r>
              <a:rPr lang="en-SG" sz="1600" b="1" dirty="0">
                <a:solidFill>
                  <a:srgbClr val="006600"/>
                </a:solidFill>
                <a:latin typeface="Courier New" pitchFamily="49" charset="0"/>
              </a:rPr>
              <a:t>"</a:t>
            </a:r>
            <a:r>
              <a:rPr lang="en-SG" sz="1600" b="1" dirty="0">
                <a:latin typeface="Courier New" pitchFamily="49" charset="0"/>
                <a:cs typeface="Courier New" pitchFamily="49" charset="0"/>
              </a:rPr>
              <a:t>);</a:t>
            </a:r>
          </a:p>
          <a:p>
            <a:pPr>
              <a:tabLst>
                <a:tab pos="228600" algn="l"/>
                <a:tab pos="457200" algn="l"/>
                <a:tab pos="685800" algn="l"/>
              </a:tabLst>
              <a:defRPr/>
            </a:pPr>
            <a:r>
              <a:rPr lang="en-SG" sz="1600" b="1" dirty="0" smtClean="0">
                <a:latin typeface="Courier New" pitchFamily="49" charset="0"/>
                <a:cs typeface="Courier New" pitchFamily="49" charset="0"/>
              </a:rPr>
              <a:t>    </a:t>
            </a:r>
            <a:r>
              <a:rPr lang="en-SG" sz="1600" b="1" dirty="0">
                <a:solidFill>
                  <a:srgbClr val="0000FF"/>
                </a:solidFill>
                <a:latin typeface="Courier New" pitchFamily="49" charset="0"/>
              </a:rPr>
              <a:t>return</a:t>
            </a:r>
            <a:r>
              <a:rPr lang="en-SG" sz="1600" b="1" dirty="0" smtClean="0">
                <a:latin typeface="Courier New" pitchFamily="49" charset="0"/>
                <a:cs typeface="Courier New" pitchFamily="49" charset="0"/>
              </a:rPr>
              <a:t> </a:t>
            </a:r>
            <a:r>
              <a:rPr lang="en-SG" sz="1600" b="1" dirty="0">
                <a:solidFill>
                  <a:srgbClr val="006600"/>
                </a:solidFill>
                <a:latin typeface="Courier New" pitchFamily="49" charset="0"/>
              </a:rPr>
              <a:t>1</a:t>
            </a:r>
            <a:r>
              <a:rPr lang="en-SG" sz="1600" b="1" dirty="0">
                <a:latin typeface="Courier New" pitchFamily="49" charset="0"/>
                <a:cs typeface="Courier New" pitchFamily="49" charset="0"/>
              </a:rPr>
              <a:t>;</a:t>
            </a:r>
          </a:p>
          <a:p>
            <a:pPr>
              <a:tabLst>
                <a:tab pos="228600" algn="l"/>
                <a:tab pos="457200" algn="l"/>
                <a:tab pos="685800" algn="l"/>
              </a:tabLst>
              <a:defRPr/>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printf</a:t>
            </a:r>
            <a:r>
              <a:rPr lang="en-SG" sz="1600" b="1" dirty="0">
                <a:latin typeface="Courier New" pitchFamily="49" charset="0"/>
                <a:cs typeface="Courier New" pitchFamily="49" charset="0"/>
              </a:rPr>
              <a:t>(</a:t>
            </a:r>
            <a:r>
              <a:rPr lang="en-SG" sz="1600" b="1" dirty="0">
                <a:solidFill>
                  <a:srgbClr val="006600"/>
                </a:solidFill>
                <a:latin typeface="Courier New" pitchFamily="49" charset="0"/>
              </a:rPr>
              <a:t>"B</a:t>
            </a:r>
            <a:r>
              <a:rPr lang="en-SG" sz="1600" b="1" dirty="0">
                <a:solidFill>
                  <a:srgbClr val="FF0000"/>
                </a:solidFill>
                <a:latin typeface="Courier New" pitchFamily="49" charset="0"/>
                <a:cs typeface="Courier New" pitchFamily="49" charset="0"/>
              </a:rPr>
              <a:t>\n</a:t>
            </a:r>
            <a:r>
              <a:rPr lang="en-SG" sz="1600" b="1" dirty="0">
                <a:solidFill>
                  <a:srgbClr val="006600"/>
                </a:solidFill>
                <a:latin typeface="Courier New" pitchFamily="49" charset="0"/>
              </a:rPr>
              <a:t>"</a:t>
            </a:r>
            <a:r>
              <a:rPr lang="en-SG" sz="1600" b="1" dirty="0">
                <a:latin typeface="Courier New" pitchFamily="49" charset="0"/>
                <a:cs typeface="Courier New" pitchFamily="49" charset="0"/>
              </a:rPr>
              <a:t>);</a:t>
            </a:r>
          </a:p>
          <a:p>
            <a:pPr>
              <a:tabLst>
                <a:tab pos="228600" algn="l"/>
                <a:tab pos="457200" algn="l"/>
                <a:tab pos="685800" algn="l"/>
              </a:tabLst>
              <a:defRPr/>
            </a:pPr>
            <a:r>
              <a:rPr lang="en-SG" sz="1600" b="1" dirty="0" smtClean="0">
                <a:latin typeface="Courier New" pitchFamily="49" charset="0"/>
                <a:cs typeface="Courier New" pitchFamily="49" charset="0"/>
              </a:rPr>
              <a:t>    </a:t>
            </a:r>
            <a:r>
              <a:rPr lang="en-SG" sz="1600" b="1" dirty="0">
                <a:solidFill>
                  <a:srgbClr val="0000FF"/>
                </a:solidFill>
                <a:latin typeface="Courier New" pitchFamily="49" charset="0"/>
              </a:rPr>
              <a:t>return</a:t>
            </a:r>
            <a:r>
              <a:rPr lang="en-SG" sz="1600" b="1" dirty="0" smtClean="0">
                <a:latin typeface="Courier New" pitchFamily="49" charset="0"/>
                <a:cs typeface="Courier New" pitchFamily="49" charset="0"/>
              </a:rPr>
              <a:t> </a:t>
            </a:r>
            <a:r>
              <a:rPr lang="en-SG" sz="1600" b="1" dirty="0">
                <a:solidFill>
                  <a:srgbClr val="006600"/>
                </a:solidFill>
                <a:latin typeface="Courier New" pitchFamily="49" charset="0"/>
              </a:rPr>
              <a:t>2</a:t>
            </a:r>
            <a:r>
              <a:rPr lang="en-SG" sz="1600" b="1" dirty="0">
                <a:latin typeface="Courier New" pitchFamily="49" charset="0"/>
                <a:cs typeface="Courier New" pitchFamily="49" charset="0"/>
              </a:rPr>
              <a:t>;</a:t>
            </a:r>
          </a:p>
          <a:p>
            <a:pPr>
              <a:tabLst>
                <a:tab pos="228600" algn="l"/>
                <a:tab pos="457200" algn="l"/>
                <a:tab pos="685800" algn="l"/>
              </a:tabLst>
              <a:defRPr/>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printf</a:t>
            </a:r>
            <a:r>
              <a:rPr lang="en-SG" sz="1600" b="1" dirty="0">
                <a:latin typeface="Courier New" pitchFamily="49" charset="0"/>
                <a:cs typeface="Courier New" pitchFamily="49" charset="0"/>
              </a:rPr>
              <a:t>(</a:t>
            </a:r>
            <a:r>
              <a:rPr lang="en-SG" sz="1600" b="1" dirty="0">
                <a:solidFill>
                  <a:srgbClr val="006600"/>
                </a:solidFill>
                <a:latin typeface="Courier New" pitchFamily="49" charset="0"/>
              </a:rPr>
              <a:t>"C</a:t>
            </a:r>
            <a:r>
              <a:rPr lang="en-SG" sz="1600" b="1" dirty="0">
                <a:solidFill>
                  <a:srgbClr val="FF0000"/>
                </a:solidFill>
                <a:latin typeface="Courier New" pitchFamily="49" charset="0"/>
                <a:cs typeface="Courier New" pitchFamily="49" charset="0"/>
              </a:rPr>
              <a:t>\n</a:t>
            </a:r>
            <a:r>
              <a:rPr lang="en-SG" sz="1600" b="1" dirty="0">
                <a:solidFill>
                  <a:srgbClr val="006600"/>
                </a:solidFill>
                <a:latin typeface="Courier New" pitchFamily="49" charset="0"/>
              </a:rPr>
              <a:t>"</a:t>
            </a:r>
            <a:r>
              <a:rPr lang="en-SG" sz="1600" b="1" dirty="0">
                <a:latin typeface="Courier New" pitchFamily="49" charset="0"/>
                <a:cs typeface="Courier New" pitchFamily="49" charset="0"/>
              </a:rPr>
              <a:t>);</a:t>
            </a:r>
          </a:p>
          <a:p>
            <a:pPr>
              <a:tabLst>
                <a:tab pos="228600" algn="l"/>
                <a:tab pos="457200" algn="l"/>
                <a:tab pos="685800" algn="l"/>
              </a:tabLst>
              <a:defRPr/>
            </a:pPr>
            <a:r>
              <a:rPr lang="en-SG" sz="1600" b="1" dirty="0" smtClean="0">
                <a:latin typeface="Courier New" pitchFamily="49" charset="0"/>
                <a:cs typeface="Courier New" pitchFamily="49" charset="0"/>
              </a:rPr>
              <a:t>    </a:t>
            </a:r>
            <a:r>
              <a:rPr lang="en-SG" sz="1600" b="1" dirty="0">
                <a:solidFill>
                  <a:srgbClr val="0000FF"/>
                </a:solidFill>
                <a:latin typeface="Courier New" pitchFamily="49" charset="0"/>
              </a:rPr>
              <a:t>return</a:t>
            </a:r>
            <a:r>
              <a:rPr lang="en-SG" sz="1600" b="1" dirty="0" smtClean="0">
                <a:latin typeface="Courier New" pitchFamily="49" charset="0"/>
                <a:cs typeface="Courier New" pitchFamily="49" charset="0"/>
              </a:rPr>
              <a:t> </a:t>
            </a:r>
            <a:r>
              <a:rPr lang="en-SG" sz="1600" b="1" dirty="0">
                <a:solidFill>
                  <a:srgbClr val="006600"/>
                </a:solidFill>
                <a:latin typeface="Courier New" pitchFamily="49" charset="0"/>
              </a:rPr>
              <a:t>3</a:t>
            </a:r>
            <a:r>
              <a:rPr lang="en-SG" sz="1600" b="1" dirty="0">
                <a:latin typeface="Courier New" pitchFamily="49" charset="0"/>
                <a:cs typeface="Courier New" pitchFamily="49" charset="0"/>
              </a:rPr>
              <a:t>;</a:t>
            </a:r>
          </a:p>
          <a:p>
            <a:pPr>
              <a:tabLst>
                <a:tab pos="228600" algn="l"/>
                <a:tab pos="457200" algn="l"/>
                <a:tab pos="685800" algn="l"/>
              </a:tabLst>
              <a:defRPr/>
            </a:pPr>
            <a:r>
              <a:rPr lang="en-SG" sz="1600" b="1" dirty="0">
                <a:latin typeface="Courier New" pitchFamily="49" charset="0"/>
                <a:cs typeface="Courier New" pitchFamily="49" charset="0"/>
              </a:rPr>
              <a:t>}</a:t>
            </a:r>
          </a:p>
        </p:txBody>
      </p:sp>
      <p:sp>
        <p:nvSpPr>
          <p:cNvPr id="2" name="Title 1"/>
          <p:cNvSpPr>
            <a:spLocks noGrp="1"/>
          </p:cNvSpPr>
          <p:nvPr>
            <p:ph type="title"/>
          </p:nvPr>
        </p:nvSpPr>
        <p:spPr/>
        <p:txBody>
          <a:bodyPr/>
          <a:lstStyle/>
          <a:p>
            <a:r>
              <a:rPr lang="en-GB" dirty="0"/>
              <a:t>Practice</a:t>
            </a:r>
            <a:endParaRPr lang="en-SG" dirty="0"/>
          </a:p>
        </p:txBody>
      </p:sp>
      <p:sp>
        <p:nvSpPr>
          <p:cNvPr id="11" name="Slide Number Placeholder 7"/>
          <p:cNvSpPr>
            <a:spLocks noGrp="1"/>
          </p:cNvSpPr>
          <p:nvPr>
            <p:ph type="sldNum" sz="quarter" idx="11"/>
          </p:nvPr>
        </p:nvSpPr>
        <p:spPr>
          <a:xfrm>
            <a:off x="7295072" y="6459379"/>
            <a:ext cx="1391728" cy="246221"/>
          </a:xfrm>
          <a:noFill/>
        </p:spPr>
        <p:txBody>
          <a:bodyPr wrap="square">
            <a:spAutoFit/>
          </a:bodyPr>
          <a:lstStyle/>
          <a:p>
            <a:r>
              <a:rPr lang="en-US" dirty="0" smtClean="0"/>
              <a:t>Week3-revision - </a:t>
            </a:r>
            <a:fld id="{88CEA886-40A5-4138-9977-7C814AA61955}" type="slidenum">
              <a:rPr lang="en-US" smtClean="0"/>
              <a:pPr/>
              <a:t>6</a:t>
            </a:fld>
            <a:endParaRPr lang="en-US" dirty="0" smtClean="0"/>
          </a:p>
        </p:txBody>
      </p:sp>
    </p:spTree>
    <p:extLst>
      <p:ext uri="{BB962C8B-B14F-4D97-AF65-F5344CB8AC3E}">
        <p14:creationId xmlns:p14="http://schemas.microsoft.com/office/powerpoint/2010/main" val="78644741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36" name="Rectangle 35"/>
          <p:cNvSpPr>
            <a:spLocks noChangeArrowheads="1"/>
          </p:cNvSpPr>
          <p:nvPr/>
        </p:nvSpPr>
        <p:spPr bwMode="auto">
          <a:xfrm>
            <a:off x="821531" y="1374815"/>
            <a:ext cx="750093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334963" algn="l"/>
              </a:tabLst>
            </a:pPr>
            <a:endParaRPr lang="en-US" altLang="zh-CN" b="1" dirty="0"/>
          </a:p>
          <a:p>
            <a:pPr>
              <a:tabLst>
                <a:tab pos="334963" algn="l"/>
              </a:tabLst>
            </a:pPr>
            <a:r>
              <a:rPr lang="en-US" altLang="zh-CN" sz="2200" b="1" dirty="0"/>
              <a:t>What is printed out by the following C </a:t>
            </a:r>
            <a:r>
              <a:rPr lang="en-US" altLang="zh-CN" sz="2200" b="1" dirty="0" smtClean="0"/>
              <a:t>code?</a:t>
            </a:r>
            <a:endParaRPr lang="en-US" altLang="zh-CN" sz="2200" dirty="0">
              <a:latin typeface="Courier New" pitchFamily="49" charset="0"/>
            </a:endParaRPr>
          </a:p>
        </p:txBody>
      </p:sp>
      <p:sp>
        <p:nvSpPr>
          <p:cNvPr id="7" name="Text Box 4"/>
          <p:cNvSpPr txBox="1">
            <a:spLocks noChangeArrowheads="1"/>
          </p:cNvSpPr>
          <p:nvPr/>
        </p:nvSpPr>
        <p:spPr bwMode="auto">
          <a:xfrm>
            <a:off x="1008671" y="2213333"/>
            <a:ext cx="6861699" cy="3785652"/>
          </a:xfrm>
          <a:prstGeom prst="rect">
            <a:avLst/>
          </a:prstGeom>
          <a:noFill/>
          <a:ln w="9525">
            <a:solidFill>
              <a:srgbClr val="00B050"/>
            </a:solidFill>
            <a:miter lim="800000"/>
            <a:headEnd/>
            <a:tailEnd/>
          </a:ln>
        </p:spPr>
        <p:txBody>
          <a:bodyPr wrap="square">
            <a:spAutoFit/>
          </a:bodyPr>
          <a:lstStyle/>
          <a:p>
            <a:pPr eaLnBrk="1" hangingPunct="1">
              <a:defRPr/>
            </a:pPr>
            <a:r>
              <a:rPr lang="fr-FR" sz="2000" b="1" dirty="0">
                <a:solidFill>
                  <a:srgbClr val="6600CC"/>
                </a:solidFill>
                <a:latin typeface="Courier New" pitchFamily="49" charset="0"/>
                <a:cs typeface="Courier New" pitchFamily="49" charset="0"/>
              </a:rPr>
              <a:t>#</a:t>
            </a:r>
            <a:r>
              <a:rPr lang="fr-FR" sz="2000" b="1" dirty="0" err="1">
                <a:solidFill>
                  <a:srgbClr val="6600CC"/>
                </a:solidFill>
                <a:latin typeface="Courier New" pitchFamily="49" charset="0"/>
                <a:cs typeface="Courier New" pitchFamily="49" charset="0"/>
              </a:rPr>
              <a:t>include</a:t>
            </a:r>
            <a:r>
              <a:rPr lang="fr-FR" sz="2000" b="1" dirty="0">
                <a:latin typeface="Courier New" pitchFamily="49" charset="0"/>
              </a:rPr>
              <a:t> </a:t>
            </a:r>
            <a:r>
              <a:rPr lang="fr-FR" sz="2000" b="1" dirty="0">
                <a:solidFill>
                  <a:srgbClr val="006600"/>
                </a:solidFill>
                <a:latin typeface="Courier New" pitchFamily="49" charset="0"/>
                <a:ea typeface="宋体" pitchFamily="2" charset="-122"/>
              </a:rPr>
              <a:t>&lt;</a:t>
            </a:r>
            <a:r>
              <a:rPr lang="fr-FR" sz="2000" b="1" dirty="0" err="1">
                <a:solidFill>
                  <a:srgbClr val="006600"/>
                </a:solidFill>
                <a:latin typeface="Courier New" pitchFamily="49" charset="0"/>
                <a:ea typeface="宋体" pitchFamily="2" charset="-122"/>
              </a:rPr>
              <a:t>stdio.h</a:t>
            </a:r>
            <a:r>
              <a:rPr lang="fr-FR" sz="2000" b="1" dirty="0">
                <a:solidFill>
                  <a:srgbClr val="006600"/>
                </a:solidFill>
                <a:latin typeface="Courier New" pitchFamily="49" charset="0"/>
                <a:ea typeface="宋体" pitchFamily="2" charset="-122"/>
              </a:rPr>
              <a:t>&gt;</a:t>
            </a:r>
          </a:p>
          <a:p>
            <a:pPr>
              <a:tabLst>
                <a:tab pos="228600" algn="l"/>
                <a:tab pos="457200" algn="l"/>
                <a:tab pos="685800" algn="l"/>
              </a:tabLst>
              <a:defRPr/>
            </a:pPr>
            <a:endParaRPr lang="en-SG" sz="2000" b="1" dirty="0">
              <a:latin typeface="Courier New" pitchFamily="49" charset="0"/>
              <a:cs typeface="Courier New" pitchFamily="49" charset="0"/>
            </a:endParaRPr>
          </a:p>
          <a:p>
            <a:pPr>
              <a:tabLst>
                <a:tab pos="228600" algn="l"/>
                <a:tab pos="457200" algn="l"/>
                <a:tab pos="685800" algn="l"/>
              </a:tabLst>
              <a:defRPr/>
            </a:pPr>
            <a:r>
              <a:rPr lang="en-SG" sz="2000" b="1" dirty="0" err="1">
                <a:solidFill>
                  <a:srgbClr val="0000FF"/>
                </a:solidFill>
                <a:latin typeface="Courier New" pitchFamily="49" charset="0"/>
              </a:rPr>
              <a:t>int</a:t>
            </a:r>
            <a:r>
              <a:rPr lang="en-SG" sz="2000" b="1" dirty="0">
                <a:latin typeface="Courier New" pitchFamily="49" charset="0"/>
                <a:cs typeface="Courier New" pitchFamily="49" charset="0"/>
              </a:rPr>
              <a:t> </a:t>
            </a:r>
            <a:r>
              <a:rPr lang="en-SG" sz="2000" b="1" dirty="0" smtClean="0">
                <a:latin typeface="Courier New" pitchFamily="49" charset="0"/>
                <a:cs typeface="Courier New" pitchFamily="49" charset="0"/>
              </a:rPr>
              <a:t>g(</a:t>
            </a:r>
            <a:r>
              <a:rPr lang="en-SG" sz="2000" b="1" dirty="0" err="1" smtClean="0">
                <a:solidFill>
                  <a:srgbClr val="0000FF"/>
                </a:solidFill>
                <a:latin typeface="Courier New" pitchFamily="49" charset="0"/>
              </a:rPr>
              <a:t>int</a:t>
            </a:r>
            <a:r>
              <a:rPr lang="en-SG" sz="2000" b="1" dirty="0" smtClean="0">
                <a:latin typeface="Courier New" pitchFamily="49" charset="0"/>
                <a:cs typeface="Courier New" pitchFamily="49" charset="0"/>
              </a:rPr>
              <a:t>);</a:t>
            </a:r>
            <a:endParaRPr lang="en-SG" sz="2000" b="1" dirty="0">
              <a:latin typeface="Courier New" pitchFamily="49" charset="0"/>
              <a:cs typeface="Courier New" pitchFamily="49" charset="0"/>
            </a:endParaRPr>
          </a:p>
          <a:p>
            <a:pPr>
              <a:tabLst>
                <a:tab pos="228600" algn="l"/>
                <a:tab pos="457200" algn="l"/>
                <a:tab pos="685800" algn="l"/>
              </a:tabLst>
              <a:defRPr/>
            </a:pPr>
            <a:endParaRPr lang="en-SG" sz="2000" b="1" dirty="0">
              <a:latin typeface="Courier New" pitchFamily="49" charset="0"/>
              <a:cs typeface="Courier New" pitchFamily="49" charset="0"/>
            </a:endParaRPr>
          </a:p>
          <a:p>
            <a:pPr eaLnBrk="1" hangingPunct="1"/>
            <a:r>
              <a:rPr lang="en-US" altLang="zh-CN" sz="2000" b="1" dirty="0" err="1">
                <a:solidFill>
                  <a:srgbClr val="0000FF"/>
                </a:solidFill>
                <a:latin typeface="Courier New" pitchFamily="49" charset="0"/>
              </a:rPr>
              <a:t>int</a:t>
            </a:r>
            <a:r>
              <a:rPr lang="en-US" altLang="zh-CN" sz="2000" b="1" dirty="0">
                <a:latin typeface="Courier New" pitchFamily="49" charset="0"/>
              </a:rPr>
              <a:t> main(</a:t>
            </a:r>
            <a:r>
              <a:rPr lang="en-US" altLang="zh-CN" sz="2000" b="1" dirty="0">
                <a:solidFill>
                  <a:srgbClr val="0000FF"/>
                </a:solidFill>
                <a:latin typeface="Courier New" pitchFamily="49" charset="0"/>
              </a:rPr>
              <a:t>void</a:t>
            </a:r>
            <a:r>
              <a:rPr lang="en-US" altLang="zh-CN" sz="2000" b="1" dirty="0" smtClean="0">
                <a:latin typeface="Courier New" pitchFamily="49" charset="0"/>
              </a:rPr>
              <a:t>) {</a:t>
            </a:r>
            <a:endParaRPr lang="en-US" altLang="zh-CN" sz="2000" b="1" dirty="0">
              <a:latin typeface="Courier New" pitchFamily="49" charset="0"/>
            </a:endParaRPr>
          </a:p>
          <a:p>
            <a:pPr>
              <a:tabLst>
                <a:tab pos="228600" algn="l"/>
                <a:tab pos="457200" algn="l"/>
                <a:tab pos="685800" algn="l"/>
              </a:tabLst>
              <a:defRPr/>
            </a:pPr>
            <a:r>
              <a:rPr lang="en-SG" sz="2000" b="1" dirty="0" smtClean="0">
                <a:latin typeface="Courier New" pitchFamily="49" charset="0"/>
                <a:cs typeface="Courier New" pitchFamily="49" charset="0"/>
              </a:rPr>
              <a:t>    </a:t>
            </a:r>
            <a:r>
              <a:rPr lang="en-SG" sz="2000" b="1" dirty="0" err="1" smtClean="0">
                <a:latin typeface="Courier New" pitchFamily="49" charset="0"/>
                <a:cs typeface="Courier New" pitchFamily="49" charset="0"/>
              </a:rPr>
              <a:t>printf</a:t>
            </a:r>
            <a:r>
              <a:rPr lang="en-SG" sz="2000" b="1" dirty="0">
                <a:latin typeface="Courier New" pitchFamily="49" charset="0"/>
                <a:cs typeface="Courier New" pitchFamily="49" charset="0"/>
              </a:rPr>
              <a:t>(</a:t>
            </a:r>
            <a:r>
              <a:rPr lang="en-SG" sz="2000" b="1" dirty="0">
                <a:solidFill>
                  <a:srgbClr val="006600"/>
                </a:solidFill>
                <a:latin typeface="Courier New" pitchFamily="49" charset="0"/>
                <a:ea typeface="宋体" pitchFamily="2" charset="-122"/>
              </a:rPr>
              <a:t>"Answer = </a:t>
            </a:r>
            <a:r>
              <a:rPr lang="en-SG" sz="2000" b="1" dirty="0">
                <a:solidFill>
                  <a:srgbClr val="FF0000"/>
                </a:solidFill>
                <a:latin typeface="Courier New" pitchFamily="49" charset="0"/>
                <a:cs typeface="Courier New" pitchFamily="49" charset="0"/>
              </a:rPr>
              <a:t>%d\n</a:t>
            </a:r>
            <a:r>
              <a:rPr lang="en-SG" sz="2000" b="1" dirty="0">
                <a:solidFill>
                  <a:srgbClr val="006600"/>
                </a:solidFill>
                <a:latin typeface="Courier New" pitchFamily="49" charset="0"/>
                <a:ea typeface="宋体" pitchFamily="2" charset="-122"/>
              </a:rPr>
              <a:t>"</a:t>
            </a:r>
            <a:r>
              <a:rPr lang="en-SG" sz="2000" b="1" dirty="0">
                <a:latin typeface="Courier New" pitchFamily="49" charset="0"/>
                <a:cs typeface="Courier New" pitchFamily="49" charset="0"/>
              </a:rPr>
              <a:t>, g(</a:t>
            </a:r>
            <a:r>
              <a:rPr lang="en-SG" sz="2000" b="1" dirty="0">
                <a:solidFill>
                  <a:srgbClr val="006600"/>
                </a:solidFill>
                <a:latin typeface="Courier New" pitchFamily="49" charset="0"/>
                <a:ea typeface="宋体" pitchFamily="2" charset="-122"/>
              </a:rPr>
              <a:t>3</a:t>
            </a:r>
            <a:r>
              <a:rPr lang="en-SG" sz="2000" b="1" dirty="0">
                <a:latin typeface="Courier New" pitchFamily="49" charset="0"/>
                <a:cs typeface="Courier New" pitchFamily="49" charset="0"/>
              </a:rPr>
              <a:t> + g(</a:t>
            </a:r>
            <a:r>
              <a:rPr lang="en-SG" sz="2000" b="1" dirty="0">
                <a:solidFill>
                  <a:srgbClr val="006600"/>
                </a:solidFill>
                <a:latin typeface="Courier New" pitchFamily="49" charset="0"/>
                <a:ea typeface="宋体" pitchFamily="2" charset="-122"/>
              </a:rPr>
              <a:t>7</a:t>
            </a:r>
            <a:r>
              <a:rPr lang="en-SG" sz="2000" b="1" dirty="0" smtClean="0">
                <a:latin typeface="Courier New" pitchFamily="49" charset="0"/>
                <a:cs typeface="Courier New" pitchFamily="49" charset="0"/>
              </a:rPr>
              <a:t>)) );</a:t>
            </a:r>
            <a:endParaRPr lang="en-SG" sz="2000" b="1" dirty="0">
              <a:latin typeface="Courier New" pitchFamily="49" charset="0"/>
              <a:cs typeface="Courier New" pitchFamily="49" charset="0"/>
            </a:endParaRPr>
          </a:p>
          <a:p>
            <a:pPr>
              <a:tabLst>
                <a:tab pos="228600" algn="l"/>
                <a:tab pos="457200" algn="l"/>
                <a:tab pos="685800" algn="l"/>
              </a:tabLst>
              <a:defRPr/>
            </a:pPr>
            <a:r>
              <a:rPr lang="en-SG" sz="2000" b="1" dirty="0" smtClean="0">
                <a:latin typeface="Courier New" pitchFamily="49" charset="0"/>
                <a:cs typeface="Courier New" pitchFamily="49" charset="0"/>
              </a:rPr>
              <a:t>    </a:t>
            </a:r>
            <a:r>
              <a:rPr lang="en-SG" sz="2000" b="1" dirty="0">
                <a:solidFill>
                  <a:srgbClr val="0000FF"/>
                </a:solidFill>
                <a:latin typeface="Courier New" pitchFamily="49" charset="0"/>
              </a:rPr>
              <a:t>return</a:t>
            </a:r>
            <a:r>
              <a:rPr lang="en-SG" sz="2000" b="1" dirty="0" smtClean="0">
                <a:latin typeface="Courier New" pitchFamily="49" charset="0"/>
                <a:cs typeface="Courier New" pitchFamily="49" charset="0"/>
              </a:rPr>
              <a:t> </a:t>
            </a:r>
            <a:r>
              <a:rPr lang="en-SG" sz="2000" b="1" dirty="0">
                <a:solidFill>
                  <a:srgbClr val="006600"/>
                </a:solidFill>
                <a:latin typeface="Courier New" pitchFamily="49" charset="0"/>
              </a:rPr>
              <a:t>0</a:t>
            </a:r>
            <a:r>
              <a:rPr lang="en-SG" sz="2000" b="1" dirty="0">
                <a:latin typeface="Courier New" pitchFamily="49" charset="0"/>
                <a:cs typeface="Courier New" pitchFamily="49" charset="0"/>
              </a:rPr>
              <a:t>;</a:t>
            </a:r>
          </a:p>
          <a:p>
            <a:pPr>
              <a:tabLst>
                <a:tab pos="228600" algn="l"/>
                <a:tab pos="457200" algn="l"/>
                <a:tab pos="685800" algn="l"/>
              </a:tabLst>
              <a:defRPr/>
            </a:pPr>
            <a:r>
              <a:rPr lang="en-SG" sz="2000" b="1" dirty="0">
                <a:latin typeface="Courier New" pitchFamily="49" charset="0"/>
                <a:cs typeface="Courier New" pitchFamily="49" charset="0"/>
              </a:rPr>
              <a:t>}</a:t>
            </a:r>
          </a:p>
          <a:p>
            <a:pPr>
              <a:tabLst>
                <a:tab pos="228600" algn="l"/>
                <a:tab pos="457200" algn="l"/>
                <a:tab pos="685800" algn="l"/>
              </a:tabLst>
              <a:defRPr/>
            </a:pPr>
            <a:endParaRPr lang="en-SG" sz="2000" b="1" dirty="0">
              <a:latin typeface="Courier New" pitchFamily="49" charset="0"/>
              <a:cs typeface="Courier New" pitchFamily="49" charset="0"/>
            </a:endParaRPr>
          </a:p>
          <a:p>
            <a:pPr>
              <a:tabLst>
                <a:tab pos="228600" algn="l"/>
                <a:tab pos="457200" algn="l"/>
                <a:tab pos="685800" algn="l"/>
              </a:tabLst>
              <a:defRPr/>
            </a:pPr>
            <a:r>
              <a:rPr lang="en-SG" sz="2000" b="1" dirty="0" err="1" smtClean="0">
                <a:solidFill>
                  <a:srgbClr val="0000FF"/>
                </a:solidFill>
                <a:latin typeface="Courier New" pitchFamily="49" charset="0"/>
              </a:rPr>
              <a:t>int</a:t>
            </a:r>
            <a:r>
              <a:rPr lang="en-SG" sz="2000" b="1" dirty="0" smtClean="0">
                <a:latin typeface="Courier New" pitchFamily="49" charset="0"/>
                <a:cs typeface="Courier New" pitchFamily="49" charset="0"/>
              </a:rPr>
              <a:t> g(</a:t>
            </a:r>
            <a:r>
              <a:rPr lang="en-SG" sz="2000" b="1" dirty="0" err="1">
                <a:solidFill>
                  <a:srgbClr val="0000FF"/>
                </a:solidFill>
                <a:latin typeface="Courier New" pitchFamily="49" charset="0"/>
              </a:rPr>
              <a:t>int</a:t>
            </a:r>
            <a:r>
              <a:rPr lang="en-SG" sz="2000" b="1" dirty="0">
                <a:latin typeface="Courier New" pitchFamily="49" charset="0"/>
                <a:cs typeface="Courier New" pitchFamily="49" charset="0"/>
              </a:rPr>
              <a:t> </a:t>
            </a:r>
            <a:r>
              <a:rPr lang="en-SG" sz="2000" b="1" dirty="0" smtClean="0">
                <a:latin typeface="Courier New" pitchFamily="49" charset="0"/>
                <a:cs typeface="Courier New" pitchFamily="49" charset="0"/>
              </a:rPr>
              <a:t>n) {</a:t>
            </a:r>
          </a:p>
          <a:p>
            <a:pPr>
              <a:tabLst>
                <a:tab pos="228600" algn="l"/>
                <a:tab pos="457200" algn="l"/>
                <a:tab pos="685800" algn="l"/>
              </a:tabLst>
              <a:defRPr/>
            </a:pPr>
            <a:r>
              <a:rPr lang="en-SG" sz="2000" b="1" dirty="0" smtClean="0">
                <a:latin typeface="Courier New" pitchFamily="49" charset="0"/>
                <a:cs typeface="Courier New" pitchFamily="49" charset="0"/>
              </a:rPr>
              <a:t>    </a:t>
            </a:r>
            <a:r>
              <a:rPr lang="en-SG" sz="2000" b="1" dirty="0">
                <a:solidFill>
                  <a:srgbClr val="0000FF"/>
                </a:solidFill>
                <a:latin typeface="Courier New" pitchFamily="49" charset="0"/>
              </a:rPr>
              <a:t>return</a:t>
            </a:r>
            <a:r>
              <a:rPr lang="en-SG" sz="2000" b="1" dirty="0" smtClean="0">
                <a:latin typeface="Courier New" pitchFamily="49" charset="0"/>
                <a:cs typeface="Courier New" pitchFamily="49" charset="0"/>
              </a:rPr>
              <a:t> </a:t>
            </a:r>
            <a:r>
              <a:rPr lang="en-SG" sz="2000" b="1" dirty="0">
                <a:latin typeface="Courier New" pitchFamily="49" charset="0"/>
                <a:cs typeface="Courier New" pitchFamily="49" charset="0"/>
              </a:rPr>
              <a:t>n * </a:t>
            </a:r>
            <a:r>
              <a:rPr lang="en-SG" sz="2000" b="1" dirty="0">
                <a:solidFill>
                  <a:srgbClr val="006600"/>
                </a:solidFill>
                <a:latin typeface="Courier New" pitchFamily="49" charset="0"/>
                <a:ea typeface="宋体" pitchFamily="2" charset="-122"/>
              </a:rPr>
              <a:t>10</a:t>
            </a:r>
            <a:r>
              <a:rPr lang="en-SG" sz="2000" b="1" dirty="0">
                <a:latin typeface="Courier New" pitchFamily="49" charset="0"/>
                <a:cs typeface="Courier New" pitchFamily="49" charset="0"/>
              </a:rPr>
              <a:t>;</a:t>
            </a:r>
            <a:endParaRPr lang="en-SG" sz="2000" b="1" dirty="0" smtClean="0">
              <a:latin typeface="Courier New" pitchFamily="49" charset="0"/>
              <a:cs typeface="Courier New" pitchFamily="49" charset="0"/>
            </a:endParaRPr>
          </a:p>
          <a:p>
            <a:pPr>
              <a:tabLst>
                <a:tab pos="228600" algn="l"/>
                <a:tab pos="457200" algn="l"/>
                <a:tab pos="685800" algn="l"/>
              </a:tabLst>
              <a:defRPr/>
            </a:pPr>
            <a:r>
              <a:rPr lang="en-SG" sz="2000" b="1" dirty="0" smtClean="0">
                <a:latin typeface="Courier New" pitchFamily="49" charset="0"/>
                <a:cs typeface="Courier New" pitchFamily="49" charset="0"/>
              </a:rPr>
              <a:t>}</a:t>
            </a:r>
            <a:endParaRPr lang="en-SG" sz="2000" b="1" dirty="0">
              <a:latin typeface="Courier New" pitchFamily="49" charset="0"/>
              <a:cs typeface="Courier New" pitchFamily="49" charset="0"/>
            </a:endParaRPr>
          </a:p>
        </p:txBody>
      </p:sp>
      <p:sp>
        <p:nvSpPr>
          <p:cNvPr id="2" name="Title 1"/>
          <p:cNvSpPr>
            <a:spLocks noGrp="1"/>
          </p:cNvSpPr>
          <p:nvPr>
            <p:ph type="title"/>
          </p:nvPr>
        </p:nvSpPr>
        <p:spPr/>
        <p:txBody>
          <a:bodyPr/>
          <a:lstStyle/>
          <a:p>
            <a:r>
              <a:rPr lang="en-GB" dirty="0"/>
              <a:t>Practice</a:t>
            </a:r>
            <a:endParaRPr lang="en-SG" dirty="0"/>
          </a:p>
        </p:txBody>
      </p:sp>
      <p:sp>
        <p:nvSpPr>
          <p:cNvPr id="11" name="Slide Number Placeholder 7"/>
          <p:cNvSpPr>
            <a:spLocks noGrp="1"/>
          </p:cNvSpPr>
          <p:nvPr>
            <p:ph type="sldNum" sz="quarter" idx="11"/>
          </p:nvPr>
        </p:nvSpPr>
        <p:spPr>
          <a:xfrm>
            <a:off x="7295072" y="6459379"/>
            <a:ext cx="1391728" cy="246221"/>
          </a:xfrm>
          <a:noFill/>
        </p:spPr>
        <p:txBody>
          <a:bodyPr wrap="square">
            <a:spAutoFit/>
          </a:bodyPr>
          <a:lstStyle/>
          <a:p>
            <a:r>
              <a:rPr lang="en-US" dirty="0" smtClean="0"/>
              <a:t>Week3-revision - </a:t>
            </a:r>
            <a:fld id="{88CEA886-40A5-4138-9977-7C814AA61955}" type="slidenum">
              <a:rPr lang="en-US" smtClean="0"/>
              <a:pPr/>
              <a:t>7</a:t>
            </a:fld>
            <a:endParaRPr lang="en-US" dirty="0" smtClean="0"/>
          </a:p>
        </p:txBody>
      </p:sp>
    </p:spTree>
    <p:extLst>
      <p:ext uri="{BB962C8B-B14F-4D97-AF65-F5344CB8AC3E}">
        <p14:creationId xmlns:p14="http://schemas.microsoft.com/office/powerpoint/2010/main" val="35669685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3" name="Slide Number Placeholder 7"/>
          <p:cNvSpPr>
            <a:spLocks noGrp="1"/>
          </p:cNvSpPr>
          <p:nvPr>
            <p:ph type="sldNum" sz="quarter" idx="11"/>
          </p:nvPr>
        </p:nvSpPr>
        <p:spPr>
          <a:xfrm>
            <a:off x="7295072" y="6459379"/>
            <a:ext cx="1391728" cy="246221"/>
          </a:xfrm>
          <a:noFill/>
        </p:spPr>
        <p:txBody>
          <a:bodyPr wrap="square">
            <a:spAutoFit/>
          </a:bodyPr>
          <a:lstStyle/>
          <a:p>
            <a:r>
              <a:rPr lang="en-US" dirty="0" smtClean="0"/>
              <a:t>Week3-revision - </a:t>
            </a:r>
            <a:fld id="{88CEA886-40A5-4138-9977-7C814AA61955}" type="slidenum">
              <a:rPr lang="en-US" smtClean="0"/>
              <a:pPr/>
              <a:t>8</a:t>
            </a:fld>
            <a:endParaRPr lang="en-US" dirty="0" smtClean="0"/>
          </a:p>
        </p:txBody>
      </p:sp>
      <p:sp>
        <p:nvSpPr>
          <p:cNvPr id="36" name="Rectangle 35"/>
          <p:cNvSpPr>
            <a:spLocks noChangeArrowheads="1"/>
          </p:cNvSpPr>
          <p:nvPr/>
        </p:nvSpPr>
        <p:spPr bwMode="auto">
          <a:xfrm>
            <a:off x="821531" y="1374815"/>
            <a:ext cx="750093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334963" algn="l"/>
              </a:tabLst>
            </a:pPr>
            <a:r>
              <a:rPr lang="en-US" altLang="zh-CN" dirty="0"/>
              <a:t>(CS1101C AY08/09 Sem1 Exam Q5)</a:t>
            </a:r>
            <a:endParaRPr lang="en-US" altLang="zh-CN" b="1" dirty="0"/>
          </a:p>
          <a:p>
            <a:pPr>
              <a:tabLst>
                <a:tab pos="334963" algn="l"/>
              </a:tabLst>
            </a:pPr>
            <a:r>
              <a:rPr lang="en-US" altLang="zh-CN" sz="2200" b="1" dirty="0"/>
              <a:t>What is printed out by the following C </a:t>
            </a:r>
            <a:r>
              <a:rPr lang="en-US" altLang="zh-CN" sz="2200" b="1" dirty="0" smtClean="0"/>
              <a:t>code?</a:t>
            </a:r>
            <a:endParaRPr lang="en-US" altLang="zh-CN" sz="2200" dirty="0">
              <a:latin typeface="Courier New" pitchFamily="49" charset="0"/>
            </a:endParaRPr>
          </a:p>
        </p:txBody>
      </p:sp>
      <p:sp>
        <p:nvSpPr>
          <p:cNvPr id="7" name="Text Box 4"/>
          <p:cNvSpPr txBox="1">
            <a:spLocks noChangeArrowheads="1"/>
          </p:cNvSpPr>
          <p:nvPr/>
        </p:nvSpPr>
        <p:spPr bwMode="auto">
          <a:xfrm>
            <a:off x="540587" y="2215559"/>
            <a:ext cx="4357972" cy="3785652"/>
          </a:xfrm>
          <a:prstGeom prst="rect">
            <a:avLst/>
          </a:prstGeom>
          <a:noFill/>
          <a:ln w="9525">
            <a:solidFill>
              <a:srgbClr val="00B050"/>
            </a:solidFill>
            <a:miter lim="800000"/>
            <a:headEnd/>
            <a:tailEnd/>
          </a:ln>
        </p:spPr>
        <p:txBody>
          <a:bodyPr wrap="square">
            <a:spAutoFit/>
          </a:bodyPr>
          <a:lstStyle/>
          <a:p>
            <a:pPr eaLnBrk="1" hangingPunct="1"/>
            <a:r>
              <a:rPr lang="en-US" altLang="zh-CN" sz="2000" b="1" dirty="0">
                <a:solidFill>
                  <a:srgbClr val="0000FF"/>
                </a:solidFill>
                <a:latin typeface="Courier New" pitchFamily="49" charset="0"/>
              </a:rPr>
              <a:t>void</a:t>
            </a:r>
            <a:r>
              <a:rPr lang="en-US" altLang="zh-CN" sz="2000" b="1" dirty="0">
                <a:latin typeface="Courier New" pitchFamily="49" charset="0"/>
              </a:rPr>
              <a:t> f1(</a:t>
            </a:r>
            <a:r>
              <a:rPr lang="en-US" altLang="zh-CN" sz="2000" b="1" dirty="0">
                <a:solidFill>
                  <a:srgbClr val="0000FF"/>
                </a:solidFill>
                <a:latin typeface="Courier New" pitchFamily="49" charset="0"/>
              </a:rPr>
              <a:t>int</a:t>
            </a:r>
            <a:r>
              <a:rPr lang="en-US" altLang="zh-CN" sz="2000" b="1" dirty="0">
                <a:latin typeface="Courier New" pitchFamily="49" charset="0"/>
              </a:rPr>
              <a:t> x, </a:t>
            </a:r>
            <a:r>
              <a:rPr lang="en-US" altLang="zh-CN" sz="2000" b="1" dirty="0">
                <a:solidFill>
                  <a:srgbClr val="0000FF"/>
                </a:solidFill>
                <a:latin typeface="Courier New" pitchFamily="49" charset="0"/>
              </a:rPr>
              <a:t>int</a:t>
            </a:r>
            <a:r>
              <a:rPr lang="en-US" altLang="zh-CN" sz="2000" b="1" dirty="0">
                <a:latin typeface="Courier New" pitchFamily="49" charset="0"/>
              </a:rPr>
              <a:t> y);</a:t>
            </a:r>
          </a:p>
          <a:p>
            <a:pPr eaLnBrk="1" hangingPunct="1"/>
            <a:endParaRPr lang="en-US" altLang="zh-CN" sz="2000" b="1" dirty="0">
              <a:latin typeface="Courier New" pitchFamily="49" charset="0"/>
            </a:endParaRPr>
          </a:p>
          <a:p>
            <a:pPr eaLnBrk="1" hangingPunct="1"/>
            <a:r>
              <a:rPr lang="en-US" altLang="zh-CN" sz="2000" b="1" dirty="0">
                <a:solidFill>
                  <a:srgbClr val="0000FF"/>
                </a:solidFill>
                <a:latin typeface="Courier New" pitchFamily="49" charset="0"/>
              </a:rPr>
              <a:t>int</a:t>
            </a:r>
            <a:r>
              <a:rPr lang="en-US" altLang="zh-CN" sz="2000" b="1" dirty="0">
                <a:latin typeface="Courier New" pitchFamily="49" charset="0"/>
              </a:rPr>
              <a:t> </a:t>
            </a:r>
            <a:r>
              <a:rPr lang="en-US" altLang="zh-CN" sz="2000" b="1" dirty="0" smtClean="0">
                <a:latin typeface="Courier New" pitchFamily="49" charset="0"/>
              </a:rPr>
              <a:t>main(</a:t>
            </a:r>
            <a:r>
              <a:rPr lang="en-US" altLang="zh-CN" sz="2000" b="1" dirty="0" smtClean="0">
                <a:solidFill>
                  <a:srgbClr val="0000FF"/>
                </a:solidFill>
                <a:latin typeface="Courier New" pitchFamily="49" charset="0"/>
              </a:rPr>
              <a:t>void</a:t>
            </a:r>
            <a:r>
              <a:rPr lang="en-US" altLang="zh-CN" sz="2000" b="1" dirty="0" smtClean="0">
                <a:latin typeface="Courier New" pitchFamily="49" charset="0"/>
              </a:rPr>
              <a:t>)</a:t>
            </a:r>
          </a:p>
          <a:p>
            <a:pPr eaLnBrk="1" hangingPunct="1"/>
            <a:r>
              <a:rPr lang="en-US" altLang="zh-CN" sz="2000" b="1" dirty="0" smtClean="0">
                <a:latin typeface="Courier New" pitchFamily="49" charset="0"/>
              </a:rPr>
              <a:t>{</a:t>
            </a:r>
          </a:p>
          <a:p>
            <a:pPr eaLnBrk="1" hangingPunct="1"/>
            <a:r>
              <a:rPr lang="en-US" altLang="zh-CN" sz="2000" b="1" dirty="0" smtClean="0">
                <a:latin typeface="Courier New" pitchFamily="49" charset="0"/>
              </a:rPr>
              <a:t>   </a:t>
            </a:r>
            <a:r>
              <a:rPr lang="en-US" altLang="zh-CN" sz="2000" b="1" dirty="0">
                <a:solidFill>
                  <a:srgbClr val="0000FF"/>
                </a:solidFill>
                <a:latin typeface="Courier New" pitchFamily="49" charset="0"/>
              </a:rPr>
              <a:t>int</a:t>
            </a:r>
            <a:r>
              <a:rPr lang="en-US" altLang="zh-CN" sz="2000" b="1" dirty="0">
                <a:latin typeface="Courier New" pitchFamily="49" charset="0"/>
              </a:rPr>
              <a:t> </a:t>
            </a:r>
            <a:r>
              <a:rPr lang="en-US" altLang="zh-CN" sz="2000" b="1" dirty="0" smtClean="0">
                <a:latin typeface="Courier New" pitchFamily="49" charset="0"/>
              </a:rPr>
              <a:t>x = </a:t>
            </a:r>
            <a:r>
              <a:rPr lang="en-US" altLang="zh-CN" sz="2000" b="1" dirty="0" smtClean="0">
                <a:solidFill>
                  <a:srgbClr val="006600"/>
                </a:solidFill>
                <a:latin typeface="Courier New" pitchFamily="49" charset="0"/>
              </a:rPr>
              <a:t>5</a:t>
            </a:r>
            <a:r>
              <a:rPr lang="en-US" altLang="zh-CN" sz="2000" b="1" dirty="0">
                <a:latin typeface="Courier New" pitchFamily="49" charset="0"/>
              </a:rPr>
              <a:t>, </a:t>
            </a:r>
            <a:r>
              <a:rPr lang="en-US" altLang="zh-CN" sz="2000" b="1" dirty="0" smtClean="0">
                <a:latin typeface="Courier New" pitchFamily="49" charset="0"/>
              </a:rPr>
              <a:t>y = </a:t>
            </a:r>
            <a:r>
              <a:rPr lang="en-US" altLang="zh-CN" sz="2000" b="1" dirty="0" smtClean="0">
                <a:solidFill>
                  <a:srgbClr val="006600"/>
                </a:solidFill>
                <a:latin typeface="Courier New" pitchFamily="49" charset="0"/>
              </a:rPr>
              <a:t>8</a:t>
            </a:r>
            <a:r>
              <a:rPr lang="en-US" altLang="zh-CN" sz="2000" b="1" dirty="0">
                <a:latin typeface="Courier New" pitchFamily="49" charset="0"/>
              </a:rPr>
              <a:t>;</a:t>
            </a:r>
          </a:p>
          <a:p>
            <a:pPr eaLnBrk="1" hangingPunct="1"/>
            <a:endParaRPr lang="en-US" altLang="zh-CN" sz="2000" b="1" dirty="0">
              <a:latin typeface="Courier New" pitchFamily="49" charset="0"/>
            </a:endParaRPr>
          </a:p>
          <a:p>
            <a:pPr eaLnBrk="1" hangingPunct="1"/>
            <a:r>
              <a:rPr lang="en-US" altLang="zh-CN" sz="2000" b="1" dirty="0">
                <a:latin typeface="Courier New" pitchFamily="49" charset="0"/>
              </a:rPr>
              <a:t>   f1(y, x);</a:t>
            </a:r>
          </a:p>
          <a:p>
            <a:pPr eaLnBrk="1" hangingPunct="1"/>
            <a:endParaRPr lang="en-US" altLang="zh-CN" sz="2000" b="1" dirty="0">
              <a:latin typeface="Courier New" pitchFamily="49" charset="0"/>
            </a:endParaRPr>
          </a:p>
          <a:p>
            <a:pPr eaLnBrk="1" hangingPunct="1"/>
            <a:r>
              <a:rPr lang="en-US" altLang="zh-CN" sz="2000" b="1" dirty="0">
                <a:latin typeface="Courier New" pitchFamily="49" charset="0"/>
              </a:rPr>
              <a:t>   </a:t>
            </a:r>
            <a:r>
              <a:rPr lang="en-US" altLang="zh-CN" sz="2000" b="1" dirty="0" err="1">
                <a:latin typeface="Courier New" pitchFamily="49" charset="0"/>
              </a:rPr>
              <a:t>printf</a:t>
            </a:r>
            <a:r>
              <a:rPr lang="en-US" altLang="zh-CN" sz="2000" b="1" dirty="0" smtClean="0">
                <a:latin typeface="Courier New" pitchFamily="49" charset="0"/>
              </a:rPr>
              <a:t>(</a:t>
            </a:r>
            <a:r>
              <a:rPr lang="en-US" altLang="zh-CN" sz="2000" b="1" dirty="0" smtClean="0">
                <a:solidFill>
                  <a:srgbClr val="006600"/>
                </a:solidFill>
                <a:latin typeface="Courier New" pitchFamily="49" charset="0"/>
              </a:rPr>
              <a:t>"</a:t>
            </a:r>
            <a:r>
              <a:rPr lang="en-US" altLang="zh-CN" sz="2000" b="1" dirty="0" smtClean="0">
                <a:solidFill>
                  <a:srgbClr val="FF0000"/>
                </a:solidFill>
                <a:latin typeface="Courier New" pitchFamily="49" charset="0"/>
              </a:rPr>
              <a:t>%d %d\n</a:t>
            </a:r>
            <a:r>
              <a:rPr lang="en-US" altLang="zh-CN" sz="2000" b="1" dirty="0">
                <a:solidFill>
                  <a:srgbClr val="006600"/>
                </a:solidFill>
                <a:latin typeface="Courier New" pitchFamily="49" charset="0"/>
              </a:rPr>
              <a:t>"</a:t>
            </a:r>
            <a:r>
              <a:rPr lang="en-US" altLang="zh-CN" sz="2000" b="1" dirty="0">
                <a:latin typeface="Courier New" pitchFamily="49" charset="0"/>
              </a:rPr>
              <a:t>, x, y</a:t>
            </a:r>
            <a:r>
              <a:rPr lang="en-US" altLang="zh-CN" sz="2000" b="1" dirty="0" smtClean="0">
                <a:latin typeface="Courier New" pitchFamily="49" charset="0"/>
              </a:rPr>
              <a:t>);</a:t>
            </a:r>
          </a:p>
          <a:p>
            <a:pPr eaLnBrk="1" hangingPunct="1"/>
            <a:endParaRPr lang="en-US" altLang="zh-CN" sz="2000" b="1" dirty="0">
              <a:latin typeface="Courier New" pitchFamily="49" charset="0"/>
            </a:endParaRPr>
          </a:p>
          <a:p>
            <a:pPr eaLnBrk="1" hangingPunct="1"/>
            <a:r>
              <a:rPr lang="en-US" altLang="zh-CN" sz="2000" b="1" dirty="0">
                <a:latin typeface="Courier New" pitchFamily="49" charset="0"/>
              </a:rPr>
              <a:t>   </a:t>
            </a:r>
            <a:r>
              <a:rPr lang="en-US" altLang="zh-CN" sz="2000" b="1" dirty="0">
                <a:solidFill>
                  <a:srgbClr val="0000FF"/>
                </a:solidFill>
                <a:latin typeface="Courier New" pitchFamily="49" charset="0"/>
              </a:rPr>
              <a:t>return</a:t>
            </a:r>
            <a:r>
              <a:rPr lang="en-US" altLang="zh-CN" sz="2000" b="1" dirty="0">
                <a:latin typeface="Courier New" pitchFamily="49" charset="0"/>
              </a:rPr>
              <a:t> </a:t>
            </a:r>
            <a:r>
              <a:rPr lang="en-US" altLang="zh-CN" sz="2000" b="1" dirty="0">
                <a:solidFill>
                  <a:srgbClr val="006600"/>
                </a:solidFill>
                <a:latin typeface="Courier New" pitchFamily="49" charset="0"/>
              </a:rPr>
              <a:t>0</a:t>
            </a:r>
            <a:r>
              <a:rPr lang="en-US" altLang="zh-CN" sz="2000" b="1" dirty="0">
                <a:latin typeface="Courier New" pitchFamily="49" charset="0"/>
              </a:rPr>
              <a:t>;</a:t>
            </a:r>
          </a:p>
          <a:p>
            <a:pPr eaLnBrk="1" hangingPunct="1"/>
            <a:r>
              <a:rPr lang="en-US" altLang="zh-CN" sz="2000" b="1" dirty="0">
                <a:latin typeface="Courier New" pitchFamily="49" charset="0"/>
              </a:rPr>
              <a:t>}</a:t>
            </a:r>
          </a:p>
        </p:txBody>
      </p:sp>
      <p:sp>
        <p:nvSpPr>
          <p:cNvPr id="9" name="Text Box 4"/>
          <p:cNvSpPr txBox="1">
            <a:spLocks noChangeArrowheads="1"/>
          </p:cNvSpPr>
          <p:nvPr/>
        </p:nvSpPr>
        <p:spPr bwMode="auto">
          <a:xfrm>
            <a:off x="5123482" y="2215559"/>
            <a:ext cx="3595975" cy="1938992"/>
          </a:xfrm>
          <a:prstGeom prst="rect">
            <a:avLst/>
          </a:prstGeom>
          <a:noFill/>
          <a:ln w="9525">
            <a:solidFill>
              <a:srgbClr val="00B050"/>
            </a:solidFill>
            <a:miter lim="800000"/>
            <a:headEnd/>
            <a:tailEnd/>
          </a:ln>
        </p:spPr>
        <p:txBody>
          <a:bodyPr wrap="square">
            <a:spAutoFit/>
          </a:bodyPr>
          <a:lstStyle/>
          <a:p>
            <a:pPr eaLnBrk="1" hangingPunct="1"/>
            <a:r>
              <a:rPr lang="fr-FR" altLang="zh-CN" sz="2000" b="1" dirty="0" err="1">
                <a:solidFill>
                  <a:srgbClr val="0000FF"/>
                </a:solidFill>
                <a:latin typeface="Courier New" pitchFamily="49" charset="0"/>
              </a:rPr>
              <a:t>void</a:t>
            </a:r>
            <a:r>
              <a:rPr lang="fr-FR" altLang="zh-CN" sz="2000" b="1" dirty="0">
                <a:latin typeface="Courier New" pitchFamily="49" charset="0"/>
              </a:rPr>
              <a:t> f1(</a:t>
            </a:r>
            <a:r>
              <a:rPr lang="fr-FR" altLang="zh-CN" sz="2000" b="1" dirty="0" err="1">
                <a:solidFill>
                  <a:srgbClr val="0000FF"/>
                </a:solidFill>
                <a:latin typeface="Courier New" pitchFamily="49" charset="0"/>
              </a:rPr>
              <a:t>int</a:t>
            </a:r>
            <a:r>
              <a:rPr lang="fr-FR" altLang="zh-CN" sz="2000" b="1" dirty="0">
                <a:latin typeface="Courier New" pitchFamily="49" charset="0"/>
              </a:rPr>
              <a:t> x, </a:t>
            </a:r>
            <a:r>
              <a:rPr lang="fr-FR" altLang="zh-CN" sz="2000" b="1" dirty="0" err="1">
                <a:solidFill>
                  <a:srgbClr val="0000FF"/>
                </a:solidFill>
                <a:latin typeface="Courier New" pitchFamily="49" charset="0"/>
              </a:rPr>
              <a:t>int</a:t>
            </a:r>
            <a:r>
              <a:rPr lang="fr-FR" altLang="zh-CN" sz="2000" b="1" dirty="0">
                <a:latin typeface="Courier New" pitchFamily="49" charset="0"/>
              </a:rPr>
              <a:t> y){</a:t>
            </a:r>
          </a:p>
          <a:p>
            <a:pPr eaLnBrk="1" hangingPunct="1"/>
            <a:r>
              <a:rPr lang="fr-FR" altLang="zh-CN" sz="2000" b="1" dirty="0">
                <a:latin typeface="Courier New" pitchFamily="49" charset="0"/>
              </a:rPr>
              <a:t>   </a:t>
            </a:r>
            <a:r>
              <a:rPr lang="fr-FR" altLang="zh-CN" sz="2000" b="1" dirty="0" err="1">
                <a:solidFill>
                  <a:srgbClr val="0000FF"/>
                </a:solidFill>
                <a:latin typeface="Courier New" pitchFamily="49" charset="0"/>
              </a:rPr>
              <a:t>int</a:t>
            </a:r>
            <a:r>
              <a:rPr lang="fr-FR" altLang="zh-CN" sz="2000" b="1" dirty="0">
                <a:latin typeface="Courier New" pitchFamily="49" charset="0"/>
              </a:rPr>
              <a:t> t;</a:t>
            </a:r>
          </a:p>
          <a:p>
            <a:pPr eaLnBrk="1" hangingPunct="1"/>
            <a:r>
              <a:rPr lang="fr-FR" altLang="zh-CN" sz="2000" b="1" dirty="0">
                <a:latin typeface="Courier New" pitchFamily="49" charset="0"/>
              </a:rPr>
              <a:t>   t = x</a:t>
            </a:r>
            <a:r>
              <a:rPr lang="fr-FR" altLang="zh-CN" sz="2000" b="1" dirty="0" smtClean="0">
                <a:latin typeface="Courier New" pitchFamily="49" charset="0"/>
              </a:rPr>
              <a:t>;</a:t>
            </a:r>
          </a:p>
          <a:p>
            <a:pPr eaLnBrk="1" hangingPunct="1"/>
            <a:r>
              <a:rPr lang="fr-FR" altLang="zh-CN" sz="2000" b="1" dirty="0">
                <a:latin typeface="Courier New" pitchFamily="49" charset="0"/>
              </a:rPr>
              <a:t> </a:t>
            </a:r>
            <a:r>
              <a:rPr lang="fr-FR" altLang="zh-CN" sz="2000" b="1" dirty="0" smtClean="0">
                <a:latin typeface="Courier New" pitchFamily="49" charset="0"/>
              </a:rPr>
              <a:t>  x </a:t>
            </a:r>
            <a:r>
              <a:rPr lang="fr-FR" altLang="zh-CN" sz="2000" b="1" dirty="0">
                <a:latin typeface="Courier New" pitchFamily="49" charset="0"/>
              </a:rPr>
              <a:t>= y</a:t>
            </a:r>
            <a:r>
              <a:rPr lang="fr-FR" altLang="zh-CN" sz="2000" b="1" dirty="0" smtClean="0">
                <a:latin typeface="Courier New" pitchFamily="49" charset="0"/>
              </a:rPr>
              <a:t>;</a:t>
            </a:r>
          </a:p>
          <a:p>
            <a:pPr eaLnBrk="1" hangingPunct="1"/>
            <a:r>
              <a:rPr lang="fr-FR" altLang="zh-CN" sz="2000" b="1" dirty="0">
                <a:latin typeface="Courier New" pitchFamily="49" charset="0"/>
              </a:rPr>
              <a:t> </a:t>
            </a:r>
            <a:r>
              <a:rPr lang="fr-FR" altLang="zh-CN" sz="2000" b="1" dirty="0" smtClean="0">
                <a:latin typeface="Courier New" pitchFamily="49" charset="0"/>
              </a:rPr>
              <a:t>  </a:t>
            </a:r>
            <a:r>
              <a:rPr lang="fr-FR" altLang="zh-CN" sz="2000" b="1" dirty="0">
                <a:latin typeface="Courier New" pitchFamily="49" charset="0"/>
              </a:rPr>
              <a:t>y = t;</a:t>
            </a:r>
          </a:p>
          <a:p>
            <a:pPr eaLnBrk="1" hangingPunct="1"/>
            <a:r>
              <a:rPr lang="fr-FR" altLang="zh-CN" sz="2000" b="1" dirty="0">
                <a:latin typeface="Courier New" pitchFamily="49" charset="0"/>
              </a:rPr>
              <a:t>}</a:t>
            </a:r>
            <a:endParaRPr lang="en-US" altLang="zh-CN" sz="2000" b="1" dirty="0">
              <a:latin typeface="Courier New" pitchFamily="49" charset="0"/>
            </a:endParaRPr>
          </a:p>
        </p:txBody>
      </p:sp>
      <p:sp>
        <p:nvSpPr>
          <p:cNvPr id="10" name="Rectangle 9"/>
          <p:cNvSpPr>
            <a:spLocks noChangeArrowheads="1"/>
          </p:cNvSpPr>
          <p:nvPr/>
        </p:nvSpPr>
        <p:spPr bwMode="auto">
          <a:xfrm>
            <a:off x="5038278" y="4463688"/>
            <a:ext cx="3681179"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p>
            <a:pPr>
              <a:tabLst>
                <a:tab pos="334963" algn="l"/>
              </a:tabLst>
            </a:pPr>
            <a:r>
              <a:rPr lang="pt-BR" altLang="zh-CN" sz="2000" dirty="0">
                <a:latin typeface="Courier New" pitchFamily="49" charset="0"/>
              </a:rPr>
              <a:t>(A) 5 5</a:t>
            </a:r>
          </a:p>
          <a:p>
            <a:pPr>
              <a:tabLst>
                <a:tab pos="334963" algn="l"/>
              </a:tabLst>
            </a:pPr>
            <a:r>
              <a:rPr lang="pt-BR" altLang="zh-CN" sz="2000" dirty="0">
                <a:latin typeface="Courier New" pitchFamily="49" charset="0"/>
              </a:rPr>
              <a:t>(B) 5 8</a:t>
            </a:r>
          </a:p>
          <a:p>
            <a:pPr>
              <a:tabLst>
                <a:tab pos="334963" algn="l"/>
              </a:tabLst>
            </a:pPr>
            <a:r>
              <a:rPr lang="pt-BR" altLang="zh-CN" sz="2000" dirty="0">
                <a:latin typeface="Courier New" pitchFamily="49" charset="0"/>
              </a:rPr>
              <a:t>(C) 8 5</a:t>
            </a:r>
          </a:p>
          <a:p>
            <a:pPr>
              <a:tabLst>
                <a:tab pos="334963" algn="l"/>
              </a:tabLst>
            </a:pPr>
            <a:r>
              <a:rPr lang="en-US" altLang="zh-CN" sz="2000" dirty="0">
                <a:latin typeface="Courier New" pitchFamily="49" charset="0"/>
              </a:rPr>
              <a:t>(D) 8 8</a:t>
            </a:r>
          </a:p>
          <a:p>
            <a:pPr>
              <a:tabLst>
                <a:tab pos="334963" algn="l"/>
              </a:tabLst>
            </a:pPr>
            <a:r>
              <a:rPr lang="en-US" altLang="zh-CN" sz="2000" dirty="0">
                <a:latin typeface="Courier New" pitchFamily="49" charset="0"/>
              </a:rPr>
              <a:t>(E) None of the above.</a:t>
            </a:r>
          </a:p>
        </p:txBody>
      </p:sp>
      <p:sp>
        <p:nvSpPr>
          <p:cNvPr id="2" name="Title 1"/>
          <p:cNvSpPr>
            <a:spLocks noGrp="1"/>
          </p:cNvSpPr>
          <p:nvPr>
            <p:ph type="title"/>
          </p:nvPr>
        </p:nvSpPr>
        <p:spPr/>
        <p:txBody>
          <a:bodyPr/>
          <a:lstStyle/>
          <a:p>
            <a:r>
              <a:rPr lang="en-GB" dirty="0"/>
              <a:t>Practice</a:t>
            </a:r>
            <a:endParaRPr lang="en-SG" dirty="0"/>
          </a:p>
        </p:txBody>
      </p:sp>
    </p:spTree>
    <p:extLst>
      <p:ext uri="{BB962C8B-B14F-4D97-AF65-F5344CB8AC3E}">
        <p14:creationId xmlns:p14="http://schemas.microsoft.com/office/powerpoint/2010/main" val="296152552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Pixel">
  <a:themeElements>
    <a:clrScheme name="Custom 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C00000"/>
      </a:hlink>
      <a:folHlink>
        <a:srgbClr val="CC99FF"/>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solidFill>
            <a:srgbClr val="CC0000"/>
          </a:solidFill>
          <a:prstDash val="solid"/>
          <a:round/>
          <a:headEnd type="none" w="sm" len="sm"/>
          <a:tailEnd type="triangle" w="med" len="med"/>
        </a:ln>
        <a:extLst>
          <a:ext uri="{909E8E84-426E-40DD-AFC4-6F175D3DCCD1}">
            <a14:hiddenFill xmlns:a14="http://schemas.microsoft.com/office/drawing/2010/main">
              <a:solidFill>
                <a:srgbClr val="FFFFFF"/>
              </a:solidFill>
            </a14:hiddenFill>
          </a:ext>
        </a:extLst>
      </a:spPr>
      <a:bodyPr wrap="none" anchor="ctr"/>
      <a:lstStyle>
        <a:defPPr>
          <a:defRPr/>
        </a:defPPr>
      </a:lstStyle>
    </a:spDef>
    <a:lnDef>
      <a:spPr bwMode="auto">
        <a:noFill/>
        <a:ln w="19050" cap="sq" algn="ctr">
          <a:solidFill>
            <a:srgbClr val="81DEFF"/>
          </a:solidFill>
          <a:round/>
          <a:headEnd/>
          <a:tailEnd type="triangle" w="med" len="med"/>
        </a:ln>
        <a:extLst>
          <a:ext uri="{909E8E84-426E-40DD-AFC4-6F175D3DCCD1}">
            <a14:hiddenFill xmlns:a14="http://schemas.microsoft.com/office/drawing/2010/main">
              <a:noFill/>
            </a14:hiddenFill>
          </a:ext>
        </a:extLst>
      </a:spPr>
      <a:body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18774</TotalTime>
  <Words>936</Words>
  <Application>Microsoft Office PowerPoint</Application>
  <PresentationFormat>On-screen Show (4:3)</PresentationFormat>
  <Paragraphs>216</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1_Pixel</vt:lpstr>
      <vt:lpstr>Write Your Own Functions</vt:lpstr>
      <vt:lpstr>Function Call: Flow of Control #1 </vt:lpstr>
      <vt:lpstr>Function Call: Flow of Control #2 </vt:lpstr>
      <vt:lpstr>Program Layout</vt:lpstr>
      <vt:lpstr>Function</vt:lpstr>
      <vt:lpstr>Practice</vt:lpstr>
      <vt:lpstr>Practice</vt:lpstr>
      <vt:lpstr>Practice</vt:lpstr>
    </vt:vector>
  </TitlesOfParts>
  <Company>SoC, NUS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4 revision</dc:subject>
  <dc:creator>Zhou Lifeng</dc:creator>
  <cp:lastModifiedBy>Zhou Lifeng</cp:lastModifiedBy>
  <cp:revision>1781</cp:revision>
  <dcterms:created xsi:type="dcterms:W3CDTF">1998-09-05T15:03:32Z</dcterms:created>
  <dcterms:modified xsi:type="dcterms:W3CDTF">2013-09-01T02:59:35Z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