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806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7" r:id="rId3"/>
    <p:sldId id="579" r:id="rId4"/>
    <p:sldId id="570" r:id="rId5"/>
    <p:sldId id="558" r:id="rId6"/>
    <p:sldId id="595" r:id="rId7"/>
    <p:sldId id="572" r:id="rId8"/>
    <p:sldId id="539" r:id="rId9"/>
    <p:sldId id="556" r:id="rId10"/>
    <p:sldId id="588" r:id="rId11"/>
    <p:sldId id="603" r:id="rId12"/>
    <p:sldId id="559" r:id="rId13"/>
    <p:sldId id="561" r:id="rId14"/>
    <p:sldId id="573" r:id="rId15"/>
    <p:sldId id="568" r:id="rId16"/>
    <p:sldId id="510" r:id="rId17"/>
    <p:sldId id="513" r:id="rId18"/>
    <p:sldId id="514" r:id="rId19"/>
    <p:sldId id="597" r:id="rId20"/>
    <p:sldId id="516" r:id="rId21"/>
    <p:sldId id="591" r:id="rId22"/>
    <p:sldId id="562" r:id="rId23"/>
    <p:sldId id="593" r:id="rId24"/>
    <p:sldId id="586" r:id="rId25"/>
    <p:sldId id="600" r:id="rId26"/>
    <p:sldId id="519" r:id="rId27"/>
    <p:sldId id="598" r:id="rId28"/>
    <p:sldId id="544" r:id="rId29"/>
    <p:sldId id="541" r:id="rId30"/>
    <p:sldId id="587" r:id="rId31"/>
    <p:sldId id="537" r:id="rId32"/>
    <p:sldId id="538" r:id="rId33"/>
    <p:sldId id="554" r:id="rId34"/>
    <p:sldId id="555" r:id="rId35"/>
    <p:sldId id="566" r:id="rId36"/>
    <p:sldId id="599" r:id="rId37"/>
    <p:sldId id="601" r:id="rId38"/>
    <p:sldId id="602" r:id="rId39"/>
    <p:sldId id="604" r:id="rId40"/>
    <p:sldId id="451" r:id="rId41"/>
    <p:sldId id="308" r:id="rId42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DDEBCF"/>
    <a:srgbClr val="800000"/>
    <a:srgbClr val="FF0000"/>
    <a:srgbClr val="156B13"/>
    <a:srgbClr val="9CB86E"/>
    <a:srgbClr val="9AB56E"/>
    <a:srgbClr val="0033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0969" autoAdjust="0"/>
  </p:normalViewPr>
  <p:slideViewPr>
    <p:cSldViewPr snapToGrid="0">
      <p:cViewPr>
        <p:scale>
          <a:sx n="70" d="100"/>
          <a:sy n="70" d="100"/>
        </p:scale>
        <p:origin x="-77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480"/>
    </p:cViewPr>
  </p:sorterViewPr>
  <p:notesViewPr>
    <p:cSldViewPr snapToGrid="0">
      <p:cViewPr>
        <p:scale>
          <a:sx n="100" d="100"/>
          <a:sy n="100" d="100"/>
        </p:scale>
        <p:origin x="-2808" y="-84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F05B2-C4F6-4365-9E92-D51D88C83A29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EF7-57ED-4250-B795-135C86E384D0}">
      <dgm:prSet phldrT="[Text]" custT="1"/>
      <dgm:spPr/>
      <dgm:t>
        <a:bodyPr/>
        <a:lstStyle/>
        <a:p>
          <a:r>
            <a:rPr lang="en-US" sz="1200" dirty="0" smtClean="0"/>
            <a:t>Draw 2 Shapes</a:t>
          </a:r>
          <a:endParaRPr lang="en-US" sz="1200" dirty="0"/>
        </a:p>
      </dgm:t>
    </dgm:pt>
    <dgm:pt modelId="{D9245E26-0F28-43D1-89F0-E634D50679D1}" type="parTrans" cxnId="{590669B8-E55B-4945-B0D6-AE57715FEAFE}">
      <dgm:prSet/>
      <dgm:spPr/>
      <dgm:t>
        <a:bodyPr/>
        <a:lstStyle/>
        <a:p>
          <a:endParaRPr lang="en-US" sz="1200"/>
        </a:p>
      </dgm:t>
    </dgm:pt>
    <dgm:pt modelId="{119B9FE2-62A6-4415-BE08-1EB0B9C506FC}" type="sibTrans" cxnId="{590669B8-E55B-4945-B0D6-AE57715FEAFE}">
      <dgm:prSet/>
      <dgm:spPr/>
      <dgm:t>
        <a:bodyPr/>
        <a:lstStyle/>
        <a:p>
          <a:endParaRPr lang="en-US" sz="1200"/>
        </a:p>
      </dgm:t>
    </dgm:pt>
    <dgm:pt modelId="{8ECE73B4-EA93-47B3-8EC2-F7ED692E3675}">
      <dgm:prSet phldrT="[Text]" custT="1"/>
      <dgm:sp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 Circle</a:t>
          </a:r>
          <a:endParaRPr lang="en-US" sz="1200" dirty="0"/>
        </a:p>
      </dgm:t>
    </dgm:pt>
    <dgm:pt modelId="{7E6D309A-79CB-4C43-AE34-1521813852D1}" type="parTrans" cxnId="{64C7D91D-A2E4-40E2-A05E-EEDA79978A44}">
      <dgm:prSet/>
      <dgm:spPr/>
      <dgm:t>
        <a:bodyPr/>
        <a:lstStyle/>
        <a:p>
          <a:endParaRPr lang="en-US" sz="1200"/>
        </a:p>
      </dgm:t>
    </dgm:pt>
    <dgm:pt modelId="{EB2E925D-C33C-4151-A5DA-90C837B41953}" type="sibTrans" cxnId="{64C7D91D-A2E4-40E2-A05E-EEDA79978A44}">
      <dgm:prSet/>
      <dgm:spPr/>
      <dgm:t>
        <a:bodyPr/>
        <a:lstStyle/>
        <a:p>
          <a:endParaRPr lang="en-US" sz="1200"/>
        </a:p>
      </dgm:t>
    </dgm:pt>
    <dgm:pt modelId="{F45B4A23-5160-48E2-B05D-79220BE8E6A0}">
      <dgm:prSet phldrT="[Text]" custT="1"/>
      <dgm:spPr>
        <a:solidFill>
          <a:srgbClr val="DDEBCF"/>
        </a:solidFill>
      </dgm:spPr>
      <dgm:t>
        <a:bodyPr/>
        <a:lstStyle/>
        <a:p>
          <a:r>
            <a:rPr lang="en-US" sz="1200" smtClean="0"/>
            <a:t>Draw Female Stick Figure</a:t>
          </a:r>
          <a:endParaRPr lang="en-US" sz="1200">
            <a:solidFill>
              <a:srgbClr val="FF0000"/>
            </a:solidFill>
          </a:endParaRPr>
        </a:p>
      </dgm:t>
    </dgm:pt>
    <dgm:pt modelId="{863A04C4-6207-46B3-8C8D-9F979BBF9A05}" type="parTrans" cxnId="{317B2BB5-F667-42DA-947C-C5F24EADAC46}">
      <dgm:prSet/>
      <dgm:spPr/>
      <dgm:t>
        <a:bodyPr/>
        <a:lstStyle/>
        <a:p>
          <a:endParaRPr lang="en-US" sz="1200"/>
        </a:p>
      </dgm:t>
    </dgm:pt>
    <dgm:pt modelId="{8D205E78-91B3-40A0-BDCE-2B3A30BC0A57}" type="sibTrans" cxnId="{317B2BB5-F667-42DA-947C-C5F24EADAC46}">
      <dgm:prSet/>
      <dgm:spPr/>
      <dgm:t>
        <a:bodyPr/>
        <a:lstStyle/>
        <a:p>
          <a:endParaRPr lang="en-US" sz="1200"/>
        </a:p>
      </dgm:t>
    </dgm:pt>
    <dgm:pt modelId="{CBB8BAFF-EF79-477C-BA7F-EEB88F01DDD2}">
      <dgm:prSet phldrT="[Text]" custT="1"/>
      <dgm:spPr>
        <a:gradFill rotWithShape="0">
          <a:gsLst>
            <a:gs pos="50000">
              <a:srgbClr val="9CB86E"/>
            </a:gs>
            <a:gs pos="0">
              <a:srgbClr val="DDEBCF"/>
            </a:gs>
            <a:gs pos="100000">
              <a:srgbClr val="156B13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 Circle</a:t>
          </a:r>
          <a:endParaRPr lang="en-US" sz="1200" dirty="0"/>
        </a:p>
      </dgm:t>
    </dgm:pt>
    <dgm:pt modelId="{E354F5F9-1D9C-4B6A-9E4B-3AE3CAD52B6D}" type="parTrans" cxnId="{AF768AE2-3F0A-4715-821D-AC0329047696}">
      <dgm:prSet/>
      <dgm:spPr/>
      <dgm:t>
        <a:bodyPr/>
        <a:lstStyle/>
        <a:p>
          <a:endParaRPr lang="en-US" sz="1200"/>
        </a:p>
      </dgm:t>
    </dgm:pt>
    <dgm:pt modelId="{4B25E10B-64B4-40C7-835D-D00015238ED1}" type="sibTrans" cxnId="{AF768AE2-3F0A-4715-821D-AC0329047696}">
      <dgm:prSet/>
      <dgm:spPr/>
      <dgm:t>
        <a:bodyPr/>
        <a:lstStyle/>
        <a:p>
          <a:endParaRPr lang="en-US" sz="1200"/>
        </a:p>
      </dgm:t>
    </dgm:pt>
    <dgm:pt modelId="{A9686E81-75EC-47A4-9CFE-1E7874AB3096}">
      <dgm:prSet phldrT="[Text]" custT="1"/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 Rectangle</a:t>
          </a:r>
          <a:endParaRPr lang="en-US" sz="1200" dirty="0"/>
        </a:p>
      </dgm:t>
    </dgm:pt>
    <dgm:pt modelId="{9BA6F90E-4418-4FCF-B129-9AEFAEC24005}" type="parTrans" cxnId="{C174D67D-4A38-4A5C-A242-F08AFA992923}">
      <dgm:prSet/>
      <dgm:spPr/>
      <dgm:t>
        <a:bodyPr/>
        <a:lstStyle/>
        <a:p>
          <a:endParaRPr lang="en-US" sz="1200"/>
        </a:p>
      </dgm:t>
    </dgm:pt>
    <dgm:pt modelId="{B53C528D-12F7-4EEC-98FC-570A7E2E8352}" type="sibTrans" cxnId="{C174D67D-4A38-4A5C-A242-F08AFA992923}">
      <dgm:prSet/>
      <dgm:spPr/>
      <dgm:t>
        <a:bodyPr/>
        <a:lstStyle/>
        <a:p>
          <a:endParaRPr lang="en-US" sz="1200"/>
        </a:p>
      </dgm:t>
    </dgm:pt>
    <dgm:pt modelId="{96716523-DBC3-464D-B656-3D1EE227F3A8}">
      <dgm:prSet phldrT="[Text]" custT="1"/>
      <dgm:sp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</dgm:spPr>
      <dgm:t>
        <a:bodyPr/>
        <a:lstStyle/>
        <a:p>
          <a:r>
            <a:rPr lang="en-US" sz="1200" smtClean="0"/>
            <a:t>Draw Triangle</a:t>
          </a:r>
          <a:endParaRPr lang="en-US" sz="1200"/>
        </a:p>
      </dgm:t>
    </dgm:pt>
    <dgm:pt modelId="{AA52C87C-608E-4CC0-9AF0-08CDD027D954}" type="parTrans" cxnId="{7B4AB122-DFB1-4C42-AEEA-B36A3E878A9E}">
      <dgm:prSet/>
      <dgm:spPr/>
      <dgm:t>
        <a:bodyPr/>
        <a:lstStyle/>
        <a:p>
          <a:endParaRPr lang="en-US" sz="1200"/>
        </a:p>
      </dgm:t>
    </dgm:pt>
    <dgm:pt modelId="{56F1D94C-B01E-4818-9A40-871FE9C94754}" type="sibTrans" cxnId="{7B4AB122-DFB1-4C42-AEEA-B36A3E878A9E}">
      <dgm:prSet/>
      <dgm:spPr/>
      <dgm:t>
        <a:bodyPr/>
        <a:lstStyle/>
        <a:p>
          <a:endParaRPr lang="en-US" sz="1200"/>
        </a:p>
      </dgm:t>
    </dgm:pt>
    <dgm:pt modelId="{36750836-22B4-4EDC-A527-8AC476651D6A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</a:t>
          </a:r>
        </a:p>
        <a:p>
          <a:r>
            <a:rPr lang="en-US" sz="1200" dirty="0" smtClean="0"/>
            <a:t> Inverted V</a:t>
          </a:r>
          <a:endParaRPr lang="en-US" sz="1200" dirty="0"/>
        </a:p>
      </dgm:t>
    </dgm:pt>
    <dgm:pt modelId="{774E6DD1-0D79-4D97-BCFB-2759F5D83305}" type="parTrans" cxnId="{704F1F9C-A941-4E45-95AC-9786BF0F4766}">
      <dgm:prSet/>
      <dgm:spPr/>
      <dgm:t>
        <a:bodyPr/>
        <a:lstStyle/>
        <a:p>
          <a:endParaRPr lang="en-US" sz="1200"/>
        </a:p>
      </dgm:t>
    </dgm:pt>
    <dgm:pt modelId="{3AE4899A-26F5-4EF7-9AE9-8EE19B86A3D7}" type="sibTrans" cxnId="{704F1F9C-A941-4E45-95AC-9786BF0F4766}">
      <dgm:prSet/>
      <dgm:spPr/>
      <dgm:t>
        <a:bodyPr/>
        <a:lstStyle/>
        <a:p>
          <a:endParaRPr lang="en-US" sz="1200"/>
        </a:p>
      </dgm:t>
    </dgm:pt>
    <dgm:pt modelId="{FFAA1270-6D67-4A73-80EA-92F4965075CC}">
      <dgm:prSet phldrT="[Text]" custT="1"/>
      <dgm:spPr>
        <a:solidFill>
          <a:srgbClr val="DDEBCF"/>
        </a:solidFill>
      </dgm:spPr>
      <dgm:t>
        <a:bodyPr/>
        <a:lstStyle/>
        <a:p>
          <a:r>
            <a:rPr lang="en-US" sz="1200" dirty="0" smtClean="0"/>
            <a:t>Draw Male Stick Figure</a:t>
          </a:r>
          <a:endParaRPr lang="en-US" sz="1200" dirty="0"/>
        </a:p>
      </dgm:t>
    </dgm:pt>
    <dgm:pt modelId="{4E9C4A2F-3C46-4116-B02E-27F1C03C765E}" type="sibTrans" cxnId="{E93350C6-00C3-4844-A287-340EC12B88DD}">
      <dgm:prSet/>
      <dgm:spPr/>
      <dgm:t>
        <a:bodyPr/>
        <a:lstStyle/>
        <a:p>
          <a:endParaRPr lang="en-US" sz="1200"/>
        </a:p>
      </dgm:t>
    </dgm:pt>
    <dgm:pt modelId="{9B08A61B-E7B5-4D2D-A732-B355E7DE964A}" type="parTrans" cxnId="{E93350C6-00C3-4844-A287-340EC12B88DD}">
      <dgm:prSet/>
      <dgm:spPr/>
      <dgm:t>
        <a:bodyPr/>
        <a:lstStyle/>
        <a:p>
          <a:endParaRPr lang="en-US" sz="1200"/>
        </a:p>
      </dgm:t>
    </dgm:pt>
    <dgm:pt modelId="{0C8EB31E-070F-4D80-881E-D7F27492A773}">
      <dgm:prSet phldrT="[Text]" custT="1"/>
      <dgm:sp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</dgm:spPr>
      <dgm:t>
        <a:bodyPr/>
        <a:lstStyle/>
        <a:p>
          <a:r>
            <a:rPr lang="en-US" sz="1200" dirty="0" smtClean="0"/>
            <a:t>Draw</a:t>
          </a:r>
        </a:p>
        <a:p>
          <a:r>
            <a:rPr lang="en-US" sz="1200" dirty="0" smtClean="0"/>
            <a:t>Inverted V</a:t>
          </a:r>
          <a:endParaRPr lang="en-US" sz="1200" dirty="0"/>
        </a:p>
      </dgm:t>
    </dgm:pt>
    <dgm:pt modelId="{EFB4F86F-F32E-4949-A8B6-E109F5922542}" type="sibTrans" cxnId="{C3CF7BAD-DE9F-4598-AD25-74C5C93CD798}">
      <dgm:prSet/>
      <dgm:spPr/>
      <dgm:t>
        <a:bodyPr/>
        <a:lstStyle/>
        <a:p>
          <a:endParaRPr lang="en-US" sz="1200"/>
        </a:p>
      </dgm:t>
    </dgm:pt>
    <dgm:pt modelId="{1A3EEF98-5B03-4B7F-946C-CA12D28266E5}" type="parTrans" cxnId="{C3CF7BAD-DE9F-4598-AD25-74C5C93CD798}">
      <dgm:prSet/>
      <dgm:spPr/>
      <dgm:t>
        <a:bodyPr/>
        <a:lstStyle/>
        <a:p>
          <a:endParaRPr lang="en-US" sz="1200"/>
        </a:p>
      </dgm:t>
    </dgm:pt>
    <dgm:pt modelId="{60F7423D-974F-413D-BDAD-007ECC5E4356}" type="pres">
      <dgm:prSet presAssocID="{4D0F05B2-C4F6-4365-9E92-D51D88C83A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F5FF24-50F0-45A1-8114-9BCF3B439E64}" type="pres">
      <dgm:prSet presAssocID="{30C07EF7-57ED-4250-B795-135C86E384D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2A31A118-8A23-4C7F-92B0-6FBA05C63FFF}" type="pres">
      <dgm:prSet presAssocID="{30C07EF7-57ED-4250-B795-135C86E384D0}" presName="rootComposite1" presStyleCnt="0"/>
      <dgm:spPr/>
      <dgm:t>
        <a:bodyPr/>
        <a:lstStyle/>
        <a:p>
          <a:endParaRPr lang="en-SG"/>
        </a:p>
      </dgm:t>
    </dgm:pt>
    <dgm:pt modelId="{5E0D3B8B-77DF-40DC-8C6C-1E2B3F380D7E}" type="pres">
      <dgm:prSet presAssocID="{30C07EF7-57ED-4250-B795-135C86E384D0}" presName="rootText1" presStyleLbl="node0" presStyleIdx="0" presStyleCnt="1" custScaleX="114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6AD65-7EC3-4C92-9F1C-66047313E97F}" type="pres">
      <dgm:prSet presAssocID="{30C07EF7-57ED-4250-B795-135C86E384D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2B17DB4-F450-49F1-BA87-FC0828A920F4}" type="pres">
      <dgm:prSet presAssocID="{30C07EF7-57ED-4250-B795-135C86E384D0}" presName="hierChild2" presStyleCnt="0"/>
      <dgm:spPr/>
      <dgm:t>
        <a:bodyPr/>
        <a:lstStyle/>
        <a:p>
          <a:endParaRPr lang="en-SG"/>
        </a:p>
      </dgm:t>
    </dgm:pt>
    <dgm:pt modelId="{14F81CE7-5EAF-4222-85C2-CA9FB863D9C4}" type="pres">
      <dgm:prSet presAssocID="{9B08A61B-E7B5-4D2D-A732-B355E7DE964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6EC7DBA-0427-4F7D-BD52-A226629769E2}" type="pres">
      <dgm:prSet presAssocID="{FFAA1270-6D67-4A73-80EA-92F4965075CC}" presName="hierRoot2" presStyleCnt="0">
        <dgm:presLayoutVars>
          <dgm:hierBranch/>
        </dgm:presLayoutVars>
      </dgm:prSet>
      <dgm:spPr/>
      <dgm:t>
        <a:bodyPr/>
        <a:lstStyle/>
        <a:p>
          <a:endParaRPr lang="en-SG"/>
        </a:p>
      </dgm:t>
    </dgm:pt>
    <dgm:pt modelId="{BB014FCE-F9D1-4455-8292-DB660E678942}" type="pres">
      <dgm:prSet presAssocID="{FFAA1270-6D67-4A73-80EA-92F4965075CC}" presName="rootComposite" presStyleCnt="0"/>
      <dgm:spPr/>
      <dgm:t>
        <a:bodyPr/>
        <a:lstStyle/>
        <a:p>
          <a:endParaRPr lang="en-SG"/>
        </a:p>
      </dgm:t>
    </dgm:pt>
    <dgm:pt modelId="{72B91CF1-7161-4B21-8EF7-A55AFE7AB578}" type="pres">
      <dgm:prSet presAssocID="{FFAA1270-6D67-4A73-80EA-92F4965075C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A2AE2-B978-4179-B315-3F92C8CDEE58}" type="pres">
      <dgm:prSet presAssocID="{FFAA1270-6D67-4A73-80EA-92F4965075CC}" presName="rootConnector" presStyleLbl="node2" presStyleIdx="0" presStyleCnt="2"/>
      <dgm:spPr/>
      <dgm:t>
        <a:bodyPr/>
        <a:lstStyle/>
        <a:p>
          <a:endParaRPr lang="en-US"/>
        </a:p>
      </dgm:t>
    </dgm:pt>
    <dgm:pt modelId="{55A8AC32-985C-48E0-B618-A887D86275B1}" type="pres">
      <dgm:prSet presAssocID="{FFAA1270-6D67-4A73-80EA-92F4965075CC}" presName="hierChild4" presStyleCnt="0"/>
      <dgm:spPr/>
      <dgm:t>
        <a:bodyPr/>
        <a:lstStyle/>
        <a:p>
          <a:endParaRPr lang="en-SG"/>
        </a:p>
      </dgm:t>
    </dgm:pt>
    <dgm:pt modelId="{F1368C55-B18A-4473-91F6-17DF04708C3E}" type="pres">
      <dgm:prSet presAssocID="{E354F5F9-1D9C-4B6A-9E4B-3AE3CAD52B6D}" presName="Name35" presStyleLbl="parChTrans1D3" presStyleIdx="0" presStyleCnt="6"/>
      <dgm:spPr/>
      <dgm:t>
        <a:bodyPr/>
        <a:lstStyle/>
        <a:p>
          <a:endParaRPr lang="en-US"/>
        </a:p>
      </dgm:t>
    </dgm:pt>
    <dgm:pt modelId="{8A3616B8-253D-4221-996F-C8C96A3F851B}" type="pres">
      <dgm:prSet presAssocID="{CBB8BAFF-EF79-477C-BA7F-EEB88F01DD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A15752D1-94AE-4CDC-A4C4-697CC66EAFF8}" type="pres">
      <dgm:prSet presAssocID="{CBB8BAFF-EF79-477C-BA7F-EEB88F01DDD2}" presName="rootComposite" presStyleCnt="0"/>
      <dgm:spPr/>
      <dgm:t>
        <a:bodyPr/>
        <a:lstStyle/>
        <a:p>
          <a:endParaRPr lang="en-SG"/>
        </a:p>
      </dgm:t>
    </dgm:pt>
    <dgm:pt modelId="{E71D76A0-C923-45D2-899F-8B39C8E69124}" type="pres">
      <dgm:prSet presAssocID="{CBB8BAFF-EF79-477C-BA7F-EEB88F01DDD2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3ACCF-8440-45F4-AA36-9165B64F3B77}" type="pres">
      <dgm:prSet presAssocID="{CBB8BAFF-EF79-477C-BA7F-EEB88F01DDD2}" presName="rootConnector" presStyleLbl="node3" presStyleIdx="0" presStyleCnt="6"/>
      <dgm:spPr/>
      <dgm:t>
        <a:bodyPr/>
        <a:lstStyle/>
        <a:p>
          <a:endParaRPr lang="en-US"/>
        </a:p>
      </dgm:t>
    </dgm:pt>
    <dgm:pt modelId="{D3910498-A949-42B8-BB5B-20FBD3AFA7D1}" type="pres">
      <dgm:prSet presAssocID="{CBB8BAFF-EF79-477C-BA7F-EEB88F01DDD2}" presName="hierChild4" presStyleCnt="0"/>
      <dgm:spPr/>
      <dgm:t>
        <a:bodyPr/>
        <a:lstStyle/>
        <a:p>
          <a:endParaRPr lang="en-SG"/>
        </a:p>
      </dgm:t>
    </dgm:pt>
    <dgm:pt modelId="{93D29F50-62F7-4FB3-B613-C44393822EDF}" type="pres">
      <dgm:prSet presAssocID="{CBB8BAFF-EF79-477C-BA7F-EEB88F01DDD2}" presName="hierChild5" presStyleCnt="0"/>
      <dgm:spPr/>
      <dgm:t>
        <a:bodyPr/>
        <a:lstStyle/>
        <a:p>
          <a:endParaRPr lang="en-SG"/>
        </a:p>
      </dgm:t>
    </dgm:pt>
    <dgm:pt modelId="{4BDA6EB8-A71D-4444-B940-83DBAAF3A190}" type="pres">
      <dgm:prSet presAssocID="{9BA6F90E-4418-4FCF-B129-9AEFAEC24005}" presName="Name35" presStyleLbl="parChTrans1D3" presStyleIdx="1" presStyleCnt="6"/>
      <dgm:spPr/>
      <dgm:t>
        <a:bodyPr/>
        <a:lstStyle/>
        <a:p>
          <a:endParaRPr lang="en-US"/>
        </a:p>
      </dgm:t>
    </dgm:pt>
    <dgm:pt modelId="{AFF16011-0F69-44D1-9086-707FD7251F6A}" type="pres">
      <dgm:prSet presAssocID="{A9686E81-75EC-47A4-9CFE-1E7874AB30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7B77A308-1771-4C10-B881-FE5EF7B8747D}" type="pres">
      <dgm:prSet presAssocID="{A9686E81-75EC-47A4-9CFE-1E7874AB3096}" presName="rootComposite" presStyleCnt="0"/>
      <dgm:spPr/>
      <dgm:t>
        <a:bodyPr/>
        <a:lstStyle/>
        <a:p>
          <a:endParaRPr lang="en-SG"/>
        </a:p>
      </dgm:t>
    </dgm:pt>
    <dgm:pt modelId="{72F7ABD0-7DE5-4FFF-AF94-0DB673DE9BD7}" type="pres">
      <dgm:prSet presAssocID="{A9686E81-75EC-47A4-9CFE-1E7874AB3096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94A30-1889-4408-9162-B22AA29B107F}" type="pres">
      <dgm:prSet presAssocID="{A9686E81-75EC-47A4-9CFE-1E7874AB3096}" presName="rootConnector" presStyleLbl="node3" presStyleIdx="1" presStyleCnt="6"/>
      <dgm:spPr/>
      <dgm:t>
        <a:bodyPr/>
        <a:lstStyle/>
        <a:p>
          <a:endParaRPr lang="en-US"/>
        </a:p>
      </dgm:t>
    </dgm:pt>
    <dgm:pt modelId="{E460D4A7-B102-4879-9A99-D711EB9B9CF6}" type="pres">
      <dgm:prSet presAssocID="{A9686E81-75EC-47A4-9CFE-1E7874AB3096}" presName="hierChild4" presStyleCnt="0"/>
      <dgm:spPr/>
      <dgm:t>
        <a:bodyPr/>
        <a:lstStyle/>
        <a:p>
          <a:endParaRPr lang="en-SG"/>
        </a:p>
      </dgm:t>
    </dgm:pt>
    <dgm:pt modelId="{31E45BC8-0C69-40FA-BD4D-7E2E972B415F}" type="pres">
      <dgm:prSet presAssocID="{A9686E81-75EC-47A4-9CFE-1E7874AB3096}" presName="hierChild5" presStyleCnt="0"/>
      <dgm:spPr/>
      <dgm:t>
        <a:bodyPr/>
        <a:lstStyle/>
        <a:p>
          <a:endParaRPr lang="en-SG"/>
        </a:p>
      </dgm:t>
    </dgm:pt>
    <dgm:pt modelId="{77279B7B-9EFD-4949-9243-AD2F969EFAF9}" type="pres">
      <dgm:prSet presAssocID="{1A3EEF98-5B03-4B7F-946C-CA12D28266E5}" presName="Name35" presStyleLbl="parChTrans1D3" presStyleIdx="2" presStyleCnt="6"/>
      <dgm:spPr/>
      <dgm:t>
        <a:bodyPr/>
        <a:lstStyle/>
        <a:p>
          <a:endParaRPr lang="en-US"/>
        </a:p>
      </dgm:t>
    </dgm:pt>
    <dgm:pt modelId="{00F669B0-8BA6-43D1-9C03-E62721E8C3A9}" type="pres">
      <dgm:prSet presAssocID="{0C8EB31E-070F-4D80-881E-D7F27492A7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4D46340E-BFB9-412E-9680-73ACBEBF17D1}" type="pres">
      <dgm:prSet presAssocID="{0C8EB31E-070F-4D80-881E-D7F27492A773}" presName="rootComposite" presStyleCnt="0"/>
      <dgm:spPr/>
      <dgm:t>
        <a:bodyPr/>
        <a:lstStyle/>
        <a:p>
          <a:endParaRPr lang="en-SG"/>
        </a:p>
      </dgm:t>
    </dgm:pt>
    <dgm:pt modelId="{0899E656-3DAA-4E2E-8046-738799664983}" type="pres">
      <dgm:prSet presAssocID="{0C8EB31E-070F-4D80-881E-D7F27492A773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FF6F4-7252-4C44-B3D8-74CE3F04DC2E}" type="pres">
      <dgm:prSet presAssocID="{0C8EB31E-070F-4D80-881E-D7F27492A773}" presName="rootConnector" presStyleLbl="node3" presStyleIdx="2" presStyleCnt="6"/>
      <dgm:spPr/>
      <dgm:t>
        <a:bodyPr/>
        <a:lstStyle/>
        <a:p>
          <a:endParaRPr lang="en-US"/>
        </a:p>
      </dgm:t>
    </dgm:pt>
    <dgm:pt modelId="{B5043DBB-B3E1-4D33-ADDC-4AC0C3277345}" type="pres">
      <dgm:prSet presAssocID="{0C8EB31E-070F-4D80-881E-D7F27492A773}" presName="hierChild4" presStyleCnt="0"/>
      <dgm:spPr/>
      <dgm:t>
        <a:bodyPr/>
        <a:lstStyle/>
        <a:p>
          <a:endParaRPr lang="en-SG"/>
        </a:p>
      </dgm:t>
    </dgm:pt>
    <dgm:pt modelId="{1AD9F719-F712-4800-AB05-46D2DBB55989}" type="pres">
      <dgm:prSet presAssocID="{0C8EB31E-070F-4D80-881E-D7F27492A773}" presName="hierChild5" presStyleCnt="0"/>
      <dgm:spPr/>
      <dgm:t>
        <a:bodyPr/>
        <a:lstStyle/>
        <a:p>
          <a:endParaRPr lang="en-SG"/>
        </a:p>
      </dgm:t>
    </dgm:pt>
    <dgm:pt modelId="{E4CEC0EF-DF2D-4FDA-B4D1-1588F8D7640A}" type="pres">
      <dgm:prSet presAssocID="{FFAA1270-6D67-4A73-80EA-92F4965075CC}" presName="hierChild5" presStyleCnt="0"/>
      <dgm:spPr/>
      <dgm:t>
        <a:bodyPr/>
        <a:lstStyle/>
        <a:p>
          <a:endParaRPr lang="en-SG"/>
        </a:p>
      </dgm:t>
    </dgm:pt>
    <dgm:pt modelId="{CFB47309-B816-4314-8EAB-FF38977E96E2}" type="pres">
      <dgm:prSet presAssocID="{863A04C4-6207-46B3-8C8D-9F979BBF9A0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85C17F-F03D-4628-B122-3D8796D5D2C4}" type="pres">
      <dgm:prSet presAssocID="{F45B4A23-5160-48E2-B05D-79220BE8E6A0}" presName="hierRoot2" presStyleCnt="0">
        <dgm:presLayoutVars>
          <dgm:hierBranch/>
        </dgm:presLayoutVars>
      </dgm:prSet>
      <dgm:spPr/>
      <dgm:t>
        <a:bodyPr/>
        <a:lstStyle/>
        <a:p>
          <a:endParaRPr lang="en-SG"/>
        </a:p>
      </dgm:t>
    </dgm:pt>
    <dgm:pt modelId="{4F7BDDDC-47D7-415C-96E4-943E6C84F9DA}" type="pres">
      <dgm:prSet presAssocID="{F45B4A23-5160-48E2-B05D-79220BE8E6A0}" presName="rootComposite" presStyleCnt="0"/>
      <dgm:spPr/>
      <dgm:t>
        <a:bodyPr/>
        <a:lstStyle/>
        <a:p>
          <a:endParaRPr lang="en-SG"/>
        </a:p>
      </dgm:t>
    </dgm:pt>
    <dgm:pt modelId="{D9E07E61-3F72-4B59-9172-EB9CEF90BD8C}" type="pres">
      <dgm:prSet presAssocID="{F45B4A23-5160-48E2-B05D-79220BE8E6A0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DFACBC-81BB-45B5-BE07-A52D262E1373}" type="pres">
      <dgm:prSet presAssocID="{F45B4A23-5160-48E2-B05D-79220BE8E6A0}" presName="rootConnector" presStyleLbl="node2" presStyleIdx="1" presStyleCnt="2"/>
      <dgm:spPr/>
      <dgm:t>
        <a:bodyPr/>
        <a:lstStyle/>
        <a:p>
          <a:endParaRPr lang="en-US"/>
        </a:p>
      </dgm:t>
    </dgm:pt>
    <dgm:pt modelId="{A989CD9A-F1B0-4601-8D90-9F8EC2CE2AEF}" type="pres">
      <dgm:prSet presAssocID="{F45B4A23-5160-48E2-B05D-79220BE8E6A0}" presName="hierChild4" presStyleCnt="0"/>
      <dgm:spPr/>
      <dgm:t>
        <a:bodyPr/>
        <a:lstStyle/>
        <a:p>
          <a:endParaRPr lang="en-SG"/>
        </a:p>
      </dgm:t>
    </dgm:pt>
    <dgm:pt modelId="{24D76437-B1C4-4E26-A1A8-4E865A36D496}" type="pres">
      <dgm:prSet presAssocID="{7E6D309A-79CB-4C43-AE34-1521813852D1}" presName="Name35" presStyleLbl="parChTrans1D3" presStyleIdx="3" presStyleCnt="6"/>
      <dgm:spPr/>
      <dgm:t>
        <a:bodyPr/>
        <a:lstStyle/>
        <a:p>
          <a:endParaRPr lang="en-US"/>
        </a:p>
      </dgm:t>
    </dgm:pt>
    <dgm:pt modelId="{F1512D98-582F-4A73-A6AB-C0B3420A999D}" type="pres">
      <dgm:prSet presAssocID="{8ECE73B4-EA93-47B3-8EC2-F7ED692E367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349D34DD-564A-4285-A9B8-15A2A4FAD750}" type="pres">
      <dgm:prSet presAssocID="{8ECE73B4-EA93-47B3-8EC2-F7ED692E3675}" presName="rootComposite" presStyleCnt="0"/>
      <dgm:spPr/>
      <dgm:t>
        <a:bodyPr/>
        <a:lstStyle/>
        <a:p>
          <a:endParaRPr lang="en-SG"/>
        </a:p>
      </dgm:t>
    </dgm:pt>
    <dgm:pt modelId="{C4110DA1-8F2D-4D47-8B4E-6A26CEFCE751}" type="pres">
      <dgm:prSet presAssocID="{8ECE73B4-EA93-47B3-8EC2-F7ED692E3675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7D91D9-A2CC-4778-B63C-383E827BF3BF}" type="pres">
      <dgm:prSet presAssocID="{8ECE73B4-EA93-47B3-8EC2-F7ED692E3675}" presName="rootConnector" presStyleLbl="node3" presStyleIdx="3" presStyleCnt="6"/>
      <dgm:spPr/>
      <dgm:t>
        <a:bodyPr/>
        <a:lstStyle/>
        <a:p>
          <a:endParaRPr lang="en-US"/>
        </a:p>
      </dgm:t>
    </dgm:pt>
    <dgm:pt modelId="{081D5200-7F93-48A8-8662-A001DB71F6A8}" type="pres">
      <dgm:prSet presAssocID="{8ECE73B4-EA93-47B3-8EC2-F7ED692E3675}" presName="hierChild4" presStyleCnt="0"/>
      <dgm:spPr/>
      <dgm:t>
        <a:bodyPr/>
        <a:lstStyle/>
        <a:p>
          <a:endParaRPr lang="en-SG"/>
        </a:p>
      </dgm:t>
    </dgm:pt>
    <dgm:pt modelId="{12516E6B-5008-49CA-972E-0DA52E0350F5}" type="pres">
      <dgm:prSet presAssocID="{8ECE73B4-EA93-47B3-8EC2-F7ED692E3675}" presName="hierChild5" presStyleCnt="0"/>
      <dgm:spPr/>
      <dgm:t>
        <a:bodyPr/>
        <a:lstStyle/>
        <a:p>
          <a:endParaRPr lang="en-SG"/>
        </a:p>
      </dgm:t>
    </dgm:pt>
    <dgm:pt modelId="{F6558E33-FDDF-4AF6-9FF2-7F28E3CA0FAA}" type="pres">
      <dgm:prSet presAssocID="{AA52C87C-608E-4CC0-9AF0-08CDD027D954}" presName="Name35" presStyleLbl="parChTrans1D3" presStyleIdx="4" presStyleCnt="6"/>
      <dgm:spPr/>
      <dgm:t>
        <a:bodyPr/>
        <a:lstStyle/>
        <a:p>
          <a:endParaRPr lang="en-US"/>
        </a:p>
      </dgm:t>
    </dgm:pt>
    <dgm:pt modelId="{EA1A34BD-241E-4F26-9DD0-41509ABDCEB3}" type="pres">
      <dgm:prSet presAssocID="{96716523-DBC3-464D-B656-3D1EE227F3A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E9047C9A-A969-4BB5-943F-4406525E876C}" type="pres">
      <dgm:prSet presAssocID="{96716523-DBC3-464D-B656-3D1EE227F3A8}" presName="rootComposite" presStyleCnt="0"/>
      <dgm:spPr/>
      <dgm:t>
        <a:bodyPr/>
        <a:lstStyle/>
        <a:p>
          <a:endParaRPr lang="en-SG"/>
        </a:p>
      </dgm:t>
    </dgm:pt>
    <dgm:pt modelId="{A896CA11-1BA3-4CD3-A263-EB01A713F19B}" type="pres">
      <dgm:prSet presAssocID="{96716523-DBC3-464D-B656-3D1EE227F3A8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47626-737E-4CFA-937B-0811A832C540}" type="pres">
      <dgm:prSet presAssocID="{96716523-DBC3-464D-B656-3D1EE227F3A8}" presName="rootConnector" presStyleLbl="node3" presStyleIdx="4" presStyleCnt="6"/>
      <dgm:spPr/>
      <dgm:t>
        <a:bodyPr/>
        <a:lstStyle/>
        <a:p>
          <a:endParaRPr lang="en-US"/>
        </a:p>
      </dgm:t>
    </dgm:pt>
    <dgm:pt modelId="{2D8886C3-2FB3-41C0-9003-34466AEC2346}" type="pres">
      <dgm:prSet presAssocID="{96716523-DBC3-464D-B656-3D1EE227F3A8}" presName="hierChild4" presStyleCnt="0"/>
      <dgm:spPr/>
      <dgm:t>
        <a:bodyPr/>
        <a:lstStyle/>
        <a:p>
          <a:endParaRPr lang="en-SG"/>
        </a:p>
      </dgm:t>
    </dgm:pt>
    <dgm:pt modelId="{E742612A-849F-4882-A9A3-D3182E94A05B}" type="pres">
      <dgm:prSet presAssocID="{96716523-DBC3-464D-B656-3D1EE227F3A8}" presName="hierChild5" presStyleCnt="0"/>
      <dgm:spPr/>
      <dgm:t>
        <a:bodyPr/>
        <a:lstStyle/>
        <a:p>
          <a:endParaRPr lang="en-SG"/>
        </a:p>
      </dgm:t>
    </dgm:pt>
    <dgm:pt modelId="{FE256B6E-EEBE-41D2-9101-E05A7CB9F3E2}" type="pres">
      <dgm:prSet presAssocID="{774E6DD1-0D79-4D97-BCFB-2759F5D83305}" presName="Name35" presStyleLbl="parChTrans1D3" presStyleIdx="5" presStyleCnt="6"/>
      <dgm:spPr/>
      <dgm:t>
        <a:bodyPr/>
        <a:lstStyle/>
        <a:p>
          <a:endParaRPr lang="en-US"/>
        </a:p>
      </dgm:t>
    </dgm:pt>
    <dgm:pt modelId="{C006F113-0C87-408C-AB6D-DE6449485A6A}" type="pres">
      <dgm:prSet presAssocID="{36750836-22B4-4EDC-A527-8AC476651D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SG"/>
        </a:p>
      </dgm:t>
    </dgm:pt>
    <dgm:pt modelId="{64EECA18-DC27-4F5B-86C8-2743581BD39C}" type="pres">
      <dgm:prSet presAssocID="{36750836-22B4-4EDC-A527-8AC476651D6A}" presName="rootComposite" presStyleCnt="0"/>
      <dgm:spPr/>
      <dgm:t>
        <a:bodyPr/>
        <a:lstStyle/>
        <a:p>
          <a:endParaRPr lang="en-SG"/>
        </a:p>
      </dgm:t>
    </dgm:pt>
    <dgm:pt modelId="{4DB9D100-0B2A-4E28-BED4-B0A7DEDF6428}" type="pres">
      <dgm:prSet presAssocID="{36750836-22B4-4EDC-A527-8AC476651D6A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00103-694E-47F9-AC7B-3CD2A641D1E8}" type="pres">
      <dgm:prSet presAssocID="{36750836-22B4-4EDC-A527-8AC476651D6A}" presName="rootConnector" presStyleLbl="node3" presStyleIdx="5" presStyleCnt="6"/>
      <dgm:spPr/>
      <dgm:t>
        <a:bodyPr/>
        <a:lstStyle/>
        <a:p>
          <a:endParaRPr lang="en-US"/>
        </a:p>
      </dgm:t>
    </dgm:pt>
    <dgm:pt modelId="{56582AE3-9D3A-4E94-BC2C-3D38BC06FEC5}" type="pres">
      <dgm:prSet presAssocID="{36750836-22B4-4EDC-A527-8AC476651D6A}" presName="hierChild4" presStyleCnt="0"/>
      <dgm:spPr/>
      <dgm:t>
        <a:bodyPr/>
        <a:lstStyle/>
        <a:p>
          <a:endParaRPr lang="en-SG"/>
        </a:p>
      </dgm:t>
    </dgm:pt>
    <dgm:pt modelId="{CDB8CAFB-732A-405F-B547-2C4D7E269960}" type="pres">
      <dgm:prSet presAssocID="{36750836-22B4-4EDC-A527-8AC476651D6A}" presName="hierChild5" presStyleCnt="0"/>
      <dgm:spPr/>
      <dgm:t>
        <a:bodyPr/>
        <a:lstStyle/>
        <a:p>
          <a:endParaRPr lang="en-SG"/>
        </a:p>
      </dgm:t>
    </dgm:pt>
    <dgm:pt modelId="{A3DC562A-2AC6-4DD3-B82D-3CA0C539CFE8}" type="pres">
      <dgm:prSet presAssocID="{F45B4A23-5160-48E2-B05D-79220BE8E6A0}" presName="hierChild5" presStyleCnt="0"/>
      <dgm:spPr/>
      <dgm:t>
        <a:bodyPr/>
        <a:lstStyle/>
        <a:p>
          <a:endParaRPr lang="en-SG"/>
        </a:p>
      </dgm:t>
    </dgm:pt>
    <dgm:pt modelId="{7DD424A3-341E-41CA-96D2-09BD5DC48D72}" type="pres">
      <dgm:prSet presAssocID="{30C07EF7-57ED-4250-B795-135C86E384D0}" presName="hierChild3" presStyleCnt="0"/>
      <dgm:spPr/>
      <dgm:t>
        <a:bodyPr/>
        <a:lstStyle/>
        <a:p>
          <a:endParaRPr lang="en-SG"/>
        </a:p>
      </dgm:t>
    </dgm:pt>
  </dgm:ptLst>
  <dgm:cxnLst>
    <dgm:cxn modelId="{60ACFD2D-73DC-42B1-A068-0D4814BA6FDF}" type="presOf" srcId="{30C07EF7-57ED-4250-B795-135C86E384D0}" destId="{5E0D3B8B-77DF-40DC-8C6C-1E2B3F380D7E}" srcOrd="0" destOrd="0" presId="urn:microsoft.com/office/officeart/2005/8/layout/orgChart1"/>
    <dgm:cxn modelId="{224DBE5D-9DD3-4448-9B43-F6CE5E4E2AA3}" type="presOf" srcId="{36750836-22B4-4EDC-A527-8AC476651D6A}" destId="{4FB00103-694E-47F9-AC7B-3CD2A641D1E8}" srcOrd="1" destOrd="0" presId="urn:microsoft.com/office/officeart/2005/8/layout/orgChart1"/>
    <dgm:cxn modelId="{63C54AC6-3884-4670-B2D4-A472ED0E3D4B}" type="presOf" srcId="{0C8EB31E-070F-4D80-881E-D7F27492A773}" destId="{4C2FF6F4-7252-4C44-B3D8-74CE3F04DC2E}" srcOrd="1" destOrd="0" presId="urn:microsoft.com/office/officeart/2005/8/layout/orgChart1"/>
    <dgm:cxn modelId="{590669B8-E55B-4945-B0D6-AE57715FEAFE}" srcId="{4D0F05B2-C4F6-4365-9E92-D51D88C83A29}" destId="{30C07EF7-57ED-4250-B795-135C86E384D0}" srcOrd="0" destOrd="0" parTransId="{D9245E26-0F28-43D1-89F0-E634D50679D1}" sibTransId="{119B9FE2-62A6-4415-BE08-1EB0B9C506FC}"/>
    <dgm:cxn modelId="{7D88B850-289B-4E6D-90C7-F111107BEFA9}" type="presOf" srcId="{F45B4A23-5160-48E2-B05D-79220BE8E6A0}" destId="{FEDFACBC-81BB-45B5-BE07-A52D262E1373}" srcOrd="1" destOrd="0" presId="urn:microsoft.com/office/officeart/2005/8/layout/orgChart1"/>
    <dgm:cxn modelId="{495C479E-1416-4AAB-9631-A90EBD91E3A7}" type="presOf" srcId="{96716523-DBC3-464D-B656-3D1EE227F3A8}" destId="{A896CA11-1BA3-4CD3-A263-EB01A713F19B}" srcOrd="0" destOrd="0" presId="urn:microsoft.com/office/officeart/2005/8/layout/orgChart1"/>
    <dgm:cxn modelId="{54B0B8A0-C828-408E-9840-074D40358B35}" type="presOf" srcId="{1A3EEF98-5B03-4B7F-946C-CA12D28266E5}" destId="{77279B7B-9EFD-4949-9243-AD2F969EFAF9}" srcOrd="0" destOrd="0" presId="urn:microsoft.com/office/officeart/2005/8/layout/orgChart1"/>
    <dgm:cxn modelId="{01BCECB3-7898-4CA9-9609-764965142BF3}" type="presOf" srcId="{FFAA1270-6D67-4A73-80EA-92F4965075CC}" destId="{72B91CF1-7161-4B21-8EF7-A55AFE7AB578}" srcOrd="0" destOrd="0" presId="urn:microsoft.com/office/officeart/2005/8/layout/orgChart1"/>
    <dgm:cxn modelId="{60972A48-5E4B-47B4-852F-A2FBB251F4F7}" type="presOf" srcId="{CBB8BAFF-EF79-477C-BA7F-EEB88F01DDD2}" destId="{F0D3ACCF-8440-45F4-AA36-9165B64F3B77}" srcOrd="1" destOrd="0" presId="urn:microsoft.com/office/officeart/2005/8/layout/orgChart1"/>
    <dgm:cxn modelId="{46D19C5A-783D-48C4-B6B8-F9A200AB7F7F}" type="presOf" srcId="{9B08A61B-E7B5-4D2D-A732-B355E7DE964A}" destId="{14F81CE7-5EAF-4222-85C2-CA9FB863D9C4}" srcOrd="0" destOrd="0" presId="urn:microsoft.com/office/officeart/2005/8/layout/orgChart1"/>
    <dgm:cxn modelId="{ADB463D8-1CD1-4B40-87CA-5EA3600740A5}" type="presOf" srcId="{AA52C87C-608E-4CC0-9AF0-08CDD027D954}" destId="{F6558E33-FDDF-4AF6-9FF2-7F28E3CA0FAA}" srcOrd="0" destOrd="0" presId="urn:microsoft.com/office/officeart/2005/8/layout/orgChart1"/>
    <dgm:cxn modelId="{B92FD06C-3180-40DD-81A9-AEB01BCEF9E9}" type="presOf" srcId="{FFAA1270-6D67-4A73-80EA-92F4965075CC}" destId="{3A4A2AE2-B978-4179-B315-3F92C8CDEE58}" srcOrd="1" destOrd="0" presId="urn:microsoft.com/office/officeart/2005/8/layout/orgChart1"/>
    <dgm:cxn modelId="{7B4AB122-DFB1-4C42-AEEA-B36A3E878A9E}" srcId="{F45B4A23-5160-48E2-B05D-79220BE8E6A0}" destId="{96716523-DBC3-464D-B656-3D1EE227F3A8}" srcOrd="1" destOrd="0" parTransId="{AA52C87C-608E-4CC0-9AF0-08CDD027D954}" sibTransId="{56F1D94C-B01E-4818-9A40-871FE9C94754}"/>
    <dgm:cxn modelId="{415B47D3-8699-48CB-B6F8-7B6C54051559}" type="presOf" srcId="{CBB8BAFF-EF79-477C-BA7F-EEB88F01DDD2}" destId="{E71D76A0-C923-45D2-899F-8B39C8E69124}" srcOrd="0" destOrd="0" presId="urn:microsoft.com/office/officeart/2005/8/layout/orgChart1"/>
    <dgm:cxn modelId="{704F1F9C-A941-4E45-95AC-9786BF0F4766}" srcId="{F45B4A23-5160-48E2-B05D-79220BE8E6A0}" destId="{36750836-22B4-4EDC-A527-8AC476651D6A}" srcOrd="2" destOrd="0" parTransId="{774E6DD1-0D79-4D97-BCFB-2759F5D83305}" sibTransId="{3AE4899A-26F5-4EF7-9AE9-8EE19B86A3D7}"/>
    <dgm:cxn modelId="{AF768AE2-3F0A-4715-821D-AC0329047696}" srcId="{FFAA1270-6D67-4A73-80EA-92F4965075CC}" destId="{CBB8BAFF-EF79-477C-BA7F-EEB88F01DDD2}" srcOrd="0" destOrd="0" parTransId="{E354F5F9-1D9C-4B6A-9E4B-3AE3CAD52B6D}" sibTransId="{4B25E10B-64B4-40C7-835D-D00015238ED1}"/>
    <dgm:cxn modelId="{F00305AA-5C9B-4C2D-8354-3C7D5C4D6142}" type="presOf" srcId="{4D0F05B2-C4F6-4365-9E92-D51D88C83A29}" destId="{60F7423D-974F-413D-BDAD-007ECC5E4356}" srcOrd="0" destOrd="0" presId="urn:microsoft.com/office/officeart/2005/8/layout/orgChart1"/>
    <dgm:cxn modelId="{3C33D6E3-452E-4B3E-A0BA-8725370C6F71}" type="presOf" srcId="{7E6D309A-79CB-4C43-AE34-1521813852D1}" destId="{24D76437-B1C4-4E26-A1A8-4E865A36D496}" srcOrd="0" destOrd="0" presId="urn:microsoft.com/office/officeart/2005/8/layout/orgChart1"/>
    <dgm:cxn modelId="{C174D67D-4A38-4A5C-A242-F08AFA992923}" srcId="{FFAA1270-6D67-4A73-80EA-92F4965075CC}" destId="{A9686E81-75EC-47A4-9CFE-1E7874AB3096}" srcOrd="1" destOrd="0" parTransId="{9BA6F90E-4418-4FCF-B129-9AEFAEC24005}" sibTransId="{B53C528D-12F7-4EEC-98FC-570A7E2E8352}"/>
    <dgm:cxn modelId="{C3CF7BAD-DE9F-4598-AD25-74C5C93CD798}" srcId="{FFAA1270-6D67-4A73-80EA-92F4965075CC}" destId="{0C8EB31E-070F-4D80-881E-D7F27492A773}" srcOrd="2" destOrd="0" parTransId="{1A3EEF98-5B03-4B7F-946C-CA12D28266E5}" sibTransId="{EFB4F86F-F32E-4949-A8B6-E109F5922542}"/>
    <dgm:cxn modelId="{E93350C6-00C3-4844-A287-340EC12B88DD}" srcId="{30C07EF7-57ED-4250-B795-135C86E384D0}" destId="{FFAA1270-6D67-4A73-80EA-92F4965075CC}" srcOrd="0" destOrd="0" parTransId="{9B08A61B-E7B5-4D2D-A732-B355E7DE964A}" sibTransId="{4E9C4A2F-3C46-4116-B02E-27F1C03C765E}"/>
    <dgm:cxn modelId="{BB5F775A-A2F0-4A54-8303-E15361498318}" type="presOf" srcId="{30C07EF7-57ED-4250-B795-135C86E384D0}" destId="{72F6AD65-7EC3-4C92-9F1C-66047313E97F}" srcOrd="1" destOrd="0" presId="urn:microsoft.com/office/officeart/2005/8/layout/orgChart1"/>
    <dgm:cxn modelId="{789A5A18-67DA-4A60-ADB0-40D6F519588D}" type="presOf" srcId="{774E6DD1-0D79-4D97-BCFB-2759F5D83305}" destId="{FE256B6E-EEBE-41D2-9101-E05A7CB9F3E2}" srcOrd="0" destOrd="0" presId="urn:microsoft.com/office/officeart/2005/8/layout/orgChart1"/>
    <dgm:cxn modelId="{F10CE2B5-B487-4A19-A099-544F5AD398A1}" type="presOf" srcId="{36750836-22B4-4EDC-A527-8AC476651D6A}" destId="{4DB9D100-0B2A-4E28-BED4-B0A7DEDF6428}" srcOrd="0" destOrd="0" presId="urn:microsoft.com/office/officeart/2005/8/layout/orgChart1"/>
    <dgm:cxn modelId="{8A6E58A8-E5D6-46F9-8ECA-C0BAF9927494}" type="presOf" srcId="{96716523-DBC3-464D-B656-3D1EE227F3A8}" destId="{86B47626-737E-4CFA-937B-0811A832C540}" srcOrd="1" destOrd="0" presId="urn:microsoft.com/office/officeart/2005/8/layout/orgChart1"/>
    <dgm:cxn modelId="{F87D71EC-4C8B-4507-A7C9-F323693CFB71}" type="presOf" srcId="{863A04C4-6207-46B3-8C8D-9F979BBF9A05}" destId="{CFB47309-B816-4314-8EAB-FF38977E96E2}" srcOrd="0" destOrd="0" presId="urn:microsoft.com/office/officeart/2005/8/layout/orgChart1"/>
    <dgm:cxn modelId="{6FDA7DE8-9EEB-4A6A-8DDC-DE1EEB6E5466}" type="presOf" srcId="{F45B4A23-5160-48E2-B05D-79220BE8E6A0}" destId="{D9E07E61-3F72-4B59-9172-EB9CEF90BD8C}" srcOrd="0" destOrd="0" presId="urn:microsoft.com/office/officeart/2005/8/layout/orgChart1"/>
    <dgm:cxn modelId="{C6FC7015-ED86-447B-B218-5C6A1D52A865}" type="presOf" srcId="{0C8EB31E-070F-4D80-881E-D7F27492A773}" destId="{0899E656-3DAA-4E2E-8046-738799664983}" srcOrd="0" destOrd="0" presId="urn:microsoft.com/office/officeart/2005/8/layout/orgChart1"/>
    <dgm:cxn modelId="{22F38997-7072-4566-BD26-207D61683075}" type="presOf" srcId="{E354F5F9-1D9C-4B6A-9E4B-3AE3CAD52B6D}" destId="{F1368C55-B18A-4473-91F6-17DF04708C3E}" srcOrd="0" destOrd="0" presId="urn:microsoft.com/office/officeart/2005/8/layout/orgChart1"/>
    <dgm:cxn modelId="{198676B2-CDDD-493D-8B64-9D0DDC244A0B}" type="presOf" srcId="{8ECE73B4-EA93-47B3-8EC2-F7ED692E3675}" destId="{C4110DA1-8F2D-4D47-8B4E-6A26CEFCE751}" srcOrd="0" destOrd="0" presId="urn:microsoft.com/office/officeart/2005/8/layout/orgChart1"/>
    <dgm:cxn modelId="{E045E89C-08D2-491B-B9F4-24C1A59041AB}" type="presOf" srcId="{A9686E81-75EC-47A4-9CFE-1E7874AB3096}" destId="{4F894A30-1889-4408-9162-B22AA29B107F}" srcOrd="1" destOrd="0" presId="urn:microsoft.com/office/officeart/2005/8/layout/orgChart1"/>
    <dgm:cxn modelId="{64C7D91D-A2E4-40E2-A05E-EEDA79978A44}" srcId="{F45B4A23-5160-48E2-B05D-79220BE8E6A0}" destId="{8ECE73B4-EA93-47B3-8EC2-F7ED692E3675}" srcOrd="0" destOrd="0" parTransId="{7E6D309A-79CB-4C43-AE34-1521813852D1}" sibTransId="{EB2E925D-C33C-4151-A5DA-90C837B41953}"/>
    <dgm:cxn modelId="{F859F796-A61D-4790-8933-1DB34871483A}" type="presOf" srcId="{8ECE73B4-EA93-47B3-8EC2-F7ED692E3675}" destId="{F87D91D9-A2CC-4778-B63C-383E827BF3BF}" srcOrd="1" destOrd="0" presId="urn:microsoft.com/office/officeart/2005/8/layout/orgChart1"/>
    <dgm:cxn modelId="{317B2BB5-F667-42DA-947C-C5F24EADAC46}" srcId="{30C07EF7-57ED-4250-B795-135C86E384D0}" destId="{F45B4A23-5160-48E2-B05D-79220BE8E6A0}" srcOrd="1" destOrd="0" parTransId="{863A04C4-6207-46B3-8C8D-9F979BBF9A05}" sibTransId="{8D205E78-91B3-40A0-BDCE-2B3A30BC0A57}"/>
    <dgm:cxn modelId="{015B14D2-2FF8-4D11-94C7-459CF8692735}" type="presOf" srcId="{9BA6F90E-4418-4FCF-B129-9AEFAEC24005}" destId="{4BDA6EB8-A71D-4444-B940-83DBAAF3A190}" srcOrd="0" destOrd="0" presId="urn:microsoft.com/office/officeart/2005/8/layout/orgChart1"/>
    <dgm:cxn modelId="{1D39011B-BA6E-4DEE-A5BB-0634F7E26797}" type="presOf" srcId="{A9686E81-75EC-47A4-9CFE-1E7874AB3096}" destId="{72F7ABD0-7DE5-4FFF-AF94-0DB673DE9BD7}" srcOrd="0" destOrd="0" presId="urn:microsoft.com/office/officeart/2005/8/layout/orgChart1"/>
    <dgm:cxn modelId="{4BCA5CBF-FAC9-4026-9BBB-10557A79A9F9}" type="presParOf" srcId="{60F7423D-974F-413D-BDAD-007ECC5E4356}" destId="{25F5FF24-50F0-45A1-8114-9BCF3B439E64}" srcOrd="0" destOrd="0" presId="urn:microsoft.com/office/officeart/2005/8/layout/orgChart1"/>
    <dgm:cxn modelId="{646DBE3D-0694-4638-89A1-54D4B77A9F42}" type="presParOf" srcId="{25F5FF24-50F0-45A1-8114-9BCF3B439E64}" destId="{2A31A118-8A23-4C7F-92B0-6FBA05C63FFF}" srcOrd="0" destOrd="0" presId="urn:microsoft.com/office/officeart/2005/8/layout/orgChart1"/>
    <dgm:cxn modelId="{A6EACE79-5EE9-4390-9B81-7764FAF317A5}" type="presParOf" srcId="{2A31A118-8A23-4C7F-92B0-6FBA05C63FFF}" destId="{5E0D3B8B-77DF-40DC-8C6C-1E2B3F380D7E}" srcOrd="0" destOrd="0" presId="urn:microsoft.com/office/officeart/2005/8/layout/orgChart1"/>
    <dgm:cxn modelId="{0AEB165F-64FB-4C60-9777-1E35491000D7}" type="presParOf" srcId="{2A31A118-8A23-4C7F-92B0-6FBA05C63FFF}" destId="{72F6AD65-7EC3-4C92-9F1C-66047313E97F}" srcOrd="1" destOrd="0" presId="urn:microsoft.com/office/officeart/2005/8/layout/orgChart1"/>
    <dgm:cxn modelId="{2E860E76-1A59-4CA3-9B5D-9F5A84E5A3FC}" type="presParOf" srcId="{25F5FF24-50F0-45A1-8114-9BCF3B439E64}" destId="{D2B17DB4-F450-49F1-BA87-FC0828A920F4}" srcOrd="1" destOrd="0" presId="urn:microsoft.com/office/officeart/2005/8/layout/orgChart1"/>
    <dgm:cxn modelId="{B4A12DC4-DE46-4F43-A1E1-CBE428B55B41}" type="presParOf" srcId="{D2B17DB4-F450-49F1-BA87-FC0828A920F4}" destId="{14F81CE7-5EAF-4222-85C2-CA9FB863D9C4}" srcOrd="0" destOrd="0" presId="urn:microsoft.com/office/officeart/2005/8/layout/orgChart1"/>
    <dgm:cxn modelId="{D5DD383E-467B-4730-8A0F-DFF596B742E3}" type="presParOf" srcId="{D2B17DB4-F450-49F1-BA87-FC0828A920F4}" destId="{16EC7DBA-0427-4F7D-BD52-A226629769E2}" srcOrd="1" destOrd="0" presId="urn:microsoft.com/office/officeart/2005/8/layout/orgChart1"/>
    <dgm:cxn modelId="{BF31B9D1-2860-4097-9026-C7F254596F8D}" type="presParOf" srcId="{16EC7DBA-0427-4F7D-BD52-A226629769E2}" destId="{BB014FCE-F9D1-4455-8292-DB660E678942}" srcOrd="0" destOrd="0" presId="urn:microsoft.com/office/officeart/2005/8/layout/orgChart1"/>
    <dgm:cxn modelId="{D41965CA-F206-4C60-B92C-50BB5C0102EF}" type="presParOf" srcId="{BB014FCE-F9D1-4455-8292-DB660E678942}" destId="{72B91CF1-7161-4B21-8EF7-A55AFE7AB578}" srcOrd="0" destOrd="0" presId="urn:microsoft.com/office/officeart/2005/8/layout/orgChart1"/>
    <dgm:cxn modelId="{9B63FC7E-2CC7-4A91-B0B1-78D32C450B93}" type="presParOf" srcId="{BB014FCE-F9D1-4455-8292-DB660E678942}" destId="{3A4A2AE2-B978-4179-B315-3F92C8CDEE58}" srcOrd="1" destOrd="0" presId="urn:microsoft.com/office/officeart/2005/8/layout/orgChart1"/>
    <dgm:cxn modelId="{9065D8C2-A180-4D0F-9A74-7999E2DF5115}" type="presParOf" srcId="{16EC7DBA-0427-4F7D-BD52-A226629769E2}" destId="{55A8AC32-985C-48E0-B618-A887D86275B1}" srcOrd="1" destOrd="0" presId="urn:microsoft.com/office/officeart/2005/8/layout/orgChart1"/>
    <dgm:cxn modelId="{9E883E26-C5B9-426C-BFA8-D0D92AFD72B8}" type="presParOf" srcId="{55A8AC32-985C-48E0-B618-A887D86275B1}" destId="{F1368C55-B18A-4473-91F6-17DF04708C3E}" srcOrd="0" destOrd="0" presId="urn:microsoft.com/office/officeart/2005/8/layout/orgChart1"/>
    <dgm:cxn modelId="{C2E8D125-D842-4469-BB2E-2257DF6D905B}" type="presParOf" srcId="{55A8AC32-985C-48E0-B618-A887D86275B1}" destId="{8A3616B8-253D-4221-996F-C8C96A3F851B}" srcOrd="1" destOrd="0" presId="urn:microsoft.com/office/officeart/2005/8/layout/orgChart1"/>
    <dgm:cxn modelId="{2C534566-22C0-490D-847D-D3655958C336}" type="presParOf" srcId="{8A3616B8-253D-4221-996F-C8C96A3F851B}" destId="{A15752D1-94AE-4CDC-A4C4-697CC66EAFF8}" srcOrd="0" destOrd="0" presId="urn:microsoft.com/office/officeart/2005/8/layout/orgChart1"/>
    <dgm:cxn modelId="{AEF85ABC-7BC3-4213-8342-E1BF4F6BFB72}" type="presParOf" srcId="{A15752D1-94AE-4CDC-A4C4-697CC66EAFF8}" destId="{E71D76A0-C923-45D2-899F-8B39C8E69124}" srcOrd="0" destOrd="0" presId="urn:microsoft.com/office/officeart/2005/8/layout/orgChart1"/>
    <dgm:cxn modelId="{96AB2DF8-B022-4A4C-894D-FCE086FB30AE}" type="presParOf" srcId="{A15752D1-94AE-4CDC-A4C4-697CC66EAFF8}" destId="{F0D3ACCF-8440-45F4-AA36-9165B64F3B77}" srcOrd="1" destOrd="0" presId="urn:microsoft.com/office/officeart/2005/8/layout/orgChart1"/>
    <dgm:cxn modelId="{E9371E7B-87CA-40B4-A396-D757282876B2}" type="presParOf" srcId="{8A3616B8-253D-4221-996F-C8C96A3F851B}" destId="{D3910498-A949-42B8-BB5B-20FBD3AFA7D1}" srcOrd="1" destOrd="0" presId="urn:microsoft.com/office/officeart/2005/8/layout/orgChart1"/>
    <dgm:cxn modelId="{76188B62-E293-47B2-B1C9-409635044CFA}" type="presParOf" srcId="{8A3616B8-253D-4221-996F-C8C96A3F851B}" destId="{93D29F50-62F7-4FB3-B613-C44393822EDF}" srcOrd="2" destOrd="0" presId="urn:microsoft.com/office/officeart/2005/8/layout/orgChart1"/>
    <dgm:cxn modelId="{2FA54799-50DA-40A4-9F67-496F6FDCE2DA}" type="presParOf" srcId="{55A8AC32-985C-48E0-B618-A887D86275B1}" destId="{4BDA6EB8-A71D-4444-B940-83DBAAF3A190}" srcOrd="2" destOrd="0" presId="urn:microsoft.com/office/officeart/2005/8/layout/orgChart1"/>
    <dgm:cxn modelId="{BFBA1009-4619-46B9-9B5D-9D2E09F8B5F9}" type="presParOf" srcId="{55A8AC32-985C-48E0-B618-A887D86275B1}" destId="{AFF16011-0F69-44D1-9086-707FD7251F6A}" srcOrd="3" destOrd="0" presId="urn:microsoft.com/office/officeart/2005/8/layout/orgChart1"/>
    <dgm:cxn modelId="{709C3800-4778-4F84-B7A9-25B14402E235}" type="presParOf" srcId="{AFF16011-0F69-44D1-9086-707FD7251F6A}" destId="{7B77A308-1771-4C10-B881-FE5EF7B8747D}" srcOrd="0" destOrd="0" presId="urn:microsoft.com/office/officeart/2005/8/layout/orgChart1"/>
    <dgm:cxn modelId="{198E704F-6F23-44BC-B5E6-5B365AF73302}" type="presParOf" srcId="{7B77A308-1771-4C10-B881-FE5EF7B8747D}" destId="{72F7ABD0-7DE5-4FFF-AF94-0DB673DE9BD7}" srcOrd="0" destOrd="0" presId="urn:microsoft.com/office/officeart/2005/8/layout/orgChart1"/>
    <dgm:cxn modelId="{9B5B0536-F76B-410D-97E5-6F6EC4CED5E1}" type="presParOf" srcId="{7B77A308-1771-4C10-B881-FE5EF7B8747D}" destId="{4F894A30-1889-4408-9162-B22AA29B107F}" srcOrd="1" destOrd="0" presId="urn:microsoft.com/office/officeart/2005/8/layout/orgChart1"/>
    <dgm:cxn modelId="{0210296A-411E-4FFE-BE1D-D1D0299DCEB5}" type="presParOf" srcId="{AFF16011-0F69-44D1-9086-707FD7251F6A}" destId="{E460D4A7-B102-4879-9A99-D711EB9B9CF6}" srcOrd="1" destOrd="0" presId="urn:microsoft.com/office/officeart/2005/8/layout/orgChart1"/>
    <dgm:cxn modelId="{03EE4DA3-EB0D-407E-ABC8-A34BCD1BE3C6}" type="presParOf" srcId="{AFF16011-0F69-44D1-9086-707FD7251F6A}" destId="{31E45BC8-0C69-40FA-BD4D-7E2E972B415F}" srcOrd="2" destOrd="0" presId="urn:microsoft.com/office/officeart/2005/8/layout/orgChart1"/>
    <dgm:cxn modelId="{D4FE7601-32B0-4C29-9BB1-BEDF22861A5D}" type="presParOf" srcId="{55A8AC32-985C-48E0-B618-A887D86275B1}" destId="{77279B7B-9EFD-4949-9243-AD2F969EFAF9}" srcOrd="4" destOrd="0" presId="urn:microsoft.com/office/officeart/2005/8/layout/orgChart1"/>
    <dgm:cxn modelId="{39AEEBE6-3070-47BE-A10A-36930ACCE256}" type="presParOf" srcId="{55A8AC32-985C-48E0-B618-A887D86275B1}" destId="{00F669B0-8BA6-43D1-9C03-E62721E8C3A9}" srcOrd="5" destOrd="0" presId="urn:microsoft.com/office/officeart/2005/8/layout/orgChart1"/>
    <dgm:cxn modelId="{CF649295-7E98-4E09-98F1-CB3534FFABA0}" type="presParOf" srcId="{00F669B0-8BA6-43D1-9C03-E62721E8C3A9}" destId="{4D46340E-BFB9-412E-9680-73ACBEBF17D1}" srcOrd="0" destOrd="0" presId="urn:microsoft.com/office/officeart/2005/8/layout/orgChart1"/>
    <dgm:cxn modelId="{33C975BB-089D-4CE7-B88A-4F70CCE26799}" type="presParOf" srcId="{4D46340E-BFB9-412E-9680-73ACBEBF17D1}" destId="{0899E656-3DAA-4E2E-8046-738799664983}" srcOrd="0" destOrd="0" presId="urn:microsoft.com/office/officeart/2005/8/layout/orgChart1"/>
    <dgm:cxn modelId="{12589A49-014A-403D-8134-CFD9D1CEE86C}" type="presParOf" srcId="{4D46340E-BFB9-412E-9680-73ACBEBF17D1}" destId="{4C2FF6F4-7252-4C44-B3D8-74CE3F04DC2E}" srcOrd="1" destOrd="0" presId="urn:microsoft.com/office/officeart/2005/8/layout/orgChart1"/>
    <dgm:cxn modelId="{0F32407C-2BE2-4557-B637-1D4AD030CDE7}" type="presParOf" srcId="{00F669B0-8BA6-43D1-9C03-E62721E8C3A9}" destId="{B5043DBB-B3E1-4D33-ADDC-4AC0C3277345}" srcOrd="1" destOrd="0" presId="urn:microsoft.com/office/officeart/2005/8/layout/orgChart1"/>
    <dgm:cxn modelId="{75C5A6BB-78EB-48CC-90BB-F6DDEC058C2F}" type="presParOf" srcId="{00F669B0-8BA6-43D1-9C03-E62721E8C3A9}" destId="{1AD9F719-F712-4800-AB05-46D2DBB55989}" srcOrd="2" destOrd="0" presId="urn:microsoft.com/office/officeart/2005/8/layout/orgChart1"/>
    <dgm:cxn modelId="{92BED6F9-D67D-45D8-8678-B57C94DE8CF5}" type="presParOf" srcId="{16EC7DBA-0427-4F7D-BD52-A226629769E2}" destId="{E4CEC0EF-DF2D-4FDA-B4D1-1588F8D7640A}" srcOrd="2" destOrd="0" presId="urn:microsoft.com/office/officeart/2005/8/layout/orgChart1"/>
    <dgm:cxn modelId="{949F7482-CE98-477E-AD78-301F21072E08}" type="presParOf" srcId="{D2B17DB4-F450-49F1-BA87-FC0828A920F4}" destId="{CFB47309-B816-4314-8EAB-FF38977E96E2}" srcOrd="2" destOrd="0" presId="urn:microsoft.com/office/officeart/2005/8/layout/orgChart1"/>
    <dgm:cxn modelId="{AF69D726-2D96-4A20-B3E5-6FD5A654A30F}" type="presParOf" srcId="{D2B17DB4-F450-49F1-BA87-FC0828A920F4}" destId="{8485C17F-F03D-4628-B122-3D8796D5D2C4}" srcOrd="3" destOrd="0" presId="urn:microsoft.com/office/officeart/2005/8/layout/orgChart1"/>
    <dgm:cxn modelId="{DBEBFEFB-0D4F-4364-9FD2-16A683DDCAD8}" type="presParOf" srcId="{8485C17F-F03D-4628-B122-3D8796D5D2C4}" destId="{4F7BDDDC-47D7-415C-96E4-943E6C84F9DA}" srcOrd="0" destOrd="0" presId="urn:microsoft.com/office/officeart/2005/8/layout/orgChart1"/>
    <dgm:cxn modelId="{7F1A1B03-63BD-4515-97E8-6908D2E3E0D1}" type="presParOf" srcId="{4F7BDDDC-47D7-415C-96E4-943E6C84F9DA}" destId="{D9E07E61-3F72-4B59-9172-EB9CEF90BD8C}" srcOrd="0" destOrd="0" presId="urn:microsoft.com/office/officeart/2005/8/layout/orgChart1"/>
    <dgm:cxn modelId="{C2F30644-BDC1-447B-AD03-30A0B8ED6240}" type="presParOf" srcId="{4F7BDDDC-47D7-415C-96E4-943E6C84F9DA}" destId="{FEDFACBC-81BB-45B5-BE07-A52D262E1373}" srcOrd="1" destOrd="0" presId="urn:microsoft.com/office/officeart/2005/8/layout/orgChart1"/>
    <dgm:cxn modelId="{6241B96B-D5CC-461B-9C2E-21941BD89B57}" type="presParOf" srcId="{8485C17F-F03D-4628-B122-3D8796D5D2C4}" destId="{A989CD9A-F1B0-4601-8D90-9F8EC2CE2AEF}" srcOrd="1" destOrd="0" presId="urn:microsoft.com/office/officeart/2005/8/layout/orgChart1"/>
    <dgm:cxn modelId="{F9EFCEDF-A18A-4337-A467-C276D11D7AAA}" type="presParOf" srcId="{A989CD9A-F1B0-4601-8D90-9F8EC2CE2AEF}" destId="{24D76437-B1C4-4E26-A1A8-4E865A36D496}" srcOrd="0" destOrd="0" presId="urn:microsoft.com/office/officeart/2005/8/layout/orgChart1"/>
    <dgm:cxn modelId="{F42C718F-D68A-4691-B515-AF25FD99E744}" type="presParOf" srcId="{A989CD9A-F1B0-4601-8D90-9F8EC2CE2AEF}" destId="{F1512D98-582F-4A73-A6AB-C0B3420A999D}" srcOrd="1" destOrd="0" presId="urn:microsoft.com/office/officeart/2005/8/layout/orgChart1"/>
    <dgm:cxn modelId="{284EAD6F-FE10-4F12-8100-64E7E347FE7A}" type="presParOf" srcId="{F1512D98-582F-4A73-A6AB-C0B3420A999D}" destId="{349D34DD-564A-4285-A9B8-15A2A4FAD750}" srcOrd="0" destOrd="0" presId="urn:microsoft.com/office/officeart/2005/8/layout/orgChart1"/>
    <dgm:cxn modelId="{1A73F848-7A91-4201-9E15-25EE7616276A}" type="presParOf" srcId="{349D34DD-564A-4285-A9B8-15A2A4FAD750}" destId="{C4110DA1-8F2D-4D47-8B4E-6A26CEFCE751}" srcOrd="0" destOrd="0" presId="urn:microsoft.com/office/officeart/2005/8/layout/orgChart1"/>
    <dgm:cxn modelId="{ADA3C7BC-DE47-4F8E-A838-B51EA2456BDD}" type="presParOf" srcId="{349D34DD-564A-4285-A9B8-15A2A4FAD750}" destId="{F87D91D9-A2CC-4778-B63C-383E827BF3BF}" srcOrd="1" destOrd="0" presId="urn:microsoft.com/office/officeart/2005/8/layout/orgChart1"/>
    <dgm:cxn modelId="{D777D913-8958-4C80-9754-D78A4A8C6221}" type="presParOf" srcId="{F1512D98-582F-4A73-A6AB-C0B3420A999D}" destId="{081D5200-7F93-48A8-8662-A001DB71F6A8}" srcOrd="1" destOrd="0" presId="urn:microsoft.com/office/officeart/2005/8/layout/orgChart1"/>
    <dgm:cxn modelId="{1EC07367-FDCD-4809-9A05-0B68ED4C2C3D}" type="presParOf" srcId="{F1512D98-582F-4A73-A6AB-C0B3420A999D}" destId="{12516E6B-5008-49CA-972E-0DA52E0350F5}" srcOrd="2" destOrd="0" presId="urn:microsoft.com/office/officeart/2005/8/layout/orgChart1"/>
    <dgm:cxn modelId="{EE1C985E-A999-419F-AADB-37BA338037DD}" type="presParOf" srcId="{A989CD9A-F1B0-4601-8D90-9F8EC2CE2AEF}" destId="{F6558E33-FDDF-4AF6-9FF2-7F28E3CA0FAA}" srcOrd="2" destOrd="0" presId="urn:microsoft.com/office/officeart/2005/8/layout/orgChart1"/>
    <dgm:cxn modelId="{E005C949-9D7C-4443-94AB-21217CA1FB6F}" type="presParOf" srcId="{A989CD9A-F1B0-4601-8D90-9F8EC2CE2AEF}" destId="{EA1A34BD-241E-4F26-9DD0-41509ABDCEB3}" srcOrd="3" destOrd="0" presId="urn:microsoft.com/office/officeart/2005/8/layout/orgChart1"/>
    <dgm:cxn modelId="{58226A8D-6868-4BD2-B2A7-9758D32D844A}" type="presParOf" srcId="{EA1A34BD-241E-4F26-9DD0-41509ABDCEB3}" destId="{E9047C9A-A969-4BB5-943F-4406525E876C}" srcOrd="0" destOrd="0" presId="urn:microsoft.com/office/officeart/2005/8/layout/orgChart1"/>
    <dgm:cxn modelId="{118376AA-4CBD-4F85-A611-B28EDC588676}" type="presParOf" srcId="{E9047C9A-A969-4BB5-943F-4406525E876C}" destId="{A896CA11-1BA3-4CD3-A263-EB01A713F19B}" srcOrd="0" destOrd="0" presId="urn:microsoft.com/office/officeart/2005/8/layout/orgChart1"/>
    <dgm:cxn modelId="{D19A5A27-7EFE-4EC4-9E18-FCC96C4DD381}" type="presParOf" srcId="{E9047C9A-A969-4BB5-943F-4406525E876C}" destId="{86B47626-737E-4CFA-937B-0811A832C540}" srcOrd="1" destOrd="0" presId="urn:microsoft.com/office/officeart/2005/8/layout/orgChart1"/>
    <dgm:cxn modelId="{57CCDFDC-CE28-4C69-BBB8-930840F814E8}" type="presParOf" srcId="{EA1A34BD-241E-4F26-9DD0-41509ABDCEB3}" destId="{2D8886C3-2FB3-41C0-9003-34466AEC2346}" srcOrd="1" destOrd="0" presId="urn:microsoft.com/office/officeart/2005/8/layout/orgChart1"/>
    <dgm:cxn modelId="{52C1AAF9-5952-49F4-BBC7-862D7D7099DD}" type="presParOf" srcId="{EA1A34BD-241E-4F26-9DD0-41509ABDCEB3}" destId="{E742612A-849F-4882-A9A3-D3182E94A05B}" srcOrd="2" destOrd="0" presId="urn:microsoft.com/office/officeart/2005/8/layout/orgChart1"/>
    <dgm:cxn modelId="{0CB0F813-C502-453E-8B66-5C8974CF62FB}" type="presParOf" srcId="{A989CD9A-F1B0-4601-8D90-9F8EC2CE2AEF}" destId="{FE256B6E-EEBE-41D2-9101-E05A7CB9F3E2}" srcOrd="4" destOrd="0" presId="urn:microsoft.com/office/officeart/2005/8/layout/orgChart1"/>
    <dgm:cxn modelId="{0D47AE53-3EC9-40A3-AB7F-01B2D3790139}" type="presParOf" srcId="{A989CD9A-F1B0-4601-8D90-9F8EC2CE2AEF}" destId="{C006F113-0C87-408C-AB6D-DE6449485A6A}" srcOrd="5" destOrd="0" presId="urn:microsoft.com/office/officeart/2005/8/layout/orgChart1"/>
    <dgm:cxn modelId="{179EAAA8-5E7A-4E8E-A7FF-0F871705EF17}" type="presParOf" srcId="{C006F113-0C87-408C-AB6D-DE6449485A6A}" destId="{64EECA18-DC27-4F5B-86C8-2743581BD39C}" srcOrd="0" destOrd="0" presId="urn:microsoft.com/office/officeart/2005/8/layout/orgChart1"/>
    <dgm:cxn modelId="{A065283B-6581-4CE4-AC06-31E7F821E3AF}" type="presParOf" srcId="{64EECA18-DC27-4F5B-86C8-2743581BD39C}" destId="{4DB9D100-0B2A-4E28-BED4-B0A7DEDF6428}" srcOrd="0" destOrd="0" presId="urn:microsoft.com/office/officeart/2005/8/layout/orgChart1"/>
    <dgm:cxn modelId="{0CF3EA9F-F140-412D-B251-65489FDCBE66}" type="presParOf" srcId="{64EECA18-DC27-4F5B-86C8-2743581BD39C}" destId="{4FB00103-694E-47F9-AC7B-3CD2A641D1E8}" srcOrd="1" destOrd="0" presId="urn:microsoft.com/office/officeart/2005/8/layout/orgChart1"/>
    <dgm:cxn modelId="{2AD8B4B8-D7E4-4A75-9E51-9C8E692277DF}" type="presParOf" srcId="{C006F113-0C87-408C-AB6D-DE6449485A6A}" destId="{56582AE3-9D3A-4E94-BC2C-3D38BC06FEC5}" srcOrd="1" destOrd="0" presId="urn:microsoft.com/office/officeart/2005/8/layout/orgChart1"/>
    <dgm:cxn modelId="{44F88DAE-3D80-45B4-B1C4-B52D6E896D9D}" type="presParOf" srcId="{C006F113-0C87-408C-AB6D-DE6449485A6A}" destId="{CDB8CAFB-732A-405F-B547-2C4D7E269960}" srcOrd="2" destOrd="0" presId="urn:microsoft.com/office/officeart/2005/8/layout/orgChart1"/>
    <dgm:cxn modelId="{2E074C6B-4AA5-4A2C-8BBD-46C68C852162}" type="presParOf" srcId="{8485C17F-F03D-4628-B122-3D8796D5D2C4}" destId="{A3DC562A-2AC6-4DD3-B82D-3CA0C539CFE8}" srcOrd="2" destOrd="0" presId="urn:microsoft.com/office/officeart/2005/8/layout/orgChart1"/>
    <dgm:cxn modelId="{FD2E191D-05A1-44A2-A130-6F01E657E353}" type="presParOf" srcId="{25F5FF24-50F0-45A1-8114-9BCF3B439E64}" destId="{7DD424A3-341E-41CA-96D2-09BD5DC48D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56B6E-EEBE-41D2-9101-E05A7CB9F3E2}">
      <dsp:nvSpPr>
        <dsp:cNvPr id="0" name=""/>
        <dsp:cNvSpPr/>
      </dsp:nvSpPr>
      <dsp:spPr>
        <a:xfrm>
          <a:off x="565936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33"/>
              </a:lnTo>
              <a:lnTo>
                <a:pt x="1281829" y="111233"/>
              </a:lnTo>
              <a:lnTo>
                <a:pt x="1281829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58E33-FDDF-4AF6-9FF2-7F28E3CA0FAA}">
      <dsp:nvSpPr>
        <dsp:cNvPr id="0" name=""/>
        <dsp:cNvSpPr/>
      </dsp:nvSpPr>
      <dsp:spPr>
        <a:xfrm>
          <a:off x="5613647" y="1438885"/>
          <a:ext cx="91440" cy="222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76437-B1C4-4E26-A1A8-4E865A36D496}">
      <dsp:nvSpPr>
        <dsp:cNvPr id="0" name=""/>
        <dsp:cNvSpPr/>
      </dsp:nvSpPr>
      <dsp:spPr>
        <a:xfrm>
          <a:off x="437753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1281829" y="0"/>
              </a:moveTo>
              <a:lnTo>
                <a:pt x="1281829" y="111233"/>
              </a:lnTo>
              <a:lnTo>
                <a:pt x="0" y="111233"/>
              </a:lnTo>
              <a:lnTo>
                <a:pt x="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7309-B816-4314-8EAB-FF38977E96E2}">
      <dsp:nvSpPr>
        <dsp:cNvPr id="0" name=""/>
        <dsp:cNvSpPr/>
      </dsp:nvSpPr>
      <dsp:spPr>
        <a:xfrm>
          <a:off x="3736622" y="686737"/>
          <a:ext cx="1922744" cy="22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33"/>
              </a:lnTo>
              <a:lnTo>
                <a:pt x="1922744" y="111233"/>
              </a:lnTo>
              <a:lnTo>
                <a:pt x="1922744" y="2224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79B7B-9EFD-4949-9243-AD2F969EFAF9}">
      <dsp:nvSpPr>
        <dsp:cNvPr id="0" name=""/>
        <dsp:cNvSpPr/>
      </dsp:nvSpPr>
      <dsp:spPr>
        <a:xfrm>
          <a:off x="181387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33"/>
              </a:lnTo>
              <a:lnTo>
                <a:pt x="1281829" y="111233"/>
              </a:lnTo>
              <a:lnTo>
                <a:pt x="1281829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6EB8-A71D-4444-B940-83DBAAF3A190}">
      <dsp:nvSpPr>
        <dsp:cNvPr id="0" name=""/>
        <dsp:cNvSpPr/>
      </dsp:nvSpPr>
      <dsp:spPr>
        <a:xfrm>
          <a:off x="1768157" y="1438885"/>
          <a:ext cx="91440" cy="222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68C55-B18A-4473-91F6-17DF04708C3E}">
      <dsp:nvSpPr>
        <dsp:cNvPr id="0" name=""/>
        <dsp:cNvSpPr/>
      </dsp:nvSpPr>
      <dsp:spPr>
        <a:xfrm>
          <a:off x="532047" y="1438885"/>
          <a:ext cx="1281829" cy="222466"/>
        </a:xfrm>
        <a:custGeom>
          <a:avLst/>
          <a:gdLst/>
          <a:ahLst/>
          <a:cxnLst/>
          <a:rect l="0" t="0" r="0" b="0"/>
          <a:pathLst>
            <a:path>
              <a:moveTo>
                <a:pt x="1281829" y="0"/>
              </a:moveTo>
              <a:lnTo>
                <a:pt x="1281829" y="111233"/>
              </a:lnTo>
              <a:lnTo>
                <a:pt x="0" y="111233"/>
              </a:lnTo>
              <a:lnTo>
                <a:pt x="0" y="2224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1CE7-5EAF-4222-85C2-CA9FB863D9C4}">
      <dsp:nvSpPr>
        <dsp:cNvPr id="0" name=""/>
        <dsp:cNvSpPr/>
      </dsp:nvSpPr>
      <dsp:spPr>
        <a:xfrm>
          <a:off x="1813877" y="686737"/>
          <a:ext cx="1922744" cy="222466"/>
        </a:xfrm>
        <a:custGeom>
          <a:avLst/>
          <a:gdLst/>
          <a:ahLst/>
          <a:cxnLst/>
          <a:rect l="0" t="0" r="0" b="0"/>
          <a:pathLst>
            <a:path>
              <a:moveTo>
                <a:pt x="1922744" y="0"/>
              </a:moveTo>
              <a:lnTo>
                <a:pt x="1922744" y="111233"/>
              </a:lnTo>
              <a:lnTo>
                <a:pt x="0" y="111233"/>
              </a:lnTo>
              <a:lnTo>
                <a:pt x="0" y="2224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3B8B-77DF-40DC-8C6C-1E2B3F380D7E}">
      <dsp:nvSpPr>
        <dsp:cNvPr id="0" name=""/>
        <dsp:cNvSpPr/>
      </dsp:nvSpPr>
      <dsp:spPr>
        <a:xfrm>
          <a:off x="3130899" y="157055"/>
          <a:ext cx="1211445" cy="5296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2 Shapes</a:t>
          </a:r>
          <a:endParaRPr lang="en-US" sz="1200" kern="1200" dirty="0"/>
        </a:p>
      </dsp:txBody>
      <dsp:txXfrm>
        <a:off x="3130899" y="157055"/>
        <a:ext cx="1211445" cy="529681"/>
      </dsp:txXfrm>
    </dsp:sp>
    <dsp:sp modelId="{72B91CF1-7161-4B21-8EF7-A55AFE7AB578}">
      <dsp:nvSpPr>
        <dsp:cNvPr id="0" name=""/>
        <dsp:cNvSpPr/>
      </dsp:nvSpPr>
      <dsp:spPr>
        <a:xfrm>
          <a:off x="1284196" y="909203"/>
          <a:ext cx="1059363" cy="529681"/>
        </a:xfrm>
        <a:prstGeom prst="rect">
          <a:avLst/>
        </a:prstGeom>
        <a:solidFill>
          <a:srgbClr val="DDEBC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Male Stick Figure</a:t>
          </a:r>
          <a:endParaRPr lang="en-US" sz="1200" kern="1200" dirty="0"/>
        </a:p>
      </dsp:txBody>
      <dsp:txXfrm>
        <a:off x="1284196" y="909203"/>
        <a:ext cx="1059363" cy="529681"/>
      </dsp:txXfrm>
    </dsp:sp>
    <dsp:sp modelId="{E71D76A0-C923-45D2-899F-8B39C8E69124}">
      <dsp:nvSpPr>
        <dsp:cNvPr id="0" name=""/>
        <dsp:cNvSpPr/>
      </dsp:nvSpPr>
      <dsp:spPr>
        <a:xfrm>
          <a:off x="2366" y="1661351"/>
          <a:ext cx="1059363" cy="529681"/>
        </a:xfrm>
        <a:prstGeom prst="rect">
          <a:avLst/>
        </a:prstGeom>
        <a:gradFill rotWithShape="0">
          <a:gsLst>
            <a:gs pos="50000">
              <a:srgbClr val="9CB86E"/>
            </a:gs>
            <a:gs pos="0">
              <a:srgbClr val="DDEBCF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Circle</a:t>
          </a:r>
          <a:endParaRPr lang="en-US" sz="1200" kern="1200" dirty="0"/>
        </a:p>
      </dsp:txBody>
      <dsp:txXfrm>
        <a:off x="2366" y="1661351"/>
        <a:ext cx="1059363" cy="529681"/>
      </dsp:txXfrm>
    </dsp:sp>
    <dsp:sp modelId="{72F7ABD0-7DE5-4FFF-AF94-0DB673DE9BD7}">
      <dsp:nvSpPr>
        <dsp:cNvPr id="0" name=""/>
        <dsp:cNvSpPr/>
      </dsp:nvSpPr>
      <dsp:spPr>
        <a:xfrm>
          <a:off x="1284196" y="1661351"/>
          <a:ext cx="1059363" cy="529681"/>
        </a:xfrm>
        <a:prstGeom prst="rect">
          <a:avLst/>
        </a:prstGeom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Rectangle</a:t>
          </a:r>
          <a:endParaRPr lang="en-US" sz="1200" kern="1200" dirty="0"/>
        </a:p>
      </dsp:txBody>
      <dsp:txXfrm>
        <a:off x="1284196" y="1661351"/>
        <a:ext cx="1059363" cy="529681"/>
      </dsp:txXfrm>
    </dsp:sp>
    <dsp:sp modelId="{0899E656-3DAA-4E2E-8046-738799664983}">
      <dsp:nvSpPr>
        <dsp:cNvPr id="0" name=""/>
        <dsp:cNvSpPr/>
      </dsp:nvSpPr>
      <dsp:spPr>
        <a:xfrm>
          <a:off x="2566025" y="1661351"/>
          <a:ext cx="1059363" cy="529681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Inverted V</a:t>
          </a:r>
          <a:endParaRPr lang="en-US" sz="1200" kern="1200" dirty="0"/>
        </a:p>
      </dsp:txBody>
      <dsp:txXfrm>
        <a:off x="2566025" y="1661351"/>
        <a:ext cx="1059363" cy="529681"/>
      </dsp:txXfrm>
    </dsp:sp>
    <dsp:sp modelId="{D9E07E61-3F72-4B59-9172-EB9CEF90BD8C}">
      <dsp:nvSpPr>
        <dsp:cNvPr id="0" name=""/>
        <dsp:cNvSpPr/>
      </dsp:nvSpPr>
      <dsp:spPr>
        <a:xfrm>
          <a:off x="5129685" y="909203"/>
          <a:ext cx="1059363" cy="529681"/>
        </a:xfrm>
        <a:prstGeom prst="rect">
          <a:avLst/>
        </a:prstGeom>
        <a:solidFill>
          <a:srgbClr val="DDEBCF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Female Stick Figure</a:t>
          </a:r>
          <a:endParaRPr lang="en-US" sz="1200" kern="1200">
            <a:solidFill>
              <a:srgbClr val="FF0000"/>
            </a:solidFill>
          </a:endParaRPr>
        </a:p>
      </dsp:txBody>
      <dsp:txXfrm>
        <a:off x="5129685" y="909203"/>
        <a:ext cx="1059363" cy="529681"/>
      </dsp:txXfrm>
    </dsp:sp>
    <dsp:sp modelId="{C4110DA1-8F2D-4D47-8B4E-6A26CEFCE751}">
      <dsp:nvSpPr>
        <dsp:cNvPr id="0" name=""/>
        <dsp:cNvSpPr/>
      </dsp:nvSpPr>
      <dsp:spPr>
        <a:xfrm>
          <a:off x="3847855" y="1661351"/>
          <a:ext cx="1059363" cy="529681"/>
        </a:xfrm>
        <a:prstGeom prst="rect">
          <a:avLst/>
        </a:prstGeom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 Circle</a:t>
          </a:r>
          <a:endParaRPr lang="en-US" sz="1200" kern="1200" dirty="0"/>
        </a:p>
      </dsp:txBody>
      <dsp:txXfrm>
        <a:off x="3847855" y="1661351"/>
        <a:ext cx="1059363" cy="529681"/>
      </dsp:txXfrm>
    </dsp:sp>
    <dsp:sp modelId="{A896CA11-1BA3-4CD3-A263-EB01A713F19B}">
      <dsp:nvSpPr>
        <dsp:cNvPr id="0" name=""/>
        <dsp:cNvSpPr/>
      </dsp:nvSpPr>
      <dsp:spPr>
        <a:xfrm>
          <a:off x="5129685" y="1661351"/>
          <a:ext cx="1059363" cy="529681"/>
        </a:xfrm>
        <a:prstGeom prst="rect">
          <a:avLst/>
        </a:prstGeom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Draw Triangle</a:t>
          </a:r>
          <a:endParaRPr lang="en-US" sz="1200" kern="1200"/>
        </a:p>
      </dsp:txBody>
      <dsp:txXfrm>
        <a:off x="5129685" y="1661351"/>
        <a:ext cx="1059363" cy="529681"/>
      </dsp:txXfrm>
    </dsp:sp>
    <dsp:sp modelId="{4DB9D100-0B2A-4E28-BED4-B0A7DEDF6428}">
      <dsp:nvSpPr>
        <dsp:cNvPr id="0" name=""/>
        <dsp:cNvSpPr/>
      </dsp:nvSpPr>
      <dsp:spPr>
        <a:xfrm>
          <a:off x="6411515" y="1661351"/>
          <a:ext cx="1059363" cy="529681"/>
        </a:xfrm>
        <a:prstGeom prst="rect">
          <a:avLst/>
        </a:prstGeom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Draw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Inverted V</a:t>
          </a:r>
          <a:endParaRPr lang="en-US" sz="1200" kern="1200" dirty="0"/>
        </a:p>
      </dsp:txBody>
      <dsp:txXfrm>
        <a:off x="6411515" y="1661351"/>
        <a:ext cx="1059363" cy="529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 dirty="0" smtClean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9F1EB36-82F8-46D3-B83F-D36E054A03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E1122AB-32F1-4D20-B4AC-069FB50C57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wrap="square" lIns="90486" tIns="45243" rIns="90486" bIns="452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6FEAE0-6FE8-47B3-9763-50476275563A}" type="datetimeFigureOut">
              <a:rPr lang="en-US"/>
              <a:pPr>
                <a:defRPr/>
              </a:pPr>
              <a:t>9/1/2013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r>
              <a:rPr lang="en-US" b="1" dirty="0" smtClean="0"/>
              <a:t>true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false</a:t>
            </a:r>
            <a:r>
              <a:rPr lang="en-US" b="0" baseline="0" dirty="0" smtClean="0"/>
              <a:t> are not keywords in ANSI C. A walk-around is to use 0 for false and system allows you to use any other value for true.</a:t>
            </a:r>
            <a:endParaRPr lang="en-US" b="0" dirty="0" smtClean="0"/>
          </a:p>
          <a:p>
            <a:pPr marL="0" indent="0">
              <a:buFont typeface="Calibri" pitchFamily="34" charset="0"/>
              <a:buNone/>
            </a:pPr>
            <a:r>
              <a:rPr lang="en-US" b="1" dirty="0" err="1" smtClean="0"/>
              <a:t>bool</a:t>
            </a:r>
            <a:r>
              <a:rPr lang="en-US" dirty="0" smtClean="0"/>
              <a:t> data type is available in C99 (a later version). Need to include &lt;</a:t>
            </a:r>
            <a:r>
              <a:rPr lang="en-US" dirty="0" err="1" smtClean="0"/>
              <a:t>stdbool.h</a:t>
            </a:r>
            <a:r>
              <a:rPr lang="en-US" dirty="0" smtClean="0"/>
              <a:t>&gt; for</a:t>
            </a:r>
            <a:r>
              <a:rPr lang="en-US" baseline="0" dirty="0" smtClean="0"/>
              <a:t> using it.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750400A6-7F8B-452F-AE44-EC20C62D6287}" type="slidenum">
              <a:rPr lang="en-GB" smtClean="0"/>
              <a:pPr defTabSz="941388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endParaRPr lang="en-SG" b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1C9E2CA1-E295-40E5-9EF3-9C8E0C085CCA}" type="slidenum">
              <a:rPr lang="en-GB" smtClean="0"/>
              <a:pPr defTabSz="941388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dirty="0" smtClean="0"/>
              <a:t>!</a:t>
            </a:r>
            <a:r>
              <a:rPr lang="en-US" dirty="0" smtClean="0"/>
              <a:t> is logical</a:t>
            </a:r>
            <a:r>
              <a:rPr lang="en-US" baseline="0" dirty="0" smtClean="0"/>
              <a:t> negation. !true is false and !false is true.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E2C8EB2-EAED-4002-A8DA-6A3A3EC8AC59}" type="slidenum">
              <a:rPr lang="en-GB" smtClean="0"/>
              <a:pPr defTabSz="941388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&amp;&amp; has higher precedence than ||, hence (a &gt; b || b &gt; c &amp;&amp; a == b) is the same as (a &gt; b || (b &gt; c &amp;&amp; a == b))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Advise students to use parenthesis to make the code clearer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1C9E2CA1-E295-40E5-9EF3-9C8E0C085CCA}" type="slidenum">
              <a:rPr lang="en-GB" smtClean="0"/>
              <a:pPr defTabSz="941388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endParaRPr lang="en-SG" b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1C9E2CA1-E295-40E5-9EF3-9C8E0C085CCA}" type="slidenum">
              <a:rPr lang="en-GB" smtClean="0"/>
              <a:pPr defTabSz="941388"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SG" dirty="0" smtClean="0"/>
              <a:t>There will be no error as the operation b/a will be avoided if a is 0.</a:t>
            </a:r>
          </a:p>
          <a:p>
            <a:pPr marL="0" indent="0">
              <a:buFont typeface="Calibri" pitchFamily="34" charset="0"/>
              <a:buNone/>
            </a:pPr>
            <a:r>
              <a:rPr lang="en-US" dirty="0" smtClean="0"/>
              <a:t>By evaluating part of the condition, the overall result</a:t>
            </a:r>
            <a:r>
              <a:rPr lang="en-US" baseline="0" dirty="0" smtClean="0"/>
              <a:t> can be determined, then the system will skip the rest part of the condition.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2AEF5E9F-49EB-4504-8370-9D3E9D113AB5}" type="slidenum">
              <a:rPr lang="en-GB" smtClean="0"/>
              <a:pPr defTabSz="941388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15" tIns="46108" rIns="92215" bIns="46108"/>
          <a:lstStyle/>
          <a:p>
            <a:pPr defTabSz="920750"/>
            <a:r>
              <a:rPr lang="en-US" sz="1200">
                <a:latin typeface="Times New Roman" pitchFamily="18" charset="0"/>
              </a:rPr>
              <a:t>Intro to OOP with Java, C. Thomas Wu</a:t>
            </a:r>
          </a:p>
        </p:txBody>
      </p:sp>
      <p:sp>
        <p:nvSpPr>
          <p:cNvPr id="62467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15" tIns="46108" rIns="92215" bIns="46108" anchor="b"/>
          <a:lstStyle/>
          <a:p>
            <a:pPr defTabSz="920750"/>
            <a:r>
              <a:rPr lang="en-US" sz="12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246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15" tIns="46108" rIns="92215" bIns="46108" anchor="b"/>
          <a:lstStyle/>
          <a:p>
            <a:pPr algn="r" defTabSz="920750"/>
            <a:fld id="{F490E37E-95E9-43B6-8EA7-3874FA6B68B9}" type="slidenum">
              <a:rPr lang="en-US" sz="1200">
                <a:latin typeface="Times New Roman" pitchFamily="18" charset="0"/>
              </a:rPr>
              <a:pPr algn="r" defTabSz="920750"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solidFill>
            <a:schemeClr val="bg1"/>
          </a:solidFill>
          <a:ln w="9525"/>
        </p:spPr>
        <p:txBody>
          <a:bodyPr lIns="92207" tIns="46104" rIns="92207" bIns="46104"/>
          <a:lstStyle/>
          <a:p>
            <a:pPr eaLnBrk="1" hangingPunct="1"/>
            <a:endParaRPr lang="en-US" altLang="ja-JP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221" tIns="47110" rIns="94221" bIns="47110"/>
          <a:lstStyle/>
          <a:p>
            <a:pPr defTabSz="942569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Note that conditions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mutually exclusive</a:t>
            </a:r>
            <a:r>
              <a:rPr lang="en-US" baseline="0" dirty="0" smtClean="0"/>
              <a:t>, that’s why we can come up with version 2, using if-else statements.</a:t>
            </a:r>
            <a:endParaRPr lang="en-SG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221" tIns="47110" rIns="94221" bIns="47110"/>
          <a:lstStyle/>
          <a:p>
            <a:pPr defTabSz="942569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SG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221" tIns="47110" rIns="94221" bIns="47110"/>
          <a:lstStyle/>
          <a:p>
            <a:pPr defTabSz="942569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SG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 lIns="94216" tIns="47107" rIns="94216" bIns="47107"/>
          <a:lstStyle/>
          <a:p>
            <a:pPr marL="223040" indent="-223040">
              <a:defRPr/>
            </a:pP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 lIns="94216" tIns="47107" rIns="94216" bIns="47107"/>
          <a:lstStyle/>
          <a:p>
            <a:pPr marL="223040" marR="0" lvl="1" indent="-22304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cs typeface="Arial" pitchFamily="34" charset="0"/>
              </a:rPr>
              <a:t>Students may convert the program into a modular one during the break with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isLeapYear</a:t>
            </a:r>
            <a:r>
              <a:rPr lang="en-US" dirty="0" smtClean="0">
                <a:cs typeface="Arial" pitchFamily="34" charset="0"/>
              </a:rPr>
              <a:t> function.</a:t>
            </a:r>
          </a:p>
          <a:p>
            <a:pPr marL="223040" indent="-223040">
              <a:defRPr/>
            </a:pP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spcBef>
                <a:spcPct val="0"/>
              </a:spcBef>
              <a:tabLst>
                <a:tab pos="355600" algn="l"/>
                <a:tab pos="701675" algn="l"/>
                <a:tab pos="1057275" algn="l"/>
                <a:tab pos="1412875" algn="l"/>
                <a:tab pos="17589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58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If maximum value appears more than once,</a:t>
            </a:r>
            <a:r>
              <a:rPr lang="en-US" baseline="0" dirty="0" smtClean="0"/>
              <a:t> e.g.</a:t>
            </a:r>
            <a:r>
              <a:rPr lang="en-US" dirty="0" smtClean="0"/>
              <a:t>: 3, 5, 5, then the result is wrong.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To correct it, change &gt; to &gt;=.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We </a:t>
            </a:r>
            <a:r>
              <a:rPr lang="en-US" baseline="0" dirty="0" smtClean="0"/>
              <a:t>may use a chain of 'if-else' statements instead.</a:t>
            </a:r>
            <a:endParaRPr lang="en-US" dirty="0" smtClean="0"/>
          </a:p>
        </p:txBody>
      </p:sp>
      <p:sp>
        <p:nvSpPr>
          <p:cNvPr id="6861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If the values are</a:t>
            </a:r>
            <a:r>
              <a:rPr lang="en-US" baseline="0" dirty="0" smtClean="0"/>
              <a:t> in ascending order, e.g.:</a:t>
            </a:r>
            <a:r>
              <a:rPr lang="en-US" dirty="0" smtClean="0"/>
              <a:t> 3, 5, 4. The result is wrong.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Corrected code:</a:t>
            </a:r>
          </a:p>
          <a:p>
            <a:pPr marL="673100" lvl="1" indent="-223838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 = num1;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if (num2 &gt; max) 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max = num2;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if (num3 &gt; max) </a:t>
            </a:r>
          </a:p>
          <a:p>
            <a:pPr marL="673100" lvl="1" indent="-223838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max = num3;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Compare this to previous version. In the previous version, it is correct whether we use a chain of independent 'if' statements or 'if-else' statement. In this version, it is incorrect to use 'if-else' statement.</a:t>
            </a:r>
          </a:p>
          <a:p>
            <a:pPr marL="223838" indent="-223838">
              <a:buFont typeface="Calibri" pitchFamily="34" charset="0"/>
              <a:buAutoNum type="arabicPeriod"/>
            </a:pPr>
            <a:r>
              <a:rPr lang="en-US" dirty="0" smtClean="0"/>
              <a:t>Hence, which structure we should use depends on the problem at hand.</a:t>
            </a:r>
            <a:endParaRPr lang="en-SG" dirty="0" smtClean="0"/>
          </a:p>
        </p:txBody>
      </p:sp>
      <p:sp>
        <p:nvSpPr>
          <p:cNvPr id="6861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76D958B9-D2AF-4A92-B907-912182A14840}" type="slidenum">
              <a:rPr lang="en-US" sz="1200">
                <a:latin typeface="Tahoma" pitchFamily="34" charset="0"/>
              </a:rPr>
              <a:pPr algn="r" defTabSz="933450"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For the top code, the semi-colon at the end of "if (a &gt; 10);" terminates the if statement prematurely, hence the statement "</a:t>
            </a:r>
            <a:r>
              <a:rPr lang="en-US" dirty="0" err="1" smtClean="0"/>
              <a:t>printf</a:t>
            </a:r>
            <a:r>
              <a:rPr lang="en-US" dirty="0" smtClean="0"/>
              <a:t>("a is larger than 10\n");" is outside its scope.</a:t>
            </a:r>
          </a:p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US" dirty="0" smtClean="0"/>
              <a:t>For the bottom code, only the first </a:t>
            </a:r>
            <a:r>
              <a:rPr lang="en-US" dirty="0" err="1" smtClean="0"/>
              <a:t>printf</a:t>
            </a:r>
            <a:r>
              <a:rPr lang="en-US" dirty="0" smtClean="0"/>
              <a:t> is</a:t>
            </a:r>
            <a:r>
              <a:rPr lang="en-US" baseline="0" dirty="0" smtClean="0"/>
              <a:t> covered by if statement, unless you use braces</a:t>
            </a:r>
            <a:endParaRPr lang="en-US" dirty="0" smtClean="0"/>
          </a:p>
        </p:txBody>
      </p:sp>
      <p:sp>
        <p:nvSpPr>
          <p:cNvPr id="7066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76D958B9-D2AF-4A92-B907-912182A14840}" type="slidenum">
              <a:rPr lang="en-US" sz="1200">
                <a:latin typeface="Tahoma" pitchFamily="34" charset="0"/>
              </a:rPr>
              <a:pPr algn="r" defTabSz="933450"/>
              <a:t>26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7066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76D958B9-D2AF-4A92-B907-912182A14840}" type="slidenum">
              <a:rPr lang="en-US" sz="1200">
                <a:latin typeface="Tahoma" pitchFamily="34" charset="0"/>
              </a:rPr>
              <a:pPr algn="r" defTabSz="933450"/>
              <a:t>27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7066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aseline="0" dirty="0" smtClean="0"/>
              <a:t>remind students of the importance of 'break' in each case statement. Otherwise there would be a "Walkthrough" effect. Students may try out by themselves.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B90FC8E2-429B-4DBB-ACA4-D0AF82CAB0AA}" type="slidenum">
              <a:rPr lang="en-GB" smtClean="0"/>
              <a:pPr defTabSz="941388"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cs typeface="Arial" pitchFamily="34" charset="0"/>
              </a:rPr>
              <a:t>It’s easy to see that "Draw Circle", "Draw Rectangle" and "Draw Inverted V" are </a:t>
            </a:r>
            <a:r>
              <a:rPr lang="en-GB" sz="1200" b="1" dirty="0" smtClean="0">
                <a:solidFill>
                  <a:srgbClr val="0000FF"/>
                </a:solidFill>
              </a:rPr>
              <a:t>building blocks</a:t>
            </a:r>
            <a:r>
              <a:rPr lang="en-US" sz="1200" b="0" baseline="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sz="1200" b="0" dirty="0" smtClean="0">
                <a:solidFill>
                  <a:srgbClr val="0000FF"/>
                </a:solidFill>
              </a:rPr>
              <a:t>that can be </a:t>
            </a:r>
            <a:r>
              <a:rPr lang="en-GB" sz="1200" b="1" dirty="0" smtClean="0">
                <a:solidFill>
                  <a:srgbClr val="0000FF"/>
                </a:solidFill>
              </a:rPr>
              <a:t>re-used</a:t>
            </a:r>
            <a:r>
              <a:rPr lang="en-GB" sz="1200" b="0" dirty="0" smtClean="0">
                <a:solidFill>
                  <a:srgbClr val="0000FF"/>
                </a:solidFill>
              </a:rPr>
              <a:t>. </a:t>
            </a:r>
            <a:r>
              <a:rPr lang="en-GB" sz="1200" b="0" dirty="0" smtClean="0">
                <a:solidFill>
                  <a:srgbClr val="0000FF"/>
                </a:solidFill>
                <a:cs typeface="Arial" pitchFamily="34" charset="0"/>
              </a:rPr>
              <a:t>In implementation, we may define each of them as a function.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It's perfectly legal (and common) to have several case constants in a row. Or you can put them each on a separate line.</a:t>
            </a:r>
          </a:p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B90FC8E2-429B-4DBB-ACA4-D0AF82CAB0AA}" type="slidenum">
              <a:rPr lang="en-GB" smtClean="0"/>
              <a:pPr defTabSz="941388"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168C3EF5-A362-46B8-9689-2F0A6E9810AA}" type="slidenum">
              <a:rPr lang="en-US" sz="1200">
                <a:latin typeface="Tahoma" pitchFamily="34" charset="0"/>
              </a:rPr>
              <a:pPr algn="r" defTabSz="933450"/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eaLnBrk="1" hangingPunct="1"/>
            <a:r>
              <a:rPr lang="en-US" dirty="0" smtClean="0"/>
              <a:t>The first digit of a ZIP Code is associated with a particular geographic area within the United States. [http://www.nass.usda.gov/census/census97/zipcode/zipcode.htm]</a:t>
            </a:r>
          </a:p>
        </p:txBody>
      </p:sp>
      <p:sp>
        <p:nvSpPr>
          <p:cNvPr id="75781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71" tIns="46685" rIns="93371" bIns="46685" anchor="b"/>
          <a:lstStyle/>
          <a:p>
            <a:pPr algn="r" defTabSz="933450"/>
            <a:fld id="{08651067-338E-47A5-A55C-BD0DC27E3799}" type="slidenum">
              <a:rPr lang="en-US" sz="1200">
                <a:latin typeface="Tahoma" pitchFamily="34" charset="0"/>
              </a:rPr>
              <a:pPr algn="r" defTabSz="933450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0425"/>
            <a:ext cx="4887912" cy="4424363"/>
          </a:xfrm>
          <a:noFill/>
          <a:ln w="9525"/>
        </p:spPr>
        <p:txBody>
          <a:bodyPr lIns="93371" tIns="46685" rIns="93371" bIns="46685"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76805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Calibri" pitchFamily="34" charset="0"/>
              <a:buNone/>
            </a:pPr>
            <a:endParaRPr lang="en-SG" dirty="0" smtClean="0"/>
          </a:p>
        </p:txBody>
      </p:sp>
      <p:sp>
        <p:nvSpPr>
          <p:cNvPr id="7782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smtClean="0"/>
          </a:p>
        </p:txBody>
      </p:sp>
      <p:sp>
        <p:nvSpPr>
          <p:cNvPr id="7885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3312" cy="36861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Take out your</a:t>
            </a:r>
            <a:r>
              <a:rPr lang="en-US" baseline="0" dirty="0" smtClean="0"/>
              <a:t> own IC and verify the correctness of your program.</a:t>
            </a:r>
            <a:endParaRPr lang="en-SG" dirty="0" smtClean="0"/>
          </a:p>
        </p:txBody>
      </p:sp>
      <p:sp>
        <p:nvSpPr>
          <p:cNvPr id="7987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4216" tIns="47107" rIns="94216" bIns="47107"/>
          <a:lstStyle/>
          <a:p>
            <a:pPr defTabSz="939800" eaLnBrk="0" hangingPunct="0"/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36</a:t>
            </a:fld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Font typeface="+mj-lt"/>
              <a:buNone/>
            </a:pP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31396E7-0642-43CA-AE77-53B4F09AD21A}" type="slidenum">
              <a:rPr lang="en-GB" smtClean="0"/>
              <a:pPr defTabSz="941388"/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Main point: Control</a:t>
            </a:r>
            <a:r>
              <a:rPr lang="en-SG" baseline="0" dirty="0" smtClean="0"/>
              <a:t> of the program execution is flown from one group of program statements to the next, without any alternative.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37A972E9-E4B0-490C-85AE-02440DD1BA47}" type="slidenum">
              <a:rPr lang="en-GB" smtClean="0"/>
              <a:pPr defTabSz="941388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25" indent="-225425"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CS1010</a:t>
            </a:r>
            <a:r>
              <a:t>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FF"/>
                </a:solidFill>
              </a:rPr>
              <a:t>Choose</a:t>
            </a:r>
            <a:r>
              <a:rPr lang="en-US" sz="1200" baseline="0" dirty="0" smtClean="0">
                <a:solidFill>
                  <a:srgbClr val="0000FF"/>
                </a:solidFill>
              </a:rPr>
              <a:t> 1 flow out of 2</a:t>
            </a:r>
            <a:endParaRPr lang="en-SG" sz="1200" dirty="0" smtClean="0">
              <a:solidFill>
                <a:srgbClr val="0000FF"/>
              </a:solidFill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341A5786-DB9D-4028-93C6-F3A24D3FBB30}" type="slidenum">
              <a:rPr lang="en-GB" smtClean="0"/>
              <a:pPr defTabSz="941388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In C language,</a:t>
            </a:r>
            <a:r>
              <a:rPr lang="en-US" baseline="0" dirty="0" smtClean="0"/>
              <a:t> such a selection can be done using selection statement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0BD7B51-A2ED-4773-89F0-B504DEE14377}" type="slidenum">
              <a:rPr lang="en-GB" smtClean="0"/>
              <a:pPr defTabSz="941388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0BD7B51-A2ED-4773-89F0-B504DEE14377}" type="slidenum">
              <a:rPr lang="en-GB" smtClean="0"/>
              <a:pPr defTabSz="941388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SG" dirty="0" smtClean="0"/>
              <a:t>When the compound statement contains only</a:t>
            </a:r>
            <a:r>
              <a:rPr lang="en-SG" baseline="0" dirty="0" smtClean="0"/>
              <a:t> one statement, the braces may be omitted.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E0BD7B51-A2ED-4773-89F0-B504DEE14377}" type="slidenum">
              <a:rPr lang="en-GB" smtClean="0"/>
              <a:pPr defTabSz="941388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Single equal means assignment while double equal</a:t>
            </a:r>
            <a:r>
              <a:rPr lang="en-US" baseline="0" dirty="0" smtClean="0"/>
              <a:t> means comparison.</a:t>
            </a:r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5EBCD95C-1480-47E5-892C-286B84EDDF35}" type="slidenum">
              <a:rPr lang="en-GB" smtClean="0"/>
              <a:pPr defTabSz="941388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44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46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70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7" r:id="rId1"/>
    <p:sldLayoutId id="2147484808" r:id="rId2"/>
    <p:sldLayoutId id="2147484812" r:id="rId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xisingapore.com/taxi-fare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308592"/>
            <a:ext cx="8153400" cy="1631216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  <a:br>
              <a:rPr lang="en-GB" sz="3600" b="1" dirty="0" smtClean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/>
            </a: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Lecture </a:t>
            </a:r>
            <a:r>
              <a:rPr lang="en-GB" sz="2800" b="1" dirty="0" smtClean="0">
                <a:solidFill>
                  <a:schemeClr val="bg1"/>
                </a:solidFill>
              </a:rPr>
              <a:t>4: Selection Statements</a:t>
            </a:r>
            <a:endParaRPr lang="en-GB" sz="28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0125" y="4265169"/>
            <a:ext cx="5875688" cy="203132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false, so result is 0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 = 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true,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so result is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 b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a, 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true, so result is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"not dividable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</a:t>
            </a:r>
            <a:r>
              <a:rPr lang="en-US" dirty="0"/>
              <a:t>Truth Values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/>
              <a:t>condition </a:t>
            </a:r>
            <a:r>
              <a:rPr lang="en-SG" dirty="0">
                <a:solidFill>
                  <a:schemeClr val="tx1"/>
                </a:solidFill>
              </a:rPr>
              <a:t>is an expression evaluated to be either </a:t>
            </a:r>
            <a:r>
              <a:rPr lang="en-SG" b="1" dirty="0">
                <a:solidFill>
                  <a:srgbClr val="006600"/>
                </a:solidFill>
              </a:rPr>
              <a:t>true</a:t>
            </a:r>
            <a:r>
              <a:rPr lang="en-SG" dirty="0"/>
              <a:t> or </a:t>
            </a:r>
            <a:r>
              <a:rPr lang="en-SG" b="1" dirty="0">
                <a:solidFill>
                  <a:srgbClr val="006600"/>
                </a:solidFill>
              </a:rPr>
              <a:t>false</a:t>
            </a:r>
            <a:r>
              <a:rPr lang="en-SG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SG" b="1" dirty="0" smtClean="0">
                <a:solidFill>
                  <a:srgbClr val="006600"/>
                </a:solidFill>
              </a:rPr>
              <a:t>true</a:t>
            </a:r>
            <a:r>
              <a:rPr lang="en-SG" dirty="0" smtClean="0">
                <a:solidFill>
                  <a:srgbClr val="0000FF"/>
                </a:solidFill>
              </a:rPr>
              <a:t> </a:t>
            </a:r>
            <a:r>
              <a:rPr lang="en-SG" dirty="0"/>
              <a:t>or </a:t>
            </a:r>
            <a:r>
              <a:rPr lang="en-SG" b="1" dirty="0">
                <a:solidFill>
                  <a:srgbClr val="006600"/>
                </a:solidFill>
              </a:rPr>
              <a:t>false</a:t>
            </a:r>
            <a:r>
              <a:rPr lang="en-SG" dirty="0">
                <a:solidFill>
                  <a:srgbClr val="006600"/>
                </a:solidFill>
              </a:rPr>
              <a:t> </a:t>
            </a:r>
            <a:r>
              <a:rPr lang="en-SG" dirty="0"/>
              <a:t>are commonly known as </a:t>
            </a:r>
            <a:r>
              <a:rPr lang="en-SG" dirty="0" err="1">
                <a:solidFill>
                  <a:srgbClr val="0000FF"/>
                </a:solidFill>
              </a:rPr>
              <a:t>boolean</a:t>
            </a:r>
            <a:r>
              <a:rPr lang="en-SG" dirty="0"/>
              <a:t> values</a:t>
            </a:r>
            <a:r>
              <a:rPr lang="en-SG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However, there is no </a:t>
            </a:r>
            <a:r>
              <a:rPr lang="en-SG" dirty="0" err="1"/>
              <a:t>boolean</a:t>
            </a:r>
            <a:r>
              <a:rPr lang="en-SG" dirty="0"/>
              <a:t> data type in ANSI </a:t>
            </a:r>
            <a:r>
              <a:rPr lang="en-SG" dirty="0" smtClean="0"/>
              <a:t>C!</a:t>
            </a:r>
            <a:endParaRPr lang="en-SG" kern="0" dirty="0" smtClean="0">
              <a:solidFill>
                <a:schemeClr val="tx1"/>
              </a:solidFill>
            </a:endParaRPr>
          </a:p>
          <a:p>
            <a:r>
              <a:rPr lang="en-SG" kern="0" dirty="0"/>
              <a:t>Instead, we use integers:</a:t>
            </a:r>
            <a:endParaRPr lang="en-SG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C treats any non-zero value as </a:t>
            </a:r>
            <a:r>
              <a:rPr lang="en-US" b="1" dirty="0">
                <a:solidFill>
                  <a:srgbClr val="006600"/>
                </a:solidFill>
              </a:rPr>
              <a:t>true</a:t>
            </a:r>
            <a:r>
              <a:rPr lang="en-US" dirty="0">
                <a:solidFill>
                  <a:srgbClr val="006600"/>
                </a:solidFill>
              </a:rPr>
              <a:t>, 0 </a:t>
            </a:r>
            <a:r>
              <a:rPr lang="en-US" dirty="0"/>
              <a:t>as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false</a:t>
            </a:r>
            <a:endParaRPr lang="en-SG" dirty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 represents </a:t>
            </a:r>
            <a:r>
              <a:rPr lang="en-US" b="1" dirty="0">
                <a:solidFill>
                  <a:srgbClr val="006600"/>
                </a:solidFill>
              </a:rPr>
              <a:t>true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/>
              <a:t>with</a:t>
            </a:r>
            <a:r>
              <a:rPr lang="en-US" dirty="0" smtClean="0">
                <a:solidFill>
                  <a:srgbClr val="006600"/>
                </a:solidFill>
              </a:rPr>
              <a:t> 1 </a:t>
            </a:r>
            <a:r>
              <a:rPr lang="en-US" dirty="0"/>
              <a:t>and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</a:rPr>
              <a:t>false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/>
              <a:t>with</a:t>
            </a:r>
            <a:r>
              <a:rPr lang="en-US" dirty="0" smtClean="0">
                <a:solidFill>
                  <a:srgbClr val="006600"/>
                </a:solidFill>
              </a:rPr>
              <a:t> 0 </a:t>
            </a:r>
            <a:r>
              <a:rPr lang="en-US" dirty="0" smtClean="0"/>
              <a:t>in </a:t>
            </a:r>
            <a:r>
              <a:rPr lang="en-US" u="sng" dirty="0" smtClean="0"/>
              <a:t>output</a:t>
            </a:r>
            <a:endParaRPr lang="en-US" u="sng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4021" y="5176759"/>
            <a:ext cx="1994824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a = 0; b = 1</a:t>
            </a:r>
          </a:p>
          <a:p>
            <a:pPr>
              <a:defRPr/>
            </a:pP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not dividable</a:t>
            </a:r>
            <a:endParaRPr lang="en-SG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67064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SG" dirty="0"/>
          </a:p>
        </p:txBody>
      </p:sp>
      <p:sp>
        <p:nvSpPr>
          <p:cNvPr id="1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67514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Match </a:t>
            </a:r>
            <a:r>
              <a:rPr lang="en-SG" dirty="0" smtClean="0">
                <a:solidFill>
                  <a:schemeClr val="tx1"/>
                </a:solidFill>
              </a:rPr>
              <a:t>each </a:t>
            </a:r>
            <a:r>
              <a:rPr lang="en-SG" dirty="0">
                <a:solidFill>
                  <a:schemeClr val="tx1"/>
                </a:solidFill>
              </a:rPr>
              <a:t>condition in (A) to its equivalent condition in (B). Assume that a is an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dirty="0"/>
              <a:t> </a:t>
            </a:r>
            <a:r>
              <a:rPr lang="en-SG" dirty="0">
                <a:solidFill>
                  <a:schemeClr val="tx1"/>
                </a:solidFill>
              </a:rPr>
              <a:t>variable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SG" dirty="0" smtClean="0"/>
              <a:t>Codes </a:t>
            </a:r>
            <a:r>
              <a:rPr lang="en-SG" dirty="0"/>
              <a:t>in (B) are very frequently encountered in C programming. They are not considered convoluted.</a:t>
            </a:r>
          </a:p>
        </p:txBody>
      </p:sp>
      <p:grpSp>
        <p:nvGrpSpPr>
          <p:cNvPr id="4" name="Group 24"/>
          <p:cNvGrpSpPr/>
          <p:nvPr/>
        </p:nvGrpSpPr>
        <p:grpSpPr>
          <a:xfrm>
            <a:off x="984885" y="2291715"/>
            <a:ext cx="7341870" cy="2885480"/>
            <a:chOff x="984885" y="2590800"/>
            <a:chExt cx="7341870" cy="2885480"/>
          </a:xfrm>
        </p:grpSpPr>
        <p:sp>
          <p:nvSpPr>
            <p:cNvPr id="26" name="TextBox 25"/>
            <p:cNvSpPr txBox="1"/>
            <p:nvPr/>
          </p:nvSpPr>
          <p:spPr>
            <a:xfrm>
              <a:off x="1607820" y="2590800"/>
              <a:ext cx="1074420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</a:t>
              </a:r>
              <a:endParaRPr lang="en-SG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9400" y="2617470"/>
              <a:ext cx="1074420" cy="4616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</a:t>
              </a:r>
              <a:endParaRPr lang="en-SG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4885" y="3307080"/>
              <a:ext cx="2320290" cy="92333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(a ==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…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84885" y="4552950"/>
              <a:ext cx="2320290" cy="92333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(a != </a:t>
              </a:r>
              <a:r>
                <a:rPr lang="en-US" dirty="0" smtClean="0">
                  <a:solidFill>
                    <a:srgbClr val="006600"/>
                  </a:solidFill>
                  <a:latin typeface="Lucida Console" pitchFamily="49" charset="0"/>
                </a:rPr>
                <a:t>0</a:t>
              </a:r>
              <a:r>
                <a:rPr lang="en-US" dirty="0" smtClean="0">
                  <a:latin typeface="Lucida Console" pitchFamily="49" charset="0"/>
                </a:rPr>
                <a:t>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…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06465" y="3307080"/>
              <a:ext cx="2320290" cy="9233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(a)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…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6465" y="4552950"/>
              <a:ext cx="2320290" cy="9233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if</a:t>
              </a:r>
              <a:r>
                <a:rPr lang="en-US" dirty="0" smtClean="0">
                  <a:latin typeface="Lucida Console" pitchFamily="49" charset="0"/>
                </a:rPr>
                <a:t> (!a) {</a:t>
              </a:r>
            </a:p>
            <a:p>
              <a:pPr>
                <a:tabLst>
                  <a:tab pos="263525" algn="l"/>
                </a:tabLst>
              </a:pPr>
              <a:r>
                <a:rPr lang="en-US" dirty="0" smtClean="0">
                  <a:latin typeface="Lucida Console" pitchFamily="49" charset="0"/>
                </a:rPr>
                <a:t>	…</a:t>
              </a:r>
            </a:p>
            <a:p>
              <a:r>
                <a:rPr lang="en-US" dirty="0" smtClean="0">
                  <a:latin typeface="Lucida Console" pitchFamily="49" charset="0"/>
                </a:rPr>
                <a:t>}</a:t>
              </a:r>
              <a:endParaRPr lang="en-SG" dirty="0">
                <a:latin typeface="Lucida Console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09010" y="3651257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509010" y="4950817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513070" y="3651257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513070" y="4950817"/>
              <a:ext cx="171450" cy="160020"/>
            </a:xfrm>
            <a:prstGeom prst="rect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3431" y="516429"/>
            <a:ext cx="681094" cy="681094"/>
          </a:xfrm>
          <a:prstGeom prst="rect">
            <a:avLst/>
          </a:prstGeom>
        </p:spPr>
      </p:pic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99350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Condition: </a:t>
            </a:r>
            <a:r>
              <a:rPr lang="en-US" dirty="0" smtClean="0"/>
              <a:t>Logical Operators</a:t>
            </a:r>
            <a:endParaRPr lang="en-SG" dirty="0"/>
          </a:p>
        </p:txBody>
      </p:sp>
      <p:graphicFrame>
        <p:nvGraphicFramePr>
          <p:cNvPr id="294956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49663"/>
              </p:ext>
            </p:extLst>
          </p:nvPr>
        </p:nvGraphicFramePr>
        <p:xfrm>
          <a:off x="1987550" y="4429985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908050"/>
                <a:gridCol w="1122363"/>
                <a:gridCol w="112236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|| B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!A</a:t>
                      </a:r>
                      <a:endParaRPr kumimoji="0" lang="en-SG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305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More complex conditions </a:t>
            </a:r>
            <a:r>
              <a:rPr lang="en-US" dirty="0">
                <a:solidFill>
                  <a:schemeClr val="tx1"/>
                </a:solidFill>
              </a:rPr>
              <a:t>can be composed using </a:t>
            </a:r>
            <a:r>
              <a:rPr lang="en-US" dirty="0">
                <a:solidFill>
                  <a:srgbClr val="C00000"/>
                </a:solidFill>
              </a:rPr>
              <a:t>logical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operators</a:t>
            </a:r>
            <a:endParaRPr lang="en-SG" sz="2000" kern="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temperature is greater than 40</a:t>
            </a:r>
            <a:r>
              <a:rPr lang="en-US" dirty="0">
                <a:sym typeface="Symbol" pitchFamily="18" charset="2"/>
              </a:rPr>
              <a:t></a:t>
            </a:r>
            <a:r>
              <a:rPr lang="en-US" dirty="0"/>
              <a:t>C </a:t>
            </a:r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/>
              <a:t>blood </a:t>
            </a:r>
            <a:r>
              <a:rPr lang="en-US" dirty="0"/>
              <a:t>pressure is greater than 200, go to A&amp;E immediately.</a:t>
            </a:r>
            <a:endParaRPr lang="en-SG" dirty="0" smtClean="0"/>
          </a:p>
          <a:p>
            <a:pPr marL="857250" lvl="2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(temperature &gt; </a:t>
            </a:r>
            <a:r>
              <a:rPr lang="en-US" b="1" dirty="0">
                <a:solidFill>
                  <a:srgbClr val="156B13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blood_pressure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>
                <a:solidFill>
                  <a:srgbClr val="156B13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857250" lvl="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go to A&amp;E</a:t>
            </a:r>
          </a:p>
          <a:p>
            <a:pPr marL="857250" lvl="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b="1" kern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Logical operators in C language: </a:t>
            </a:r>
            <a:r>
              <a:rPr lang="en-US" dirty="0">
                <a:solidFill>
                  <a:srgbClr val="C00000"/>
                </a:solidFill>
              </a:rPr>
              <a:t>&amp;&amp;</a:t>
            </a:r>
            <a:r>
              <a:rPr lang="en-US" dirty="0"/>
              <a:t> (and), </a:t>
            </a:r>
            <a:r>
              <a:rPr lang="en-US" dirty="0">
                <a:solidFill>
                  <a:srgbClr val="C00000"/>
                </a:solidFill>
              </a:rPr>
              <a:t>||</a:t>
            </a:r>
            <a:r>
              <a:rPr lang="en-US" dirty="0"/>
              <a:t> (or), </a:t>
            </a:r>
            <a:r>
              <a:rPr lang="en-US" dirty="0">
                <a:solidFill>
                  <a:srgbClr val="C00000"/>
                </a:solidFill>
              </a:rPr>
              <a:t>!</a:t>
            </a:r>
            <a:r>
              <a:rPr lang="en-US" dirty="0"/>
              <a:t> (not).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/>
              <a:t>of Boolean </a:t>
            </a:r>
            <a:r>
              <a:rPr lang="en-US" dirty="0" smtClean="0"/>
              <a:t>Expressions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 smtClean="0"/>
              <a:t>|| </a:t>
            </a:r>
            <a:r>
              <a:rPr lang="en-SG" dirty="0" smtClean="0">
                <a:solidFill>
                  <a:schemeClr val="tx1"/>
                </a:solidFill>
              </a:rPr>
              <a:t>&lt;</a:t>
            </a:r>
            <a:r>
              <a:rPr lang="en-SG" dirty="0" smtClean="0"/>
              <a:t> &amp;&amp; </a:t>
            </a:r>
            <a:r>
              <a:rPr lang="en-SG" dirty="0" smtClean="0">
                <a:solidFill>
                  <a:schemeClr val="tx1"/>
                </a:solidFill>
              </a:rPr>
              <a:t>&lt;</a:t>
            </a:r>
            <a:r>
              <a:rPr lang="en-SG" dirty="0" smtClean="0"/>
              <a:t> relational </a:t>
            </a:r>
            <a:r>
              <a:rPr lang="en-SG" dirty="0"/>
              <a:t>operators </a:t>
            </a:r>
            <a:r>
              <a:rPr lang="en-SG" dirty="0">
                <a:solidFill>
                  <a:schemeClr val="tx1"/>
                </a:solidFill>
              </a:rPr>
              <a:t>&lt; </a:t>
            </a:r>
            <a:r>
              <a:rPr lang="en-SG" dirty="0"/>
              <a:t>arithmetic operators </a:t>
            </a:r>
            <a:r>
              <a:rPr lang="en-SG" dirty="0">
                <a:solidFill>
                  <a:schemeClr val="tx1"/>
                </a:solidFill>
              </a:rPr>
              <a:t>&lt;</a:t>
            </a:r>
            <a:r>
              <a:rPr lang="en-SG" dirty="0"/>
              <a:t> !</a:t>
            </a:r>
            <a:endParaRPr lang="en-SG" sz="2000" kern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66929"/>
              </p:ext>
            </p:extLst>
          </p:nvPr>
        </p:nvGraphicFramePr>
        <p:xfrm>
          <a:off x="685799" y="1967462"/>
          <a:ext cx="7772402" cy="440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604"/>
                <a:gridCol w="2161530"/>
                <a:gridCol w="1757218"/>
                <a:gridCol w="1543050"/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SG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Parentheses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(highest)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++, --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Post-increment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++,</a:t>
                      </a:r>
                      <a:r>
                        <a:rPr lang="en-US" sz="1600" baseline="0" dirty="0" smtClean="0"/>
                        <a:t> --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Pre-increment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Right-to-left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NOT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+, -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Positive, negative sign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+=, -=, *=, /=, %=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Compound</a:t>
                      </a:r>
                      <a:r>
                        <a:rPr lang="en-US" sz="1400" baseline="0" dirty="0" smtClean="0"/>
                        <a:t> assignment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*,</a:t>
                      </a:r>
                      <a:r>
                        <a:rPr lang="en-US" sz="1600" baseline="0" dirty="0" smtClean="0"/>
                        <a:t> /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Multiplication, division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+,</a:t>
                      </a:r>
                      <a:r>
                        <a:rPr lang="en-US" sz="1600" baseline="0" dirty="0" smtClean="0"/>
                        <a:t> -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Addition, subtraction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==, &gt;=, &lt;=, &gt;, &lt;,</a:t>
                      </a:r>
                      <a:r>
                        <a:rPr lang="en-US" sz="1600" baseline="0" dirty="0" smtClean="0"/>
                        <a:t> !=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Relational operator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&amp;&amp;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AND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SG" sz="1600" dirty="0"/>
                    </a:p>
                  </a:txBody>
                  <a:tcPr/>
                </a:tc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||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Logical OR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Left-to-right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SG" sz="1600" dirty="0"/>
                    </a:p>
                  </a:txBody>
                  <a:tcPr/>
                </a:tc>
              </a:tr>
              <a:tr h="3484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Right-to-left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 (lowest)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39848" y="4992012"/>
            <a:ext cx="8419688" cy="1076280"/>
          </a:xfrm>
          <a:prstGeom prst="roundRect">
            <a:avLst>
              <a:gd name="adj" fmla="val 8838"/>
            </a:avLst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25993" y="3305216"/>
            <a:ext cx="8419688" cy="362776"/>
          </a:xfrm>
          <a:prstGeom prst="roundRect">
            <a:avLst>
              <a:gd name="adj" fmla="val 8838"/>
            </a:avLst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SG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25287"/>
            <a:ext cx="8229600" cy="4976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Example #2: What is the value of </a:t>
            </a:r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318838"/>
            <a:ext cx="8229600" cy="45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Example #3: What is the value of </a:t>
            </a: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x</a:t>
            </a:r>
            <a:r>
              <a:rPr lang="en-US" sz="2400" kern="0" dirty="0">
                <a:latin typeface="+mn-lt"/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9650" y="3800035"/>
            <a:ext cx="4710113" cy="36933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(a &gt; b ||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c &amp;&amp; a == 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9650" y="4833344"/>
            <a:ext cx="4143375" cy="36988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((a &gt; b) &amp;&amp; !(b &gt; c));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653" y="2085292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Example </a:t>
            </a:r>
            <a:r>
              <a:rPr lang="en-US" sz="2400" kern="0" dirty="0" smtClean="0">
                <a:latin typeface="+mn-lt"/>
                <a:cs typeface="+mn-cs"/>
              </a:rPr>
              <a:t>#1: </a:t>
            </a:r>
            <a:r>
              <a:rPr lang="en-US" sz="2400" kern="0" dirty="0">
                <a:latin typeface="+mn-lt"/>
                <a:cs typeface="+mn-cs"/>
              </a:rPr>
              <a:t>What is the value of </a:t>
            </a: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x</a:t>
            </a:r>
            <a:r>
              <a:rPr lang="en-US" sz="2400" kern="0" dirty="0">
                <a:latin typeface="+mn-lt"/>
                <a:cs typeface="+mn-cs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0103" y="2622411"/>
            <a:ext cx="4710113" cy="36830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((a &gt; b || b &gt; c) &amp;&amp; a == b);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5380753"/>
            <a:ext cx="8229600" cy="8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Use parenthesis in your program, if you are not sure about the order of operation.</a:t>
            </a:r>
            <a:endParaRPr lang="en-US" sz="1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10103" y="1557515"/>
            <a:ext cx="4709656" cy="36933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x, a =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 =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  <p:sp>
        <p:nvSpPr>
          <p:cNvPr id="2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8" grpId="0"/>
      <p:bldP spid="9" grpId="0" animBg="1"/>
      <p:bldP spid="10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</a:t>
            </a:r>
            <a:r>
              <a:rPr lang="en-US" dirty="0"/>
              <a:t>Evaluation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2443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Does the following code give an error if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 = 0</a:t>
            </a:r>
            <a:r>
              <a:rPr lang="en-US" sz="2600" dirty="0">
                <a:solidFill>
                  <a:schemeClr val="tx1"/>
                </a:solidFill>
              </a:rPr>
              <a:t>?</a:t>
            </a:r>
            <a:endParaRPr lang="en-SG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738993" y="2079973"/>
            <a:ext cx="4710113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((a !=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&amp;&amp; (b/a &gt;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printf(. . .);</a:t>
            </a:r>
            <a:endParaRPr lang="en-SG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196" y="3032614"/>
            <a:ext cx="82296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600" dirty="0"/>
              <a:t>Short-circuit evaluation </a:t>
            </a:r>
            <a:r>
              <a:rPr lang="en-SG" sz="2600" dirty="0">
                <a:solidFill>
                  <a:schemeClr val="tx1"/>
                </a:solidFill>
              </a:rPr>
              <a:t>uses the following facts</a:t>
            </a:r>
            <a:r>
              <a:rPr lang="en-SG" sz="26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>
                <a:solidFill>
                  <a:srgbClr val="C00000"/>
                </a:solidFill>
              </a:rPr>
              <a:t>expr1 &amp;&amp; expr2</a:t>
            </a:r>
            <a:r>
              <a:rPr lang="en-SG" sz="2200" dirty="0"/>
              <a:t>: If expr1 is </a:t>
            </a:r>
            <a:r>
              <a:rPr lang="en-SG" sz="2200" dirty="0">
                <a:solidFill>
                  <a:srgbClr val="156B13"/>
                </a:solidFill>
              </a:rPr>
              <a:t>false</a:t>
            </a:r>
            <a:r>
              <a:rPr lang="en-SG" sz="2200" dirty="0"/>
              <a:t>, skip evaluating the rest (expr2), as the result will always be </a:t>
            </a:r>
            <a:r>
              <a:rPr lang="en-SG" sz="2200" dirty="0">
                <a:solidFill>
                  <a:srgbClr val="156B13"/>
                </a:solidFill>
              </a:rPr>
              <a:t>false</a:t>
            </a:r>
            <a:r>
              <a:rPr lang="en-SG" sz="2200" dirty="0"/>
              <a:t>.</a:t>
            </a:r>
          </a:p>
          <a:p>
            <a:pPr marL="457200" lvl="1" indent="0">
              <a:buNone/>
            </a:pPr>
            <a:r>
              <a:rPr lang="en-US" sz="1800" kern="0" dirty="0"/>
              <a:t>	Example: </a:t>
            </a: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(i+1 &lt; </a:t>
            </a:r>
            <a:r>
              <a:rPr lang="en-US" sz="1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kern="0" dirty="0">
                <a:latin typeface="Courier New" pitchFamily="49" charset="0"/>
                <a:cs typeface="Courier New" pitchFamily="49" charset="0"/>
              </a:rPr>
              <a:t>–1) &amp;&amp; (j/0 == 1)</a:t>
            </a:r>
            <a:endParaRPr lang="en-US" sz="1800" dirty="0"/>
          </a:p>
          <a:p>
            <a:pPr lvl="1">
              <a:buFont typeface="Wingdings" pitchFamily="2" charset="2"/>
              <a:buChar char="q"/>
            </a:pPr>
            <a:r>
              <a:rPr lang="en-SG" sz="2200" dirty="0" smtClean="0">
                <a:solidFill>
                  <a:srgbClr val="C00000"/>
                </a:solidFill>
              </a:rPr>
              <a:t>expr1 || expr2</a:t>
            </a:r>
            <a:r>
              <a:rPr lang="en-SG" sz="2200" dirty="0" smtClean="0"/>
              <a:t>: If expr1 is </a:t>
            </a:r>
            <a:r>
              <a:rPr lang="en-SG" sz="2200" dirty="0" smtClean="0">
                <a:solidFill>
                  <a:srgbClr val="156B13"/>
                </a:solidFill>
              </a:rPr>
              <a:t>true</a:t>
            </a:r>
            <a:r>
              <a:rPr lang="en-SG" sz="2200" dirty="0" smtClean="0"/>
              <a:t>, skip evaluating the rest (expr2), as the result will always be </a:t>
            </a:r>
            <a:r>
              <a:rPr lang="en-SG" sz="2200" dirty="0" smtClean="0">
                <a:solidFill>
                  <a:srgbClr val="156B13"/>
                </a:solidFill>
              </a:rPr>
              <a:t>true</a:t>
            </a:r>
            <a:r>
              <a:rPr lang="en-SG" sz="2200" dirty="0" smtClean="0"/>
              <a:t>.</a:t>
            </a:r>
          </a:p>
          <a:p>
            <a:pPr marL="457200" lvl="1" indent="0">
              <a:buNone/>
            </a:pPr>
            <a:r>
              <a:rPr lang="en-US" sz="1800" kern="0" dirty="0" smtClean="0"/>
              <a:t>	Example: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(i+1 &gt; 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–1) || (j/0 == 1)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MS PGothic" pitchFamily="34" charset="-128"/>
              </a:rPr>
              <a:t>Demo </a:t>
            </a:r>
            <a:r>
              <a:rPr lang="en-US" altLang="ja-JP" dirty="0">
                <a:ea typeface="MS PGothic" pitchFamily="34" charset="-128"/>
              </a:rPr>
              <a:t>#1: Hi-Lo Games</a:t>
            </a:r>
            <a:endParaRPr lang="en-SG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534890"/>
            <a:ext cx="8229600" cy="4001095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SzPct val="120000"/>
              <a:buNone/>
            </a:pPr>
            <a:r>
              <a:rPr lang="en-SG" sz="2800" dirty="0">
                <a:solidFill>
                  <a:schemeClr val="tx1"/>
                </a:solidFill>
              </a:rPr>
              <a:t>Write an application that will play </a:t>
            </a:r>
            <a:r>
              <a:rPr lang="en-SG" sz="2800" dirty="0">
                <a:solidFill>
                  <a:srgbClr val="C00000"/>
                </a:solidFill>
              </a:rPr>
              <a:t>Hi-Lo games </a:t>
            </a:r>
            <a:r>
              <a:rPr lang="en-SG" sz="2800" dirty="0">
                <a:solidFill>
                  <a:schemeClr val="tx1"/>
                </a:solidFill>
              </a:rPr>
              <a:t>with the user.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SzPct val="120000"/>
              <a:buNone/>
            </a:pPr>
            <a:r>
              <a:rPr lang="en-SG" sz="2800" dirty="0">
                <a:solidFill>
                  <a:schemeClr val="tx1"/>
                </a:solidFill>
              </a:rPr>
              <a:t>The objective of the game is for the user to </a:t>
            </a:r>
            <a:r>
              <a:rPr lang="en-SG" sz="2800" dirty="0"/>
              <a:t>guess the secret </a:t>
            </a:r>
            <a:r>
              <a:rPr lang="en-SG" sz="2800" dirty="0" smtClean="0"/>
              <a:t>jackpot number</a:t>
            </a:r>
            <a:r>
              <a:rPr lang="en-SG" sz="2800" dirty="0">
                <a:solidFill>
                  <a:schemeClr val="tx1"/>
                </a:solidFill>
              </a:rPr>
              <a:t>. The secret number is an integer between 1 and 100, inclusive. 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SzPct val="120000"/>
              <a:buNone/>
            </a:pPr>
            <a:r>
              <a:rPr lang="en-SG" sz="2800" dirty="0">
                <a:solidFill>
                  <a:schemeClr val="tx1"/>
                </a:solidFill>
              </a:rPr>
              <a:t>When the user makes a guess, the program replies with </a:t>
            </a:r>
            <a:r>
              <a:rPr lang="en-SG" sz="2800" i="1" dirty="0"/>
              <a:t>HI</a:t>
            </a:r>
            <a:r>
              <a:rPr lang="en-SG" sz="2800" dirty="0">
                <a:solidFill>
                  <a:schemeClr val="tx1"/>
                </a:solidFill>
              </a:rPr>
              <a:t> or </a:t>
            </a:r>
            <a:r>
              <a:rPr lang="en-SG" sz="2800" i="1" dirty="0"/>
              <a:t>LO</a:t>
            </a:r>
            <a:r>
              <a:rPr lang="en-SG" sz="2800" dirty="0">
                <a:solidFill>
                  <a:schemeClr val="tx1"/>
                </a:solidFill>
              </a:rPr>
              <a:t> depending on whether the guess is higher or lower than the secret number. </a:t>
            </a:r>
            <a:endParaRPr lang="en-GB" sz="3200" dirty="0"/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MS PGothic" pitchFamily="34" charset="-128"/>
                <a:cs typeface="Courier New" pitchFamily="49" charset="0"/>
              </a:rPr>
              <a:t>Demo </a:t>
            </a:r>
            <a:r>
              <a:rPr lang="en-US" altLang="ja-JP" dirty="0">
                <a:ea typeface="MS PGothic" pitchFamily="34" charset="-128"/>
                <a:cs typeface="Courier New" pitchFamily="49" charset="0"/>
              </a:rPr>
              <a:t>#1: Hi-Lo Games (version 1)</a:t>
            </a:r>
            <a:endParaRPr lang="en-SG" dirty="0"/>
          </a:p>
        </p:txBody>
      </p:sp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0115" y="1449156"/>
            <a:ext cx="8316686" cy="4770537"/>
            <a:chOff x="370115" y="1111690"/>
            <a:chExt cx="8316686" cy="4770537"/>
          </a:xfrm>
        </p:grpSpPr>
        <p:sp>
          <p:nvSpPr>
            <p:cNvPr id="11" name="TextBox 10"/>
            <p:cNvSpPr txBox="1"/>
            <p:nvPr/>
          </p:nvSpPr>
          <p:spPr>
            <a:xfrm>
              <a:off x="370115" y="1111690"/>
              <a:ext cx="8316686" cy="4770537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  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secret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guess;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secret number is between 1 and 100!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"Please enter your guess: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&amp;guess);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(guess &gt;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high!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(guess &lt;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low!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(guess ==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hit the JACKPOT!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51536" y="1111690"/>
              <a:ext cx="133081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/>
                <a:t>Week4_HiLo_v1.c</a:t>
              </a:r>
              <a:endParaRPr lang="en-SG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33862" y="3465589"/>
            <a:ext cx="2540033" cy="70788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 eaLnBrk="1" hangingPunct="1">
              <a:buFont typeface="Calibri" pitchFamily="34" charset="0"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 we use '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if-else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' statements instead?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2298" y="3834423"/>
            <a:ext cx="5340485" cy="1681159"/>
          </a:xfrm>
          <a:prstGeom prst="roundRect">
            <a:avLst>
              <a:gd name="adj" fmla="val 8838"/>
            </a:avLst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MS PGothic" pitchFamily="34" charset="-128"/>
                <a:cs typeface="Courier New" pitchFamily="49" charset="0"/>
              </a:rPr>
              <a:t>Demo </a:t>
            </a:r>
            <a:r>
              <a:rPr lang="en-US" altLang="ja-JP" dirty="0">
                <a:ea typeface="MS PGothic" pitchFamily="34" charset="-128"/>
                <a:cs typeface="Courier New" pitchFamily="49" charset="0"/>
              </a:rPr>
              <a:t>#1: Hi-Lo Games (version 2)</a:t>
            </a:r>
            <a:endParaRPr lang="en-SG" dirty="0"/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0115" y="1449156"/>
            <a:ext cx="8316686" cy="4770537"/>
            <a:chOff x="370115" y="1111690"/>
            <a:chExt cx="8316686" cy="4770537"/>
          </a:xfrm>
        </p:grpSpPr>
        <p:sp>
          <p:nvSpPr>
            <p:cNvPr id="14" name="TextBox 13"/>
            <p:cNvSpPr txBox="1"/>
            <p:nvPr/>
          </p:nvSpPr>
          <p:spPr>
            <a:xfrm>
              <a:off x="370115" y="1111690"/>
              <a:ext cx="8316686" cy="4770537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    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secret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48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guess;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"The secret number is between 1 and 100!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"Please enter your guess: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&amp;guess);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(guess &gt;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high!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(guess &lt; secret)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"Your guess is too low!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hit the JACKPOT!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1536" y="1111690"/>
              <a:ext cx="133081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Week4_HiLo_v2.c</a:t>
              </a:r>
              <a:endParaRPr lang="en-SG" sz="11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33862" y="3465589"/>
            <a:ext cx="2540033" cy="101566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 eaLnBrk="1" hangingPunct="1">
              <a:buFont typeface="Calibri" pitchFamily="34" charset="0"/>
              <a:buNone/>
            </a:pPr>
            <a:r>
              <a:rPr lang="en-US" sz="2000" kern="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Compared with version 1, which one is more efficient?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32298" y="3834423"/>
            <a:ext cx="5340485" cy="1681159"/>
          </a:xfrm>
          <a:prstGeom prst="roundRect">
            <a:avLst>
              <a:gd name="adj" fmla="val 8838"/>
            </a:avLst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n-lt"/>
              <a:cs typeface="+mn-cs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 smtClean="0">
                <a:ea typeface="MS PGothic" pitchFamily="34" charset="-128"/>
                <a:cs typeface="Courier New" pitchFamily="49" charset="0"/>
              </a:rPr>
              <a:t>if</a:t>
            </a:r>
            <a:r>
              <a:rPr lang="en-US" altLang="ja-JP" dirty="0" smtClean="0">
                <a:ea typeface="MS PGothic" pitchFamily="34" charset="-128"/>
                <a:cs typeface="Courier New" pitchFamily="49" charset="0"/>
              </a:rPr>
              <a:t>-</a:t>
            </a:r>
            <a:r>
              <a:rPr lang="en-US" altLang="ja-JP" i="1" dirty="0" smtClean="0">
                <a:ea typeface="MS PGothic" pitchFamily="34" charset="-128"/>
                <a:cs typeface="Courier New" pitchFamily="49" charset="0"/>
              </a:rPr>
              <a:t>else</a:t>
            </a:r>
            <a:r>
              <a:rPr lang="en-US" altLang="ja-JP" dirty="0" smtClean="0">
                <a:ea typeface="MS PGothic" pitchFamily="34" charset="-128"/>
                <a:cs typeface="Courier New" pitchFamily="49" charset="0"/>
              </a:rPr>
              <a:t>-</a:t>
            </a:r>
            <a:r>
              <a:rPr lang="en-US" altLang="ja-JP" i="1" dirty="0" smtClean="0">
                <a:ea typeface="MS PGothic" pitchFamily="34" charset="-128"/>
                <a:cs typeface="Courier New" pitchFamily="49" charset="0"/>
              </a:rPr>
              <a:t>if</a:t>
            </a:r>
            <a:r>
              <a:rPr lang="en-US" altLang="ja-JP" dirty="0" smtClean="0">
                <a:ea typeface="MS PGothic" pitchFamily="34" charset="-128"/>
                <a:cs typeface="Courier New" pitchFamily="49" charset="0"/>
              </a:rPr>
              <a:t> Structure</a:t>
            </a:r>
            <a:endParaRPr lang="en-SG" i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i="1" dirty="0" smtClean="0"/>
              <a:t>if-else-if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not a new syntax, the following two are equivalent – just a matter of coding style.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1998" y="2333937"/>
            <a:ext cx="5155660" cy="1569660"/>
          </a:xfrm>
          <a:prstGeom prst="rect">
            <a:avLst/>
          </a:prstGeom>
          <a:noFill/>
          <a:ln>
            <a:solidFill>
              <a:srgbClr val="00B05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(guess &gt; secret)</a:t>
            </a: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"Your guess is too high!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(guess &lt; secret)</a:t>
            </a: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"Your guess is too low!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hit the JACKPOT!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798306" y="4305396"/>
            <a:ext cx="5363185" cy="1815882"/>
          </a:xfrm>
          <a:prstGeom prst="rect">
            <a:avLst/>
          </a:prstGeom>
          <a:noFill/>
          <a:ln>
            <a:solidFill>
              <a:srgbClr val="00B05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(guess &gt; secret)</a:t>
            </a: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"Your guess is too high!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(guess &lt; secret)</a:t>
            </a: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"Your guess is too low!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hit the JACKPOT!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6157607" y="2256817"/>
            <a:ext cx="1896895" cy="1459668"/>
          </a:xfrm>
          <a:prstGeom prst="leftArrow">
            <a:avLst/>
          </a:prstGeom>
          <a:solidFill>
            <a:srgbClr val="FFC000"/>
          </a:solidFill>
          <a:ln w="19050" cap="flat" cmpd="sng">
            <a:noFill/>
            <a:prstDash val="solid"/>
            <a:round/>
            <a:headEnd type="none" w="sm" len="sm"/>
            <a:tailEnd type="triangle" w="med" len="med"/>
          </a:ln>
          <a:extLst/>
        </p:spPr>
        <p:txBody>
          <a:bodyPr wrap="square" rtlCol="0" anchor="ctr"/>
          <a:lstStyle/>
          <a:p>
            <a:pPr algn="ctr"/>
            <a:r>
              <a:rPr lang="en-US" sz="1600" dirty="0" smtClean="0"/>
              <a:t>Preferred, easier to read</a:t>
            </a:r>
            <a:endParaRPr lang="en-SG" sz="1600" dirty="0"/>
          </a:p>
        </p:txBody>
      </p:sp>
      <p:sp>
        <p:nvSpPr>
          <p:cNvPr id="17" name="Right Arrow 16"/>
          <p:cNvSpPr/>
          <p:nvPr/>
        </p:nvSpPr>
        <p:spPr bwMode="auto">
          <a:xfrm>
            <a:off x="690664" y="4305396"/>
            <a:ext cx="1984440" cy="1570108"/>
          </a:xfrm>
          <a:prstGeom prst="rightArrow">
            <a:avLst/>
          </a:prstGeom>
          <a:solidFill>
            <a:srgbClr val="00B0F0"/>
          </a:solidFill>
          <a:ln w="19050" cap="flat" cmpd="sng">
            <a:noFill/>
            <a:prstDash val="solid"/>
            <a:round/>
            <a:headEnd type="none" w="sm" len="sm"/>
            <a:tailEnd type="triangle" w="med" len="med"/>
          </a:ln>
          <a:extLst/>
        </p:spPr>
        <p:txBody>
          <a:bodyPr wrap="square" rtlCol="0" anchor="ctr"/>
          <a:lstStyle/>
          <a:p>
            <a:pPr algn="ctr"/>
            <a:r>
              <a:rPr lang="en-US" dirty="0" smtClean="0"/>
              <a:t>Normal way, skew to right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51007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4: Selection Statements</a:t>
            </a:r>
            <a:endParaRPr lang="en-S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  <a:endParaRPr lang="en-SG" sz="2800" dirty="0" smtClean="0">
              <a:solidFill>
                <a:schemeClr val="tx1"/>
              </a:solidFill>
              <a:cs typeface="Arial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800" dirty="0" smtClean="0">
                <a:solidFill>
                  <a:srgbClr val="0000FF"/>
                </a:solidFill>
              </a:rPr>
              <a:t>Able to use </a:t>
            </a:r>
            <a:r>
              <a:rPr lang="en-SG" sz="2800" dirty="0">
                <a:solidFill>
                  <a:srgbClr val="0000FF"/>
                </a:solidFill>
              </a:rPr>
              <a:t>relational and logical </a:t>
            </a:r>
            <a:r>
              <a:rPr lang="en-SG" sz="2800" dirty="0" smtClean="0">
                <a:solidFill>
                  <a:srgbClr val="0000FF"/>
                </a:solidFill>
              </a:rPr>
              <a:t>operators.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800" dirty="0" smtClean="0">
                <a:solidFill>
                  <a:srgbClr val="0000FF"/>
                </a:solidFill>
              </a:rPr>
              <a:t>Able </a:t>
            </a:r>
            <a:r>
              <a:rPr lang="en-SG" sz="2800" dirty="0">
                <a:solidFill>
                  <a:srgbClr val="0000FF"/>
                </a:solidFill>
              </a:rPr>
              <a:t>to use selection statements in a </a:t>
            </a:r>
            <a:r>
              <a:rPr lang="en-SG" sz="2800" dirty="0" smtClean="0">
                <a:solidFill>
                  <a:srgbClr val="0000FF"/>
                </a:solidFill>
              </a:rPr>
              <a:t>program.</a:t>
            </a:r>
            <a:endParaRPr lang="en-GB" sz="28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GB" sz="2800" dirty="0" smtClean="0">
                <a:solidFill>
                  <a:srgbClr val="0000FF"/>
                </a:solidFill>
              </a:rPr>
              <a:t>Able </a:t>
            </a:r>
            <a:r>
              <a:rPr lang="en-GB" sz="2800" dirty="0">
                <a:solidFill>
                  <a:srgbClr val="0000FF"/>
                </a:solidFill>
              </a:rPr>
              <a:t>to formulate complex selection structures to solve decision problems.</a:t>
            </a:r>
            <a:endParaRPr lang="en-SG" sz="1800" dirty="0"/>
          </a:p>
        </p:txBody>
      </p:sp>
      <p:sp>
        <p:nvSpPr>
          <p:cNvPr id="12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>
                <a:solidFill>
                  <a:srgbClr val="000000"/>
                </a:solidFill>
              </a:rPr>
              <a:t>Week4 - </a:t>
            </a:r>
            <a:fld id="{D49BE81B-3DA1-4D29-AC5A-6FBE662ADA16}" type="slidenum">
              <a:rPr lang="en-US" sz="10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#1: </a:t>
            </a:r>
            <a:r>
              <a:rPr lang="en-GB" dirty="0" smtClean="0"/>
              <a:t>Leap Year (1/2)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477555"/>
            <a:ext cx="3269835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Enter year: </a:t>
            </a:r>
            <a:r>
              <a:rPr lang="en-US" sz="1600" dirty="0">
                <a:solidFill>
                  <a:srgbClr val="0000FF"/>
                </a:solidFill>
              </a:rPr>
              <a:t>2100</a:t>
            </a:r>
          </a:p>
          <a:p>
            <a:r>
              <a:rPr lang="en-US" sz="1600" dirty="0">
                <a:solidFill>
                  <a:srgbClr val="9933FF"/>
                </a:solidFill>
              </a:rPr>
              <a:t>2100 is not a leap year</a:t>
            </a:r>
            <a:endParaRPr lang="en-SG" sz="1600" dirty="0">
              <a:solidFill>
                <a:srgbClr val="99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7119" y="5477555"/>
            <a:ext cx="3267746" cy="58477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600" dirty="0"/>
              <a:t>Enter year: </a:t>
            </a:r>
            <a:r>
              <a:rPr lang="en-US" sz="1600" dirty="0">
                <a:solidFill>
                  <a:srgbClr val="0000FF"/>
                </a:solidFill>
              </a:rPr>
              <a:t>2000</a:t>
            </a:r>
          </a:p>
          <a:p>
            <a:r>
              <a:rPr lang="en-US" sz="1600" dirty="0" smtClean="0">
                <a:solidFill>
                  <a:srgbClr val="9933FF"/>
                </a:solidFill>
              </a:rPr>
              <a:t>2000 </a:t>
            </a:r>
            <a:r>
              <a:rPr lang="en-US" sz="1600" dirty="0">
                <a:solidFill>
                  <a:srgbClr val="9933FF"/>
                </a:solidFill>
              </a:rPr>
              <a:t>is a leap year</a:t>
            </a:r>
            <a:endParaRPr lang="en-SG" sz="1600" dirty="0">
              <a:solidFill>
                <a:srgbClr val="9933FF"/>
              </a:solidFill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33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Write a program </a:t>
            </a:r>
            <a:r>
              <a:rPr lang="en-US" sz="2800" dirty="0"/>
              <a:t>Week4_LeapYear.c </a:t>
            </a:r>
            <a:r>
              <a:rPr lang="en-US" sz="2800" dirty="0">
                <a:solidFill>
                  <a:schemeClr val="tx1"/>
                </a:solidFill>
              </a:rPr>
              <a:t>to determine whether an input year is a leap year.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year is a </a:t>
            </a:r>
            <a:r>
              <a:rPr lang="en-US" sz="2800" dirty="0"/>
              <a:t>leap year </a:t>
            </a:r>
            <a:r>
              <a:rPr lang="en-US" sz="2800" dirty="0">
                <a:solidFill>
                  <a:schemeClr val="tx1"/>
                </a:solidFill>
              </a:rPr>
              <a:t>if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>
                <a:cs typeface="Courier New" pitchFamily="49" charset="0"/>
              </a:rPr>
              <a:t>it is divisible by 4 but not by 100; or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/>
              <a:t>It is divisible by 400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Examples of leap year: 2004, 1980, 2000, 2400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Examples of non-leap year: 1997, 2006, 2200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1503409" y="4889087"/>
            <a:ext cx="531105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~cs1010/lecture/Week4_LeapYear.c </a:t>
            </a:r>
            <a:r>
              <a:rPr lang="en-US" dirty="0"/>
              <a:t>.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#1: </a:t>
            </a:r>
            <a:r>
              <a:rPr lang="en-GB" dirty="0" smtClean="0"/>
              <a:t>Leap Year 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115" y="1296752"/>
            <a:ext cx="8318121" cy="5016758"/>
            <a:chOff x="370115" y="1111690"/>
            <a:chExt cx="8318121" cy="5016758"/>
          </a:xfrm>
        </p:grpSpPr>
        <p:sp>
          <p:nvSpPr>
            <p:cNvPr id="12" name="TextBox 11"/>
            <p:cNvSpPr txBox="1"/>
            <p:nvPr/>
          </p:nvSpPr>
          <p:spPr>
            <a:xfrm>
              <a:off x="370115" y="1111690"/>
              <a:ext cx="8316686" cy="5016758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Week4_LeapYear.c</a:t>
              </a:r>
              <a:endPara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check if a year is a leap year or not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Non-modular version.</a:t>
              </a:r>
            </a:p>
            <a:p>
              <a:pPr eaLnBrk="1" hangingPunct="1">
                <a:defRPr/>
              </a:pPr>
              <a:endPara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SG" sz="16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year;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year: 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&amp;year);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 (year%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|| ( (year%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&amp;&amp; (year%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!=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 ) ) 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 leap year.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year);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not a leap year.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year);</a:t>
              </a:r>
            </a:p>
            <a:p>
              <a:pPr eaLnBrk="1" hangingPunct="1">
                <a:defRPr/>
              </a:pPr>
              <a:endPara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64448" y="1111690"/>
              <a:ext cx="142378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Week4_LeapYear.c</a:t>
              </a:r>
              <a:endParaRPr lang="en-SG" sz="1100" dirty="0"/>
            </a:p>
          </p:txBody>
        </p:sp>
      </p:grp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5202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36188"/>
          </a:xfrm>
        </p:spPr>
        <p:txBody>
          <a:bodyPr>
            <a:spAutoFit/>
          </a:bodyPr>
          <a:lstStyle/>
          <a:p>
            <a:r>
              <a:rPr lang="en-US" dirty="0"/>
              <a:t>Nested </a:t>
            </a:r>
            <a:r>
              <a:rPr lang="en-US" i="1" dirty="0"/>
              <a:t>if</a:t>
            </a:r>
            <a:r>
              <a:rPr lang="en-US" dirty="0"/>
              <a:t> (</a:t>
            </a:r>
            <a:r>
              <a:rPr lang="en-US" i="1" dirty="0"/>
              <a:t>if-else</a:t>
            </a:r>
            <a:r>
              <a:rPr lang="en-US" dirty="0"/>
              <a:t>) structures </a:t>
            </a:r>
            <a:r>
              <a:rPr lang="en-US" dirty="0">
                <a:solidFill>
                  <a:schemeClr val="tx1"/>
                </a:solidFill>
              </a:rPr>
              <a:t>refer to the containment of an </a:t>
            </a:r>
            <a:r>
              <a:rPr lang="en-US" i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if-else</a:t>
            </a:r>
            <a:r>
              <a:rPr lang="en-US" dirty="0">
                <a:solidFill>
                  <a:schemeClr val="tx1"/>
                </a:solidFill>
              </a:rPr>
              <a:t>) structure within another </a:t>
            </a:r>
            <a:r>
              <a:rPr lang="en-US" i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if-else</a:t>
            </a:r>
            <a:r>
              <a:rPr lang="en-US" dirty="0">
                <a:solidFill>
                  <a:schemeClr val="tx1"/>
                </a:solidFill>
              </a:rPr>
              <a:t>) structure.</a:t>
            </a:r>
          </a:p>
          <a:p>
            <a:r>
              <a:rPr lang="en-US" dirty="0">
                <a:solidFill>
                  <a:schemeClr val="tx1"/>
                </a:solidFill>
              </a:rPr>
              <a:t>For example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it is a weekday, you will be in school from 8 am to 6 pm, do revision from 6 pm to 12 midnight, and sleep from 12 midnight to 8 am.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If it is a weekend, then you will sleep from 12 midnight to 10 am and have fun from 10 am to 12 midnight.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i="1" dirty="0"/>
              <a:t>if </a:t>
            </a:r>
            <a:r>
              <a:rPr lang="en-US" dirty="0"/>
              <a:t>and </a:t>
            </a:r>
            <a:r>
              <a:rPr lang="en-US" i="1" dirty="0"/>
              <a:t>if-else</a:t>
            </a:r>
            <a:r>
              <a:rPr lang="en-US" dirty="0"/>
              <a:t> Statements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909763" y="4902878"/>
            <a:ext cx="5011737" cy="831850"/>
          </a:xfrm>
          <a:prstGeom prst="rect">
            <a:avLst/>
          </a:prstGeom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Try expressing the above schedule using the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structure!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pic>
        <p:nvPicPr>
          <p:cNvPr id="1026" name="Picture 2" descr="C:\modules\CS1010\lecture\week4\if-el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58" y="6982686"/>
            <a:ext cx="3438734" cy="33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0139 -0.5863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#2: Maximum Numbers (1/2)</a:t>
            </a:r>
            <a:endParaRPr lang="en-SG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608137"/>
            <a:ext cx="7932737" cy="429162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120000"/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Problem</a:t>
            </a:r>
            <a:r>
              <a:rPr lang="en-GB" sz="2400" dirty="0" smtClean="0"/>
              <a:t>: Find the maximum among 3 integer values.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</a:rPr>
              <a:t>Version #1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C00000"/>
                </a:solidFill>
              </a:rPr>
              <a:t>Spot the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0459" y="2748184"/>
            <a:ext cx="5162400" cy="22467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max =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(num1 &gt; num2 &amp;&amp; num1 &gt; num3)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num1;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(num2 &gt; num1 &amp;&amp; num2 &gt; num3)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num2;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(num3 &gt; num1 &amp;&amp; num3 &gt; num2)</a:t>
            </a:r>
            <a:br>
              <a:rPr lang="en-GB" sz="2000" b="1" dirty="0">
                <a:latin typeface="Courier New" pitchFamily="49" charset="0"/>
                <a:cs typeface="Courier New" pitchFamily="49" charset="0"/>
              </a:rPr>
            </a:b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num3;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770768" y="5333250"/>
            <a:ext cx="4715793" cy="70788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Q: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Can we change three independent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statements to a chain of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if-else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statements?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05456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#2: Maximum Numbers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608137"/>
            <a:ext cx="7932737" cy="4291621"/>
          </a:xfrm>
        </p:spPr>
        <p:txBody>
          <a:bodyPr/>
          <a:lstStyle/>
          <a:p>
            <a:pPr marL="0" indent="0">
              <a:spcBef>
                <a:spcPts val="1200"/>
              </a:spcBef>
              <a:buSzPct val="120000"/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Problem</a:t>
            </a:r>
            <a:r>
              <a:rPr lang="en-GB" sz="2400" dirty="0" smtClean="0"/>
              <a:t>: Find the maximum among 3 integer values.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chemeClr val="tx1"/>
                </a:solidFill>
              </a:rPr>
              <a:t>Version #2</a:t>
            </a:r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 smtClean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>
              <a:spcBef>
                <a:spcPts val="1200"/>
              </a:spcBef>
              <a:buSzPct val="120000"/>
              <a:buFont typeface="Wingdings" pitchFamily="2" charset="2"/>
              <a:buChar char="§"/>
            </a:pPr>
            <a:r>
              <a:rPr lang="en-GB" sz="2400" dirty="0" smtClean="0">
                <a:solidFill>
                  <a:srgbClr val="C00000"/>
                </a:solidFill>
              </a:rPr>
              <a:t>Spot the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0459" y="2748184"/>
            <a:ext cx="51624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max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num1;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num2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&gt; max)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num2;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   max =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num3;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64157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#3: Common Errors </a:t>
            </a:r>
            <a:r>
              <a:rPr lang="en-GB" dirty="0" smtClean="0"/>
              <a:t>(1/2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19781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code fragments below contain some </a:t>
            </a:r>
            <a:r>
              <a:rPr lang="en-US" dirty="0"/>
              <a:t>very common </a:t>
            </a:r>
            <a:r>
              <a:rPr lang="en-US" dirty="0" smtClean="0"/>
              <a:t>errors </a:t>
            </a:r>
            <a:r>
              <a:rPr lang="en-US" dirty="0" smtClean="0">
                <a:solidFill>
                  <a:schemeClr val="tx1"/>
                </a:solidFill>
              </a:rPr>
              <a:t>and compiler is unable to detect them.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Spot </a:t>
            </a:r>
            <a:r>
              <a:rPr lang="en-US" dirty="0">
                <a:solidFill>
                  <a:srgbClr val="C00000"/>
                </a:solidFill>
              </a:rPr>
              <a:t>the errors.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8413" y="2423706"/>
            <a:ext cx="6402387" cy="120015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(a &gt;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is larger than 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"Next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8413" y="4079203"/>
            <a:ext cx="6402387" cy="120032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(x &lt;= y)</a:t>
            </a: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"Line 1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"Line 2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"Line 3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7011" y="2670696"/>
            <a:ext cx="377190" cy="396629"/>
          </a:xfrm>
          <a:prstGeom prst="ellipse">
            <a:avLst/>
          </a:prstGeom>
          <a:noFill/>
          <a:ln w="3810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6627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/>
              <a:t>#3: Common Errors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Spot 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dirty="0" smtClean="0">
                <a:solidFill>
                  <a:srgbClr val="C00000"/>
                </a:solidFill>
              </a:rPr>
              <a:t>error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71870" y="1978755"/>
            <a:ext cx="7431652" cy="4278094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This program checks whether a user-input value </a:t>
            </a:r>
          </a:p>
          <a:p>
            <a:pPr>
              <a:defRPr/>
            </a:pP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is between 0 and 1, non-inclusive.</a:t>
            </a:r>
          </a:p>
          <a:p>
            <a:pPr eaLnBrk="1" hangingPunct="1">
              <a:defRPr/>
            </a:pPr>
            <a:r>
              <a:rPr lang="en-SG" sz="16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SG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float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defRPr/>
            </a:pP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value: "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&amp;value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value &lt;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between 0 and 1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value);</a:t>
            </a:r>
          </a:p>
          <a:p>
            <a:pPr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is not between 0 and 1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value);</a:t>
            </a:r>
          </a:p>
          <a:p>
            <a:pPr>
              <a:defRPr/>
            </a:pPr>
            <a:endParaRPr lang="en-SG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Placement of brackets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3584" y="1959238"/>
            <a:ext cx="3230853" cy="147732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zh-CN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pt-BR" altLang="zh-CN" b="1" dirty="0" smtClean="0">
                <a:latin typeface="Courier New" pitchFamily="49" charset="0"/>
              </a:rPr>
              <a:t> (condition) {</a:t>
            </a:r>
            <a:endParaRPr lang="pt-BR" altLang="zh-CN" b="1" dirty="0">
              <a:latin typeface="Courier New" pitchFamily="49" charset="0"/>
            </a:endParaRPr>
          </a:p>
          <a:p>
            <a:pPr eaLnBrk="1" hangingPunct="1"/>
            <a:r>
              <a:rPr lang="pt-BR" altLang="zh-CN" b="1" dirty="0" smtClean="0">
                <a:latin typeface="Courier New" pitchFamily="49" charset="0"/>
              </a:rPr>
              <a:t>   statements</a:t>
            </a:r>
            <a:endParaRPr lang="pt-BR" altLang="zh-CN" b="1" dirty="0">
              <a:latin typeface="Courier New" pitchFamily="49" charset="0"/>
            </a:endParaRPr>
          </a:p>
          <a:p>
            <a:pPr eaLnBrk="1" hangingPunct="1"/>
            <a:r>
              <a:rPr lang="pt-BR" altLang="zh-CN" b="1" dirty="0" smtClean="0">
                <a:latin typeface="Courier New" pitchFamily="49" charset="0"/>
              </a:rPr>
              <a:t>} </a:t>
            </a:r>
            <a:r>
              <a:rPr lang="pt-BR" altLang="zh-CN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pt-BR" altLang="zh-CN" b="1" dirty="0" smtClean="0">
                <a:latin typeface="Courier New" pitchFamily="49" charset="0"/>
              </a:rPr>
              <a:t> {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</a:rPr>
              <a:t> </a:t>
            </a:r>
            <a:r>
              <a:rPr lang="pt-BR" altLang="zh-CN" b="1" dirty="0" smtClean="0">
                <a:latin typeface="Courier New" pitchFamily="49" charset="0"/>
              </a:rPr>
              <a:t>  statements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534672">
            <a:off x="2838675" y="2531604"/>
            <a:ext cx="620631" cy="597550"/>
          </a:xfrm>
          <a:custGeom>
            <a:avLst/>
            <a:gdLst/>
            <a:ahLst/>
            <a:cxnLst>
              <a:cxn ang="0">
                <a:pos x="0" y="284"/>
              </a:cxn>
              <a:cxn ang="0">
                <a:pos x="112" y="284"/>
              </a:cxn>
              <a:cxn ang="0">
                <a:pos x="160" y="374"/>
              </a:cxn>
              <a:cxn ang="0">
                <a:pos x="266" y="64"/>
              </a:cxn>
              <a:cxn ang="0">
                <a:pos x="412" y="0"/>
              </a:cxn>
              <a:cxn ang="0">
                <a:pos x="150" y="476"/>
              </a:cxn>
              <a:cxn ang="0">
                <a:pos x="0" y="284"/>
              </a:cxn>
            </a:cxnLst>
            <a:rect l="0" t="0" r="r" b="b"/>
            <a:pathLst>
              <a:path w="412" h="476">
                <a:moveTo>
                  <a:pt x="0" y="284"/>
                </a:moveTo>
                <a:lnTo>
                  <a:pt x="112" y="284"/>
                </a:lnTo>
                <a:lnTo>
                  <a:pt x="160" y="374"/>
                </a:lnTo>
                <a:lnTo>
                  <a:pt x="266" y="64"/>
                </a:lnTo>
                <a:lnTo>
                  <a:pt x="412" y="0"/>
                </a:lnTo>
                <a:lnTo>
                  <a:pt x="150" y="476"/>
                </a:lnTo>
                <a:lnTo>
                  <a:pt x="0" y="284"/>
                </a:lnTo>
                <a:close/>
              </a:path>
            </a:pathLst>
          </a:custGeom>
          <a:solidFill>
            <a:srgbClr val="006600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3584" y="3842763"/>
            <a:ext cx="3230853" cy="230832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zh-CN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pt-BR" altLang="zh-CN" b="1" dirty="0">
                <a:latin typeface="Courier New" pitchFamily="49" charset="0"/>
              </a:rPr>
              <a:t> </a:t>
            </a:r>
            <a:r>
              <a:rPr lang="pt-BR" altLang="zh-CN" b="1" dirty="0" smtClean="0">
                <a:latin typeface="Courier New" pitchFamily="49" charset="0"/>
              </a:rPr>
              <a:t>(condition)</a:t>
            </a:r>
          </a:p>
          <a:p>
            <a:pPr eaLnBrk="1" hangingPunct="1"/>
            <a:r>
              <a:rPr lang="pt-BR" altLang="zh-CN" b="1" dirty="0" smtClean="0">
                <a:latin typeface="Courier New" pitchFamily="49" charset="0"/>
              </a:rPr>
              <a:t>{</a:t>
            </a:r>
            <a:endParaRPr lang="pt-BR" altLang="zh-CN" b="1" dirty="0">
              <a:latin typeface="Courier New" pitchFamily="49" charset="0"/>
            </a:endParaRPr>
          </a:p>
          <a:p>
            <a:pPr eaLnBrk="1" hangingPunct="1"/>
            <a:r>
              <a:rPr lang="pt-BR" altLang="zh-CN" b="1" dirty="0">
                <a:latin typeface="Courier New" pitchFamily="49" charset="0"/>
              </a:rPr>
              <a:t> </a:t>
            </a:r>
            <a:r>
              <a:rPr lang="pt-BR" altLang="zh-CN" b="1" dirty="0" smtClean="0">
                <a:latin typeface="Courier New" pitchFamily="49" charset="0"/>
              </a:rPr>
              <a:t>   statements</a:t>
            </a:r>
          </a:p>
          <a:p>
            <a:pPr eaLnBrk="1" hangingPunct="1"/>
            <a:r>
              <a:rPr lang="pt-BR" altLang="zh-CN" b="1" dirty="0" smtClean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pt-BR" altLang="zh-CN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  <a:endParaRPr lang="pt-BR" altLang="zh-CN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pt-BR" altLang="zh-CN" b="1" dirty="0" smtClean="0">
                <a:latin typeface="Courier New" pitchFamily="49" charset="0"/>
              </a:rPr>
              <a:t>{</a:t>
            </a:r>
            <a:endParaRPr lang="pt-BR" altLang="zh-CN" b="1" dirty="0">
              <a:latin typeface="Courier New" pitchFamily="49" charset="0"/>
            </a:endParaRPr>
          </a:p>
          <a:p>
            <a:pPr eaLnBrk="1" hangingPunct="1"/>
            <a:r>
              <a:rPr lang="pt-BR" altLang="zh-CN" b="1" dirty="0" smtClean="0">
                <a:latin typeface="Courier New" pitchFamily="49" charset="0"/>
              </a:rPr>
              <a:t>    </a:t>
            </a:r>
            <a:r>
              <a:rPr lang="pt-BR" altLang="zh-CN" b="1" dirty="0">
                <a:latin typeface="Courier New" pitchFamily="49" charset="0"/>
              </a:rPr>
              <a:t>statements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</a:rPr>
              <a:t>}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534672">
            <a:off x="2838674" y="4699312"/>
            <a:ext cx="620631" cy="597550"/>
          </a:xfrm>
          <a:custGeom>
            <a:avLst/>
            <a:gdLst/>
            <a:ahLst/>
            <a:cxnLst>
              <a:cxn ang="0">
                <a:pos x="0" y="284"/>
              </a:cxn>
              <a:cxn ang="0">
                <a:pos x="112" y="284"/>
              </a:cxn>
              <a:cxn ang="0">
                <a:pos x="160" y="374"/>
              </a:cxn>
              <a:cxn ang="0">
                <a:pos x="266" y="64"/>
              </a:cxn>
              <a:cxn ang="0">
                <a:pos x="412" y="0"/>
              </a:cxn>
              <a:cxn ang="0">
                <a:pos x="150" y="476"/>
              </a:cxn>
              <a:cxn ang="0">
                <a:pos x="0" y="284"/>
              </a:cxn>
            </a:cxnLst>
            <a:rect l="0" t="0" r="r" b="b"/>
            <a:pathLst>
              <a:path w="412" h="476">
                <a:moveTo>
                  <a:pt x="0" y="284"/>
                </a:moveTo>
                <a:lnTo>
                  <a:pt x="112" y="284"/>
                </a:lnTo>
                <a:lnTo>
                  <a:pt x="160" y="374"/>
                </a:lnTo>
                <a:lnTo>
                  <a:pt x="266" y="64"/>
                </a:lnTo>
                <a:lnTo>
                  <a:pt x="412" y="0"/>
                </a:lnTo>
                <a:lnTo>
                  <a:pt x="150" y="476"/>
                </a:lnTo>
                <a:lnTo>
                  <a:pt x="0" y="284"/>
                </a:lnTo>
                <a:close/>
              </a:path>
            </a:pathLst>
          </a:custGeom>
          <a:solidFill>
            <a:srgbClr val="006600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063490" y="1959238"/>
            <a:ext cx="3378270" cy="10156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pt-BR" altLang="zh-CN" sz="2000" b="1" dirty="0" smtClean="0">
                <a:latin typeface="Courier New" pitchFamily="49" charset="0"/>
              </a:rPr>
              <a:t> (condition)</a:t>
            </a:r>
            <a:endParaRPr lang="pt-BR" altLang="zh-CN" sz="2000" b="1" dirty="0">
              <a:latin typeface="Courier New" pitchFamily="49" charset="0"/>
            </a:endParaRPr>
          </a:p>
          <a:p>
            <a:pPr eaLnBrk="1" hangingPunct="1"/>
            <a:r>
              <a:rPr lang="pt-BR" altLang="zh-CN" sz="2000" b="1" dirty="0">
                <a:latin typeface="Courier New" pitchFamily="49" charset="0"/>
              </a:rPr>
              <a:t>{statements</a:t>
            </a:r>
          </a:p>
          <a:p>
            <a:pPr eaLnBrk="1" hangingPunct="1"/>
            <a:r>
              <a:rPr lang="pt-BR" altLang="zh-CN" sz="2000" b="1" dirty="0" smtClean="0">
                <a:latin typeface="Courier New" pitchFamily="49" charset="0"/>
              </a:rPr>
              <a:t>}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063489" y="3436566"/>
            <a:ext cx="3378271" cy="132343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pt-BR" altLang="zh-CN" sz="2000" b="1" dirty="0" smtClean="0">
                <a:latin typeface="Courier New" pitchFamily="49" charset="0"/>
              </a:rPr>
              <a:t> (condition)</a:t>
            </a:r>
            <a:endParaRPr lang="pt-BR" altLang="zh-CN" sz="2000" b="1" dirty="0">
              <a:latin typeface="Courier New" pitchFamily="49" charset="0"/>
            </a:endParaRPr>
          </a:p>
          <a:p>
            <a:pPr eaLnBrk="1" hangingPunct="1"/>
            <a:r>
              <a:rPr lang="pt-BR" altLang="zh-CN" sz="2000" b="1" dirty="0" smtClean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pt-BR" altLang="zh-CN" sz="2000" b="1" dirty="0" smtClean="0">
                <a:latin typeface="Courier New" pitchFamily="49" charset="0"/>
              </a:rPr>
              <a:t>statements</a:t>
            </a:r>
            <a:endParaRPr lang="pt-BR" altLang="zh-CN" sz="2000" b="1" dirty="0">
              <a:latin typeface="Courier New" pitchFamily="49" charset="0"/>
            </a:endParaRPr>
          </a:p>
          <a:p>
            <a:pPr eaLnBrk="1" hangingPunct="1"/>
            <a:r>
              <a:rPr lang="pt-BR" altLang="zh-CN" sz="2000" b="1" dirty="0" smtClean="0">
                <a:latin typeface="Courier New" pitchFamily="49" charset="0"/>
              </a:rPr>
              <a:t>}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063490" y="4986456"/>
            <a:ext cx="3378269" cy="101566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pt-BR" altLang="zh-CN" sz="2000" b="1" dirty="0" smtClean="0">
                <a:latin typeface="Courier New" pitchFamily="49" charset="0"/>
              </a:rPr>
              <a:t> (condition)</a:t>
            </a:r>
            <a:endParaRPr lang="pt-BR" altLang="zh-CN" sz="2000" b="1" dirty="0">
              <a:latin typeface="Courier New" pitchFamily="49" charset="0"/>
            </a:endParaRPr>
          </a:p>
          <a:p>
            <a:pPr eaLnBrk="1" hangingPunct="1"/>
            <a:r>
              <a:rPr lang="pt-BR" altLang="zh-CN" sz="2000" b="1" dirty="0" smtClean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pt-BR" altLang="zh-CN" sz="2000" b="1" dirty="0" smtClean="0">
                <a:latin typeface="Courier New" pitchFamily="49" charset="0"/>
              </a:rPr>
              <a:t>    statements}</a:t>
            </a:r>
            <a:endParaRPr lang="en-US" altLang="zh-CN" sz="20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646396" y="2163976"/>
            <a:ext cx="2114832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Statements  should start on a new line</a:t>
            </a:r>
            <a:endParaRPr lang="en-SG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45397" y="3945603"/>
            <a:ext cx="1635330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Indentation!</a:t>
            </a:r>
            <a:endParaRPr lang="en-SG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646395" y="5171121"/>
            <a:ext cx="2327483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Closing bracket should start on a new line</a:t>
            </a:r>
            <a:endParaRPr lang="en-SG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247117" y="5619138"/>
            <a:ext cx="270640" cy="382982"/>
          </a:xfrm>
          <a:prstGeom prst="ellipse">
            <a:avLst/>
          </a:prstGeom>
          <a:noFill/>
          <a:ln w="19050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232910" y="2615609"/>
            <a:ext cx="1574033" cy="0"/>
          </a:xfrm>
          <a:prstGeom prst="line">
            <a:avLst/>
          </a:prstGeom>
          <a:noFill/>
          <a:ln w="19050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/>
        </p:spPr>
      </p:cxn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131826" y="4397549"/>
            <a:ext cx="1574033" cy="0"/>
          </a:xfrm>
          <a:prstGeom prst="line">
            <a:avLst/>
          </a:prstGeom>
          <a:noFill/>
          <a:ln w="19050" cap="sq" algn="ctr">
            <a:solidFill>
              <a:srgbClr val="C00000"/>
            </a:solidFill>
            <a:round/>
            <a:headEnd type="none" w="sm" len="sm"/>
            <a:tailEnd type="none" w="sm" len="sm"/>
          </a:ln>
          <a:extLst/>
        </p:spPr>
      </p:cxnSp>
    </p:spTree>
    <p:extLst>
      <p:ext uri="{BB962C8B-B14F-4D97-AF65-F5344CB8AC3E}">
        <p14:creationId xmlns:p14="http://schemas.microsoft.com/office/powerpoint/2010/main" val="422693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#2: Water Bill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65564"/>
          </a:xfrm>
        </p:spPr>
        <p:txBody>
          <a:bodyPr>
            <a:spAutoFit/>
          </a:bodyPr>
          <a:lstStyle/>
          <a:p>
            <a:r>
              <a:rPr lang="en-SG" sz="2600" dirty="0">
                <a:solidFill>
                  <a:schemeClr val="tx1"/>
                </a:solidFill>
              </a:rPr>
              <a:t>Write a program </a:t>
            </a:r>
            <a:r>
              <a:rPr lang="en-SG" sz="2600" dirty="0"/>
              <a:t>Week4_WaterBill.c</a:t>
            </a:r>
            <a:r>
              <a:rPr lang="en-SG" sz="2600" dirty="0">
                <a:solidFill>
                  <a:schemeClr val="tx1"/>
                </a:solidFill>
              </a:rPr>
              <a:t> that computes a customer’s water bill.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The bill </a:t>
            </a:r>
            <a:r>
              <a:rPr lang="en-SG" sz="2200" dirty="0" smtClean="0"/>
              <a:t>includes</a:t>
            </a:r>
            <a:r>
              <a:rPr lang="en-SG" sz="2200" dirty="0"/>
              <a:t> a </a:t>
            </a:r>
            <a:r>
              <a:rPr lang="en-SG" sz="2200" u="sng" dirty="0"/>
              <a:t>consumption charge</a:t>
            </a:r>
            <a:r>
              <a:rPr lang="en-SG" sz="2200" dirty="0"/>
              <a:t> of $1.10 for every thousand gallons </a:t>
            </a:r>
            <a:r>
              <a:rPr lang="en-SG" sz="2200" dirty="0" smtClean="0"/>
              <a:t>used plus a one-time </a:t>
            </a:r>
            <a:r>
              <a:rPr lang="en-SG" sz="2200" dirty="0"/>
              <a:t>$35 water </a:t>
            </a:r>
            <a:r>
              <a:rPr lang="en-SG" sz="2200" u="sng" dirty="0"/>
              <a:t>demand </a:t>
            </a:r>
            <a:r>
              <a:rPr lang="en-SG" sz="2200" u="sng" dirty="0" smtClean="0"/>
              <a:t>charge</a:t>
            </a:r>
            <a:r>
              <a:rPr lang="en-SG" sz="2200" dirty="0" smtClean="0"/>
              <a:t> if consumption is greater than zero.</a:t>
            </a:r>
            <a:endParaRPr lang="en-SG" sz="2200" dirty="0"/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Consumption is figured from meter readings taken recently and at the end of the previous quarter.</a:t>
            </a:r>
          </a:p>
          <a:p>
            <a:pPr lvl="1">
              <a:buFont typeface="Wingdings" pitchFamily="2" charset="2"/>
              <a:buChar char="q"/>
            </a:pPr>
            <a:r>
              <a:rPr lang="en-SG" sz="2200" dirty="0"/>
              <a:t>If the customer’s unpaid balance is greater than zero, a $2 </a:t>
            </a:r>
            <a:r>
              <a:rPr lang="en-SG" sz="2200" u="sng" dirty="0"/>
              <a:t>late charge</a:t>
            </a:r>
            <a:r>
              <a:rPr lang="en-SG" sz="2200" dirty="0"/>
              <a:t> is assessed as </a:t>
            </a:r>
            <a:r>
              <a:rPr lang="en-SG" sz="2200" dirty="0" smtClean="0"/>
              <a:t>well.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262749" y="4897219"/>
            <a:ext cx="5431968" cy="1384995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Enter unpaid balance: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2.60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Enter previous meter reading: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32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Enter current meter reading: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95</a:t>
            </a:r>
          </a:p>
          <a:p>
            <a:pPr>
              <a:defRPr/>
            </a:pPr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Bill for current month usage is $104.30</a:t>
            </a:r>
          </a:p>
          <a:p>
            <a:pPr>
              <a:defRPr/>
            </a:pPr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Late penalty on unpaid balance of $2.60 is $2.00</a:t>
            </a:r>
          </a:p>
          <a:p>
            <a:pPr>
              <a:defRPr/>
            </a:pPr>
            <a:r>
              <a:rPr lang="en-US" sz="14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Total bill is $108.90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3978733" y="6086456"/>
            <a:ext cx="4886747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sz="1600" dirty="0" err="1"/>
              <a:t>cp</a:t>
            </a:r>
            <a:r>
              <a:rPr lang="en-US" sz="1600" dirty="0"/>
              <a:t> </a:t>
            </a:r>
            <a:r>
              <a:rPr lang="en-US" sz="1600" dirty="0" smtClean="0"/>
              <a:t>~cs1010/lecture/Week4_WaterBill.c 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6404" y="2364136"/>
            <a:ext cx="7716033" cy="31261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this-value: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statements to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execute if &lt;expression&gt; == this-value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exit the switch block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that-value: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statements to execute if &lt;expression&gt; == that-value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SG" sz="16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optional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statements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execute if &lt;expression&gt; does not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the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 following any of the cases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490" y="2044352"/>
            <a:ext cx="2862132" cy="5847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Expression typically will be </a:t>
            </a:r>
            <a:r>
              <a:rPr lang="en-US" sz="1600" dirty="0" smtClean="0"/>
              <a:t>evaluated to </a:t>
            </a:r>
            <a:r>
              <a:rPr lang="en-US" sz="1600" dirty="0" err="1" smtClean="0">
                <a:solidFill>
                  <a:srgbClr val="0000FF"/>
                </a:solidFill>
              </a:rPr>
              <a:t>int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or </a:t>
            </a:r>
            <a:r>
              <a:rPr lang="en-US" sz="1600" dirty="0" smtClean="0">
                <a:solidFill>
                  <a:srgbClr val="0000FF"/>
                </a:solidFill>
              </a:rPr>
              <a:t>char</a:t>
            </a:r>
            <a:r>
              <a:rPr lang="en-US" sz="1600" dirty="0" smtClean="0"/>
              <a:t> value</a:t>
            </a:r>
            <a:endParaRPr lang="en-SG" sz="1600" dirty="0"/>
          </a:p>
        </p:txBody>
      </p:sp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0486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alternative to </a:t>
            </a:r>
            <a:r>
              <a:rPr lang="en-US" i="1" dirty="0"/>
              <a:t>if-else </a:t>
            </a:r>
            <a:r>
              <a:rPr lang="en-US" dirty="0">
                <a:solidFill>
                  <a:schemeClr val="tx1"/>
                </a:solidFill>
              </a:rPr>
              <a:t>is to use the </a:t>
            </a:r>
            <a:r>
              <a:rPr lang="en-US" i="1" dirty="0"/>
              <a:t>switch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statement.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Syntax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457196" y="5573592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>
                <a:solidFill>
                  <a:schemeClr val="tx1"/>
                </a:solidFill>
              </a:rPr>
              <a:t>Examples of expression: </a:t>
            </a:r>
            <a:r>
              <a:rPr lang="en-US" sz="2000" kern="0" dirty="0">
                <a:solidFill>
                  <a:srgbClr val="C00000"/>
                </a:solidFill>
              </a:rPr>
              <a:t>a + b</a:t>
            </a:r>
            <a:r>
              <a:rPr lang="en-US" sz="2000" kern="0" dirty="0"/>
              <a:t>, </a:t>
            </a:r>
            <a:r>
              <a:rPr lang="en-US" sz="2000" kern="0" dirty="0">
                <a:solidFill>
                  <a:srgbClr val="C00000"/>
                </a:solidFill>
              </a:rPr>
              <a:t>3*a-1</a:t>
            </a:r>
            <a:r>
              <a:rPr lang="en-US" sz="2000" kern="0" dirty="0">
                <a:solidFill>
                  <a:schemeClr val="tx1"/>
                </a:solidFill>
              </a:rPr>
              <a:t>, etc. A variable is also an expression.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switch</a:t>
            </a:r>
            <a:r>
              <a:rPr lang="en-US" dirty="0" smtClean="0"/>
              <a:t> </a:t>
            </a:r>
            <a:r>
              <a:rPr lang="en-US" dirty="0"/>
              <a:t>Statement (1/2)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r>
              <a:rPr lang="en-US" dirty="0"/>
              <a:t>: Draw </a:t>
            </a:r>
            <a:r>
              <a:rPr lang="en-US" dirty="0" smtClean="0"/>
              <a:t>Shapes</a:t>
            </a:r>
            <a:endParaRPr lang="en-SG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606932" y="1275646"/>
            <a:ext cx="1013592" cy="2543857"/>
            <a:chOff x="7145008" y="1398587"/>
            <a:chExt cx="652775" cy="2285019"/>
          </a:xfrm>
        </p:grpSpPr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008" y="1398587"/>
              <a:ext cx="652775" cy="1940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7271011" y="3379500"/>
              <a:ext cx="404894" cy="30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male</a:t>
              </a:r>
              <a:endParaRPr lang="en-SG" sz="1600" dirty="0"/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7793886" y="1275646"/>
            <a:ext cx="1015199" cy="2539296"/>
            <a:chOff x="7963021" y="1395413"/>
            <a:chExt cx="605858" cy="2234435"/>
          </a:xfrm>
        </p:grpSpPr>
        <p:pic>
          <p:nvPicPr>
            <p:cNvPr id="15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63021" y="1395413"/>
              <a:ext cx="605858" cy="1900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8043170" y="3331940"/>
              <a:ext cx="477561" cy="29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female</a:t>
              </a:r>
              <a:endParaRPr lang="en-SG" sz="1600" dirty="0"/>
            </a:p>
          </p:txBody>
        </p:sp>
      </p:grp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56237515"/>
              </p:ext>
            </p:extLst>
          </p:nvPr>
        </p:nvGraphicFramePr>
        <p:xfrm>
          <a:off x="677333" y="3939822"/>
          <a:ext cx="7473245" cy="234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371600"/>
            <a:ext cx="6199133" cy="22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300"/>
              </a:spcBef>
              <a:buSzPct val="120000"/>
              <a:buNone/>
            </a:pPr>
            <a:r>
              <a:rPr lang="en-GB" sz="2800" dirty="0">
                <a:solidFill>
                  <a:srgbClr val="C00000"/>
                </a:solidFill>
              </a:rPr>
              <a:t>Problem statement:</a:t>
            </a:r>
          </a:p>
          <a:p>
            <a:pPr marL="457200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Write a program to draw </a:t>
            </a:r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>
                <a:solidFill>
                  <a:srgbClr val="0000FF"/>
                </a:solidFill>
              </a:rPr>
              <a:t>a male stick figure</a:t>
            </a:r>
          </a:p>
          <a:p>
            <a:pPr marL="1257300" lvl="2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a </a:t>
            </a:r>
            <a:r>
              <a:rPr lang="en-GB" i="1" dirty="0"/>
              <a:t>circle</a:t>
            </a:r>
            <a:r>
              <a:rPr lang="en-GB" dirty="0"/>
              <a:t> over a </a:t>
            </a:r>
            <a:r>
              <a:rPr lang="en-GB" i="1" dirty="0"/>
              <a:t>rectangle</a:t>
            </a:r>
            <a:r>
              <a:rPr lang="en-GB" dirty="0"/>
              <a:t> over </a:t>
            </a:r>
            <a:r>
              <a:rPr lang="en-GB" dirty="0" smtClean="0"/>
              <a:t>an</a:t>
            </a:r>
            <a:r>
              <a:rPr lang="en-GB" i="1" dirty="0" smtClean="0"/>
              <a:t> inverted V</a:t>
            </a:r>
            <a:endParaRPr lang="en-GB" i="1" dirty="0"/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f</a:t>
            </a:r>
            <a:r>
              <a:rPr lang="en-GB" dirty="0" smtClean="0"/>
              <a:t>ollowed by, </a:t>
            </a:r>
            <a:r>
              <a:rPr lang="en-GB" dirty="0" smtClean="0">
                <a:solidFill>
                  <a:srgbClr val="0000FF"/>
                </a:solidFill>
              </a:rPr>
              <a:t>a </a:t>
            </a:r>
            <a:r>
              <a:rPr lang="en-GB" dirty="0">
                <a:solidFill>
                  <a:srgbClr val="0000FF"/>
                </a:solidFill>
              </a:rPr>
              <a:t>female stick figure</a:t>
            </a:r>
          </a:p>
          <a:p>
            <a:pPr marL="1257300" lvl="2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a </a:t>
            </a:r>
            <a:r>
              <a:rPr lang="en-GB" i="1" dirty="0"/>
              <a:t>circle</a:t>
            </a:r>
            <a:r>
              <a:rPr lang="en-GB" dirty="0"/>
              <a:t> over a </a:t>
            </a:r>
            <a:r>
              <a:rPr lang="en-GB" i="1" dirty="0"/>
              <a:t>triangle</a:t>
            </a:r>
            <a:r>
              <a:rPr lang="en-GB" dirty="0"/>
              <a:t> over an</a:t>
            </a:r>
            <a:r>
              <a:rPr lang="en-GB" i="1" dirty="0"/>
              <a:t> inverted V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62843" y="3714066"/>
            <a:ext cx="3006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300"/>
              </a:spcBef>
              <a:buSzPct val="12000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Top-down design:</a:t>
            </a:r>
            <a:endParaRPr lang="en-GB" sz="1400" i="1" dirty="0">
              <a:solidFill>
                <a:srgbClr val="0000FF"/>
              </a:solidFill>
            </a:endParaRP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22882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6404" y="1945133"/>
            <a:ext cx="7717536" cy="42919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one style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value1:</a:t>
            </a:r>
            <a:endParaRPr lang="en-US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case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value2: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value3:</a:t>
            </a:r>
            <a:endParaRPr lang="en-SG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corresponding statements to execute </a:t>
            </a:r>
            <a:endParaRPr lang="en-SG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// another style: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value4: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value5: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corresponding statements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execute </a:t>
            </a:r>
            <a:endParaRPr lang="en-SG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SG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statements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 execute if &lt;expression&gt; does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equal the 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 following any of the cases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2075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SG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Alternative syntax: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switch</a:t>
            </a:r>
            <a:r>
              <a:rPr lang="en-US" dirty="0" smtClean="0"/>
              <a:t> </a:t>
            </a:r>
            <a:r>
              <a:rPr lang="en-US" dirty="0"/>
              <a:t>Statement (2/2)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2945219" y="2389257"/>
            <a:ext cx="3040911" cy="707886"/>
            <a:chOff x="5261489" y="2599250"/>
            <a:chExt cx="3040911" cy="707886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6203449" y="2599250"/>
              <a:ext cx="2098951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r>
                <a:rPr lang="en-US" sz="2000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 equals to one of the three values</a:t>
              </a:r>
              <a:endParaRPr lang="en-SG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" name="Straight Arrow Connector 11"/>
            <p:cNvCxnSpPr>
              <a:cxnSpLocks noChangeShapeType="1"/>
              <a:stCxn id="12" idx="1"/>
            </p:cNvCxnSpPr>
            <p:nvPr/>
          </p:nvCxnSpPr>
          <p:spPr bwMode="auto">
            <a:xfrm flipH="1">
              <a:off x="5261489" y="2953193"/>
              <a:ext cx="941960" cy="353943"/>
            </a:xfrm>
            <a:prstGeom prst="straightConnector1">
              <a:avLst/>
            </a:prstGeom>
            <a:noFill/>
            <a:ln w="19050" cap="sq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4688958" y="3573015"/>
            <a:ext cx="3795824" cy="707886"/>
            <a:chOff x="4524298" y="2599250"/>
            <a:chExt cx="3795824" cy="707886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6203450" y="2599250"/>
              <a:ext cx="2116672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r>
                <a:rPr lang="en-US" sz="2000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f equals to one of the two values</a:t>
              </a:r>
              <a:endParaRPr lang="en-SG" sz="20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1"/>
            <p:cNvCxnSpPr>
              <a:cxnSpLocks noChangeShapeType="1"/>
              <a:stCxn id="17" idx="1"/>
            </p:cNvCxnSpPr>
            <p:nvPr/>
          </p:nvCxnSpPr>
          <p:spPr bwMode="auto">
            <a:xfrm flipH="1">
              <a:off x="4524298" y="2953193"/>
              <a:ext cx="1679152" cy="176971"/>
            </a:xfrm>
            <a:prstGeom prst="straightConnector1">
              <a:avLst/>
            </a:prstGeom>
            <a:noFill/>
            <a:ln w="19050" cap="sq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22490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#4: </a:t>
            </a:r>
            <a:r>
              <a:rPr lang="en-US" dirty="0"/>
              <a:t>ZIP Code Reader (1/2)</a:t>
            </a:r>
            <a:endParaRPr lang="en-SG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1371600"/>
            <a:ext cx="8229600" cy="412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  <a:tabLst>
                <a:tab pos="2286000" algn="l"/>
              </a:tabLst>
            </a:pPr>
            <a:r>
              <a:rPr lang="en-US" dirty="0">
                <a:solidFill>
                  <a:schemeClr val="tx1"/>
                </a:solidFill>
              </a:rPr>
              <a:t>Write a program that reads in </a:t>
            </a:r>
            <a:r>
              <a:rPr lang="en-US" dirty="0"/>
              <a:t>a 6-digit ZIP Code </a:t>
            </a:r>
            <a:r>
              <a:rPr lang="en-US" dirty="0">
                <a:solidFill>
                  <a:schemeClr val="tx1"/>
                </a:solidFill>
              </a:rPr>
              <a:t>and uses </a:t>
            </a:r>
            <a:r>
              <a:rPr lang="en-US" dirty="0"/>
              <a:t>the first digit </a:t>
            </a:r>
            <a:r>
              <a:rPr lang="en-US" dirty="0">
                <a:solidFill>
                  <a:schemeClr val="tx1"/>
                </a:solidFill>
              </a:rPr>
              <a:t>to print the associated geographic area:</a:t>
            </a:r>
          </a:p>
          <a:p>
            <a:pPr lvl="1" eaLnBrk="1" hangingPunct="1">
              <a:spcBef>
                <a:spcPct val="50000"/>
              </a:spcBef>
              <a:buNone/>
              <a:tabLst>
                <a:tab pos="2286000" algn="l"/>
              </a:tabLst>
            </a:pPr>
            <a:r>
              <a:rPr lang="en-US" sz="2200" dirty="0"/>
              <a:t>if zip code	print this</a:t>
            </a:r>
          </a:p>
          <a:p>
            <a:pPr lvl="1" eaLnBrk="1" hangingPunct="1">
              <a:spcBef>
                <a:spcPct val="0"/>
              </a:spcBef>
              <a:buNone/>
              <a:tabLst>
                <a:tab pos="2286000" algn="l"/>
              </a:tabLst>
            </a:pPr>
            <a:r>
              <a:rPr lang="en-US" sz="2200" u="sng" dirty="0"/>
              <a:t>begins with</a:t>
            </a:r>
            <a:r>
              <a:rPr lang="en-US" sz="2200" dirty="0"/>
              <a:t>	message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0, 2, 3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on the East Coast.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4-6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in the Central Plains area.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7	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in the South.</a:t>
            </a:r>
          </a:p>
          <a:p>
            <a:pPr lvl="1" eaLnBrk="1" hangingPunct="1">
              <a:buNone/>
              <a:tabLst>
                <a:tab pos="2286000" algn="l"/>
              </a:tabLst>
            </a:pPr>
            <a:r>
              <a:rPr lang="en-US" dirty="0"/>
              <a:t>8-9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in the West.</a:t>
            </a:r>
          </a:p>
          <a:p>
            <a:pPr lvl="1" eaLnBrk="1" hangingPunct="1">
              <a:spcAft>
                <a:spcPct val="50000"/>
              </a:spcAft>
              <a:buNone/>
              <a:tabLst>
                <a:tab pos="2286000" algn="l"/>
              </a:tabLst>
            </a:pPr>
            <a:r>
              <a:rPr lang="en-US" dirty="0"/>
              <a:t>other	</a:t>
            </a:r>
            <a:r>
              <a:rPr lang="en-US" i="1" dirty="0">
                <a:latin typeface="Times New Roman" pitchFamily="18" charset="0"/>
              </a:rPr>
              <a:t>&lt;zip&gt;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is an invalid ZIP Code.</a:t>
            </a:r>
          </a:p>
          <a:p>
            <a:pPr eaLnBrk="1" hangingPunct="1">
              <a:buFont typeface="Wingdings" pitchFamily="2" charset="2"/>
              <a:buChar char="v"/>
              <a:tabLst>
                <a:tab pos="2286000" algn="l"/>
              </a:tabLst>
            </a:pPr>
            <a:r>
              <a:rPr lang="en-US" dirty="0">
                <a:solidFill>
                  <a:schemeClr val="tx1"/>
                </a:solidFill>
              </a:rPr>
              <a:t>Note: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&lt;zip&gt;</a:t>
            </a:r>
            <a:r>
              <a:rPr lang="en-US" dirty="0">
                <a:solidFill>
                  <a:schemeClr val="tx1"/>
                </a:solidFill>
              </a:rPr>
              <a:t> represents the entered ZIP Code value.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#4: </a:t>
            </a:r>
            <a:r>
              <a:rPr lang="en-US" dirty="0"/>
              <a:t>ZIP Code Reader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56321" y="1111690"/>
            <a:ext cx="6154216" cy="5693866"/>
            <a:chOff x="544679" y="1111690"/>
            <a:chExt cx="6154216" cy="5693866"/>
          </a:xfrm>
        </p:grpSpPr>
        <p:sp>
          <p:nvSpPr>
            <p:cNvPr id="9" name="TextBox 8"/>
            <p:cNvSpPr txBox="1"/>
            <p:nvPr/>
          </p:nvSpPr>
          <p:spPr>
            <a:xfrm>
              <a:off x="544679" y="1111690"/>
              <a:ext cx="6150033" cy="5693866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SG" sz="13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3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SG" sz="13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defRPr/>
              </a:pPr>
              <a:r>
                <a:rPr lang="en-US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SG" sz="13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zip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6-digit ZIP code: 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&amp;zip);</a:t>
              </a:r>
            </a:p>
            <a:p>
              <a:pPr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 zip/</a:t>
              </a:r>
              <a:r>
                <a:rPr lang="en-SG" sz="13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r>
                <a:rPr lang="en-SG" sz="13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) 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%06d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on the East Coast.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Central Plains.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South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in the West.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an invalid ZIP code.</a:t>
              </a:r>
              <a:r>
                <a:rPr lang="en-SG" sz="13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zip);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} </a:t>
              </a:r>
              <a:r>
                <a:rPr lang="en-SG" sz="13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end switch</a:t>
              </a:r>
            </a:p>
            <a:p>
              <a:pPr>
                <a:defRPr/>
              </a:pPr>
              <a:endParaRPr lang="en-SG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3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3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SG" sz="13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7626" y="1111690"/>
              <a:ext cx="136126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/>
                <a:t>Week4_ZipCode.c</a:t>
              </a:r>
              <a:endParaRPr lang="en-SG" sz="11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7176" y="1887161"/>
            <a:ext cx="3915584" cy="1182613"/>
            <a:chOff x="4366166" y="1800073"/>
            <a:chExt cx="3915584" cy="1182613"/>
          </a:xfrm>
        </p:grpSpPr>
        <p:sp>
          <p:nvSpPr>
            <p:cNvPr id="10" name="TextBox 9"/>
            <p:cNvSpPr txBox="1"/>
            <p:nvPr/>
          </p:nvSpPr>
          <p:spPr>
            <a:xfrm>
              <a:off x="5014663" y="1800073"/>
              <a:ext cx="3267087" cy="101566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eaLnBrk="0" hangingPunct="0">
                <a:spcBef>
                  <a:spcPts val="1200"/>
                </a:spcBef>
                <a:buClr>
                  <a:schemeClr val="bg2"/>
                </a:buClr>
                <a:buSzPct val="120000"/>
                <a:defRPr/>
              </a:pPr>
              <a:r>
                <a:rPr lang="en-US" sz="2000" kern="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Q</a:t>
              </a:r>
              <a:r>
                <a:rPr lang="en-US" sz="2000" kern="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: </a:t>
              </a:r>
              <a:r>
                <a:rPr lang="en-SG" sz="2000" dirty="0">
                  <a:latin typeface="Calibri" pitchFamily="34" charset="0"/>
                  <a:cs typeface="Calibri" pitchFamily="34" charset="0"/>
                </a:rPr>
                <a:t>Why do we put the format </a:t>
              </a:r>
              <a:r>
                <a:rPr lang="en-SG" sz="2000" dirty="0" err="1">
                  <a:latin typeface="Calibri" pitchFamily="34" charset="0"/>
                  <a:cs typeface="Calibri" pitchFamily="34" charset="0"/>
                </a:rPr>
                <a:t>specifier</a:t>
              </a:r>
              <a:r>
                <a:rPr lang="en-SG" sz="2000" dirty="0">
                  <a:latin typeface="Calibri" pitchFamily="34" charset="0"/>
                  <a:cs typeface="Calibri" pitchFamily="34" charset="0"/>
                </a:rPr>
                <a:t> as </a:t>
              </a:r>
              <a:r>
                <a:rPr lang="en-SG" sz="20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%06d</a:t>
              </a:r>
              <a:r>
                <a:rPr lang="en-SG" sz="2000" dirty="0">
                  <a:latin typeface="Calibri" pitchFamily="34" charset="0"/>
                  <a:cs typeface="Calibri" pitchFamily="34" charset="0"/>
                </a:rPr>
                <a:t> for the first set of cases?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4366166" y="2536371"/>
              <a:ext cx="648497" cy="446315"/>
            </a:xfrm>
            <a:prstGeom prst="straightConnector1">
              <a:avLst/>
            </a:prstGeom>
            <a:noFill/>
            <a:ln w="19050" cap="sq" algn="ctr">
              <a:solidFill>
                <a:srgbClr val="C00000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33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 #3: </a:t>
            </a:r>
            <a:r>
              <a:rPr lang="en-GB" dirty="0"/>
              <a:t>NRIC Check Code (1/3)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45915"/>
          </a:xfrm>
        </p:spPr>
        <p:txBody>
          <a:bodyPr>
            <a:spAutoFit/>
          </a:bodyPr>
          <a:lstStyle/>
          <a:p>
            <a:r>
              <a:rPr lang="en-GB" sz="2800" dirty="0"/>
              <a:t>Algorithm for NRIC check code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NRIC consists of 7 digits.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 smtClean="0">
                <a:solidFill>
                  <a:srgbClr val="0000FF"/>
                </a:solidFill>
              </a:rPr>
              <a:t>8730215</a:t>
            </a:r>
          </a:p>
          <a:p>
            <a:pPr lvl="2">
              <a:buFont typeface="Wingdings" pitchFamily="2" charset="2"/>
              <a:buChar char="q"/>
            </a:pPr>
            <a:endParaRPr lang="en-GB" sz="2000" dirty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C00000"/>
                </a:solidFill>
              </a:rPr>
              <a:t>Step </a:t>
            </a:r>
            <a:r>
              <a:rPr lang="en-SG" sz="2400" dirty="0">
                <a:solidFill>
                  <a:srgbClr val="C00000"/>
                </a:solidFill>
              </a:rPr>
              <a:t>1</a:t>
            </a:r>
            <a:r>
              <a:rPr lang="en-SG" sz="2400" dirty="0"/>
              <a:t>: Multiply the digits with corresponding weights </a:t>
            </a:r>
            <a:r>
              <a:rPr lang="en-SG" sz="2400" dirty="0">
                <a:solidFill>
                  <a:srgbClr val="006600"/>
                </a:solidFill>
              </a:rPr>
              <a:t>2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7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6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5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4</a:t>
            </a:r>
            <a:r>
              <a:rPr lang="en-SG" sz="2400" dirty="0"/>
              <a:t>,</a:t>
            </a:r>
            <a:r>
              <a:rPr lang="en-SG" sz="2400" dirty="0">
                <a:solidFill>
                  <a:srgbClr val="006600"/>
                </a:solidFill>
              </a:rPr>
              <a:t> 3</a:t>
            </a:r>
            <a:r>
              <a:rPr lang="en-SG" sz="2400" dirty="0"/>
              <a:t>, </a:t>
            </a:r>
            <a:r>
              <a:rPr lang="en-SG" sz="2400" dirty="0">
                <a:solidFill>
                  <a:srgbClr val="006600"/>
                </a:solidFill>
              </a:rPr>
              <a:t>2</a:t>
            </a:r>
            <a:r>
              <a:rPr lang="en-SG" sz="2400" dirty="0"/>
              <a:t> and add them up.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>
                <a:solidFill>
                  <a:srgbClr val="0000FF"/>
                </a:solidFill>
              </a:rPr>
              <a:t>8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7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7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6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4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3</a:t>
            </a:r>
            <a:r>
              <a:rPr lang="en-GB" sz="2000" dirty="0">
                <a:sym typeface="Symbol" pitchFamily="18" charset="2"/>
              </a:rPr>
              <a:t> +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5</a:t>
            </a:r>
            <a:r>
              <a:rPr lang="en-GB" sz="2000" dirty="0">
                <a:sym typeface="Symbol" pitchFamily="18" charset="2"/>
              </a:rPr>
              <a:t>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 = 16+49+18+0+8+3+10 = </a:t>
            </a:r>
            <a:r>
              <a:rPr lang="en-GB" sz="2000" dirty="0" smtClean="0">
                <a:solidFill>
                  <a:srgbClr val="993366"/>
                </a:solidFill>
                <a:sym typeface="Symbol" pitchFamily="18" charset="2"/>
              </a:rPr>
              <a:t>104</a:t>
            </a:r>
          </a:p>
          <a:p>
            <a:pPr lvl="2">
              <a:buFont typeface="Wingdings" pitchFamily="2" charset="2"/>
              <a:buChar char="q"/>
            </a:pPr>
            <a:endParaRPr lang="en-US" sz="2000" dirty="0"/>
          </a:p>
          <a:p>
            <a:pPr lvl="1">
              <a:buFont typeface="Wingdings" pitchFamily="2" charset="2"/>
              <a:buChar char="q"/>
            </a:pPr>
            <a:r>
              <a:rPr lang="en-GB" sz="2400" dirty="0">
                <a:solidFill>
                  <a:srgbClr val="C00000"/>
                </a:solidFill>
              </a:rPr>
              <a:t>Step 2</a:t>
            </a:r>
            <a:r>
              <a:rPr lang="en-GB" sz="2400" dirty="0"/>
              <a:t>: Divide step 1 result by </a:t>
            </a:r>
            <a:r>
              <a:rPr lang="en-GB" sz="2400" dirty="0">
                <a:solidFill>
                  <a:srgbClr val="006600"/>
                </a:solidFill>
              </a:rPr>
              <a:t>11</a:t>
            </a:r>
            <a:r>
              <a:rPr lang="en-GB" sz="2400" dirty="0"/>
              <a:t> to obtain the remainder.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>
                <a:solidFill>
                  <a:srgbClr val="993366"/>
                </a:solidFill>
              </a:rPr>
              <a:t>104</a:t>
            </a:r>
            <a:r>
              <a:rPr lang="en-GB" sz="2000" dirty="0"/>
              <a:t> % </a:t>
            </a:r>
            <a:r>
              <a:rPr lang="en-GB" sz="2000" dirty="0">
                <a:solidFill>
                  <a:srgbClr val="006600"/>
                </a:solidFill>
              </a:rPr>
              <a:t>11</a:t>
            </a:r>
            <a:r>
              <a:rPr lang="en-GB" sz="2000" dirty="0"/>
              <a:t> = </a:t>
            </a:r>
            <a:r>
              <a:rPr lang="en-GB" sz="2000" dirty="0" smtClean="0">
                <a:solidFill>
                  <a:srgbClr val="7030A0"/>
                </a:solidFill>
              </a:rPr>
              <a:t>5</a:t>
            </a:r>
            <a:endParaRPr lang="en-SG" sz="2000" dirty="0">
              <a:solidFill>
                <a:srgbClr val="7030A0"/>
              </a:solidFill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51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800" dirty="0" smtClean="0"/>
              <a:t>Algorithm for NRIC check code (cont’d)</a:t>
            </a: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C00000"/>
                </a:solidFill>
              </a:rPr>
              <a:t>Step 3</a:t>
            </a:r>
            <a:r>
              <a:rPr lang="en-SG" sz="2400" dirty="0"/>
              <a:t>: Subtract step 2 result (remainder) from </a:t>
            </a:r>
            <a:r>
              <a:rPr lang="en-SG" sz="2400" dirty="0">
                <a:solidFill>
                  <a:srgbClr val="006600"/>
                </a:solidFill>
              </a:rPr>
              <a:t>11</a:t>
            </a:r>
            <a:r>
              <a:rPr lang="en-GB" sz="2400" dirty="0" smtClean="0"/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en-GB" sz="2000" dirty="0"/>
              <a:t>Eg: </a:t>
            </a:r>
            <a:r>
              <a:rPr lang="en-GB" sz="2000" dirty="0">
                <a:solidFill>
                  <a:srgbClr val="006600"/>
                </a:solidFill>
              </a:rPr>
              <a:t>11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7030A0"/>
                </a:solidFill>
              </a:rPr>
              <a:t>5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FF0000"/>
                </a:solidFill>
              </a:rPr>
              <a:t>6</a:t>
            </a:r>
            <a:endParaRPr lang="en-GB" sz="2000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GB" sz="20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rgbClr val="C00000"/>
                </a:solidFill>
              </a:rPr>
              <a:t>Step 4</a:t>
            </a:r>
            <a:r>
              <a:rPr lang="en-SG" sz="2400" dirty="0"/>
              <a:t>: Match step 3 result in this table for the check </a:t>
            </a:r>
            <a:r>
              <a:rPr lang="en-SG" sz="2400" dirty="0" smtClean="0"/>
              <a:t>code</a:t>
            </a:r>
          </a:p>
          <a:p>
            <a:pPr lvl="2">
              <a:buFont typeface="Wingdings" pitchFamily="2" charset="2"/>
              <a:buChar char="q"/>
            </a:pPr>
            <a:endParaRPr lang="en-US" sz="2200" dirty="0"/>
          </a:p>
          <a:p>
            <a:pPr lvl="2">
              <a:buFont typeface="Wingdings" pitchFamily="2" charset="2"/>
              <a:buChar char="q"/>
            </a:pPr>
            <a:endParaRPr lang="en-US" sz="2200" dirty="0" smtClean="0"/>
          </a:p>
          <a:p>
            <a:pPr lvl="2">
              <a:buFont typeface="Wingdings" pitchFamily="2" charset="2"/>
              <a:buChar char="q"/>
            </a:pPr>
            <a:r>
              <a:rPr lang="en-GB" sz="2000" dirty="0" smtClean="0"/>
              <a:t>The </a:t>
            </a:r>
            <a:r>
              <a:rPr lang="en-GB" sz="2000" dirty="0"/>
              <a:t>check code corresponding to </a:t>
            </a:r>
            <a:r>
              <a:rPr lang="en-GB" sz="2000" dirty="0">
                <a:solidFill>
                  <a:srgbClr val="FF0000"/>
                </a:solidFill>
              </a:rPr>
              <a:t>6</a:t>
            </a:r>
            <a:r>
              <a:rPr lang="en-GB" sz="2000" dirty="0"/>
              <a:t> is </a:t>
            </a:r>
            <a:r>
              <a:rPr lang="en-GB" sz="2000" dirty="0" smtClean="0">
                <a:solidFill>
                  <a:srgbClr val="006600"/>
                </a:solidFill>
              </a:rPr>
              <a:t>'F'</a:t>
            </a:r>
            <a:r>
              <a:rPr lang="en-GB" sz="2000" dirty="0" smtClean="0"/>
              <a:t>.</a:t>
            </a:r>
          </a:p>
          <a:p>
            <a:pPr lvl="2">
              <a:buFont typeface="Wingdings" pitchFamily="2" charset="2"/>
              <a:buChar char="q"/>
            </a:pPr>
            <a:endParaRPr lang="en-US" sz="2000" dirty="0"/>
          </a:p>
          <a:p>
            <a:pPr lvl="1">
              <a:buFont typeface="Wingdings" pitchFamily="2" charset="2"/>
              <a:buChar char="q"/>
            </a:pPr>
            <a:r>
              <a:rPr lang="en-SG" sz="2400" dirty="0"/>
              <a:t>Therefore, the check code for 8730215 is </a:t>
            </a:r>
            <a:r>
              <a:rPr lang="en-SG" sz="2400" dirty="0" smtClean="0">
                <a:solidFill>
                  <a:srgbClr val="006600"/>
                </a:solidFill>
              </a:rPr>
              <a:t>'F'</a:t>
            </a:r>
            <a:r>
              <a:rPr lang="en-SG" sz="2400" dirty="0" smtClean="0"/>
              <a:t>.</a:t>
            </a:r>
            <a:endParaRPr lang="en-SG" sz="2000" dirty="0"/>
          </a:p>
        </p:txBody>
      </p:sp>
      <p:graphicFrame>
        <p:nvGraphicFramePr>
          <p:cNvPr id="28676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220243"/>
              </p:ext>
            </p:extLst>
          </p:nvPr>
        </p:nvGraphicFramePr>
        <p:xfrm>
          <a:off x="2201187" y="3700242"/>
          <a:ext cx="5562600" cy="818515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8000"/>
                <a:gridCol w="504825"/>
                <a:gridCol w="504825"/>
                <a:gridCol w="508000"/>
                <a:gridCol w="504825"/>
                <a:gridCol w="504825"/>
                <a:gridCol w="508000"/>
                <a:gridCol w="504825"/>
                <a:gridCol w="50482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34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 #3: </a:t>
            </a:r>
            <a:r>
              <a:rPr lang="en-GB" dirty="0"/>
              <a:t>NRIC Check Code </a:t>
            </a:r>
            <a:r>
              <a:rPr lang="en-GB" dirty="0" smtClean="0"/>
              <a:t>(2/3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35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 #3: </a:t>
            </a:r>
            <a:r>
              <a:rPr lang="en-GB" dirty="0"/>
              <a:t>NRIC Check Code </a:t>
            </a:r>
            <a:r>
              <a:rPr lang="en-GB" dirty="0" smtClean="0"/>
              <a:t>(3/3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6791"/>
          </a:xfrm>
        </p:spPr>
        <p:txBody>
          <a:bodyPr>
            <a:spAutoFit/>
          </a:bodyPr>
          <a:lstStyle/>
          <a:p>
            <a:pPr>
              <a:spcBef>
                <a:spcPts val="576"/>
              </a:spcBef>
            </a:pPr>
            <a:r>
              <a:rPr lang="en-SG" dirty="0">
                <a:solidFill>
                  <a:schemeClr val="tx1"/>
                </a:solidFill>
              </a:rPr>
              <a:t>Write a program </a:t>
            </a:r>
            <a:r>
              <a:rPr lang="en-SG" dirty="0"/>
              <a:t>Week4_NRIC.c </a:t>
            </a:r>
            <a:r>
              <a:rPr lang="en-SG" dirty="0">
                <a:solidFill>
                  <a:schemeClr val="tx1"/>
                </a:solidFill>
              </a:rPr>
              <a:t>to generate the check code given a 7-digit NRIC number.</a:t>
            </a:r>
          </a:p>
          <a:p>
            <a:pPr>
              <a:spcBef>
                <a:spcPts val="576"/>
              </a:spcBef>
            </a:pPr>
            <a:r>
              <a:rPr lang="en-SG" dirty="0">
                <a:solidFill>
                  <a:schemeClr val="tx1"/>
                </a:solidFill>
              </a:rPr>
              <a:t>Your program should include a function 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generateCode</a:t>
            </a:r>
            <a:r>
              <a:rPr lang="en-SG" dirty="0"/>
              <a:t> </a:t>
            </a:r>
            <a:r>
              <a:rPr lang="en-SG" dirty="0">
                <a:solidFill>
                  <a:schemeClr val="tx1"/>
                </a:solidFill>
              </a:rPr>
              <a:t>that takes in a single integer (the NRIC number) and returns a character (which is the check code).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You need to use the </a:t>
            </a:r>
            <a:r>
              <a:rPr lang="en-GB" dirty="0">
                <a:solidFill>
                  <a:srgbClr val="0000FF"/>
                </a:solidFill>
              </a:rPr>
              <a:t>char</a:t>
            </a:r>
            <a:r>
              <a:rPr lang="en-GB" dirty="0"/>
              <a:t> </a:t>
            </a:r>
            <a:r>
              <a:rPr lang="en-GB" dirty="0" smtClean="0"/>
              <a:t>type</a:t>
            </a:r>
            <a:endParaRPr lang="en-GB" dirty="0"/>
          </a:p>
          <a:p>
            <a:pPr lvl="2">
              <a:buFont typeface="Wingdings" pitchFamily="2" charset="2"/>
              <a:buChar char="q"/>
            </a:pPr>
            <a:r>
              <a:rPr lang="en-GB" dirty="0"/>
              <a:t>A character constant is enclosed in single quotes (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>
                <a:solidFill>
                  <a:srgbClr val="006600"/>
                </a:solidFill>
              </a:rPr>
              <a:t>'A'</a:t>
            </a:r>
            <a:r>
              <a:rPr lang="en-GB" dirty="0"/>
              <a:t>, </a:t>
            </a:r>
            <a:r>
              <a:rPr lang="en-GB" dirty="0">
                <a:solidFill>
                  <a:srgbClr val="006600"/>
                </a:solidFill>
              </a:rPr>
              <a:t>'Z'</a:t>
            </a:r>
            <a:r>
              <a:rPr lang="en-GB" dirty="0"/>
              <a:t>).</a:t>
            </a:r>
          </a:p>
          <a:p>
            <a:pPr lvl="2">
              <a:buFont typeface="Wingdings" pitchFamily="2" charset="2"/>
              <a:buChar char="q"/>
            </a:pPr>
            <a:r>
              <a:rPr lang="en-GB" dirty="0"/>
              <a:t>The format </a:t>
            </a:r>
            <a:r>
              <a:rPr lang="en-GB" dirty="0" err="1"/>
              <a:t>specifier</a:t>
            </a:r>
            <a:r>
              <a:rPr lang="en-GB" dirty="0"/>
              <a:t> for char type is </a:t>
            </a:r>
            <a:r>
              <a:rPr lang="en-GB" dirty="0">
                <a:solidFill>
                  <a:srgbClr val="FF0000"/>
                </a:solidFill>
              </a:rPr>
              <a:t>%c</a:t>
            </a:r>
            <a:r>
              <a:rPr lang="en-GB" dirty="0"/>
              <a:t> (to be used in a </a:t>
            </a:r>
            <a:r>
              <a:rPr lang="en-GB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en-GB" dirty="0"/>
              <a:t> statement</a:t>
            </a:r>
            <a:r>
              <a:rPr lang="en-GB" dirty="0" smtClean="0"/>
              <a:t>).</a:t>
            </a:r>
          </a:p>
          <a:p>
            <a:pPr lvl="2">
              <a:buFont typeface="Wingdings" pitchFamily="2" charset="2"/>
              <a:buChar char="q"/>
            </a:pPr>
            <a:r>
              <a:rPr lang="en-GB" dirty="0" smtClean="0"/>
              <a:t>Google more </a:t>
            </a:r>
            <a:r>
              <a:rPr lang="en-GB" dirty="0"/>
              <a:t>on your </a:t>
            </a:r>
            <a:r>
              <a:rPr lang="en-GB" dirty="0" smtClean="0"/>
              <a:t>own if needed.</a:t>
            </a:r>
          </a:p>
          <a:p>
            <a:pPr>
              <a:buNone/>
            </a:pPr>
            <a:endParaRPr lang="en-SG" sz="1800" i="1" dirty="0" smtClean="0">
              <a:solidFill>
                <a:srgbClr val="800000"/>
              </a:solidFill>
            </a:endParaRPr>
          </a:p>
          <a:p>
            <a:pPr>
              <a:buNone/>
            </a:pPr>
            <a:endParaRPr lang="en-SG" sz="1800" i="1" dirty="0" smtClean="0">
              <a:solidFill>
                <a:srgbClr val="800000"/>
              </a:solidFill>
            </a:endParaRPr>
          </a:p>
          <a:p>
            <a:pPr>
              <a:buNone/>
            </a:pPr>
            <a:endParaRPr lang="en-SG" sz="1800" i="1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SG" sz="2000" i="1" dirty="0" smtClean="0">
                <a:solidFill>
                  <a:srgbClr val="800000"/>
                </a:solidFill>
              </a:rPr>
              <a:t>* This exercise is mounted on </a:t>
            </a:r>
            <a:r>
              <a:rPr lang="en-SG" sz="2000" i="1" dirty="0" err="1" smtClean="0">
                <a:solidFill>
                  <a:srgbClr val="800000"/>
                </a:solidFill>
              </a:rPr>
              <a:t>CodeCrunch</a:t>
            </a:r>
            <a:r>
              <a:rPr lang="en-SG" sz="2000" i="1" dirty="0" smtClean="0">
                <a:solidFill>
                  <a:srgbClr val="800000"/>
                </a:solidFill>
              </a:rPr>
              <a:t> as a self-practice exercise.</a:t>
            </a:r>
            <a:endParaRPr lang="en-SG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6035" y="5095840"/>
            <a:ext cx="4927264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Enter 7-digit NRIC number: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7888598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Check code is </a:t>
            </a:r>
            <a:r>
              <a:rPr lang="en-US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en-US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#4: Taxi Fare (1/4)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36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45476"/>
          </a:xfrm>
        </p:spPr>
        <p:txBody>
          <a:bodyPr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The taxi fare structure in Singapore must be one of the most complex in the world! </a:t>
            </a:r>
            <a:r>
              <a:rPr lang="en-SG" sz="2000" dirty="0" smtClean="0">
                <a:solidFill>
                  <a:schemeClr val="tx1"/>
                </a:solidFill>
              </a:rPr>
              <a:t>See </a:t>
            </a:r>
            <a:r>
              <a:rPr lang="en-SG" sz="20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SG" sz="2000" dirty="0">
                <a:solidFill>
                  <a:schemeClr val="tx1"/>
                </a:solidFill>
                <a:hlinkClick r:id="rId3"/>
              </a:rPr>
              <a:t>://www.taxisingapore.com/taxi-fare</a:t>
            </a:r>
            <a:r>
              <a:rPr lang="en-SG" sz="2000" dirty="0" smtClean="0">
                <a:solidFill>
                  <a:schemeClr val="tx1"/>
                </a:solidFill>
                <a:hlinkClick r:id="rId3"/>
              </a:rPr>
              <a:t>/</a:t>
            </a:r>
            <a:endParaRPr lang="en-SG" sz="2000" dirty="0" smtClean="0">
              <a:solidFill>
                <a:schemeClr val="tx1"/>
              </a:solidFill>
            </a:endParaRPr>
          </a:p>
          <a:p>
            <a:r>
              <a:rPr lang="en-SG" sz="2000" dirty="0">
                <a:solidFill>
                  <a:schemeClr val="tx1"/>
                </a:solidFill>
              </a:rPr>
              <a:t>In this exercise, we use a (grossly) simplified fare structure</a:t>
            </a:r>
            <a:r>
              <a:rPr lang="en-SG" sz="20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00FF"/>
                </a:solidFill>
              </a:rPr>
              <a:t>Basic Fare</a:t>
            </a:r>
            <a:r>
              <a:rPr lang="en-US" sz="1800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00FF"/>
                </a:solidFill>
              </a:rPr>
              <a:t>Surcharge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ym typeface="Wingdings" pitchFamily="2" charset="2"/>
              </a:rPr>
              <a:t>(applicable at the time of boarding</a:t>
            </a:r>
            <a:r>
              <a:rPr lang="en-US" sz="1800" dirty="0" smtClean="0">
                <a:sym typeface="Wingdings" pitchFamily="2" charset="2"/>
              </a:rPr>
              <a:t>):</a:t>
            </a:r>
            <a:endParaRPr lang="en-SG" sz="1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964"/>
              </p:ext>
            </p:extLst>
          </p:nvPr>
        </p:nvGraphicFramePr>
        <p:xfrm>
          <a:off x="1579756" y="2880628"/>
          <a:ext cx="538975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805"/>
                <a:gridCol w="1077951"/>
              </a:tblGrid>
              <a:tr h="2826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Flag-down</a:t>
                      </a:r>
                      <a:r>
                        <a:rPr lang="en-US" sz="1600" baseline="0" dirty="0" smtClean="0"/>
                        <a:t> (inclusive of 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baseline="0" dirty="0" smtClean="0"/>
                        <a:t> km or less)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$3.40</a:t>
                      </a:r>
                      <a:endParaRPr lang="en-US" sz="1600" dirty="0"/>
                    </a:p>
                  </a:txBody>
                  <a:tcPr/>
                </a:tc>
              </a:tr>
              <a:tr h="282625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Every 400m thereafter or less up to 10.2km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$0.22</a:t>
                      </a:r>
                      <a:endParaRPr lang="en-US" sz="1500" dirty="0"/>
                    </a:p>
                  </a:txBody>
                  <a:tcPr/>
                </a:tc>
              </a:tr>
              <a:tr h="3126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Every 350m thereafter or less after 10.2km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$0.22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97895"/>
              </p:ext>
            </p:extLst>
          </p:nvPr>
        </p:nvGraphicFramePr>
        <p:xfrm>
          <a:off x="350883" y="4612970"/>
          <a:ext cx="859109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050"/>
                <a:gridCol w="1997035"/>
                <a:gridCol w="2053332"/>
                <a:gridCol w="2149680"/>
              </a:tblGrid>
              <a:tr h="36012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dayType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Midnight charge (12am – 5:59am)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hour charge (6am – 9:29am)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hour charge (6pm – 11:59pm)</a:t>
                      </a:r>
                      <a:endParaRPr lang="en-US" sz="1600" dirty="0"/>
                    </a:p>
                  </a:txBody>
                  <a:tcPr/>
                </a:tc>
              </a:tr>
              <a:tr h="18953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0: Weekends &amp; PH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50% of metered fare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None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25% of metered fare</a:t>
                      </a:r>
                      <a:endParaRPr lang="en-US" sz="1500" dirty="0"/>
                    </a:p>
                  </a:txBody>
                  <a:tcPr/>
                </a:tc>
              </a:tr>
              <a:tr h="270593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1: Weekdays</a:t>
                      </a:r>
                      <a:r>
                        <a:rPr lang="en-US" sz="1500" baseline="0" dirty="0" smtClean="0"/>
                        <a:t> and non-PH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50% of metered fare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25% of metered fare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25% of metered fare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54152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#4: Taxi Fare (2/4)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37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79825"/>
          </a:xfrm>
        </p:spPr>
        <p:txBody>
          <a:bodyPr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Write a program </a:t>
            </a:r>
            <a:r>
              <a:rPr lang="en-SG" sz="2000" dirty="0" smtClean="0"/>
              <a:t>Week4_TaxiFare.c</a:t>
            </a:r>
            <a:r>
              <a:rPr lang="en-SG" sz="2000" dirty="0" smtClean="0">
                <a:solidFill>
                  <a:schemeClr val="tx1"/>
                </a:solidFill>
              </a:rPr>
              <a:t> </a:t>
            </a:r>
            <a:r>
              <a:rPr lang="en-SG" sz="2000" dirty="0">
                <a:solidFill>
                  <a:schemeClr val="tx1"/>
                </a:solidFill>
              </a:rPr>
              <a:t>that </a:t>
            </a:r>
            <a:r>
              <a:rPr lang="en-SG" sz="2000" dirty="0" smtClean="0">
                <a:solidFill>
                  <a:schemeClr val="tx1"/>
                </a:solidFill>
              </a:rPr>
              <a:t>reads </a:t>
            </a:r>
            <a:r>
              <a:rPr lang="en-SG" sz="2000" dirty="0">
                <a:solidFill>
                  <a:schemeClr val="tx1"/>
                </a:solidFill>
              </a:rPr>
              <a:t>the following input data (all </a:t>
            </a:r>
            <a:r>
              <a:rPr lang="en-SG" sz="2000" dirty="0" smtClean="0">
                <a:solidFill>
                  <a:schemeClr val="tx1"/>
                </a:solidFill>
              </a:rPr>
              <a:t>of </a:t>
            </a:r>
            <a:r>
              <a:rPr lang="en-SG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dirty="0">
                <a:solidFill>
                  <a:schemeClr val="tx1"/>
                </a:solidFill>
              </a:rPr>
              <a:t> type) from the user, and computes the taxi fare</a:t>
            </a:r>
            <a:r>
              <a:rPr lang="en-SG" sz="2000" dirty="0" smtClean="0">
                <a:solidFill>
                  <a:schemeClr val="tx1"/>
                </a:solidFill>
              </a:rPr>
              <a:t>:</a:t>
            </a:r>
            <a:endParaRPr lang="en-SG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solidFill>
                  <a:srgbClr val="C00000"/>
                </a:solidFill>
              </a:rPr>
              <a:t>dayType</a:t>
            </a:r>
            <a:r>
              <a:rPr lang="en-US" sz="1800" dirty="0"/>
              <a:t>: 0 represents weekends and public holidays (PH for short); 1 represents weekdays and </a:t>
            </a:r>
            <a:r>
              <a:rPr lang="en-US" sz="1800" dirty="0" smtClean="0"/>
              <a:t>non-PH;</a:t>
            </a:r>
            <a:endParaRPr lang="en-SG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sz="1800" dirty="0" err="1">
                <a:solidFill>
                  <a:srgbClr val="C00000"/>
                </a:solidFill>
              </a:rPr>
              <a:t>boardHour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C00000"/>
                </a:solidFill>
              </a:rPr>
              <a:t>boardMin</a:t>
            </a:r>
            <a:r>
              <a:rPr lang="en-US" sz="1800" dirty="0"/>
              <a:t>: the hour and minute the passengers board the taxi (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6600"/>
                </a:solidFill>
              </a:rPr>
              <a:t>14 27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if the passengers board the taxi at </a:t>
            </a:r>
            <a:r>
              <a:rPr lang="en-US" sz="1800" dirty="0" smtClean="0"/>
              <a:t>2:27pm);</a:t>
            </a:r>
            <a:endParaRPr lang="en-SG" sz="1800" dirty="0"/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distance</a:t>
            </a:r>
            <a:r>
              <a:rPr lang="en-US" sz="1800" dirty="0"/>
              <a:t>: the distance of the journey, in </a:t>
            </a:r>
            <a:r>
              <a:rPr lang="en-US" sz="1800" dirty="0" smtClean="0"/>
              <a:t>meters.</a:t>
            </a:r>
          </a:p>
          <a:p>
            <a:pPr>
              <a:spcBef>
                <a:spcPts val="1200"/>
              </a:spcBef>
            </a:pPr>
            <a:r>
              <a:rPr lang="en-SG" sz="2000" dirty="0" smtClean="0">
                <a:solidFill>
                  <a:schemeClr val="tx1"/>
                </a:solidFill>
              </a:rPr>
              <a:t>Modular programming is highly encouraged and the following skeleton program is provided: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Note that we calculate </a:t>
            </a:r>
            <a:r>
              <a:rPr lang="en-US" sz="2000" dirty="0" err="1" smtClean="0">
                <a:solidFill>
                  <a:srgbClr val="C00000"/>
                </a:solidFill>
              </a:rPr>
              <a:t>boardTime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err="1">
                <a:solidFill>
                  <a:srgbClr val="C00000"/>
                </a:solidFill>
              </a:rPr>
              <a:t>boardHour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rgbClr val="C00000"/>
                </a:solidFill>
              </a:rPr>
              <a:t>boardMin</a:t>
            </a:r>
            <a:r>
              <a:rPr lang="en-US" sz="2000" dirty="0" smtClean="0">
                <a:solidFill>
                  <a:schemeClr val="tx1"/>
                </a:solidFill>
              </a:rPr>
              <a:t>, to compare time conveniently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/>
              <a:t>e.g</a:t>
            </a:r>
            <a:r>
              <a:rPr lang="en-US" sz="1800" dirty="0"/>
              <a:t>., </a:t>
            </a:r>
            <a:r>
              <a:rPr lang="en-US" sz="1800" dirty="0" smtClean="0"/>
              <a:t>if </a:t>
            </a:r>
            <a:r>
              <a:rPr lang="en-US" sz="1800" dirty="0" err="1" smtClean="0">
                <a:solidFill>
                  <a:srgbClr val="C00000"/>
                </a:solidFill>
              </a:rPr>
              <a:t>boardHour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err="1">
                <a:solidFill>
                  <a:srgbClr val="C00000"/>
                </a:solidFill>
              </a:rPr>
              <a:t>boardMin</a:t>
            </a:r>
            <a:r>
              <a:rPr lang="en-US" sz="1800" dirty="0"/>
              <a:t> are </a:t>
            </a:r>
            <a:r>
              <a:rPr lang="en-US" sz="1800" dirty="0">
                <a:solidFill>
                  <a:srgbClr val="006600"/>
                </a:solidFill>
              </a:rPr>
              <a:t>14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6600"/>
                </a:solidFill>
              </a:rPr>
              <a:t>27</a:t>
            </a:r>
            <a:r>
              <a:rPr lang="en-US" sz="1800" dirty="0"/>
              <a:t> respectively, then </a:t>
            </a:r>
            <a:r>
              <a:rPr lang="en-US" sz="1800" dirty="0" err="1">
                <a:solidFill>
                  <a:srgbClr val="C00000"/>
                </a:solidFill>
              </a:rPr>
              <a:t>boardTime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006600"/>
                </a:solidFill>
              </a:rPr>
              <a:t>867</a:t>
            </a:r>
            <a:r>
              <a:rPr lang="en-US" sz="1800" dirty="0" smtClean="0"/>
              <a:t>.</a:t>
            </a:r>
            <a:endParaRPr lang="en-SG" sz="1800" dirty="0"/>
          </a:p>
        </p:txBody>
      </p:sp>
      <p:sp>
        <p:nvSpPr>
          <p:cNvPr id="7" name="TextBox 16"/>
          <p:cNvSpPr txBox="1"/>
          <p:nvPr/>
        </p:nvSpPr>
        <p:spPr>
          <a:xfrm>
            <a:off x="1503409" y="4463767"/>
            <a:ext cx="531105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800" b="1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smtClean="0"/>
              <a:t>~cs1010/lecture/Week4_TaxiFare.c </a:t>
            </a:r>
            <a:r>
              <a:rPr lang="en-US" dirty="0"/>
              <a:t>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56274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#4: Taxi Fare (3/4)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38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00110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Sample runs:</a:t>
            </a:r>
            <a:endParaRPr lang="en-SG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99223" y="1930736"/>
            <a:ext cx="4234284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Day type: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Boarding hour and minute: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14 27</a:t>
            </a:r>
          </a:p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Distance: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10950</a:t>
            </a:r>
          </a:p>
          <a:p>
            <a:pPr>
              <a:defRPr/>
            </a:pP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Total taxi fare is $</a:t>
            </a:r>
            <a:r>
              <a:rPr lang="en-SG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9.12</a:t>
            </a:r>
            <a:endParaRPr lang="en-US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761" y="3402325"/>
            <a:ext cx="4234284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Day type: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Boarding hour and minute: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Distance: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6123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Total taxi fare is </a:t>
            </a:r>
            <a:r>
              <a:rPr lang="en-SG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$7.83</a:t>
            </a:r>
            <a:endParaRPr lang="en-US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299" y="4791334"/>
            <a:ext cx="4234284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Day type: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Boarding hour and minute: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5 59</a:t>
            </a:r>
          </a:p>
          <a:p>
            <a:pPr>
              <a:defRPr/>
            </a:pPr>
            <a:r>
              <a:rPr lang="en-SG" sz="1600" dirty="0">
                <a:latin typeface="Courier New" pitchFamily="49" charset="0"/>
                <a:cs typeface="Courier New" pitchFamily="49" charset="0"/>
              </a:rPr>
              <a:t>Distance: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9000</a:t>
            </a: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SG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Total taxi fare is </a:t>
            </a:r>
            <a:r>
              <a:rPr lang="en-SG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$11.70</a:t>
            </a:r>
            <a:endParaRPr lang="en-US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2264" y="1776847"/>
            <a:ext cx="2969940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1km: $3.40</a:t>
            </a:r>
          </a:p>
          <a:p>
            <a:r>
              <a:rPr lang="en-US" sz="1400" dirty="0" smtClean="0"/>
              <a:t>Next 9.2km: 23</a:t>
            </a:r>
            <a:r>
              <a:rPr lang="en-US" sz="1400" dirty="0" smtClean="0">
                <a:sym typeface="Symbol"/>
              </a:rPr>
              <a:t>  </a:t>
            </a:r>
            <a:r>
              <a:rPr lang="en-US" sz="1400" dirty="0" smtClean="0"/>
              <a:t>$0.22 = $5.06</a:t>
            </a:r>
          </a:p>
          <a:p>
            <a:r>
              <a:rPr lang="en-US" sz="1400" dirty="0" smtClean="0"/>
              <a:t>Next 750m: 3</a:t>
            </a:r>
            <a:r>
              <a:rPr lang="en-US" sz="1400" dirty="0" smtClean="0">
                <a:sym typeface="Symbol"/>
              </a:rPr>
              <a:t>$0.22 = $0.66</a:t>
            </a:r>
          </a:p>
          <a:p>
            <a:r>
              <a:rPr lang="en-US" sz="1400" dirty="0" smtClean="0">
                <a:sym typeface="Symbol"/>
              </a:rPr>
              <a:t>Basic fare = $9.12</a:t>
            </a:r>
          </a:p>
          <a:p>
            <a:r>
              <a:rPr lang="en-US" sz="1400" dirty="0" smtClean="0">
                <a:sym typeface="Symbol"/>
              </a:rPr>
              <a:t>No surcharge</a:t>
            </a:r>
          </a:p>
          <a:p>
            <a:r>
              <a:rPr lang="en-US" sz="1400" b="1" dirty="0" smtClean="0">
                <a:sym typeface="Symbol"/>
              </a:rPr>
              <a:t>Total fare = $9.12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2264" y="3330919"/>
            <a:ext cx="2969940" cy="1169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1km: $3.40</a:t>
            </a:r>
          </a:p>
          <a:p>
            <a:r>
              <a:rPr lang="en-US" sz="1400" dirty="0" smtClean="0"/>
              <a:t>Next 5123m: 13</a:t>
            </a:r>
            <a:r>
              <a:rPr lang="en-US" sz="1400" dirty="0" smtClean="0">
                <a:sym typeface="Symbol"/>
              </a:rPr>
              <a:t>  </a:t>
            </a:r>
            <a:r>
              <a:rPr lang="en-US" sz="1400" dirty="0" smtClean="0"/>
              <a:t>$0.22 = $2.86</a:t>
            </a:r>
          </a:p>
          <a:p>
            <a:r>
              <a:rPr lang="en-US" sz="1400" dirty="0" smtClean="0">
                <a:sym typeface="Symbol"/>
              </a:rPr>
              <a:t>Basic fare = $6.26</a:t>
            </a:r>
          </a:p>
          <a:p>
            <a:r>
              <a:rPr lang="en-US" sz="1400" dirty="0" smtClean="0">
                <a:sym typeface="Symbol"/>
              </a:rPr>
              <a:t>Surcharge = 25%  $6.26 = $1.57</a:t>
            </a:r>
          </a:p>
          <a:p>
            <a:r>
              <a:rPr lang="en-US" sz="1400" b="1" dirty="0" smtClean="0">
                <a:sym typeface="Symbol"/>
              </a:rPr>
              <a:t>Total fare = $7.83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82264" y="4714135"/>
            <a:ext cx="2969940" cy="1169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1km: $3.40</a:t>
            </a:r>
          </a:p>
          <a:p>
            <a:r>
              <a:rPr lang="en-US" sz="1400" dirty="0" smtClean="0"/>
              <a:t>Next 8km: 20</a:t>
            </a:r>
            <a:r>
              <a:rPr lang="en-US" sz="1400" dirty="0" smtClean="0">
                <a:sym typeface="Symbol"/>
              </a:rPr>
              <a:t>  </a:t>
            </a:r>
            <a:r>
              <a:rPr lang="en-US" sz="1400" dirty="0" smtClean="0"/>
              <a:t>$0.22 = $4.40</a:t>
            </a:r>
          </a:p>
          <a:p>
            <a:r>
              <a:rPr lang="en-US" sz="1400" dirty="0" smtClean="0">
                <a:sym typeface="Symbol"/>
              </a:rPr>
              <a:t>Basic fare = $7.80</a:t>
            </a:r>
          </a:p>
          <a:p>
            <a:r>
              <a:rPr lang="en-US" sz="1400" dirty="0" smtClean="0">
                <a:sym typeface="Symbol"/>
              </a:rPr>
              <a:t>Surcharge = 50%  $7.80 = $3.90</a:t>
            </a:r>
          </a:p>
          <a:p>
            <a:r>
              <a:rPr lang="en-US" sz="1400" b="1" dirty="0" smtClean="0">
                <a:sym typeface="Symbol"/>
              </a:rPr>
              <a:t>Total fare = $11.70</a:t>
            </a:r>
            <a:endParaRPr lang="en-US" sz="1400" b="1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455225" y="6000875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SG" sz="2000" i="1" dirty="0" smtClean="0">
                <a:solidFill>
                  <a:srgbClr val="800000"/>
                </a:solidFill>
              </a:rPr>
              <a:t>* This exercise is mounted on </a:t>
            </a:r>
            <a:r>
              <a:rPr lang="en-SG" sz="2000" i="1" dirty="0" err="1" smtClean="0">
                <a:solidFill>
                  <a:srgbClr val="800000"/>
                </a:solidFill>
              </a:rPr>
              <a:t>CodeCrunch</a:t>
            </a:r>
            <a:r>
              <a:rPr lang="en-SG" sz="2000" i="1" dirty="0" smtClean="0">
                <a:solidFill>
                  <a:srgbClr val="800000"/>
                </a:solidFill>
              </a:rPr>
              <a:t> as a self-practice exercise.</a:t>
            </a:r>
            <a:endParaRPr lang="en-SG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45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#4: Taxi Fare (4/4)</a:t>
            </a:r>
            <a:endParaRPr lang="en-SG" dirty="0"/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39</a:t>
            </a:fld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00876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Note that due to inaccuracy of floating-point number representation, depending on how you code your formula to compute the taxi fare, the result may defer slightly from the model output </a:t>
            </a:r>
            <a:r>
              <a:rPr lang="en-US" dirty="0" err="1" smtClean="0">
                <a:solidFill>
                  <a:schemeClr val="tx1"/>
                </a:solidFill>
              </a:rPr>
              <a:t>CodeCrunch</a:t>
            </a:r>
            <a:r>
              <a:rPr lang="en-US" dirty="0" smtClean="0">
                <a:solidFill>
                  <a:schemeClr val="tx1"/>
                </a:solidFill>
              </a:rPr>
              <a:t> refers to. Hence, your program may fail </a:t>
            </a:r>
            <a:r>
              <a:rPr lang="en-US" dirty="0" err="1" smtClean="0">
                <a:solidFill>
                  <a:schemeClr val="tx1"/>
                </a:solidFill>
              </a:rPr>
              <a:t>CodeCrunch</a:t>
            </a:r>
            <a:r>
              <a:rPr lang="en-US" dirty="0" smtClean="0">
                <a:solidFill>
                  <a:schemeClr val="tx1"/>
                </a:solidFill>
              </a:rPr>
              <a:t> test.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In this case, if the difference is very small (probably in the second decimal place), just treat your answer as correct.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5627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Elbow Connector 9"/>
          <p:cNvCxnSpPr>
            <a:stCxn id="26" idx="0"/>
            <a:endCxn id="49" idx="0"/>
          </p:cNvCxnSpPr>
          <p:nvPr/>
        </p:nvCxnSpPr>
        <p:spPr bwMode="auto">
          <a:xfrm rot="5400000" flipH="1" flipV="1">
            <a:off x="1201642" y="1448168"/>
            <a:ext cx="891605" cy="1548960"/>
          </a:xfrm>
          <a:prstGeom prst="bentConnector3">
            <a:avLst>
              <a:gd name="adj1" fmla="val 125639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Elbow Connector 25"/>
          <p:cNvCxnSpPr>
            <a:stCxn id="50" idx="2"/>
            <a:endCxn id="42" idx="0"/>
          </p:cNvCxnSpPr>
          <p:nvPr/>
        </p:nvCxnSpPr>
        <p:spPr bwMode="auto">
          <a:xfrm rot="5400000" flipH="1" flipV="1">
            <a:off x="2992196" y="1385801"/>
            <a:ext cx="546417" cy="1686962"/>
          </a:xfrm>
          <a:prstGeom prst="bentConnector5">
            <a:avLst>
              <a:gd name="adj1" fmla="val -41836"/>
              <a:gd name="adj2" fmla="val 52230"/>
              <a:gd name="adj3" fmla="val 141836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27"/>
          <p:cNvCxnSpPr>
            <a:stCxn id="42" idx="2"/>
            <a:endCxn id="35" idx="0"/>
          </p:cNvCxnSpPr>
          <p:nvPr/>
        </p:nvCxnSpPr>
        <p:spPr bwMode="auto">
          <a:xfrm rot="5400000" flipH="1" flipV="1">
            <a:off x="4629645" y="1435313"/>
            <a:ext cx="529681" cy="1571201"/>
          </a:xfrm>
          <a:prstGeom prst="bentConnector5">
            <a:avLst>
              <a:gd name="adj1" fmla="val -43158"/>
              <a:gd name="adj2" fmla="val 50000"/>
              <a:gd name="adj3" fmla="val 14315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Elbow Connector 29"/>
          <p:cNvCxnSpPr>
            <a:stCxn id="39" idx="2"/>
            <a:endCxn id="34" idx="0"/>
          </p:cNvCxnSpPr>
          <p:nvPr/>
        </p:nvCxnSpPr>
        <p:spPr bwMode="auto">
          <a:xfrm rot="5400000" flipH="1" flipV="1">
            <a:off x="6255462" y="1380698"/>
            <a:ext cx="529680" cy="1680431"/>
          </a:xfrm>
          <a:prstGeom prst="bentConnector5">
            <a:avLst>
              <a:gd name="adj1" fmla="val -43158"/>
              <a:gd name="adj2" fmla="val 50000"/>
              <a:gd name="adj3" fmla="val 14315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6" name="Elbow Connector 55"/>
          <p:cNvCxnSpPr>
            <a:stCxn id="33" idx="2"/>
            <a:endCxn id="70" idx="0"/>
          </p:cNvCxnSpPr>
          <p:nvPr/>
        </p:nvCxnSpPr>
        <p:spPr bwMode="auto">
          <a:xfrm rot="5400000">
            <a:off x="4187841" y="720426"/>
            <a:ext cx="1407349" cy="49380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Elbow Connector 33"/>
          <p:cNvCxnSpPr>
            <a:stCxn id="71" idx="2"/>
            <a:endCxn id="68" idx="0"/>
          </p:cNvCxnSpPr>
          <p:nvPr/>
        </p:nvCxnSpPr>
        <p:spPr bwMode="auto">
          <a:xfrm rot="5400000" flipH="1" flipV="1">
            <a:off x="2933406" y="3382209"/>
            <a:ext cx="689292" cy="1711080"/>
          </a:xfrm>
          <a:prstGeom prst="bentConnector5">
            <a:avLst>
              <a:gd name="adj1" fmla="val -33164"/>
              <a:gd name="adj2" fmla="val 52216"/>
              <a:gd name="adj3" fmla="val 133164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35"/>
          <p:cNvCxnSpPr>
            <a:stCxn id="69" idx="2"/>
            <a:endCxn id="66" idx="0"/>
          </p:cNvCxnSpPr>
          <p:nvPr/>
        </p:nvCxnSpPr>
        <p:spPr bwMode="auto">
          <a:xfrm rot="5400000" flipH="1" flipV="1">
            <a:off x="4643984" y="3382709"/>
            <a:ext cx="529682" cy="1550467"/>
          </a:xfrm>
          <a:prstGeom prst="bentConnector5">
            <a:avLst>
              <a:gd name="adj1" fmla="val -43158"/>
              <a:gd name="adj2" fmla="val 50000"/>
              <a:gd name="adj3" fmla="val 14315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Elbow Connector 42"/>
          <p:cNvCxnSpPr>
            <a:stCxn id="67" idx="2"/>
            <a:endCxn id="65" idx="0"/>
          </p:cNvCxnSpPr>
          <p:nvPr/>
        </p:nvCxnSpPr>
        <p:spPr bwMode="auto">
          <a:xfrm rot="5400000" flipH="1" flipV="1">
            <a:off x="6257447" y="3319713"/>
            <a:ext cx="529682" cy="1676458"/>
          </a:xfrm>
          <a:prstGeom prst="bentConnector5">
            <a:avLst>
              <a:gd name="adj1" fmla="val -43158"/>
              <a:gd name="adj2" fmla="val 50000"/>
              <a:gd name="adj3" fmla="val 143158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Shapes: Sequential Control Flow</a:t>
            </a:r>
            <a:endParaRPr lang="en-SG" dirty="0"/>
          </a:p>
        </p:txBody>
      </p:sp>
      <p:sp>
        <p:nvSpPr>
          <p:cNvPr id="62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165856"/>
            <a:ext cx="8229600" cy="954107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Each of the above </a:t>
            </a:r>
            <a:r>
              <a:rPr lang="en-SG" sz="2800" dirty="0" smtClean="0">
                <a:solidFill>
                  <a:schemeClr val="tx1"/>
                </a:solidFill>
              </a:rPr>
              <a:t>drawing may </a:t>
            </a:r>
            <a:r>
              <a:rPr lang="en-SG" sz="2800" dirty="0">
                <a:solidFill>
                  <a:schemeClr val="tx1"/>
                </a:solidFill>
              </a:rPr>
              <a:t>be implemented as a function.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18464" y="2668450"/>
            <a:ext cx="1309000" cy="822897"/>
            <a:chOff x="3206940" y="157055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26" name="Rectangle 25"/>
            <p:cNvSpPr/>
            <p:nvPr/>
          </p:nvSpPr>
          <p:spPr>
            <a:xfrm>
              <a:off x="3206940" y="157055"/>
              <a:ext cx="1059363" cy="529681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3206940" y="157055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 2 Shapes</a:t>
              </a:r>
              <a:endParaRPr lang="en-US" sz="12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17003" y="1776845"/>
            <a:ext cx="1209842" cy="725645"/>
            <a:chOff x="1284196" y="909203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1284196" y="909203"/>
              <a:ext cx="1059363" cy="529681"/>
            </a:xfrm>
            <a:prstGeom prst="rect">
              <a:avLst/>
            </a:prstGeom>
            <a:solidFill>
              <a:srgbClr val="DDEBCF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1284196" y="909203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 Male Stick Figure</a:t>
              </a:r>
              <a:endParaRPr lang="en-US" sz="12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79204" y="1956073"/>
            <a:ext cx="1059363" cy="529681"/>
            <a:chOff x="2366" y="1661351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42" name="Rectangle 41"/>
            <p:cNvSpPr/>
            <p:nvPr/>
          </p:nvSpPr>
          <p:spPr>
            <a:xfrm>
              <a:off x="2366" y="1661351"/>
              <a:ext cx="1059363" cy="529681"/>
            </a:xfrm>
            <a:prstGeom prst="rect">
              <a:avLst/>
            </a:prstGeom>
            <a:gradFill rotWithShape="0">
              <a:gsLst>
                <a:gs pos="50000">
                  <a:srgbClr val="9CB86E"/>
                </a:gs>
                <a:gs pos="0">
                  <a:srgbClr val="DDEBCF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2366" y="1661351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 Circle</a:t>
              </a:r>
              <a:endParaRPr lang="en-US" sz="12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50405" y="1956073"/>
            <a:ext cx="1059363" cy="529681"/>
            <a:chOff x="1284196" y="1661351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35" name="Rectangle 34"/>
            <p:cNvSpPr/>
            <p:nvPr/>
          </p:nvSpPr>
          <p:spPr>
            <a:xfrm>
              <a:off x="1284196" y="1661351"/>
              <a:ext cx="1059363" cy="529681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1284196" y="1661351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 Rectangle</a:t>
              </a:r>
              <a:endParaRPr lang="en-US" sz="12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30836" y="1956074"/>
            <a:ext cx="1059363" cy="529681"/>
            <a:chOff x="2566025" y="1661351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33" name="Rectangle 32"/>
            <p:cNvSpPr/>
            <p:nvPr/>
          </p:nvSpPr>
          <p:spPr>
            <a:xfrm>
              <a:off x="2566025" y="1661351"/>
              <a:ext cx="1059363" cy="529681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2566025" y="1661351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Inverted V</a:t>
              </a:r>
              <a:endParaRPr lang="en-US" sz="1200" kern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817002" y="3893104"/>
            <a:ext cx="1211020" cy="689291"/>
            <a:chOff x="5129685" y="909203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70" name="Rectangle 69"/>
            <p:cNvSpPr/>
            <p:nvPr/>
          </p:nvSpPr>
          <p:spPr>
            <a:xfrm>
              <a:off x="5129685" y="909203"/>
              <a:ext cx="1059363" cy="529681"/>
            </a:xfrm>
            <a:prstGeom prst="rect">
              <a:avLst/>
            </a:prstGeom>
            <a:solidFill>
              <a:srgbClr val="DDEBCF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1" name="Rectangle 70"/>
            <p:cNvSpPr/>
            <p:nvPr/>
          </p:nvSpPr>
          <p:spPr>
            <a:xfrm>
              <a:off x="5129685" y="909203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 Female Stick Figure</a:t>
              </a:r>
              <a:endParaRPr lang="en-US" sz="1200" kern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3910" y="3893103"/>
            <a:ext cx="1059363" cy="529681"/>
            <a:chOff x="3847855" y="1661351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68" name="Rectangle 67"/>
            <p:cNvSpPr/>
            <p:nvPr/>
          </p:nvSpPr>
          <p:spPr>
            <a:xfrm>
              <a:off x="3847855" y="1661351"/>
              <a:ext cx="1059363" cy="529681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3847855" y="1661351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 Circle</a:t>
              </a:r>
              <a:endParaRPr lang="en-US" sz="1200" kern="12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54377" y="3893102"/>
            <a:ext cx="1059363" cy="529681"/>
            <a:chOff x="5129685" y="1661351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66" name="Rectangle 65"/>
            <p:cNvSpPr/>
            <p:nvPr/>
          </p:nvSpPr>
          <p:spPr>
            <a:xfrm>
              <a:off x="5129685" y="1661351"/>
              <a:ext cx="1059363" cy="529681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7" name="Rectangle 66"/>
            <p:cNvSpPr/>
            <p:nvPr/>
          </p:nvSpPr>
          <p:spPr>
            <a:xfrm>
              <a:off x="5129685" y="1661351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Draw Triangle</a:t>
              </a:r>
              <a:endParaRPr lang="en-US" sz="1200" kern="12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30835" y="3893101"/>
            <a:ext cx="1059363" cy="529681"/>
            <a:chOff x="6411515" y="1661351"/>
            <a:chExt cx="1059363" cy="529681"/>
          </a:xfrm>
          <a:scene3d>
            <a:camera prst="orthographicFront"/>
            <a:lightRig rig="flat" dir="t"/>
          </a:scene3d>
        </p:grpSpPr>
        <p:sp>
          <p:nvSpPr>
            <p:cNvPr id="64" name="Rectangle 63"/>
            <p:cNvSpPr/>
            <p:nvPr/>
          </p:nvSpPr>
          <p:spPr>
            <a:xfrm>
              <a:off x="6411515" y="1661351"/>
              <a:ext cx="1059363" cy="529681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11515" y="1661351"/>
              <a:ext cx="1059363" cy="5296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Draw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 Inverted V</a:t>
              </a:r>
              <a:endParaRPr lang="en-US" sz="1200" kern="1200" dirty="0"/>
            </a:p>
          </p:txBody>
        </p:sp>
      </p:grpSp>
      <p:pic>
        <p:nvPicPr>
          <p:cNvPr id="60" name="Picture 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6865" y="1395793"/>
            <a:ext cx="556598" cy="165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7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963" y="3514499"/>
            <a:ext cx="543499" cy="162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SG" sz="2800" b="1" baseline="30000">
              <a:solidFill>
                <a:srgbClr val="800000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40</a:t>
            </a:fld>
            <a:endParaRPr lang="en-US" sz="1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Today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62788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00FF"/>
                </a:solidFill>
              </a:rPr>
              <a:t>Selection statements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and </a:t>
            </a:r>
            <a:r>
              <a:rPr lang="en-US" sz="2400" i="1" dirty="0">
                <a:solidFill>
                  <a:srgbClr val="0000FF"/>
                </a:solidFill>
              </a:rPr>
              <a:t>if-else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statements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/>
              <a:t>Conditions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/>
              <a:t>Truth values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/>
              <a:t>Logical </a:t>
            </a:r>
            <a:r>
              <a:rPr lang="en-US" sz="2400" dirty="0"/>
              <a:t>operator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/>
              <a:t>Relational </a:t>
            </a:r>
            <a:r>
              <a:rPr lang="en-US" sz="2400" dirty="0" smtClean="0"/>
              <a:t>operator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dirty="0" smtClean="0"/>
              <a:t>Short-circuit evaluation</a:t>
            </a:r>
          </a:p>
          <a:p>
            <a:pPr lvl="2">
              <a:spcBef>
                <a:spcPts val="900"/>
              </a:spcBef>
              <a:buFont typeface="Wingdings" pitchFamily="2" charset="2"/>
              <a:buChar char="q"/>
            </a:pPr>
            <a:r>
              <a:rPr lang="en-US" sz="2400" i="1" dirty="0" smtClean="0">
                <a:solidFill>
                  <a:srgbClr val="0000FF"/>
                </a:solidFill>
              </a:rPr>
              <a:t>switch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statement</a:t>
            </a:r>
            <a:endParaRPr lang="en-SG" sz="2400" dirty="0"/>
          </a:p>
        </p:txBody>
      </p:sp>
      <p:pic>
        <p:nvPicPr>
          <p:cNvPr id="12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>
            <a:stCxn id="89" idx="0"/>
          </p:cNvCxnSpPr>
          <p:nvPr/>
        </p:nvCxnSpPr>
        <p:spPr bwMode="auto">
          <a:xfrm flipV="1">
            <a:off x="996075" y="3213297"/>
            <a:ext cx="3688" cy="47018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  <p:cxnSp>
        <p:nvCxnSpPr>
          <p:cNvPr id="48" name="Elbow Connector 47"/>
          <p:cNvCxnSpPr>
            <a:stCxn id="74" idx="3"/>
            <a:endCxn id="35" idx="0"/>
          </p:cNvCxnSpPr>
          <p:nvPr/>
        </p:nvCxnSpPr>
        <p:spPr bwMode="auto">
          <a:xfrm flipV="1">
            <a:off x="1634644" y="3773403"/>
            <a:ext cx="1263016" cy="949416"/>
          </a:xfrm>
          <a:prstGeom prst="bentConnector4">
            <a:avLst>
              <a:gd name="adj1" fmla="val 34250"/>
              <a:gd name="adj2" fmla="val 124078"/>
            </a:avLst>
          </a:prstGeom>
          <a:solidFill>
            <a:schemeClr val="accent1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Elbow Connector 52"/>
          <p:cNvCxnSpPr>
            <a:stCxn id="35" idx="2"/>
            <a:endCxn id="64" idx="0"/>
          </p:cNvCxnSpPr>
          <p:nvPr/>
        </p:nvCxnSpPr>
        <p:spPr bwMode="auto">
          <a:xfrm rot="5400000" flipH="1" flipV="1">
            <a:off x="3421177" y="3249886"/>
            <a:ext cx="397838" cy="1444873"/>
          </a:xfrm>
          <a:prstGeom prst="bentConnector5">
            <a:avLst>
              <a:gd name="adj1" fmla="val -57461"/>
              <a:gd name="adj2" fmla="val 50000"/>
              <a:gd name="adj3" fmla="val 157461"/>
            </a:avLst>
          </a:prstGeom>
          <a:solidFill>
            <a:schemeClr val="accent1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Elbow Connector 53"/>
          <p:cNvCxnSpPr>
            <a:stCxn id="66" idx="2"/>
            <a:endCxn id="51" idx="0"/>
          </p:cNvCxnSpPr>
          <p:nvPr/>
        </p:nvCxnSpPr>
        <p:spPr bwMode="auto">
          <a:xfrm rot="5400000" flipH="1" flipV="1">
            <a:off x="4859379" y="3238156"/>
            <a:ext cx="416240" cy="1449933"/>
          </a:xfrm>
          <a:prstGeom prst="bentConnector5">
            <a:avLst>
              <a:gd name="adj1" fmla="val -54920"/>
              <a:gd name="adj2" fmla="val 50000"/>
              <a:gd name="adj3" fmla="val 154920"/>
            </a:avLst>
          </a:prstGeom>
          <a:solidFill>
            <a:schemeClr val="accent1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Elbow Connector 54"/>
          <p:cNvCxnSpPr>
            <a:stCxn id="51" idx="2"/>
            <a:endCxn id="49" idx="0"/>
          </p:cNvCxnSpPr>
          <p:nvPr/>
        </p:nvCxnSpPr>
        <p:spPr bwMode="auto">
          <a:xfrm rot="5400000" flipH="1" flipV="1">
            <a:off x="6270167" y="3258906"/>
            <a:ext cx="416235" cy="1371638"/>
          </a:xfrm>
          <a:prstGeom prst="bentConnector5">
            <a:avLst>
              <a:gd name="adj1" fmla="val -54921"/>
              <a:gd name="adj2" fmla="val 50000"/>
              <a:gd name="adj3" fmla="val 154921"/>
            </a:avLst>
          </a:prstGeom>
          <a:solidFill>
            <a:schemeClr val="accent1"/>
          </a:solidFill>
          <a:ln w="12700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Elbow Connector 56"/>
          <p:cNvCxnSpPr>
            <a:stCxn id="78" idx="2"/>
            <a:endCxn id="83" idx="0"/>
          </p:cNvCxnSpPr>
          <p:nvPr/>
        </p:nvCxnSpPr>
        <p:spPr bwMode="auto">
          <a:xfrm rot="5400000" flipH="1" flipV="1">
            <a:off x="3435740" y="4815736"/>
            <a:ext cx="362120" cy="1421745"/>
          </a:xfrm>
          <a:prstGeom prst="bentConnector5">
            <a:avLst>
              <a:gd name="adj1" fmla="val -63128"/>
              <a:gd name="adj2" fmla="val 50000"/>
              <a:gd name="adj3" fmla="val 163128"/>
            </a:avLst>
          </a:prstGeom>
          <a:solidFill>
            <a:schemeClr val="accent1"/>
          </a:solidFill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8" name="Elbow Connector 57"/>
          <p:cNvCxnSpPr>
            <a:stCxn id="84" idx="2"/>
            <a:endCxn id="82" idx="0"/>
          </p:cNvCxnSpPr>
          <p:nvPr/>
        </p:nvCxnSpPr>
        <p:spPr bwMode="auto">
          <a:xfrm rot="5400000" flipH="1" flipV="1">
            <a:off x="4880081" y="4793140"/>
            <a:ext cx="397840" cy="1502656"/>
          </a:xfrm>
          <a:prstGeom prst="bentConnector5">
            <a:avLst>
              <a:gd name="adj1" fmla="val -57460"/>
              <a:gd name="adj2" fmla="val 50000"/>
              <a:gd name="adj3" fmla="val 157460"/>
            </a:avLst>
          </a:prstGeom>
          <a:solidFill>
            <a:schemeClr val="accent1"/>
          </a:solidFill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9" name="Elbow Connector 58"/>
          <p:cNvCxnSpPr>
            <a:stCxn id="81" idx="2"/>
            <a:endCxn id="79" idx="0"/>
          </p:cNvCxnSpPr>
          <p:nvPr/>
        </p:nvCxnSpPr>
        <p:spPr bwMode="auto">
          <a:xfrm rot="5400000" flipH="1" flipV="1">
            <a:off x="6314485" y="4873214"/>
            <a:ext cx="386017" cy="1354330"/>
          </a:xfrm>
          <a:prstGeom prst="bentConnector5">
            <a:avLst>
              <a:gd name="adj1" fmla="val -59220"/>
              <a:gd name="adj2" fmla="val 50000"/>
              <a:gd name="adj3" fmla="val 159220"/>
            </a:avLst>
          </a:prstGeom>
          <a:solidFill>
            <a:schemeClr val="accent1"/>
          </a:solidFill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Elbow Connector 62"/>
          <p:cNvCxnSpPr>
            <a:stCxn id="74" idx="2"/>
            <a:endCxn id="78" idx="1"/>
          </p:cNvCxnSpPr>
          <p:nvPr/>
        </p:nvCxnSpPr>
        <p:spPr bwMode="auto">
          <a:xfrm rot="16200000" flipH="1">
            <a:off x="1481862" y="4482523"/>
            <a:ext cx="536751" cy="1515701"/>
          </a:xfrm>
          <a:prstGeom prst="bentConnector2">
            <a:avLst/>
          </a:prstGeom>
          <a:solidFill>
            <a:schemeClr val="accent1"/>
          </a:solidFill>
          <a:ln w="12700" cap="sq" cmpd="sng" algn="ctr">
            <a:solidFill>
              <a:srgbClr val="C00000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365434" y="4355122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Choice 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0021" y="5255055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Choice 2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</a:t>
            </a:r>
            <a:r>
              <a:rPr lang="en-US" dirty="0"/>
              <a:t>Shapes: Alternative Control Flow</a:t>
            </a:r>
            <a:endParaRPr lang="en-SG" dirty="0"/>
          </a:p>
        </p:txBody>
      </p:sp>
      <p:sp>
        <p:nvSpPr>
          <p:cNvPr id="7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72" name="Content Placeholder 2"/>
          <p:cNvSpPr txBox="1">
            <a:spLocks/>
          </p:cNvSpPr>
          <p:nvPr/>
        </p:nvSpPr>
        <p:spPr bwMode="auto">
          <a:xfrm>
            <a:off x="457200" y="1371600"/>
            <a:ext cx="6974986" cy="16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300"/>
              </a:spcBef>
              <a:buSzPct val="120000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Revised problem </a:t>
            </a:r>
            <a:r>
              <a:rPr lang="en-GB" sz="2800" dirty="0">
                <a:solidFill>
                  <a:srgbClr val="C00000"/>
                </a:solidFill>
              </a:rPr>
              <a:t>statement:</a:t>
            </a:r>
          </a:p>
          <a:p>
            <a:pPr marL="457200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/>
              <a:t>Ask a user </a:t>
            </a:r>
            <a:r>
              <a:rPr lang="en-GB" dirty="0" smtClean="0"/>
              <a:t>to select </a:t>
            </a:r>
            <a:r>
              <a:rPr lang="en-GB" dirty="0"/>
              <a:t>one of the </a:t>
            </a:r>
            <a:r>
              <a:rPr lang="en-GB" dirty="0" smtClean="0"/>
              <a:t>shapes to print:</a:t>
            </a:r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 smtClean="0">
                <a:solidFill>
                  <a:srgbClr val="C00000"/>
                </a:solidFill>
              </a:rPr>
              <a:t>choice </a:t>
            </a:r>
            <a:r>
              <a:rPr lang="en-GB" dirty="0">
                <a:solidFill>
                  <a:srgbClr val="C00000"/>
                </a:solidFill>
              </a:rPr>
              <a:t>1</a:t>
            </a:r>
            <a:r>
              <a:rPr lang="en-GB" dirty="0"/>
              <a:t>: </a:t>
            </a:r>
            <a:r>
              <a:rPr lang="en-GB" dirty="0" smtClean="0"/>
              <a:t>draw </a:t>
            </a:r>
            <a:r>
              <a:rPr lang="en-GB" dirty="0"/>
              <a:t>a male stick figure, </a:t>
            </a:r>
            <a:endParaRPr lang="en-GB" dirty="0" smtClean="0"/>
          </a:p>
          <a:p>
            <a:pPr marL="857250" lvl="1" indent="-457200" eaLnBrk="1" hangingPunct="1">
              <a:spcBef>
                <a:spcPts val="300"/>
              </a:spcBef>
              <a:buSzPct val="120000"/>
              <a:buFontTx/>
              <a:buChar char="-"/>
            </a:pPr>
            <a:r>
              <a:rPr lang="en-GB" dirty="0" smtClean="0">
                <a:solidFill>
                  <a:srgbClr val="C00000"/>
                </a:solidFill>
              </a:rPr>
              <a:t>choice 2</a:t>
            </a:r>
            <a:r>
              <a:rPr lang="en-GB" dirty="0" smtClean="0"/>
              <a:t>: </a:t>
            </a:r>
            <a:r>
              <a:rPr lang="en-GB" dirty="0"/>
              <a:t>draw a female stick figure.</a:t>
            </a:r>
            <a:endParaRPr lang="en-GB" sz="1000" i="1" dirty="0">
              <a:solidFill>
                <a:srgbClr val="0000FF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 bwMode="auto">
          <a:xfrm>
            <a:off x="350130" y="4473638"/>
            <a:ext cx="1284514" cy="498361"/>
          </a:xfrm>
          <a:prstGeom prst="flowChartDecision">
            <a:avLst/>
          </a:prstGeom>
          <a:solidFill>
            <a:srgbClr val="FFCC66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cs typeface="Arial" charset="0"/>
              </a:rPr>
              <a:t>Choice?</a:t>
            </a:r>
          </a:p>
        </p:txBody>
      </p:sp>
      <p:cxnSp>
        <p:nvCxnSpPr>
          <p:cNvPr id="75" name="Straight Arrow Connector 74"/>
          <p:cNvCxnSpPr>
            <a:stCxn id="74" idx="0"/>
            <a:endCxn id="89" idx="2"/>
          </p:cNvCxnSpPr>
          <p:nvPr/>
        </p:nvCxnSpPr>
        <p:spPr bwMode="auto">
          <a:xfrm flipV="1">
            <a:off x="992387" y="4081317"/>
            <a:ext cx="3688" cy="39232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triangle" w="sm" len="sm"/>
            <a:tailEnd type="none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2499820" y="3773403"/>
            <a:ext cx="795679" cy="397839"/>
            <a:chOff x="3855473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33" name="Rectangle 32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55473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Male Stick Figure</a:t>
              </a:r>
              <a:endParaRPr lang="en-US" sz="10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44693" y="3773404"/>
            <a:ext cx="795679" cy="397839"/>
            <a:chOff x="2892702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64" name="Rectangle 63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92702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Circle</a:t>
              </a:r>
              <a:endParaRPr lang="en-US" sz="1000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394626" y="3755003"/>
            <a:ext cx="795679" cy="397839"/>
            <a:chOff x="3855473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51" name="Rectangle 50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55473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Rectangle</a:t>
              </a:r>
              <a:endParaRPr lang="en-US" sz="10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66264" y="3736607"/>
            <a:ext cx="795679" cy="397839"/>
            <a:chOff x="4818245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49" name="Rectangle 48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18245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29833" y="5345549"/>
            <a:ext cx="795679" cy="397839"/>
            <a:chOff x="5781017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83" name="Rectangle 82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81017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Circle</a:t>
              </a:r>
              <a:endParaRPr lang="en-US" sz="1000" kern="12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32489" y="5345548"/>
            <a:ext cx="795679" cy="397839"/>
            <a:chOff x="6743788" y="1455344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81" name="Rectangle 80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743788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Triangle</a:t>
              </a:r>
              <a:endParaRPr lang="en-US" sz="1000" kern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776428" y="5357370"/>
            <a:ext cx="806070" cy="397839"/>
            <a:chOff x="7696169" y="1455344"/>
            <a:chExt cx="806070" cy="397839"/>
          </a:xfrm>
          <a:scene3d>
            <a:camera prst="orthographicFront"/>
            <a:lightRig rig="flat" dir="t"/>
          </a:scene3d>
        </p:grpSpPr>
        <p:sp>
          <p:nvSpPr>
            <p:cNvPr id="79" name="Rectangle 78"/>
            <p:cNvSpPr/>
            <p:nvPr/>
          </p:nvSpPr>
          <p:spPr>
            <a:xfrm>
              <a:off x="7706560" y="1455344"/>
              <a:ext cx="795679" cy="397839"/>
            </a:xfrm>
            <a:prstGeom prst="rect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696169" y="1455344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Inverted V</a:t>
              </a:r>
              <a:endParaRPr lang="en-US" sz="1000" kern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508088" y="5309830"/>
            <a:ext cx="795679" cy="397839"/>
            <a:chOff x="6743788" y="890412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77" name="Rectangle 76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743788" y="890412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Female Stick Figure</a:t>
              </a:r>
              <a:endParaRPr lang="en-US" sz="1000" kern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5" name="Picture 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66" y="3480084"/>
            <a:ext cx="404911" cy="120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5830" y="5105602"/>
            <a:ext cx="395382" cy="118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7" name="Group 86"/>
          <p:cNvGrpSpPr/>
          <p:nvPr/>
        </p:nvGrpSpPr>
        <p:grpSpPr>
          <a:xfrm>
            <a:off x="598235" y="3683478"/>
            <a:ext cx="795679" cy="397839"/>
            <a:chOff x="3855473" y="325480"/>
            <a:chExt cx="795679" cy="397839"/>
          </a:xfrm>
          <a:scene3d>
            <a:camera prst="orthographicFront"/>
            <a:lightRig rig="flat" dir="t"/>
          </a:scene3d>
        </p:grpSpPr>
        <p:sp>
          <p:nvSpPr>
            <p:cNvPr id="88" name="Rectangle 87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855473" y="325480"/>
              <a:ext cx="795679" cy="39783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Draw 2 Shapes</a:t>
              </a:r>
              <a:endParaRPr lang="en-US" sz="1000" kern="1200" dirty="0"/>
            </a:p>
          </p:txBody>
        </p:sp>
      </p:grpSp>
      <p:sp>
        <p:nvSpPr>
          <p:cNvPr id="6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72" grpId="0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Statements</a:t>
            </a:r>
            <a:endParaRPr lang="en-SG" dirty="0"/>
          </a:p>
        </p:txBody>
      </p:sp>
      <p:sp>
        <p:nvSpPr>
          <p:cNvPr id="24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38773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C provides </a:t>
            </a:r>
            <a:r>
              <a:rPr lang="en-SG" sz="4000" dirty="0" smtClean="0">
                <a:solidFill>
                  <a:srgbClr val="7030A0"/>
                </a:solidFill>
              </a:rPr>
              <a:t>two</a:t>
            </a:r>
            <a:r>
              <a:rPr lang="en-SG" sz="4000" dirty="0" smtClean="0">
                <a:solidFill>
                  <a:schemeClr val="tx1"/>
                </a:solidFill>
              </a:rPr>
              <a:t> </a:t>
            </a:r>
            <a:r>
              <a:rPr lang="en-SG" sz="2800" dirty="0">
                <a:solidFill>
                  <a:schemeClr val="tx1"/>
                </a:solidFill>
              </a:rPr>
              <a:t>control structures </a:t>
            </a:r>
            <a:r>
              <a:rPr lang="en-SG" sz="2800" dirty="0" smtClean="0">
                <a:solidFill>
                  <a:schemeClr val="tx1"/>
                </a:solidFill>
              </a:rPr>
              <a:t>to support decision making. They are: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4700" y="3052705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if… else…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57610" y="4553817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switch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pic>
        <p:nvPicPr>
          <p:cNvPr id="8" name="Picture 6" descr="23573-Clipart-Illustration-Of-A-Confused-Navy-Blue-Business-Man-With-A-Questionmark-Over-His-He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0018" y="4367605"/>
            <a:ext cx="1687120" cy="168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858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if-else</a:t>
            </a:r>
            <a:r>
              <a:rPr lang="en-US" dirty="0"/>
              <a:t> Statements (1/2)</a:t>
            </a:r>
            <a:endParaRPr lang="en-SG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8"/>
            <a:ext cx="8229600" cy="4905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SG" sz="2400" i="1" dirty="0" smtClean="0">
                <a:solidFill>
                  <a:srgbClr val="0000FF"/>
                </a:solidFill>
              </a:rPr>
              <a:t>if</a:t>
            </a:r>
            <a:r>
              <a:rPr lang="en-SG" sz="2400" dirty="0" smtClean="0">
                <a:solidFill>
                  <a:srgbClr val="0000FF"/>
                </a:solidFill>
              </a:rPr>
              <a:t> </a:t>
            </a:r>
            <a:r>
              <a:rPr lang="en-SG" sz="2400" dirty="0" smtClean="0"/>
              <a:t>statement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0875" y="3716313"/>
            <a:ext cx="8474148" cy="72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+mn-lt"/>
              </a:rPr>
              <a:t>Inside </a:t>
            </a:r>
            <a:r>
              <a:rPr lang="en-US" sz="2000" dirty="0" smtClean="0">
                <a:latin typeface="+mn-lt"/>
              </a:rPr>
              <a:t>the curly bracket can be a </a:t>
            </a:r>
            <a:r>
              <a:rPr lang="en-US" sz="2000" dirty="0">
                <a:latin typeface="+mn-lt"/>
              </a:rPr>
              <a:t>block of code </a:t>
            </a:r>
            <a:r>
              <a:rPr lang="en-US" sz="2000" dirty="0" smtClean="0">
                <a:latin typeface="+mn-lt"/>
              </a:rPr>
              <a:t>(i.e., multiple statements).</a:t>
            </a:r>
          </a:p>
          <a:p>
            <a:r>
              <a:rPr lang="en-US" sz="2000" kern="0" dirty="0" smtClean="0">
                <a:latin typeface="+mn-lt"/>
                <a:cs typeface="+mn-cs"/>
              </a:rPr>
              <a:t>Example:</a:t>
            </a:r>
            <a:endParaRPr lang="en-SG" sz="2000" kern="0" dirty="0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950" y="2476500"/>
            <a:ext cx="5718175" cy="92333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  <a:p>
            <a:pPr marL="1889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these statements if true</a:t>
            </a:r>
            <a:endParaRPr lang="en-SG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889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818313" y="820738"/>
            <a:ext cx="1787525" cy="1573212"/>
            <a:chOff x="6817659" y="820273"/>
            <a:chExt cx="1788459" cy="1573303"/>
          </a:xfrm>
        </p:grpSpPr>
        <p:sp>
          <p:nvSpPr>
            <p:cNvPr id="12" name="Flowchart: Decision 11"/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0510" name="Straight Arrow Connector 13"/>
            <p:cNvCxnSpPr>
              <a:cxnSpLocks noChangeShapeType="1"/>
              <a:endCxn id="12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0511" name="TextBox 16"/>
            <p:cNvSpPr txBox="1">
              <a:spLocks noChangeArrowheads="1"/>
            </p:cNvSpPr>
            <p:nvPr/>
          </p:nvSpPr>
          <p:spPr bwMode="auto">
            <a:xfrm>
              <a:off x="7768463" y="1301552"/>
              <a:ext cx="60176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cond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20512" name="Straight Connector 19"/>
            <p:cNvCxnSpPr>
              <a:cxnSpLocks noChangeShapeType="1"/>
              <a:stCxn id="12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13" name="Straight Arrow Connector 21"/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Flowchart: Process 22"/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0515" name="TextBox 24"/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yes</a:t>
              </a:r>
              <a:endParaRPr lang="en-SG" sz="1200" i="1"/>
            </a:p>
          </p:txBody>
        </p:sp>
        <p:sp>
          <p:nvSpPr>
            <p:cNvPr id="20516" name="TextBox 25"/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0202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no</a:t>
              </a:r>
              <a:endParaRPr lang="en-SG" sz="1200" i="1"/>
            </a:p>
          </p:txBody>
        </p:sp>
        <p:cxnSp>
          <p:nvCxnSpPr>
            <p:cNvPr id="20517" name="Straight Arrow Connector 27"/>
            <p:cNvCxnSpPr>
              <a:cxnSpLocks noChangeShapeType="1"/>
              <a:stCxn id="12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0518" name="Straight Connector 29"/>
            <p:cNvCxnSpPr>
              <a:cxnSpLocks noChangeShapeType="1"/>
              <a:stCxn id="23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19" name="Straight Arrow Connector 31"/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1" name="TextBox 20"/>
          <p:cNvSpPr txBox="1"/>
          <p:nvPr/>
        </p:nvSpPr>
        <p:spPr>
          <a:xfrm>
            <a:off x="2148223" y="4343399"/>
            <a:ext cx="2338052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j)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temp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j = temp;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2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037361"/>
            <a:ext cx="82296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i="1" kern="0" dirty="0">
                <a:solidFill>
                  <a:srgbClr val="0000FF"/>
                </a:solidFill>
                <a:latin typeface="+mn-lt"/>
                <a:cs typeface="+mn-cs"/>
              </a:rPr>
              <a:t>if-else</a:t>
            </a:r>
            <a:r>
              <a:rPr lang="en-US" sz="2400" i="1" kern="0" dirty="0">
                <a:latin typeface="+mn-lt"/>
                <a:cs typeface="+mn-cs"/>
              </a:rPr>
              <a:t> </a:t>
            </a:r>
            <a:r>
              <a:rPr lang="en-US" sz="2400" kern="0" dirty="0">
                <a:latin typeface="+mn-lt"/>
                <a:cs typeface="+mn-cs"/>
              </a:rPr>
              <a:t>statement</a:t>
            </a:r>
            <a:endParaRPr lang="en-SG" sz="2400" kern="0" dirty="0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950" y="2605686"/>
            <a:ext cx="5680076" cy="14351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these statements if true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SG" b="1" dirty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Execute these statements if false</a:t>
            </a:r>
          </a:p>
          <a:p>
            <a:pPr marL="176213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303880" y="1365758"/>
            <a:ext cx="2835665" cy="1296102"/>
            <a:chOff x="2976112" y="1406616"/>
            <a:chExt cx="2835665" cy="1296102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2976112" y="1406616"/>
              <a:ext cx="2835665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6600"/>
                  </a:solidFill>
                </a:rPr>
                <a:t>Let’s take a closer look at how conditions can be specified and </a:t>
              </a:r>
              <a:r>
                <a:rPr lang="en-US" dirty="0" smtClean="0">
                  <a:solidFill>
                    <a:srgbClr val="006600"/>
                  </a:solidFill>
                </a:rPr>
                <a:t>evaluated</a:t>
              </a:r>
              <a:r>
                <a:rPr lang="en-US" dirty="0">
                  <a:solidFill>
                    <a:srgbClr val="006600"/>
                  </a:solidFill>
                </a:rPr>
                <a:t>.</a:t>
              </a:r>
              <a:endParaRPr lang="en-SG" dirty="0">
                <a:solidFill>
                  <a:srgbClr val="006600"/>
                </a:solidFill>
              </a:endParaRPr>
            </a:p>
          </p:txBody>
        </p:sp>
        <p:sp>
          <p:nvSpPr>
            <p:cNvPr id="264200" name="Line 8"/>
            <p:cNvSpPr>
              <a:spLocks noChangeShapeType="1"/>
            </p:cNvSpPr>
            <p:nvPr/>
          </p:nvSpPr>
          <p:spPr bwMode="auto">
            <a:xfrm flipH="1">
              <a:off x="3167748" y="2291985"/>
              <a:ext cx="457200" cy="41073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69902" y="900841"/>
            <a:ext cx="2411413" cy="1601787"/>
            <a:chOff x="6445250" y="3281363"/>
            <a:chExt cx="2411413" cy="1602242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7104063" y="3657707"/>
              <a:ext cx="1130300" cy="498617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0495" name="Straight Arrow Connector 33"/>
            <p:cNvCxnSpPr>
              <a:cxnSpLocks noChangeShapeType="1"/>
              <a:endCxn id="33" idx="0"/>
            </p:cNvCxnSpPr>
            <p:nvPr/>
          </p:nvCxnSpPr>
          <p:spPr bwMode="auto">
            <a:xfrm rot="5400000">
              <a:off x="7480641" y="3469609"/>
              <a:ext cx="376493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0496" name="TextBox 34"/>
            <p:cNvSpPr txBox="1">
              <a:spLocks noChangeArrowheads="1"/>
            </p:cNvSpPr>
            <p:nvPr/>
          </p:nvSpPr>
          <p:spPr bwMode="auto">
            <a:xfrm>
              <a:off x="7319276" y="3751981"/>
              <a:ext cx="712667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cond?</a:t>
              </a:r>
              <a:endParaRPr lang="en-SG" sz="1200" i="1"/>
            </a:p>
          </p:txBody>
        </p:sp>
        <p:cxnSp>
          <p:nvCxnSpPr>
            <p:cNvPr id="20497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201" y="3899890"/>
              <a:ext cx="26893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498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7629" y="3994013"/>
              <a:ext cx="188248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8" name="Flowchart: Process 37"/>
            <p:cNvSpPr/>
            <p:nvPr/>
          </p:nvSpPr>
          <p:spPr bwMode="auto">
            <a:xfrm>
              <a:off x="6445250" y="4115037"/>
              <a:ext cx="752475" cy="336646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20500" name="TextBox 38"/>
            <p:cNvSpPr txBox="1">
              <a:spLocks noChangeArrowheads="1"/>
            </p:cNvSpPr>
            <p:nvPr/>
          </p:nvSpPr>
          <p:spPr bwMode="auto">
            <a:xfrm>
              <a:off x="6718663" y="3662338"/>
              <a:ext cx="560271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yes</a:t>
              </a:r>
              <a:endParaRPr lang="en-SG" sz="1200" i="1"/>
            </a:p>
          </p:txBody>
        </p:sp>
        <p:sp>
          <p:nvSpPr>
            <p:cNvPr id="20501" name="TextBox 39"/>
            <p:cNvSpPr txBox="1">
              <a:spLocks noChangeArrowheads="1"/>
            </p:cNvSpPr>
            <p:nvPr/>
          </p:nvSpPr>
          <p:spPr bwMode="auto">
            <a:xfrm>
              <a:off x="8094693" y="3653374"/>
              <a:ext cx="502004" cy="27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/>
                <a:t>no</a:t>
              </a:r>
              <a:endParaRPr lang="en-SG" sz="1200" i="1"/>
            </a:p>
          </p:txBody>
        </p:sp>
        <p:cxnSp>
          <p:nvCxnSpPr>
            <p:cNvPr id="20502" name="Straight Arrow Connector 40"/>
            <p:cNvCxnSpPr>
              <a:cxnSpLocks noChangeShapeType="1"/>
            </p:cNvCxnSpPr>
            <p:nvPr/>
          </p:nvCxnSpPr>
          <p:spPr bwMode="auto">
            <a:xfrm rot="5400000">
              <a:off x="7510949" y="4760039"/>
              <a:ext cx="239029" cy="810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0503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076" y="4531865"/>
              <a:ext cx="161356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04" name="Straight Arrow Connector 42"/>
            <p:cNvCxnSpPr>
              <a:cxnSpLocks noChangeShapeType="1"/>
            </p:cNvCxnSpPr>
            <p:nvPr/>
          </p:nvCxnSpPr>
          <p:spPr bwMode="auto">
            <a:xfrm>
              <a:off x="6821753" y="4628125"/>
              <a:ext cx="165459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05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7784" y="3899890"/>
              <a:ext cx="26893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506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036" y="3993221"/>
              <a:ext cx="188248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9" name="Flowchart: Process 48"/>
            <p:cNvSpPr/>
            <p:nvPr/>
          </p:nvSpPr>
          <p:spPr bwMode="auto">
            <a:xfrm>
              <a:off x="8104188" y="4115037"/>
              <a:ext cx="752475" cy="336646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0508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519" y="4540829"/>
              <a:ext cx="17928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40" name="TextBox 39"/>
          <p:cNvSpPr txBox="1"/>
          <p:nvPr/>
        </p:nvSpPr>
        <p:spPr>
          <a:xfrm>
            <a:off x="694614" y="4310741"/>
            <a:ext cx="3019977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1" y="4307181"/>
            <a:ext cx="4210050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brace can be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skipped if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u="sng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only </a:t>
            </a:r>
            <a:r>
              <a:rPr lang="en-US" b="1" u="sng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statement to over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2" name="Right Arrow 41"/>
          <p:cNvSpPr/>
          <p:nvPr/>
        </p:nvSpPr>
        <p:spPr bwMode="auto">
          <a:xfrm>
            <a:off x="3908074" y="4952998"/>
            <a:ext cx="481902" cy="511629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if-else</a:t>
            </a:r>
            <a:r>
              <a:rPr lang="en-US" dirty="0"/>
              <a:t> Statements (2/2)</a:t>
            </a:r>
            <a:endParaRPr lang="en-SG" dirty="0"/>
          </a:p>
        </p:txBody>
      </p:sp>
      <p:sp>
        <p:nvSpPr>
          <p:cNvPr id="3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3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Condition: Relational Operators</a:t>
            </a:r>
            <a:endParaRPr lang="en-SG" dirty="0"/>
          </a:p>
        </p:txBody>
      </p:sp>
      <p:graphicFrame>
        <p:nvGraphicFramePr>
          <p:cNvPr id="7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059544"/>
              </p:ext>
            </p:extLst>
          </p:nvPr>
        </p:nvGraphicFramePr>
        <p:xfrm>
          <a:off x="946509" y="3753586"/>
          <a:ext cx="7250981" cy="2560320"/>
        </p:xfrm>
        <a:graphic>
          <a:graphicData uri="http://schemas.openxmlformats.org/drawingml/2006/table">
            <a:tbl>
              <a:tblPr/>
              <a:tblGrid>
                <a:gridCol w="2627026"/>
                <a:gridCol w="462395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&lt;=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&gt;=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!=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Slide Number Placeholder 6"/>
          <p:cNvSpPr txBox="1">
            <a:spLocks noGrp="1"/>
          </p:cNvSpPr>
          <p:nvPr/>
        </p:nvSpPr>
        <p:spPr bwMode="auto">
          <a:xfrm>
            <a:off x="7920245" y="6459379"/>
            <a:ext cx="766555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Week4 -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/>
              <a:t>condition </a:t>
            </a:r>
            <a:r>
              <a:rPr lang="en-SG" dirty="0">
                <a:solidFill>
                  <a:schemeClr val="tx1"/>
                </a:solidFill>
              </a:rPr>
              <a:t>is </a:t>
            </a:r>
            <a:r>
              <a:rPr lang="en-SG" dirty="0" smtClean="0">
                <a:solidFill>
                  <a:schemeClr val="tx1"/>
                </a:solidFill>
              </a:rPr>
              <a:t>an </a:t>
            </a:r>
            <a:r>
              <a:rPr lang="en-SG" dirty="0">
                <a:solidFill>
                  <a:schemeClr val="tx1"/>
                </a:solidFill>
              </a:rPr>
              <a:t>expression evaluated to be either </a:t>
            </a:r>
            <a:r>
              <a:rPr lang="en-SG" b="1" dirty="0">
                <a:solidFill>
                  <a:srgbClr val="006600"/>
                </a:solidFill>
              </a:rPr>
              <a:t>true</a:t>
            </a:r>
            <a:r>
              <a:rPr lang="en-SG" dirty="0"/>
              <a:t> or </a:t>
            </a:r>
            <a:r>
              <a:rPr lang="en-SG" b="1" dirty="0">
                <a:solidFill>
                  <a:srgbClr val="006600"/>
                </a:solidFill>
              </a:rPr>
              <a:t>false</a:t>
            </a:r>
            <a:r>
              <a:rPr lang="en-SG" dirty="0" smtClean="0"/>
              <a:t>.</a:t>
            </a:r>
          </a:p>
          <a:p>
            <a:r>
              <a:rPr lang="en-SG" dirty="0">
                <a:solidFill>
                  <a:srgbClr val="C00000"/>
                </a:solidFill>
              </a:rPr>
              <a:t>Relational operators </a:t>
            </a:r>
            <a:r>
              <a:rPr lang="en-SG" dirty="0">
                <a:solidFill>
                  <a:schemeClr val="tx1"/>
                </a:solidFill>
              </a:rPr>
              <a:t>are used to compose </a:t>
            </a:r>
            <a:r>
              <a:rPr lang="en-SG" dirty="0"/>
              <a:t>conditions</a:t>
            </a:r>
            <a:r>
              <a:rPr lang="en-SG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Examples: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&lt;= 10, count &gt; max, value != 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Precedence of relational operators is </a:t>
            </a:r>
            <a:r>
              <a:rPr lang="en-US" dirty="0">
                <a:solidFill>
                  <a:srgbClr val="0000FF"/>
                </a:solidFill>
              </a:rPr>
              <a:t>lower</a:t>
            </a:r>
            <a:r>
              <a:rPr lang="en-US" dirty="0"/>
              <a:t> than the </a:t>
            </a:r>
            <a:r>
              <a:rPr lang="en-US" dirty="0" smtClean="0"/>
              <a:t>arithmetic operators: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j &lt; k – 1 </a:t>
            </a:r>
            <a:r>
              <a:rPr lang="en-US" dirty="0"/>
              <a:t>means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j) &lt; (k – 1)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0.512"/>
  <p:tag name="TIMELINE" val="0.8/2.3"/>
</p:tagLst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19050" cap="sq" algn="ctr">
          <a:solidFill>
            <a:srgbClr val="81DEFF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20947</TotalTime>
  <Words>4668</Words>
  <Application>Microsoft Office PowerPoint</Application>
  <PresentationFormat>On-screen Show (4:3)</PresentationFormat>
  <Paragraphs>869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1_Pixel</vt:lpstr>
      <vt:lpstr>CS1010: Programming Methodology  Lecture 4: Selection Statements</vt:lpstr>
      <vt:lpstr>Week 4: Selection Statements</vt:lpstr>
      <vt:lpstr>Motivating Example: Draw Shapes</vt:lpstr>
      <vt:lpstr>Draw Shapes: Sequential Control Flow</vt:lpstr>
      <vt:lpstr>Draw Shapes: Alternative Control Flow</vt:lpstr>
      <vt:lpstr>Selection Statements</vt:lpstr>
      <vt:lpstr>if and if-else Statements (1/2)</vt:lpstr>
      <vt:lpstr>if and if-else Statements (2/2)</vt:lpstr>
      <vt:lpstr>Condition: Relational Operators</vt:lpstr>
      <vt:lpstr>Condition: Truth Values</vt:lpstr>
      <vt:lpstr>Quiz</vt:lpstr>
      <vt:lpstr>Condition: Logical Operators</vt:lpstr>
      <vt:lpstr>Evaluation of Boolean Expressions</vt:lpstr>
      <vt:lpstr>Practice</vt:lpstr>
      <vt:lpstr>Short-circuit Evaluation</vt:lpstr>
      <vt:lpstr>Demo #1: Hi-Lo Games</vt:lpstr>
      <vt:lpstr>Demo #1: Hi-Lo Games (version 1)</vt:lpstr>
      <vt:lpstr>Demo #1: Hi-Lo Games (version 2)</vt:lpstr>
      <vt:lpstr>if-else-if Structure</vt:lpstr>
      <vt:lpstr>Exercise #1: Leap Year (1/2)</vt:lpstr>
      <vt:lpstr>Exercise #1: Leap Year (2/2)</vt:lpstr>
      <vt:lpstr>Nested if and if-else Statements</vt:lpstr>
      <vt:lpstr>Demo #2: Maximum Numbers (1/2)</vt:lpstr>
      <vt:lpstr>Demo #2: Maximum Numbers (2/2)</vt:lpstr>
      <vt:lpstr>Demo #3: Common Errors (1/2)</vt:lpstr>
      <vt:lpstr>Demo #3: Common Errors (2/2)</vt:lpstr>
      <vt:lpstr>Coding Style</vt:lpstr>
      <vt:lpstr>Exercise #2: Water Bill</vt:lpstr>
      <vt:lpstr>switch Statement (1/2)</vt:lpstr>
      <vt:lpstr>switch Statement (2/2)</vt:lpstr>
      <vt:lpstr>Demo #4: ZIP Code Reader (1/2)</vt:lpstr>
      <vt:lpstr>Demo #4: ZIP Code Reader (2/2)</vt:lpstr>
      <vt:lpstr>Ex #3: NRIC Check Code (1/3)</vt:lpstr>
      <vt:lpstr>Ex #3: NRIC Check Code (2/3)</vt:lpstr>
      <vt:lpstr>Ex #3: NRIC Check Code (3/3)</vt:lpstr>
      <vt:lpstr>Exercise #4: Taxi Fare (1/4)</vt:lpstr>
      <vt:lpstr>Exercise #4: Taxi Fare (2/4)</vt:lpstr>
      <vt:lpstr>Exercise #4: Taxi Fare (3/4)</vt:lpstr>
      <vt:lpstr>Exercise #4: Taxi Fare (4/4)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4 lecture notes</dc:subject>
  <dc:creator>Zhou Lifeng</dc:creator>
  <cp:lastModifiedBy>Zhou Lifeng</cp:lastModifiedBy>
  <cp:revision>2238</cp:revision>
  <dcterms:created xsi:type="dcterms:W3CDTF">1998-09-05T15:03:32Z</dcterms:created>
  <dcterms:modified xsi:type="dcterms:W3CDTF">2013-09-01T03:00:45Z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