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246" r:id="rId1"/>
  </p:sldMasterIdLst>
  <p:notesMasterIdLst>
    <p:notesMasterId r:id="rId36"/>
  </p:notesMasterIdLst>
  <p:handoutMasterIdLst>
    <p:handoutMasterId r:id="rId37"/>
  </p:handoutMasterIdLst>
  <p:sldIdLst>
    <p:sldId id="256" r:id="rId2"/>
    <p:sldId id="327" r:id="rId3"/>
    <p:sldId id="529" r:id="rId4"/>
    <p:sldId id="523" r:id="rId5"/>
    <p:sldId id="505" r:id="rId6"/>
    <p:sldId id="491" r:id="rId7"/>
    <p:sldId id="536" r:id="rId8"/>
    <p:sldId id="538" r:id="rId9"/>
    <p:sldId id="537" r:id="rId10"/>
    <p:sldId id="506" r:id="rId11"/>
    <p:sldId id="509" r:id="rId12"/>
    <p:sldId id="502" r:id="rId13"/>
    <p:sldId id="503" r:id="rId14"/>
    <p:sldId id="504" r:id="rId15"/>
    <p:sldId id="531" r:id="rId16"/>
    <p:sldId id="508" r:id="rId17"/>
    <p:sldId id="532" r:id="rId18"/>
    <p:sldId id="510" r:id="rId19"/>
    <p:sldId id="539" r:id="rId20"/>
    <p:sldId id="530" r:id="rId21"/>
    <p:sldId id="512" r:id="rId22"/>
    <p:sldId id="511" r:id="rId23"/>
    <p:sldId id="513" r:id="rId24"/>
    <p:sldId id="533" r:id="rId25"/>
    <p:sldId id="534" r:id="rId26"/>
    <p:sldId id="518" r:id="rId27"/>
    <p:sldId id="515" r:id="rId28"/>
    <p:sldId id="516" r:id="rId29"/>
    <p:sldId id="517" r:id="rId30"/>
    <p:sldId id="519" r:id="rId31"/>
    <p:sldId id="499" r:id="rId32"/>
    <p:sldId id="524" r:id="rId33"/>
    <p:sldId id="535" r:id="rId34"/>
    <p:sldId id="308" r:id="rId35"/>
  </p:sldIdLst>
  <p:sldSz cx="9144000" cy="6858000" type="screen4x3"/>
  <p:notesSz cx="6662738" cy="98329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3E6FF"/>
    <a:srgbClr val="66CCFF"/>
    <a:srgbClr val="66FFFF"/>
    <a:srgbClr val="006600"/>
    <a:srgbClr val="9933FF"/>
    <a:srgbClr val="BFD6DB"/>
    <a:srgbClr val="FF0000"/>
    <a:srgbClr val="800000"/>
    <a:srgbClr val="8A8A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3" autoAdjust="0"/>
    <p:restoredTop sz="91102" autoAdjust="0"/>
  </p:normalViewPr>
  <p:slideViewPr>
    <p:cSldViewPr snapToGrid="0">
      <p:cViewPr>
        <p:scale>
          <a:sx n="60" d="100"/>
          <a:sy n="60" d="100"/>
        </p:scale>
        <p:origin x="-116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788"/>
    </p:cViewPr>
  </p:sorterViewPr>
  <p:notesViewPr>
    <p:cSldViewPr snapToGrid="0">
      <p:cViewPr>
        <p:scale>
          <a:sx n="100" d="100"/>
          <a:sy n="100" d="100"/>
        </p:scale>
        <p:origin x="-2808" y="-72"/>
      </p:cViewPr>
      <p:guideLst>
        <p:guide orient="horz" pos="3098"/>
        <p:guide pos="209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01" tIns="45851" rIns="91701" bIns="45851" numCol="1" anchor="t" anchorCtr="0" compatLnSpc="1">
            <a:prstTxWarp prst="textNoShape">
              <a:avLst/>
            </a:prstTxWarp>
          </a:bodyPr>
          <a:lstStyle>
            <a:lvl1pPr defTabSz="917368" eaLnBrk="0" hangingPunct="0">
              <a:defRPr sz="1300" dirty="0" smtClean="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5075" y="0"/>
            <a:ext cx="2887663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01" tIns="45851" rIns="91701" bIns="45851" numCol="1" anchor="t" anchorCtr="0" compatLnSpc="1">
            <a:prstTxWarp prst="textNoShape">
              <a:avLst/>
            </a:prstTxWarp>
          </a:bodyPr>
          <a:lstStyle>
            <a:lvl1pPr algn="r" defTabSz="916712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40850"/>
            <a:ext cx="2887663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01" tIns="45851" rIns="91701" bIns="45851" numCol="1" anchor="b" anchorCtr="0" compatLnSpc="1">
            <a:prstTxWarp prst="textNoShape">
              <a:avLst/>
            </a:prstTxWarp>
          </a:bodyPr>
          <a:lstStyle>
            <a:lvl1pPr defTabSz="916712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01" tIns="45851" rIns="91701" bIns="45851" numCol="1" anchor="b" anchorCtr="0" compatLnSpc="1">
            <a:prstTxWarp prst="textNoShape">
              <a:avLst/>
            </a:prstTxWarp>
          </a:bodyPr>
          <a:lstStyle>
            <a:lvl1pPr algn="r" defTabSz="916712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291C35D6-5D6D-4EC1-8CB3-F2FED503D95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497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01" tIns="45851" rIns="91701" bIns="45851" numCol="1" anchor="t" anchorCtr="0" compatLnSpc="1">
            <a:prstTxWarp prst="textNoShape">
              <a:avLst/>
            </a:prstTxWarp>
          </a:bodyPr>
          <a:lstStyle>
            <a:lvl1pPr defTabSz="917368" eaLnBrk="0" hangingPunct="0">
              <a:defRPr lang="en-GB" sz="13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CS1010 Programming Methodology</a:t>
            </a:r>
          </a:p>
        </p:txBody>
      </p:sp>
      <p:sp>
        <p:nvSpPr>
          <p:cNvPr id="4813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4713" y="738188"/>
            <a:ext cx="4914900" cy="368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70425"/>
            <a:ext cx="4884738" cy="44243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01" tIns="45851" rIns="91701" bIns="458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0850"/>
            <a:ext cx="2887663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01" tIns="45851" rIns="91701" bIns="45851" numCol="1" anchor="b" anchorCtr="0" compatLnSpc="1">
            <a:prstTxWarp prst="textNoShape">
              <a:avLst/>
            </a:prstTxWarp>
          </a:bodyPr>
          <a:lstStyle>
            <a:lvl1pPr defTabSz="916712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01" tIns="45851" rIns="91701" bIns="45851" numCol="1" anchor="b" anchorCtr="0" compatLnSpc="1">
            <a:prstTxWarp prst="textNoShape">
              <a:avLst/>
            </a:prstTxWarp>
          </a:bodyPr>
          <a:lstStyle>
            <a:lvl1pPr algn="r" defTabSz="916712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75789ED3-BD27-4768-871A-DB2CB71097A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775075" y="0"/>
            <a:ext cx="2886075" cy="492125"/>
          </a:xfrm>
          <a:prstGeom prst="rect">
            <a:avLst/>
          </a:prstGeom>
        </p:spPr>
        <p:txBody>
          <a:bodyPr vert="horz" wrap="square" lIns="88066" tIns="44034" rIns="88066" bIns="4403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0B796E2-6DCB-46E7-8BBE-4A9D42C50BBB}" type="datetimeFigureOut">
              <a:rPr lang="en-US"/>
              <a:pPr>
                <a:defRPr/>
              </a:pPr>
              <a:t>9/4/2013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3377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CS1010 Programming Methodology</a:t>
            </a:r>
          </a:p>
        </p:txBody>
      </p:sp>
      <p:sp>
        <p:nvSpPr>
          <p:cNvPr id="491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r>
              <a:rPr lang="en-US" dirty="0" smtClean="0"/>
              <a:t>Use MI to solve (b)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r>
              <a:rPr lang="en-US" dirty="0" smtClean="0"/>
              <a:t>Note that if n &lt; 1, there will be an output of 1, which is incorrect. However, we have written a pre-condition of n &gt; 0 in the documentation. </a:t>
            </a:r>
          </a:p>
          <a:p>
            <a:pPr marL="0" indent="0" eaLnBrk="1" hangingPunct="1">
              <a:buFont typeface="Calibri" pitchFamily="34" charset="0"/>
              <a:buNone/>
            </a:pPr>
            <a:r>
              <a:rPr lang="en-US" dirty="0" smtClean="0"/>
              <a:t>The capability of while, do-while</a:t>
            </a:r>
            <a:r>
              <a:rPr lang="en-US" baseline="0" dirty="0" smtClean="0"/>
              <a:t> and for loop is the same. Just which syntax is easier to write code, given a specific problem.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7013" indent="-227013" eaLnBrk="1" hangingPunct="1">
              <a:buFont typeface="Calibri" pitchFamily="34" charset="0"/>
              <a:buAutoNum type="arabicPeriod"/>
            </a:pPr>
            <a:r>
              <a:rPr lang="en-US" dirty="0" smtClean="0"/>
              <a:t>Semicolon separates each of the 3 sections.</a:t>
            </a:r>
          </a:p>
          <a:p>
            <a:pPr marL="227013" indent="-227013" eaLnBrk="1" hangingPunct="1">
              <a:buFont typeface="Calibri" pitchFamily="34" charset="0"/>
              <a:buAutoNum type="arabicPeriod"/>
            </a:pPr>
            <a:r>
              <a:rPr lang="en-US" dirty="0" smtClean="0"/>
              <a:t>Each section may be empty, but semicolons must be present still.</a:t>
            </a:r>
          </a:p>
          <a:p>
            <a:pPr marL="227013" indent="-227013" eaLnBrk="1" hangingPunct="1">
              <a:buFont typeface="Calibri" pitchFamily="34" charset="0"/>
              <a:buAutoNum type="arabicPeriod"/>
            </a:pPr>
            <a:r>
              <a:rPr lang="en-US" dirty="0" smtClean="0"/>
              <a:t>If the condition is empty, it is evaluated as true and the loop will repeat until something else stops it.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r>
              <a:rPr lang="en-US" dirty="0" smtClean="0"/>
              <a:t>What we cover here is the most common/simplest format. Other formats such as empty initialization/update, multiple initialization/update, composite condition, </a:t>
            </a:r>
            <a:r>
              <a:rPr lang="en-US" dirty="0" err="1" smtClean="0"/>
              <a:t>etc</a:t>
            </a:r>
            <a:r>
              <a:rPr lang="en-US" dirty="0" smtClean="0"/>
              <a:t>, as well as ++n, etc. are left out here.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r>
              <a:rPr lang="en-US" dirty="0" smtClean="0"/>
              <a:t>Version 1 and 2 are using</a:t>
            </a:r>
            <a:r>
              <a:rPr lang="en-US" baseline="0" dirty="0" smtClean="0"/>
              <a:t> while loop and do-while loop respectively.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r>
              <a:rPr lang="en-US" dirty="0" smtClean="0"/>
              <a:t>Version 1 and 2 are using</a:t>
            </a:r>
            <a:r>
              <a:rPr lang="en-US" baseline="0" dirty="0" smtClean="0"/>
              <a:t> while loop and do-while loop respectively.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7013" indent="-227013" eaLnBrk="1" hangingPunct="1"/>
            <a:r>
              <a:rPr lang="en-US" dirty="0" smtClean="0"/>
              <a:t>Instructors: pick up 1 exercise from Ex1 and Ex2 and let students try it on the spot. The other one</a:t>
            </a:r>
            <a:r>
              <a:rPr lang="en-US" baseline="0" dirty="0" smtClean="0"/>
              <a:t> will be their take-home exercise.</a:t>
            </a:r>
          </a:p>
          <a:p>
            <a:pPr marL="227013" indent="-227013" eaLnBrk="1" hangingPunct="1"/>
            <a:r>
              <a:rPr lang="en-US" baseline="0" dirty="0" smtClean="0"/>
              <a:t>In the given solution, sum must be initialized to be 0 before increasing it value.</a:t>
            </a:r>
          </a:p>
          <a:p>
            <a:pPr marL="457200" indent="-457200" eaLnBrk="1" hangingPunct="1">
              <a:buSzPct val="80000"/>
              <a:buFont typeface="Arial" pitchFamily="34" charset="0"/>
              <a:buChar char="•"/>
            </a:pPr>
            <a:r>
              <a:rPr lang="en-US" altLang="zh-CN" sz="2800" dirty="0" smtClean="0">
                <a:latin typeface="+mn-ea"/>
              </a:rPr>
              <a:t>You must define a variable first before you use it.</a:t>
            </a:r>
            <a:endParaRPr lang="en-US" altLang="zh-CN" dirty="0" smtClean="0">
              <a:cs typeface="Courier New" pitchFamily="49" charset="0"/>
            </a:endParaRPr>
          </a:p>
          <a:p>
            <a:pPr marL="457200" indent="-457200" eaLnBrk="1" hangingPunct="1">
              <a:buSzPct val="80000"/>
              <a:buFont typeface="Arial" pitchFamily="34" charset="0"/>
              <a:buChar char="•"/>
            </a:pPr>
            <a:r>
              <a:rPr lang="en-GB" sz="2800" dirty="0" smtClean="0"/>
              <a:t>You must initialize a variable before using its value.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7013" indent="-227013" eaLnBrk="1" hangingPunct="1"/>
            <a:endParaRPr lang="en-GB" sz="2800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r>
              <a:rPr lang="en-US" dirty="0" smtClean="0"/>
              <a:t>figure out the formula 2*n – 1 first (design algorithm)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CS1010 Programming Methodology</a:t>
            </a: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r>
              <a:rPr lang="en-US" dirty="0" smtClean="0"/>
              <a:t>The condition (d = 1) is an assignment statement, and it evaluates to 1 (which is true), hence an infinite loop.</a:t>
            </a:r>
          </a:p>
          <a:p>
            <a:pPr marL="0" indent="0" eaLnBrk="1" hangingPunct="1">
              <a:buFont typeface="Calibri" pitchFamily="34" charset="0"/>
              <a:buNone/>
            </a:pPr>
            <a:r>
              <a:rPr lang="en-US" dirty="0" smtClean="0"/>
              <a:t>Instructors: you may give such a demo: Week5_CommonError1.c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r>
              <a:rPr lang="en-US" b="0" dirty="0" smtClean="0"/>
              <a:t>Good indentation can help to identify problems such as this.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7013" indent="-227013" eaLnBrk="1" hangingPunct="1"/>
            <a:r>
              <a:rPr lang="en-US" dirty="0" smtClean="0"/>
              <a:t>First loop will run 10 times, second</a:t>
            </a:r>
            <a:r>
              <a:rPr lang="en-US" baseline="0" dirty="0" smtClean="0"/>
              <a:t>: 9 times, third: 10 times; last: 11 times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b="0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7013" indent="-227013" eaLnBrk="1" hangingPunct="1">
              <a:buFont typeface="Calibri" pitchFamily="34" charset="0"/>
              <a:buAutoNum type="arabicPeriod"/>
            </a:pPr>
            <a:r>
              <a:rPr lang="en-US" dirty="0" smtClean="0"/>
              <a:t>The INT_MAX is </a:t>
            </a:r>
            <a:r>
              <a:rPr lang="en-SG" dirty="0" smtClean="0"/>
              <a:t>2,147,483,647 (you can print out INT_MAX to see; need to #include &lt;</a:t>
            </a:r>
            <a:r>
              <a:rPr lang="en-SG" dirty="0" err="1" smtClean="0"/>
              <a:t>limits.h</a:t>
            </a:r>
            <a:r>
              <a:rPr lang="en-SG" dirty="0" smtClean="0"/>
              <a:t>&gt;)</a:t>
            </a:r>
          </a:p>
          <a:p>
            <a:pPr marL="227013" indent="-227013" eaLnBrk="1" hangingPunct="1">
              <a:buFont typeface="Calibri" pitchFamily="34" charset="0"/>
              <a:buAutoNum type="arabicPeriod"/>
            </a:pPr>
            <a:r>
              <a:rPr lang="en-US" dirty="0" smtClean="0"/>
              <a:t>2^31 = 2,147,483,648,</a:t>
            </a:r>
            <a:r>
              <a:rPr lang="en-US" baseline="0" dirty="0" smtClean="0"/>
              <a:t> hence maximum integer is (2^31)-1 = 2,147,483,647.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z="1200" b="0" dirty="0" err="1" smtClean="0">
                <a:latin typeface="Courier New" pitchFamily="49" charset="0"/>
              </a:rPr>
              <a:t>cp</a:t>
            </a:r>
            <a:r>
              <a:rPr lang="en-US" sz="1200" b="0" dirty="0" smtClean="0">
                <a:latin typeface="Courier New" pitchFamily="49" charset="0"/>
              </a:rPr>
              <a:t> ~cs1010/lecture/Week5_* 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7013" marR="0" indent="-22701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r>
              <a:rPr lang="en-US" b="0" dirty="0" smtClean="0"/>
              <a:t>If using break will greatly simplify your logic, then choose it.</a:t>
            </a:r>
          </a:p>
          <a:p>
            <a:pPr marL="0" indent="0" eaLnBrk="1" hangingPunct="1">
              <a:buFont typeface="+mj-lt"/>
              <a:buNone/>
            </a:pPr>
            <a:r>
              <a:rPr lang="en-US" b="0" dirty="0" smtClean="0"/>
              <a:t>In RHS version, </a:t>
            </a:r>
            <a:r>
              <a:rPr lang="en-US" b="0" dirty="0" err="1" smtClean="0"/>
              <a:t>is_positive</a:t>
            </a:r>
            <a:r>
              <a:rPr lang="en-US" b="0" dirty="0" smtClean="0"/>
              <a:t> is not for mathematical calculation, but for logic checking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algn="l" eaLnBrk="1" hangingPunct="1">
              <a:buFont typeface="Arial" pitchFamily="34" charset="0"/>
              <a:buNone/>
            </a:pPr>
            <a:r>
              <a:rPr lang="en-US" dirty="0" smtClean="0"/>
              <a:t>Try not to use continue in your own programming as the logic</a:t>
            </a:r>
            <a:r>
              <a:rPr lang="en-US" baseline="0" dirty="0" smtClean="0"/>
              <a:t> could become confusing even for programmers themselves</a:t>
            </a:r>
            <a:r>
              <a:rPr lang="en-US" dirty="0" smtClean="0"/>
              <a:t>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dirty="0" smtClean="0"/>
              <a:t>Selection statement allows us to choose different path</a:t>
            </a:r>
            <a:r>
              <a:rPr lang="en-US" baseline="0" dirty="0" smtClean="0"/>
              <a:t> of the program to execute.</a:t>
            </a:r>
          </a:p>
          <a:p>
            <a:pPr eaLnBrk="1" hangingPunct="1"/>
            <a:r>
              <a:rPr lang="en-US" baseline="0" dirty="0" smtClean="0"/>
              <a:t>Loop allows us to repeat certain steps of the program.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r>
              <a:rPr lang="en-US" dirty="0" smtClean="0"/>
              <a:t>There are many algorithms for </a:t>
            </a:r>
            <a:r>
              <a:rPr lang="en-US" b="1" dirty="0" err="1" smtClean="0"/>
              <a:t>is_prime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)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CS1010 Programming Methodology</a:t>
            </a:r>
            <a:endParaRPr lang="en-US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5408" indent="-225408" eaLnBrk="1" hangingPunct="1"/>
            <a:r>
              <a:rPr lang="en-SG" sz="1200" smtClean="0">
                <a:solidFill>
                  <a:srgbClr val="0000FF"/>
                </a:solidFill>
              </a:rPr>
              <a:t>PE1 covers selection</a:t>
            </a:r>
            <a:r>
              <a:rPr lang="en-SG" sz="1200" dirty="0" smtClean="0"/>
              <a:t>, </a:t>
            </a:r>
            <a:r>
              <a:rPr lang="en-SG" sz="1200" dirty="0" smtClean="0">
                <a:solidFill>
                  <a:srgbClr val="0000FF"/>
                </a:solidFill>
              </a:rPr>
              <a:t>repetition</a:t>
            </a:r>
            <a:r>
              <a:rPr lang="en-SG" sz="1200" dirty="0" smtClean="0"/>
              <a:t> and </a:t>
            </a:r>
            <a:r>
              <a:rPr lang="en-SG" sz="1200" dirty="0" smtClean="0">
                <a:solidFill>
                  <a:srgbClr val="0000FF"/>
                </a:solidFill>
              </a:rPr>
              <a:t>function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CS1010</a:t>
            </a:r>
            <a:r>
              <a:t> Programming Methodology</a:t>
            </a: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dirty="0" smtClean="0"/>
              <a:t>Selection statement allows us to choose different path</a:t>
            </a:r>
            <a:r>
              <a:rPr lang="en-US" baseline="0" dirty="0" smtClean="0"/>
              <a:t> of the program to execute.</a:t>
            </a:r>
          </a:p>
          <a:p>
            <a:pPr eaLnBrk="1" hangingPunct="1"/>
            <a:r>
              <a:rPr lang="en-US" baseline="0" dirty="0" smtClean="0"/>
              <a:t>Loop allows us to repeat certain steps of the program.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7013" indent="-227013" eaLnBrk="1" hangingPunct="1"/>
            <a:r>
              <a:rPr lang="en-US" dirty="0" smtClean="0"/>
              <a:t>What if n is 4?</a:t>
            </a:r>
            <a:r>
              <a:rPr lang="en-US" baseline="0" dirty="0" smtClean="0"/>
              <a:t> 6?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z="1200" dirty="0" smtClean="0"/>
              <a:t>What is the value of </a:t>
            </a:r>
            <a:r>
              <a:rPr lang="en-US" sz="1200" i="1" dirty="0" smtClean="0"/>
              <a:t>num</a:t>
            </a:r>
            <a:r>
              <a:rPr lang="en-US" sz="1200" dirty="0" smtClean="0"/>
              <a:t> after the loop?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z="1200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7013" indent="-227013"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9902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902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7338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826CE3FE-375E-445E-AA3D-D35679B60A26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5310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6860"/>
            <a:ext cx="8229600" cy="808894"/>
          </a:xfrm>
        </p:spPr>
        <p:txBody>
          <a:bodyPr/>
          <a:lstStyle>
            <a:lvl1pPr>
              <a:defRPr sz="4000">
                <a:solidFill>
                  <a:srgbClr val="9933FF"/>
                </a:solidFill>
                <a:latin typeface="Garamond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95800"/>
          </a:xfrm>
        </p:spPr>
        <p:txBody>
          <a:bodyPr/>
          <a:lstStyle>
            <a:lvl1pPr>
              <a:defRPr sz="2400">
                <a:solidFill>
                  <a:srgbClr val="0000FF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z="1000">
                <a:latin typeface="+mj-lt"/>
              </a:defRPr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CC4E50E2-CD7E-4F2D-86CF-4347527F4E5E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886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676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4E794475-146A-4151-98FD-9FB37E3BD9B5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38100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115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lang="en-US" sz="10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2BA8DEFE-F8A0-4495-9E9A-55C0FD41D5E9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9798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  <p:sp>
          <p:nvSpPr>
            <p:cNvPr id="29799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  <p:sp>
          <p:nvSpPr>
            <p:cNvPr id="29799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800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814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7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47" r:id="rId1"/>
    <p:sldLayoutId id="2147485248" r:id="rId2"/>
    <p:sldLayoutId id="2147485252" r:id="rId3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3_ca/pe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7744" y="2308592"/>
            <a:ext cx="8153400" cy="1631216"/>
          </a:xfrm>
        </p:spPr>
        <p:txBody>
          <a:bodyPr>
            <a:spAutoFit/>
          </a:bodyPr>
          <a:lstStyle/>
          <a:p>
            <a:pPr algn="ctr" eaLnBrk="1" hangingPunct="1"/>
            <a:r>
              <a:rPr lang="en-GB" sz="3600" b="1" dirty="0" smtClean="0">
                <a:solidFill>
                  <a:srgbClr val="C00000"/>
                </a:solidFill>
              </a:rPr>
              <a:t>CS1010: Programming Methodology</a:t>
            </a:r>
            <a:br>
              <a:rPr lang="en-GB" sz="3600" b="1" dirty="0" smtClean="0">
                <a:solidFill>
                  <a:srgbClr val="C00000"/>
                </a:solidFill>
              </a:rPr>
            </a:br>
            <a:r>
              <a:rPr lang="en-GB" sz="3600" b="1" dirty="0" smtClean="0">
                <a:solidFill>
                  <a:srgbClr val="C00000"/>
                </a:solidFill>
              </a:rPr>
              <a:t/>
            </a:r>
            <a:br>
              <a:rPr lang="en-GB" sz="3600" b="1" dirty="0" smtClean="0">
                <a:solidFill>
                  <a:srgbClr val="C00000"/>
                </a:solidFill>
              </a:rPr>
            </a:br>
            <a:r>
              <a:rPr lang="en-GB" sz="2800" b="1" dirty="0" smtClean="0">
                <a:solidFill>
                  <a:schemeClr val="bg1"/>
                </a:solidFill>
              </a:rPr>
              <a:t>Lecture 5: Repetition Statements</a:t>
            </a:r>
            <a:endParaRPr lang="en-GB" sz="36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 descr="C:\modules\CG1101\admin\CoBrand-DepOfComputerScienc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334000"/>
            <a:ext cx="3657600" cy="83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71475" y="2271710"/>
            <a:ext cx="3884838" cy="2067837"/>
            <a:chOff x="370702" y="2347783"/>
            <a:chExt cx="3886196" cy="2067352"/>
          </a:xfrm>
        </p:grpSpPr>
        <p:sp>
          <p:nvSpPr>
            <p:cNvPr id="6" name="TextBox 5"/>
            <p:cNvSpPr txBox="1"/>
            <p:nvPr/>
          </p:nvSpPr>
          <p:spPr>
            <a:xfrm>
              <a:off x="1018628" y="2384286"/>
              <a:ext cx="3238270" cy="2030849"/>
            </a:xfrm>
            <a:prstGeom prst="rect">
              <a:avLst/>
            </a:prstGeom>
            <a:ln w="952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a 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(a*a &lt;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defRPr/>
              </a:pP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a);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a *=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defRPr/>
              </a:pP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  <p:sp>
          <p:nvSpPr>
            <p:cNvPr id="26638" name="TextBox 10"/>
            <p:cNvSpPr txBox="1">
              <a:spLocks noChangeArrowheads="1"/>
            </p:cNvSpPr>
            <p:nvPr/>
          </p:nvSpPr>
          <p:spPr bwMode="auto">
            <a:xfrm>
              <a:off x="370702" y="2347783"/>
              <a:ext cx="53134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/>
                <a:t>(a)</a:t>
              </a:r>
              <a:endParaRPr lang="en-SG" sz="2000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71475" y="4498296"/>
            <a:ext cx="5452383" cy="1779726"/>
            <a:chOff x="370702" y="4464908"/>
            <a:chExt cx="5453040" cy="1779809"/>
          </a:xfrm>
        </p:grpSpPr>
        <p:sp>
          <p:nvSpPr>
            <p:cNvPr id="8" name="TextBox 7"/>
            <p:cNvSpPr txBox="1"/>
            <p:nvPr/>
          </p:nvSpPr>
          <p:spPr>
            <a:xfrm>
              <a:off x="1018481" y="4490309"/>
              <a:ext cx="4805261" cy="1754408"/>
            </a:xfrm>
            <a:prstGeom prst="rect">
              <a:avLst/>
            </a:prstGeom>
            <a:ln w="952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b 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99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(b &lt; c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defRPr/>
              </a:pP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"b=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c=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b, c);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b++; c--;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26636" name="TextBox 11"/>
            <p:cNvSpPr txBox="1">
              <a:spLocks noChangeArrowheads="1"/>
            </p:cNvSpPr>
            <p:nvPr/>
          </p:nvSpPr>
          <p:spPr bwMode="auto">
            <a:xfrm>
              <a:off x="370702" y="4464908"/>
              <a:ext cx="53134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/>
                <a:t>(b)</a:t>
              </a:r>
              <a:endParaRPr lang="en-SG" sz="2000"/>
            </a:p>
          </p:txBody>
        </p:sp>
      </p:grpSp>
      <p:sp>
        <p:nvSpPr>
          <p:cNvPr id="17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10</a:t>
            </a:fld>
            <a:endParaRPr lang="en-US" sz="1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830997"/>
          </a:xfrm>
        </p:spPr>
        <p:txBody>
          <a:bodyPr>
            <a:spAutoFit/>
          </a:bodyPr>
          <a:lstStyle/>
          <a:p>
            <a:r>
              <a:rPr lang="en-SG" dirty="0" smtClean="0">
                <a:solidFill>
                  <a:schemeClr val="tx1"/>
                </a:solidFill>
              </a:rPr>
              <a:t>Trace </a:t>
            </a:r>
            <a:r>
              <a:rPr lang="en-SG" dirty="0">
                <a:solidFill>
                  <a:schemeClr val="tx1"/>
                </a:solidFill>
              </a:rPr>
              <a:t>the following codes </a:t>
            </a:r>
            <a:r>
              <a:rPr lang="en-SG" dirty="0" smtClean="0">
                <a:solidFill>
                  <a:schemeClr val="tx1"/>
                </a:solidFill>
              </a:rPr>
              <a:t>manually and </a:t>
            </a:r>
            <a:r>
              <a:rPr lang="en-SG" dirty="0">
                <a:solidFill>
                  <a:schemeClr val="tx1"/>
                </a:solidFill>
              </a:rPr>
              <a:t>write out their outputs.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62688" y="2846830"/>
            <a:ext cx="1733115" cy="369332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1 2 4 8 16</a:t>
            </a:r>
            <a:endParaRPr lang="en-SG" b="1" dirty="0">
              <a:solidFill>
                <a:srgbClr val="9933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30230" y="4246697"/>
            <a:ext cx="1733115" cy="2031325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b=0, c=99</a:t>
            </a:r>
          </a:p>
          <a:p>
            <a:pPr>
              <a:defRPr/>
            </a:pPr>
            <a:r>
              <a:rPr lang="en-US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b=1, c=98</a:t>
            </a:r>
          </a:p>
          <a:p>
            <a:pPr>
              <a:defRPr/>
            </a:pPr>
            <a:r>
              <a:rPr lang="en-US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b=2, c=97</a:t>
            </a:r>
          </a:p>
          <a:p>
            <a:pPr>
              <a:defRPr/>
            </a:pPr>
            <a:r>
              <a:rPr lang="en-US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    :</a:t>
            </a:r>
          </a:p>
          <a:p>
            <a:pPr>
              <a:defRPr/>
            </a:pPr>
            <a:r>
              <a:rPr lang="en-US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    :</a:t>
            </a:r>
          </a:p>
          <a:p>
            <a:pPr>
              <a:defRPr/>
            </a:pPr>
            <a:r>
              <a:rPr lang="en-US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b=48, c=51</a:t>
            </a:r>
          </a:p>
          <a:p>
            <a:pPr>
              <a:defRPr/>
            </a:pPr>
            <a:r>
              <a:rPr lang="en-US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b=49, c=50</a:t>
            </a:r>
            <a:endParaRPr lang="en-SG" b="1" dirty="0">
              <a:solidFill>
                <a:srgbClr val="9933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Practice: Tracing</a:t>
            </a:r>
            <a:endParaRPr lang="en-S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71089" y="1401763"/>
            <a:ext cx="6226629" cy="1569660"/>
          </a:xfrm>
          <a:prstGeom prst="rect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statements to execute</a:t>
            </a:r>
          </a:p>
          <a:p>
            <a:pPr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 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condition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8939" y="3654646"/>
            <a:ext cx="4981348" cy="2677656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pre-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: n &gt; 0</a:t>
            </a:r>
          </a:p>
          <a:p>
            <a:pPr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print_odd_integers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n)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&lt;= n);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45250" y="1720437"/>
            <a:ext cx="2113959" cy="64611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Execute loop body at least once.</a:t>
            </a:r>
            <a:endParaRPr lang="en-SG" dirty="0"/>
          </a:p>
        </p:txBody>
      </p:sp>
      <p:sp>
        <p:nvSpPr>
          <p:cNvPr id="13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11</a:t>
            </a:fld>
            <a:endParaRPr lang="en-US" sz="1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i="1" dirty="0"/>
              <a:t>do-while </a:t>
            </a:r>
            <a:r>
              <a:rPr lang="en-GB" dirty="0" smtClean="0"/>
              <a:t>Loop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091588"/>
            <a:ext cx="8229600" cy="461665"/>
          </a:xfrm>
        </p:spPr>
        <p:txBody>
          <a:bodyPr>
            <a:sp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Example: Print positive odd </a:t>
            </a:r>
            <a:r>
              <a:rPr lang="en-SG" dirty="0" smtClean="0">
                <a:solidFill>
                  <a:schemeClr val="tx1"/>
                </a:solidFill>
              </a:rPr>
              <a:t>integers up to </a:t>
            </a:r>
            <a:r>
              <a:rPr lang="en-SG" i="1" dirty="0" smtClean="0">
                <a:solidFill>
                  <a:schemeClr val="tx1"/>
                </a:solidFill>
              </a:rPr>
              <a:t>n</a:t>
            </a:r>
            <a:r>
              <a:rPr lang="en-SG" dirty="0" smtClean="0">
                <a:solidFill>
                  <a:schemeClr val="tx1"/>
                </a:solidFill>
              </a:rPr>
              <a:t>.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5854849" y="5379393"/>
            <a:ext cx="1230353" cy="369161"/>
          </a:xfrm>
          <a:prstGeom prst="rect">
            <a:avLst/>
          </a:prstGeom>
          <a:solidFill>
            <a:srgbClr val="FFFFCC"/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Version </a:t>
            </a:r>
            <a:r>
              <a:rPr lang="en-US" dirty="0" smtClean="0"/>
              <a:t>2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  <p:bldP spid="4" grpId="0" build="p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799" y="1519238"/>
            <a:ext cx="8055429" cy="1631216"/>
          </a:xfrm>
          <a:prstGeom prst="rect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initialization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400" b="1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statements to execute</a:t>
            </a:r>
          </a:p>
          <a:p>
            <a:pPr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SG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781050" y="1976438"/>
            <a:ext cx="2212975" cy="2984500"/>
            <a:chOff x="781664" y="1976284"/>
            <a:chExt cx="2212259" cy="2984884"/>
          </a:xfrm>
        </p:grpSpPr>
        <p:cxnSp>
          <p:nvCxnSpPr>
            <p:cNvPr id="29709" name="Straight Arrow Connector 8"/>
            <p:cNvCxnSpPr>
              <a:cxnSpLocks noChangeShapeType="1"/>
            </p:cNvCxnSpPr>
            <p:nvPr/>
          </p:nvCxnSpPr>
          <p:spPr bwMode="auto">
            <a:xfrm rot="5400000" flipH="1" flipV="1">
              <a:off x="1378975" y="2470355"/>
              <a:ext cx="1814051" cy="825910"/>
            </a:xfrm>
            <a:prstGeom prst="straightConnector1">
              <a:avLst/>
            </a:prstGeom>
            <a:noFill/>
            <a:ln w="28575" cap="sq" algn="ctr">
              <a:solidFill>
                <a:srgbClr val="C00000"/>
              </a:solidFill>
              <a:round/>
              <a:headEnd/>
              <a:tailEnd type="triangle" w="lg" len="med"/>
            </a:ln>
          </p:spPr>
        </p:cxnSp>
        <p:sp>
          <p:nvSpPr>
            <p:cNvPr id="29710" name="TextBox 9"/>
            <p:cNvSpPr txBox="1">
              <a:spLocks noChangeArrowheads="1"/>
            </p:cNvSpPr>
            <p:nvPr/>
          </p:nvSpPr>
          <p:spPr bwMode="auto">
            <a:xfrm>
              <a:off x="781664" y="3760839"/>
              <a:ext cx="2212259" cy="1200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Initialization</a:t>
              </a:r>
              <a:r>
                <a:rPr lang="en-US" sz="2400" dirty="0">
                  <a:solidFill>
                    <a:srgbClr val="C00000"/>
                  </a:solidFill>
                </a:rPr>
                <a:t>: initialize the loop variable</a:t>
              </a:r>
              <a:endParaRPr lang="en-SG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778125" y="1976438"/>
            <a:ext cx="2738438" cy="3697287"/>
            <a:chOff x="2777612" y="1976903"/>
            <a:chExt cx="2738285" cy="3697104"/>
          </a:xfrm>
        </p:grpSpPr>
        <p:cxnSp>
          <p:nvCxnSpPr>
            <p:cNvPr id="29707" name="Straight Arrow Connector 10"/>
            <p:cNvCxnSpPr>
              <a:cxnSpLocks noChangeShapeType="1"/>
            </p:cNvCxnSpPr>
            <p:nvPr/>
          </p:nvCxnSpPr>
          <p:spPr bwMode="auto">
            <a:xfrm flipV="1">
              <a:off x="3731345" y="1976903"/>
              <a:ext cx="1308105" cy="2609846"/>
            </a:xfrm>
            <a:prstGeom prst="straightConnector1">
              <a:avLst/>
            </a:prstGeom>
            <a:noFill/>
            <a:ln w="28575" cap="sq" algn="ctr">
              <a:solidFill>
                <a:srgbClr val="0000FF"/>
              </a:solidFill>
              <a:round/>
              <a:headEnd/>
              <a:tailEnd type="triangle" w="lg" len="med"/>
            </a:ln>
          </p:spPr>
        </p:cxnSp>
        <p:sp>
          <p:nvSpPr>
            <p:cNvPr id="29708" name="TextBox 12"/>
            <p:cNvSpPr txBox="1">
              <a:spLocks noChangeArrowheads="1"/>
            </p:cNvSpPr>
            <p:nvPr/>
          </p:nvSpPr>
          <p:spPr bwMode="auto">
            <a:xfrm>
              <a:off x="2777612" y="4473678"/>
              <a:ext cx="2738285" cy="1200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</a:rPr>
                <a:t>Condition</a:t>
              </a:r>
              <a:r>
                <a:rPr lang="en-US" sz="2400" dirty="0">
                  <a:solidFill>
                    <a:srgbClr val="0000FF"/>
                  </a:solidFill>
                </a:rPr>
                <a:t>: repeat loop while the condition is true</a:t>
              </a:r>
              <a:endParaRPr lang="en-SG" sz="2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437188" y="1976437"/>
            <a:ext cx="2586037" cy="4100512"/>
            <a:chOff x="5437238" y="1976176"/>
            <a:chExt cx="2585885" cy="4100953"/>
          </a:xfrm>
        </p:grpSpPr>
        <p:cxnSp>
          <p:nvCxnSpPr>
            <p:cNvPr id="29705" name="Straight Arrow Connector 13"/>
            <p:cNvCxnSpPr>
              <a:cxnSpLocks noChangeShapeType="1"/>
              <a:stCxn id="29706" idx="0"/>
            </p:cNvCxnSpPr>
            <p:nvPr/>
          </p:nvCxnSpPr>
          <p:spPr bwMode="auto">
            <a:xfrm flipV="1">
              <a:off x="6730181" y="1976176"/>
              <a:ext cx="312832" cy="2900624"/>
            </a:xfrm>
            <a:prstGeom prst="straightConnector1">
              <a:avLst/>
            </a:prstGeom>
            <a:noFill/>
            <a:ln w="28575" cap="sq" algn="ctr">
              <a:solidFill>
                <a:srgbClr val="006600"/>
              </a:solidFill>
              <a:round/>
              <a:headEnd/>
              <a:tailEnd type="triangle" w="lg" len="med"/>
            </a:ln>
          </p:spPr>
        </p:cxnSp>
        <p:sp>
          <p:nvSpPr>
            <p:cNvPr id="29706" name="TextBox 15"/>
            <p:cNvSpPr txBox="1">
              <a:spLocks noChangeArrowheads="1"/>
            </p:cNvSpPr>
            <p:nvPr/>
          </p:nvSpPr>
          <p:spPr bwMode="auto">
            <a:xfrm>
              <a:off x="5437238" y="4876800"/>
              <a:ext cx="2585885" cy="1200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1" dirty="0">
                  <a:solidFill>
                    <a:srgbClr val="006600"/>
                  </a:solidFill>
                </a:rPr>
                <a:t>Update</a:t>
              </a:r>
              <a:r>
                <a:rPr lang="en-US" sz="2400" dirty="0">
                  <a:solidFill>
                    <a:srgbClr val="006600"/>
                  </a:solidFill>
                </a:rPr>
                <a:t>: change value of loop variable</a:t>
              </a:r>
              <a:endParaRPr lang="en-SG" sz="2400" dirty="0">
                <a:solidFill>
                  <a:srgbClr val="006600"/>
                </a:solidFill>
              </a:endParaRPr>
            </a:p>
          </p:txBody>
        </p:sp>
      </p:grpSp>
      <p:sp>
        <p:nvSpPr>
          <p:cNvPr id="17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12</a:t>
            </a:fld>
            <a:endParaRPr lang="en-US" sz="1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i="1" dirty="0" smtClean="0"/>
              <a:t>for</a:t>
            </a:r>
            <a:r>
              <a:rPr lang="en-GB" dirty="0" smtClean="0"/>
              <a:t> Loop</a:t>
            </a:r>
            <a:endParaRPr lang="en-S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6745" y="2031999"/>
            <a:ext cx="4381726" cy="1631216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n;</a:t>
            </a:r>
          </a:p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(n=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n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n++)</a:t>
            </a: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n);</a:t>
            </a: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13</a:t>
            </a:fld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Example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1665"/>
          </a:xfrm>
        </p:spPr>
        <p:txBody>
          <a:bodyPr>
            <a:spAutoFit/>
          </a:bodyPr>
          <a:lstStyle/>
          <a:p>
            <a:r>
              <a:rPr lang="en-GB" dirty="0" smtClean="0"/>
              <a:t>Print numbers from </a:t>
            </a:r>
            <a:r>
              <a:rPr lang="en-GB" dirty="0"/>
              <a:t>1 to </a:t>
            </a:r>
            <a:r>
              <a:rPr lang="en-GB" dirty="0" smtClean="0"/>
              <a:t>10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4376058" y="336233"/>
            <a:ext cx="4582886" cy="954107"/>
          </a:xfrm>
          <a:prstGeom prst="rect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initialization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statements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execute</a:t>
            </a:r>
          </a:p>
          <a:p>
            <a:pPr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SG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AutoShape 15"/>
          <p:cNvSpPr>
            <a:spLocks noChangeArrowheads="1"/>
          </p:cNvSpPr>
          <p:nvPr/>
        </p:nvSpPr>
        <p:spPr bwMode="auto">
          <a:xfrm rot="613823">
            <a:off x="865695" y="3637565"/>
            <a:ext cx="2105247" cy="746051"/>
          </a:xfrm>
          <a:prstGeom prst="homePlate">
            <a:avLst>
              <a:gd name="adj" fmla="val 136557"/>
            </a:avLst>
          </a:prstGeom>
          <a:solidFill>
            <a:srgbClr val="BFD6DB"/>
          </a:solidFill>
          <a:ln>
            <a:noFill/>
          </a:ln>
        </p:spPr>
        <p:txBody>
          <a:bodyPr wrap="none" anchor="ctr">
            <a:normAutofit/>
          </a:bodyPr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DE9EC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Equivalent to...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5379" y="4106281"/>
            <a:ext cx="4524993" cy="2246769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initialization</a:t>
            </a:r>
          </a:p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(n &lt;=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// 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++; 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update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9" name="TextBox 15"/>
          <p:cNvSpPr txBox="1">
            <a:spLocks noChangeArrowheads="1"/>
          </p:cNvSpPr>
          <p:nvPr/>
        </p:nvSpPr>
        <p:spPr bwMode="auto">
          <a:xfrm>
            <a:off x="5648145" y="2339775"/>
            <a:ext cx="2400702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6600"/>
                </a:solidFill>
              </a:rPr>
              <a:t>Update </a:t>
            </a:r>
            <a:r>
              <a:rPr lang="en-US" sz="2000" dirty="0" smtClean="0"/>
              <a:t>is executed at the end of every round</a:t>
            </a:r>
            <a:endParaRPr lang="en-SG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5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33647" y="1322217"/>
            <a:ext cx="7116065" cy="5509200"/>
            <a:chOff x="733647" y="1343483"/>
            <a:chExt cx="7116065" cy="5509200"/>
          </a:xfrm>
        </p:grpSpPr>
        <p:sp>
          <p:nvSpPr>
            <p:cNvPr id="8" name="TextBox 7"/>
            <p:cNvSpPr txBox="1"/>
            <p:nvPr/>
          </p:nvSpPr>
          <p:spPr>
            <a:xfrm>
              <a:off x="733647" y="1343483"/>
              <a:ext cx="7116065" cy="5509200"/>
            </a:xfrm>
            <a:prstGeom prst="rect">
              <a:avLst/>
            </a:prstGeom>
            <a:ln w="952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SG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SG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print odd </a:t>
              </a:r>
              <a:r>
                <a:rPr lang="en-SG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integers between 1 and n (provided by user)</a:t>
              </a:r>
            </a:p>
            <a:p>
              <a:pPr eaLnBrk="1" hangingPunct="1">
                <a:defRPr/>
              </a:pPr>
              <a:r>
                <a:rPr lang="en-SG" sz="1600" b="1" dirty="0" smtClean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SG" sz="1600" b="1" dirty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include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defRPr/>
              </a:pP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print_odd_integers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  <a:r>
                <a:rPr lang="en-SG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// function prototype</a:t>
              </a:r>
              <a:endPara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defRPr/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  <a:endPara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a positive integer: "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&amp;n);</a:t>
              </a:r>
            </a:p>
            <a:p>
              <a:pPr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print_odd_integers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(n);</a:t>
              </a:r>
              <a:endPara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defRPr/>
              </a:pPr>
              <a:endParaRPr lang="en-SG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SG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SG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Print odd integers in range [1,n]</a:t>
              </a:r>
              <a:endParaRPr lang="pt-BR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pt-BR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pt-BR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Pre-cond: n &gt; 0</a:t>
              </a:r>
            </a:p>
            <a:p>
              <a:pPr>
                <a:defRPr/>
              </a:pP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print_odd_integers(</a:t>
              </a:r>
              <a:r>
                <a:rPr lang="pt-BR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n)</a:t>
              </a:r>
            </a:p>
            <a:p>
              <a:pPr>
                <a:defRPr/>
              </a:pPr>
              <a:r>
                <a: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defRPr/>
              </a:pPr>
              <a:r>
                <a:rPr lang="nn-NO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nn-NO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i;</a:t>
              </a:r>
            </a:p>
            <a:p>
              <a:pPr>
                <a:defRPr/>
              </a:pPr>
              <a:r>
                <a:rPr lang="nn-NO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nn-NO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(i=</a:t>
              </a:r>
              <a:r>
                <a:rPr lang="nn-NO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nn-NO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 i&lt;=n; i++)</a:t>
              </a:r>
            </a:p>
            <a:p>
              <a:pPr>
                <a:defRPr/>
              </a:pPr>
              <a:r>
                <a:rPr lang="nn-NO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nn-NO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(i%</a:t>
              </a:r>
              <a:r>
                <a:rPr lang="nn-NO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nn-NO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!= </a:t>
              </a:r>
              <a:r>
                <a:rPr lang="nn-NO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nn-NO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defRPr/>
              </a:pPr>
              <a:r>
                <a:rPr lang="nn-NO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    printf(</a:t>
              </a:r>
              <a:r>
                <a:rPr lang="nn-NO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nn-NO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nn-NO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nn-NO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i);</a:t>
              </a:r>
            </a:p>
            <a:p>
              <a:pPr>
                <a:defRPr/>
              </a:pPr>
              <a:r>
                <a:rPr lang="pt-BR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printf</a:t>
              </a:r>
              <a:r>
                <a: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pt-BR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pt-BR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defRPr/>
              </a:pPr>
              <a:r>
                <a:rPr lang="pt-BR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754" name="TextBox 10"/>
            <p:cNvSpPr txBox="1">
              <a:spLocks noChangeArrowheads="1"/>
            </p:cNvSpPr>
            <p:nvPr/>
          </p:nvSpPr>
          <p:spPr bwMode="auto">
            <a:xfrm>
              <a:off x="6001206" y="4435217"/>
              <a:ext cx="1215483" cy="36933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dirty="0"/>
                <a:t>Version </a:t>
              </a:r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13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14</a:t>
            </a:fld>
            <a:endParaRPr lang="en-US" sz="1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i="1" dirty="0" smtClean="0"/>
              <a:t>for</a:t>
            </a:r>
            <a:r>
              <a:rPr lang="en-GB" dirty="0" smtClean="0"/>
              <a:t> Loop: Print Odd Integers (1/2)</a:t>
            </a:r>
            <a:endParaRPr lang="en-S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3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15</a:t>
            </a:fld>
            <a:endParaRPr lang="en-US" sz="1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i="1" dirty="0" smtClean="0"/>
              <a:t>for</a:t>
            </a:r>
            <a:r>
              <a:rPr lang="en-GB" dirty="0" smtClean="0"/>
              <a:t> Loop: Print Odd Integers (2/2)</a:t>
            </a:r>
            <a:endParaRPr lang="en-SG" dirty="0"/>
          </a:p>
        </p:txBody>
      </p:sp>
      <p:grpSp>
        <p:nvGrpSpPr>
          <p:cNvPr id="3" name="Group 2"/>
          <p:cNvGrpSpPr/>
          <p:nvPr/>
        </p:nvGrpSpPr>
        <p:grpSpPr>
          <a:xfrm>
            <a:off x="2064703" y="3873815"/>
            <a:ext cx="5607131" cy="2308324"/>
            <a:chOff x="2064703" y="3873815"/>
            <a:chExt cx="5607131" cy="2308324"/>
          </a:xfrm>
        </p:grpSpPr>
        <p:sp>
          <p:nvSpPr>
            <p:cNvPr id="15" name="TextBox 14"/>
            <p:cNvSpPr txBox="1"/>
            <p:nvPr/>
          </p:nvSpPr>
          <p:spPr>
            <a:xfrm>
              <a:off x="2064703" y="3873815"/>
              <a:ext cx="4946586" cy="2308324"/>
            </a:xfrm>
            <a:prstGeom prst="rect">
              <a:avLst/>
            </a:prstGeom>
            <a:ln w="952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pt-BR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pt-BR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Pre-cond: n &gt; 0</a:t>
              </a:r>
            </a:p>
            <a:p>
              <a:pPr>
                <a:defRPr/>
              </a:pP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print_odd_integers_v5(</a:t>
              </a:r>
              <a:r>
                <a:rPr lang="pt-BR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n)</a:t>
              </a:r>
            </a:p>
            <a:p>
              <a:pPr>
                <a:defRPr/>
              </a:pPr>
              <a:r>
                <a: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defRPr/>
              </a:pPr>
              <a:r>
                <a: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(n%</a:t>
              </a:r>
              <a:r>
                <a:rPr lang="pt-BR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== </a:t>
              </a:r>
              <a:r>
                <a:rPr lang="pt-BR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defRPr/>
              </a:pPr>
              <a:r>
                <a: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n--;</a:t>
              </a:r>
            </a:p>
            <a:p>
              <a:pPr>
                <a:defRPr/>
              </a:pPr>
              <a:r>
                <a: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( ; n&gt;</a:t>
              </a:r>
              <a:r>
                <a:rPr lang="pt-BR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 n-=</a:t>
              </a:r>
              <a:r>
                <a:rPr lang="pt-BR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defRPr/>
              </a:pPr>
              <a:r>
                <a: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printf(</a:t>
              </a:r>
              <a:r>
                <a:rPr lang="pt-BR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pt-BR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pt-BR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n);</a:t>
              </a:r>
            </a:p>
            <a:p>
              <a:pPr>
                <a:defRPr/>
              </a:pPr>
              <a:r>
                <a: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printf(</a:t>
              </a:r>
              <a:r>
                <a:rPr lang="pt-BR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pt-BR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pt-BR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defRPr/>
              </a:pPr>
              <a:r>
                <a:rPr lang="pt-BR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Box 11"/>
            <p:cNvSpPr txBox="1">
              <a:spLocks noChangeArrowheads="1"/>
            </p:cNvSpPr>
            <p:nvPr/>
          </p:nvSpPr>
          <p:spPr bwMode="auto">
            <a:xfrm>
              <a:off x="6441481" y="4381282"/>
              <a:ext cx="1230353" cy="36916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/>
                <a:t>Version </a:t>
              </a:r>
              <a:r>
                <a:rPr lang="en-US" dirty="0" smtClean="0"/>
                <a:t>5</a:t>
              </a:r>
              <a:endParaRPr 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707927" y="5270716"/>
            <a:ext cx="2564192" cy="646331"/>
          </a:xfrm>
          <a:prstGeom prst="rect">
            <a:avLst/>
          </a:prstGeom>
          <a:solidFill>
            <a:srgbClr val="B3E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Values are printed from largest to smallest.</a:t>
            </a:r>
            <a:endParaRPr lang="en-SG" dirty="0"/>
          </a:p>
        </p:txBody>
      </p:sp>
      <p:grpSp>
        <p:nvGrpSpPr>
          <p:cNvPr id="2" name="Group 1"/>
          <p:cNvGrpSpPr/>
          <p:nvPr/>
        </p:nvGrpSpPr>
        <p:grpSpPr>
          <a:xfrm>
            <a:off x="2054070" y="1345652"/>
            <a:ext cx="5551129" cy="2308324"/>
            <a:chOff x="2054070" y="1345652"/>
            <a:chExt cx="5551129" cy="2308324"/>
          </a:xfrm>
        </p:grpSpPr>
        <p:sp>
          <p:nvSpPr>
            <p:cNvPr id="20" name="TextBox 19"/>
            <p:cNvSpPr txBox="1"/>
            <p:nvPr/>
          </p:nvSpPr>
          <p:spPr>
            <a:xfrm>
              <a:off x="2054070" y="1345652"/>
              <a:ext cx="4946586" cy="2308324"/>
            </a:xfrm>
            <a:prstGeom prst="rect">
              <a:avLst/>
            </a:prstGeom>
            <a:ln w="952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SG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Print odd integers in range [1,n]</a:t>
              </a:r>
              <a:endParaRPr lang="pt-BR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pt-BR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pt-BR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Pre-cond: n &gt; 0</a:t>
              </a:r>
            </a:p>
            <a:p>
              <a:pPr>
                <a:defRPr/>
              </a:pP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print_odd_integers_v4(</a:t>
              </a:r>
              <a:r>
                <a:rPr lang="pt-BR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n)</a:t>
              </a:r>
            </a:p>
            <a:p>
              <a:pPr>
                <a:defRPr/>
              </a:pPr>
              <a:r>
                <a: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defRPr/>
              </a:pPr>
              <a:r>
                <a: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pt-BR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 </a:t>
              </a:r>
              <a:r>
                <a:rPr lang="pt-BR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i;</a:t>
              </a:r>
              <a:endPara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pt-BR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  for</a:t>
              </a:r>
              <a:r>
                <a:rPr lang="pt-BR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(i=</a:t>
              </a:r>
              <a:r>
                <a:rPr lang="pt-BR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pt-BR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 i&lt;=n; i+=</a:t>
              </a:r>
              <a:r>
                <a:rPr lang="pt-BR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defRPr/>
              </a:pPr>
              <a:r>
                <a: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printf(</a:t>
              </a:r>
              <a:r>
                <a:rPr lang="pt-BR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pt-BR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pt-BR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pt-BR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i);</a:t>
              </a:r>
              <a:endPara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printf(</a:t>
              </a:r>
              <a:r>
                <a:rPr lang="pt-BR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pt-BR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pt-BR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pt-BR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defRPr/>
              </a:pPr>
              <a:r>
                <a:rPr lang="pt-BR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752" name="TextBox 11"/>
            <p:cNvSpPr txBox="1">
              <a:spLocks noChangeArrowheads="1"/>
            </p:cNvSpPr>
            <p:nvPr/>
          </p:nvSpPr>
          <p:spPr bwMode="auto">
            <a:xfrm>
              <a:off x="6374846" y="2210060"/>
              <a:ext cx="1230353" cy="36916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/>
                <a:t>Version </a:t>
              </a:r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25963" y="4565863"/>
            <a:ext cx="2855186" cy="707886"/>
            <a:chOff x="5503766" y="2368071"/>
            <a:chExt cx="2855186" cy="707886"/>
          </a:xfrm>
        </p:grpSpPr>
        <p:sp>
          <p:nvSpPr>
            <p:cNvPr id="17" name="TextBox 16"/>
            <p:cNvSpPr txBox="1"/>
            <p:nvPr/>
          </p:nvSpPr>
          <p:spPr>
            <a:xfrm>
              <a:off x="5503766" y="2368071"/>
              <a:ext cx="1270941" cy="707886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pPr eaLnBrk="0" hangingPunct="0">
                <a:spcBef>
                  <a:spcPts val="1200"/>
                </a:spcBef>
                <a:buClr>
                  <a:schemeClr val="bg2"/>
                </a:buClr>
                <a:buSzPct val="120000"/>
                <a:defRPr/>
              </a:pPr>
              <a:r>
                <a:rPr lang="en-US" sz="2000" kern="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Empty statement</a:t>
              </a:r>
              <a:endParaRPr lang="en-US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>
              <a:off x="6785332" y="2722014"/>
              <a:ext cx="1573620" cy="350910"/>
            </a:xfrm>
            <a:prstGeom prst="straightConnector1">
              <a:avLst/>
            </a:prstGeom>
            <a:noFill/>
            <a:ln w="19050" cap="sq" algn="ctr">
              <a:solidFill>
                <a:srgbClr val="C00000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32491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711785"/>
          </a:xfrm>
        </p:spPr>
        <p:txBody>
          <a:bodyPr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Modify the program </a:t>
            </a:r>
            <a:r>
              <a:rPr lang="en-GB" dirty="0" smtClean="0"/>
              <a:t>Week5_OddIntegers.c </a:t>
            </a:r>
            <a:r>
              <a:rPr lang="en-GB" dirty="0">
                <a:solidFill>
                  <a:schemeClr val="tx1"/>
                </a:solidFill>
              </a:rPr>
              <a:t>to read a positive integer </a:t>
            </a:r>
            <a:r>
              <a:rPr lang="en-GB" i="1" dirty="0">
                <a:solidFill>
                  <a:schemeClr val="tx1"/>
                </a:solidFill>
              </a:rPr>
              <a:t>n</a:t>
            </a:r>
            <a:r>
              <a:rPr lang="en-GB" dirty="0">
                <a:solidFill>
                  <a:schemeClr val="tx1"/>
                </a:solidFill>
              </a:rPr>
              <a:t> and then compute the sum of all integers between 1 and </a:t>
            </a:r>
            <a:r>
              <a:rPr lang="en-GB" i="1" dirty="0">
                <a:solidFill>
                  <a:schemeClr val="tx1"/>
                </a:solidFill>
              </a:rPr>
              <a:t>n</a:t>
            </a:r>
            <a:r>
              <a:rPr lang="en-GB" dirty="0">
                <a:solidFill>
                  <a:schemeClr val="tx1"/>
                </a:solidFill>
              </a:rPr>
              <a:t> which are multiples of 3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SG" dirty="0">
                <a:solidFill>
                  <a:schemeClr val="tx1"/>
                </a:solidFill>
              </a:rPr>
              <a:t>Rename this program as: </a:t>
            </a:r>
            <a:r>
              <a:rPr lang="en-SG" dirty="0" smtClean="0"/>
              <a:t>Week5_SumMultiples3.c</a:t>
            </a:r>
            <a:r>
              <a:rPr lang="en-SG" dirty="0" smtClean="0">
                <a:solidFill>
                  <a:schemeClr val="tx1"/>
                </a:solidFill>
              </a:rPr>
              <a:t>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SG" sz="2000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Your program should </a:t>
            </a:r>
            <a:r>
              <a:rPr lang="en-US" dirty="0">
                <a:solidFill>
                  <a:schemeClr val="tx1"/>
                </a:solidFill>
              </a:rPr>
              <a:t>contain </a:t>
            </a:r>
            <a:r>
              <a:rPr lang="en-GB" dirty="0">
                <a:solidFill>
                  <a:schemeClr val="tx1"/>
                </a:solidFill>
              </a:rPr>
              <a:t>a </a:t>
            </a:r>
            <a:r>
              <a:rPr lang="en-GB" dirty="0" smtClean="0">
                <a:solidFill>
                  <a:schemeClr val="tx1"/>
                </a:solidFill>
              </a:rPr>
              <a:t>function: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	</a:t>
            </a:r>
            <a:r>
              <a:rPr lang="en-GB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sum_multiples_of_3(</a:t>
            </a:r>
            <a:r>
              <a:rPr lang="en-GB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</a:t>
            </a:r>
            <a:r>
              <a:rPr lang="en-GB" dirty="0">
                <a:solidFill>
                  <a:schemeClr val="tx1"/>
                </a:solidFill>
              </a:rPr>
              <a:t>to return sum of multiples of 3 in range </a:t>
            </a:r>
            <a:r>
              <a:rPr lang="en-GB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[1, n]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0232" y="5241018"/>
            <a:ext cx="3640740" cy="584775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Enter a positive integer: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</a:t>
            </a:r>
            <a:endParaRPr lang="en-US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b="1" dirty="0" smtClean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18</a:t>
            </a:r>
            <a:endParaRPr lang="en-US" sz="1600" b="1" dirty="0">
              <a:solidFill>
                <a:srgbClr val="9933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16</a:t>
            </a:fld>
            <a:endParaRPr lang="en-US" sz="1000" dirty="0"/>
          </a:p>
        </p:txBody>
      </p:sp>
      <p:sp>
        <p:nvSpPr>
          <p:cNvPr id="13" name="TextBox 16"/>
          <p:cNvSpPr txBox="1"/>
          <p:nvPr/>
        </p:nvSpPr>
        <p:spPr>
          <a:xfrm>
            <a:off x="653144" y="3133559"/>
            <a:ext cx="7757209" cy="338554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cs typeface="Courier New" pitchFamily="49" charset="0"/>
              </a:defRPr>
            </a:lvl1pPr>
          </a:lstStyle>
          <a:p>
            <a:r>
              <a:rPr lang="en-US" sz="1600" b="1" dirty="0" err="1">
                <a:latin typeface="Courier New" pitchFamily="49" charset="0"/>
              </a:rPr>
              <a:t>cp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~cs1010/lecture/Week5_OddIntegers.c  Week5_SumMultiples3.c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 </a:t>
            </a:r>
            <a:r>
              <a:rPr lang="en-GB" dirty="0"/>
              <a:t>#1: Sum of Multiples of </a:t>
            </a:r>
            <a:r>
              <a:rPr lang="en-GB" dirty="0" smtClean="0"/>
              <a:t>3 (1/2)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4629721" y="5241018"/>
            <a:ext cx="3640740" cy="584775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Enter a positive integer: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50</a:t>
            </a:r>
          </a:p>
          <a:p>
            <a:pPr>
              <a:defRPr/>
            </a:pPr>
            <a:r>
              <a:rPr lang="en-US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Sum = 408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200329"/>
          </a:xfrm>
        </p:spPr>
        <p:txBody>
          <a:bodyPr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Modify the program </a:t>
            </a:r>
            <a:r>
              <a:rPr lang="en-GB" dirty="0"/>
              <a:t>Week5_OddIntegers.c </a:t>
            </a:r>
            <a:r>
              <a:rPr lang="en-GB" dirty="0">
                <a:solidFill>
                  <a:schemeClr val="tx1"/>
                </a:solidFill>
              </a:rPr>
              <a:t>to read a positive integer </a:t>
            </a:r>
            <a:r>
              <a:rPr lang="en-GB" i="1" dirty="0">
                <a:solidFill>
                  <a:schemeClr val="tx1"/>
                </a:solidFill>
              </a:rPr>
              <a:t>n</a:t>
            </a:r>
            <a:r>
              <a:rPr lang="en-GB" dirty="0">
                <a:solidFill>
                  <a:schemeClr val="tx1"/>
                </a:solidFill>
              </a:rPr>
              <a:t> and then compute the sum of all integers between 1 and </a:t>
            </a:r>
            <a:r>
              <a:rPr lang="en-GB" i="1" dirty="0">
                <a:solidFill>
                  <a:schemeClr val="tx1"/>
                </a:solidFill>
              </a:rPr>
              <a:t>n</a:t>
            </a:r>
            <a:r>
              <a:rPr lang="en-GB" dirty="0">
                <a:solidFill>
                  <a:schemeClr val="tx1"/>
                </a:solidFill>
              </a:rPr>
              <a:t> which are multiples of 3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0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17</a:t>
            </a:fld>
            <a:endParaRPr lang="en-US" sz="1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 </a:t>
            </a:r>
            <a:r>
              <a:rPr lang="en-GB" dirty="0"/>
              <a:t>#1: Sum of Multiples of </a:t>
            </a:r>
            <a:r>
              <a:rPr lang="en-GB" dirty="0" smtClean="0"/>
              <a:t>3 (2/2)</a:t>
            </a:r>
            <a:endParaRPr lang="en-SG" dirty="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292510" y="2645733"/>
            <a:ext cx="4650006" cy="378565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tabLst>
                <a:tab pos="571500" algn="l"/>
                <a:tab pos="2171700" algn="l"/>
              </a:tabLst>
            </a:pPr>
            <a:r>
              <a:rPr lang="en-GB" sz="2000" dirty="0"/>
              <a:t>Begin of </a:t>
            </a:r>
            <a:r>
              <a:rPr lang="en-GB" sz="2000" dirty="0" smtClean="0"/>
              <a:t>algorithm</a:t>
            </a:r>
          </a:p>
          <a:p>
            <a:pPr>
              <a:tabLst>
                <a:tab pos="571500" algn="l"/>
                <a:tab pos="2171700" algn="l"/>
              </a:tabLst>
            </a:pPr>
            <a:endParaRPr lang="en-GB" sz="2000" dirty="0" smtClean="0"/>
          </a:p>
          <a:p>
            <a:pPr>
              <a:tabLst>
                <a:tab pos="571500" algn="l"/>
                <a:tab pos="2171700" algn="l"/>
              </a:tabLst>
            </a:pPr>
            <a:r>
              <a:rPr lang="en-SG" sz="2000" i="1" dirty="0" smtClean="0"/>
              <a:t>        sum</a:t>
            </a:r>
            <a:r>
              <a:rPr lang="en-SG" sz="2000" dirty="0" smtClean="0"/>
              <a:t>  </a:t>
            </a:r>
            <a:r>
              <a:rPr lang="en-GB" sz="2000" dirty="0" smtClean="0">
                <a:sym typeface="Wingdings" pitchFamily="2" charset="2"/>
              </a:rPr>
              <a:t>  </a:t>
            </a:r>
            <a:r>
              <a:rPr lang="en-SG" sz="2000" dirty="0" smtClean="0"/>
              <a:t>0</a:t>
            </a:r>
            <a:endParaRPr lang="en-SG" sz="2000" dirty="0"/>
          </a:p>
          <a:p>
            <a:pPr>
              <a:tabLst>
                <a:tab pos="571500" algn="l"/>
                <a:tab pos="2171700" algn="l"/>
              </a:tabLst>
            </a:pPr>
            <a:r>
              <a:rPr lang="en-SG" sz="2000" i="1" dirty="0" smtClean="0"/>
              <a:t>        </a:t>
            </a:r>
            <a:r>
              <a:rPr lang="en-SG" sz="2000" i="1" dirty="0" err="1" smtClean="0"/>
              <a:t>i</a:t>
            </a:r>
            <a:r>
              <a:rPr lang="en-SG" sz="2000" dirty="0" smtClean="0"/>
              <a:t>  </a:t>
            </a:r>
            <a:r>
              <a:rPr lang="en-GB" sz="2000" dirty="0" smtClean="0">
                <a:sym typeface="Wingdings" pitchFamily="2" charset="2"/>
              </a:rPr>
              <a:t>  3</a:t>
            </a:r>
            <a:r>
              <a:rPr lang="en-SG" sz="2000" dirty="0" smtClean="0"/>
              <a:t> </a:t>
            </a:r>
            <a:endParaRPr lang="en-SG" sz="2000" dirty="0"/>
          </a:p>
          <a:p>
            <a:pPr>
              <a:tabLst>
                <a:tab pos="571500" algn="l"/>
                <a:tab pos="2171700" algn="l"/>
              </a:tabLst>
            </a:pPr>
            <a:r>
              <a:rPr lang="en-SG" sz="2000" dirty="0" smtClean="0"/>
              <a:t>        </a:t>
            </a:r>
            <a:r>
              <a:rPr lang="en-SG" sz="2000" b="1" dirty="0" smtClean="0"/>
              <a:t>while</a:t>
            </a:r>
            <a:r>
              <a:rPr lang="en-SG" sz="2000" dirty="0" smtClean="0"/>
              <a:t>  </a:t>
            </a:r>
            <a:r>
              <a:rPr lang="en-SG" sz="2000" i="1" dirty="0" err="1"/>
              <a:t>i</a:t>
            </a:r>
            <a:r>
              <a:rPr lang="en-SG" sz="2000" dirty="0"/>
              <a:t> </a:t>
            </a:r>
            <a:r>
              <a:rPr lang="en-SG" sz="2000" dirty="0" smtClean="0"/>
              <a:t> &lt;=  </a:t>
            </a:r>
            <a:r>
              <a:rPr lang="en-SG" sz="2000" i="1" dirty="0" smtClean="0"/>
              <a:t>n</a:t>
            </a:r>
            <a:r>
              <a:rPr lang="en-SG" sz="2000" dirty="0" smtClean="0"/>
              <a:t> </a:t>
            </a:r>
            <a:endParaRPr lang="en-SG" sz="2000" dirty="0"/>
          </a:p>
          <a:p>
            <a:pPr>
              <a:tabLst>
                <a:tab pos="571500" algn="l"/>
                <a:tab pos="2171700" algn="l"/>
              </a:tabLst>
            </a:pPr>
            <a:r>
              <a:rPr lang="en-SG" sz="2000" dirty="0" smtClean="0"/>
              <a:t>                </a:t>
            </a:r>
            <a:r>
              <a:rPr lang="en-SG" sz="2000" b="1" dirty="0" smtClean="0"/>
              <a:t>if</a:t>
            </a:r>
            <a:r>
              <a:rPr lang="en-SG" sz="2000" dirty="0" smtClean="0"/>
              <a:t> </a:t>
            </a:r>
            <a:r>
              <a:rPr lang="en-SG" sz="2000" i="1" dirty="0" err="1"/>
              <a:t>i</a:t>
            </a:r>
            <a:r>
              <a:rPr lang="en-SG" sz="2000" dirty="0"/>
              <a:t> is multiple of 3 then</a:t>
            </a:r>
          </a:p>
          <a:p>
            <a:pPr>
              <a:tabLst>
                <a:tab pos="571500" algn="l"/>
                <a:tab pos="2171700" algn="l"/>
              </a:tabLst>
            </a:pPr>
            <a:r>
              <a:rPr lang="en-SG" sz="2000" dirty="0" smtClean="0"/>
              <a:t>                        </a:t>
            </a:r>
            <a:r>
              <a:rPr lang="en-SG" sz="2000" i="1" dirty="0" smtClean="0"/>
              <a:t>sum</a:t>
            </a:r>
            <a:r>
              <a:rPr lang="en-SG" sz="2000" dirty="0" smtClean="0"/>
              <a:t>  </a:t>
            </a:r>
            <a:r>
              <a:rPr lang="en-GB" sz="2000" dirty="0" smtClean="0">
                <a:sym typeface="Wingdings" pitchFamily="2" charset="2"/>
              </a:rPr>
              <a:t> </a:t>
            </a:r>
            <a:r>
              <a:rPr lang="en-SG" sz="2000" dirty="0" smtClean="0"/>
              <a:t> </a:t>
            </a:r>
            <a:r>
              <a:rPr lang="en-SG" sz="2000" i="1" dirty="0"/>
              <a:t>sum</a:t>
            </a:r>
            <a:r>
              <a:rPr lang="en-SG" sz="2000" dirty="0"/>
              <a:t> + </a:t>
            </a:r>
            <a:r>
              <a:rPr lang="en-SG" sz="2000" i="1" dirty="0" err="1"/>
              <a:t>i</a:t>
            </a:r>
            <a:r>
              <a:rPr lang="en-SG" sz="2000" dirty="0"/>
              <a:t> </a:t>
            </a:r>
          </a:p>
          <a:p>
            <a:pPr>
              <a:tabLst>
                <a:tab pos="571500" algn="l"/>
                <a:tab pos="2171700" algn="l"/>
              </a:tabLst>
            </a:pPr>
            <a:r>
              <a:rPr lang="en-SG" sz="2000" dirty="0" smtClean="0"/>
              <a:t>        </a:t>
            </a:r>
            <a:r>
              <a:rPr lang="en-SG" sz="2000" dirty="0"/>
              <a:t> </a:t>
            </a:r>
            <a:r>
              <a:rPr lang="en-SG" sz="2000" dirty="0" smtClean="0"/>
              <a:t>       </a:t>
            </a:r>
            <a:r>
              <a:rPr lang="en-SG" sz="2000" i="1" dirty="0" err="1" smtClean="0"/>
              <a:t>i</a:t>
            </a:r>
            <a:r>
              <a:rPr lang="en-SG" sz="2000" dirty="0" smtClean="0"/>
              <a:t> </a:t>
            </a:r>
            <a:r>
              <a:rPr lang="en-GB" sz="2000" dirty="0" smtClean="0">
                <a:sym typeface="Wingdings" pitchFamily="2" charset="2"/>
              </a:rPr>
              <a:t> </a:t>
            </a:r>
            <a:r>
              <a:rPr lang="en-GB" sz="2000" dirty="0">
                <a:sym typeface="Wingdings" pitchFamily="2" charset="2"/>
              </a:rPr>
              <a:t></a:t>
            </a:r>
            <a:r>
              <a:rPr lang="en-SG" sz="2000" dirty="0" smtClean="0"/>
              <a:t>  </a:t>
            </a:r>
            <a:r>
              <a:rPr lang="en-SG" sz="2000" i="1" dirty="0" err="1"/>
              <a:t>i</a:t>
            </a:r>
            <a:r>
              <a:rPr lang="en-SG" sz="2000" dirty="0"/>
              <a:t> </a:t>
            </a:r>
            <a:r>
              <a:rPr lang="en-SG" sz="2000" dirty="0" smtClean="0"/>
              <a:t>+ 1</a:t>
            </a:r>
          </a:p>
          <a:p>
            <a:pPr>
              <a:tabLst>
                <a:tab pos="571500" algn="l"/>
                <a:tab pos="2171700" algn="l"/>
              </a:tabLst>
            </a:pPr>
            <a:endParaRPr lang="en-SG" sz="2000" dirty="0"/>
          </a:p>
          <a:p>
            <a:pPr>
              <a:tabLst>
                <a:tab pos="571500" algn="l"/>
                <a:tab pos="2171700" algn="l"/>
              </a:tabLst>
            </a:pPr>
            <a:r>
              <a:rPr lang="en-SG" sz="2000" dirty="0" smtClean="0"/>
              <a:t>        </a:t>
            </a:r>
            <a:r>
              <a:rPr lang="en-SG" sz="2000" b="1" dirty="0" smtClean="0"/>
              <a:t>return</a:t>
            </a:r>
            <a:r>
              <a:rPr lang="en-SG" sz="2000" dirty="0" smtClean="0"/>
              <a:t> </a:t>
            </a:r>
            <a:r>
              <a:rPr lang="en-SG" sz="2000" i="1" dirty="0"/>
              <a:t>sum</a:t>
            </a:r>
            <a:endParaRPr lang="en-GB" sz="2000" i="1" dirty="0"/>
          </a:p>
          <a:p>
            <a:pPr>
              <a:tabLst>
                <a:tab pos="571500" algn="l"/>
                <a:tab pos="2171700" algn="l"/>
              </a:tabLst>
            </a:pPr>
            <a:endParaRPr lang="en-GB" sz="2000" i="1" dirty="0" smtClean="0"/>
          </a:p>
          <a:p>
            <a:pPr>
              <a:tabLst>
                <a:tab pos="571500" algn="l"/>
                <a:tab pos="2171700" algn="l"/>
              </a:tabLst>
            </a:pPr>
            <a:r>
              <a:rPr lang="en-GB" sz="2000" dirty="0"/>
              <a:t>End of </a:t>
            </a:r>
            <a:r>
              <a:rPr lang="en-GB" sz="2000" dirty="0" smtClean="0"/>
              <a:t>algorithm</a:t>
            </a:r>
            <a:endParaRPr lang="en-US" sz="2000" i="1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96540" y="3706725"/>
            <a:ext cx="2640067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What is input?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What is output?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How to compute?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8728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5175" y="3695251"/>
            <a:ext cx="2287588" cy="923330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Enter n: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pPr>
              <a:defRPr/>
            </a:pPr>
            <a:r>
              <a:rPr lang="en-US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*****</a:t>
            </a:r>
          </a:p>
          <a:p>
            <a:pPr>
              <a:defRPr/>
            </a:pPr>
            <a:r>
              <a:rPr lang="en-US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Done!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48735" y="3695251"/>
            <a:ext cx="2773363" cy="923330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Enter n: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  <a:p>
            <a:pPr>
              <a:defRPr/>
            </a:pPr>
            <a:r>
              <a:rPr lang="en-US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***********</a:t>
            </a:r>
          </a:p>
          <a:p>
            <a:pPr>
              <a:defRPr/>
            </a:pPr>
            <a:r>
              <a:rPr lang="en-US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Done!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6126" y="4908324"/>
            <a:ext cx="2965903" cy="923330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Enter n: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  <a:p>
            <a:pPr>
              <a:defRPr/>
            </a:pPr>
            <a:r>
              <a:rPr lang="en-US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*******************</a:t>
            </a:r>
          </a:p>
          <a:p>
            <a:pPr>
              <a:defRPr/>
            </a:pPr>
            <a:r>
              <a:rPr lang="en-US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Done!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31544" y="4906736"/>
            <a:ext cx="2290556" cy="646331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Enter n: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-2</a:t>
            </a:r>
          </a:p>
          <a:p>
            <a:pPr>
              <a:defRPr/>
            </a:pPr>
            <a:r>
              <a:rPr lang="en-US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Done!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75392" y="3404678"/>
            <a:ext cx="1911408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Think! </a:t>
            </a:r>
            <a:r>
              <a:rPr lang="en-US" dirty="0" smtClean="0"/>
              <a:t>What is the relationship between </a:t>
            </a:r>
            <a:r>
              <a:rPr lang="en-US" i="1" dirty="0" smtClean="0"/>
              <a:t>n</a:t>
            </a:r>
            <a:r>
              <a:rPr lang="en-US" dirty="0" smtClean="0"/>
              <a:t> and the number of *?</a:t>
            </a:r>
            <a:endParaRPr lang="en-US" dirty="0"/>
          </a:p>
        </p:txBody>
      </p:sp>
      <p:sp>
        <p:nvSpPr>
          <p:cNvPr id="15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18</a:t>
            </a:fld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/>
              <a:t>#2: </a:t>
            </a:r>
            <a:r>
              <a:rPr lang="en-GB" dirty="0" smtClean="0"/>
              <a:t>Asterisks (1/2)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086725"/>
          </a:xfrm>
        </p:spPr>
        <p:txBody>
          <a:bodyPr>
            <a:sp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Write a program </a:t>
            </a:r>
            <a:r>
              <a:rPr lang="en-SG" dirty="0"/>
              <a:t>Week5_Asterisks.c </a:t>
            </a:r>
            <a:r>
              <a:rPr lang="en-SG" dirty="0">
                <a:solidFill>
                  <a:schemeClr val="tx1"/>
                </a:solidFill>
              </a:rPr>
              <a:t>to read an integer </a:t>
            </a:r>
            <a:r>
              <a:rPr lang="en-SG" i="1" dirty="0">
                <a:solidFill>
                  <a:schemeClr val="tx1"/>
                </a:solidFill>
              </a:rPr>
              <a:t>n</a:t>
            </a:r>
            <a:r>
              <a:rPr lang="en-SG" dirty="0">
                <a:solidFill>
                  <a:schemeClr val="tx1"/>
                </a:solidFill>
              </a:rPr>
              <a:t> (</a:t>
            </a:r>
            <a:r>
              <a:rPr lang="en-SG" i="1" dirty="0">
                <a:solidFill>
                  <a:schemeClr val="tx1"/>
                </a:solidFill>
              </a:rPr>
              <a:t>n</a:t>
            </a:r>
            <a:r>
              <a:rPr lang="en-SG" dirty="0">
                <a:solidFill>
                  <a:schemeClr val="tx1"/>
                </a:solidFill>
              </a:rPr>
              <a:t> &gt; 0) and print certain number of asterisks on a single line.</a:t>
            </a:r>
          </a:p>
          <a:p>
            <a:r>
              <a:rPr lang="en-SG" dirty="0">
                <a:solidFill>
                  <a:schemeClr val="tx1"/>
                </a:solidFill>
              </a:rPr>
              <a:t>Your program should contain a function:</a:t>
            </a:r>
          </a:p>
          <a:p>
            <a:pPr marL="0" indent="0">
              <a:buNone/>
            </a:pPr>
            <a:r>
              <a:rPr lang="en-SG" dirty="0" smtClean="0">
                <a:latin typeface="Calibri" pitchFamily="34" charset="0"/>
                <a:cs typeface="Calibri" pitchFamily="34" charset="0"/>
              </a:rPr>
              <a:t>	void </a:t>
            </a:r>
            <a:r>
              <a:rPr lang="en-SG" dirty="0" err="1">
                <a:latin typeface="Calibri" pitchFamily="34" charset="0"/>
                <a:cs typeface="Calibri" pitchFamily="34" charset="0"/>
              </a:rPr>
              <a:t>print_asterisks</a:t>
            </a:r>
            <a:r>
              <a:rPr lang="en-SG" dirty="0">
                <a:latin typeface="Calibri" pitchFamily="34" charset="0"/>
                <a:cs typeface="Calibri" pitchFamily="34" charset="0"/>
              </a:rPr>
              <a:t>(</a:t>
            </a:r>
            <a:r>
              <a:rPr lang="en-SG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SG" dirty="0">
                <a:latin typeface="Calibri" pitchFamily="34" charset="0"/>
                <a:cs typeface="Calibri" pitchFamily="34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5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19</a:t>
            </a:fld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/>
              <a:t>#2: Asterisks </a:t>
            </a:r>
            <a:r>
              <a:rPr lang="en-GB" dirty="0" smtClean="0"/>
              <a:t>(2/2</a:t>
            </a:r>
            <a:r>
              <a:rPr lang="en-GB" dirty="0"/>
              <a:t>)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200329"/>
          </a:xfrm>
        </p:spPr>
        <p:txBody>
          <a:bodyPr>
            <a:sp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Write a program </a:t>
            </a:r>
            <a:r>
              <a:rPr lang="en-SG" dirty="0"/>
              <a:t>Week5_Asterisks.c </a:t>
            </a:r>
            <a:r>
              <a:rPr lang="en-SG" dirty="0">
                <a:solidFill>
                  <a:schemeClr val="tx1"/>
                </a:solidFill>
              </a:rPr>
              <a:t>to read an integer </a:t>
            </a:r>
            <a:r>
              <a:rPr lang="en-SG" i="1" dirty="0">
                <a:solidFill>
                  <a:schemeClr val="tx1"/>
                </a:solidFill>
              </a:rPr>
              <a:t>n</a:t>
            </a:r>
            <a:r>
              <a:rPr lang="en-SG" dirty="0">
                <a:solidFill>
                  <a:schemeClr val="tx1"/>
                </a:solidFill>
              </a:rPr>
              <a:t> (</a:t>
            </a:r>
            <a:r>
              <a:rPr lang="en-SG" i="1" dirty="0">
                <a:solidFill>
                  <a:schemeClr val="tx1"/>
                </a:solidFill>
              </a:rPr>
              <a:t>n</a:t>
            </a:r>
            <a:r>
              <a:rPr lang="en-SG" dirty="0">
                <a:solidFill>
                  <a:schemeClr val="tx1"/>
                </a:solidFill>
              </a:rPr>
              <a:t> &gt; 0) and print certain number of asterisks on a single line</a:t>
            </a:r>
            <a:r>
              <a:rPr lang="en-SG" dirty="0" smtClean="0">
                <a:solidFill>
                  <a:schemeClr val="tx1"/>
                </a:solidFill>
              </a:rPr>
              <a:t>. Write a function </a:t>
            </a:r>
            <a:r>
              <a:rPr lang="en-SG" dirty="0">
                <a:latin typeface="Calibri" pitchFamily="34" charset="0"/>
                <a:cs typeface="Calibri" pitchFamily="34" charset="0"/>
              </a:rPr>
              <a:t>void </a:t>
            </a:r>
            <a:r>
              <a:rPr lang="en-SG" dirty="0" err="1">
                <a:latin typeface="Calibri" pitchFamily="34" charset="0"/>
                <a:cs typeface="Calibri" pitchFamily="34" charset="0"/>
              </a:rPr>
              <a:t>print_asterisks</a:t>
            </a:r>
            <a:r>
              <a:rPr lang="en-SG" dirty="0">
                <a:latin typeface="Calibri" pitchFamily="34" charset="0"/>
                <a:cs typeface="Calibri" pitchFamily="34" charset="0"/>
              </a:rPr>
              <a:t>(</a:t>
            </a:r>
            <a:r>
              <a:rPr lang="en-SG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SG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en-SG" dirty="0" smtClean="0">
                <a:solidFill>
                  <a:schemeClr val="tx1"/>
                </a:solidFill>
              </a:rPr>
              <a:t>.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169581" y="2847760"/>
            <a:ext cx="6772935" cy="255454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tabLst>
                <a:tab pos="571500" algn="l"/>
                <a:tab pos="2171700" algn="l"/>
              </a:tabLst>
            </a:pPr>
            <a:r>
              <a:rPr lang="en-GB" sz="2000" dirty="0"/>
              <a:t>Begin of </a:t>
            </a:r>
            <a:r>
              <a:rPr lang="en-GB" sz="2000" dirty="0" smtClean="0"/>
              <a:t>algorithm</a:t>
            </a:r>
          </a:p>
          <a:p>
            <a:pPr>
              <a:tabLst>
                <a:tab pos="571500" algn="l"/>
                <a:tab pos="2171700" algn="l"/>
              </a:tabLst>
            </a:pPr>
            <a:endParaRPr lang="en-GB" sz="2000" dirty="0" smtClean="0"/>
          </a:p>
          <a:p>
            <a:pPr>
              <a:tabLst>
                <a:tab pos="571500" algn="l"/>
                <a:tab pos="2171700" algn="l"/>
              </a:tabLst>
            </a:pPr>
            <a:r>
              <a:rPr lang="en-SG" sz="2000" i="1" dirty="0" smtClean="0"/>
              <a:t>        </a:t>
            </a:r>
            <a:r>
              <a:rPr lang="en-SG" sz="2000" dirty="0" smtClean="0"/>
              <a:t>read input</a:t>
            </a:r>
            <a:r>
              <a:rPr lang="en-SG" sz="2000" i="1" dirty="0" smtClean="0"/>
              <a:t> </a:t>
            </a:r>
            <a:r>
              <a:rPr lang="en-SG" sz="2000" i="1" dirty="0" smtClean="0"/>
              <a:t>n</a:t>
            </a:r>
            <a:endParaRPr lang="en-SG" sz="2000" dirty="0"/>
          </a:p>
          <a:p>
            <a:pPr>
              <a:tabLst>
                <a:tab pos="571500" algn="l"/>
                <a:tab pos="2171700" algn="l"/>
              </a:tabLst>
            </a:pPr>
            <a:r>
              <a:rPr lang="en-SG" sz="2000" dirty="0" smtClean="0"/>
              <a:t>        </a:t>
            </a:r>
            <a:r>
              <a:rPr lang="en-SG" sz="2000" dirty="0" smtClean="0"/>
              <a:t>m </a:t>
            </a:r>
            <a:r>
              <a:rPr lang="en-GB" sz="2000" dirty="0">
                <a:sym typeface="Wingdings" pitchFamily="2" charset="2"/>
              </a:rPr>
              <a:t></a:t>
            </a:r>
            <a:r>
              <a:rPr lang="en-SG" sz="2000" dirty="0"/>
              <a:t> </a:t>
            </a:r>
            <a:r>
              <a:rPr lang="en-SG" sz="2000" dirty="0" smtClean="0"/>
              <a:t>2 * n - 1 </a:t>
            </a:r>
            <a:endParaRPr lang="en-SG" sz="2000" dirty="0"/>
          </a:p>
          <a:p>
            <a:pPr>
              <a:tabLst>
                <a:tab pos="571500" algn="l"/>
                <a:tab pos="2171700" algn="l"/>
              </a:tabLst>
            </a:pPr>
            <a:r>
              <a:rPr lang="en-US" sz="2000" i="1" dirty="0" smtClean="0"/>
              <a:t>        </a:t>
            </a:r>
            <a:r>
              <a:rPr lang="en-US" sz="2000" i="1" dirty="0" err="1" smtClean="0"/>
              <a:t>print_asterisks</a:t>
            </a:r>
            <a:r>
              <a:rPr lang="en-US" sz="2000" i="1" dirty="0" smtClean="0"/>
              <a:t>(m)</a:t>
            </a:r>
          </a:p>
          <a:p>
            <a:pPr>
              <a:tabLst>
                <a:tab pos="571500" algn="l"/>
                <a:tab pos="2171700" algn="l"/>
              </a:tabLst>
            </a:pPr>
            <a:r>
              <a:rPr lang="en-SG" sz="2000" dirty="0" smtClean="0"/>
              <a:t>        end program;</a:t>
            </a:r>
            <a:endParaRPr lang="en-SG" sz="2000" i="1" dirty="0" smtClean="0"/>
          </a:p>
          <a:p>
            <a:pPr>
              <a:tabLst>
                <a:tab pos="571500" algn="l"/>
                <a:tab pos="2171700" algn="l"/>
              </a:tabLst>
            </a:pPr>
            <a:endParaRPr lang="en-GB" sz="2000" i="1" dirty="0" smtClean="0"/>
          </a:p>
          <a:p>
            <a:pPr>
              <a:tabLst>
                <a:tab pos="571500" algn="l"/>
                <a:tab pos="2171700" algn="l"/>
              </a:tabLst>
            </a:pPr>
            <a:r>
              <a:rPr lang="en-GB" sz="2000" dirty="0"/>
              <a:t>End of </a:t>
            </a:r>
            <a:r>
              <a:rPr lang="en-GB" sz="2000" dirty="0" smtClean="0"/>
              <a:t>algorithm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713121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9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2</a:t>
            </a:fld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462213"/>
          </a:xfrm>
        </p:spPr>
        <p:txBody>
          <a:bodyPr>
            <a:spAutoFit/>
          </a:bodyPr>
          <a:lstStyle/>
          <a:p>
            <a:pPr>
              <a:spcBef>
                <a:spcPts val="1200"/>
              </a:spcBef>
              <a:buClr>
                <a:srgbClr val="00007D"/>
              </a:buClr>
            </a:pPr>
            <a:r>
              <a:rPr lang="en-SG" sz="2800" kern="1200" dirty="0">
                <a:solidFill>
                  <a:srgbClr val="C00000"/>
                </a:solidFill>
              </a:rPr>
              <a:t>Objectives:</a:t>
            </a:r>
          </a:p>
          <a:p>
            <a:pPr lvl="1">
              <a:spcBef>
                <a:spcPts val="1200"/>
              </a:spcBef>
              <a:buClr>
                <a:srgbClr val="9999CC"/>
              </a:buClr>
              <a:buFont typeface="Wingdings" pitchFamily="2" charset="2"/>
              <a:buChar char="q"/>
            </a:pPr>
            <a:r>
              <a:rPr lang="en-SG" sz="2400" kern="1200" dirty="0" smtClean="0">
                <a:solidFill>
                  <a:srgbClr val="0000FF"/>
                </a:solidFill>
                <a:ea typeface="+mn-ea"/>
              </a:rPr>
              <a:t>Able to understand </a:t>
            </a:r>
            <a:r>
              <a:rPr lang="en-SG" sz="2400" kern="1200" dirty="0">
                <a:solidFill>
                  <a:srgbClr val="0000FF"/>
                </a:solidFill>
                <a:ea typeface="+mn-ea"/>
              </a:rPr>
              <a:t>the program control structure called </a:t>
            </a:r>
            <a:r>
              <a:rPr lang="en-SG" sz="2400" kern="1200" dirty="0" smtClean="0">
                <a:solidFill>
                  <a:srgbClr val="0000FF"/>
                </a:solidFill>
                <a:ea typeface="+mn-ea"/>
              </a:rPr>
              <a:t>loops.</a:t>
            </a:r>
            <a:endParaRPr lang="en-SG" sz="2400" kern="1200" dirty="0">
              <a:solidFill>
                <a:srgbClr val="0000FF"/>
              </a:solidFill>
              <a:ea typeface="+mn-ea"/>
            </a:endParaRPr>
          </a:p>
          <a:p>
            <a:pPr lvl="1">
              <a:spcBef>
                <a:spcPts val="1200"/>
              </a:spcBef>
              <a:buClr>
                <a:srgbClr val="9999CC"/>
              </a:buClr>
              <a:buFont typeface="Wingdings" pitchFamily="2" charset="2"/>
              <a:buChar char="q"/>
            </a:pPr>
            <a:r>
              <a:rPr lang="en-SG" sz="2400" kern="1200" dirty="0" smtClean="0">
                <a:solidFill>
                  <a:srgbClr val="0000FF"/>
                </a:solidFill>
                <a:ea typeface="+mn-ea"/>
              </a:rPr>
              <a:t>Compare </a:t>
            </a:r>
            <a:r>
              <a:rPr lang="en-SG" sz="2400" kern="1200" dirty="0">
                <a:solidFill>
                  <a:srgbClr val="0000FF"/>
                </a:solidFill>
                <a:ea typeface="+mn-ea"/>
              </a:rPr>
              <a:t>the different types of </a:t>
            </a:r>
            <a:r>
              <a:rPr lang="en-SG" sz="2400" kern="1200" dirty="0" smtClean="0">
                <a:solidFill>
                  <a:srgbClr val="0000FF"/>
                </a:solidFill>
                <a:ea typeface="+mn-ea"/>
              </a:rPr>
              <a:t>loop structures.</a:t>
            </a:r>
          </a:p>
          <a:p>
            <a:pPr lvl="1">
              <a:spcBef>
                <a:spcPts val="1200"/>
              </a:spcBef>
              <a:buClr>
                <a:srgbClr val="9999CC"/>
              </a:buClr>
              <a:buFont typeface="Wingdings" pitchFamily="2" charset="2"/>
              <a:buChar char="q"/>
            </a:pPr>
            <a:r>
              <a:rPr lang="en-US" sz="2400" kern="1200" dirty="0" smtClean="0">
                <a:solidFill>
                  <a:srgbClr val="0000FF"/>
                </a:solidFill>
                <a:ea typeface="+mn-ea"/>
              </a:rPr>
              <a:t>Apply loops in problem solving.</a:t>
            </a:r>
            <a:endParaRPr lang="en-SG" sz="2400" kern="1200" dirty="0">
              <a:solidFill>
                <a:srgbClr val="0000FF"/>
              </a:solidFill>
              <a:ea typeface="+mn-ea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5: Repetition Statements</a:t>
            </a:r>
            <a:endParaRPr lang="en-S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019175" y="2384424"/>
            <a:ext cx="3905250" cy="1754326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(d =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"d=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d);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d++;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25371" y="5507946"/>
            <a:ext cx="72191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If you encounter an infinite loop, press </a:t>
            </a:r>
            <a:r>
              <a:rPr lang="en-US" dirty="0" smtClean="0">
                <a:solidFill>
                  <a:srgbClr val="0000FF"/>
                </a:solidFill>
              </a:rPr>
              <a:t>control-c</a:t>
            </a:r>
            <a:r>
              <a:rPr lang="en-US" dirty="0" smtClean="0"/>
              <a:t> </a:t>
            </a:r>
            <a:r>
              <a:rPr lang="en-US" dirty="0"/>
              <a:t>to stop it (in UNIX).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 bwMode="auto">
          <a:xfrm>
            <a:off x="637144" y="4543884"/>
            <a:ext cx="7416244" cy="713921"/>
          </a:xfrm>
          <a:prstGeom prst="rect">
            <a:avLst/>
          </a:prstGeom>
          <a:noFill/>
          <a:ln w="12700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compilation warning will be reported:</a:t>
            </a:r>
          </a:p>
          <a:p>
            <a:r>
              <a:rPr lang="en-SG" dirty="0">
                <a:solidFill>
                  <a:srgbClr val="FF0000"/>
                </a:solidFill>
              </a:rPr>
              <a:t>warning: suggest parentheses around assignment used as truth value</a:t>
            </a: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2231568" y="2681130"/>
            <a:ext cx="326575" cy="312442"/>
          </a:xfrm>
          <a:prstGeom prst="ellipse">
            <a:avLst/>
          </a:prstGeom>
          <a:noFill/>
          <a:ln w="38100" cap="sq" algn="ctr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17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20</a:t>
            </a:fld>
            <a:endParaRPr lang="en-US" sz="1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Errors </a:t>
            </a:r>
            <a:r>
              <a:rPr lang="en-GB" dirty="0" smtClean="0"/>
              <a:t>(1/3)</a:t>
            </a:r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5545127" y="2433435"/>
            <a:ext cx="1733115" cy="1477328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d=3</a:t>
            </a:r>
            <a:endParaRPr lang="en-US" b="1" dirty="0">
              <a:solidFill>
                <a:srgbClr val="9933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smtClean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d=3</a:t>
            </a:r>
            <a:endParaRPr lang="en-US" b="1" dirty="0">
              <a:solidFill>
                <a:srgbClr val="9933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smtClean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d=3</a:t>
            </a:r>
            <a:endParaRPr lang="en-US" b="1" dirty="0">
              <a:solidFill>
                <a:srgbClr val="9933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 :</a:t>
            </a:r>
          </a:p>
          <a:p>
            <a:pPr>
              <a:defRPr/>
            </a:pPr>
            <a:r>
              <a:rPr lang="en-US" i="1" dirty="0">
                <a:solidFill>
                  <a:srgbClr val="0000FF"/>
                </a:solidFill>
                <a:cs typeface="Courier New" pitchFamily="49" charset="0"/>
              </a:rPr>
              <a:t>(Infinite loop</a:t>
            </a:r>
            <a:r>
              <a:rPr lang="en-US" i="1" dirty="0" smtClean="0">
                <a:solidFill>
                  <a:srgbClr val="0000FF"/>
                </a:solidFill>
                <a:cs typeface="Courier New" pitchFamily="49" charset="0"/>
              </a:rPr>
              <a:t>!)</a:t>
            </a:r>
            <a:endParaRPr lang="en-SG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830997"/>
          </a:xfrm>
        </p:spPr>
        <p:txBody>
          <a:bodyPr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Trace the following code manually and write out its output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1607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 animBg="1"/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8963" y="1904776"/>
            <a:ext cx="3917723" cy="2308324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main(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35648" y="3516315"/>
            <a:ext cx="3845832" cy="2862322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main(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21</a:t>
            </a:fld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Errors </a:t>
            </a:r>
            <a:r>
              <a:rPr lang="en-GB" dirty="0" smtClean="0"/>
              <a:t>(2/3</a:t>
            </a:r>
            <a:r>
              <a:rPr lang="en-GB" dirty="0"/>
              <a:t>)</a:t>
            </a:r>
            <a:endParaRPr lang="en-SG" dirty="0"/>
          </a:p>
        </p:txBody>
      </p:sp>
      <p:sp>
        <p:nvSpPr>
          <p:cNvPr id="11" name="TextBox 10"/>
          <p:cNvSpPr txBox="1"/>
          <p:nvPr/>
        </p:nvSpPr>
        <p:spPr>
          <a:xfrm>
            <a:off x="4415167" y="2362767"/>
            <a:ext cx="507330" cy="369332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10</a:t>
            </a:r>
            <a:endParaRPr lang="en-SG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08370" y="3776626"/>
            <a:ext cx="1665516" cy="369332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i="1" dirty="0" smtClean="0">
                <a:solidFill>
                  <a:srgbClr val="0000FF"/>
                </a:solidFill>
                <a:cs typeface="Courier New" pitchFamily="49" charset="0"/>
              </a:rPr>
              <a:t>(infinite </a:t>
            </a:r>
            <a:r>
              <a:rPr lang="en-US" i="1" dirty="0">
                <a:solidFill>
                  <a:srgbClr val="0000FF"/>
                </a:solidFill>
                <a:cs typeface="Courier New" pitchFamily="49" charset="0"/>
              </a:rPr>
              <a:t>loop</a:t>
            </a:r>
            <a:r>
              <a:rPr lang="en-US" i="1" dirty="0" smtClean="0">
                <a:solidFill>
                  <a:srgbClr val="0000FF"/>
                </a:solidFill>
                <a:cs typeface="Courier New" pitchFamily="49" charset="0"/>
              </a:rPr>
              <a:t>!)</a:t>
            </a:r>
            <a:endParaRPr lang="en-SG" i="1" dirty="0">
              <a:solidFill>
                <a:srgbClr val="0000FF"/>
              </a:solidFill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1665"/>
          </a:xfrm>
        </p:spPr>
        <p:txBody>
          <a:bodyPr>
            <a:sp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What are the outputs </a:t>
            </a:r>
            <a:r>
              <a:rPr lang="en-SG" dirty="0" smtClean="0">
                <a:solidFill>
                  <a:schemeClr val="tx1"/>
                </a:solidFill>
              </a:rPr>
              <a:t>of the </a:t>
            </a:r>
            <a:r>
              <a:rPr lang="en-SG" dirty="0">
                <a:solidFill>
                  <a:schemeClr val="tx1"/>
                </a:solidFill>
              </a:rPr>
              <a:t>following programs?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871850" y="2753365"/>
            <a:ext cx="326575" cy="312442"/>
          </a:xfrm>
          <a:prstGeom prst="ellipse">
            <a:avLst/>
          </a:prstGeom>
          <a:noFill/>
          <a:ln w="38100" cap="sq" algn="ctr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6123085" y="4339809"/>
            <a:ext cx="326575" cy="312442"/>
          </a:xfrm>
          <a:prstGeom prst="ellipse">
            <a:avLst/>
          </a:prstGeom>
          <a:noFill/>
          <a:ln w="38100" cap="sq" algn="ctr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0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056495"/>
          </a:xfrm>
        </p:spPr>
        <p:txBody>
          <a:bodyPr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Off-by-one </a:t>
            </a:r>
            <a:r>
              <a:rPr lang="en-GB" sz="2800" dirty="0" smtClean="0">
                <a:solidFill>
                  <a:srgbClr val="FF0000"/>
                </a:solidFill>
              </a:rPr>
              <a:t>error</a:t>
            </a:r>
            <a:r>
              <a:rPr lang="en-GB" sz="2800" dirty="0" smtClean="0">
                <a:solidFill>
                  <a:schemeClr val="tx1"/>
                </a:solidFill>
              </a:rPr>
              <a:t>: </a:t>
            </a:r>
            <a:r>
              <a:rPr lang="en-GB" sz="2800" dirty="0">
                <a:solidFill>
                  <a:schemeClr val="tx1"/>
                </a:solidFill>
              </a:rPr>
              <a:t>make sure the loop repeats exactly the correct number of iterations</a:t>
            </a:r>
            <a:r>
              <a:rPr lang="en-GB" sz="2800" dirty="0" smtClean="0">
                <a:solidFill>
                  <a:schemeClr val="tx1"/>
                </a:solidFill>
              </a:rPr>
              <a:t>.</a:t>
            </a:r>
          </a:p>
          <a:p>
            <a:endParaRPr lang="en-GB" sz="2800" dirty="0"/>
          </a:p>
          <a:p>
            <a:endParaRPr lang="en-GB" sz="2800" dirty="0" smtClean="0"/>
          </a:p>
          <a:p>
            <a:endParaRPr lang="en-GB" sz="2800" dirty="0" smtClean="0"/>
          </a:p>
          <a:p>
            <a:r>
              <a:rPr lang="en-SG" sz="2800" dirty="0" smtClean="0">
                <a:solidFill>
                  <a:schemeClr val="tx1"/>
                </a:solidFill>
              </a:rPr>
              <a:t>Make </a:t>
            </a:r>
            <a:r>
              <a:rPr lang="en-SG" sz="2800" dirty="0">
                <a:solidFill>
                  <a:schemeClr val="tx1"/>
                </a:solidFill>
              </a:rPr>
              <a:t>sure your loop will eventually terminate</a:t>
            </a:r>
            <a:r>
              <a:rPr lang="en-SG" sz="2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2800" dirty="0" smtClean="0">
                <a:solidFill>
                  <a:schemeClr val="tx1"/>
                </a:solidFill>
              </a:rPr>
              <a:t>Be cautious of using</a:t>
            </a:r>
            <a:r>
              <a:rPr lang="en-GB" sz="2800" dirty="0" smtClean="0"/>
              <a:t> </a:t>
            </a:r>
            <a:r>
              <a:rPr lang="en-GB" sz="2800" dirty="0" smtClean="0">
                <a:solidFill>
                  <a:srgbClr val="C00000"/>
                </a:solidFill>
              </a:rPr>
              <a:t>'='</a:t>
            </a:r>
            <a:r>
              <a:rPr lang="en-GB" sz="2800" dirty="0" smtClean="0"/>
              <a:t> </a:t>
            </a:r>
            <a:r>
              <a:rPr lang="en-GB" sz="2800" dirty="0">
                <a:solidFill>
                  <a:schemeClr val="tx1"/>
                </a:solidFill>
              </a:rPr>
              <a:t>where it should be </a:t>
            </a:r>
            <a:r>
              <a:rPr lang="en-GB" sz="2800" dirty="0" smtClean="0">
                <a:solidFill>
                  <a:srgbClr val="C00000"/>
                </a:solidFill>
              </a:rPr>
              <a:t>'=='</a:t>
            </a:r>
            <a:r>
              <a:rPr lang="en-GB" sz="2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2800" dirty="0" smtClean="0">
                <a:solidFill>
                  <a:schemeClr val="tx1"/>
                </a:solidFill>
              </a:rPr>
              <a:t>Extra </a:t>
            </a:r>
            <a:r>
              <a:rPr lang="en-GB" sz="2800" dirty="0" smtClean="0">
                <a:solidFill>
                  <a:srgbClr val="C00000"/>
                </a:solidFill>
              </a:rPr>
              <a:t>';' </a:t>
            </a:r>
            <a:r>
              <a:rPr lang="en-GB" sz="2800" dirty="0" smtClean="0">
                <a:solidFill>
                  <a:schemeClr val="tx1"/>
                </a:solidFill>
              </a:rPr>
              <a:t>where it shouldn’t be.</a:t>
            </a:r>
            <a:endParaRPr lang="en-SG" sz="2800" dirty="0">
              <a:solidFill>
                <a:schemeClr val="tx1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9588" y="2423390"/>
            <a:ext cx="4566783" cy="1323439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(n=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n&lt;=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n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 {...}</a:t>
            </a:r>
          </a:p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(n=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n&lt;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n++)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{...}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n=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n&lt;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n++)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{...}</a:t>
            </a:r>
          </a:p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(n=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n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n++)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{...}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22</a:t>
            </a:fld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Errors </a:t>
            </a:r>
            <a:r>
              <a:rPr lang="en-GB" dirty="0" smtClean="0"/>
              <a:t>(3/3</a:t>
            </a:r>
            <a:r>
              <a:rPr lang="en-GB" dirty="0"/>
              <a:t>)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1779588" y="5424693"/>
            <a:ext cx="4566783" cy="707886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"ok"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1213" y="2127250"/>
            <a:ext cx="4979987" cy="2246313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one_seventh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1.0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7.0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 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0.0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(f !=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1.0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%f\n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f);</a:t>
            </a: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 +=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one_seventh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23</a:t>
            </a:fld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</a:t>
            </a:r>
            <a:r>
              <a:rPr lang="en-GB" dirty="0"/>
              <a:t>Notes of </a:t>
            </a:r>
            <a:r>
              <a:rPr lang="en-GB" dirty="0" smtClean="0"/>
              <a:t>Caution (1/2)</a:t>
            </a:r>
            <a:endParaRPr lang="en-SG" dirty="0"/>
          </a:p>
        </p:txBody>
      </p:sp>
      <p:sp>
        <p:nvSpPr>
          <p:cNvPr id="11" name="TextBox 10"/>
          <p:cNvSpPr txBox="1"/>
          <p:nvPr/>
        </p:nvSpPr>
        <p:spPr>
          <a:xfrm>
            <a:off x="5606139" y="2317940"/>
            <a:ext cx="1872347" cy="2831544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0.000000</a:t>
            </a:r>
          </a:p>
          <a:p>
            <a:pPr>
              <a:defRPr/>
            </a:pPr>
            <a:r>
              <a:rPr lang="en-US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0.142857</a:t>
            </a:r>
          </a:p>
          <a:p>
            <a:pPr>
              <a:defRPr/>
            </a:pPr>
            <a:r>
              <a:rPr lang="en-US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0.285714</a:t>
            </a:r>
          </a:p>
          <a:p>
            <a:pPr>
              <a:defRPr/>
            </a:pPr>
            <a:r>
              <a:rPr lang="en-US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0.428571</a:t>
            </a:r>
          </a:p>
          <a:p>
            <a:pPr>
              <a:defRPr/>
            </a:pPr>
            <a:r>
              <a:rPr lang="en-US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0.571429</a:t>
            </a:r>
          </a:p>
          <a:p>
            <a:pPr>
              <a:defRPr/>
            </a:pPr>
            <a:r>
              <a:rPr lang="en-US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0.714286</a:t>
            </a:r>
          </a:p>
          <a:p>
            <a:pPr>
              <a:defRPr/>
            </a:pPr>
            <a:r>
              <a:rPr lang="en-US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0.857143</a:t>
            </a:r>
          </a:p>
          <a:p>
            <a:pPr>
              <a:defRPr/>
            </a:pPr>
            <a:r>
              <a:rPr lang="en-US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1.000000</a:t>
            </a:r>
          </a:p>
          <a:p>
            <a:pPr>
              <a:defRPr/>
            </a:pPr>
            <a:r>
              <a:rPr lang="en-US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1.132857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:</a:t>
            </a:r>
          </a:p>
          <a:p>
            <a:pPr>
              <a:defRPr/>
            </a:pPr>
            <a:r>
              <a:rPr lang="en-US" i="1" dirty="0">
                <a:solidFill>
                  <a:srgbClr val="0000FF"/>
                </a:solidFill>
                <a:cs typeface="Courier New" pitchFamily="49" charset="0"/>
              </a:rPr>
              <a:t>(infinite loop!)</a:t>
            </a:r>
            <a:endParaRPr lang="en-SG" i="1" dirty="0">
              <a:solidFill>
                <a:srgbClr val="0000FF"/>
              </a:solidFill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3220"/>
          </a:xfrm>
        </p:spPr>
        <p:txBody>
          <a:bodyPr>
            <a:spAutoFit/>
          </a:bodyPr>
          <a:lstStyle/>
          <a:p>
            <a:r>
              <a:rPr lang="en-GB" sz="2800" dirty="0">
                <a:solidFill>
                  <a:schemeClr val="tx1"/>
                </a:solidFill>
              </a:rPr>
              <a:t>Involving real </a:t>
            </a:r>
            <a:r>
              <a:rPr lang="en-GB" sz="2800" dirty="0" smtClean="0">
                <a:solidFill>
                  <a:schemeClr val="tx1"/>
                </a:solidFill>
              </a:rPr>
              <a:t>numbers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457200" y="5355876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SG" dirty="0" smtClean="0">
                <a:solidFill>
                  <a:schemeClr val="tx1"/>
                </a:solidFill>
              </a:rPr>
              <a:t>Avoid </a:t>
            </a:r>
            <a:r>
              <a:rPr lang="en-SG" dirty="0">
                <a:solidFill>
                  <a:schemeClr val="tx1"/>
                </a:solidFill>
              </a:rPr>
              <a:t>using floating-point </a:t>
            </a:r>
            <a:r>
              <a:rPr lang="en-SG" dirty="0" smtClean="0">
                <a:solidFill>
                  <a:schemeClr val="tx1"/>
                </a:solidFill>
              </a:rPr>
              <a:t>numbers </a:t>
            </a:r>
            <a:r>
              <a:rPr lang="en-SG" dirty="0">
                <a:solidFill>
                  <a:schemeClr val="tx1"/>
                </a:solidFill>
              </a:rPr>
              <a:t>in loop </a:t>
            </a:r>
            <a:r>
              <a:rPr lang="en-SG" dirty="0" smtClean="0">
                <a:solidFill>
                  <a:schemeClr val="tx1"/>
                </a:solidFill>
              </a:rPr>
              <a:t>condition.</a:t>
            </a:r>
            <a:endParaRPr lang="en-SG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466358" y="4042476"/>
            <a:ext cx="1423541" cy="269822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1213" y="2573836"/>
            <a:ext cx="4979987" cy="2554545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2147483646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a);</a:t>
            </a: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a++;</a:t>
            </a: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24</a:t>
            </a:fld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</a:t>
            </a:r>
            <a:r>
              <a:rPr lang="en-GB" dirty="0"/>
              <a:t>Notes of </a:t>
            </a:r>
            <a:r>
              <a:rPr lang="en-GB" dirty="0" smtClean="0"/>
              <a:t>Caution (2/2)</a:t>
            </a:r>
            <a:endParaRPr lang="en-SG" dirty="0"/>
          </a:p>
        </p:txBody>
      </p:sp>
      <p:sp>
        <p:nvSpPr>
          <p:cNvPr id="11" name="TextBox 10"/>
          <p:cNvSpPr txBox="1"/>
          <p:nvPr/>
        </p:nvSpPr>
        <p:spPr>
          <a:xfrm>
            <a:off x="5606139" y="2764526"/>
            <a:ext cx="1872347" cy="1323439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2147483646</a:t>
            </a:r>
          </a:p>
          <a:p>
            <a:pPr>
              <a:defRPr/>
            </a:pPr>
            <a:r>
              <a:rPr lang="en-US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2147483647</a:t>
            </a:r>
          </a:p>
          <a:p>
            <a:pPr>
              <a:defRPr/>
            </a:pPr>
            <a:r>
              <a:rPr lang="en-US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-2147483648</a:t>
            </a:r>
          </a:p>
          <a:p>
            <a:pPr>
              <a:defRPr/>
            </a:pPr>
            <a:r>
              <a:rPr lang="en-US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-2147483647</a:t>
            </a:r>
          </a:p>
          <a:p>
            <a:pPr>
              <a:defRPr/>
            </a:pPr>
            <a:r>
              <a:rPr lang="en-US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-2147483646</a:t>
            </a:r>
            <a:endParaRPr lang="en-SG" i="1" dirty="0">
              <a:solidFill>
                <a:srgbClr val="0000FF"/>
              </a:solidFill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954107"/>
          </a:xfrm>
        </p:spPr>
        <p:txBody>
          <a:bodyPr>
            <a:spAutoFit/>
          </a:bodyPr>
          <a:lstStyle/>
          <a:p>
            <a:pPr marL="457200" indent="-457200" eaLnBrk="1" hangingPunct="1">
              <a:spcBef>
                <a:spcPts val="1200"/>
              </a:spcBef>
              <a:buSzPct val="100000"/>
              <a:buFont typeface="Wingdings" pitchFamily="2" charset="2"/>
              <a:buChar char="§"/>
            </a:pPr>
            <a:r>
              <a:rPr lang="en-GB" sz="2800" dirty="0">
                <a:solidFill>
                  <a:schemeClr val="tx1"/>
                </a:solidFill>
              </a:rPr>
              <a:t>Involving </a:t>
            </a:r>
            <a:r>
              <a:rPr lang="en-GB" sz="2800" dirty="0"/>
              <a:t>‘wrap-around</a:t>
            </a:r>
            <a:r>
              <a:rPr lang="en-GB" sz="2800" dirty="0" smtClean="0"/>
              <a:t>’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when the integer is too big.</a:t>
            </a:r>
            <a:endParaRPr lang="en-GB" sz="2800" dirty="0"/>
          </a:p>
        </p:txBody>
      </p:sp>
      <p:sp>
        <p:nvSpPr>
          <p:cNvPr id="9" name="Oval 8"/>
          <p:cNvSpPr/>
          <p:nvPr/>
        </p:nvSpPr>
        <p:spPr bwMode="auto">
          <a:xfrm>
            <a:off x="5338767" y="3238168"/>
            <a:ext cx="2029596" cy="839164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457200" y="5355876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SG" dirty="0" smtClean="0">
                <a:solidFill>
                  <a:schemeClr val="tx1"/>
                </a:solidFill>
              </a:rPr>
              <a:t>Just be aware of it. We will study the details in CS2100.</a:t>
            </a:r>
            <a:endParaRPr lang="en-SG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6730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9" grpId="0" animBg="1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16941"/>
            <a:ext cx="8229600" cy="1902059"/>
          </a:xfrm>
        </p:spPr>
        <p:txBody>
          <a:bodyPr>
            <a:spAutoFit/>
          </a:bodyPr>
          <a:lstStyle/>
          <a:p>
            <a:r>
              <a:rPr lang="en-SG" sz="2800" dirty="0" smtClean="0">
                <a:solidFill>
                  <a:schemeClr val="tx1"/>
                </a:solidFill>
              </a:rPr>
              <a:t>In every round of the </a:t>
            </a:r>
            <a:r>
              <a:rPr lang="en-SG" sz="2800" i="1" dirty="0" smtClean="0">
                <a:solidFill>
                  <a:schemeClr val="tx1"/>
                </a:solidFill>
              </a:rPr>
              <a:t>outer</a:t>
            </a:r>
            <a:r>
              <a:rPr lang="en-SG" sz="2800" dirty="0" smtClean="0">
                <a:solidFill>
                  <a:schemeClr val="tx1"/>
                </a:solidFill>
              </a:rPr>
              <a:t> loop, you will go through all rounds of the </a:t>
            </a:r>
            <a:r>
              <a:rPr lang="en-SG" sz="2800" i="1" dirty="0" smtClean="0">
                <a:solidFill>
                  <a:schemeClr val="tx1"/>
                </a:solidFill>
              </a:rPr>
              <a:t>inner</a:t>
            </a:r>
            <a:r>
              <a:rPr lang="en-SG" sz="2800" dirty="0" smtClean="0">
                <a:solidFill>
                  <a:schemeClr val="tx1"/>
                </a:solidFill>
              </a:rPr>
              <a:t> loop.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There could be nested </a:t>
            </a:r>
            <a:r>
              <a:rPr lang="en-US" sz="2800" i="1" dirty="0" smtClean="0"/>
              <a:t>for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loop, </a:t>
            </a:r>
            <a:r>
              <a:rPr lang="en-US" sz="2800" i="1" dirty="0"/>
              <a:t>while</a:t>
            </a:r>
            <a:r>
              <a:rPr lang="en-US" sz="2800" dirty="0" smtClean="0">
                <a:solidFill>
                  <a:schemeClr val="tx1"/>
                </a:solidFill>
              </a:rPr>
              <a:t> loop, </a:t>
            </a:r>
            <a:r>
              <a:rPr lang="en-US" sz="2800" i="1" dirty="0"/>
              <a:t>do-while</a:t>
            </a:r>
            <a:r>
              <a:rPr lang="en-US" sz="2800" dirty="0" smtClean="0">
                <a:solidFill>
                  <a:schemeClr val="tx1"/>
                </a:solidFill>
              </a:rPr>
              <a:t> loop or a mix of them.</a:t>
            </a:r>
            <a:endParaRPr lang="en-SG" sz="2800" dirty="0">
              <a:solidFill>
                <a:schemeClr val="tx1"/>
              </a:solidFill>
            </a:endParaRP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25</a:t>
            </a:fld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Nested </a:t>
            </a:r>
            <a:r>
              <a:rPr lang="en-GB" dirty="0"/>
              <a:t>Loops</a:t>
            </a:r>
            <a:endParaRPr lang="en-SG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31329" y="1362667"/>
            <a:ext cx="6107742" cy="2862322"/>
            <a:chOff x="591154" y="1111690"/>
            <a:chExt cx="6107742" cy="2862322"/>
          </a:xfrm>
        </p:grpSpPr>
        <p:sp>
          <p:nvSpPr>
            <p:cNvPr id="12" name="TextBox 11"/>
            <p:cNvSpPr txBox="1"/>
            <p:nvPr/>
          </p:nvSpPr>
          <p:spPr>
            <a:xfrm>
              <a:off x="591154" y="1111690"/>
              <a:ext cx="6107742" cy="2862322"/>
            </a:xfrm>
            <a:prstGeom prst="rect">
              <a:avLst/>
            </a:prstGeom>
            <a:ln w="952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nn-NO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nn-NO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i, </a:t>
              </a:r>
              <a:r>
                <a:rPr lang="nn-NO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j;</a:t>
              </a:r>
              <a:endParaRPr lang="nn-NO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endParaRPr lang="nn-NO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nn-NO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nn-NO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(i=</a:t>
              </a:r>
              <a:r>
                <a:rPr lang="nn-NO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nn-NO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 i&lt;</a:t>
              </a:r>
              <a:r>
                <a:rPr lang="nn-NO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 i++)</a:t>
              </a:r>
            </a:p>
            <a:p>
              <a:pPr eaLnBrk="1" hangingPunct="1">
                <a:defRPr/>
              </a:pPr>
              <a:r>
                <a:rPr lang="nn-NO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   </a:t>
              </a:r>
              <a:endParaRPr lang="nn-NO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nn-NO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nn-NO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(j=</a:t>
              </a:r>
              <a:r>
                <a:rPr lang="nn-NO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nn-NO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 j&lt;</a:t>
              </a:r>
              <a:r>
                <a:rPr lang="nn-NO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nn-NO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 j++)</a:t>
              </a:r>
            </a:p>
            <a:p>
              <a:pPr eaLnBrk="1" hangingPunct="1">
                <a:defRPr/>
              </a:pPr>
              <a:r>
                <a:rPr lang="nn-NO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   </a:t>
              </a:r>
            </a:p>
            <a:p>
              <a:pPr eaLnBrk="1" hangingPunct="1">
                <a:defRPr/>
              </a:pPr>
              <a:r>
                <a:rPr lang="nn-NO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nn-NO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"$"</a:t>
              </a:r>
              <a:r>
                <a:rPr lang="nn-NO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  <a:endParaRPr lang="nn-NO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nn-NO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}   </a:t>
              </a:r>
              <a:endParaRPr lang="nn-NO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nn-NO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nn-NO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nn-NO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nn-NO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nn-NO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defRPr/>
              </a:pPr>
              <a:r>
                <a:rPr lang="nn-NO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20650" y="1111690"/>
              <a:ext cx="1572866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100" dirty="0" smtClean="0"/>
                <a:t>Week5_NestedLoop.c</a:t>
              </a:r>
              <a:endParaRPr lang="en-SG" sz="11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652875" y="2645331"/>
            <a:ext cx="1035004" cy="954107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$$$$$</a:t>
            </a:r>
          </a:p>
          <a:p>
            <a:pPr>
              <a:defRPr/>
            </a:pPr>
            <a:r>
              <a:rPr lang="en-US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$$$$$</a:t>
            </a:r>
          </a:p>
          <a:p>
            <a:pPr>
              <a:defRPr/>
            </a:pPr>
            <a:r>
              <a:rPr lang="en-US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$$$$$</a:t>
            </a:r>
            <a:endParaRPr lang="en-SG" sz="2000" i="1" dirty="0">
              <a:solidFill>
                <a:srgbClr val="0000FF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5441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73560"/>
          </a:xfrm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Download the following three programs: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SG" sz="2800" dirty="0">
                <a:solidFill>
                  <a:srgbClr val="C00000"/>
                </a:solidFill>
              </a:rPr>
              <a:t>Hand trace </a:t>
            </a:r>
            <a:r>
              <a:rPr lang="en-SG" sz="2800" dirty="0" smtClean="0">
                <a:solidFill>
                  <a:schemeClr val="tx1"/>
                </a:solidFill>
              </a:rPr>
              <a:t>them and </a:t>
            </a:r>
            <a:r>
              <a:rPr lang="en-SG" sz="2800" dirty="0">
                <a:solidFill>
                  <a:schemeClr val="tx1"/>
                </a:solidFill>
              </a:rPr>
              <a:t>write </a:t>
            </a:r>
            <a:r>
              <a:rPr lang="en-SG" sz="2800" dirty="0" smtClean="0">
                <a:solidFill>
                  <a:schemeClr val="tx1"/>
                </a:solidFill>
              </a:rPr>
              <a:t>down the outputs.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SG" sz="2800" dirty="0" smtClean="0">
                <a:solidFill>
                  <a:schemeClr val="tx1"/>
                </a:solidFill>
              </a:rPr>
              <a:t>Then verify </a:t>
            </a:r>
            <a:r>
              <a:rPr lang="en-SG" sz="2800" dirty="0">
                <a:solidFill>
                  <a:schemeClr val="tx1"/>
                </a:solidFill>
              </a:rPr>
              <a:t>your answers by running the </a:t>
            </a:r>
            <a:r>
              <a:rPr lang="en-SG" sz="2800" dirty="0" smtClean="0">
                <a:solidFill>
                  <a:schemeClr val="tx1"/>
                </a:solidFill>
              </a:rPr>
              <a:t>programs.</a:t>
            </a:r>
            <a:endParaRPr lang="en-SG" sz="2800" dirty="0">
              <a:solidFill>
                <a:schemeClr val="tx1"/>
              </a:solidFill>
            </a:endParaRP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7" name="TextBox 16"/>
          <p:cNvSpPr txBox="1"/>
          <p:nvPr/>
        </p:nvSpPr>
        <p:spPr>
          <a:xfrm>
            <a:off x="1313949" y="1991532"/>
            <a:ext cx="6067678" cy="923330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cs typeface="Courier New" pitchFamily="49" charset="0"/>
              </a:defRPr>
            </a:lvl1pPr>
          </a:lstStyle>
          <a:p>
            <a:r>
              <a:rPr lang="en-US" sz="1800" b="1" dirty="0" err="1">
                <a:latin typeface="Courier New" pitchFamily="49" charset="0"/>
              </a:rPr>
              <a:t>cp</a:t>
            </a:r>
            <a:r>
              <a:rPr lang="en-US" sz="1800" b="1" dirty="0">
                <a:latin typeface="Courier New" pitchFamily="49" charset="0"/>
              </a:rPr>
              <a:t> ~cs1010/lecture/Week5_NestedLoopEx1.c </a:t>
            </a:r>
            <a:r>
              <a:rPr lang="en-US" sz="1800" b="1" dirty="0" smtClean="0">
                <a:latin typeface="Courier New" pitchFamily="49" charset="0"/>
              </a:rPr>
              <a:t>.</a:t>
            </a:r>
          </a:p>
          <a:p>
            <a:r>
              <a:rPr lang="en-US" sz="1800" b="1" dirty="0" err="1">
                <a:latin typeface="Courier New" pitchFamily="49" charset="0"/>
              </a:rPr>
              <a:t>cp</a:t>
            </a:r>
            <a:r>
              <a:rPr lang="en-US" sz="1800" b="1" dirty="0">
                <a:latin typeface="Courier New" pitchFamily="49" charset="0"/>
              </a:rPr>
              <a:t> ~</a:t>
            </a:r>
            <a:r>
              <a:rPr lang="en-US" sz="1800" b="1" dirty="0" smtClean="0">
                <a:latin typeface="Courier New" pitchFamily="49" charset="0"/>
              </a:rPr>
              <a:t>cs1010/lecture/Week5_NestedLoopEx2.c </a:t>
            </a:r>
            <a:r>
              <a:rPr lang="en-US" sz="1800" b="1" dirty="0">
                <a:latin typeface="Courier New" pitchFamily="49" charset="0"/>
              </a:rPr>
              <a:t>.</a:t>
            </a:r>
          </a:p>
          <a:p>
            <a:r>
              <a:rPr lang="en-US" sz="1800" b="1" dirty="0" err="1">
                <a:latin typeface="Courier New" pitchFamily="49" charset="0"/>
              </a:rPr>
              <a:t>cp</a:t>
            </a:r>
            <a:r>
              <a:rPr lang="en-US" sz="1800" b="1" dirty="0">
                <a:latin typeface="Courier New" pitchFamily="49" charset="0"/>
              </a:rPr>
              <a:t> ~</a:t>
            </a:r>
            <a:r>
              <a:rPr lang="en-US" sz="1800" b="1" dirty="0" smtClean="0">
                <a:latin typeface="Courier New" pitchFamily="49" charset="0"/>
              </a:rPr>
              <a:t>cs1010/lecture/Week5_NestedLoopEx3.c .</a:t>
            </a: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26</a:t>
            </a:fld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/>
              <a:t>#3: Nested Loops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5671457" y="3074977"/>
            <a:ext cx="2764971" cy="707886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Q</a:t>
            </a:r>
            <a:r>
              <a:rPr lang="en-US" dirty="0"/>
              <a:t>: </a:t>
            </a:r>
            <a:r>
              <a:rPr lang="en-SG" dirty="0" smtClean="0"/>
              <a:t>Can we download the three files in a batch?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6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27</a:t>
            </a:fld>
            <a:endParaRPr lang="en-US" sz="1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break </a:t>
            </a:r>
            <a:r>
              <a:rPr lang="en-GB" dirty="0">
                <a:solidFill>
                  <a:schemeClr val="tx1"/>
                </a:solidFill>
              </a:rPr>
              <a:t>is used in in switch statement;</a:t>
            </a:r>
            <a:r>
              <a:rPr lang="en-GB" dirty="0"/>
              <a:t> </a:t>
            </a:r>
            <a:r>
              <a:rPr lang="en-GB" dirty="0" smtClean="0"/>
              <a:t>break </a:t>
            </a:r>
            <a:r>
              <a:rPr lang="en-GB" dirty="0">
                <a:solidFill>
                  <a:schemeClr val="tx1"/>
                </a:solidFill>
              </a:rPr>
              <a:t>can also be used in a </a:t>
            </a:r>
            <a:r>
              <a:rPr lang="en-GB" dirty="0" smtClean="0">
                <a:solidFill>
                  <a:schemeClr val="tx1"/>
                </a:solidFill>
              </a:rPr>
              <a:t>loop.</a:t>
            </a:r>
          </a:p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Test </a:t>
            </a:r>
            <a:r>
              <a:rPr lang="en-GB" dirty="0">
                <a:solidFill>
                  <a:schemeClr val="tx1"/>
                </a:solidFill>
              </a:rPr>
              <a:t>out </a:t>
            </a:r>
            <a:r>
              <a:rPr lang="en-GB" dirty="0"/>
              <a:t>Week5_BreakInLoop.c 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break </a:t>
            </a:r>
            <a:r>
              <a:rPr lang="en-GB" dirty="0" smtClean="0">
                <a:solidFill>
                  <a:schemeClr val="tx1"/>
                </a:solidFill>
              </a:rPr>
              <a:t>is to jump </a:t>
            </a:r>
            <a:r>
              <a:rPr lang="en-GB" dirty="0">
                <a:solidFill>
                  <a:schemeClr val="tx1"/>
                </a:solidFill>
              </a:rPr>
              <a:t>out of </a:t>
            </a:r>
            <a:r>
              <a:rPr lang="en-GB" dirty="0" smtClean="0">
                <a:solidFill>
                  <a:schemeClr val="tx1"/>
                </a:solidFill>
              </a:rPr>
              <a:t>the enclosing loop </a:t>
            </a:r>
            <a:r>
              <a:rPr lang="en-GB" dirty="0">
                <a:solidFill>
                  <a:schemeClr val="tx1"/>
                </a:solidFill>
              </a:rPr>
              <a:t>immediately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SG" dirty="0">
                <a:solidFill>
                  <a:schemeClr val="tx1"/>
                </a:solidFill>
              </a:rPr>
              <a:t>Use </a:t>
            </a:r>
            <a:r>
              <a:rPr lang="en-GB" dirty="0" smtClean="0"/>
              <a:t>break</a:t>
            </a:r>
            <a:r>
              <a:rPr lang="en-SG" dirty="0" smtClean="0">
                <a:solidFill>
                  <a:schemeClr val="tx1"/>
                </a:solidFill>
              </a:rPr>
              <a:t> </a:t>
            </a:r>
            <a:r>
              <a:rPr lang="en-SG" dirty="0">
                <a:solidFill>
                  <a:srgbClr val="C00000"/>
                </a:solidFill>
              </a:rPr>
              <a:t>sparingly</a:t>
            </a:r>
            <a:r>
              <a:rPr lang="en-SG" dirty="0">
                <a:solidFill>
                  <a:schemeClr val="tx1"/>
                </a:solidFill>
              </a:rPr>
              <a:t>, </a:t>
            </a:r>
            <a:r>
              <a:rPr lang="en-SG" dirty="0" smtClean="0">
                <a:solidFill>
                  <a:schemeClr val="tx1"/>
                </a:solidFill>
              </a:rPr>
              <a:t>as it is </a:t>
            </a:r>
            <a:r>
              <a:rPr lang="en-US" dirty="0">
                <a:solidFill>
                  <a:schemeClr val="tx1"/>
                </a:solidFill>
              </a:rPr>
              <a:t>likely to make </a:t>
            </a:r>
            <a:r>
              <a:rPr lang="en-US" dirty="0" smtClean="0">
                <a:solidFill>
                  <a:schemeClr val="tx1"/>
                </a:solidFill>
              </a:rPr>
              <a:t>your program harder to debug.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" name="TextBox 16"/>
          <p:cNvSpPr txBox="1"/>
          <p:nvPr/>
        </p:nvSpPr>
        <p:spPr>
          <a:xfrm>
            <a:off x="1194206" y="3156333"/>
            <a:ext cx="5761766" cy="369332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cs typeface="Courier New" pitchFamily="49" charset="0"/>
              </a:defRPr>
            </a:lvl1pPr>
          </a:lstStyle>
          <a:p>
            <a:r>
              <a:rPr lang="en-US" sz="1800" b="1" dirty="0" err="1">
                <a:latin typeface="Courier New" pitchFamily="49" charset="0"/>
              </a:rPr>
              <a:t>cp</a:t>
            </a:r>
            <a:r>
              <a:rPr lang="en-US" sz="1800" b="1" dirty="0">
                <a:latin typeface="Courier New" pitchFamily="49" charset="0"/>
              </a:rPr>
              <a:t> ~</a:t>
            </a:r>
            <a:r>
              <a:rPr lang="en-US" sz="1800" b="1" dirty="0" smtClean="0">
                <a:latin typeface="Courier New" pitchFamily="49" charset="0"/>
              </a:rPr>
              <a:t>cs1010/lecture/Week5_BreakInLoop.c </a:t>
            </a:r>
            <a:r>
              <a:rPr lang="en-US" sz="1800" b="1" dirty="0">
                <a:latin typeface="Courier New" pitchFamily="49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</a:t>
            </a:r>
            <a:r>
              <a:rPr lang="en-GB" i="1" dirty="0" smtClean="0"/>
              <a:t>break</a:t>
            </a:r>
            <a:r>
              <a:rPr lang="en-GB" dirty="0" smtClean="0"/>
              <a:t> </a:t>
            </a:r>
            <a:r>
              <a:rPr lang="en-GB" dirty="0"/>
              <a:t>in loop (1/2)</a:t>
            </a:r>
            <a:endParaRPr lang="en-S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28</a:t>
            </a:fld>
            <a:endParaRPr lang="en-US" sz="1000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9703" y="2300039"/>
            <a:ext cx="2781073" cy="3539430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with 'break'</a:t>
            </a:r>
          </a:p>
          <a:p>
            <a:pPr>
              <a:defRPr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sum;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&amp;n);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(n &lt;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sum += n;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SG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593" y="2300039"/>
            <a:ext cx="4985657" cy="4031873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without 'break'</a:t>
            </a:r>
          </a:p>
          <a:p>
            <a:pPr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sum;</a:t>
            </a:r>
          </a:p>
          <a:p>
            <a:pPr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is_positive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indicate if input n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is positive 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is_positive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&amp;&amp;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is_positive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&amp;n);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(n &lt;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is_positive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sum += n;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SG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</a:t>
            </a:r>
            <a:r>
              <a:rPr lang="en-GB" i="1" dirty="0"/>
              <a:t>break</a:t>
            </a:r>
            <a:r>
              <a:rPr lang="en-GB" dirty="0"/>
              <a:t> in loop </a:t>
            </a:r>
            <a:r>
              <a:rPr lang="en-GB" dirty="0" smtClean="0"/>
              <a:t>(2/2</a:t>
            </a:r>
            <a:r>
              <a:rPr lang="en-GB" dirty="0"/>
              <a:t>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830997"/>
          </a:xfrm>
        </p:spPr>
        <p:txBody>
          <a:bodyPr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A loop with </a:t>
            </a:r>
            <a:r>
              <a:rPr lang="en-GB" dirty="0"/>
              <a:t>break </a:t>
            </a:r>
            <a:r>
              <a:rPr lang="en-GB" dirty="0">
                <a:solidFill>
                  <a:schemeClr val="tx1"/>
                </a:solidFill>
              </a:rPr>
              <a:t>can always be rewritten into </a:t>
            </a:r>
            <a:r>
              <a:rPr lang="en-GB" dirty="0" smtClean="0">
                <a:solidFill>
                  <a:schemeClr val="tx1"/>
                </a:solidFill>
              </a:rPr>
              <a:t>another one </a:t>
            </a:r>
            <a:r>
              <a:rPr lang="en-GB" dirty="0">
                <a:solidFill>
                  <a:schemeClr val="tx1"/>
                </a:solidFill>
              </a:rPr>
              <a:t>without </a:t>
            </a:r>
            <a:r>
              <a:rPr lang="en-GB" dirty="0"/>
              <a:t>break</a:t>
            </a:r>
            <a:r>
              <a:rPr lang="en-GB" dirty="0" smtClean="0"/>
              <a:t>.</a:t>
            </a:r>
            <a:endParaRPr lang="en-SG" dirty="0"/>
          </a:p>
        </p:txBody>
      </p:sp>
      <p:sp>
        <p:nvSpPr>
          <p:cNvPr id="10" name="Oval 9"/>
          <p:cNvSpPr/>
          <p:nvPr/>
        </p:nvSpPr>
        <p:spPr bwMode="auto">
          <a:xfrm>
            <a:off x="6104314" y="3674084"/>
            <a:ext cx="1583028" cy="504511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539430"/>
          </a:xfrm>
        </p:spPr>
        <p:txBody>
          <a:bodyPr>
            <a:spAutoFit/>
          </a:bodyPr>
          <a:lstStyle/>
          <a:p>
            <a:r>
              <a:rPr lang="en-SG" sz="2800" dirty="0">
                <a:solidFill>
                  <a:schemeClr val="tx1"/>
                </a:solidFill>
              </a:rPr>
              <a:t>Test </a:t>
            </a:r>
            <a:r>
              <a:rPr lang="en-SG" sz="2800" dirty="0" smtClean="0">
                <a:solidFill>
                  <a:schemeClr val="tx1"/>
                </a:solidFill>
              </a:rPr>
              <a:t>out program </a:t>
            </a:r>
            <a:r>
              <a:rPr lang="en-SG" sz="2800" dirty="0"/>
              <a:t>Week5_ContinueInLoop.c </a:t>
            </a:r>
            <a:endParaRPr lang="en-SG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SG" sz="2800" dirty="0" smtClean="0"/>
              <a:t>continue </a:t>
            </a:r>
            <a:r>
              <a:rPr lang="en-SG" sz="2800" dirty="0" smtClean="0">
                <a:solidFill>
                  <a:schemeClr val="tx1"/>
                </a:solidFill>
              </a:rPr>
              <a:t>is to skip </a:t>
            </a:r>
            <a:r>
              <a:rPr lang="en-SG" sz="2800" dirty="0">
                <a:solidFill>
                  <a:schemeClr val="tx1"/>
                </a:solidFill>
              </a:rPr>
              <a:t>the rest body part of current round </a:t>
            </a:r>
            <a:r>
              <a:rPr lang="en-SG" sz="2800" dirty="0" smtClean="0">
                <a:solidFill>
                  <a:schemeClr val="tx1"/>
                </a:solidFill>
              </a:rPr>
              <a:t>of loop and </a:t>
            </a:r>
            <a:r>
              <a:rPr lang="en-SG" sz="2800">
                <a:solidFill>
                  <a:schemeClr val="tx1"/>
                </a:solidFill>
              </a:rPr>
              <a:t>proceed </a:t>
            </a:r>
            <a:r>
              <a:rPr lang="en-SG" sz="2800" smtClean="0">
                <a:solidFill>
                  <a:schemeClr val="tx1"/>
                </a:solidFill>
              </a:rPr>
              <a:t>to the </a:t>
            </a:r>
            <a:r>
              <a:rPr lang="en-SG" sz="2800" dirty="0">
                <a:solidFill>
                  <a:schemeClr val="tx1"/>
                </a:solidFill>
              </a:rPr>
              <a:t>next round.</a:t>
            </a:r>
          </a:p>
          <a:p>
            <a:endParaRPr lang="en-SG" sz="2800" dirty="0" smtClean="0"/>
          </a:p>
          <a:p>
            <a:r>
              <a:rPr lang="en-SG" sz="2800" dirty="0" smtClean="0"/>
              <a:t>continue </a:t>
            </a:r>
            <a:r>
              <a:rPr lang="en-SG" sz="2800" dirty="0">
                <a:solidFill>
                  <a:schemeClr val="tx1"/>
                </a:solidFill>
              </a:rPr>
              <a:t>is even </a:t>
            </a:r>
            <a:r>
              <a:rPr lang="en-SG" sz="2800" dirty="0" smtClean="0">
                <a:solidFill>
                  <a:srgbClr val="C00000"/>
                </a:solidFill>
              </a:rPr>
              <a:t>less </a:t>
            </a:r>
            <a:r>
              <a:rPr lang="en-SG" sz="2800" dirty="0">
                <a:solidFill>
                  <a:srgbClr val="C00000"/>
                </a:solidFill>
              </a:rPr>
              <a:t>often used </a:t>
            </a:r>
            <a:r>
              <a:rPr lang="en-SG" sz="2800" dirty="0" smtClean="0">
                <a:solidFill>
                  <a:schemeClr val="tx1"/>
                </a:solidFill>
              </a:rPr>
              <a:t>than </a:t>
            </a:r>
            <a:r>
              <a:rPr lang="en-SG" sz="2800" dirty="0" smtClean="0"/>
              <a:t>break</a:t>
            </a:r>
            <a:r>
              <a:rPr lang="en-SG" sz="2800" dirty="0" smtClean="0">
                <a:solidFill>
                  <a:schemeClr val="tx1"/>
                </a:solidFill>
              </a:rPr>
              <a:t>.</a:t>
            </a:r>
            <a:endParaRPr lang="en-US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6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29</a:t>
            </a:fld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</a:t>
            </a:r>
            <a:r>
              <a:rPr lang="en-GB" i="1" dirty="0" smtClean="0"/>
              <a:t>continue</a:t>
            </a:r>
            <a:r>
              <a:rPr lang="en-GB" dirty="0" smtClean="0"/>
              <a:t> </a:t>
            </a:r>
            <a:r>
              <a:rPr lang="en-GB" dirty="0"/>
              <a:t>in loop</a:t>
            </a:r>
            <a:endParaRPr lang="en-SG" dirty="0"/>
          </a:p>
        </p:txBody>
      </p:sp>
      <p:sp>
        <p:nvSpPr>
          <p:cNvPr id="8" name="TextBox 16"/>
          <p:cNvSpPr txBox="1"/>
          <p:nvPr/>
        </p:nvSpPr>
        <p:spPr>
          <a:xfrm>
            <a:off x="1194205" y="2089505"/>
            <a:ext cx="6088337" cy="369332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cs typeface="Courier New" pitchFamily="49" charset="0"/>
              </a:defRPr>
            </a:lvl1pPr>
          </a:lstStyle>
          <a:p>
            <a:r>
              <a:rPr lang="en-US" sz="1800" b="1" dirty="0" err="1">
                <a:latin typeface="Courier New" pitchFamily="49" charset="0"/>
              </a:rPr>
              <a:t>cp</a:t>
            </a:r>
            <a:r>
              <a:rPr lang="en-US" sz="1800" b="1" dirty="0">
                <a:latin typeface="Courier New" pitchFamily="49" charset="0"/>
              </a:rPr>
              <a:t> ~</a:t>
            </a:r>
            <a:r>
              <a:rPr lang="en-US" sz="1800" b="1" dirty="0" smtClean="0">
                <a:latin typeface="Courier New" pitchFamily="49" charset="0"/>
              </a:rPr>
              <a:t>cs1010/lecture/Week5_ContinueInLoop.c </a:t>
            </a:r>
            <a:r>
              <a:rPr lang="en-US" sz="1800" b="1" dirty="0">
                <a:latin typeface="Courier New" pitchFamily="49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0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3</a:t>
            </a:fld>
            <a:endParaRPr lang="en-US" sz="1000" dirty="0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457200" y="386860"/>
            <a:ext cx="8229600" cy="808894"/>
          </a:xfrm>
        </p:spPr>
        <p:txBody>
          <a:bodyPr/>
          <a:lstStyle/>
          <a:p>
            <a:pPr eaLnBrk="1" hangingPunct="1"/>
            <a:r>
              <a:rPr lang="en-GB" dirty="0" smtClean="0"/>
              <a:t>Control Structures</a:t>
            </a:r>
            <a:endParaRPr lang="en-GB" sz="4800" dirty="0"/>
          </a:p>
        </p:txBody>
      </p:sp>
      <p:sp>
        <p:nvSpPr>
          <p:cNvPr id="17" name="Rectangle 16"/>
          <p:cNvSpPr/>
          <p:nvPr/>
        </p:nvSpPr>
        <p:spPr>
          <a:xfrm>
            <a:off x="925863" y="1633210"/>
            <a:ext cx="34547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Sequence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1">
                  <a:lumMod val="7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84110" y="3074764"/>
            <a:ext cx="32624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66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Selection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01296" y="4835361"/>
            <a:ext cx="35702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9933FF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Repetition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9933FF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20" name="Picture 19" descr="tick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96567" y="1873458"/>
            <a:ext cx="889833" cy="667375"/>
          </a:xfrm>
          <a:prstGeom prst="rect">
            <a:avLst/>
          </a:prstGeom>
        </p:spPr>
      </p:pic>
      <p:pic>
        <p:nvPicPr>
          <p:cNvPr id="21" name="Picture 20" descr="tick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3663" y="3240061"/>
            <a:ext cx="889833" cy="66737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474231" y="3998094"/>
            <a:ext cx="2458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6600"/>
                </a:solidFill>
              </a:rPr>
              <a:t>if-else, switch</a:t>
            </a:r>
            <a:endParaRPr lang="en-SG" sz="2800" dirty="0" smtClean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042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8750" y="4158602"/>
            <a:ext cx="5984421" cy="646331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Enter a positive integer: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131</a:t>
            </a:r>
          </a:p>
          <a:p>
            <a:pPr>
              <a:defRPr/>
            </a:pPr>
            <a:r>
              <a:rPr lang="en-US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131 is a prime.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12875" y="4993627"/>
            <a:ext cx="5984421" cy="646331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Enter a positive integer: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713</a:t>
            </a:r>
          </a:p>
          <a:p>
            <a:pPr>
              <a:defRPr/>
            </a:pPr>
            <a:r>
              <a:rPr lang="en-US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713 is not a prime.</a:t>
            </a:r>
          </a:p>
        </p:txBody>
      </p:sp>
      <p:sp>
        <p:nvSpPr>
          <p:cNvPr id="9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30</a:t>
            </a:fld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/>
              <a:t>#4: Prime Number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24425"/>
          </a:xfrm>
        </p:spPr>
        <p:txBody>
          <a:bodyPr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Primality</a:t>
            </a:r>
            <a:r>
              <a:rPr lang="en-GB" dirty="0">
                <a:solidFill>
                  <a:srgbClr val="C00000"/>
                </a:solidFill>
              </a:rPr>
              <a:t> test </a:t>
            </a:r>
            <a:r>
              <a:rPr lang="en-GB" dirty="0">
                <a:solidFill>
                  <a:schemeClr val="tx1"/>
                </a:solidFill>
              </a:rPr>
              <a:t>is a classic programming </a:t>
            </a:r>
            <a:r>
              <a:rPr lang="en-GB" dirty="0" smtClean="0">
                <a:solidFill>
                  <a:schemeClr val="tx1"/>
                </a:solidFill>
              </a:rPr>
              <a:t>problem.</a:t>
            </a:r>
          </a:p>
          <a:p>
            <a:pPr lvl="1">
              <a:buFont typeface="Wingdings" pitchFamily="2" charset="2"/>
              <a:buChar char="q"/>
            </a:pPr>
            <a:r>
              <a:rPr lang="en-GB" dirty="0"/>
              <a:t>Given a positive integer, determine whether it is a </a:t>
            </a:r>
            <a:r>
              <a:rPr lang="en-GB" dirty="0" smtClean="0"/>
              <a:t>prime</a:t>
            </a:r>
          </a:p>
          <a:p>
            <a:pPr lvl="1">
              <a:buFont typeface="Wingdings" pitchFamily="2" charset="2"/>
              <a:buChar char="q"/>
            </a:pPr>
            <a:r>
              <a:rPr lang="en-GB" dirty="0"/>
              <a:t>A prime number has two distinct factors (divisors): 1 and itself. Examples: 2, 3, 5, 7, 11, ... (Note: 1 is not a prime</a:t>
            </a:r>
            <a:r>
              <a:rPr lang="en-GB" dirty="0" smtClean="0"/>
              <a:t>!)</a:t>
            </a:r>
          </a:p>
          <a:p>
            <a:r>
              <a:rPr lang="en-GB" dirty="0">
                <a:solidFill>
                  <a:schemeClr val="tx1"/>
                </a:solidFill>
              </a:rPr>
              <a:t>Write a program </a:t>
            </a:r>
            <a:r>
              <a:rPr lang="en-GB" dirty="0"/>
              <a:t>Week5_PrimeTest.c</a:t>
            </a:r>
            <a:r>
              <a:rPr lang="en-GB" dirty="0">
                <a:solidFill>
                  <a:schemeClr val="tx1"/>
                </a:solidFill>
              </a:rPr>
              <a:t>.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You should include a function</a:t>
            </a:r>
            <a:r>
              <a:rPr lang="en-GB" dirty="0"/>
              <a:t> </a:t>
            </a:r>
            <a:r>
              <a:rPr lang="en-GB" dirty="0" err="1" smtClean="0">
                <a:latin typeface="Calibri" pitchFamily="34" charset="0"/>
                <a:cs typeface="Calibri" pitchFamily="34" charset="0"/>
              </a:rPr>
              <a:t>is_prime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that takes a positive integer and check its </a:t>
            </a:r>
            <a:r>
              <a:rPr lang="en-GB" dirty="0" err="1">
                <a:solidFill>
                  <a:schemeClr val="tx1"/>
                </a:solidFill>
              </a:rPr>
              <a:t>primality</a:t>
            </a:r>
            <a:r>
              <a:rPr lang="en-GB" dirty="0">
                <a:solidFill>
                  <a:schemeClr val="tx1"/>
                </a:solidFill>
              </a:rPr>
              <a:t>. Return 1 if so, 0 otherwise.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SG" sz="2000" i="1" dirty="0" smtClean="0">
                <a:solidFill>
                  <a:srgbClr val="800000"/>
                </a:solidFill>
              </a:rPr>
              <a:t>* </a:t>
            </a:r>
            <a:r>
              <a:rPr lang="en-SG" sz="2000" i="1" dirty="0">
                <a:solidFill>
                  <a:srgbClr val="800000"/>
                </a:solidFill>
              </a:rPr>
              <a:t>This exercise is mounted on </a:t>
            </a:r>
            <a:r>
              <a:rPr lang="en-SG" sz="2000" i="1" dirty="0" err="1">
                <a:solidFill>
                  <a:srgbClr val="800000"/>
                </a:solidFill>
              </a:rPr>
              <a:t>CodeCrunch</a:t>
            </a:r>
            <a:r>
              <a:rPr lang="en-SG" sz="2000" i="1" dirty="0">
                <a:solidFill>
                  <a:srgbClr val="800000"/>
                </a:solidFill>
              </a:rPr>
              <a:t> as a self-practice exercise</a:t>
            </a:r>
            <a:r>
              <a:rPr lang="en-SG" sz="2000" i="1" dirty="0" smtClean="0">
                <a:solidFill>
                  <a:srgbClr val="800000"/>
                </a:solidFill>
              </a:rPr>
              <a:t>.</a:t>
            </a:r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6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31</a:t>
            </a:fld>
            <a:endParaRPr lang="en-US" sz="10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739211"/>
          </a:xfrm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SG" sz="3200" dirty="0">
                <a:solidFill>
                  <a:srgbClr val="C00000"/>
                </a:solidFill>
                <a:cs typeface="Arial" charset="0"/>
              </a:rPr>
              <a:t>Today’s most important </a:t>
            </a:r>
            <a:r>
              <a:rPr lang="en-SG" sz="3200" dirty="0" smtClean="0">
                <a:solidFill>
                  <a:srgbClr val="C00000"/>
                </a:solidFill>
                <a:cs typeface="Arial" charset="0"/>
              </a:rPr>
              <a:t>lessons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0000FF"/>
                </a:solidFill>
              </a:rPr>
              <a:t>Repetition statements (loops)</a:t>
            </a:r>
          </a:p>
          <a:p>
            <a:pPr lvl="2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i="1" dirty="0" smtClean="0">
                <a:solidFill>
                  <a:srgbClr val="0000FF"/>
                </a:solidFill>
              </a:rPr>
              <a:t>while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rgbClr val="0000FF"/>
                </a:solidFill>
              </a:rPr>
              <a:t>do-while</a:t>
            </a:r>
            <a:r>
              <a:rPr lang="en-US" sz="2400" dirty="0" smtClean="0"/>
              <a:t> and </a:t>
            </a:r>
            <a:r>
              <a:rPr lang="en-US" sz="2400" i="1" dirty="0" smtClean="0">
                <a:solidFill>
                  <a:srgbClr val="0000FF"/>
                </a:solidFill>
              </a:rPr>
              <a:t>for</a:t>
            </a:r>
          </a:p>
          <a:p>
            <a:pPr lvl="2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Nested loops</a:t>
            </a:r>
          </a:p>
          <a:p>
            <a:pPr lvl="2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i="1" dirty="0" smtClean="0">
                <a:solidFill>
                  <a:srgbClr val="0000FF"/>
                </a:solidFill>
              </a:rPr>
              <a:t>break </a:t>
            </a:r>
            <a:r>
              <a:rPr lang="en-US" sz="2400" dirty="0" smtClean="0"/>
              <a:t>and</a:t>
            </a:r>
            <a:r>
              <a:rPr lang="en-US" sz="2400" i="1" dirty="0" smtClean="0">
                <a:solidFill>
                  <a:srgbClr val="0000FF"/>
                </a:solidFill>
              </a:rPr>
              <a:t> continue</a:t>
            </a:r>
            <a:endParaRPr lang="en-US" sz="2400" dirty="0" smtClean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for Today (</a:t>
            </a:r>
            <a:r>
              <a:rPr lang="en-GB" dirty="0" smtClean="0"/>
              <a:t>1/2)</a:t>
            </a:r>
            <a:endParaRPr lang="en-SG" dirty="0"/>
          </a:p>
        </p:txBody>
      </p:sp>
      <p:pic>
        <p:nvPicPr>
          <p:cNvPr id="8" name="Picture 6" descr="youngboyread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6586" y="4792821"/>
            <a:ext cx="1362777" cy="1576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6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32</a:t>
            </a:fld>
            <a:endParaRPr lang="en-US" sz="10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32092"/>
          </a:xfrm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SG" sz="3200" dirty="0" smtClean="0">
                <a:solidFill>
                  <a:srgbClr val="C00000"/>
                </a:solidFill>
                <a:cs typeface="Arial" charset="0"/>
              </a:rPr>
              <a:t>Today’s most important lessons (II)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We have </a:t>
            </a:r>
            <a:r>
              <a:rPr lang="en-US" sz="2400" dirty="0"/>
              <a:t>learned the 3 control </a:t>
            </a:r>
            <a:r>
              <a:rPr lang="en-US" sz="2400" dirty="0" smtClean="0"/>
              <a:t>structures:</a:t>
            </a:r>
            <a:endParaRPr lang="en-US" sz="2400" dirty="0" smtClean="0">
              <a:solidFill>
                <a:srgbClr val="0000FF"/>
              </a:solidFill>
            </a:endParaRPr>
          </a:p>
          <a:p>
            <a:pPr lvl="2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0000FF"/>
                </a:solidFill>
              </a:rPr>
              <a:t>Sequence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Selection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Repetition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SG" sz="2400" dirty="0"/>
              <a:t>With these, </a:t>
            </a:r>
            <a:r>
              <a:rPr lang="en-SG" sz="2400" dirty="0" smtClean="0"/>
              <a:t>we are </a:t>
            </a:r>
            <a:r>
              <a:rPr lang="en-SG" sz="2400" dirty="0"/>
              <a:t>able to solve just any computing </a:t>
            </a:r>
            <a:r>
              <a:rPr lang="en-SG" sz="2400" dirty="0" smtClean="0"/>
              <a:t>problem virtually!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SG" sz="2400" dirty="0"/>
              <a:t>However, writing good programs is more than just learning the syntax</a:t>
            </a:r>
            <a:r>
              <a:rPr lang="en-SG" sz="2400" dirty="0" smtClean="0"/>
              <a:t>:</a:t>
            </a:r>
          </a:p>
          <a:p>
            <a:pPr lvl="2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0000FF"/>
                </a:solidFill>
              </a:rPr>
              <a:t>Good coding style</a:t>
            </a:r>
            <a:endParaRPr lang="en-US" sz="2000" dirty="0">
              <a:solidFill>
                <a:srgbClr val="0000FF"/>
              </a:solidFill>
            </a:endParaRPr>
          </a:p>
          <a:p>
            <a:pPr lvl="2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000" dirty="0">
                <a:solidFill>
                  <a:srgbClr val="0000FF"/>
                </a:solidFill>
              </a:rPr>
              <a:t>Logic should be clear</a:t>
            </a:r>
          </a:p>
          <a:p>
            <a:pPr lvl="2">
              <a:spcBef>
                <a:spcPts val="1200"/>
              </a:spcBef>
              <a:buFont typeface="Wingdings" pitchFamily="2" charset="2"/>
              <a:buChar char="q"/>
            </a:pPr>
            <a:r>
              <a:rPr lang="en-SG" sz="2000" dirty="0">
                <a:solidFill>
                  <a:srgbClr val="0000FF"/>
                </a:solidFill>
              </a:rPr>
              <a:t>Algorithm should be efficient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for Today </a:t>
            </a:r>
            <a:r>
              <a:rPr lang="en-GB" dirty="0" smtClean="0"/>
              <a:t>(2/2)</a:t>
            </a:r>
            <a:endParaRPr lang="en-SG" dirty="0"/>
          </a:p>
        </p:txBody>
      </p:sp>
      <p:sp>
        <p:nvSpPr>
          <p:cNvPr id="8" name="Rounded Rectangle 7"/>
          <p:cNvSpPr/>
          <p:nvPr/>
        </p:nvSpPr>
        <p:spPr>
          <a:xfrm rot="20376120">
            <a:off x="5151778" y="4868217"/>
            <a:ext cx="2218986" cy="9194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Practice makes perfect!</a:t>
            </a:r>
            <a:endParaRPr lang="en-US" sz="20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" name="Picture 6" descr="youngboyread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6586" y="4792821"/>
            <a:ext cx="1362777" cy="1576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48780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5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/>
          <a:lstStyle/>
          <a:p>
            <a:pPr eaLnBrk="1" hangingPunct="1"/>
            <a:r>
              <a:rPr lang="en-GB" dirty="0" smtClean="0"/>
              <a:t>Announcement: Practical Exam 1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93593"/>
          </a:xfrm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SG" sz="2800" dirty="0" smtClean="0">
                <a:solidFill>
                  <a:schemeClr val="tx1"/>
                </a:solidFill>
                <a:cs typeface="Arial" charset="0"/>
              </a:rPr>
              <a:t>Next Saturday (</a:t>
            </a:r>
            <a:r>
              <a:rPr lang="en-SG" sz="2800" dirty="0" smtClean="0">
                <a:solidFill>
                  <a:srgbClr val="C00000"/>
                </a:solidFill>
                <a:cs typeface="Arial" charset="0"/>
              </a:rPr>
              <a:t>21</a:t>
            </a:r>
            <a:r>
              <a:rPr lang="en-SG" sz="2800" baseline="30000" dirty="0" smtClean="0">
                <a:solidFill>
                  <a:srgbClr val="C00000"/>
                </a:solidFill>
                <a:cs typeface="Arial" charset="0"/>
              </a:rPr>
              <a:t>st</a:t>
            </a:r>
            <a:r>
              <a:rPr lang="en-SG" sz="2800" dirty="0" smtClean="0">
                <a:solidFill>
                  <a:srgbClr val="C00000"/>
                </a:solidFill>
                <a:cs typeface="Arial" charset="0"/>
              </a:rPr>
              <a:t> September 2013</a:t>
            </a:r>
            <a:r>
              <a:rPr lang="en-SG" sz="2800" dirty="0" smtClean="0">
                <a:solidFill>
                  <a:schemeClr val="tx1"/>
                </a:solidFill>
                <a:cs typeface="Arial" charset="0"/>
              </a:rPr>
              <a:t>)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dirty="0" smtClean="0"/>
              <a:t>Open book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dirty="0" smtClean="0"/>
              <a:t>2 questions</a:t>
            </a:r>
            <a:endParaRPr lang="en-SG" sz="2200" dirty="0" smtClean="0"/>
          </a:p>
          <a:p>
            <a:pPr lvl="1">
              <a:spcBef>
                <a:spcPts val="600"/>
              </a:spcBef>
              <a:buFont typeface="Wingdings" pitchFamily="2" charset="2"/>
              <a:buChar char="q"/>
            </a:pPr>
            <a:r>
              <a:rPr lang="en-SG" sz="2200" dirty="0" smtClean="0"/>
              <a:t>Covers up to </a:t>
            </a:r>
            <a:r>
              <a:rPr lang="en-SG" sz="2200" dirty="0" smtClean="0">
                <a:solidFill>
                  <a:srgbClr val="0000FF"/>
                </a:solidFill>
              </a:rPr>
              <a:t>Week 5</a:t>
            </a:r>
            <a:r>
              <a:rPr lang="en-SG" sz="2200" dirty="0" smtClean="0"/>
              <a:t> topics.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q"/>
            </a:pPr>
            <a:r>
              <a:rPr lang="en-SG" sz="2200" dirty="0" smtClean="0"/>
              <a:t>Check </a:t>
            </a:r>
            <a:r>
              <a:rPr lang="en-SG" sz="2200" dirty="0" smtClean="0">
                <a:solidFill>
                  <a:srgbClr val="0000FF"/>
                </a:solidFill>
              </a:rPr>
              <a:t>module website</a:t>
            </a:r>
            <a:r>
              <a:rPr lang="en-SG" sz="2200" dirty="0" smtClean="0"/>
              <a:t> for </a:t>
            </a:r>
            <a:r>
              <a:rPr lang="en-SG" sz="2200" dirty="0"/>
              <a:t>seating </a:t>
            </a:r>
            <a:r>
              <a:rPr lang="en-SG" sz="2200" dirty="0" smtClean="0"/>
              <a:t>plan, etc.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2200" dirty="0">
                <a:hlinkClick r:id="rId3"/>
              </a:rPr>
              <a:t>http://www.comp.nus.edu.sg/~cs1010/3_ca/pe.html</a:t>
            </a:r>
            <a:endParaRPr lang="en-US" dirty="0" smtClean="0">
              <a:solidFill>
                <a:srgbClr val="0000FF"/>
              </a:solidFill>
            </a:endParaRPr>
          </a:p>
          <a:p>
            <a:pPr lvl="1">
              <a:spcBef>
                <a:spcPts val="600"/>
              </a:spcBef>
              <a:buFont typeface="Wingdings" pitchFamily="2" charset="2"/>
              <a:buChar char="q"/>
            </a:pPr>
            <a:endParaRPr lang="en-SG" sz="2200" dirty="0"/>
          </a:p>
          <a:p>
            <a:pPr>
              <a:spcBef>
                <a:spcPts val="0"/>
              </a:spcBef>
            </a:pPr>
            <a:r>
              <a:rPr lang="en-SG" sz="2800" dirty="0" smtClean="0">
                <a:solidFill>
                  <a:schemeClr val="tx1"/>
                </a:solidFill>
                <a:cs typeface="Arial" charset="0"/>
              </a:rPr>
              <a:t>Secured </a:t>
            </a:r>
            <a:r>
              <a:rPr lang="en-SG" sz="2800" dirty="0">
                <a:solidFill>
                  <a:schemeClr val="tx1"/>
                </a:solidFill>
                <a:cs typeface="Arial" charset="0"/>
              </a:rPr>
              <a:t>exam environment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q"/>
            </a:pPr>
            <a:r>
              <a:rPr lang="en-SG" sz="2200" dirty="0"/>
              <a:t>No Internet </a:t>
            </a:r>
            <a:r>
              <a:rPr lang="en-SG" sz="2200" dirty="0" smtClean="0"/>
              <a:t>connection.</a:t>
            </a:r>
            <a:endParaRPr lang="en-US" sz="2200" dirty="0">
              <a:solidFill>
                <a:srgbClr val="0000FF"/>
              </a:solidFill>
            </a:endParaRPr>
          </a:p>
          <a:p>
            <a:pPr lvl="1">
              <a:spcBef>
                <a:spcPts val="600"/>
              </a:spcBef>
              <a:buFont typeface="Wingdings" pitchFamily="2" charset="2"/>
              <a:buChar char="q"/>
            </a:pPr>
            <a:r>
              <a:rPr lang="en-SG" sz="2200" dirty="0"/>
              <a:t>Connect to </a:t>
            </a:r>
            <a:r>
              <a:rPr lang="en-SG" sz="2200" dirty="0" err="1" smtClean="0">
                <a:solidFill>
                  <a:srgbClr val="0000FF"/>
                </a:solidFill>
              </a:rPr>
              <a:t>plab</a:t>
            </a:r>
            <a:r>
              <a:rPr lang="en-SG" sz="2200" dirty="0" smtClean="0">
                <a:solidFill>
                  <a:srgbClr val="0000FF"/>
                </a:solidFill>
              </a:rPr>
              <a:t> </a:t>
            </a:r>
            <a:r>
              <a:rPr lang="en-SG" sz="2200" dirty="0"/>
              <a:t>server </a:t>
            </a:r>
            <a:r>
              <a:rPr lang="en-SG" sz="2200" dirty="0" smtClean="0"/>
              <a:t>with given account/password.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dirty="0" smtClean="0"/>
              <a:t>No activity may be done outside UNIX environment.</a:t>
            </a:r>
            <a:endParaRPr lang="en-SG" sz="2200" dirty="0" smtClean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66563" name="Rectangle 7"/>
          <p:cNvSpPr>
            <a:spLocks noChangeArrowheads="1"/>
          </p:cNvSpPr>
          <p:nvPr/>
        </p:nvSpPr>
        <p:spPr bwMode="auto">
          <a:xfrm>
            <a:off x="4038600" y="1981200"/>
            <a:ext cx="4495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4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800" b="1" baseline="30000">
              <a:solidFill>
                <a:srgbClr val="800000"/>
              </a:solidFill>
            </a:endParaRPr>
          </a:p>
        </p:txBody>
      </p:sp>
      <p:pic>
        <p:nvPicPr>
          <p:cNvPr id="8" name="Picture 8" descr="C:\Users\zlf\AppData\Local\Microsoft\Windows\Temporary Internet Files\Content.IE5\MVM596VG\MP900385257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879" y="25200"/>
            <a:ext cx="1848758" cy="13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6"/>
          <p:cNvSpPr txBox="1">
            <a:spLocks noGrp="1"/>
          </p:cNvSpPr>
          <p:nvPr/>
        </p:nvSpPr>
        <p:spPr bwMode="auto">
          <a:xfrm>
            <a:off x="7849711" y="6459379"/>
            <a:ext cx="83708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33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779061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smtClean="0">
                <a:solidFill>
                  <a:srgbClr val="9933FF"/>
                </a:solidFill>
                <a:latin typeface="Garamond" pitchFamily="18" charset="0"/>
              </a:rPr>
              <a:t>End of File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pic>
        <p:nvPicPr>
          <p:cNvPr id="20486" name="Picture 5" descr="k184690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3425" y="420523"/>
            <a:ext cx="1603375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4</a:t>
            </a:fld>
            <a:endParaRPr lang="en-US" sz="1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966418"/>
          </a:xfrm>
        </p:spPr>
        <p:txBody>
          <a:bodyPr>
            <a:spAutoFit/>
          </a:bodyPr>
          <a:lstStyle/>
          <a:p>
            <a:r>
              <a:rPr lang="en-SG" sz="2800" dirty="0" smtClean="0">
                <a:solidFill>
                  <a:schemeClr val="tx1"/>
                </a:solidFill>
              </a:rPr>
              <a:t>Repetition statement is also known as </a:t>
            </a:r>
            <a:r>
              <a:rPr lang="en-SG" sz="2800" dirty="0" smtClean="0">
                <a:solidFill>
                  <a:srgbClr val="C00000"/>
                </a:solidFill>
              </a:rPr>
              <a:t>loop</a:t>
            </a:r>
            <a:endParaRPr lang="en-SG" sz="2800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SG" sz="2400" dirty="0" smtClean="0">
                <a:solidFill>
                  <a:srgbClr val="0000FF"/>
                </a:solidFill>
              </a:rPr>
              <a:t>repeatedly</a:t>
            </a:r>
            <a:r>
              <a:rPr lang="en-SG" sz="2400" dirty="0" smtClean="0">
                <a:solidFill>
                  <a:schemeClr val="tx1"/>
                </a:solidFill>
              </a:rPr>
              <a:t> execute a block of code.</a:t>
            </a:r>
            <a:endParaRPr lang="en-SG" sz="2400" dirty="0" smtClean="0">
              <a:solidFill>
                <a:srgbClr val="C00000"/>
              </a:solidFill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457200" y="386860"/>
            <a:ext cx="8229600" cy="808894"/>
          </a:xfrm>
        </p:spPr>
        <p:txBody>
          <a:bodyPr/>
          <a:lstStyle/>
          <a:p>
            <a:pPr eaLnBrk="1" hangingPunct="1"/>
            <a:r>
              <a:rPr lang="en-GB" dirty="0" smtClean="0"/>
              <a:t>What </a:t>
            </a:r>
            <a:r>
              <a:rPr lang="en-GB" dirty="0"/>
              <a:t>are Loops?</a:t>
            </a:r>
            <a:endParaRPr lang="en-GB" sz="4800" dirty="0"/>
          </a:p>
        </p:txBody>
      </p:sp>
      <p:sp>
        <p:nvSpPr>
          <p:cNvPr id="38" name="TextBox 37"/>
          <p:cNvSpPr txBox="1"/>
          <p:nvPr/>
        </p:nvSpPr>
        <p:spPr>
          <a:xfrm>
            <a:off x="532151" y="3595935"/>
            <a:ext cx="2561923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Each round of a loop is called an </a:t>
            </a:r>
            <a:r>
              <a:rPr lang="en-US" sz="2000" i="1" dirty="0" smtClean="0">
                <a:solidFill>
                  <a:srgbClr val="0000FF"/>
                </a:solidFill>
              </a:rPr>
              <a:t>iteration</a:t>
            </a:r>
            <a:r>
              <a:rPr lang="en-US" sz="2000" dirty="0" smtClean="0"/>
              <a:t>.</a:t>
            </a:r>
            <a:endParaRPr lang="en-SG" sz="2000" dirty="0"/>
          </a:p>
        </p:txBody>
      </p:sp>
      <p:grpSp>
        <p:nvGrpSpPr>
          <p:cNvPr id="20492" name="Group 20491"/>
          <p:cNvGrpSpPr/>
          <p:nvPr/>
        </p:nvGrpSpPr>
        <p:grpSpPr>
          <a:xfrm>
            <a:off x="4093276" y="2987749"/>
            <a:ext cx="2471922" cy="2796363"/>
            <a:chOff x="4093276" y="2987749"/>
            <a:chExt cx="2471922" cy="2796363"/>
          </a:xfrm>
        </p:grpSpPr>
        <p:sp>
          <p:nvSpPr>
            <p:cNvPr id="8" name="Flowchart: Decision 7"/>
            <p:cNvSpPr/>
            <p:nvPr/>
          </p:nvSpPr>
          <p:spPr bwMode="auto">
            <a:xfrm>
              <a:off x="4093276" y="3545162"/>
              <a:ext cx="1663230" cy="723680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 sz="1400"/>
            </a:p>
          </p:txBody>
        </p:sp>
        <p:sp>
          <p:nvSpPr>
            <p:cNvPr id="13" name="TextBox 16"/>
            <p:cNvSpPr txBox="1">
              <a:spLocks noChangeArrowheads="1"/>
            </p:cNvSpPr>
            <p:nvPr/>
          </p:nvSpPr>
          <p:spPr bwMode="auto">
            <a:xfrm>
              <a:off x="4451714" y="3753113"/>
              <a:ext cx="100059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 smtClean="0"/>
                <a:t>condition?</a:t>
              </a:r>
              <a:endParaRPr lang="en-SG" sz="1400" i="1" dirty="0"/>
            </a:p>
          </p:txBody>
        </p:sp>
        <p:sp>
          <p:nvSpPr>
            <p:cNvPr id="16" name="Flowchart: Process 15"/>
            <p:cNvSpPr/>
            <p:nvPr/>
          </p:nvSpPr>
          <p:spPr bwMode="auto">
            <a:xfrm>
              <a:off x="4371636" y="4697517"/>
              <a:ext cx="1108819" cy="488598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 sz="1400"/>
            </a:p>
          </p:txBody>
        </p:sp>
        <p:sp>
          <p:nvSpPr>
            <p:cNvPr id="17" name="TextBox 24"/>
            <p:cNvSpPr txBox="1">
              <a:spLocks noChangeArrowheads="1"/>
            </p:cNvSpPr>
            <p:nvPr/>
          </p:nvSpPr>
          <p:spPr bwMode="auto">
            <a:xfrm>
              <a:off x="5740002" y="3541704"/>
              <a:ext cx="82519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b="1" i="1" dirty="0" smtClean="0">
                  <a:solidFill>
                    <a:srgbClr val="006600"/>
                  </a:solidFill>
                </a:rPr>
                <a:t>false</a:t>
              </a:r>
              <a:endParaRPr lang="en-SG" sz="1400" b="1" i="1" dirty="0">
                <a:solidFill>
                  <a:srgbClr val="006600"/>
                </a:solidFill>
              </a:endParaRPr>
            </a:p>
          </p:txBody>
        </p:sp>
        <p:sp>
          <p:nvSpPr>
            <p:cNvPr id="18" name="TextBox 25"/>
            <p:cNvSpPr txBox="1">
              <a:spLocks noChangeArrowheads="1"/>
            </p:cNvSpPr>
            <p:nvPr/>
          </p:nvSpPr>
          <p:spPr bwMode="auto">
            <a:xfrm>
              <a:off x="4799277" y="4300351"/>
              <a:ext cx="73937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b="1" i="1" dirty="0" smtClean="0">
                  <a:solidFill>
                    <a:srgbClr val="006600"/>
                  </a:solidFill>
                </a:rPr>
                <a:t>true</a:t>
              </a:r>
              <a:endParaRPr lang="en-SG" sz="1400" b="1" i="1" dirty="0">
                <a:solidFill>
                  <a:srgbClr val="006600"/>
                </a:solidFill>
              </a:endParaRPr>
            </a:p>
          </p:txBody>
        </p:sp>
        <p:cxnSp>
          <p:nvCxnSpPr>
            <p:cNvPr id="22" name="Elbow Connector 21"/>
            <p:cNvCxnSpPr>
              <a:stCxn id="16" idx="1"/>
              <a:endCxn id="8" idx="1"/>
            </p:cNvCxnSpPr>
            <p:nvPr/>
          </p:nvCxnSpPr>
          <p:spPr bwMode="auto">
            <a:xfrm rot="10800000">
              <a:off x="4093276" y="3907002"/>
              <a:ext cx="278360" cy="1034814"/>
            </a:xfrm>
            <a:prstGeom prst="bentConnector3">
              <a:avLst>
                <a:gd name="adj1" fmla="val 182124"/>
              </a:avLst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/>
            </a:ln>
          </p:spPr>
        </p:cxnSp>
        <p:cxnSp>
          <p:nvCxnSpPr>
            <p:cNvPr id="26" name="Elbow Connector 25"/>
            <p:cNvCxnSpPr>
              <a:stCxn id="8" idx="3"/>
            </p:cNvCxnSpPr>
            <p:nvPr/>
          </p:nvCxnSpPr>
          <p:spPr bwMode="auto">
            <a:xfrm>
              <a:off x="5756506" y="3907002"/>
              <a:ext cx="396094" cy="1578111"/>
            </a:xfrm>
            <a:prstGeom prst="bentConnector2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/>
            </a:ln>
          </p:spPr>
        </p:cxnSp>
        <p:cxnSp>
          <p:nvCxnSpPr>
            <p:cNvPr id="20481" name="Straight Connector 20480"/>
            <p:cNvCxnSpPr>
              <a:stCxn id="16" idx="2"/>
            </p:cNvCxnSpPr>
            <p:nvPr/>
          </p:nvCxnSpPr>
          <p:spPr bwMode="auto">
            <a:xfrm flipH="1">
              <a:off x="4926045" y="5186115"/>
              <a:ext cx="1" cy="597997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med" len="med"/>
            </a:ln>
          </p:spPr>
        </p:cxnSp>
        <p:cxnSp>
          <p:nvCxnSpPr>
            <p:cNvPr id="20484" name="Straight Arrow Connector 20483"/>
            <p:cNvCxnSpPr/>
            <p:nvPr/>
          </p:nvCxnSpPr>
          <p:spPr bwMode="auto">
            <a:xfrm flipH="1">
              <a:off x="4924708" y="5485113"/>
              <a:ext cx="1227892" cy="0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/>
            </a:ln>
          </p:spPr>
        </p:cxnSp>
        <p:cxnSp>
          <p:nvCxnSpPr>
            <p:cNvPr id="20487" name="Straight Arrow Connector 20486"/>
            <p:cNvCxnSpPr>
              <a:stCxn id="8" idx="2"/>
              <a:endCxn id="16" idx="0"/>
            </p:cNvCxnSpPr>
            <p:nvPr/>
          </p:nvCxnSpPr>
          <p:spPr bwMode="auto">
            <a:xfrm>
              <a:off x="4924891" y="4268842"/>
              <a:ext cx="1155" cy="428675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/>
            </a:ln>
          </p:spPr>
        </p:cxnSp>
        <p:cxnSp>
          <p:nvCxnSpPr>
            <p:cNvPr id="20489" name="Straight Arrow Connector 20488"/>
            <p:cNvCxnSpPr>
              <a:endCxn id="8" idx="0"/>
            </p:cNvCxnSpPr>
            <p:nvPr/>
          </p:nvCxnSpPr>
          <p:spPr bwMode="auto">
            <a:xfrm flipH="1">
              <a:off x="4924891" y="2987749"/>
              <a:ext cx="1155" cy="557413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i="1" dirty="0" smtClean="0"/>
              <a:t>while </a:t>
            </a:r>
            <a:r>
              <a:rPr lang="en-GB" dirty="0" smtClean="0"/>
              <a:t>Loop</a:t>
            </a:r>
            <a:endParaRPr lang="en-S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4093534"/>
            <a:ext cx="8229600" cy="461665"/>
          </a:xfrm>
        </p:spPr>
        <p:txBody>
          <a:bodyPr>
            <a:spAutoFit/>
          </a:bodyPr>
          <a:lstStyle/>
          <a:p>
            <a:r>
              <a:rPr lang="en-US" dirty="0" smtClean="0"/>
              <a:t>Example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1327150" y="1401763"/>
            <a:ext cx="5715079" cy="1569660"/>
          </a:xfrm>
          <a:prstGeom prst="rect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condition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statements to execute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SG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934050" y="1807538"/>
            <a:ext cx="4497570" cy="2451077"/>
            <a:chOff x="5617216" y="1807847"/>
            <a:chExt cx="4497460" cy="2451160"/>
          </a:xfrm>
        </p:grpSpPr>
        <p:cxnSp>
          <p:nvCxnSpPr>
            <p:cNvPr id="22536" name="Straight Arrow Connector 10"/>
            <p:cNvCxnSpPr>
              <a:cxnSpLocks noChangeShapeType="1"/>
              <a:stCxn id="22537" idx="0"/>
            </p:cNvCxnSpPr>
            <p:nvPr/>
          </p:nvCxnSpPr>
          <p:spPr bwMode="auto">
            <a:xfrm flipH="1" flipV="1">
              <a:off x="5617216" y="1807847"/>
              <a:ext cx="2679336" cy="1435463"/>
            </a:xfrm>
            <a:prstGeom prst="straightConnector1">
              <a:avLst/>
            </a:prstGeom>
            <a:noFill/>
            <a:ln w="28575" cap="sq" algn="ctr">
              <a:solidFill>
                <a:srgbClr val="0000FF"/>
              </a:solidFill>
              <a:round/>
              <a:headEnd/>
              <a:tailEnd type="triangle" w="lg" len="med"/>
            </a:ln>
          </p:spPr>
        </p:cxnSp>
        <p:sp>
          <p:nvSpPr>
            <p:cNvPr id="22537" name="TextBox 12"/>
            <p:cNvSpPr txBox="1">
              <a:spLocks noChangeArrowheads="1"/>
            </p:cNvSpPr>
            <p:nvPr/>
          </p:nvSpPr>
          <p:spPr bwMode="auto">
            <a:xfrm>
              <a:off x="6478429" y="3243310"/>
              <a:ext cx="3636247" cy="101569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Iteratively evaluate condition and then execute </a:t>
              </a:r>
              <a:r>
                <a:rPr lang="en-US" sz="2000" dirty="0"/>
                <a:t>loop body, </a:t>
              </a:r>
              <a:r>
                <a:rPr lang="en-US" sz="2000" dirty="0" smtClean="0"/>
                <a:t>until </a:t>
              </a:r>
              <a:r>
                <a:rPr lang="en-US" sz="2000" dirty="0"/>
                <a:t>condition is </a:t>
              </a:r>
              <a:r>
                <a:rPr lang="en-US" sz="2000" b="1" dirty="0" smtClean="0">
                  <a:solidFill>
                    <a:srgbClr val="006600"/>
                  </a:solidFill>
                </a:rPr>
                <a:t>false</a:t>
              </a:r>
              <a:r>
                <a:rPr lang="en-US" sz="2000" dirty="0" smtClean="0"/>
                <a:t>.</a:t>
              </a:r>
              <a:endParaRPr lang="en-SG" sz="2000" dirty="0"/>
            </a:p>
          </p:txBody>
        </p:sp>
      </p:grpSp>
      <p:sp>
        <p:nvSpPr>
          <p:cNvPr id="12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5</a:t>
            </a:fld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2193819" y="4550833"/>
            <a:ext cx="3324480" cy="17543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n);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n++;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54888" y="4689332"/>
            <a:ext cx="407689" cy="1477328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pPr>
              <a:defRPr/>
            </a:pPr>
            <a:r>
              <a:rPr lang="en-US" b="1" dirty="0" smtClean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>
              <a:defRPr/>
            </a:pPr>
            <a:r>
              <a:rPr lang="en-US" b="1" dirty="0" smtClean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pPr>
              <a:defRPr/>
            </a:pPr>
            <a:r>
              <a:rPr lang="en-US" b="1" dirty="0" smtClean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pPr>
              <a:defRPr/>
            </a:pPr>
            <a:r>
              <a:rPr lang="en-US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en-SG" b="1" dirty="0">
              <a:solidFill>
                <a:srgbClr val="9933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Footer Placeholder 6"/>
          <p:cNvSpPr txBox="1">
            <a:spLocks/>
          </p:cNvSpPr>
          <p:nvPr/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000" smtClean="0"/>
              <a:t>CS1010 Programming Methodology</a:t>
            </a:r>
            <a:endParaRPr lang="en-US" sz="1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  <p:bldP spid="15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9036" y="5442187"/>
            <a:ext cx="5263153" cy="707886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Enter a positive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integer: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28943</a:t>
            </a:r>
            <a:endParaRPr lang="en-US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 smtClean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3 4 9 8 2</a:t>
            </a:r>
            <a:endParaRPr lang="en-US" sz="2000" b="1" dirty="0">
              <a:solidFill>
                <a:srgbClr val="9933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6</a:t>
            </a:fld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</a:t>
            </a:r>
            <a:r>
              <a:rPr lang="en-GB" dirty="0"/>
              <a:t>#1: Print </a:t>
            </a:r>
            <a:r>
              <a:rPr lang="en-GB" dirty="0" smtClean="0"/>
              <a:t>Digits (1/3)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173450"/>
          </a:xfrm>
        </p:spPr>
        <p:txBody>
          <a:bodyPr>
            <a:spAutoFit/>
          </a:bodyPr>
          <a:lstStyle/>
          <a:p>
            <a:r>
              <a:rPr lang="en-GB" sz="2800" dirty="0">
                <a:solidFill>
                  <a:schemeClr val="tx1"/>
                </a:solidFill>
              </a:rPr>
              <a:t>Write a program </a:t>
            </a:r>
            <a:r>
              <a:rPr lang="en-GB" sz="2800" dirty="0" smtClean="0"/>
              <a:t>Week5_Print_Digits.c</a:t>
            </a:r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en-GB" sz="2800" dirty="0">
                <a:solidFill>
                  <a:schemeClr val="tx1"/>
                </a:solidFill>
              </a:rPr>
              <a:t>to accept </a:t>
            </a:r>
            <a:r>
              <a:rPr lang="en-GB" sz="2800" dirty="0" smtClean="0">
                <a:solidFill>
                  <a:schemeClr val="tx1"/>
                </a:solidFill>
              </a:rPr>
              <a:t>a positive integer, print out </a:t>
            </a:r>
            <a:r>
              <a:rPr lang="en-SG" sz="2800" dirty="0">
                <a:solidFill>
                  <a:schemeClr val="tx1"/>
                </a:solidFill>
              </a:rPr>
              <a:t>its digits from least significant to most significant</a:t>
            </a:r>
            <a:r>
              <a:rPr lang="en-SG" sz="2800" dirty="0" smtClean="0">
                <a:solidFill>
                  <a:schemeClr val="tx1"/>
                </a:solidFill>
              </a:rPr>
              <a:t>.</a:t>
            </a:r>
            <a:endParaRPr lang="en-GB" sz="2800" dirty="0" smtClean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GB" sz="2800" dirty="0" smtClean="0">
                <a:solidFill>
                  <a:schemeClr val="tx1"/>
                </a:solidFill>
              </a:rPr>
              <a:t>Your program should </a:t>
            </a:r>
            <a:r>
              <a:rPr lang="en-GB" sz="2800" dirty="0">
                <a:solidFill>
                  <a:schemeClr val="tx1"/>
                </a:solidFill>
              </a:rPr>
              <a:t>have a </a:t>
            </a:r>
            <a:r>
              <a:rPr lang="en-GB" sz="2800" dirty="0" smtClean="0">
                <a:solidFill>
                  <a:schemeClr val="tx1"/>
                </a:solidFill>
              </a:rPr>
              <a:t>function</a:t>
            </a:r>
          </a:p>
          <a:p>
            <a:pPr marL="0" indent="0">
              <a:buNone/>
            </a:pPr>
            <a:r>
              <a:rPr lang="en-GB" sz="2800" dirty="0" smtClean="0"/>
              <a:t>	</a:t>
            </a:r>
            <a:r>
              <a:rPr lang="en-GB" sz="2800" dirty="0" smtClean="0">
                <a:latin typeface="Calibri" pitchFamily="34" charset="0"/>
                <a:cs typeface="Calibri" pitchFamily="34" charset="0"/>
              </a:rPr>
              <a:t>void </a:t>
            </a:r>
            <a:r>
              <a:rPr lang="en-GB" sz="2800" dirty="0" err="1" smtClean="0">
                <a:latin typeface="Calibri" pitchFamily="34" charset="0"/>
                <a:cs typeface="Calibri" pitchFamily="34" charset="0"/>
              </a:rPr>
              <a:t>print_digits</a:t>
            </a:r>
            <a:r>
              <a:rPr lang="en-GB" sz="28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GB" sz="28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GB" sz="28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400050" lvl="1" indent="0">
              <a:buNone/>
            </a:pPr>
            <a:r>
              <a:rPr lang="en-GB" sz="2800" dirty="0" smtClean="0">
                <a:solidFill>
                  <a:schemeClr val="tx1"/>
                </a:solidFill>
              </a:rPr>
              <a:t>to print </a:t>
            </a:r>
            <a:r>
              <a:rPr lang="en-GB" sz="2800" dirty="0">
                <a:solidFill>
                  <a:schemeClr val="tx1"/>
                </a:solidFill>
              </a:rPr>
              <a:t>out </a:t>
            </a:r>
            <a:r>
              <a:rPr lang="en-GB" sz="2800" dirty="0" smtClean="0">
                <a:solidFill>
                  <a:schemeClr val="tx1"/>
                </a:solidFill>
              </a:rPr>
              <a:t>all digits of a given integer in the required order.</a:t>
            </a:r>
          </a:p>
          <a:p>
            <a:pPr>
              <a:spcBef>
                <a:spcPts val="1200"/>
              </a:spcBef>
            </a:pPr>
            <a:r>
              <a:rPr lang="en-GB" sz="2800" dirty="0" smtClean="0">
                <a:solidFill>
                  <a:schemeClr val="tx1"/>
                </a:solidFill>
              </a:rPr>
              <a:t>Sample </a:t>
            </a:r>
            <a:r>
              <a:rPr lang="en-GB" sz="2800" dirty="0">
                <a:solidFill>
                  <a:schemeClr val="tx1"/>
                </a:solidFill>
              </a:rPr>
              <a:t>run:</a:t>
            </a:r>
            <a:endParaRPr lang="en-SG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7</a:t>
            </a:fld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</a:t>
            </a:r>
            <a:r>
              <a:rPr lang="en-GB" dirty="0"/>
              <a:t>#1: Print Digits (</a:t>
            </a:r>
            <a:r>
              <a:rPr lang="en-GB" dirty="0" smtClean="0"/>
              <a:t>2/3)</a:t>
            </a:r>
            <a:endParaRPr lang="en-SG" dirty="0"/>
          </a:p>
        </p:txBody>
      </p:sp>
      <p:grpSp>
        <p:nvGrpSpPr>
          <p:cNvPr id="10" name="Group 9"/>
          <p:cNvGrpSpPr/>
          <p:nvPr/>
        </p:nvGrpSpPr>
        <p:grpSpPr>
          <a:xfrm>
            <a:off x="669850" y="1132956"/>
            <a:ext cx="6809762" cy="5632311"/>
            <a:chOff x="19726" y="1111690"/>
            <a:chExt cx="6809762" cy="5632311"/>
          </a:xfrm>
        </p:grpSpPr>
        <p:sp>
          <p:nvSpPr>
            <p:cNvPr id="11" name="TextBox 10"/>
            <p:cNvSpPr txBox="1"/>
            <p:nvPr/>
          </p:nvSpPr>
          <p:spPr>
            <a:xfrm>
              <a:off x="19726" y="1111690"/>
              <a:ext cx="6804837" cy="5632311"/>
            </a:xfrm>
            <a:prstGeom prst="rect">
              <a:avLst/>
            </a:prstGeom>
            <a:ln w="952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SG" sz="1500" b="1" dirty="0" smtClean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SG" sz="1500" b="1" dirty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include </a:t>
              </a:r>
              <a:r>
                <a:rPr lang="en-SG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5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SG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defRPr/>
              </a:pPr>
              <a:r>
                <a:rPr lang="en-SG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5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5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print_digits</a:t>
              </a:r>
              <a:r>
                <a:rPr lang="en-SG" sz="15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5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5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  <a:r>
                <a:rPr lang="en-SG" sz="15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// function prototype</a:t>
              </a:r>
              <a:endParaRPr lang="en-SG" sz="15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SG" sz="15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5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SG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5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eaLnBrk="1" hangingPunct="1">
                <a:defRPr/>
              </a:pPr>
              <a:r>
                <a:rPr lang="en-SG" sz="15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defRPr/>
              </a:pPr>
              <a:r>
                <a:rPr lang="en-SG" sz="15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5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5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5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value;</a:t>
              </a:r>
              <a:endParaRPr lang="en-SG" sz="15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SG" sz="15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5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5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5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</a:t>
              </a:r>
              <a:r>
                <a:rPr lang="en-SG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a positive integer: </a:t>
              </a:r>
              <a:r>
                <a:rPr lang="en-SG" sz="15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5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  <a:endParaRPr lang="en-SG" sz="15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SG" sz="15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5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SG" sz="15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5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SG" sz="15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SG" sz="15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5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&amp;value);</a:t>
              </a:r>
              <a:endParaRPr lang="en-SG" sz="15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SG" sz="15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5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print_digits</a:t>
              </a:r>
              <a:r>
                <a:rPr lang="en-SG" sz="15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(value);</a:t>
              </a:r>
              <a:endParaRPr lang="en-SG" sz="15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SG" sz="15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5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5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SG" sz="15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defRPr/>
              </a:pPr>
              <a:endParaRPr lang="en-SG" sz="15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SG" sz="15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Print </a:t>
              </a:r>
              <a:r>
                <a:rPr lang="en-SG" sz="15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digits reversely</a:t>
              </a:r>
              <a:endParaRPr lang="en-SG" sz="15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SG" sz="15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SG" sz="15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pre-</a:t>
              </a:r>
              <a:r>
                <a:rPr lang="en-SG" sz="15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cond</a:t>
              </a:r>
              <a:r>
                <a:rPr lang="en-SG" sz="15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SG" sz="15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num</a:t>
              </a:r>
              <a:r>
                <a:rPr lang="en-SG" sz="15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&gt; 0</a:t>
              </a:r>
              <a:endParaRPr lang="en-SG" sz="15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SG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5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5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print_digits</a:t>
              </a:r>
              <a:r>
                <a:rPr lang="en-SG" sz="15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5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5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5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num</a:t>
              </a:r>
              <a:r>
                <a:rPr lang="en-SG" sz="15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en-SG" sz="15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SG" sz="15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defRPr/>
              </a:pPr>
              <a:r>
                <a:rPr lang="en-US" sz="15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5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5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digit;</a:t>
              </a:r>
              <a:endParaRPr lang="en-SG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SG" sz="15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5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en-SG" sz="15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5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5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num</a:t>
              </a:r>
              <a:r>
                <a:rPr lang="en-SG" sz="15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5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&gt; </a:t>
              </a:r>
              <a:r>
                <a:rPr lang="en-SG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5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defRPr/>
              </a:pPr>
              <a:r>
                <a:rPr lang="en-SG" sz="15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{</a:t>
              </a:r>
              <a:endParaRPr lang="en-SG" sz="15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SG" sz="15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SG" sz="15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digit </a:t>
              </a:r>
              <a:r>
                <a:rPr lang="en-SG" sz="15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SG" sz="15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num</a:t>
              </a:r>
              <a:r>
                <a:rPr lang="en-SG" sz="15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% </a:t>
              </a:r>
              <a:r>
                <a:rPr lang="en-SG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SG" sz="15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SG" sz="15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5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SG" sz="15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5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5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SG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5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5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digit);</a:t>
              </a:r>
              <a:endParaRPr lang="en-SG" sz="15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5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5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SG" sz="15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num</a:t>
              </a:r>
              <a:r>
                <a:rPr lang="en-SG" sz="15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5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/= 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sz="15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  <a:endParaRPr lang="en-SG" sz="15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SG" sz="15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5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15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SG" sz="15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5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5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5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5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5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5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  </a:t>
              </a:r>
              <a:r>
                <a:rPr lang="en-SG" sz="15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change line</a:t>
              </a:r>
            </a:p>
            <a:p>
              <a:pPr>
                <a:defRPr/>
              </a:pPr>
              <a:r>
                <a:rPr lang="en-SG" sz="15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15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95094" y="1111690"/>
              <a:ext cx="1534394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100" dirty="0" smtClean="0"/>
                <a:t>Week5_Print_Digits.c</a:t>
              </a:r>
              <a:endParaRPr lang="en-SG" sz="11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145171" y="3604136"/>
            <a:ext cx="4506323" cy="646331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Enter a positive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integer: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28943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smtClean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3 4 9 8 2</a:t>
            </a:r>
            <a:endParaRPr lang="en-US" b="1" dirty="0">
              <a:solidFill>
                <a:srgbClr val="9933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9707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8</a:t>
            </a:fld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</a:t>
            </a:r>
            <a:r>
              <a:rPr lang="en-GB" dirty="0"/>
              <a:t>#1: Print Digits </a:t>
            </a:r>
            <a:r>
              <a:rPr lang="en-GB" dirty="0" smtClean="0"/>
              <a:t>(3/3)</a:t>
            </a:r>
            <a:endParaRPr lang="en-SG" dirty="0"/>
          </a:p>
        </p:txBody>
      </p:sp>
      <p:sp>
        <p:nvSpPr>
          <p:cNvPr id="11" name="TextBox 10"/>
          <p:cNvSpPr txBox="1"/>
          <p:nvPr/>
        </p:nvSpPr>
        <p:spPr>
          <a:xfrm>
            <a:off x="669850" y="1334983"/>
            <a:ext cx="6804837" cy="3139321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print_digits</a:t>
            </a:r>
            <a:r>
              <a:rPr lang="en-SG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SG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digit;</a:t>
            </a:r>
            <a:endParaRPr lang="en-SG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SG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SG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SG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SG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digit 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SG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SG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 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SG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digit);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SG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SG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SG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 </a:t>
            </a:r>
            <a:r>
              <a:rPr lang="en-SG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change line</a:t>
            </a:r>
          </a:p>
          <a:p>
            <a:pPr>
              <a:defRPr/>
            </a:pPr>
            <a:r>
              <a:rPr lang="en-SG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Picture 2" descr="C:\Users\AdminNUS\AppData\Local\Microsoft\Windows\Temporary Internet Files\Content.IE5\XS0Z1PQB\MM900283575[1]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814" y="1834124"/>
            <a:ext cx="678180" cy="716280"/>
          </a:xfrm>
          <a:prstGeom prst="rect">
            <a:avLst/>
          </a:prstGeom>
          <a:noFill/>
          <a:scene3d>
            <a:camera prst="orthographicFront">
              <a:rot lat="976198" lon="11507504" rev="7001468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31793"/>
              </p:ext>
            </p:extLst>
          </p:nvPr>
        </p:nvGraphicFramePr>
        <p:xfrm>
          <a:off x="457199" y="5053083"/>
          <a:ext cx="8046721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6316"/>
                <a:gridCol w="899410"/>
                <a:gridCol w="871883"/>
                <a:gridCol w="1117278"/>
                <a:gridCol w="1117278"/>
                <a:gridCol w="1117278"/>
                <a:gridCol w="1117278"/>
              </a:tblGrid>
              <a:tr h="377421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rgbClr val="0000FF"/>
                          </a:solidFill>
                          <a:latin typeface="Calibri" pitchFamily="34" charset="0"/>
                        </a:rPr>
                        <a:t>num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initially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28943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7421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rgbClr val="0000FF"/>
                          </a:solidFill>
                          <a:latin typeface="Calibri" pitchFamily="34" charset="0"/>
                        </a:rPr>
                        <a:t>num</a:t>
                      </a:r>
                      <a:r>
                        <a:rPr lang="en-US" sz="2000" b="1" dirty="0" smtClean="0">
                          <a:latin typeface="Calibri" pitchFamily="34" charset="0"/>
                        </a:rPr>
                        <a:t> @ point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28943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2894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289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28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2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0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7421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Calibri" pitchFamily="34" charset="0"/>
                        </a:rPr>
                        <a:t>digit </a:t>
                      </a:r>
                      <a:r>
                        <a:rPr lang="en-US" sz="2000" b="1" dirty="0" smtClean="0">
                          <a:latin typeface="Calibri" pitchFamily="34" charset="0"/>
                        </a:rPr>
                        <a:t>@ point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alibri" pitchFamily="34" charset="0"/>
                        </a:rPr>
                        <a:t>Garbage</a:t>
                      </a:r>
                      <a:endParaRPr lang="en-US" sz="16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3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4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9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8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</a:rPr>
                        <a:t>2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09621" y="2234796"/>
            <a:ext cx="3038732" cy="1015663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Q</a:t>
            </a:r>
            <a:r>
              <a:rPr lang="en-US" dirty="0"/>
              <a:t>: </a:t>
            </a:r>
            <a:r>
              <a:rPr lang="en-US" dirty="0" smtClean="0"/>
              <a:t>What are the values of </a:t>
            </a:r>
            <a:r>
              <a:rPr lang="en-US" dirty="0" smtClean="0">
                <a:solidFill>
                  <a:srgbClr val="0000FF"/>
                </a:solidFill>
              </a:rPr>
              <a:t>num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digit</a:t>
            </a:r>
            <a:r>
              <a:rPr lang="en-US" dirty="0" smtClean="0"/>
              <a:t> after exiting the loop?</a:t>
            </a:r>
            <a:endParaRPr lang="en-US" dirty="0"/>
          </a:p>
        </p:txBody>
      </p:sp>
      <p:sp>
        <p:nvSpPr>
          <p:cNvPr id="13" name="TextBox 24"/>
          <p:cNvSpPr txBox="1"/>
          <p:nvPr/>
        </p:nvSpPr>
        <p:spPr>
          <a:xfrm>
            <a:off x="451671" y="4679739"/>
            <a:ext cx="5226116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/>
              <a:t>Manual tracing to better understand the program: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149707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0974" y="2600772"/>
            <a:ext cx="4959836" cy="3416320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pre-</a:t>
            </a:r>
            <a:r>
              <a:rPr lang="en-US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: n &gt; 0</a:t>
            </a:r>
          </a:p>
          <a:p>
            <a:pPr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print_odd_integers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&lt;= n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(i%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!=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++;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 bwMode="auto">
          <a:xfrm>
            <a:off x="7849712" y="6459379"/>
            <a:ext cx="83708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Week5 - </a:t>
            </a:r>
            <a:fld id="{D49BE81B-3DA1-4D29-AC5A-6FBE662ADA16}" type="slidenum">
              <a:rPr lang="en-US" sz="1000"/>
              <a:pPr algn="r" eaLnBrk="1" hangingPunct="1"/>
              <a:t>9</a:t>
            </a:fld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Another Example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954107"/>
          </a:xfrm>
        </p:spPr>
        <p:txBody>
          <a:bodyPr>
            <a:spAutoFit/>
          </a:bodyPr>
          <a:lstStyle/>
          <a:p>
            <a:r>
              <a:rPr lang="en-GB" sz="2800" dirty="0" smtClean="0"/>
              <a:t>Given </a:t>
            </a:r>
            <a:r>
              <a:rPr lang="en-GB" sz="2800" dirty="0"/>
              <a:t>a positive integer </a:t>
            </a:r>
            <a:r>
              <a:rPr lang="en-GB" sz="2800" i="1" dirty="0"/>
              <a:t>n</a:t>
            </a:r>
            <a:r>
              <a:rPr lang="en-GB" sz="2800" dirty="0"/>
              <a:t>, print positive </a:t>
            </a:r>
            <a:r>
              <a:rPr lang="en-GB" sz="2800" u="sng" dirty="0"/>
              <a:t>odd</a:t>
            </a:r>
            <a:r>
              <a:rPr lang="en-GB" sz="2800" dirty="0"/>
              <a:t> integers </a:t>
            </a:r>
            <a:r>
              <a:rPr lang="en-GB" sz="2800" dirty="0" smtClean="0"/>
              <a:t>up to </a:t>
            </a:r>
            <a:r>
              <a:rPr lang="en-GB" sz="2800" i="1" dirty="0" smtClean="0"/>
              <a:t>n</a:t>
            </a:r>
            <a:r>
              <a:rPr lang="en-GB" sz="2800" dirty="0" smtClean="0"/>
              <a:t>.</a:t>
            </a:r>
            <a:endParaRPr lang="en-SG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749008" y="3695461"/>
            <a:ext cx="2427429" cy="40011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Q</a:t>
            </a:r>
            <a:r>
              <a:rPr lang="en-US" dirty="0"/>
              <a:t>: </a:t>
            </a:r>
            <a:r>
              <a:rPr lang="en-SG" dirty="0"/>
              <a:t>Any other </a:t>
            </a:r>
            <a:r>
              <a:rPr lang="en-SG" dirty="0" smtClean="0"/>
              <a:t>design?</a:t>
            </a:r>
            <a:endParaRPr lang="en-US" dirty="0"/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5854849" y="5379393"/>
            <a:ext cx="1230353" cy="369161"/>
          </a:xfrm>
          <a:prstGeom prst="rect">
            <a:avLst/>
          </a:prstGeom>
          <a:solidFill>
            <a:srgbClr val="FFFFCC"/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Version 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570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8" grpId="0" animBg="1"/>
    </p:bldLst>
  </p:timing>
</p:sld>
</file>

<file path=ppt/theme/theme1.xml><?xml version="1.0" encoding="utf-8"?>
<a:theme xmlns:a="http://schemas.openxmlformats.org/drawingml/2006/main" name="1_Pixel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C00000"/>
      </a:hlink>
      <a:folHlink>
        <a:srgbClr val="CC99FF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>
          <a:solidFill>
            <a:srgbClr val="CC0000"/>
          </a:solidFill>
          <a:prstDash val="solid"/>
          <a:round/>
          <a:headEnd type="none" w="sm" len="sm"/>
          <a:tailEnd type="triangle" w="med" len="med"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wrap="none" anchor="ctr"/>
      <a:lstStyle>
        <a:defPPr>
          <a:defRPr/>
        </a:defPPr>
      </a:lstStyle>
    </a:spDef>
    <a:lnDef>
      <a:spPr bwMode="auto">
        <a:noFill/>
        <a:ln w="12700" cap="sq" algn="ctr">
          <a:solidFill>
            <a:schemeClr val="tx1"/>
          </a:solidFill>
          <a:round/>
          <a:headEnd type="none" w="sm" len="sm"/>
          <a:tailEnd type="arrow" w="med" len="med"/>
        </a:ln>
      </a:spPr>
      <a:bodyPr/>
      <a:lstStyle/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14806</TotalTime>
  <Words>3185</Words>
  <Application>Microsoft Office PowerPoint</Application>
  <PresentationFormat>On-screen Show (4:3)</PresentationFormat>
  <Paragraphs>630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1_Pixel</vt:lpstr>
      <vt:lpstr>CS1010: Programming Methodology  Lecture 5: Repetition Statements</vt:lpstr>
      <vt:lpstr>Week 5: Repetition Statements</vt:lpstr>
      <vt:lpstr>Control Structures</vt:lpstr>
      <vt:lpstr>What are Loops?</vt:lpstr>
      <vt:lpstr>The while Loop</vt:lpstr>
      <vt:lpstr>Demo #1: Print Digits (1/3)</vt:lpstr>
      <vt:lpstr>Demo #1: Print Digits (2/3)</vt:lpstr>
      <vt:lpstr>Demo #1: Print Digits (3/3)</vt:lpstr>
      <vt:lpstr>Another Example</vt:lpstr>
      <vt:lpstr>Practice: Tracing</vt:lpstr>
      <vt:lpstr>The do-while Loop</vt:lpstr>
      <vt:lpstr>The for Loop</vt:lpstr>
      <vt:lpstr>Simple Example</vt:lpstr>
      <vt:lpstr>The for Loop: Print Odd Integers (1/2)</vt:lpstr>
      <vt:lpstr>The for Loop: Print Odd Integers (2/2)</vt:lpstr>
      <vt:lpstr>Ex #1: Sum of Multiples of 3 (1/2)</vt:lpstr>
      <vt:lpstr>Ex #1: Sum of Multiples of 3 (2/2)</vt:lpstr>
      <vt:lpstr>Exercise #2: Asterisks (1/2)</vt:lpstr>
      <vt:lpstr>Exercise #2: Asterisks (2/2)</vt:lpstr>
      <vt:lpstr>Common Errors (1/3)</vt:lpstr>
      <vt:lpstr>Common Errors (2/3)</vt:lpstr>
      <vt:lpstr>Common Errors (3/3)</vt:lpstr>
      <vt:lpstr>Some Notes of Caution (1/2)</vt:lpstr>
      <vt:lpstr>Some Notes of Caution (2/2)</vt:lpstr>
      <vt:lpstr>Nested Loops</vt:lpstr>
      <vt:lpstr>Exercise #3: Nested Loops</vt:lpstr>
      <vt:lpstr>Using break in loop (1/2)</vt:lpstr>
      <vt:lpstr>Using break in loop (2/2)</vt:lpstr>
      <vt:lpstr>Using continue in loop</vt:lpstr>
      <vt:lpstr>Exercise #4: Prime Number</vt:lpstr>
      <vt:lpstr>Summary for Today (1/2)</vt:lpstr>
      <vt:lpstr>Summary for Today (2/2)</vt:lpstr>
      <vt:lpstr>Announcement: Practical Exam 1</vt:lpstr>
      <vt:lpstr>End of File</vt:lpstr>
    </vt:vector>
  </TitlesOfParts>
  <Company>SoC, 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5 lecture notes</dc:subject>
  <dc:creator>Zhou Lifeng</dc:creator>
  <cp:lastModifiedBy>Zhou Lifeng</cp:lastModifiedBy>
  <cp:revision>1963</cp:revision>
  <dcterms:created xsi:type="dcterms:W3CDTF">1998-09-05T15:03:32Z</dcterms:created>
  <dcterms:modified xsi:type="dcterms:W3CDTF">2013-09-04T15:30:00Z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