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688" r:id="rId1"/>
  </p:sldMasterIdLst>
  <p:notesMasterIdLst>
    <p:notesMasterId r:id="rId18"/>
  </p:notesMasterIdLst>
  <p:handoutMasterIdLst>
    <p:handoutMasterId r:id="rId19"/>
  </p:handoutMasterIdLst>
  <p:sldIdLst>
    <p:sldId id="609" r:id="rId2"/>
    <p:sldId id="604" r:id="rId3"/>
    <p:sldId id="605" r:id="rId4"/>
    <p:sldId id="569" r:id="rId5"/>
    <p:sldId id="570" r:id="rId6"/>
    <p:sldId id="571" r:id="rId7"/>
    <p:sldId id="572" r:id="rId8"/>
    <p:sldId id="601" r:id="rId9"/>
    <p:sldId id="574" r:id="rId10"/>
    <p:sldId id="575" r:id="rId11"/>
    <p:sldId id="576" r:id="rId12"/>
    <p:sldId id="580" r:id="rId13"/>
    <p:sldId id="582" r:id="rId14"/>
    <p:sldId id="583" r:id="rId15"/>
    <p:sldId id="608" r:id="rId16"/>
    <p:sldId id="308" r:id="rId17"/>
  </p:sldIdLst>
  <p:sldSz cx="9144000" cy="6858000" type="screen4x3"/>
  <p:notesSz cx="6662738" cy="98329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1DEFF"/>
    <a:srgbClr val="81DEE1"/>
    <a:srgbClr val="9933FF"/>
    <a:srgbClr val="FFFFCC"/>
    <a:srgbClr val="800000"/>
    <a:srgbClr val="FF0000"/>
    <a:srgbClr val="9933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1235" autoAdjust="0"/>
  </p:normalViewPr>
  <p:slideViewPr>
    <p:cSldViewPr snapToGrid="0" snapToObjects="1">
      <p:cViewPr>
        <p:scale>
          <a:sx n="60" d="100"/>
          <a:sy n="60" d="100"/>
        </p:scale>
        <p:origin x="-9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08"/>
    </p:cViewPr>
  </p:sorterViewPr>
  <p:notesViewPr>
    <p:cSldViewPr snapToGrid="0" snapToObjects="1">
      <p:cViewPr>
        <p:scale>
          <a:sx n="100" d="100"/>
          <a:sy n="100" d="100"/>
        </p:scale>
        <p:origin x="-2808" y="-78"/>
      </p:cViewPr>
      <p:guideLst>
        <p:guide orient="horz" pos="3098"/>
        <p:guide pos="209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lvl1pPr defTabSz="917368"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775075" y="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lvl1pPr algn="r" defTabSz="915988" eaLnBrk="0" hangingPunct="0">
              <a:defRPr sz="1300" smtClean="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defTabSz="915988" eaLnBrk="0" hangingPunct="0">
              <a:defRPr sz="1300" smtClean="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algn="r" defTabSz="915988" eaLnBrk="0" hangingPunct="0">
              <a:defRPr sz="1300" smtClean="0">
                <a:latin typeface="Times New Roman" pitchFamily="18" charset="0"/>
              </a:defRPr>
            </a:lvl1pPr>
          </a:lstStyle>
          <a:p>
            <a:pPr>
              <a:defRPr/>
            </a:pPr>
            <a:fld id="{A252DA37-A21E-4BCC-A1ED-248BB5CF86AA}" type="slidenum">
              <a:rPr lang="en-GB"/>
              <a:pPr>
                <a:defRPr/>
              </a:pPr>
              <a:t>‹#›</a:t>
            </a:fld>
            <a:endParaRPr lang="en-GB"/>
          </a:p>
        </p:txBody>
      </p:sp>
    </p:spTree>
    <p:extLst>
      <p:ext uri="{BB962C8B-B14F-4D97-AF65-F5344CB8AC3E}">
        <p14:creationId xmlns:p14="http://schemas.microsoft.com/office/powerpoint/2010/main" val="3512996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lvl1pPr defTabSz="917368" eaLnBrk="0" hangingPunct="0">
              <a:defRPr lang="en-GB" sz="1300">
                <a:latin typeface="+mj-lt"/>
                <a:cs typeface="Arial" charset="0"/>
              </a:defRPr>
            </a:lvl1pPr>
          </a:lstStyle>
          <a:p>
            <a:pPr>
              <a:defRPr/>
            </a:pPr>
            <a:r>
              <a:rPr lang="en-US"/>
              <a:t>CS1010 Programming Methodology</a:t>
            </a:r>
          </a:p>
        </p:txBody>
      </p:sp>
      <p:sp>
        <p:nvSpPr>
          <p:cNvPr id="54275"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889000" y="4670425"/>
            <a:ext cx="4884738" cy="4424363"/>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defTabSz="915988" eaLnBrk="0" hangingPunct="0">
              <a:defRPr sz="1300" smtClean="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algn="r" defTabSz="915988" eaLnBrk="0" hangingPunct="0">
              <a:defRPr sz="1300" smtClean="0">
                <a:latin typeface="Times New Roman" pitchFamily="18" charset="0"/>
              </a:defRPr>
            </a:lvl1pPr>
          </a:lstStyle>
          <a:p>
            <a:pPr>
              <a:defRPr/>
            </a:pPr>
            <a:fld id="{8CDAC741-07A4-4BBD-BEC4-F165810EB04D}" type="slidenum">
              <a:rPr lang="en-GB"/>
              <a:pPr>
                <a:defRPr/>
              </a:pPr>
              <a:t>‹#›</a:t>
            </a:fld>
            <a:endParaRPr lang="en-GB"/>
          </a:p>
        </p:txBody>
      </p:sp>
      <p:sp>
        <p:nvSpPr>
          <p:cNvPr id="8" name="Date Placeholder 7"/>
          <p:cNvSpPr>
            <a:spLocks noGrp="1"/>
          </p:cNvSpPr>
          <p:nvPr>
            <p:ph type="dt" idx="1"/>
          </p:nvPr>
        </p:nvSpPr>
        <p:spPr>
          <a:xfrm>
            <a:off x="3775075" y="0"/>
            <a:ext cx="2886075" cy="492125"/>
          </a:xfrm>
          <a:prstGeom prst="rect">
            <a:avLst/>
          </a:prstGeom>
        </p:spPr>
        <p:txBody>
          <a:bodyPr vert="horz" wrap="square" lIns="88066" tIns="44034" rIns="88066" bIns="44034" numCol="1" anchor="t" anchorCtr="0" compatLnSpc="1">
            <a:prstTxWarp prst="textNoShape">
              <a:avLst/>
            </a:prstTxWarp>
          </a:bodyPr>
          <a:lstStyle>
            <a:lvl1pPr algn="r">
              <a:defRPr sz="1200" smtClean="0"/>
            </a:lvl1pPr>
          </a:lstStyle>
          <a:p>
            <a:pPr>
              <a:defRPr/>
            </a:pPr>
            <a:fld id="{CAFCEFFC-A8CC-4ABE-BD62-1161FF8F1A74}" type="datetimeFigureOut">
              <a:rPr lang="en-US"/>
              <a:pPr>
                <a:defRPr/>
              </a:pPr>
              <a:t>9/13/2013</a:t>
            </a:fld>
            <a:endParaRPr lang="en-US"/>
          </a:p>
        </p:txBody>
      </p:sp>
    </p:spTree>
    <p:extLst>
      <p:ext uri="{BB962C8B-B14F-4D97-AF65-F5344CB8AC3E}">
        <p14:creationId xmlns:p14="http://schemas.microsoft.com/office/powerpoint/2010/main" val="271832164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w="9525"/>
        </p:spPr>
        <p:txBody>
          <a:bodyPr/>
          <a:lstStyle/>
          <a:p>
            <a:pPr eaLnBrk="1" hangingPunct="1"/>
            <a:endParaRPr lang="en-GB"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w="9525"/>
        </p:spPr>
        <p:txBody>
          <a:bodyPr/>
          <a:lstStyle/>
          <a:p>
            <a:pPr marL="223441" indent="-223441"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b="0" baseline="0" dirty="0" smtClean="0"/>
              <a:t>Use </a:t>
            </a:r>
            <a:r>
              <a:rPr lang="en-US" b="0" baseline="0" dirty="0" err="1" smtClean="0"/>
              <a:t>printf</a:t>
            </a:r>
            <a:r>
              <a:rPr lang="en-US" b="0" baseline="0" dirty="0" smtClean="0"/>
              <a:t>() to print out intermediate results; then trace and compare manually. This way you may narrow down the scope of checking gradually until you find the root cause of error.</a:t>
            </a:r>
          </a:p>
          <a:p>
            <a:pPr marL="223441" indent="-223441" eaLnBrk="1" hangingPunct="1">
              <a:buFont typeface="Calibri" pitchFamily="34" charset="0"/>
              <a:buAutoNum type="arabicPeriod"/>
            </a:pPr>
            <a:endParaRPr lang="en-US" b="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p:spPr>
        <p:txBody>
          <a:bodyPr/>
          <a:lstStyle/>
          <a:p>
            <a:pPr marL="223441" indent="-223441" eaLnBrk="1" hangingPunct="1"/>
            <a:r>
              <a:rPr lang="en-US" dirty="0" smtClean="0"/>
              <a:t>For such a simple example, you need at least 4 groups of data</a:t>
            </a:r>
            <a:r>
              <a:rPr lang="en-US" baseline="0" dirty="0" smtClean="0"/>
              <a:t> to test every branch.</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p:spPr>
        <p:txBody>
          <a:bodyPr/>
          <a:lstStyle/>
          <a:p>
            <a:pPr marL="223441" indent="-223441"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SG"/>
              <a:t>CS1010</a:t>
            </a:r>
            <a:r>
              <a:t> Programming Methodology</a:t>
            </a: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solidFill>
                  <a:prstClr val="black"/>
                </a:solidFill>
              </a:rPr>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w="9525"/>
        </p:spPr>
        <p:txBody>
          <a:bodyPr/>
          <a:lstStyle/>
          <a:p>
            <a:endParaRPr lang="en-SG" dirty="0" smtClean="0"/>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119813" name="Slide Number Placeholder 4"/>
          <p:cNvSpPr>
            <a:spLocks noGrp="1"/>
          </p:cNvSpPr>
          <p:nvPr>
            <p:ph type="sldNum" sz="quarter" idx="5"/>
          </p:nvPr>
        </p:nvSpPr>
        <p:spPr>
          <a:noFill/>
        </p:spPr>
        <p:txBody>
          <a:bodyPr/>
          <a:lstStyle/>
          <a:p>
            <a:pPr defTabSz="940971"/>
            <a:fld id="{8F61B23A-830A-4B33-BE6F-27253D7BA710}" type="slidenum">
              <a:rPr lang="en-GB" smtClean="0"/>
              <a:pPr defTabSz="940971"/>
              <a:t>3</a:t>
            </a:fld>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w="9525"/>
        </p:spPr>
        <p:txBody>
          <a:bodyPr/>
          <a:lstStyle/>
          <a:p>
            <a:endParaRPr lang="en-SG" smtClean="0"/>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102405" name="Slide Number Placeholder 4"/>
          <p:cNvSpPr>
            <a:spLocks noGrp="1"/>
          </p:cNvSpPr>
          <p:nvPr>
            <p:ph type="sldNum" sz="quarter" idx="5"/>
          </p:nvPr>
        </p:nvSpPr>
        <p:spPr>
          <a:noFill/>
        </p:spPr>
        <p:txBody>
          <a:bodyPr/>
          <a:lstStyle/>
          <a:p>
            <a:pPr defTabSz="940971"/>
            <a:fld id="{15A005EA-D4FB-4B6A-B638-FD49C3777C9F}" type="slidenum">
              <a:rPr lang="en-GB" smtClean="0"/>
              <a:pPr defTabSz="940971"/>
              <a:t>4</a:t>
            </a:fld>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w="9525"/>
        </p:spPr>
        <p:txBody>
          <a:bodyPr/>
          <a:lstStyle/>
          <a:p>
            <a:pPr marL="0" indent="0" eaLnBrk="1" hangingPunct="1"/>
            <a:r>
              <a:rPr lang="en-US" dirty="0" smtClean="0"/>
              <a:t>In our</a:t>
            </a:r>
            <a:r>
              <a:rPr lang="en-US" baseline="0" dirty="0" smtClean="0"/>
              <a:t> module, documentation is the comments contained in the programs. In practical software development, documentation is written as a separate draft and is more formal.</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p:spPr>
        <p:txBody>
          <a:bodyPr/>
          <a:lstStyle/>
          <a:p>
            <a:endParaRPr lang="en-SG" smtClean="0"/>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104453" name="Slide Number Placeholder 4"/>
          <p:cNvSpPr>
            <a:spLocks noGrp="1"/>
          </p:cNvSpPr>
          <p:nvPr>
            <p:ph type="sldNum" sz="quarter" idx="5"/>
          </p:nvPr>
        </p:nvSpPr>
        <p:spPr>
          <a:noFill/>
        </p:spPr>
        <p:txBody>
          <a:bodyPr/>
          <a:lstStyle/>
          <a:p>
            <a:pPr defTabSz="940971"/>
            <a:fld id="{160C2506-9259-4A6B-8D75-1F16351BD519}" type="slidenum">
              <a:rPr lang="en-GB" smtClean="0"/>
              <a:pPr defTabSz="940971"/>
              <a:t>6</a:t>
            </a:fld>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w="9525"/>
        </p:spPr>
        <p:txBody>
          <a:bodyPr/>
          <a:lstStyle/>
          <a:p>
            <a:endParaRPr lang="en-SG" smtClean="0"/>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105477" name="Slide Number Placeholder 4"/>
          <p:cNvSpPr>
            <a:spLocks noGrp="1"/>
          </p:cNvSpPr>
          <p:nvPr>
            <p:ph type="sldNum" sz="quarter" idx="5"/>
          </p:nvPr>
        </p:nvSpPr>
        <p:spPr>
          <a:noFill/>
        </p:spPr>
        <p:txBody>
          <a:bodyPr/>
          <a:lstStyle/>
          <a:p>
            <a:pPr defTabSz="940971"/>
            <a:fld id="{1ED32E09-C70C-456F-8AAF-8297C9792D9C}" type="slidenum">
              <a:rPr lang="en-GB" smtClean="0"/>
              <a:pPr defTabSz="940971"/>
              <a:t>7</a:t>
            </a:fld>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w="9525"/>
        </p:spPr>
        <p:txBody>
          <a:bodyPr/>
          <a:lstStyle/>
          <a:p>
            <a:r>
              <a:rPr lang="en-US" dirty="0" err="1" smtClean="0"/>
              <a:t>CodeCrunch</a:t>
            </a:r>
            <a:r>
              <a:rPr lang="en-US" dirty="0" smtClean="0"/>
              <a:t> is an example of testing program – you submit your program, </a:t>
            </a:r>
            <a:r>
              <a:rPr lang="en-US" dirty="0" err="1" smtClean="0"/>
              <a:t>CodeCrunch</a:t>
            </a:r>
            <a:r>
              <a:rPr lang="en-US" dirty="0" smtClean="0"/>
              <a:t> run it with testing</a:t>
            </a:r>
            <a:r>
              <a:rPr lang="en-US" baseline="0" dirty="0" smtClean="0"/>
              <a:t> data, after which informing you of results.</a:t>
            </a:r>
            <a:endParaRPr lang="en-SG" dirty="0" smtClean="0"/>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105477" name="Slide Number Placeholder 4"/>
          <p:cNvSpPr>
            <a:spLocks noGrp="1"/>
          </p:cNvSpPr>
          <p:nvPr>
            <p:ph type="sldNum" sz="quarter" idx="5"/>
          </p:nvPr>
        </p:nvSpPr>
        <p:spPr>
          <a:noFill/>
        </p:spPr>
        <p:txBody>
          <a:bodyPr/>
          <a:lstStyle/>
          <a:p>
            <a:pPr defTabSz="940971"/>
            <a:fld id="{1ED32E09-C70C-456F-8AAF-8297C9792D9C}" type="slidenum">
              <a:rPr lang="en-GB" smtClean="0"/>
              <a:pPr defTabSz="940971"/>
              <a:t>8</a:t>
            </a:fld>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w="9525"/>
        </p:spPr>
        <p:txBody>
          <a:bodyPr/>
          <a:lstStyle/>
          <a:p>
            <a:pPr marL="223441" indent="-223441"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a:solidFill>
                  <a:srgbClr val="000000"/>
                </a:solidFill>
              </a:rPr>
              <a:t>Week6 - </a:t>
            </a:r>
            <a:fld id="{1C32B94C-36FD-4F93-A343-CD819190AE24}" type="slidenum">
              <a:rPr>
                <a:solidFill>
                  <a:srgbClr val="000000"/>
                </a:solidFill>
              </a:rPr>
              <a:pPr>
                <a:defRPr/>
              </a:pPr>
              <a:t>‹#›</a:t>
            </a:fld>
            <a:endParaRPr>
              <a:solidFill>
                <a:srgbClr val="000000"/>
              </a:solidFill>
            </a:endParaRPr>
          </a:p>
        </p:txBody>
      </p:sp>
    </p:spTree>
    <p:extLst>
      <p:ext uri="{BB962C8B-B14F-4D97-AF65-F5344CB8AC3E}">
        <p14:creationId xmlns:p14="http://schemas.microsoft.com/office/powerpoint/2010/main" val="37584145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a:solidFill>
                  <a:srgbClr val="000000"/>
                </a:solidFill>
              </a:rPr>
              <a:t>Week6 - </a:t>
            </a:r>
            <a:fld id="{862EAC80-4D47-4337-9794-8D7627173231}"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8526837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p:txBody>
          <a:bodyPr/>
          <a:lstStyle>
            <a:lvl1pPr>
              <a:defRPr/>
            </a:lvl1pPr>
          </a:lstStyle>
          <a:p>
            <a:pPr>
              <a:defRPr/>
            </a:pPr>
            <a:r>
              <a:rPr>
                <a:solidFill>
                  <a:srgbClr val="000000"/>
                </a:solidFill>
              </a:rPr>
              <a:t>Week6 - </a:t>
            </a:r>
            <a:fld id="{D2E41109-7A88-4B65-A09E-B69326577230}" type="slidenum">
              <a:rPr>
                <a:solidFill>
                  <a:srgbClr val="000000"/>
                </a:solidFill>
              </a:rPr>
              <a:pPr>
                <a:defRPr/>
              </a:pPr>
              <a:t>‹#›</a:t>
            </a:fld>
            <a:endParaRPr>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552985951"/>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a:solidFill>
                  <a:srgbClr val="000000"/>
                </a:solidFill>
              </a:rPr>
              <a:t>Week6 - </a:t>
            </a:r>
            <a:fld id="{9061B80F-24BC-49AF-ABDC-3479B6B28098}" type="slidenum">
              <a:rPr>
                <a:solidFill>
                  <a:srgbClr val="000000"/>
                </a:solidFill>
              </a:rPr>
              <a:pPr>
                <a:defRPr/>
              </a:pPr>
              <a:t>‹#›</a:t>
            </a:fld>
            <a:endParaRPr>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3921180877"/>
      </p:ext>
    </p:extLst>
  </p:cSld>
  <p:clrMap bg1="lt1" tx1="dk1" bg2="lt2" tx2="dk2" accent1="accent1" accent2="accent2" accent3="accent3" accent4="accent4" accent5="accent5" accent6="accent6" hlink="hlink" folHlink="folHlink"/>
  <p:sldLayoutIdLst>
    <p:sldLayoutId id="2147485689" r:id="rId1"/>
    <p:sldLayoutId id="2147485690" r:id="rId2"/>
    <p:sldLayoutId id="2147485694" r:id="rId3"/>
  </p:sldLayoutIdLst>
  <p:transition/>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Z6zMxp6r4m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youtube.com/watch?v=VF7IBEAA8I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417744" y="2308592"/>
            <a:ext cx="8153400" cy="1631216"/>
          </a:xfrm>
        </p:spPr>
        <p:txBody>
          <a:bodyPr>
            <a:spAutoFit/>
          </a:bodyPr>
          <a:lstStyle/>
          <a:p>
            <a:pPr algn="ctr" eaLnBrk="1" hangingPunct="1"/>
            <a:r>
              <a:rPr lang="en-GB" sz="3600" b="1" dirty="0" smtClean="0">
                <a:solidFill>
                  <a:srgbClr val="C00000"/>
                </a:solidFill>
              </a:rPr>
              <a:t>CS1010: Programming Methodology</a:t>
            </a:r>
            <a:br>
              <a:rPr lang="en-GB" sz="3600" b="1" dirty="0" smtClean="0">
                <a:solidFill>
                  <a:srgbClr val="C00000"/>
                </a:solidFill>
              </a:rPr>
            </a:br>
            <a:r>
              <a:rPr lang="en-GB" sz="3600" b="1" dirty="0">
                <a:solidFill>
                  <a:srgbClr val="C00000"/>
                </a:solidFill>
              </a:rPr>
              <a:t/>
            </a:r>
            <a:br>
              <a:rPr lang="en-GB" sz="3600" b="1" dirty="0">
                <a:solidFill>
                  <a:srgbClr val="C00000"/>
                </a:solidFill>
              </a:rPr>
            </a:br>
            <a:r>
              <a:rPr lang="en-GB" sz="2800" b="1" dirty="0">
                <a:solidFill>
                  <a:schemeClr val="bg1"/>
                </a:solidFill>
              </a:rPr>
              <a:t>S</a:t>
            </a:r>
            <a:r>
              <a:rPr lang="en-GB" sz="2800" b="1" dirty="0" smtClean="0">
                <a:solidFill>
                  <a:schemeClr val="bg1"/>
                </a:solidFill>
              </a:rPr>
              <a:t>elf-reading</a:t>
            </a:r>
            <a:r>
              <a:rPr lang="en-GB" sz="2800" b="1" dirty="0">
                <a:solidFill>
                  <a:schemeClr val="bg1"/>
                </a:solidFill>
              </a:rPr>
              <a:t>: Testing and Debugging</a:t>
            </a:r>
          </a:p>
        </p:txBody>
      </p:sp>
      <p:pic>
        <p:nvPicPr>
          <p:cNvPr id="4" name="Picture 2" descr="C:\modules\CG1101\admin\CoBrand-DepOfComputerScien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5334000"/>
            <a:ext cx="3657600" cy="83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21322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itle 5"/>
          <p:cNvSpPr>
            <a:spLocks noGrp="1"/>
          </p:cNvSpPr>
          <p:nvPr>
            <p:ph type="title"/>
          </p:nvPr>
        </p:nvSpPr>
        <p:spPr/>
        <p:txBody>
          <a:bodyPr/>
          <a:lstStyle/>
          <a:p>
            <a:r>
              <a:rPr lang="en-US" sz="4000" dirty="0" smtClean="0">
                <a:solidFill>
                  <a:srgbClr val="9933FF"/>
                </a:solidFill>
                <a:latin typeface="Garamond" pitchFamily="18" charset="0"/>
              </a:rPr>
              <a:t>Testing and Debugging (7/7)</a:t>
            </a:r>
            <a:endParaRPr lang="en-US" sz="4000" dirty="0" smtClean="0"/>
          </a:p>
        </p:txBody>
      </p:sp>
      <p:sp>
        <p:nvSpPr>
          <p:cNvPr id="9"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8" name="Content Placeholder 1"/>
          <p:cNvSpPr>
            <a:spLocks noGrp="1"/>
          </p:cNvSpPr>
          <p:nvPr>
            <p:ph idx="1"/>
          </p:nvPr>
        </p:nvSpPr>
        <p:spPr>
          <a:xfrm>
            <a:off x="457200" y="1371600"/>
            <a:ext cx="8229600" cy="4932119"/>
          </a:xfrm>
        </p:spPr>
        <p:txBody>
          <a:bodyPr>
            <a:spAutoFit/>
          </a:bodyPr>
          <a:lstStyle/>
          <a:p>
            <a:r>
              <a:rPr lang="en-US" dirty="0"/>
              <a:t>Tips and Techniques</a:t>
            </a:r>
            <a:endParaRPr lang="en-SG" dirty="0" smtClean="0"/>
          </a:p>
          <a:p>
            <a:pPr lvl="1">
              <a:spcBef>
                <a:spcPts val="600"/>
              </a:spcBef>
              <a:spcAft>
                <a:spcPts val="300"/>
              </a:spcAft>
              <a:buFont typeface="Wingdings" pitchFamily="2" charset="2"/>
              <a:buChar char="q"/>
            </a:pPr>
            <a:r>
              <a:rPr lang="en-US" dirty="0"/>
              <a:t>Start off with a working </a:t>
            </a:r>
            <a:r>
              <a:rPr lang="en-US" dirty="0" smtClean="0"/>
              <a:t>algorithm.</a:t>
            </a:r>
            <a:endParaRPr lang="en-SG" dirty="0" smtClean="0"/>
          </a:p>
          <a:p>
            <a:pPr lvl="1">
              <a:spcBef>
                <a:spcPts val="600"/>
              </a:spcBef>
              <a:spcAft>
                <a:spcPts val="300"/>
              </a:spcAft>
              <a:buFont typeface="Wingdings" pitchFamily="2" charset="2"/>
              <a:buChar char="q"/>
            </a:pPr>
            <a:r>
              <a:rPr lang="en-US" dirty="0"/>
              <a:t>Simplify </a:t>
            </a:r>
            <a:r>
              <a:rPr lang="en-US" dirty="0" smtClean="0"/>
              <a:t>your design and logic.</a:t>
            </a:r>
          </a:p>
          <a:p>
            <a:pPr lvl="1">
              <a:spcBef>
                <a:spcPts val="600"/>
              </a:spcBef>
              <a:spcAft>
                <a:spcPts val="300"/>
              </a:spcAft>
              <a:buFont typeface="Wingdings" pitchFamily="2" charset="2"/>
              <a:buChar char="q"/>
            </a:pPr>
            <a:r>
              <a:rPr lang="en-US" dirty="0" smtClean="0"/>
              <a:t>Incremental coding, test early, fix </a:t>
            </a:r>
            <a:r>
              <a:rPr lang="en-US" dirty="0"/>
              <a:t>bugs </a:t>
            </a:r>
            <a:r>
              <a:rPr lang="en-US" dirty="0" smtClean="0"/>
              <a:t>once you </a:t>
            </a:r>
            <a:r>
              <a:rPr lang="en-US" dirty="0"/>
              <a:t>find </a:t>
            </a:r>
            <a:r>
              <a:rPr lang="en-US" dirty="0" smtClean="0"/>
              <a:t>them.</a:t>
            </a:r>
          </a:p>
          <a:p>
            <a:pPr lvl="1">
              <a:spcBef>
                <a:spcPts val="600"/>
              </a:spcBef>
              <a:spcAft>
                <a:spcPts val="300"/>
              </a:spcAft>
              <a:buFont typeface="Wingdings" pitchFamily="2" charset="2"/>
              <a:buChar char="q"/>
            </a:pPr>
            <a:r>
              <a:rPr lang="en-US" dirty="0" smtClean="0"/>
              <a:t>Explain </a:t>
            </a:r>
            <a:r>
              <a:rPr lang="en-US" dirty="0"/>
              <a:t>the bug to someone </a:t>
            </a:r>
            <a:r>
              <a:rPr lang="en-US" dirty="0" smtClean="0"/>
              <a:t>else.</a:t>
            </a:r>
          </a:p>
          <a:p>
            <a:pPr lvl="1">
              <a:spcBef>
                <a:spcPts val="600"/>
              </a:spcBef>
              <a:spcAft>
                <a:spcPts val="300"/>
              </a:spcAft>
              <a:buFont typeface="Wingdings" pitchFamily="2" charset="2"/>
              <a:buChar char="q"/>
            </a:pPr>
            <a:r>
              <a:rPr lang="en-US" dirty="0"/>
              <a:t>Recognize common errors (such as using '</a:t>
            </a:r>
            <a:r>
              <a:rPr lang="en-US" dirty="0">
                <a:solidFill>
                  <a:srgbClr val="FF0000"/>
                </a:solidFill>
              </a:rPr>
              <a:t>=</a:t>
            </a:r>
            <a:r>
              <a:rPr lang="en-US" dirty="0"/>
              <a:t>' instead of '</a:t>
            </a:r>
            <a:r>
              <a:rPr lang="en-US" dirty="0">
                <a:solidFill>
                  <a:srgbClr val="FF0000"/>
                </a:solidFill>
              </a:rPr>
              <a:t>==</a:t>
            </a:r>
            <a:r>
              <a:rPr lang="en-US" dirty="0"/>
              <a:t>', </a:t>
            </a:r>
            <a:r>
              <a:rPr lang="en-US" dirty="0">
                <a:solidFill>
                  <a:srgbClr val="FF0000"/>
                </a:solidFill>
              </a:rPr>
              <a:t>&amp;</a:t>
            </a:r>
            <a:r>
              <a:rPr lang="en-US" dirty="0"/>
              <a:t>, wrong addition of semi-colon, infinite loop, etc</a:t>
            </a:r>
            <a:r>
              <a:rPr lang="en-US" dirty="0" smtClean="0"/>
              <a:t>.).</a:t>
            </a:r>
          </a:p>
          <a:p>
            <a:pPr lvl="1">
              <a:spcBef>
                <a:spcPts val="600"/>
              </a:spcBef>
              <a:spcAft>
                <a:spcPts val="300"/>
              </a:spcAft>
              <a:buFont typeface="Wingdings" pitchFamily="2" charset="2"/>
              <a:buChar char="q"/>
            </a:pPr>
            <a:r>
              <a:rPr lang="en-US" dirty="0"/>
              <a:t>Recompile </a:t>
            </a:r>
            <a:r>
              <a:rPr lang="en-US" dirty="0" smtClean="0"/>
              <a:t>the program for every single change.</a:t>
            </a:r>
          </a:p>
          <a:p>
            <a:pPr lvl="1">
              <a:spcBef>
                <a:spcPts val="600"/>
              </a:spcBef>
              <a:spcAft>
                <a:spcPts val="300"/>
              </a:spcAft>
              <a:buFont typeface="Wingdings" pitchFamily="2" charset="2"/>
              <a:buChar char="q"/>
            </a:pPr>
            <a:r>
              <a:rPr lang="en-US" dirty="0"/>
              <a:t>Test </a:t>
            </a:r>
            <a:r>
              <a:rPr lang="en-US" dirty="0" smtClean="0"/>
              <a:t>boundary values.</a:t>
            </a:r>
          </a:p>
          <a:p>
            <a:pPr lvl="2">
              <a:spcBef>
                <a:spcPts val="480"/>
              </a:spcBef>
              <a:spcAft>
                <a:spcPts val="300"/>
              </a:spcAft>
              <a:buFont typeface="Wingdings" pitchFamily="2" charset="2"/>
              <a:buChar char="q"/>
            </a:pPr>
            <a:r>
              <a:rPr lang="en-US" dirty="0"/>
              <a:t>Eg: for </a:t>
            </a:r>
            <a:r>
              <a:rPr lang="en-US" dirty="0" err="1"/>
              <a:t>primality</a:t>
            </a:r>
            <a:r>
              <a:rPr lang="en-US" dirty="0"/>
              <a:t> test, did you test </a:t>
            </a:r>
            <a:r>
              <a:rPr lang="en-US" dirty="0" smtClean="0"/>
              <a:t>your program with </a:t>
            </a:r>
            <a:r>
              <a:rPr lang="en-US" dirty="0"/>
              <a:t>1? 2?</a:t>
            </a:r>
            <a:endParaRPr lang="en-SG" dirty="0" smtClean="0"/>
          </a:p>
          <a:p>
            <a:pPr lvl="1">
              <a:spcBef>
                <a:spcPts val="600"/>
              </a:spcBef>
              <a:spcAft>
                <a:spcPts val="300"/>
              </a:spcAft>
              <a:buFont typeface="Wingdings" pitchFamily="2" charset="2"/>
              <a:buChar char="q"/>
            </a:pPr>
            <a:r>
              <a:rPr lang="en-US" dirty="0"/>
              <a:t>Test exceptional </a:t>
            </a:r>
            <a:r>
              <a:rPr lang="en-US" dirty="0" smtClean="0"/>
              <a:t>conditions.</a:t>
            </a:r>
          </a:p>
          <a:p>
            <a:pPr lvl="1">
              <a:spcBef>
                <a:spcPts val="600"/>
              </a:spcBef>
              <a:spcAft>
                <a:spcPts val="300"/>
              </a:spcAft>
              <a:buFont typeface="Wingdings" pitchFamily="2" charset="2"/>
              <a:buChar char="q"/>
            </a:pPr>
            <a:r>
              <a:rPr lang="en-US" dirty="0">
                <a:solidFill>
                  <a:srgbClr val="0000FF"/>
                </a:solidFill>
              </a:rPr>
              <a:t>Take a break!</a:t>
            </a:r>
            <a:endParaRPr lang="en-SG" dirty="0"/>
          </a:p>
        </p:txBody>
      </p:sp>
      <p:sp>
        <p:nvSpPr>
          <p:cNvPr id="10"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10</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dissolv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dissolv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dissolve">
                                      <p:cBhvr>
                                        <p:cTn id="42" dur="500"/>
                                        <p:tgtEl>
                                          <p:spTgt spid="8">
                                            <p:txEl>
                                              <p:pRg st="7" end="7"/>
                                            </p:txEl>
                                          </p:spTgt>
                                        </p:tgtEl>
                                      </p:cBhvr>
                                    </p:animEffect>
                                  </p:childTnLst>
                                </p:cTn>
                              </p:par>
                              <p:par>
                                <p:cTn id="43" presetID="9" presetClass="entr" presetSubtype="0" fill="hold" nodeType="withEffect">
                                  <p:stCondLst>
                                    <p:cond delay="500"/>
                                  </p:stCondLst>
                                  <p:childTnLst>
                                    <p:set>
                                      <p:cBhvr>
                                        <p:cTn id="44" dur="1" fill="hold">
                                          <p:stCondLst>
                                            <p:cond delay="0"/>
                                          </p:stCondLst>
                                        </p:cTn>
                                        <p:tgtEl>
                                          <p:spTgt spid="8">
                                            <p:txEl>
                                              <p:pRg st="8" end="8"/>
                                            </p:txEl>
                                          </p:spTgt>
                                        </p:tgtEl>
                                        <p:attrNameLst>
                                          <p:attrName>style.visibility</p:attrName>
                                        </p:attrNameLst>
                                      </p:cBhvr>
                                      <p:to>
                                        <p:strVal val="visible"/>
                                      </p:to>
                                    </p:set>
                                    <p:animEffect transition="in" filter="dissolve">
                                      <p:cBhvr>
                                        <p:cTn id="45" dur="500"/>
                                        <p:tgtEl>
                                          <p:spTgt spid="8">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8">
                                            <p:txEl>
                                              <p:pRg st="9" end="9"/>
                                            </p:txEl>
                                          </p:spTgt>
                                        </p:tgtEl>
                                        <p:attrNameLst>
                                          <p:attrName>style.visibility</p:attrName>
                                        </p:attrNameLst>
                                      </p:cBhvr>
                                      <p:to>
                                        <p:strVal val="visible"/>
                                      </p:to>
                                    </p:set>
                                    <p:animEffect transition="in" filter="dissolve">
                                      <p:cBhvr>
                                        <p:cTn id="50" dur="500"/>
                                        <p:tgtEl>
                                          <p:spTgt spid="8">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Effect transition="in" filter="dissolve">
                                      <p:cBhvr>
                                        <p:cTn id="55"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7201" y="2147435"/>
            <a:ext cx="7931522" cy="4033484"/>
            <a:chOff x="457201" y="1456290"/>
            <a:chExt cx="7931522" cy="4033484"/>
          </a:xfrm>
        </p:grpSpPr>
        <p:sp>
          <p:nvSpPr>
            <p:cNvPr id="9" name="TextBox 8"/>
            <p:cNvSpPr txBox="1"/>
            <p:nvPr/>
          </p:nvSpPr>
          <p:spPr>
            <a:xfrm>
              <a:off x="457201" y="1457901"/>
              <a:ext cx="7928276" cy="4031873"/>
            </a:xfrm>
            <a:prstGeom prst="rect">
              <a:avLst/>
            </a:prstGeom>
            <a:solidFill>
              <a:schemeClr val="accent3"/>
            </a:solidFill>
            <a:ln w="9525">
              <a:solidFill>
                <a:srgbClr val="00B05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main(</a:t>
              </a:r>
              <a:r>
                <a:rPr lang="en-SG" sz="1600" b="1" dirty="0">
                  <a:solidFill>
                    <a:srgbClr val="0000FF"/>
                  </a:solidFill>
                  <a:latin typeface="Courier New" pitchFamily="49" charset="0"/>
                  <a:cs typeface="Courier New" pitchFamily="49" charset="0"/>
                </a:rPr>
                <a:t>void</a:t>
              </a:r>
              <a:r>
                <a:rPr lang="en-SG" sz="1600" b="1" dirty="0">
                  <a:latin typeface="Courier New" pitchFamily="49" charset="0"/>
                  <a:cs typeface="Courier New" pitchFamily="49" charset="0"/>
                </a:rPr>
                <a:t>)</a:t>
              </a:r>
            </a:p>
            <a:p>
              <a:pPr>
                <a:defRPr/>
              </a:pPr>
              <a:r>
                <a:rPr lang="en-SG" sz="1600" b="1" dirty="0" smtClean="0">
                  <a:latin typeface="Courier New" pitchFamily="49" charset="0"/>
                  <a:cs typeface="Courier New" pitchFamily="49" charset="0"/>
                </a:rPr>
                <a:t>{</a:t>
              </a:r>
            </a:p>
            <a:p>
              <a:pPr>
                <a:defRPr/>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p>
            <a:p>
              <a:pPr>
                <a:defRPr/>
              </a:pPr>
              <a:r>
                <a:rPr lang="en-SG" sz="1600" b="1" dirty="0" smtClean="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compute weight of a single washer</a:t>
              </a:r>
            </a:p>
            <a:p>
              <a:pPr>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circle_area</a:t>
              </a:r>
              <a:r>
                <a:rPr lang="en-SG" sz="1600" b="1" dirty="0">
                  <a:latin typeface="Courier New" pitchFamily="49" charset="0"/>
                  <a:cs typeface="Courier New" pitchFamily="49" charset="0"/>
                </a:rPr>
                <a:t>(d2) - </a:t>
              </a:r>
              <a:r>
                <a:rPr lang="en-SG" sz="1600" b="1" dirty="0" err="1">
                  <a:latin typeface="Courier New" pitchFamily="49" charset="0"/>
                  <a:cs typeface="Courier New" pitchFamily="49" charset="0"/>
                </a:rPr>
                <a:t>circle_area</a:t>
              </a:r>
              <a:r>
                <a:rPr lang="en-SG" sz="1600" b="1" dirty="0">
                  <a:latin typeface="Courier New" pitchFamily="49" charset="0"/>
                  <a:cs typeface="Courier New" pitchFamily="49" charset="0"/>
                </a:rPr>
                <a:t>(d1</a:t>
              </a:r>
              <a:r>
                <a:rPr lang="en-SG" sz="1600" b="1" dirty="0" smtClean="0">
                  <a:latin typeface="Courier New" pitchFamily="49" charset="0"/>
                  <a:cs typeface="Courier New" pitchFamily="49" charset="0"/>
                </a:rPr>
                <a:t>);</a:t>
              </a:r>
            </a:p>
            <a:p>
              <a:pPr>
                <a:defRPr/>
              </a:pPr>
              <a:endParaRPr lang="en-SG" sz="1600" b="1" dirty="0">
                <a:latin typeface="Courier New" pitchFamily="49" charset="0"/>
                <a:cs typeface="Courier New" pitchFamily="49" charset="0"/>
              </a:endParaRPr>
            </a:p>
            <a:p>
              <a:pPr>
                <a:defRPr/>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"Rim area = </a:t>
              </a:r>
              <a:r>
                <a:rPr lang="en-SG" sz="1600" b="1" dirty="0">
                  <a:solidFill>
                    <a:srgbClr val="FF0000"/>
                  </a:solidFill>
                  <a:latin typeface="Courier New" pitchFamily="49" charset="0"/>
                  <a:cs typeface="Courier New" pitchFamily="49" charset="0"/>
                </a:rPr>
                <a:t>%f\n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for checking</a:t>
              </a:r>
            </a:p>
            <a:p>
              <a:pPr>
                <a:defRPr/>
              </a:pPr>
              <a:endParaRPr lang="en-SG" sz="1600" b="1" dirty="0">
                <a:latin typeface="Courier New" pitchFamily="49" charset="0"/>
                <a:cs typeface="Courier New" pitchFamily="49" charset="0"/>
              </a:endParaRPr>
            </a:p>
            <a:p>
              <a:pPr>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rim_area</a:t>
              </a:r>
              <a:r>
                <a:rPr lang="en-SG" sz="1600" b="1" dirty="0">
                  <a:latin typeface="Courier New" pitchFamily="49" charset="0"/>
                  <a:cs typeface="Courier New" pitchFamily="49" charset="0"/>
                </a:rPr>
                <a:t> * thickness * density</a:t>
              </a:r>
              <a:r>
                <a:rPr lang="en-SG" sz="1600" b="1" dirty="0" smtClean="0">
                  <a:latin typeface="Courier New" pitchFamily="49" charset="0"/>
                  <a:cs typeface="Courier New" pitchFamily="49" charset="0"/>
                </a:rPr>
                <a:t>;</a:t>
              </a:r>
            </a:p>
            <a:p>
              <a:pPr>
                <a:defRPr/>
              </a:pPr>
              <a:endParaRPr lang="en-SG" sz="1600" b="1" dirty="0" smtClean="0">
                <a:latin typeface="Courier New" pitchFamily="49" charset="0"/>
                <a:cs typeface="Courier New" pitchFamily="49" charset="0"/>
              </a:endParaRPr>
            </a:p>
            <a:p>
              <a:pPr>
                <a:defRPr/>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"Unit weight = </a:t>
              </a:r>
              <a:r>
                <a:rPr lang="en-SG" sz="1600" b="1" dirty="0">
                  <a:solidFill>
                    <a:srgbClr val="FF0000"/>
                  </a:solidFill>
                  <a:latin typeface="Courier New" pitchFamily="49" charset="0"/>
                  <a:cs typeface="Courier New" pitchFamily="49" charset="0"/>
                </a:rPr>
                <a:t>%f\n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for checking</a:t>
              </a:r>
            </a:p>
            <a:p>
              <a:pPr>
                <a:defRPr/>
              </a:pPr>
              <a:endParaRPr lang="en-SG" sz="1600" b="1" dirty="0">
                <a:latin typeface="Courier New" pitchFamily="49" charset="0"/>
                <a:cs typeface="Courier New" pitchFamily="49" charset="0"/>
              </a:endParaRPr>
            </a:p>
            <a:p>
              <a:pPr>
                <a:defRPr/>
              </a:pP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compute weight of a batch of washers</a:t>
              </a:r>
            </a:p>
            <a:p>
              <a:pPr>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total_weight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unit_weight</a:t>
              </a:r>
              <a:r>
                <a:rPr lang="en-SG" sz="1600" b="1" dirty="0">
                  <a:latin typeface="Courier New" pitchFamily="49" charset="0"/>
                  <a:cs typeface="Courier New" pitchFamily="49" charset="0"/>
                </a:rPr>
                <a:t> * </a:t>
              </a:r>
              <a:r>
                <a:rPr lang="en-SG" sz="1600" b="1" dirty="0" err="1">
                  <a:latin typeface="Courier New" pitchFamily="49" charset="0"/>
                  <a:cs typeface="Courier New" pitchFamily="49" charset="0"/>
                </a:rPr>
                <a:t>qty</a:t>
              </a: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pPr>
                <a:defRPr/>
              </a:pPr>
              <a:r>
                <a:rPr lang="en-SG" sz="1600" b="1" dirty="0" smtClean="0">
                  <a:latin typeface="Courier New" pitchFamily="49" charset="0"/>
                  <a:cs typeface="Courier New" pitchFamily="49" charset="0"/>
                </a:rPr>
                <a:t>    ....</a:t>
              </a:r>
              <a:endParaRPr lang="en-SG" sz="1600" b="1" dirty="0">
                <a:latin typeface="Courier New" pitchFamily="49" charset="0"/>
                <a:cs typeface="Courier New" pitchFamily="49" charset="0"/>
              </a:endParaRPr>
            </a:p>
            <a:p>
              <a:pPr>
                <a:defRPr/>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1" name="Rectangle 10"/>
            <p:cNvSpPr/>
            <p:nvPr/>
          </p:nvSpPr>
          <p:spPr>
            <a:xfrm>
              <a:off x="6762957" y="1456290"/>
              <a:ext cx="1625766"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err="1" smtClean="0"/>
                <a:t>WasherWeight_printf.c</a:t>
              </a:r>
              <a:endParaRPr lang="en-SG" sz="1100" dirty="0"/>
            </a:p>
          </p:txBody>
        </p:sp>
      </p:grpSp>
      <p:sp>
        <p:nvSpPr>
          <p:cNvPr id="4" name="Title 3"/>
          <p:cNvSpPr>
            <a:spLocks noGrp="1"/>
          </p:cNvSpPr>
          <p:nvPr>
            <p:ph type="title"/>
          </p:nvPr>
        </p:nvSpPr>
        <p:spPr/>
        <p:txBody>
          <a:bodyPr/>
          <a:lstStyle/>
          <a:p>
            <a:r>
              <a:rPr lang="en-US" dirty="0"/>
              <a:t>Demo </a:t>
            </a:r>
            <a:r>
              <a:rPr lang="en-US" dirty="0" smtClean="0"/>
              <a:t>#1 : Debugging </a:t>
            </a:r>
            <a:r>
              <a:rPr lang="en-US" dirty="0"/>
              <a:t>using </a:t>
            </a:r>
            <a:r>
              <a:rPr lang="en-US" dirty="0" err="1"/>
              <a:t>printf</a:t>
            </a:r>
            <a:r>
              <a:rPr lang="en-US" dirty="0"/>
              <a:t>( )</a:t>
            </a:r>
            <a:endParaRPr lang="en-SG" dirty="0"/>
          </a:p>
        </p:txBody>
      </p:sp>
      <p:sp>
        <p:nvSpPr>
          <p:cNvPr id="12"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15"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11</a:t>
            </a:fld>
            <a:endParaRPr lang="en-US" sz="1000" dirty="0"/>
          </a:p>
        </p:txBody>
      </p:sp>
      <p:sp>
        <p:nvSpPr>
          <p:cNvPr id="10" name="AutoShape 6"/>
          <p:cNvSpPr>
            <a:spLocks noChangeArrowheads="1"/>
          </p:cNvSpPr>
          <p:nvPr/>
        </p:nvSpPr>
        <p:spPr bwMode="auto">
          <a:xfrm>
            <a:off x="855581" y="3627596"/>
            <a:ext cx="6927452" cy="306477"/>
          </a:xfrm>
          <a:prstGeom prst="roundRect">
            <a:avLst>
              <a:gd name="adj" fmla="val 8838"/>
            </a:avLst>
          </a:prstGeom>
          <a:noFill/>
          <a:ln>
            <a:solidFill>
              <a:srgbClr val="FF0000"/>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n-lt"/>
              <a:cs typeface="+mn-cs"/>
            </a:endParaRPr>
          </a:p>
        </p:txBody>
      </p:sp>
      <p:sp>
        <p:nvSpPr>
          <p:cNvPr id="16" name="AutoShape 6"/>
          <p:cNvSpPr>
            <a:spLocks noChangeArrowheads="1"/>
          </p:cNvSpPr>
          <p:nvPr/>
        </p:nvSpPr>
        <p:spPr bwMode="auto">
          <a:xfrm>
            <a:off x="859118" y="4598737"/>
            <a:ext cx="7430777" cy="306477"/>
          </a:xfrm>
          <a:prstGeom prst="roundRect">
            <a:avLst>
              <a:gd name="adj" fmla="val 8838"/>
            </a:avLst>
          </a:prstGeom>
          <a:noFill/>
          <a:ln>
            <a:solidFill>
              <a:srgbClr val="FF0000"/>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n-lt"/>
              <a:cs typeface="+mn-cs"/>
            </a:endParaRPr>
          </a:p>
        </p:txBody>
      </p:sp>
      <p:sp>
        <p:nvSpPr>
          <p:cNvPr id="17" name="Content Placeholder 1"/>
          <p:cNvSpPr>
            <a:spLocks noGrp="1"/>
          </p:cNvSpPr>
          <p:nvPr>
            <p:ph idx="1"/>
          </p:nvPr>
        </p:nvSpPr>
        <p:spPr>
          <a:xfrm>
            <a:off x="457200" y="1371600"/>
            <a:ext cx="8229600" cy="461665"/>
          </a:xfrm>
        </p:spPr>
        <p:txBody>
          <a:bodyPr>
            <a:spAutoFit/>
          </a:bodyPr>
          <a:lstStyle/>
          <a:p>
            <a:r>
              <a:rPr lang="en-US" dirty="0" smtClean="0"/>
              <a:t>Strategically insert </a:t>
            </a:r>
            <a:r>
              <a:rPr lang="en-US" dirty="0" err="1" smtClean="0"/>
              <a:t>printf</a:t>
            </a:r>
            <a:r>
              <a:rPr lang="en-US" dirty="0" smtClean="0"/>
              <a:t> to check intermediate result.</a:t>
            </a:r>
            <a:endParaRPr lang="en-SG"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6" name="Rectangle 5"/>
          <p:cNvSpPr>
            <a:spLocks noChangeArrowheads="1"/>
          </p:cNvSpPr>
          <p:nvPr/>
        </p:nvSpPr>
        <p:spPr bwMode="auto">
          <a:xfrm>
            <a:off x="1484312" y="1918046"/>
            <a:ext cx="5519737" cy="2092325"/>
          </a:xfrm>
          <a:prstGeom prst="rect">
            <a:avLst/>
          </a:prstGeom>
          <a:ln w="9525">
            <a:solidFill>
              <a:srgbClr val="00B050"/>
            </a:solidFill>
            <a:headEnd type="none" w="sm" len="sm"/>
            <a:tailEnd type="none" w="sm" len="s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marL="233363" lvl="1">
              <a:lnSpc>
                <a:spcPct val="90000"/>
              </a:lnSpc>
              <a:spcBef>
                <a:spcPct val="40000"/>
              </a:spcBef>
              <a:buClr>
                <a:schemeClr val="accent2"/>
              </a:buClr>
              <a:buSzPct val="120000"/>
              <a:buFont typeface="Wingdings" pitchFamily="2" charset="2"/>
              <a:buNone/>
              <a:defRPr/>
            </a:pPr>
            <a:r>
              <a:rPr lang="en-GB" sz="1600" b="1" dirty="0">
                <a:solidFill>
                  <a:srgbClr val="800000"/>
                </a:solidFill>
                <a:latin typeface="Courier New" pitchFamily="49" charset="0"/>
                <a:cs typeface="Courier New" pitchFamily="49" charset="0"/>
              </a:rPr>
              <a:t>// To find the maximum among 3 integer</a:t>
            </a:r>
            <a:br>
              <a:rPr lang="en-GB" sz="1600" b="1" dirty="0">
                <a:solidFill>
                  <a:srgbClr val="800000"/>
                </a:solidFill>
                <a:latin typeface="Courier New" pitchFamily="49" charset="0"/>
                <a:cs typeface="Courier New" pitchFamily="49" charset="0"/>
              </a:rPr>
            </a:br>
            <a:r>
              <a:rPr lang="en-GB" sz="1600" b="1" dirty="0">
                <a:solidFill>
                  <a:srgbClr val="800000"/>
                </a:solidFill>
                <a:latin typeface="Courier New" pitchFamily="49" charset="0"/>
                <a:cs typeface="Courier New" pitchFamily="49" charset="0"/>
              </a:rPr>
              <a:t>// values in variables num1, num2, num3</a:t>
            </a:r>
            <a:r>
              <a:rPr lang="en-GB" sz="1600" b="1" dirty="0">
                <a:solidFill>
                  <a:srgbClr val="006600"/>
                </a:solidFill>
                <a:latin typeface="Courier New" pitchFamily="49" charset="0"/>
              </a:rPr>
              <a:t>.</a:t>
            </a:r>
            <a:r>
              <a:rPr lang="en-GB" sz="1600" b="1" dirty="0">
                <a:latin typeface="Courier New" pitchFamily="49" charset="0"/>
              </a:rPr>
              <a:t/>
            </a:r>
            <a:br>
              <a:rPr lang="en-GB" sz="1600" b="1" dirty="0">
                <a:latin typeface="Courier New" pitchFamily="49" charset="0"/>
              </a:rPr>
            </a:br>
            <a:r>
              <a:rPr lang="en-GB" sz="1600" b="1" dirty="0" err="1">
                <a:solidFill>
                  <a:srgbClr val="0000FF"/>
                </a:solidFill>
                <a:latin typeface="Courier New" pitchFamily="49" charset="0"/>
                <a:cs typeface="Courier New" pitchFamily="49" charset="0"/>
              </a:rPr>
              <a:t>int</a:t>
            </a:r>
            <a:r>
              <a:rPr lang="en-GB" sz="1600" b="1" dirty="0">
                <a:latin typeface="Courier New" pitchFamily="49" charset="0"/>
              </a:rPr>
              <a:t> </a:t>
            </a:r>
            <a:r>
              <a:rPr lang="en-GB" sz="1600" b="1" dirty="0" smtClean="0">
                <a:latin typeface="Courier New" pitchFamily="49" charset="0"/>
              </a:rPr>
              <a:t>max = </a:t>
            </a:r>
            <a:r>
              <a:rPr lang="en-GB" sz="1600" b="1" dirty="0" smtClean="0">
                <a:solidFill>
                  <a:srgbClr val="006600"/>
                </a:solidFill>
                <a:latin typeface="Courier New" pitchFamily="49" charset="0"/>
              </a:rPr>
              <a:t>0</a:t>
            </a:r>
            <a:r>
              <a:rPr lang="en-GB" sz="1600" b="1" dirty="0" smtClean="0">
                <a:latin typeface="Courier New" pitchFamily="49" charset="0"/>
              </a:rPr>
              <a:t>;</a:t>
            </a:r>
            <a:r>
              <a:rPr lang="en-GB" sz="1600" b="1" dirty="0">
                <a:latin typeface="Courier New" pitchFamily="49" charset="0"/>
              </a:rPr>
              <a:t/>
            </a:r>
            <a:br>
              <a:rPr lang="en-GB" sz="1600" b="1" dirty="0">
                <a:latin typeface="Courier New" pitchFamily="49" charset="0"/>
              </a:rPr>
            </a:br>
            <a:r>
              <a:rPr lang="en-GB" sz="1600" b="1" dirty="0">
                <a:solidFill>
                  <a:srgbClr val="0000FF"/>
                </a:solidFill>
                <a:latin typeface="Courier New" pitchFamily="49" charset="0"/>
                <a:cs typeface="Courier New" pitchFamily="49" charset="0"/>
              </a:rPr>
              <a:t>if</a:t>
            </a:r>
            <a:r>
              <a:rPr lang="en-GB" sz="1600" b="1" dirty="0">
                <a:latin typeface="Courier New" pitchFamily="49" charset="0"/>
              </a:rPr>
              <a:t> (num1 &gt; num2 &amp;&amp; num1 &gt; num3)</a:t>
            </a:r>
            <a:br>
              <a:rPr lang="en-GB" sz="1600" b="1" dirty="0">
                <a:latin typeface="Courier New" pitchFamily="49" charset="0"/>
              </a:rPr>
            </a:br>
            <a:r>
              <a:rPr lang="en-GB" sz="1600" b="1" dirty="0">
                <a:latin typeface="Courier New" pitchFamily="49" charset="0"/>
              </a:rPr>
              <a:t>  max = num1;</a:t>
            </a:r>
            <a:br>
              <a:rPr lang="en-GB" sz="1600" b="1" dirty="0">
                <a:latin typeface="Courier New" pitchFamily="49" charset="0"/>
              </a:rPr>
            </a:br>
            <a:r>
              <a:rPr lang="en-GB" sz="1600" b="1" dirty="0">
                <a:solidFill>
                  <a:srgbClr val="0000FF"/>
                </a:solidFill>
                <a:latin typeface="Courier New" pitchFamily="49" charset="0"/>
                <a:cs typeface="Courier New" pitchFamily="49" charset="0"/>
              </a:rPr>
              <a:t>if</a:t>
            </a:r>
            <a:r>
              <a:rPr lang="en-GB" sz="1600" b="1" dirty="0">
                <a:latin typeface="Courier New" pitchFamily="49" charset="0"/>
              </a:rPr>
              <a:t> (num2 &gt; num1 &amp;&amp; num2 &gt; num3)</a:t>
            </a:r>
            <a:br>
              <a:rPr lang="en-GB" sz="1600" b="1" dirty="0">
                <a:latin typeface="Courier New" pitchFamily="49" charset="0"/>
              </a:rPr>
            </a:br>
            <a:r>
              <a:rPr lang="en-GB" sz="1600" b="1" dirty="0">
                <a:latin typeface="Courier New" pitchFamily="49" charset="0"/>
              </a:rPr>
              <a:t>  max = num2;</a:t>
            </a:r>
            <a:br>
              <a:rPr lang="en-GB" sz="1600" b="1" dirty="0">
                <a:latin typeface="Courier New" pitchFamily="49" charset="0"/>
              </a:rPr>
            </a:br>
            <a:r>
              <a:rPr lang="en-GB" sz="1600" b="1" dirty="0">
                <a:solidFill>
                  <a:srgbClr val="0000FF"/>
                </a:solidFill>
                <a:latin typeface="Courier New" pitchFamily="49" charset="0"/>
                <a:cs typeface="Courier New" pitchFamily="49" charset="0"/>
              </a:rPr>
              <a:t>if</a:t>
            </a:r>
            <a:r>
              <a:rPr lang="en-GB" sz="1600" b="1" dirty="0">
                <a:latin typeface="Courier New" pitchFamily="49" charset="0"/>
              </a:rPr>
              <a:t> (num3 &gt; num1 &amp;&amp; num3 &gt; num2)</a:t>
            </a:r>
            <a:br>
              <a:rPr lang="en-GB" sz="1600" b="1" dirty="0">
                <a:latin typeface="Courier New" pitchFamily="49" charset="0"/>
              </a:rPr>
            </a:br>
            <a:r>
              <a:rPr lang="en-GB" sz="1600" b="1" dirty="0">
                <a:latin typeface="Courier New" pitchFamily="49" charset="0"/>
              </a:rPr>
              <a:t>  max = num3;</a:t>
            </a:r>
          </a:p>
        </p:txBody>
      </p:sp>
      <p:sp>
        <p:nvSpPr>
          <p:cNvPr id="2" name="Title 1"/>
          <p:cNvSpPr>
            <a:spLocks noGrp="1"/>
          </p:cNvSpPr>
          <p:nvPr>
            <p:ph type="title"/>
          </p:nvPr>
        </p:nvSpPr>
        <p:spPr/>
        <p:txBody>
          <a:bodyPr/>
          <a:lstStyle/>
          <a:p>
            <a:r>
              <a:rPr lang="en-US" dirty="0" smtClean="0"/>
              <a:t>Testing </a:t>
            </a:r>
            <a:r>
              <a:rPr lang="en-US" dirty="0"/>
              <a:t>Thoroughly (</a:t>
            </a:r>
            <a:r>
              <a:rPr lang="en-US" dirty="0" smtClean="0"/>
              <a:t>1/2)</a:t>
            </a:r>
            <a:endParaRPr lang="en-SG" dirty="0"/>
          </a:p>
        </p:txBody>
      </p:sp>
      <p:sp>
        <p:nvSpPr>
          <p:cNvPr id="3" name="Content Placeholder 2"/>
          <p:cNvSpPr>
            <a:spLocks noGrp="1"/>
          </p:cNvSpPr>
          <p:nvPr>
            <p:ph idx="1"/>
          </p:nvPr>
        </p:nvSpPr>
        <p:spPr>
          <a:xfrm>
            <a:off x="457200" y="1371600"/>
            <a:ext cx="8229600" cy="461665"/>
          </a:xfrm>
        </p:spPr>
        <p:txBody>
          <a:bodyPr>
            <a:spAutoFit/>
          </a:bodyPr>
          <a:lstStyle/>
          <a:p>
            <a:r>
              <a:rPr lang="en-US" dirty="0" smtClean="0">
                <a:solidFill>
                  <a:schemeClr val="tx1"/>
                </a:solidFill>
              </a:rPr>
              <a:t>There </a:t>
            </a:r>
            <a:r>
              <a:rPr lang="en-US" dirty="0">
                <a:solidFill>
                  <a:schemeClr val="tx1"/>
                </a:solidFill>
              </a:rPr>
              <a:t>is an error in </a:t>
            </a:r>
            <a:r>
              <a:rPr lang="en-US" dirty="0" smtClean="0">
                <a:solidFill>
                  <a:schemeClr val="tx1"/>
                </a:solidFill>
              </a:rPr>
              <a:t>the following code</a:t>
            </a:r>
            <a:r>
              <a:rPr lang="en-US" dirty="0">
                <a:solidFill>
                  <a:schemeClr val="tx1"/>
                </a:solidFill>
              </a:rPr>
              <a:t>:</a:t>
            </a:r>
            <a:endParaRPr lang="en-SG" dirty="0"/>
          </a:p>
        </p:txBody>
      </p:sp>
      <p:sp>
        <p:nvSpPr>
          <p:cNvPr id="11" name="Content Placeholder 2"/>
          <p:cNvSpPr txBox="1">
            <a:spLocks/>
          </p:cNvSpPr>
          <p:nvPr/>
        </p:nvSpPr>
        <p:spPr bwMode="auto">
          <a:xfrm>
            <a:off x="460738" y="4097186"/>
            <a:ext cx="8229600" cy="23883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sz="2000" dirty="0">
                <a:solidFill>
                  <a:schemeClr val="tx1"/>
                </a:solidFill>
              </a:rPr>
              <a:t>It works fine if </a:t>
            </a:r>
            <a:r>
              <a:rPr lang="en-SG" sz="2000" dirty="0" smtClean="0">
                <a:solidFill>
                  <a:schemeClr val="tx1"/>
                </a:solidFill>
              </a:rPr>
              <a:t>the maximum </a:t>
            </a:r>
            <a:r>
              <a:rPr lang="en-SG" sz="2000" dirty="0">
                <a:solidFill>
                  <a:schemeClr val="tx1"/>
                </a:solidFill>
              </a:rPr>
              <a:t>value appears once in three </a:t>
            </a:r>
            <a:r>
              <a:rPr lang="en-SG" sz="2000" dirty="0" smtClean="0">
                <a:solidFill>
                  <a:schemeClr val="tx1"/>
                </a:solidFill>
              </a:rPr>
              <a:t>variables.</a:t>
            </a:r>
          </a:p>
          <a:p>
            <a:pPr lvl="1">
              <a:buFont typeface="Wingdings" pitchFamily="2" charset="2"/>
              <a:buChar char="q"/>
            </a:pPr>
            <a:r>
              <a:rPr lang="en-US" sz="1800" dirty="0"/>
              <a:t>e.g., &lt;3, 4, 5&gt;, &lt;-1, -2, 0&gt;, &lt;-1, -2, -2</a:t>
            </a:r>
            <a:r>
              <a:rPr lang="en-US" sz="1800" dirty="0" smtClean="0"/>
              <a:t>&gt;</a:t>
            </a:r>
            <a:endParaRPr lang="en-US" dirty="0" smtClean="0"/>
          </a:p>
          <a:p>
            <a:pPr lvl="1">
              <a:buFont typeface="Wingdings" pitchFamily="2" charset="2"/>
              <a:buChar char="q"/>
            </a:pPr>
            <a:r>
              <a:rPr lang="en-US" dirty="0" smtClean="0"/>
              <a:t>counter </a:t>
            </a:r>
            <a:r>
              <a:rPr lang="en-US" dirty="0"/>
              <a:t>examples: &lt;3, 5, 5&gt;, &lt;-1, -1, -1</a:t>
            </a:r>
            <a:r>
              <a:rPr lang="en-US" dirty="0" smtClean="0"/>
              <a:t>&gt;</a:t>
            </a:r>
          </a:p>
          <a:p>
            <a:r>
              <a:rPr lang="en-SG" sz="2000" dirty="0"/>
              <a:t>In testing your </a:t>
            </a:r>
            <a:r>
              <a:rPr lang="en-SG" sz="2000" dirty="0" smtClean="0"/>
              <a:t>programs, </a:t>
            </a:r>
            <a:r>
              <a:rPr lang="en-SG" sz="2000" dirty="0"/>
              <a:t>do not forget about </a:t>
            </a:r>
            <a:r>
              <a:rPr lang="en-SG" sz="2000" dirty="0">
                <a:solidFill>
                  <a:srgbClr val="C00000"/>
                </a:solidFill>
              </a:rPr>
              <a:t>boundary</a:t>
            </a:r>
            <a:r>
              <a:rPr lang="en-SG" sz="2000" dirty="0"/>
              <a:t> or </a:t>
            </a:r>
            <a:r>
              <a:rPr lang="en-SG" sz="2000" dirty="0">
                <a:solidFill>
                  <a:srgbClr val="C00000"/>
                </a:solidFill>
              </a:rPr>
              <a:t>special</a:t>
            </a:r>
            <a:r>
              <a:rPr lang="en-SG" sz="2000" dirty="0"/>
              <a:t> cases!</a:t>
            </a:r>
          </a:p>
          <a:p>
            <a:pPr lvl="1">
              <a:buFont typeface="Wingdings" pitchFamily="2" charset="2"/>
              <a:buChar char="q"/>
            </a:pPr>
            <a:r>
              <a:rPr lang="en-SG" sz="1800" dirty="0"/>
              <a:t>These are the cases where the program may give the wrong answer – a common error</a:t>
            </a:r>
            <a:r>
              <a:rPr lang="en-SG" sz="1800" dirty="0" smtClean="0"/>
              <a:t>.</a:t>
            </a:r>
            <a:endParaRPr lang="en-SG" dirty="0"/>
          </a:p>
        </p:txBody>
      </p:sp>
      <p:sp>
        <p:nvSpPr>
          <p:cNvPr id="14"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12</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dissolve">
                                      <p:cBhvr>
                                        <p:cTn id="15" dur="500"/>
                                        <p:tgtEl>
                                          <p:spTgt spid="11">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dissolve">
                                      <p:cBhvr>
                                        <p:cTn id="18" dur="500"/>
                                        <p:tgtEl>
                                          <p:spTgt spid="11">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dissolve">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dissolve">
                                      <p:cBhvr>
                                        <p:cTn id="26" dur="500"/>
                                        <p:tgtEl>
                                          <p:spTgt spid="11">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dissolv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9" name="Title 35"/>
          <p:cNvSpPr>
            <a:spLocks noGrp="1"/>
          </p:cNvSpPr>
          <p:nvPr>
            <p:ph type="title"/>
          </p:nvPr>
        </p:nvSpPr>
        <p:spPr/>
        <p:txBody>
          <a:bodyPr/>
          <a:lstStyle/>
          <a:p>
            <a:r>
              <a:rPr lang="en-US" sz="4000" dirty="0" smtClean="0">
                <a:solidFill>
                  <a:srgbClr val="9933FF"/>
                </a:solidFill>
                <a:latin typeface="Garamond" pitchFamily="18" charset="0"/>
              </a:rPr>
              <a:t>Testing Thoroughly (2/2)</a:t>
            </a:r>
          </a:p>
        </p:txBody>
      </p:sp>
      <p:sp>
        <p:nvSpPr>
          <p:cNvPr id="36"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45064" name="Text Box 51"/>
          <p:cNvSpPr txBox="1">
            <a:spLocks noChangeArrowheads="1"/>
          </p:cNvSpPr>
          <p:nvPr/>
        </p:nvSpPr>
        <p:spPr bwMode="auto">
          <a:xfrm>
            <a:off x="3116263" y="2781811"/>
            <a:ext cx="2035807" cy="3693318"/>
          </a:xfrm>
          <a:prstGeom prst="rect">
            <a:avLst/>
          </a:prstGeom>
          <a:solidFill>
            <a:schemeClr val="bg1"/>
          </a:solidFill>
          <a:ln w="9525" cap="sq">
            <a:solidFill>
              <a:srgbClr val="00B050"/>
            </a:solidFill>
            <a:miter lim="800000"/>
            <a:headEnd type="none" w="sm" len="sm"/>
            <a:tailEnd type="none" w="sm" len="sm"/>
          </a:ln>
        </p:spPr>
        <p:txBody>
          <a:bodyPr>
            <a:spAutoFit/>
          </a:bodyPr>
          <a:lstStyle/>
          <a:p>
            <a:pPr>
              <a:defRPr/>
            </a:pPr>
            <a:r>
              <a:rPr lang="en-US" b="1" dirty="0">
                <a:solidFill>
                  <a:srgbClr val="0000FF"/>
                </a:solidFill>
                <a:latin typeface="Courier New" pitchFamily="49" charset="0"/>
                <a:cs typeface="Courier New" pitchFamily="49" charset="0"/>
              </a:rPr>
              <a:t>if</a:t>
            </a:r>
            <a:r>
              <a:rPr lang="en-US" b="1" dirty="0">
                <a:solidFill>
                  <a:srgbClr val="800000"/>
                </a:solidFill>
                <a:latin typeface="Courier New" pitchFamily="49" charset="0"/>
                <a:cs typeface="Courier New" pitchFamily="49" charset="0"/>
              </a:rPr>
              <a:t> </a:t>
            </a:r>
            <a:r>
              <a:rPr lang="en-US" b="1" dirty="0">
                <a:latin typeface="Courier New" pitchFamily="49" charset="0"/>
                <a:cs typeface="Courier New" pitchFamily="49" charset="0"/>
              </a:rPr>
              <a:t>(x != </a:t>
            </a:r>
            <a:r>
              <a:rPr lang="en-US" b="1" dirty="0">
                <a:solidFill>
                  <a:srgbClr val="006600"/>
                </a:solidFill>
                <a:latin typeface="Courier New" pitchFamily="49" charset="0"/>
                <a:cs typeface="Courier New" pitchFamily="49" charset="0"/>
              </a:rPr>
              <a:t>3</a:t>
            </a:r>
            <a:r>
              <a:rPr lang="en-US" b="1" dirty="0">
                <a:latin typeface="Courier New" pitchFamily="49" charset="0"/>
                <a:cs typeface="Courier New" pitchFamily="49" charset="0"/>
              </a:rPr>
              <a:t>) {</a:t>
            </a:r>
          </a:p>
          <a:p>
            <a:pPr>
              <a:defRPr/>
            </a:pPr>
            <a:r>
              <a:rPr lang="en-US" b="1" dirty="0">
                <a:latin typeface="Courier New" pitchFamily="49" charset="0"/>
                <a:cs typeface="Courier New" pitchFamily="49" charset="0"/>
              </a:rPr>
              <a:t>  y = </a:t>
            </a:r>
            <a:r>
              <a:rPr lang="en-US" b="1" dirty="0">
                <a:solidFill>
                  <a:srgbClr val="006600"/>
                </a:solidFill>
                <a:latin typeface="Courier New" pitchFamily="49" charset="0"/>
                <a:cs typeface="Courier New" pitchFamily="49" charset="0"/>
              </a:rPr>
              <a:t>5</a:t>
            </a: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a:t>
            </a:r>
          </a:p>
          <a:p>
            <a:pPr>
              <a:defRPr/>
            </a:pPr>
            <a:r>
              <a:rPr lang="en-US" b="1" dirty="0">
                <a:solidFill>
                  <a:srgbClr val="0000FF"/>
                </a:solidFill>
                <a:latin typeface="Courier New" pitchFamily="49" charset="0"/>
                <a:cs typeface="Courier New" pitchFamily="49" charset="0"/>
              </a:rPr>
              <a:t>else</a:t>
            </a:r>
            <a:r>
              <a:rPr lang="en-US" b="1" dirty="0">
                <a:latin typeface="Courier New" pitchFamily="49" charset="0"/>
                <a:cs typeface="Courier New" pitchFamily="49" charset="0"/>
              </a:rPr>
              <a:t> {</a:t>
            </a:r>
          </a:p>
          <a:p>
            <a:pPr>
              <a:defRPr/>
            </a:pPr>
            <a:r>
              <a:rPr lang="en-US" b="1" dirty="0">
                <a:latin typeface="Courier New" pitchFamily="49" charset="0"/>
                <a:cs typeface="Courier New" pitchFamily="49" charset="0"/>
              </a:rPr>
              <a:t>  z </a:t>
            </a:r>
            <a:r>
              <a:rPr lang="en-US" b="1" dirty="0" smtClean="0">
                <a:latin typeface="Courier New" pitchFamily="49" charset="0"/>
                <a:cs typeface="Courier New" pitchFamily="49" charset="0"/>
              </a:rPr>
              <a:t>-= x</a:t>
            </a: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a:t>
            </a:r>
          </a:p>
          <a:p>
            <a:pPr>
              <a:defRPr/>
            </a:pPr>
            <a:endParaRPr lang="en-US" b="1" dirty="0">
              <a:latin typeface="Courier New" pitchFamily="49" charset="0"/>
              <a:cs typeface="Courier New" pitchFamily="49" charset="0"/>
            </a:endParaRPr>
          </a:p>
          <a:p>
            <a:pPr>
              <a:defRPr/>
            </a:pPr>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(z &gt; </a:t>
            </a:r>
            <a:r>
              <a:rPr lang="en-US" b="1" dirty="0">
                <a:solidFill>
                  <a:srgbClr val="006600"/>
                </a:solidFill>
                <a:latin typeface="Courier New" pitchFamily="49" charset="0"/>
                <a:cs typeface="Courier New" pitchFamily="49" charset="0"/>
              </a:rPr>
              <a:t>1</a:t>
            </a:r>
            <a:r>
              <a:rPr lang="en-US" b="1" dirty="0">
                <a:latin typeface="Courier New" pitchFamily="49" charset="0"/>
                <a:cs typeface="Courier New" pitchFamily="49" charset="0"/>
              </a:rPr>
              <a:t>) {</a:t>
            </a:r>
          </a:p>
          <a:p>
            <a:pPr>
              <a:defRPr/>
            </a:pPr>
            <a:r>
              <a:rPr lang="en-US" b="1" dirty="0">
                <a:latin typeface="Courier New" pitchFamily="49" charset="0"/>
                <a:cs typeface="Courier New" pitchFamily="49" charset="0"/>
              </a:rPr>
              <a:t>  z </a:t>
            </a:r>
            <a:r>
              <a:rPr lang="en-US" b="1" dirty="0" smtClean="0">
                <a:latin typeface="Courier New" pitchFamily="49" charset="0"/>
                <a:cs typeface="Courier New" pitchFamily="49" charset="0"/>
              </a:rPr>
              <a:t>/= x</a:t>
            </a: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a:t>
            </a:r>
          </a:p>
          <a:p>
            <a:pPr>
              <a:defRPr/>
            </a:pPr>
            <a:r>
              <a:rPr lang="en-US" b="1" dirty="0">
                <a:solidFill>
                  <a:srgbClr val="0000FF"/>
                </a:solidFill>
                <a:latin typeface="Courier New" pitchFamily="49" charset="0"/>
                <a:cs typeface="Courier New" pitchFamily="49" charset="0"/>
              </a:rPr>
              <a:t>else</a:t>
            </a:r>
            <a:r>
              <a:rPr lang="en-US" b="1" dirty="0">
                <a:solidFill>
                  <a:srgbClr val="800000"/>
                </a:solidFill>
                <a:latin typeface="Courier New" pitchFamily="49" charset="0"/>
                <a:cs typeface="Courier New" pitchFamily="49" charset="0"/>
              </a:rPr>
              <a:t> </a:t>
            </a: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  z = </a:t>
            </a:r>
            <a:r>
              <a:rPr lang="en-US" b="1" dirty="0">
                <a:solidFill>
                  <a:srgbClr val="006600"/>
                </a:solidFill>
                <a:latin typeface="Courier New" pitchFamily="49" charset="0"/>
                <a:cs typeface="Courier New" pitchFamily="49" charset="0"/>
              </a:rPr>
              <a:t>0</a:t>
            </a: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a:t>
            </a:r>
          </a:p>
        </p:txBody>
      </p:sp>
      <p:grpSp>
        <p:nvGrpSpPr>
          <p:cNvPr id="3" name="Group 52"/>
          <p:cNvGrpSpPr>
            <a:grpSpLocks/>
          </p:cNvGrpSpPr>
          <p:nvPr/>
        </p:nvGrpSpPr>
        <p:grpSpPr bwMode="auto">
          <a:xfrm>
            <a:off x="5325805" y="2008188"/>
            <a:ext cx="2933958" cy="4338176"/>
            <a:chOff x="2882" y="1391"/>
            <a:chExt cx="1848" cy="2732"/>
          </a:xfrm>
        </p:grpSpPr>
        <p:grpSp>
          <p:nvGrpSpPr>
            <p:cNvPr id="4" name="Group 53"/>
            <p:cNvGrpSpPr>
              <a:grpSpLocks/>
            </p:cNvGrpSpPr>
            <p:nvPr/>
          </p:nvGrpSpPr>
          <p:grpSpPr bwMode="auto">
            <a:xfrm>
              <a:off x="2882" y="1391"/>
              <a:ext cx="1848" cy="2732"/>
              <a:chOff x="3096" y="912"/>
              <a:chExt cx="2520" cy="3216"/>
            </a:xfrm>
          </p:grpSpPr>
          <p:sp>
            <p:nvSpPr>
              <p:cNvPr id="45075" name="Oval 54"/>
              <p:cNvSpPr>
                <a:spLocks noChangeArrowheads="1"/>
              </p:cNvSpPr>
              <p:nvPr/>
            </p:nvSpPr>
            <p:spPr bwMode="auto">
              <a:xfrm>
                <a:off x="3888" y="1248"/>
                <a:ext cx="960" cy="480"/>
              </a:xfrm>
              <a:prstGeom prst="ellipse">
                <a:avLst/>
              </a:prstGeom>
              <a:solidFill>
                <a:schemeClr val="accent1"/>
              </a:solidFill>
              <a:ln w="9525">
                <a:solidFill>
                  <a:schemeClr val="tx1"/>
                </a:solidFill>
                <a:round/>
                <a:headEnd/>
                <a:tailEnd/>
              </a:ln>
            </p:spPr>
            <p:txBody>
              <a:bodyPr wrap="none" anchor="ctr"/>
              <a:lstStyle/>
              <a:p>
                <a:pPr algn="ctr" eaLnBrk="0" hangingPunct="0">
                  <a:defRPr/>
                </a:pPr>
                <a:r>
                  <a:rPr lang="en-US" sz="1400" b="1">
                    <a:latin typeface="Verdana" pitchFamily="34" charset="0"/>
                  </a:rPr>
                  <a:t>if (x != 3)</a:t>
                </a:r>
              </a:p>
            </p:txBody>
          </p:sp>
          <p:sp>
            <p:nvSpPr>
              <p:cNvPr id="45076" name="Oval 55"/>
              <p:cNvSpPr>
                <a:spLocks noChangeArrowheads="1"/>
              </p:cNvSpPr>
              <p:nvPr/>
            </p:nvSpPr>
            <p:spPr bwMode="auto">
              <a:xfrm>
                <a:off x="3096" y="1872"/>
                <a:ext cx="960" cy="480"/>
              </a:xfrm>
              <a:prstGeom prst="ellipse">
                <a:avLst/>
              </a:prstGeom>
              <a:solidFill>
                <a:schemeClr val="accent1"/>
              </a:solidFill>
              <a:ln w="9525">
                <a:solidFill>
                  <a:schemeClr val="tx1"/>
                </a:solidFill>
                <a:round/>
                <a:headEnd/>
                <a:tailEnd/>
              </a:ln>
            </p:spPr>
            <p:txBody>
              <a:bodyPr wrap="none" anchor="ctr"/>
              <a:lstStyle/>
              <a:p>
                <a:pPr algn="ctr" eaLnBrk="0" hangingPunct="0">
                  <a:defRPr/>
                </a:pPr>
                <a:r>
                  <a:rPr lang="en-US" sz="1400" b="1">
                    <a:latin typeface="Verdana" pitchFamily="34" charset="0"/>
                  </a:rPr>
                  <a:t>y = 5</a:t>
                </a:r>
              </a:p>
            </p:txBody>
          </p:sp>
          <p:sp>
            <p:nvSpPr>
              <p:cNvPr id="45077" name="Oval 56"/>
              <p:cNvSpPr>
                <a:spLocks noChangeArrowheads="1"/>
              </p:cNvSpPr>
              <p:nvPr/>
            </p:nvSpPr>
            <p:spPr bwMode="auto">
              <a:xfrm>
                <a:off x="4656" y="1872"/>
                <a:ext cx="960" cy="480"/>
              </a:xfrm>
              <a:prstGeom prst="ellipse">
                <a:avLst/>
              </a:prstGeom>
              <a:solidFill>
                <a:schemeClr val="accent1"/>
              </a:solidFill>
              <a:ln w="9525">
                <a:solidFill>
                  <a:schemeClr val="tx1"/>
                </a:solidFill>
                <a:round/>
                <a:headEnd/>
                <a:tailEnd/>
              </a:ln>
            </p:spPr>
            <p:txBody>
              <a:bodyPr wrap="none" anchor="ctr"/>
              <a:lstStyle/>
              <a:p>
                <a:pPr algn="ctr" eaLnBrk="0" hangingPunct="0">
                  <a:defRPr/>
                </a:pPr>
                <a:r>
                  <a:rPr lang="en-US" sz="1400" b="1">
                    <a:latin typeface="Verdana" pitchFamily="34" charset="0"/>
                  </a:rPr>
                  <a:t>z = z - x</a:t>
                </a:r>
              </a:p>
            </p:txBody>
          </p:sp>
          <p:sp>
            <p:nvSpPr>
              <p:cNvPr id="45078" name="Oval 57"/>
              <p:cNvSpPr>
                <a:spLocks noChangeArrowheads="1"/>
              </p:cNvSpPr>
              <p:nvPr/>
            </p:nvSpPr>
            <p:spPr bwMode="auto">
              <a:xfrm>
                <a:off x="3888" y="2544"/>
                <a:ext cx="960" cy="480"/>
              </a:xfrm>
              <a:prstGeom prst="ellipse">
                <a:avLst/>
              </a:prstGeom>
              <a:solidFill>
                <a:schemeClr val="accent1"/>
              </a:solidFill>
              <a:ln w="9525">
                <a:solidFill>
                  <a:schemeClr val="tx1"/>
                </a:solidFill>
                <a:round/>
                <a:headEnd/>
                <a:tailEnd/>
              </a:ln>
            </p:spPr>
            <p:txBody>
              <a:bodyPr wrap="none" anchor="ctr"/>
              <a:lstStyle/>
              <a:p>
                <a:pPr algn="ctr" eaLnBrk="0" hangingPunct="0">
                  <a:defRPr/>
                </a:pPr>
                <a:r>
                  <a:rPr lang="en-US" sz="1400" b="1">
                    <a:latin typeface="Verdana" pitchFamily="34" charset="0"/>
                  </a:rPr>
                  <a:t>if (z &gt; 1)</a:t>
                </a:r>
              </a:p>
            </p:txBody>
          </p:sp>
          <p:sp>
            <p:nvSpPr>
              <p:cNvPr id="45079" name="Oval 58"/>
              <p:cNvSpPr>
                <a:spLocks noChangeArrowheads="1"/>
              </p:cNvSpPr>
              <p:nvPr/>
            </p:nvSpPr>
            <p:spPr bwMode="auto">
              <a:xfrm>
                <a:off x="3096" y="3120"/>
                <a:ext cx="960" cy="480"/>
              </a:xfrm>
              <a:prstGeom prst="ellipse">
                <a:avLst/>
              </a:prstGeom>
              <a:solidFill>
                <a:schemeClr val="accent1"/>
              </a:solidFill>
              <a:ln w="9525">
                <a:solidFill>
                  <a:schemeClr val="tx1"/>
                </a:solidFill>
                <a:round/>
                <a:headEnd/>
                <a:tailEnd/>
              </a:ln>
            </p:spPr>
            <p:txBody>
              <a:bodyPr wrap="none" anchor="ctr"/>
              <a:lstStyle/>
              <a:p>
                <a:pPr algn="ctr" eaLnBrk="0" hangingPunct="0">
                  <a:defRPr/>
                </a:pPr>
                <a:r>
                  <a:rPr lang="en-US" sz="1400" b="1">
                    <a:latin typeface="Verdana" pitchFamily="34" charset="0"/>
                  </a:rPr>
                  <a:t>z = z / x</a:t>
                </a:r>
              </a:p>
            </p:txBody>
          </p:sp>
          <p:sp>
            <p:nvSpPr>
              <p:cNvPr id="45080" name="Oval 59"/>
              <p:cNvSpPr>
                <a:spLocks noChangeArrowheads="1"/>
              </p:cNvSpPr>
              <p:nvPr/>
            </p:nvSpPr>
            <p:spPr bwMode="auto">
              <a:xfrm>
                <a:off x="4656" y="3168"/>
                <a:ext cx="960" cy="480"/>
              </a:xfrm>
              <a:prstGeom prst="ellipse">
                <a:avLst/>
              </a:prstGeom>
              <a:solidFill>
                <a:schemeClr val="accent1"/>
              </a:solidFill>
              <a:ln w="9525">
                <a:solidFill>
                  <a:schemeClr val="tx1"/>
                </a:solidFill>
                <a:round/>
                <a:headEnd/>
                <a:tailEnd/>
              </a:ln>
            </p:spPr>
            <p:txBody>
              <a:bodyPr wrap="none" anchor="ctr"/>
              <a:lstStyle/>
              <a:p>
                <a:pPr algn="ctr" eaLnBrk="0" hangingPunct="0">
                  <a:defRPr/>
                </a:pPr>
                <a:r>
                  <a:rPr lang="en-US" sz="1400" b="1">
                    <a:latin typeface="Verdana" pitchFamily="34" charset="0"/>
                  </a:rPr>
                  <a:t>z = 0</a:t>
                </a:r>
              </a:p>
            </p:txBody>
          </p:sp>
          <p:sp>
            <p:nvSpPr>
              <p:cNvPr id="45081" name="Oval 60"/>
              <p:cNvSpPr>
                <a:spLocks noChangeArrowheads="1"/>
              </p:cNvSpPr>
              <p:nvPr/>
            </p:nvSpPr>
            <p:spPr bwMode="auto">
              <a:xfrm>
                <a:off x="4224" y="3936"/>
                <a:ext cx="192" cy="192"/>
              </a:xfrm>
              <a:prstGeom prst="ellipse">
                <a:avLst/>
              </a:prstGeom>
              <a:solidFill>
                <a:schemeClr val="accent1"/>
              </a:solidFill>
              <a:ln w="9525">
                <a:solidFill>
                  <a:schemeClr val="tx1"/>
                </a:solidFill>
                <a:round/>
                <a:headEnd/>
                <a:tailEnd/>
              </a:ln>
            </p:spPr>
            <p:txBody>
              <a:bodyPr wrap="none" anchor="ctr"/>
              <a:lstStyle/>
              <a:p>
                <a:pPr>
                  <a:defRPr/>
                </a:pPr>
                <a:endParaRPr lang="en-SG"/>
              </a:p>
            </p:txBody>
          </p:sp>
          <p:sp>
            <p:nvSpPr>
              <p:cNvPr id="45082" name="Oval 61"/>
              <p:cNvSpPr>
                <a:spLocks noChangeArrowheads="1"/>
              </p:cNvSpPr>
              <p:nvPr/>
            </p:nvSpPr>
            <p:spPr bwMode="auto">
              <a:xfrm>
                <a:off x="4272" y="912"/>
                <a:ext cx="192" cy="192"/>
              </a:xfrm>
              <a:prstGeom prst="ellipse">
                <a:avLst/>
              </a:prstGeom>
              <a:solidFill>
                <a:schemeClr val="accent1"/>
              </a:solidFill>
              <a:ln w="9525">
                <a:solidFill>
                  <a:schemeClr val="tx1"/>
                </a:solidFill>
                <a:round/>
                <a:headEnd/>
                <a:tailEnd/>
              </a:ln>
            </p:spPr>
            <p:txBody>
              <a:bodyPr wrap="none" anchor="ctr"/>
              <a:lstStyle/>
              <a:p>
                <a:pPr>
                  <a:defRPr/>
                </a:pPr>
                <a:endParaRPr lang="en-SG"/>
              </a:p>
            </p:txBody>
          </p:sp>
          <p:sp>
            <p:nvSpPr>
              <p:cNvPr id="45083" name="Line 62"/>
              <p:cNvSpPr>
                <a:spLocks noChangeShapeType="1"/>
              </p:cNvSpPr>
              <p:nvPr/>
            </p:nvSpPr>
            <p:spPr bwMode="auto">
              <a:xfrm>
                <a:off x="4368" y="1104"/>
                <a:ext cx="0" cy="144"/>
              </a:xfrm>
              <a:prstGeom prst="line">
                <a:avLst/>
              </a:prstGeom>
              <a:noFill/>
              <a:ln w="9525">
                <a:solidFill>
                  <a:schemeClr val="tx1"/>
                </a:solidFill>
                <a:round/>
                <a:headEnd/>
                <a:tailEnd type="triangle" w="med" len="med"/>
              </a:ln>
            </p:spPr>
            <p:txBody>
              <a:bodyPr wrap="none"/>
              <a:lstStyle/>
              <a:p>
                <a:pPr>
                  <a:defRPr/>
                </a:pPr>
                <a:endParaRPr lang="en-SG"/>
              </a:p>
            </p:txBody>
          </p:sp>
          <p:sp>
            <p:nvSpPr>
              <p:cNvPr id="45084" name="Line 63"/>
              <p:cNvSpPr>
                <a:spLocks noChangeShapeType="1"/>
              </p:cNvSpPr>
              <p:nvPr/>
            </p:nvSpPr>
            <p:spPr bwMode="auto">
              <a:xfrm flipH="1">
                <a:off x="3600" y="1728"/>
                <a:ext cx="768" cy="144"/>
              </a:xfrm>
              <a:prstGeom prst="line">
                <a:avLst/>
              </a:prstGeom>
              <a:noFill/>
              <a:ln w="9525">
                <a:solidFill>
                  <a:schemeClr val="tx1"/>
                </a:solidFill>
                <a:round/>
                <a:headEnd/>
                <a:tailEnd type="triangle" w="med" len="med"/>
              </a:ln>
            </p:spPr>
            <p:txBody>
              <a:bodyPr wrap="none"/>
              <a:lstStyle/>
              <a:p>
                <a:pPr>
                  <a:defRPr/>
                </a:pPr>
                <a:endParaRPr lang="en-SG"/>
              </a:p>
            </p:txBody>
          </p:sp>
          <p:sp>
            <p:nvSpPr>
              <p:cNvPr id="45085" name="Line 64"/>
              <p:cNvSpPr>
                <a:spLocks noChangeShapeType="1"/>
              </p:cNvSpPr>
              <p:nvPr/>
            </p:nvSpPr>
            <p:spPr bwMode="auto">
              <a:xfrm>
                <a:off x="4368" y="1728"/>
                <a:ext cx="768" cy="144"/>
              </a:xfrm>
              <a:prstGeom prst="line">
                <a:avLst/>
              </a:prstGeom>
              <a:noFill/>
              <a:ln w="9525">
                <a:solidFill>
                  <a:schemeClr val="tx1"/>
                </a:solidFill>
                <a:round/>
                <a:headEnd/>
                <a:tailEnd type="triangle" w="med" len="med"/>
              </a:ln>
            </p:spPr>
            <p:txBody>
              <a:bodyPr wrap="none"/>
              <a:lstStyle/>
              <a:p>
                <a:pPr>
                  <a:defRPr/>
                </a:pPr>
                <a:endParaRPr lang="en-SG"/>
              </a:p>
            </p:txBody>
          </p:sp>
          <p:sp>
            <p:nvSpPr>
              <p:cNvPr id="45086" name="Line 65"/>
              <p:cNvSpPr>
                <a:spLocks noChangeShapeType="1"/>
              </p:cNvSpPr>
              <p:nvPr/>
            </p:nvSpPr>
            <p:spPr bwMode="auto">
              <a:xfrm>
                <a:off x="3552" y="2352"/>
                <a:ext cx="816" cy="192"/>
              </a:xfrm>
              <a:prstGeom prst="line">
                <a:avLst/>
              </a:prstGeom>
              <a:noFill/>
              <a:ln w="9525">
                <a:solidFill>
                  <a:schemeClr val="tx1"/>
                </a:solidFill>
                <a:round/>
                <a:headEnd/>
                <a:tailEnd type="triangle" w="med" len="med"/>
              </a:ln>
            </p:spPr>
            <p:txBody>
              <a:bodyPr wrap="none"/>
              <a:lstStyle/>
              <a:p>
                <a:pPr>
                  <a:defRPr/>
                </a:pPr>
                <a:endParaRPr lang="en-SG"/>
              </a:p>
            </p:txBody>
          </p:sp>
          <p:sp>
            <p:nvSpPr>
              <p:cNvPr id="45087" name="Line 66"/>
              <p:cNvSpPr>
                <a:spLocks noChangeShapeType="1"/>
              </p:cNvSpPr>
              <p:nvPr/>
            </p:nvSpPr>
            <p:spPr bwMode="auto">
              <a:xfrm flipH="1">
                <a:off x="4416" y="2352"/>
                <a:ext cx="720" cy="192"/>
              </a:xfrm>
              <a:prstGeom prst="line">
                <a:avLst/>
              </a:prstGeom>
              <a:noFill/>
              <a:ln w="9525">
                <a:solidFill>
                  <a:schemeClr val="tx1"/>
                </a:solidFill>
                <a:round/>
                <a:headEnd/>
                <a:tailEnd type="triangle" w="med" len="med"/>
              </a:ln>
            </p:spPr>
            <p:txBody>
              <a:bodyPr wrap="none"/>
              <a:lstStyle/>
              <a:p>
                <a:pPr>
                  <a:defRPr/>
                </a:pPr>
                <a:endParaRPr lang="en-SG"/>
              </a:p>
            </p:txBody>
          </p:sp>
          <p:sp>
            <p:nvSpPr>
              <p:cNvPr id="45088" name="Line 67"/>
              <p:cNvSpPr>
                <a:spLocks noChangeShapeType="1"/>
              </p:cNvSpPr>
              <p:nvPr/>
            </p:nvSpPr>
            <p:spPr bwMode="auto">
              <a:xfrm flipH="1">
                <a:off x="3552" y="3024"/>
                <a:ext cx="768" cy="96"/>
              </a:xfrm>
              <a:prstGeom prst="line">
                <a:avLst/>
              </a:prstGeom>
              <a:noFill/>
              <a:ln w="9525">
                <a:solidFill>
                  <a:schemeClr val="tx1"/>
                </a:solidFill>
                <a:round/>
                <a:headEnd/>
                <a:tailEnd type="triangle" w="med" len="med"/>
              </a:ln>
            </p:spPr>
            <p:txBody>
              <a:bodyPr wrap="none"/>
              <a:lstStyle/>
              <a:p>
                <a:pPr>
                  <a:defRPr/>
                </a:pPr>
                <a:endParaRPr lang="en-SG"/>
              </a:p>
            </p:txBody>
          </p:sp>
          <p:sp>
            <p:nvSpPr>
              <p:cNvPr id="45089" name="Line 68"/>
              <p:cNvSpPr>
                <a:spLocks noChangeShapeType="1"/>
              </p:cNvSpPr>
              <p:nvPr/>
            </p:nvSpPr>
            <p:spPr bwMode="auto">
              <a:xfrm>
                <a:off x="4320" y="3024"/>
                <a:ext cx="864" cy="144"/>
              </a:xfrm>
              <a:prstGeom prst="line">
                <a:avLst/>
              </a:prstGeom>
              <a:noFill/>
              <a:ln w="9525">
                <a:solidFill>
                  <a:schemeClr val="tx1"/>
                </a:solidFill>
                <a:round/>
                <a:headEnd/>
                <a:tailEnd type="triangle" w="med" len="med"/>
              </a:ln>
            </p:spPr>
            <p:txBody>
              <a:bodyPr wrap="none"/>
              <a:lstStyle/>
              <a:p>
                <a:pPr>
                  <a:defRPr/>
                </a:pPr>
                <a:endParaRPr lang="en-SG"/>
              </a:p>
            </p:txBody>
          </p:sp>
          <p:sp>
            <p:nvSpPr>
              <p:cNvPr id="45090" name="Line 69"/>
              <p:cNvSpPr>
                <a:spLocks noChangeShapeType="1"/>
              </p:cNvSpPr>
              <p:nvPr/>
            </p:nvSpPr>
            <p:spPr bwMode="auto">
              <a:xfrm>
                <a:off x="3552" y="3600"/>
                <a:ext cx="768" cy="336"/>
              </a:xfrm>
              <a:prstGeom prst="line">
                <a:avLst/>
              </a:prstGeom>
              <a:noFill/>
              <a:ln w="9525">
                <a:solidFill>
                  <a:schemeClr val="tx1"/>
                </a:solidFill>
                <a:round/>
                <a:headEnd/>
                <a:tailEnd type="triangle" w="med" len="med"/>
              </a:ln>
            </p:spPr>
            <p:txBody>
              <a:bodyPr wrap="none"/>
              <a:lstStyle/>
              <a:p>
                <a:pPr>
                  <a:defRPr/>
                </a:pPr>
                <a:endParaRPr lang="en-SG"/>
              </a:p>
            </p:txBody>
          </p:sp>
          <p:sp>
            <p:nvSpPr>
              <p:cNvPr id="45091" name="Line 70"/>
              <p:cNvSpPr>
                <a:spLocks noChangeShapeType="1"/>
              </p:cNvSpPr>
              <p:nvPr/>
            </p:nvSpPr>
            <p:spPr bwMode="auto">
              <a:xfrm flipH="1">
                <a:off x="4320" y="3648"/>
                <a:ext cx="816" cy="288"/>
              </a:xfrm>
              <a:prstGeom prst="line">
                <a:avLst/>
              </a:prstGeom>
              <a:noFill/>
              <a:ln w="9525">
                <a:solidFill>
                  <a:schemeClr val="tx1"/>
                </a:solidFill>
                <a:round/>
                <a:headEnd/>
                <a:tailEnd type="triangle" w="med" len="med"/>
              </a:ln>
            </p:spPr>
            <p:txBody>
              <a:bodyPr wrap="none"/>
              <a:lstStyle/>
              <a:p>
                <a:pPr>
                  <a:defRPr/>
                </a:pPr>
                <a:endParaRPr lang="en-SG"/>
              </a:p>
            </p:txBody>
          </p:sp>
        </p:grpSp>
        <p:sp>
          <p:nvSpPr>
            <p:cNvPr id="45067" name="Text Box 71"/>
            <p:cNvSpPr txBox="1">
              <a:spLocks noChangeArrowheads="1"/>
            </p:cNvSpPr>
            <p:nvPr/>
          </p:nvSpPr>
          <p:spPr bwMode="auto">
            <a:xfrm>
              <a:off x="3264" y="1968"/>
              <a:ext cx="288"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defRPr/>
              </a:pPr>
              <a:r>
                <a:rPr lang="en-US">
                  <a:solidFill>
                    <a:srgbClr val="9933FF"/>
                  </a:solidFill>
                </a:rPr>
                <a:t>A</a:t>
              </a:r>
            </a:p>
          </p:txBody>
        </p:sp>
        <p:sp>
          <p:nvSpPr>
            <p:cNvPr id="45068" name="Text Box 72"/>
            <p:cNvSpPr txBox="1">
              <a:spLocks noChangeArrowheads="1"/>
            </p:cNvSpPr>
            <p:nvPr/>
          </p:nvSpPr>
          <p:spPr bwMode="auto">
            <a:xfrm>
              <a:off x="3265" y="2681"/>
              <a:ext cx="288"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defRPr/>
              </a:pPr>
              <a:r>
                <a:rPr lang="en-US">
                  <a:solidFill>
                    <a:srgbClr val="9933FF"/>
                  </a:solidFill>
                </a:rPr>
                <a:t>B</a:t>
              </a:r>
            </a:p>
          </p:txBody>
        </p:sp>
        <p:sp>
          <p:nvSpPr>
            <p:cNvPr id="45069" name="Text Box 73"/>
            <p:cNvSpPr txBox="1">
              <a:spLocks noChangeArrowheads="1"/>
            </p:cNvSpPr>
            <p:nvPr/>
          </p:nvSpPr>
          <p:spPr bwMode="auto">
            <a:xfrm>
              <a:off x="3216" y="3072"/>
              <a:ext cx="288"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defRPr/>
              </a:pPr>
              <a:r>
                <a:rPr lang="en-US">
                  <a:solidFill>
                    <a:srgbClr val="9933FF"/>
                  </a:solidFill>
                </a:rPr>
                <a:t>C</a:t>
              </a:r>
            </a:p>
          </p:txBody>
        </p:sp>
        <p:sp>
          <p:nvSpPr>
            <p:cNvPr id="45070" name="Text Box 74"/>
            <p:cNvSpPr txBox="1">
              <a:spLocks noChangeArrowheads="1"/>
            </p:cNvSpPr>
            <p:nvPr/>
          </p:nvSpPr>
          <p:spPr bwMode="auto">
            <a:xfrm>
              <a:off x="3264" y="3792"/>
              <a:ext cx="288"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defRPr/>
              </a:pPr>
              <a:r>
                <a:rPr lang="en-US">
                  <a:solidFill>
                    <a:srgbClr val="9933FF"/>
                  </a:solidFill>
                </a:rPr>
                <a:t>D</a:t>
              </a:r>
            </a:p>
          </p:txBody>
        </p:sp>
        <p:sp>
          <p:nvSpPr>
            <p:cNvPr id="45071" name="Text Box 75"/>
            <p:cNvSpPr txBox="1">
              <a:spLocks noChangeArrowheads="1"/>
            </p:cNvSpPr>
            <p:nvPr/>
          </p:nvSpPr>
          <p:spPr bwMode="auto">
            <a:xfrm>
              <a:off x="4080" y="1968"/>
              <a:ext cx="288"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defRPr/>
              </a:pPr>
              <a:r>
                <a:rPr lang="en-US">
                  <a:solidFill>
                    <a:srgbClr val="9933FF"/>
                  </a:solidFill>
                </a:rPr>
                <a:t>E</a:t>
              </a:r>
            </a:p>
          </p:txBody>
        </p:sp>
        <p:sp>
          <p:nvSpPr>
            <p:cNvPr id="45072" name="Text Box 76"/>
            <p:cNvSpPr txBox="1">
              <a:spLocks noChangeArrowheads="1"/>
            </p:cNvSpPr>
            <p:nvPr/>
          </p:nvSpPr>
          <p:spPr bwMode="auto">
            <a:xfrm>
              <a:off x="4080" y="2667"/>
              <a:ext cx="288"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defRPr/>
              </a:pPr>
              <a:r>
                <a:rPr lang="en-US" dirty="0">
                  <a:solidFill>
                    <a:srgbClr val="9933FF"/>
                  </a:solidFill>
                </a:rPr>
                <a:t>F</a:t>
              </a:r>
            </a:p>
          </p:txBody>
        </p:sp>
        <p:sp>
          <p:nvSpPr>
            <p:cNvPr id="45073" name="Text Box 77"/>
            <p:cNvSpPr txBox="1">
              <a:spLocks noChangeArrowheads="1"/>
            </p:cNvSpPr>
            <p:nvPr/>
          </p:nvSpPr>
          <p:spPr bwMode="auto">
            <a:xfrm>
              <a:off x="4128" y="3072"/>
              <a:ext cx="288"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defRPr/>
              </a:pPr>
              <a:r>
                <a:rPr lang="en-US">
                  <a:solidFill>
                    <a:srgbClr val="9933FF"/>
                  </a:solidFill>
                </a:rPr>
                <a:t>G</a:t>
              </a:r>
            </a:p>
          </p:txBody>
        </p:sp>
        <p:sp>
          <p:nvSpPr>
            <p:cNvPr id="45074" name="Text Box 78"/>
            <p:cNvSpPr txBox="1">
              <a:spLocks noChangeArrowheads="1"/>
            </p:cNvSpPr>
            <p:nvPr/>
          </p:nvSpPr>
          <p:spPr bwMode="auto">
            <a:xfrm>
              <a:off x="4128" y="3792"/>
              <a:ext cx="288"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defRPr/>
              </a:pPr>
              <a:r>
                <a:rPr lang="en-US">
                  <a:solidFill>
                    <a:srgbClr val="9933FF"/>
                  </a:solidFill>
                </a:rPr>
                <a:t>H</a:t>
              </a:r>
            </a:p>
          </p:txBody>
        </p:sp>
      </p:grpSp>
      <p:sp>
        <p:nvSpPr>
          <p:cNvPr id="37" name="TextBox 36"/>
          <p:cNvSpPr txBox="1">
            <a:spLocks noChangeArrowheads="1"/>
          </p:cNvSpPr>
          <p:nvPr/>
        </p:nvSpPr>
        <p:spPr bwMode="auto">
          <a:xfrm>
            <a:off x="377825" y="3285172"/>
            <a:ext cx="2525713" cy="2893100"/>
          </a:xfrm>
          <a:prstGeom prst="rect">
            <a:avLst/>
          </a:prstGeom>
          <a:solidFill>
            <a:srgbClr val="FFFF99"/>
          </a:solidFill>
          <a:ln w="9525">
            <a:noFill/>
            <a:miter lim="800000"/>
            <a:headEnd/>
            <a:tailEnd/>
          </a:ln>
        </p:spPr>
        <p:txBody>
          <a:bodyPr>
            <a:spAutoFit/>
          </a:bodyPr>
          <a:lstStyle/>
          <a:p>
            <a:pPr>
              <a:spcAft>
                <a:spcPts val="600"/>
              </a:spcAft>
            </a:pPr>
            <a:r>
              <a:rPr lang="en-US" dirty="0"/>
              <a:t>Test data:</a:t>
            </a:r>
          </a:p>
          <a:p>
            <a:pPr>
              <a:spcAft>
                <a:spcPts val="600"/>
              </a:spcAft>
            </a:pPr>
            <a:r>
              <a:rPr lang="en-US" dirty="0"/>
              <a:t>&lt;x=0, z=1&gt; to test path </a:t>
            </a:r>
            <a:r>
              <a:rPr lang="en-US" dirty="0" smtClean="0"/>
              <a:t>A, B</a:t>
            </a:r>
            <a:r>
              <a:rPr lang="en-US" dirty="0"/>
              <a:t>, </a:t>
            </a:r>
            <a:r>
              <a:rPr lang="en-US" dirty="0" smtClean="0"/>
              <a:t>G, H</a:t>
            </a:r>
            <a:r>
              <a:rPr lang="en-US" dirty="0"/>
              <a:t>;</a:t>
            </a:r>
          </a:p>
          <a:p>
            <a:pPr>
              <a:spcAft>
                <a:spcPts val="600"/>
              </a:spcAft>
            </a:pPr>
            <a:r>
              <a:rPr lang="en-US" dirty="0"/>
              <a:t>&lt;x=3, z=3&gt; to test path E, F, C, D;</a:t>
            </a:r>
          </a:p>
          <a:p>
            <a:pPr>
              <a:spcAft>
                <a:spcPts val="600"/>
              </a:spcAft>
            </a:pPr>
            <a:r>
              <a:rPr lang="en-US" dirty="0"/>
              <a:t>&lt;</a:t>
            </a:r>
            <a:r>
              <a:rPr lang="en-US" dirty="0" smtClean="0"/>
              <a:t>x=1, </a:t>
            </a:r>
            <a:r>
              <a:rPr lang="en-US" dirty="0"/>
              <a:t>z=3&gt; to test path </a:t>
            </a:r>
            <a:r>
              <a:rPr lang="en-US" dirty="0" smtClean="0"/>
              <a:t>A, B, </a:t>
            </a:r>
            <a:r>
              <a:rPr lang="en-US" dirty="0"/>
              <a:t>C, D</a:t>
            </a:r>
            <a:r>
              <a:rPr lang="en-US" dirty="0" smtClean="0"/>
              <a:t>;</a:t>
            </a:r>
          </a:p>
          <a:p>
            <a:pPr>
              <a:spcAft>
                <a:spcPts val="600"/>
              </a:spcAft>
            </a:pPr>
            <a:r>
              <a:rPr lang="en-US" dirty="0"/>
              <a:t>&lt;x=3, </a:t>
            </a:r>
            <a:r>
              <a:rPr lang="en-US" dirty="0" smtClean="0"/>
              <a:t>z=1&gt; </a:t>
            </a:r>
            <a:r>
              <a:rPr lang="en-US" dirty="0"/>
              <a:t>to test path E, F, </a:t>
            </a:r>
            <a:r>
              <a:rPr lang="en-US" dirty="0" smtClean="0"/>
              <a:t>G, H;</a:t>
            </a:r>
            <a:endParaRPr lang="en-US" dirty="0"/>
          </a:p>
        </p:txBody>
      </p:sp>
      <p:sp>
        <p:nvSpPr>
          <p:cNvPr id="5" name="Content Placeholder 4"/>
          <p:cNvSpPr>
            <a:spLocks noGrp="1"/>
          </p:cNvSpPr>
          <p:nvPr>
            <p:ph idx="1"/>
          </p:nvPr>
        </p:nvSpPr>
        <p:spPr/>
        <p:txBody>
          <a:bodyPr/>
          <a:lstStyle/>
          <a:p>
            <a:r>
              <a:rPr lang="en-SG" dirty="0"/>
              <a:t>It is also important to test all the paths that your program control flow can take</a:t>
            </a:r>
          </a:p>
          <a:p>
            <a:pPr lvl="1">
              <a:buFont typeface="Wingdings" pitchFamily="2" charset="2"/>
              <a:buChar char="q"/>
            </a:pPr>
            <a:r>
              <a:rPr lang="en-SG" dirty="0"/>
              <a:t>Design test data to check all </a:t>
            </a:r>
            <a:r>
              <a:rPr lang="en-SG" dirty="0" smtClean="0"/>
              <a:t>paths</a:t>
            </a:r>
          </a:p>
          <a:p>
            <a:pPr lvl="1">
              <a:buFont typeface="Wingdings" pitchFamily="2" charset="2"/>
              <a:buChar char="q"/>
            </a:pPr>
            <a:r>
              <a:rPr lang="en-US" dirty="0" smtClean="0"/>
              <a:t>Example</a:t>
            </a:r>
            <a:endParaRPr lang="en-SG" dirty="0"/>
          </a:p>
        </p:txBody>
      </p:sp>
      <p:sp>
        <p:nvSpPr>
          <p:cNvPr id="39"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13</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5064"/>
                                        </p:tgtEl>
                                        <p:attrNameLst>
                                          <p:attrName>style.visibility</p:attrName>
                                        </p:attrNameLst>
                                      </p:cBhvr>
                                      <p:to>
                                        <p:strVal val="visible"/>
                                      </p:to>
                                    </p:set>
                                    <p:animEffect transition="in" filter="dissolve">
                                      <p:cBhvr>
                                        <p:cTn id="18" dur="500"/>
                                        <p:tgtEl>
                                          <p:spTgt spid="4506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Title 5"/>
          <p:cNvSpPr>
            <a:spLocks noGrp="1"/>
          </p:cNvSpPr>
          <p:nvPr>
            <p:ph type="title"/>
          </p:nvPr>
        </p:nvSpPr>
        <p:spPr/>
        <p:txBody>
          <a:bodyPr/>
          <a:lstStyle/>
          <a:p>
            <a:r>
              <a:rPr lang="en-US" sz="4000" dirty="0" smtClean="0">
                <a:solidFill>
                  <a:srgbClr val="9933FF"/>
                </a:solidFill>
                <a:latin typeface="Garamond" pitchFamily="18" charset="0"/>
              </a:rPr>
              <a:t>Using a Debugger</a:t>
            </a:r>
          </a:p>
        </p:txBody>
      </p:sp>
      <p:sp>
        <p:nvSpPr>
          <p:cNvPr id="9"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2" name="Content Placeholder 1"/>
          <p:cNvSpPr>
            <a:spLocks noGrp="1"/>
          </p:cNvSpPr>
          <p:nvPr>
            <p:ph idx="1"/>
          </p:nvPr>
        </p:nvSpPr>
        <p:spPr>
          <a:xfrm>
            <a:off x="457200" y="1371600"/>
            <a:ext cx="8229600" cy="4585871"/>
          </a:xfrm>
        </p:spPr>
        <p:txBody>
          <a:bodyPr>
            <a:spAutoFit/>
          </a:bodyPr>
          <a:lstStyle/>
          <a:p>
            <a:r>
              <a:rPr lang="en-SG" sz="2800" dirty="0">
                <a:solidFill>
                  <a:schemeClr val="tx1"/>
                </a:solidFill>
              </a:rPr>
              <a:t>Debugger usually provides the </a:t>
            </a:r>
            <a:r>
              <a:rPr lang="en-SG" sz="2800" dirty="0" smtClean="0">
                <a:solidFill>
                  <a:schemeClr val="tx1"/>
                </a:solidFill>
              </a:rPr>
              <a:t>following</a:t>
            </a:r>
          </a:p>
          <a:p>
            <a:pPr lvl="1">
              <a:buFont typeface="Wingdings" pitchFamily="2" charset="2"/>
              <a:buChar char="q"/>
            </a:pPr>
            <a:r>
              <a:rPr lang="en-SG" sz="2400" dirty="0">
                <a:solidFill>
                  <a:srgbClr val="0000FF"/>
                </a:solidFill>
              </a:rPr>
              <a:t>Stepping</a:t>
            </a:r>
          </a:p>
          <a:p>
            <a:pPr lvl="1">
              <a:buFont typeface="Wingdings" pitchFamily="2" charset="2"/>
              <a:buChar char="q"/>
            </a:pPr>
            <a:r>
              <a:rPr lang="en-SG" sz="2400" dirty="0">
                <a:solidFill>
                  <a:srgbClr val="0000FF"/>
                </a:solidFill>
              </a:rPr>
              <a:t>Breakpoint</a:t>
            </a:r>
          </a:p>
          <a:p>
            <a:pPr lvl="1">
              <a:buFont typeface="Wingdings" pitchFamily="2" charset="2"/>
              <a:buChar char="q"/>
            </a:pPr>
            <a:r>
              <a:rPr lang="en-SG" sz="2400" dirty="0">
                <a:solidFill>
                  <a:srgbClr val="0000FF"/>
                </a:solidFill>
              </a:rPr>
              <a:t>Watches</a:t>
            </a:r>
            <a:r>
              <a:rPr lang="en-SG" sz="2400" dirty="0"/>
              <a:t> (inspecting variables</a:t>
            </a:r>
            <a:r>
              <a:rPr lang="en-SG" sz="2400" dirty="0" smtClean="0"/>
              <a:t>)</a:t>
            </a:r>
          </a:p>
          <a:p>
            <a:pPr lvl="1"/>
            <a:endParaRPr lang="en-SG" sz="2400" dirty="0" smtClean="0"/>
          </a:p>
          <a:p>
            <a:r>
              <a:rPr lang="en-SG" sz="2800" dirty="0" smtClean="0">
                <a:solidFill>
                  <a:schemeClr val="tx1"/>
                </a:solidFill>
              </a:rPr>
              <a:t>You may explore the </a:t>
            </a:r>
            <a:r>
              <a:rPr lang="en-SG" sz="2800" dirty="0">
                <a:solidFill>
                  <a:schemeClr val="tx1"/>
                </a:solidFill>
              </a:rPr>
              <a:t>followings:</a:t>
            </a:r>
          </a:p>
          <a:p>
            <a:pPr lvl="1">
              <a:buFont typeface="Wingdings" pitchFamily="2" charset="2"/>
              <a:buChar char="q"/>
            </a:pPr>
            <a:r>
              <a:rPr lang="en-SG" sz="2400" dirty="0"/>
              <a:t>GNU debugger </a:t>
            </a:r>
            <a:r>
              <a:rPr lang="en-SG" sz="2400" dirty="0" smtClean="0"/>
              <a:t>(</a:t>
            </a:r>
            <a:r>
              <a:rPr lang="en-SG" sz="2400" dirty="0" err="1">
                <a:solidFill>
                  <a:srgbClr val="0000FF"/>
                </a:solidFill>
              </a:rPr>
              <a:t>gdb</a:t>
            </a:r>
            <a:r>
              <a:rPr lang="en-SG" sz="2400" dirty="0" smtClean="0"/>
              <a:t>)</a:t>
            </a:r>
          </a:p>
          <a:p>
            <a:pPr marL="857250" lvl="2" indent="0">
              <a:buNone/>
            </a:pPr>
            <a:r>
              <a:rPr lang="en-SG" sz="2000" dirty="0">
                <a:hlinkClick r:id="rId3"/>
              </a:rPr>
              <a:t>http://</a:t>
            </a:r>
            <a:r>
              <a:rPr lang="en-SG" sz="2000" dirty="0" smtClean="0">
                <a:hlinkClick r:id="rId3"/>
              </a:rPr>
              <a:t>www.youtube.com/watch?v=Z6zMxp6r4mc</a:t>
            </a:r>
            <a:endParaRPr lang="en-SG" sz="2000" dirty="0" smtClean="0"/>
          </a:p>
          <a:p>
            <a:pPr lvl="1">
              <a:buFont typeface="Wingdings" pitchFamily="2" charset="2"/>
              <a:buChar char="q"/>
            </a:pPr>
            <a:r>
              <a:rPr lang="en-SG" sz="2400" dirty="0"/>
              <a:t>Data Display Debugger (</a:t>
            </a:r>
            <a:r>
              <a:rPr lang="en-SG" sz="2400" dirty="0">
                <a:solidFill>
                  <a:srgbClr val="0000FF"/>
                </a:solidFill>
              </a:rPr>
              <a:t>DDD</a:t>
            </a:r>
            <a:r>
              <a:rPr lang="en-SG" sz="2400" dirty="0"/>
              <a:t>)</a:t>
            </a:r>
            <a:endParaRPr lang="en-SG" sz="2400" dirty="0" smtClean="0"/>
          </a:p>
          <a:p>
            <a:pPr marL="857250" lvl="2" indent="0">
              <a:buNone/>
            </a:pPr>
            <a:r>
              <a:rPr lang="en-US" sz="2000" dirty="0">
                <a:hlinkClick r:id="rId4"/>
              </a:rPr>
              <a:t>http://www.youtube.com/watch?v=VF7IBEAA8Ig</a:t>
            </a:r>
            <a:endParaRPr lang="en-SG" dirty="0"/>
          </a:p>
        </p:txBody>
      </p:sp>
      <p:sp>
        <p:nvSpPr>
          <p:cNvPr id="8"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14</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dissolv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dissolve">
                                      <p:cBhvr>
                                        <p:cTn id="21" dur="500"/>
                                        <p:tgtEl>
                                          <p:spTgt spid="2">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dissolve">
                                      <p:cBhvr>
                                        <p:cTn id="24" dur="500"/>
                                        <p:tgtEl>
                                          <p:spTgt spid="2">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dissolve">
                                      <p:cBhvr>
                                        <p:cTn id="27" dur="500"/>
                                        <p:tgtEl>
                                          <p:spTgt spid="2">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dissolve">
                                      <p:cBhvr>
                                        <p:cTn id="30" dur="500"/>
                                        <p:tgtEl>
                                          <p:spTgt spid="2">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dissolve">
                                      <p:cBhvr>
                                        <p:cTn id="3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9" name="Content Placeholder 2"/>
          <p:cNvSpPr>
            <a:spLocks noGrp="1"/>
          </p:cNvSpPr>
          <p:nvPr>
            <p:ph idx="1"/>
          </p:nvPr>
        </p:nvSpPr>
        <p:spPr>
          <a:xfrm>
            <a:off x="457200" y="1371600"/>
            <a:ext cx="8229600" cy="2585323"/>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US" sz="2800" dirty="0">
                <a:solidFill>
                  <a:srgbClr val="0000FF"/>
                </a:solidFill>
              </a:rPr>
              <a:t>Testing and Debugging</a:t>
            </a:r>
            <a:endParaRPr lang="en-US" sz="2800" dirty="0" smtClean="0">
              <a:solidFill>
                <a:srgbClr val="0000FF"/>
              </a:solidFill>
            </a:endParaRPr>
          </a:p>
          <a:p>
            <a:pPr lvl="2">
              <a:spcBef>
                <a:spcPts val="1200"/>
              </a:spcBef>
              <a:buFont typeface="Wingdings" pitchFamily="2" charset="2"/>
              <a:buChar char="q"/>
            </a:pPr>
            <a:r>
              <a:rPr lang="en-US" sz="2400" dirty="0" smtClean="0"/>
              <a:t>Debugging could be the most time-consuming part of your programming.</a:t>
            </a:r>
          </a:p>
          <a:p>
            <a:pPr lvl="2">
              <a:spcBef>
                <a:spcPts val="1200"/>
              </a:spcBef>
              <a:buFont typeface="Wingdings" pitchFamily="2" charset="2"/>
              <a:buChar char="q"/>
            </a:pPr>
            <a:r>
              <a:rPr lang="en-US" sz="2400" dirty="0" smtClean="0"/>
              <a:t>Using </a:t>
            </a:r>
            <a:r>
              <a:rPr lang="en-US" sz="2400" dirty="0" err="1">
                <a:latin typeface="Courier New" pitchFamily="49" charset="0"/>
                <a:cs typeface="Courier New" pitchFamily="49" charset="0"/>
              </a:rPr>
              <a:t>printf</a:t>
            </a:r>
            <a:r>
              <a:rPr lang="en-US" sz="2400" dirty="0">
                <a:latin typeface="Courier New" pitchFamily="49" charset="0"/>
                <a:cs typeface="Courier New" pitchFamily="49" charset="0"/>
              </a:rPr>
              <a:t>()</a:t>
            </a:r>
            <a:r>
              <a:rPr lang="en-US" sz="2400" dirty="0"/>
              <a:t> to trace your </a:t>
            </a:r>
            <a:r>
              <a:rPr lang="en-US" sz="2400" dirty="0" smtClean="0"/>
              <a:t>program</a:t>
            </a:r>
            <a:endParaRPr lang="en-US" sz="2400" i="1" dirty="0" smtClean="0">
              <a:solidFill>
                <a:srgbClr val="0000FF"/>
              </a:solidFill>
            </a:endParaRPr>
          </a:p>
        </p:txBody>
      </p:sp>
      <p:sp>
        <p:nvSpPr>
          <p:cNvPr id="2" name="Title 1"/>
          <p:cNvSpPr>
            <a:spLocks noGrp="1"/>
          </p:cNvSpPr>
          <p:nvPr>
            <p:ph type="title"/>
          </p:nvPr>
        </p:nvSpPr>
        <p:spPr/>
        <p:txBody>
          <a:bodyPr/>
          <a:lstStyle/>
          <a:p>
            <a:r>
              <a:rPr lang="en-GB" dirty="0"/>
              <a:t>Summary for </a:t>
            </a:r>
            <a:r>
              <a:rPr lang="en-GB" dirty="0" smtClean="0"/>
              <a:t>Today</a:t>
            </a:r>
            <a:endParaRPr lang="en-SG" dirty="0"/>
          </a:p>
        </p:txBody>
      </p:sp>
      <p:pic>
        <p:nvPicPr>
          <p:cNvPr id="8"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
        <p:nvSpPr>
          <p:cNvPr id="11"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15</a:t>
            </a:fld>
            <a:endParaRPr lang="en-US" sz="1000" dirty="0"/>
          </a:p>
        </p:txBody>
      </p:sp>
    </p:spTree>
    <p:extLst>
      <p:ext uri="{BB962C8B-B14F-4D97-AF65-F5344CB8AC3E}">
        <p14:creationId xmlns:p14="http://schemas.microsoft.com/office/powerpoint/2010/main" val="134702385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73163" y="2824163"/>
            <a:ext cx="6751637" cy="1143000"/>
          </a:xfrm>
        </p:spPr>
        <p:txBody>
          <a:bodyPr/>
          <a:lstStyle/>
          <a:p>
            <a:pPr algn="ctr" eaLnBrk="1" hangingPunct="1"/>
            <a:r>
              <a:rPr lang="en-GB"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GB" dirty="0" smtClean="0"/>
              <a:t>Self-reading: Testing </a:t>
            </a:r>
            <a:r>
              <a:rPr lang="en-GB" smtClean="0"/>
              <a:t>and Debugging</a:t>
            </a:r>
            <a:endParaRPr lang="en-GB" sz="9600" dirty="0"/>
          </a:p>
        </p:txBody>
      </p:sp>
      <p:sp>
        <p:nvSpPr>
          <p:cNvPr id="3" name="Content Placeholder 2"/>
          <p:cNvSpPr>
            <a:spLocks noGrp="1"/>
          </p:cNvSpPr>
          <p:nvPr>
            <p:ph idx="1"/>
          </p:nvPr>
        </p:nvSpPr>
        <p:spPr>
          <a:xfrm>
            <a:off x="457200" y="1371600"/>
            <a:ext cx="8229600" cy="1938992"/>
          </a:xfrm>
        </p:spPr>
        <p:txBody>
          <a:bodyPr>
            <a:spAutoFit/>
          </a:bodyPr>
          <a:lstStyle/>
          <a:p>
            <a:pPr>
              <a:spcBef>
                <a:spcPts val="1200"/>
              </a:spcBef>
              <a:buClr>
                <a:srgbClr val="00007D"/>
              </a:buClr>
            </a:pPr>
            <a:r>
              <a:rPr lang="en-SG" sz="2800" kern="1200" dirty="0">
                <a:solidFill>
                  <a:srgbClr val="C00000"/>
                </a:solidFill>
              </a:rPr>
              <a:t>Objectives</a:t>
            </a:r>
            <a:r>
              <a:rPr lang="en-SG" sz="2800" kern="1200" dirty="0" smtClean="0">
                <a:solidFill>
                  <a:srgbClr val="C00000"/>
                </a:solidFill>
              </a:rPr>
              <a:t>:</a:t>
            </a:r>
            <a:endParaRPr lang="en-SG" sz="2800" kern="1200" dirty="0">
              <a:solidFill>
                <a:srgbClr val="C00000"/>
              </a:solidFill>
            </a:endParaRPr>
          </a:p>
          <a:p>
            <a:pPr lvl="1">
              <a:spcBef>
                <a:spcPts val="1200"/>
              </a:spcBef>
              <a:buClr>
                <a:srgbClr val="9999CC"/>
              </a:buClr>
              <a:buFont typeface="Wingdings" pitchFamily="2" charset="2"/>
              <a:buChar char="q"/>
            </a:pPr>
            <a:r>
              <a:rPr lang="en-GB" sz="2400" dirty="0">
                <a:solidFill>
                  <a:srgbClr val="0000FF"/>
                </a:solidFill>
              </a:rPr>
              <a:t>Understand the </a:t>
            </a:r>
            <a:r>
              <a:rPr lang="en-GB" sz="2400" dirty="0" smtClean="0">
                <a:solidFill>
                  <a:srgbClr val="0000FF"/>
                </a:solidFill>
              </a:rPr>
              <a:t>importance of algorithm design and serious testing.</a:t>
            </a:r>
            <a:endParaRPr lang="en-SG" sz="2400" kern="1200" dirty="0">
              <a:solidFill>
                <a:srgbClr val="0000FF"/>
              </a:solidFill>
              <a:ea typeface="+mn-ea"/>
            </a:endParaRPr>
          </a:p>
          <a:p>
            <a:pPr lvl="1">
              <a:spcBef>
                <a:spcPts val="1200"/>
              </a:spcBef>
              <a:buClr>
                <a:srgbClr val="9999CC"/>
              </a:buClr>
              <a:buFont typeface="Wingdings" pitchFamily="2" charset="2"/>
              <a:buChar char="q"/>
            </a:pPr>
            <a:r>
              <a:rPr lang="en-SG" sz="2400" dirty="0">
                <a:solidFill>
                  <a:srgbClr val="0000FF"/>
                </a:solidFill>
              </a:rPr>
              <a:t>Understand how to test and debug your </a:t>
            </a:r>
            <a:r>
              <a:rPr lang="en-SG" sz="2400" dirty="0" smtClean="0">
                <a:solidFill>
                  <a:srgbClr val="0000FF"/>
                </a:solidFill>
              </a:rPr>
              <a:t>program.</a:t>
            </a:r>
            <a:endParaRPr lang="en-SG" sz="2400" kern="1200" dirty="0">
              <a:solidFill>
                <a:srgbClr val="0000FF"/>
              </a:solidFill>
            </a:endParaRPr>
          </a:p>
        </p:txBody>
      </p:sp>
      <p:sp>
        <p:nvSpPr>
          <p:cNvPr id="10"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solidFill>
                  <a:srgbClr val="000000"/>
                </a:solidFill>
              </a:rPr>
              <a:t>CS1010 Programming Methodology</a:t>
            </a:r>
          </a:p>
        </p:txBody>
      </p:sp>
      <p:sp>
        <p:nvSpPr>
          <p:cNvPr id="7"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2</a:t>
            </a:fld>
            <a:endParaRPr lang="en-US" sz="1000" dirty="0"/>
          </a:p>
        </p:txBody>
      </p:sp>
      <p:sp>
        <p:nvSpPr>
          <p:cNvPr id="6" name="Content Placeholder 2"/>
          <p:cNvSpPr txBox="1">
            <a:spLocks/>
          </p:cNvSpPr>
          <p:nvPr/>
        </p:nvSpPr>
        <p:spPr bwMode="auto">
          <a:xfrm>
            <a:off x="460738" y="3714398"/>
            <a:ext cx="8229600" cy="19389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buClr>
                <a:srgbClr val="00007D"/>
              </a:buClr>
            </a:pPr>
            <a:r>
              <a:rPr lang="en-SG" sz="2800" kern="1200" dirty="0" smtClean="0">
                <a:solidFill>
                  <a:srgbClr val="C00000"/>
                </a:solidFill>
              </a:rPr>
              <a:t>Remark:</a:t>
            </a:r>
          </a:p>
          <a:p>
            <a:pPr lvl="1">
              <a:spcBef>
                <a:spcPts val="1200"/>
              </a:spcBef>
              <a:buClr>
                <a:srgbClr val="9999CC"/>
              </a:buClr>
              <a:buFont typeface="Wingdings" pitchFamily="2" charset="2"/>
              <a:buChar char="q"/>
            </a:pPr>
            <a:r>
              <a:rPr lang="en-GB" sz="2400" dirty="0" smtClean="0">
                <a:solidFill>
                  <a:srgbClr val="0000FF"/>
                </a:solidFill>
              </a:rPr>
              <a:t>This slides is for your </a:t>
            </a:r>
            <a:r>
              <a:rPr lang="en-GB" sz="2400" u="sng" dirty="0" smtClean="0">
                <a:solidFill>
                  <a:srgbClr val="0000FF"/>
                </a:solidFill>
              </a:rPr>
              <a:t>self-reading</a:t>
            </a:r>
            <a:r>
              <a:rPr lang="en-GB" sz="2400" dirty="0" smtClean="0">
                <a:solidFill>
                  <a:srgbClr val="0000FF"/>
                </a:solidFill>
              </a:rPr>
              <a:t> and is helpful to your programming.</a:t>
            </a:r>
          </a:p>
          <a:p>
            <a:pPr lvl="1">
              <a:spcBef>
                <a:spcPts val="1200"/>
              </a:spcBef>
              <a:buClr>
                <a:srgbClr val="9999CC"/>
              </a:buClr>
              <a:buFont typeface="Wingdings" pitchFamily="2" charset="2"/>
              <a:buChar char="q"/>
            </a:pPr>
            <a:r>
              <a:rPr lang="en-GB" sz="2400" dirty="0" smtClean="0">
                <a:solidFill>
                  <a:srgbClr val="0000FF"/>
                </a:solidFill>
              </a:rPr>
              <a:t> </a:t>
            </a:r>
            <a:r>
              <a:rPr lang="en-SG" sz="2400" dirty="0" smtClean="0">
                <a:solidFill>
                  <a:srgbClr val="0000FF"/>
                </a:solidFill>
              </a:rPr>
              <a:t>The contents of this </a:t>
            </a:r>
            <a:r>
              <a:rPr lang="en-GB" sz="2400" dirty="0" smtClean="0">
                <a:solidFill>
                  <a:srgbClr val="0000FF"/>
                </a:solidFill>
              </a:rPr>
              <a:t>slides are </a:t>
            </a:r>
            <a:r>
              <a:rPr lang="en-GB" sz="2400" dirty="0" smtClean="0">
                <a:solidFill>
                  <a:srgbClr val="C00000"/>
                </a:solidFill>
              </a:rPr>
              <a:t>not examinable</a:t>
            </a:r>
            <a:r>
              <a:rPr lang="en-GB" sz="2400" dirty="0" smtClean="0">
                <a:solidFill>
                  <a:srgbClr val="0000FF"/>
                </a:solidFill>
              </a:rPr>
              <a:t>.</a:t>
            </a:r>
            <a:endParaRPr lang="en-SG" sz="2400" kern="1200" dirty="0">
              <a:solidFill>
                <a:srgbClr val="0000FF"/>
              </a:solidFill>
            </a:endParaRPr>
          </a:p>
        </p:txBody>
      </p:sp>
    </p:spTree>
    <p:extLst>
      <p:ext uri="{BB962C8B-B14F-4D97-AF65-F5344CB8AC3E}">
        <p14:creationId xmlns:p14="http://schemas.microsoft.com/office/powerpoint/2010/main" val="145254710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Famous </a:t>
            </a:r>
            <a:r>
              <a:rPr lang="en-US" dirty="0"/>
              <a:t>Programming </a:t>
            </a:r>
            <a:r>
              <a:rPr lang="en-US" dirty="0" smtClean="0"/>
              <a:t>Errors</a:t>
            </a:r>
            <a:endParaRPr lang="en-SG" dirty="0"/>
          </a:p>
        </p:txBody>
      </p:sp>
      <p:sp>
        <p:nvSpPr>
          <p:cNvPr id="9"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12"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3</a:t>
            </a:fld>
            <a:endParaRPr lang="en-US" sz="1000" dirty="0"/>
          </a:p>
        </p:txBody>
      </p:sp>
      <p:sp>
        <p:nvSpPr>
          <p:cNvPr id="8" name="Content Placeholder 2"/>
          <p:cNvSpPr>
            <a:spLocks noGrp="1"/>
          </p:cNvSpPr>
          <p:nvPr/>
        </p:nvSpPr>
        <p:spPr bwMode="auto">
          <a:xfrm>
            <a:off x="317481" y="1295894"/>
            <a:ext cx="8406271" cy="2517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marL="342900" lvl="1" indent="-342900">
              <a:buClr>
                <a:schemeClr val="bg2"/>
              </a:buClr>
              <a:buSzPct val="75000"/>
              <a:buFont typeface="Wingdings" pitchFamily="2" charset="2"/>
              <a:buChar char="n"/>
            </a:pPr>
            <a:r>
              <a:rPr lang="en-US" b="1" dirty="0">
                <a:solidFill>
                  <a:srgbClr val="0000FF"/>
                </a:solidFill>
              </a:rPr>
              <a:t>Mariner Bugs Out (1962)</a:t>
            </a:r>
          </a:p>
          <a:p>
            <a:pPr lvl="1">
              <a:buFont typeface="Wingdings" pitchFamily="2" charset="2"/>
              <a:buChar char="q"/>
            </a:pPr>
            <a:r>
              <a:rPr lang="en-US" sz="1600" b="1" dirty="0"/>
              <a:t>Cost:  </a:t>
            </a:r>
            <a:r>
              <a:rPr lang="en-US" sz="1600" dirty="0"/>
              <a:t>$18.5 </a:t>
            </a:r>
            <a:r>
              <a:rPr lang="en-US" sz="1600" dirty="0" smtClean="0"/>
              <a:t>million</a:t>
            </a:r>
          </a:p>
          <a:p>
            <a:pPr lvl="1">
              <a:buFont typeface="Wingdings" pitchFamily="2" charset="2"/>
              <a:buChar char="q"/>
            </a:pPr>
            <a:r>
              <a:rPr lang="en-US" sz="1600" b="1" dirty="0" smtClean="0"/>
              <a:t>Disaster:</a:t>
            </a:r>
            <a:r>
              <a:rPr lang="en-US" sz="1600" dirty="0" smtClean="0"/>
              <a:t>  The Mariner 1 rocket with a space probe headed for Venus diverted from its intended flight path shortly after launch.  Mission Control destroyed the rocket 293 seconds after liftoff.</a:t>
            </a:r>
          </a:p>
          <a:p>
            <a:pPr lvl="1">
              <a:buFont typeface="Wingdings" pitchFamily="2" charset="2"/>
              <a:buChar char="q"/>
            </a:pPr>
            <a:r>
              <a:rPr lang="en-US" sz="1600" b="1" dirty="0" smtClean="0"/>
              <a:t>Cause:</a:t>
            </a:r>
            <a:r>
              <a:rPr lang="en-US" sz="1600" dirty="0" smtClean="0"/>
              <a:t>  A programmer incorrectly transcribed a handwritten formula into computer code, missing a single superscript bar.  Without the smoothing function indicated by the bar, the software treated normal variations of velocity as if they were serious, causing faulty corrections that sent the rocket off course. </a:t>
            </a:r>
          </a:p>
        </p:txBody>
      </p:sp>
      <p:pic>
        <p:nvPicPr>
          <p:cNvPr id="11" name="Picture 10"/>
          <p:cNvPicPr>
            <a:picLocks noChangeAspect="1" noChangeArrowheads="1"/>
          </p:cNvPicPr>
          <p:nvPr/>
        </p:nvPicPr>
        <p:blipFill>
          <a:blip r:embed="rId3" cstate="print"/>
          <a:srcRect/>
          <a:stretch>
            <a:fillRect/>
          </a:stretch>
        </p:blipFill>
        <p:spPr bwMode="auto">
          <a:xfrm>
            <a:off x="7267691" y="389592"/>
            <a:ext cx="1558829" cy="1558829"/>
          </a:xfrm>
          <a:prstGeom prst="rect">
            <a:avLst/>
          </a:prstGeom>
          <a:noFill/>
          <a:ln w="9525">
            <a:noFill/>
            <a:miter lim="800000"/>
            <a:headEnd/>
            <a:tailEnd/>
          </a:ln>
        </p:spPr>
      </p:pic>
      <p:sp>
        <p:nvSpPr>
          <p:cNvPr id="13" name="Content Placeholder 2"/>
          <p:cNvSpPr txBox="1">
            <a:spLocks/>
          </p:cNvSpPr>
          <p:nvPr/>
        </p:nvSpPr>
        <p:spPr bwMode="auto">
          <a:xfrm>
            <a:off x="2036515" y="3901977"/>
            <a:ext cx="6687238" cy="2517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342900" marR="0" lvl="1" indent="-342900" defTabSz="914400" eaLnBrk="0" latinLnBrk="0" hangingPunct="0">
              <a:lnSpc>
                <a:spcPct val="100000"/>
              </a:lnSpc>
              <a:spcBef>
                <a:spcPct val="20000"/>
              </a:spcBef>
              <a:buClr>
                <a:schemeClr val="bg2"/>
              </a:buClr>
              <a:buSzPct val="75000"/>
              <a:buFont typeface="Wingdings" pitchFamily="2" charset="2"/>
              <a:buChar char="n"/>
              <a:tabLst/>
              <a:defRPr/>
            </a:pPr>
            <a:r>
              <a:rPr lang="en-US" sz="2000" b="1" dirty="0">
                <a:solidFill>
                  <a:srgbClr val="0000FF"/>
                </a:solidFill>
                <a:latin typeface="+mn-lt"/>
                <a:cs typeface="+mn-cs"/>
              </a:rPr>
              <a:t>Mars Climate Crasher (1998)</a:t>
            </a:r>
          </a:p>
          <a:p>
            <a:pPr marL="742950" marR="0" lvl="1" indent="-285750" defTabSz="914400" eaLnBrk="0" latinLnBrk="0" hangingPunct="0">
              <a:lnSpc>
                <a:spcPct val="100000"/>
              </a:lnSpc>
              <a:spcBef>
                <a:spcPct val="20000"/>
              </a:spcBef>
              <a:buClr>
                <a:schemeClr val="accent2"/>
              </a:buClr>
              <a:buSzPct val="80000"/>
              <a:buFont typeface="Wingdings" pitchFamily="2" charset="2"/>
              <a:buChar char="q"/>
              <a:tabLst/>
              <a:defRPr/>
            </a:pPr>
            <a:r>
              <a:rPr lang="en-US" sz="1600" b="1" dirty="0">
                <a:latin typeface="+mn-lt"/>
                <a:cs typeface="+mn-cs"/>
              </a:rPr>
              <a:t>Cost:  </a:t>
            </a:r>
            <a:r>
              <a:rPr lang="en-US" sz="1600" dirty="0">
                <a:latin typeface="+mn-lt"/>
                <a:cs typeface="+mn-cs"/>
              </a:rPr>
              <a:t>$125 </a:t>
            </a:r>
            <a:r>
              <a:rPr lang="en-US" sz="1600" dirty="0" smtClean="0">
                <a:latin typeface="+mn-lt"/>
                <a:cs typeface="+mn-cs"/>
              </a:rPr>
              <a:t>million</a:t>
            </a:r>
          </a:p>
          <a:p>
            <a:pPr marL="742950" marR="0" lvl="1" indent="-285750" defTabSz="914400" eaLnBrk="0" latinLnBrk="0" hangingPunct="0">
              <a:lnSpc>
                <a:spcPct val="100000"/>
              </a:lnSpc>
              <a:spcBef>
                <a:spcPct val="20000"/>
              </a:spcBef>
              <a:buClr>
                <a:schemeClr val="accent2"/>
              </a:buClr>
              <a:buSzPct val="80000"/>
              <a:buFont typeface="Wingdings" pitchFamily="2" charset="2"/>
              <a:buChar char="q"/>
              <a:tabLst/>
              <a:defRPr/>
            </a:pPr>
            <a:r>
              <a:rPr kumimoji="0" lang="en-US" sz="1600" b="1" i="0" u="none" strike="noStrike" kern="0" cap="none" spc="0" normalizeH="0" baseline="0" noProof="0" dirty="0" smtClean="0">
                <a:ln>
                  <a:noFill/>
                </a:ln>
                <a:solidFill>
                  <a:schemeClr val="tx1"/>
                </a:solidFill>
                <a:effectLst/>
                <a:uLnTx/>
                <a:uFillTx/>
                <a:latin typeface="+mn-lt"/>
                <a:cs typeface="+mn-cs"/>
              </a:rPr>
              <a:t>Disaster:</a:t>
            </a:r>
            <a:r>
              <a:rPr kumimoji="0" lang="en-US" sz="1600" b="0" i="0" u="none" strike="noStrike" kern="0" cap="none" spc="0" normalizeH="0" baseline="0" noProof="0" dirty="0" smtClean="0">
                <a:ln>
                  <a:noFill/>
                </a:ln>
                <a:solidFill>
                  <a:schemeClr val="tx1"/>
                </a:solidFill>
                <a:effectLst/>
                <a:uLnTx/>
                <a:uFillTx/>
                <a:latin typeface="+mn-lt"/>
                <a:cs typeface="+mn-cs"/>
              </a:rPr>
              <a:t>  After a 286-day journey from Earth, the Mars Climate Orbiter fired its engines to push into orbit around Mars.  The engines fired, but the spacecraft fell too far into the planet’s atmosphere, likely causing it to crash on Mars. </a:t>
            </a:r>
          </a:p>
          <a:p>
            <a:pPr marL="742950" marR="0" lvl="1" indent="-285750" defTabSz="914400" eaLnBrk="0" latinLnBrk="0" hangingPunct="0">
              <a:lnSpc>
                <a:spcPct val="100000"/>
              </a:lnSpc>
              <a:spcBef>
                <a:spcPct val="20000"/>
              </a:spcBef>
              <a:buClr>
                <a:schemeClr val="accent2"/>
              </a:buClr>
              <a:buSzPct val="80000"/>
              <a:buFont typeface="Wingdings" pitchFamily="2" charset="2"/>
              <a:buChar char="q"/>
              <a:tabLst/>
              <a:defRPr/>
            </a:pPr>
            <a:r>
              <a:rPr kumimoji="0" lang="en-US" sz="1600" b="1" i="0" u="none" strike="noStrike" kern="0" cap="none" spc="0" normalizeH="0" baseline="0" noProof="0" dirty="0" smtClean="0">
                <a:ln>
                  <a:noFill/>
                </a:ln>
                <a:solidFill>
                  <a:schemeClr val="tx1"/>
                </a:solidFill>
                <a:effectLst/>
                <a:uLnTx/>
                <a:uFillTx/>
                <a:latin typeface="+mn-lt"/>
                <a:cs typeface="+mn-cs"/>
              </a:rPr>
              <a:t>Cause:</a:t>
            </a:r>
            <a:r>
              <a:rPr kumimoji="0" lang="en-US" sz="1600" b="0" i="0" u="none" strike="noStrike" kern="0" cap="none" spc="0" normalizeH="0" baseline="0" noProof="0" dirty="0" smtClean="0">
                <a:ln>
                  <a:noFill/>
                </a:ln>
                <a:solidFill>
                  <a:schemeClr val="tx1"/>
                </a:solidFill>
                <a:effectLst/>
                <a:uLnTx/>
                <a:uFillTx/>
                <a:latin typeface="+mn-lt"/>
                <a:cs typeface="+mn-cs"/>
              </a:rPr>
              <a:t>  The  software that controlled the Orbiter thrusters used imperial units (pounds of force), rather than metric units (</a:t>
            </a:r>
            <a:r>
              <a:rPr kumimoji="0" lang="en-US" sz="1600" b="0" i="0" u="none" strike="noStrike" kern="0" cap="none" spc="0" normalizeH="0" baseline="0" noProof="0" dirty="0" err="1" smtClean="0">
                <a:ln>
                  <a:noFill/>
                </a:ln>
                <a:solidFill>
                  <a:schemeClr val="tx1"/>
                </a:solidFill>
                <a:effectLst/>
                <a:uLnTx/>
                <a:uFillTx/>
                <a:latin typeface="+mn-lt"/>
                <a:cs typeface="+mn-cs"/>
              </a:rPr>
              <a:t>Newtons</a:t>
            </a:r>
            <a:r>
              <a:rPr kumimoji="0" lang="en-US" sz="1600" b="0" i="0" u="none" strike="noStrike" kern="0" cap="none" spc="0" normalizeH="0" baseline="0" noProof="0" dirty="0" smtClean="0">
                <a:ln>
                  <a:noFill/>
                </a:ln>
                <a:solidFill>
                  <a:schemeClr val="tx1"/>
                </a:solidFill>
                <a:effectLst/>
                <a:uLnTx/>
                <a:uFillTx/>
                <a:latin typeface="+mn-lt"/>
                <a:cs typeface="+mn-cs"/>
              </a:rPr>
              <a:t>) as specified by NASA.</a:t>
            </a:r>
          </a:p>
        </p:txBody>
      </p:sp>
      <p:pic>
        <p:nvPicPr>
          <p:cNvPr id="14" name="Picture 13"/>
          <p:cNvPicPr>
            <a:picLocks noChangeAspect="1" noChangeArrowheads="1"/>
          </p:cNvPicPr>
          <p:nvPr/>
        </p:nvPicPr>
        <p:blipFill>
          <a:blip r:embed="rId4" cstate="print"/>
          <a:srcRect/>
          <a:stretch>
            <a:fillRect/>
          </a:stretch>
        </p:blipFill>
        <p:spPr bwMode="auto">
          <a:xfrm>
            <a:off x="373790" y="4368215"/>
            <a:ext cx="1993230" cy="1561364"/>
          </a:xfrm>
          <a:prstGeom prst="rect">
            <a:avLst/>
          </a:prstGeom>
          <a:noFill/>
          <a:ln w="9525">
            <a:noFill/>
            <a:miter lim="800000"/>
            <a:headEnd/>
            <a:tailEnd/>
          </a:ln>
        </p:spPr>
      </p:pic>
    </p:spTree>
    <p:extLst>
      <p:ext uri="{BB962C8B-B14F-4D97-AF65-F5344CB8AC3E}">
        <p14:creationId xmlns:p14="http://schemas.microsoft.com/office/powerpoint/2010/main" val="21463391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p:cNvSpPr txBox="1">
            <a:spLocks/>
          </p:cNvSpPr>
          <p:nvPr/>
        </p:nvSpPr>
        <p:spPr bwMode="auto">
          <a:xfrm>
            <a:off x="460738" y="4033388"/>
            <a:ext cx="8229600" cy="19020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a:solidFill>
                  <a:schemeClr val="tx1"/>
                </a:solidFill>
              </a:rPr>
              <a:t>Why does a program </a:t>
            </a:r>
            <a:r>
              <a:rPr lang="en-US" dirty="0"/>
              <a:t>“core dump”</a:t>
            </a:r>
            <a:r>
              <a:rPr lang="en-US" dirty="0">
                <a:solidFill>
                  <a:schemeClr val="tx1"/>
                </a:solidFill>
              </a:rPr>
              <a:t>?</a:t>
            </a:r>
            <a:endParaRPr lang="en-US" dirty="0" smtClean="0">
              <a:solidFill>
                <a:schemeClr val="tx1"/>
              </a:solidFill>
            </a:endParaRPr>
          </a:p>
          <a:p>
            <a:pPr lvl="1">
              <a:buFont typeface="Wingdings" pitchFamily="2" charset="2"/>
              <a:buChar char="q"/>
            </a:pPr>
            <a:r>
              <a:rPr lang="en-US" sz="1800" dirty="0"/>
              <a:t>Early computers used</a:t>
            </a:r>
            <a:br>
              <a:rPr lang="en-US" sz="1800" dirty="0"/>
            </a:br>
            <a:r>
              <a:rPr lang="en-US" sz="1800" dirty="0"/>
              <a:t>tiny magnetic</a:t>
            </a:r>
            <a:br>
              <a:rPr lang="en-US" sz="1800" dirty="0"/>
            </a:br>
            <a:r>
              <a:rPr lang="en-US" sz="1800" dirty="0"/>
              <a:t>cores (rings) as</a:t>
            </a:r>
            <a:br>
              <a:rPr lang="en-US" sz="1800" dirty="0"/>
            </a:br>
            <a:r>
              <a:rPr lang="en-US" sz="1800" dirty="0"/>
              <a:t>memory cells to hold</a:t>
            </a:r>
            <a:br>
              <a:rPr lang="en-US" sz="1800" dirty="0"/>
            </a:br>
            <a:r>
              <a:rPr lang="en-US" sz="1800" dirty="0"/>
              <a:t>0 and 1 values.</a:t>
            </a:r>
            <a:endParaRPr lang="en-SG" dirty="0"/>
          </a:p>
        </p:txBody>
      </p:sp>
      <p:sp>
        <p:nvSpPr>
          <p:cNvPr id="3" name="Content Placeholder 2"/>
          <p:cNvSpPr>
            <a:spLocks noGrp="1"/>
          </p:cNvSpPr>
          <p:nvPr>
            <p:ph idx="1"/>
          </p:nvPr>
        </p:nvSpPr>
        <p:spPr>
          <a:xfrm>
            <a:off x="457200" y="1371600"/>
            <a:ext cx="8229600" cy="1902059"/>
          </a:xfrm>
        </p:spPr>
        <p:txBody>
          <a:bodyPr>
            <a:spAutoFit/>
          </a:bodyPr>
          <a:lstStyle/>
          <a:p>
            <a:r>
              <a:rPr lang="en-US" dirty="0">
                <a:solidFill>
                  <a:schemeClr val="tx1"/>
                </a:solidFill>
              </a:rPr>
              <a:t>Where does the term </a:t>
            </a:r>
            <a:r>
              <a:rPr lang="en-US" dirty="0"/>
              <a:t>“debugging” </a:t>
            </a:r>
            <a:r>
              <a:rPr lang="en-US" dirty="0">
                <a:solidFill>
                  <a:schemeClr val="tx1"/>
                </a:solidFill>
              </a:rPr>
              <a:t>come from</a:t>
            </a:r>
            <a:r>
              <a:rPr lang="en-US" dirty="0" smtClean="0">
                <a:solidFill>
                  <a:schemeClr val="tx1"/>
                </a:solidFill>
              </a:rPr>
              <a:t>?</a:t>
            </a:r>
          </a:p>
          <a:p>
            <a:pPr lvl="1">
              <a:buFont typeface="Wingdings" pitchFamily="2" charset="2"/>
              <a:buChar char="q"/>
            </a:pPr>
            <a:r>
              <a:rPr lang="en-US" sz="1800" dirty="0"/>
              <a:t>Very early computers used mechanical relays for switching currents. However, most likely the term</a:t>
            </a:r>
            <a:br>
              <a:rPr lang="en-US" sz="1800" dirty="0"/>
            </a:br>
            <a:r>
              <a:rPr lang="en-US" sz="1800" dirty="0"/>
              <a:t>bug existed before</a:t>
            </a:r>
            <a:br>
              <a:rPr lang="en-US" sz="1800" dirty="0"/>
            </a:br>
            <a:r>
              <a:rPr lang="en-US" sz="1800" dirty="0"/>
              <a:t>the “moth-in-a-relay”</a:t>
            </a:r>
            <a:br>
              <a:rPr lang="en-US" sz="1800" dirty="0"/>
            </a:br>
            <a:r>
              <a:rPr lang="en-US" sz="1800" dirty="0"/>
              <a:t>story</a:t>
            </a:r>
            <a:r>
              <a:rPr lang="en-US" sz="1800" dirty="0" smtClean="0"/>
              <a:t>.</a:t>
            </a:r>
            <a:endParaRPr lang="en-SG" dirty="0"/>
          </a:p>
        </p:txBody>
      </p:sp>
      <p:sp>
        <p:nvSpPr>
          <p:cNvPr id="2" name="Title 1"/>
          <p:cNvSpPr>
            <a:spLocks noGrp="1"/>
          </p:cNvSpPr>
          <p:nvPr>
            <p:ph type="title"/>
          </p:nvPr>
        </p:nvSpPr>
        <p:spPr/>
        <p:txBody>
          <a:bodyPr/>
          <a:lstStyle/>
          <a:p>
            <a:r>
              <a:rPr lang="en-US" dirty="0" smtClean="0"/>
              <a:t>Testing </a:t>
            </a:r>
            <a:r>
              <a:rPr lang="en-US" dirty="0"/>
              <a:t>and Debugging (1/7)</a:t>
            </a:r>
            <a:endParaRPr lang="en-SG" dirty="0"/>
          </a:p>
        </p:txBody>
      </p:sp>
      <p:sp>
        <p:nvSpPr>
          <p:cNvPr id="32"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grpSp>
        <p:nvGrpSpPr>
          <p:cNvPr id="20" name="Group 15"/>
          <p:cNvGrpSpPr>
            <a:grpSpLocks/>
          </p:cNvGrpSpPr>
          <p:nvPr/>
        </p:nvGrpSpPr>
        <p:grpSpPr bwMode="auto">
          <a:xfrm>
            <a:off x="6335823" y="2406689"/>
            <a:ext cx="2509260" cy="3635587"/>
            <a:chOff x="6551435" y="2469367"/>
            <a:chExt cx="2508662" cy="3635555"/>
          </a:xfrm>
        </p:grpSpPr>
        <p:sp>
          <p:nvSpPr>
            <p:cNvPr id="21" name="TextBox 6"/>
            <p:cNvSpPr txBox="1">
              <a:spLocks noChangeArrowheads="1"/>
            </p:cNvSpPr>
            <p:nvPr/>
          </p:nvSpPr>
          <p:spPr bwMode="auto">
            <a:xfrm>
              <a:off x="6551435" y="2774873"/>
              <a:ext cx="1625251" cy="369329"/>
            </a:xfrm>
            <a:prstGeom prst="rect">
              <a:avLst/>
            </a:prstGeom>
            <a:noFill/>
            <a:ln w="9525">
              <a:noFill/>
              <a:miter lim="800000"/>
              <a:headEnd/>
              <a:tailEnd/>
            </a:ln>
          </p:spPr>
          <p:txBody>
            <a:bodyPr wrap="none">
              <a:spAutoFit/>
            </a:bodyPr>
            <a:lstStyle/>
            <a:p>
              <a:r>
                <a:rPr lang="en-US" dirty="0">
                  <a:solidFill>
                    <a:srgbClr val="C00000"/>
                  </a:solidFill>
                  <a:latin typeface="Calibri" pitchFamily="34" charset="0"/>
                  <a:cs typeface="Calibri" pitchFamily="34" charset="0"/>
                </a:rPr>
                <a:t>Electro-magnet</a:t>
              </a:r>
            </a:p>
          </p:txBody>
        </p:sp>
        <p:sp>
          <p:nvSpPr>
            <p:cNvPr id="22" name="TextBox 9"/>
            <p:cNvSpPr txBox="1">
              <a:spLocks noChangeArrowheads="1"/>
            </p:cNvSpPr>
            <p:nvPr/>
          </p:nvSpPr>
          <p:spPr bwMode="auto">
            <a:xfrm>
              <a:off x="7012011" y="2469367"/>
              <a:ext cx="2048086" cy="369329"/>
            </a:xfrm>
            <a:prstGeom prst="rect">
              <a:avLst/>
            </a:prstGeom>
            <a:noFill/>
            <a:ln w="9525">
              <a:noFill/>
              <a:miter lim="800000"/>
              <a:headEnd/>
              <a:tailEnd/>
            </a:ln>
          </p:spPr>
          <p:txBody>
            <a:bodyPr wrap="none">
              <a:spAutoFit/>
            </a:bodyPr>
            <a:lstStyle/>
            <a:p>
              <a:r>
                <a:rPr lang="en-US" dirty="0">
                  <a:solidFill>
                    <a:srgbClr val="C00000"/>
                  </a:solidFill>
                  <a:latin typeface="Calibri" pitchFamily="34" charset="0"/>
                  <a:cs typeface="Calibri" pitchFamily="34" charset="0"/>
                </a:rPr>
                <a:t>Moveable armature</a:t>
              </a:r>
            </a:p>
          </p:txBody>
        </p:sp>
        <p:sp>
          <p:nvSpPr>
            <p:cNvPr id="23" name="TextBox 10"/>
            <p:cNvSpPr txBox="1">
              <a:spLocks noChangeArrowheads="1"/>
            </p:cNvSpPr>
            <p:nvPr/>
          </p:nvSpPr>
          <p:spPr bwMode="auto">
            <a:xfrm>
              <a:off x="7086600" y="5181600"/>
              <a:ext cx="1499349" cy="923322"/>
            </a:xfrm>
            <a:prstGeom prst="rect">
              <a:avLst/>
            </a:prstGeom>
            <a:noFill/>
            <a:ln w="9525">
              <a:noFill/>
              <a:miter lim="800000"/>
              <a:headEnd/>
              <a:tailEnd/>
            </a:ln>
          </p:spPr>
          <p:txBody>
            <a:bodyPr wrap="none">
              <a:spAutoFit/>
            </a:bodyPr>
            <a:lstStyle/>
            <a:p>
              <a:r>
                <a:rPr lang="en-US" dirty="0">
                  <a:solidFill>
                    <a:srgbClr val="C00000"/>
                  </a:solidFill>
                  <a:latin typeface="Calibri" pitchFamily="34" charset="0"/>
                  <a:cs typeface="Calibri" pitchFamily="34" charset="0"/>
                </a:rPr>
                <a:t>Space</a:t>
              </a:r>
            </a:p>
            <a:p>
              <a:r>
                <a:rPr lang="en-US" dirty="0">
                  <a:solidFill>
                    <a:srgbClr val="0000FF"/>
                  </a:solidFill>
                  <a:latin typeface="Calibri" pitchFamily="34" charset="0"/>
                  <a:cs typeface="Calibri" pitchFamily="34" charset="0"/>
                </a:rPr>
                <a:t>(Bugs </a:t>
              </a:r>
              <a:r>
                <a:rPr lang="en-US" dirty="0" smtClean="0">
                  <a:solidFill>
                    <a:srgbClr val="0000FF"/>
                  </a:solidFill>
                  <a:latin typeface="Calibri" pitchFamily="34" charset="0"/>
                  <a:cs typeface="Calibri" pitchFamily="34" charset="0"/>
                </a:rPr>
                <a:t>may </a:t>
              </a:r>
              <a:r>
                <a:rPr lang="en-US" dirty="0">
                  <a:solidFill>
                    <a:srgbClr val="0000FF"/>
                  </a:solidFill>
                  <a:latin typeface="Calibri" pitchFamily="34" charset="0"/>
                  <a:cs typeface="Calibri" pitchFamily="34" charset="0"/>
                </a:rPr>
                <a:t>get</a:t>
              </a:r>
            </a:p>
            <a:p>
              <a:r>
                <a:rPr lang="en-US" dirty="0">
                  <a:solidFill>
                    <a:srgbClr val="0000FF"/>
                  </a:solidFill>
                  <a:latin typeface="Calibri" pitchFamily="34" charset="0"/>
                  <a:cs typeface="Calibri" pitchFamily="34" charset="0"/>
                </a:rPr>
                <a:t>stuck here!)</a:t>
              </a:r>
            </a:p>
          </p:txBody>
        </p:sp>
        <p:pic>
          <p:nvPicPr>
            <p:cNvPr id="24" name="Picture 5"/>
            <p:cNvPicPr>
              <a:picLocks noChangeAspect="1" noChangeArrowheads="1"/>
            </p:cNvPicPr>
            <p:nvPr/>
          </p:nvPicPr>
          <p:blipFill>
            <a:blip r:embed="rId3" cstate="print"/>
            <a:srcRect/>
            <a:stretch>
              <a:fillRect/>
            </a:stretch>
          </p:blipFill>
          <p:spPr bwMode="auto">
            <a:xfrm>
              <a:off x="6872288" y="3265488"/>
              <a:ext cx="1714500" cy="1676400"/>
            </a:xfrm>
            <a:prstGeom prst="rect">
              <a:avLst/>
            </a:prstGeom>
            <a:noFill/>
            <a:ln w="9525">
              <a:noFill/>
              <a:miter lim="800000"/>
              <a:headEnd/>
              <a:tailEnd/>
            </a:ln>
          </p:spPr>
        </p:pic>
        <p:cxnSp>
          <p:nvCxnSpPr>
            <p:cNvPr id="25" name="Straight Arrow Connector 13"/>
            <p:cNvCxnSpPr>
              <a:cxnSpLocks noChangeShapeType="1"/>
            </p:cNvCxnSpPr>
            <p:nvPr/>
          </p:nvCxnSpPr>
          <p:spPr bwMode="auto">
            <a:xfrm rot="5400000">
              <a:off x="7930356" y="3031332"/>
              <a:ext cx="892175" cy="468312"/>
            </a:xfrm>
            <a:prstGeom prst="straightConnector1">
              <a:avLst/>
            </a:prstGeom>
            <a:noFill/>
            <a:ln w="25400" cap="sq" algn="ctr">
              <a:solidFill>
                <a:srgbClr val="FF0000"/>
              </a:solidFill>
              <a:round/>
              <a:headEnd type="none" w="sm" len="sm"/>
              <a:tailEnd type="arrow" w="med" len="med"/>
            </a:ln>
          </p:spPr>
        </p:cxnSp>
        <p:cxnSp>
          <p:nvCxnSpPr>
            <p:cNvPr id="26" name="Straight Arrow Connector 15"/>
            <p:cNvCxnSpPr>
              <a:cxnSpLocks noChangeShapeType="1"/>
            </p:cNvCxnSpPr>
            <p:nvPr/>
          </p:nvCxnSpPr>
          <p:spPr bwMode="auto">
            <a:xfrm>
              <a:off x="7151688" y="3146425"/>
              <a:ext cx="587375" cy="533400"/>
            </a:xfrm>
            <a:prstGeom prst="straightConnector1">
              <a:avLst/>
            </a:prstGeom>
            <a:noFill/>
            <a:ln w="25400" cap="sq" algn="ctr">
              <a:solidFill>
                <a:srgbClr val="FF0000"/>
              </a:solidFill>
              <a:round/>
              <a:headEnd type="none" w="sm" len="sm"/>
              <a:tailEnd type="arrow" w="med" len="med"/>
            </a:ln>
          </p:spPr>
        </p:cxnSp>
        <p:cxnSp>
          <p:nvCxnSpPr>
            <p:cNvPr id="27" name="Straight Arrow Connector 17"/>
            <p:cNvCxnSpPr>
              <a:cxnSpLocks noChangeShapeType="1"/>
            </p:cNvCxnSpPr>
            <p:nvPr/>
          </p:nvCxnSpPr>
          <p:spPr bwMode="auto">
            <a:xfrm rot="5400000" flipH="1" flipV="1">
              <a:off x="7113588" y="4262438"/>
              <a:ext cx="1436687" cy="446087"/>
            </a:xfrm>
            <a:prstGeom prst="straightConnector1">
              <a:avLst/>
            </a:prstGeom>
            <a:noFill/>
            <a:ln w="25400" cap="sq" algn="ctr">
              <a:solidFill>
                <a:srgbClr val="FF0000"/>
              </a:solidFill>
              <a:round/>
              <a:headEnd type="none" w="sm" len="sm"/>
              <a:tailEnd type="arrow" w="med" len="med"/>
            </a:ln>
          </p:spPr>
        </p:cxnSp>
      </p:grpSp>
      <p:pic>
        <p:nvPicPr>
          <p:cNvPr id="28" name="Picture 6"/>
          <p:cNvPicPr>
            <a:picLocks noChangeAspect="1" noChangeArrowheads="1"/>
          </p:cNvPicPr>
          <p:nvPr/>
        </p:nvPicPr>
        <p:blipFill>
          <a:blip r:embed="rId4" cstate="print"/>
          <a:srcRect/>
          <a:stretch>
            <a:fillRect/>
          </a:stretch>
        </p:blipFill>
        <p:spPr bwMode="auto">
          <a:xfrm>
            <a:off x="4198128" y="4625672"/>
            <a:ext cx="1825625" cy="1822450"/>
          </a:xfrm>
          <a:prstGeom prst="rect">
            <a:avLst/>
          </a:prstGeom>
          <a:noFill/>
          <a:ln w="9525">
            <a:noFill/>
            <a:miter lim="800000"/>
            <a:headEnd/>
            <a:tailEnd/>
          </a:ln>
        </p:spPr>
      </p:pic>
      <p:grpSp>
        <p:nvGrpSpPr>
          <p:cNvPr id="29" name="Group 16"/>
          <p:cNvGrpSpPr>
            <a:grpSpLocks/>
          </p:cNvGrpSpPr>
          <p:nvPr/>
        </p:nvGrpSpPr>
        <p:grpSpPr bwMode="auto">
          <a:xfrm>
            <a:off x="1769374" y="2444745"/>
            <a:ext cx="4447133" cy="1489950"/>
            <a:chOff x="1899264" y="2497392"/>
            <a:chExt cx="4447667" cy="1489950"/>
          </a:xfrm>
        </p:grpSpPr>
        <p:pic>
          <p:nvPicPr>
            <p:cNvPr id="30" name="Picture 7"/>
            <p:cNvPicPr>
              <a:picLocks noChangeAspect="1" noChangeArrowheads="1"/>
            </p:cNvPicPr>
            <p:nvPr/>
          </p:nvPicPr>
          <p:blipFill>
            <a:blip r:embed="rId5" cstate="print"/>
            <a:srcRect/>
            <a:stretch>
              <a:fillRect/>
            </a:stretch>
          </p:blipFill>
          <p:spPr bwMode="auto">
            <a:xfrm>
              <a:off x="4456012" y="2497392"/>
              <a:ext cx="1890919" cy="1489950"/>
            </a:xfrm>
            <a:prstGeom prst="rect">
              <a:avLst/>
            </a:prstGeom>
            <a:noFill/>
            <a:ln w="9525">
              <a:noFill/>
              <a:miter lim="800000"/>
              <a:headEnd/>
              <a:tailEnd/>
            </a:ln>
          </p:spPr>
        </p:pic>
        <p:sp>
          <p:nvSpPr>
            <p:cNvPr id="31" name="TextBox 20"/>
            <p:cNvSpPr txBox="1">
              <a:spLocks noChangeArrowheads="1"/>
            </p:cNvSpPr>
            <p:nvPr/>
          </p:nvSpPr>
          <p:spPr bwMode="auto">
            <a:xfrm>
              <a:off x="1899264" y="3218206"/>
              <a:ext cx="2648995" cy="646331"/>
            </a:xfrm>
            <a:prstGeom prst="rect">
              <a:avLst/>
            </a:prstGeom>
            <a:noFill/>
            <a:ln w="9525">
              <a:noFill/>
              <a:miter lim="800000"/>
              <a:headEnd/>
              <a:tailEnd/>
            </a:ln>
          </p:spPr>
          <p:txBody>
            <a:bodyPr wrap="none">
              <a:spAutoFit/>
            </a:bodyPr>
            <a:lstStyle/>
            <a:p>
              <a:r>
                <a:rPr lang="en-US" dirty="0">
                  <a:solidFill>
                    <a:srgbClr val="C00000"/>
                  </a:solidFill>
                  <a:latin typeface="Calibri" pitchFamily="34" charset="0"/>
                  <a:cs typeface="Calibri" pitchFamily="34" charset="0"/>
                </a:rPr>
                <a:t>Notebook with moth from</a:t>
              </a:r>
              <a:br>
                <a:rPr lang="en-US" dirty="0">
                  <a:solidFill>
                    <a:srgbClr val="C00000"/>
                  </a:solidFill>
                  <a:latin typeface="Calibri" pitchFamily="34" charset="0"/>
                  <a:cs typeface="Calibri" pitchFamily="34" charset="0"/>
                </a:rPr>
              </a:br>
              <a:r>
                <a:rPr lang="en-US" dirty="0">
                  <a:solidFill>
                    <a:srgbClr val="C00000"/>
                  </a:solidFill>
                  <a:latin typeface="Calibri" pitchFamily="34" charset="0"/>
                  <a:cs typeface="Calibri" pitchFamily="34" charset="0"/>
                </a:rPr>
                <a:t>Mark II computer:</a:t>
              </a:r>
            </a:p>
          </p:txBody>
        </p:sp>
      </p:grpSp>
      <p:sp>
        <p:nvSpPr>
          <p:cNvPr id="33"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4</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750"/>
                                  </p:stCondLst>
                                  <p:childTnLst>
                                    <p:set>
                                      <p:cBhvr>
                                        <p:cTn id="12" dur="1" fill="hold">
                                          <p:stCondLst>
                                            <p:cond delay="0"/>
                                          </p:stCondLst>
                                        </p:cTn>
                                        <p:tgtEl>
                                          <p:spTgt spid="29"/>
                                        </p:tgtEl>
                                        <p:attrNameLst>
                                          <p:attrName>style.visibility</p:attrName>
                                        </p:attrNameLst>
                                      </p:cBhvr>
                                      <p:to>
                                        <p:strVal val="visible"/>
                                      </p:to>
                                    </p:set>
                                    <p:animEffect transition="in" filter="dissolve">
                                      <p:cBhvr>
                                        <p:cTn id="13" dur="500"/>
                                        <p:tgtEl>
                                          <p:spTgt spid="29"/>
                                        </p:tgtEl>
                                      </p:cBhvr>
                                    </p:animEffect>
                                  </p:childTnLst>
                                </p:cTn>
                              </p:par>
                              <p:par>
                                <p:cTn id="14" presetID="9" presetClass="entr" presetSubtype="0" fill="hold" nodeType="withEffect">
                                  <p:stCondLst>
                                    <p:cond delay="750"/>
                                  </p:stCondLst>
                                  <p:childTnLst>
                                    <p:set>
                                      <p:cBhvr>
                                        <p:cTn id="15" dur="1" fill="hold">
                                          <p:stCondLst>
                                            <p:cond delay="0"/>
                                          </p:stCondLst>
                                        </p:cTn>
                                        <p:tgtEl>
                                          <p:spTgt spid="20"/>
                                        </p:tgtEl>
                                        <p:attrNameLst>
                                          <p:attrName>style.visibility</p:attrName>
                                        </p:attrNameLst>
                                      </p:cBhvr>
                                      <p:to>
                                        <p:strVal val="visible"/>
                                      </p:to>
                                    </p:set>
                                    <p:animEffect transition="in" filter="dissolv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dissolve">
                                      <p:cBhvr>
                                        <p:cTn id="21" dur="500"/>
                                        <p:tgtEl>
                                          <p:spTgt spid="34">
                                            <p:txEl>
                                              <p:pRg st="0" end="0"/>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animEffect transition="in" filter="dissolve">
                                      <p:cBhvr>
                                        <p:cTn id="24" dur="500"/>
                                        <p:tgtEl>
                                          <p:spTgt spid="34">
                                            <p:txEl>
                                              <p:pRg st="1" end="1"/>
                                            </p:txEl>
                                          </p:spTgt>
                                        </p:tgtEl>
                                      </p:cBhvr>
                                    </p:animEffect>
                                  </p:childTnLst>
                                </p:cTn>
                              </p:par>
                              <p:par>
                                <p:cTn id="25" presetID="9" presetClass="entr" presetSubtype="0" fill="hold" nodeType="withEffect">
                                  <p:stCondLst>
                                    <p:cond delay="75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grpSp>
        <p:nvGrpSpPr>
          <p:cNvPr id="2" name="Group 23"/>
          <p:cNvGrpSpPr>
            <a:grpSpLocks/>
          </p:cNvGrpSpPr>
          <p:nvPr/>
        </p:nvGrpSpPr>
        <p:grpSpPr bwMode="auto">
          <a:xfrm>
            <a:off x="2120601" y="4341055"/>
            <a:ext cx="4343400" cy="1676400"/>
            <a:chOff x="1728" y="2832"/>
            <a:chExt cx="2736" cy="1056"/>
          </a:xfrm>
        </p:grpSpPr>
        <p:grpSp>
          <p:nvGrpSpPr>
            <p:cNvPr id="3" name="Group 18"/>
            <p:cNvGrpSpPr>
              <a:grpSpLocks/>
            </p:cNvGrpSpPr>
            <p:nvPr/>
          </p:nvGrpSpPr>
          <p:grpSpPr bwMode="auto">
            <a:xfrm>
              <a:off x="1728" y="2880"/>
              <a:ext cx="1008" cy="432"/>
              <a:chOff x="1728" y="2880"/>
              <a:chExt cx="1008" cy="432"/>
            </a:xfrm>
          </p:grpSpPr>
          <p:sp>
            <p:nvSpPr>
              <p:cNvPr id="47124"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7125"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dirty="0"/>
                  <a:t>Testing</a:t>
                </a:r>
              </a:p>
            </p:txBody>
          </p:sp>
        </p:grpSp>
        <p:sp>
          <p:nvSpPr>
            <p:cNvPr id="47112" name="Text Box 19"/>
            <p:cNvSpPr txBox="1">
              <a:spLocks noChangeArrowheads="1"/>
            </p:cNvSpPr>
            <p:nvPr/>
          </p:nvSpPr>
          <p:spPr bwMode="auto">
            <a:xfrm>
              <a:off x="3888" y="3408"/>
              <a:ext cx="480"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pPr>
              <a:r>
                <a:rPr lang="en-US" b="1"/>
                <a:t>Yes</a:t>
              </a:r>
            </a:p>
          </p:txBody>
        </p:sp>
        <p:grpSp>
          <p:nvGrpSpPr>
            <p:cNvPr id="4" name="Group 20"/>
            <p:cNvGrpSpPr>
              <a:grpSpLocks/>
            </p:cNvGrpSpPr>
            <p:nvPr/>
          </p:nvGrpSpPr>
          <p:grpSpPr bwMode="auto">
            <a:xfrm>
              <a:off x="3312" y="2832"/>
              <a:ext cx="1152" cy="576"/>
              <a:chOff x="2640" y="2928"/>
              <a:chExt cx="1152" cy="576"/>
            </a:xfrm>
          </p:grpSpPr>
          <p:sp>
            <p:nvSpPr>
              <p:cNvPr id="47122" name="AutoShape 21"/>
              <p:cNvSpPr>
                <a:spLocks noChangeArrowheads="1"/>
              </p:cNvSpPr>
              <p:nvPr/>
            </p:nvSpPr>
            <p:spPr bwMode="auto">
              <a:xfrm>
                <a:off x="2640" y="2928"/>
                <a:ext cx="1152" cy="576"/>
              </a:xfrm>
              <a:prstGeom prst="diamond">
                <a:avLst/>
              </a:prstGeom>
              <a:solidFill>
                <a:srgbClr val="CCFFCC"/>
              </a:solidFill>
              <a:ln w="31750" cap="sq">
                <a:solidFill>
                  <a:srgbClr val="9900CC"/>
                </a:solidFill>
                <a:miter lim="800000"/>
                <a:headEnd type="none" w="sm" len="sm"/>
                <a:tailEnd type="none" w="sm" len="sm"/>
              </a:ln>
            </p:spPr>
            <p:txBody>
              <a:bodyPr wrap="none" anchor="ctr"/>
              <a:lstStyle/>
              <a:p>
                <a:endParaRPr lang="en-SG"/>
              </a:p>
            </p:txBody>
          </p:sp>
          <p:sp>
            <p:nvSpPr>
              <p:cNvPr id="47123" name="Text Box 22"/>
              <p:cNvSpPr txBox="1">
                <a:spLocks noChangeArrowheads="1"/>
              </p:cNvSpPr>
              <p:nvPr/>
            </p:nvSpPr>
            <p:spPr bwMode="auto">
              <a:xfrm>
                <a:off x="2880" y="3072"/>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Error?</a:t>
                </a:r>
              </a:p>
            </p:txBody>
          </p:sp>
        </p:grpSp>
        <p:sp>
          <p:nvSpPr>
            <p:cNvPr id="47114" name="Line 23"/>
            <p:cNvSpPr>
              <a:spLocks noChangeShapeType="1"/>
            </p:cNvSpPr>
            <p:nvPr/>
          </p:nvSpPr>
          <p:spPr bwMode="auto">
            <a:xfrm>
              <a:off x="2736" y="3120"/>
              <a:ext cx="576" cy="0"/>
            </a:xfrm>
            <a:prstGeom prst="line">
              <a:avLst/>
            </a:prstGeom>
            <a:noFill/>
            <a:ln w="31750" cap="sq">
              <a:solidFill>
                <a:schemeClr val="tx1"/>
              </a:solidFill>
              <a:round/>
              <a:headEnd type="none" w="sm" len="sm"/>
              <a:tailEnd type="triangle" w="med" len="med"/>
            </a:ln>
          </p:spPr>
          <p:txBody>
            <a:bodyPr/>
            <a:lstStyle/>
            <a:p>
              <a:endParaRPr lang="en-US"/>
            </a:p>
          </p:txBody>
        </p:sp>
        <p:sp>
          <p:nvSpPr>
            <p:cNvPr id="47115" name="Line 24"/>
            <p:cNvSpPr>
              <a:spLocks noChangeShapeType="1"/>
            </p:cNvSpPr>
            <p:nvPr/>
          </p:nvSpPr>
          <p:spPr bwMode="auto">
            <a:xfrm>
              <a:off x="3888" y="3408"/>
              <a:ext cx="0" cy="288"/>
            </a:xfrm>
            <a:prstGeom prst="line">
              <a:avLst/>
            </a:prstGeom>
            <a:noFill/>
            <a:ln w="31750" cap="sq">
              <a:solidFill>
                <a:schemeClr val="tx1"/>
              </a:solidFill>
              <a:round/>
              <a:headEnd type="none" w="sm" len="sm"/>
              <a:tailEnd type="none" w="sm" len="sm"/>
            </a:ln>
          </p:spPr>
          <p:txBody>
            <a:bodyPr/>
            <a:lstStyle/>
            <a:p>
              <a:endParaRPr lang="en-US"/>
            </a:p>
          </p:txBody>
        </p:sp>
        <p:sp>
          <p:nvSpPr>
            <p:cNvPr id="47116" name="Line 25"/>
            <p:cNvSpPr>
              <a:spLocks noChangeShapeType="1"/>
            </p:cNvSpPr>
            <p:nvPr/>
          </p:nvSpPr>
          <p:spPr bwMode="auto">
            <a:xfrm>
              <a:off x="2208" y="3696"/>
              <a:ext cx="288" cy="0"/>
            </a:xfrm>
            <a:prstGeom prst="line">
              <a:avLst/>
            </a:prstGeom>
            <a:noFill/>
            <a:ln w="31750" cap="sq">
              <a:solidFill>
                <a:schemeClr val="tx1"/>
              </a:solidFill>
              <a:round/>
              <a:headEnd type="none" w="sm" len="sm"/>
              <a:tailEnd type="none" w="sm" len="sm"/>
            </a:ln>
          </p:spPr>
          <p:txBody>
            <a:bodyPr/>
            <a:lstStyle/>
            <a:p>
              <a:endParaRPr lang="en-US"/>
            </a:p>
          </p:txBody>
        </p:sp>
        <p:sp>
          <p:nvSpPr>
            <p:cNvPr id="47117" name="Line 26"/>
            <p:cNvSpPr>
              <a:spLocks noChangeShapeType="1"/>
            </p:cNvSpPr>
            <p:nvPr/>
          </p:nvSpPr>
          <p:spPr bwMode="auto">
            <a:xfrm flipV="1">
              <a:off x="2208" y="3312"/>
              <a:ext cx="0" cy="384"/>
            </a:xfrm>
            <a:prstGeom prst="line">
              <a:avLst/>
            </a:prstGeom>
            <a:noFill/>
            <a:ln w="31750" cap="sq">
              <a:solidFill>
                <a:schemeClr val="tx1"/>
              </a:solidFill>
              <a:round/>
              <a:headEnd type="none" w="sm" len="sm"/>
              <a:tailEnd type="triangle" w="med" len="med"/>
            </a:ln>
          </p:spPr>
          <p:txBody>
            <a:bodyPr/>
            <a:lstStyle/>
            <a:p>
              <a:endParaRPr lang="en-US"/>
            </a:p>
          </p:txBody>
        </p:sp>
        <p:grpSp>
          <p:nvGrpSpPr>
            <p:cNvPr id="5" name="Group 19"/>
            <p:cNvGrpSpPr>
              <a:grpSpLocks/>
            </p:cNvGrpSpPr>
            <p:nvPr/>
          </p:nvGrpSpPr>
          <p:grpSpPr bwMode="auto">
            <a:xfrm>
              <a:off x="2544" y="3456"/>
              <a:ext cx="1008" cy="432"/>
              <a:chOff x="1728" y="2880"/>
              <a:chExt cx="1008" cy="432"/>
            </a:xfrm>
          </p:grpSpPr>
          <p:sp>
            <p:nvSpPr>
              <p:cNvPr id="47120"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7121"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Debug</a:t>
                </a:r>
              </a:p>
            </p:txBody>
          </p:sp>
        </p:grpSp>
        <p:sp>
          <p:nvSpPr>
            <p:cNvPr id="47119" name="Line 25"/>
            <p:cNvSpPr>
              <a:spLocks noChangeShapeType="1"/>
            </p:cNvSpPr>
            <p:nvPr/>
          </p:nvSpPr>
          <p:spPr bwMode="auto">
            <a:xfrm>
              <a:off x="3552" y="3696"/>
              <a:ext cx="336" cy="0"/>
            </a:xfrm>
            <a:prstGeom prst="line">
              <a:avLst/>
            </a:prstGeom>
            <a:noFill/>
            <a:ln w="31750" cap="sq">
              <a:solidFill>
                <a:schemeClr val="tx1"/>
              </a:solidFill>
              <a:round/>
              <a:headEnd type="triangle" w="med" len="med"/>
              <a:tailEnd type="none" w="sm" len="sm"/>
            </a:ln>
          </p:spPr>
          <p:txBody>
            <a:bodyPr/>
            <a:lstStyle/>
            <a:p>
              <a:endParaRPr lang="en-US"/>
            </a:p>
          </p:txBody>
        </p:sp>
      </p:grpSp>
      <p:sp>
        <p:nvSpPr>
          <p:cNvPr id="6" name="Content Placeholder 5"/>
          <p:cNvSpPr>
            <a:spLocks noGrp="1"/>
          </p:cNvSpPr>
          <p:nvPr>
            <p:ph idx="1"/>
          </p:nvPr>
        </p:nvSpPr>
        <p:spPr>
          <a:xfrm>
            <a:off x="457200" y="1371600"/>
            <a:ext cx="8229600" cy="2825389"/>
          </a:xfrm>
        </p:spPr>
        <p:txBody>
          <a:bodyPr>
            <a:spAutoFit/>
          </a:bodyPr>
          <a:lstStyle/>
          <a:p>
            <a:r>
              <a:rPr lang="en-US" dirty="0" smtClean="0"/>
              <a:t>Testing</a:t>
            </a:r>
          </a:p>
          <a:p>
            <a:pPr lvl="1">
              <a:buFont typeface="Wingdings" pitchFamily="2" charset="2"/>
              <a:buChar char="q"/>
            </a:pPr>
            <a:r>
              <a:rPr lang="en-SG" dirty="0"/>
              <a:t>To determine if a code contains errors</a:t>
            </a:r>
            <a:r>
              <a:rPr lang="en-SG" dirty="0" smtClean="0"/>
              <a:t>.</a:t>
            </a:r>
          </a:p>
          <a:p>
            <a:r>
              <a:rPr lang="en-US" dirty="0"/>
              <a:t>Debugging</a:t>
            </a:r>
          </a:p>
          <a:p>
            <a:pPr lvl="1">
              <a:buFont typeface="Wingdings" pitchFamily="2" charset="2"/>
              <a:buChar char="q"/>
            </a:pPr>
            <a:r>
              <a:rPr lang="en-SG" dirty="0"/>
              <a:t>To locate the error(s) and fix it (them).</a:t>
            </a:r>
          </a:p>
          <a:p>
            <a:r>
              <a:rPr lang="en-US" dirty="0"/>
              <a:t>Documentation</a:t>
            </a:r>
          </a:p>
          <a:p>
            <a:pPr lvl="1">
              <a:buFont typeface="Wingdings" pitchFamily="2" charset="2"/>
              <a:buChar char="q"/>
            </a:pPr>
            <a:r>
              <a:rPr lang="en-SG" dirty="0"/>
              <a:t>To improve maintainability of the code.</a:t>
            </a:r>
          </a:p>
          <a:p>
            <a:pPr lvl="1">
              <a:buFont typeface="Wingdings" pitchFamily="2" charset="2"/>
              <a:buChar char="q"/>
            </a:pPr>
            <a:r>
              <a:rPr lang="en-SG" dirty="0"/>
              <a:t>Include sensible comments, good coding style and clear logic.</a:t>
            </a:r>
          </a:p>
        </p:txBody>
      </p:sp>
      <p:sp>
        <p:nvSpPr>
          <p:cNvPr id="7" name="Title 6"/>
          <p:cNvSpPr>
            <a:spLocks noGrp="1"/>
          </p:cNvSpPr>
          <p:nvPr>
            <p:ph type="title"/>
          </p:nvPr>
        </p:nvSpPr>
        <p:spPr/>
        <p:txBody>
          <a:bodyPr/>
          <a:lstStyle/>
          <a:p>
            <a:r>
              <a:rPr lang="en-US" dirty="0" smtClean="0"/>
              <a:t>Testing </a:t>
            </a:r>
            <a:r>
              <a:rPr lang="en-US" dirty="0"/>
              <a:t>and Debugging (2/7)</a:t>
            </a:r>
            <a:endParaRPr lang="en-SG" dirty="0"/>
          </a:p>
        </p:txBody>
      </p:sp>
      <p:sp>
        <p:nvSpPr>
          <p:cNvPr id="25"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5</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dissolve">
                                      <p:cBhvr>
                                        <p:cTn id="26" dur="500"/>
                                        <p:tgtEl>
                                          <p:spTgt spid="6">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dissolv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4000" dirty="0" smtClean="0">
                <a:solidFill>
                  <a:srgbClr val="9933FF"/>
                </a:solidFill>
                <a:latin typeface="Garamond" pitchFamily="18" charset="0"/>
              </a:rPr>
              <a:t>Testing and Debugging (3/7)</a:t>
            </a:r>
            <a:endParaRPr lang="en-US" sz="4000" dirty="0" smtClean="0"/>
          </a:p>
        </p:txBody>
      </p:sp>
      <p:sp>
        <p:nvSpPr>
          <p:cNvPr id="10"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8" name="Snip Diagonal Corner Rectangle 7"/>
          <p:cNvSpPr/>
          <p:nvPr/>
        </p:nvSpPr>
        <p:spPr>
          <a:xfrm>
            <a:off x="936702" y="4948744"/>
            <a:ext cx="7348654" cy="983705"/>
          </a:xfrm>
          <a:prstGeom prst="snip2DiagRect">
            <a:avLst/>
          </a:prstGeom>
          <a:solidFill>
            <a:sysClr val="window" lastClr="FFFFFF"/>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defPPr>
              <a:defRPr lang="en-US"/>
            </a:defPPr>
            <a:lvl1pPr algn="l" defTabSz="871538" rtl="0" fontAlgn="base">
              <a:spcBef>
                <a:spcPct val="0"/>
              </a:spcBef>
              <a:spcAft>
                <a:spcPct val="0"/>
              </a:spcAft>
              <a:defRPr sz="1700" kern="1200">
                <a:solidFill>
                  <a:schemeClr val="dk1"/>
                </a:solidFill>
                <a:latin typeface="+mn-lt"/>
                <a:ea typeface="+mn-ea"/>
                <a:cs typeface="+mn-cs"/>
              </a:defRPr>
            </a:lvl1pPr>
            <a:lvl2pPr marL="434975" indent="22225" algn="l" defTabSz="871538" rtl="0" fontAlgn="base">
              <a:spcBef>
                <a:spcPct val="0"/>
              </a:spcBef>
              <a:spcAft>
                <a:spcPct val="0"/>
              </a:spcAft>
              <a:defRPr sz="1700" kern="1200">
                <a:solidFill>
                  <a:schemeClr val="dk1"/>
                </a:solidFill>
                <a:latin typeface="+mn-lt"/>
                <a:ea typeface="+mn-ea"/>
                <a:cs typeface="+mn-cs"/>
              </a:defRPr>
            </a:lvl2pPr>
            <a:lvl3pPr marL="871538" indent="42863" algn="l" defTabSz="871538" rtl="0" fontAlgn="base">
              <a:spcBef>
                <a:spcPct val="0"/>
              </a:spcBef>
              <a:spcAft>
                <a:spcPct val="0"/>
              </a:spcAft>
              <a:defRPr sz="1700" kern="1200">
                <a:solidFill>
                  <a:schemeClr val="dk1"/>
                </a:solidFill>
                <a:latin typeface="+mn-lt"/>
                <a:ea typeface="+mn-ea"/>
                <a:cs typeface="+mn-cs"/>
              </a:defRPr>
            </a:lvl3pPr>
            <a:lvl4pPr marL="1308100" indent="63500" algn="l" defTabSz="871538" rtl="0" fontAlgn="base">
              <a:spcBef>
                <a:spcPct val="0"/>
              </a:spcBef>
              <a:spcAft>
                <a:spcPct val="0"/>
              </a:spcAft>
              <a:defRPr sz="1700" kern="1200">
                <a:solidFill>
                  <a:schemeClr val="dk1"/>
                </a:solidFill>
                <a:latin typeface="+mn-lt"/>
                <a:ea typeface="+mn-ea"/>
                <a:cs typeface="+mn-cs"/>
              </a:defRPr>
            </a:lvl4pPr>
            <a:lvl5pPr marL="1744663" indent="84138" algn="l" defTabSz="871538" rtl="0" fontAlgn="base">
              <a:spcBef>
                <a:spcPct val="0"/>
              </a:spcBef>
              <a:spcAft>
                <a:spcPct val="0"/>
              </a:spcAft>
              <a:defRPr sz="1700" kern="1200">
                <a:solidFill>
                  <a:schemeClr val="dk1"/>
                </a:solidFill>
                <a:latin typeface="+mn-lt"/>
                <a:ea typeface="+mn-ea"/>
                <a:cs typeface="+mn-cs"/>
              </a:defRPr>
            </a:lvl5pPr>
            <a:lvl6pPr marL="2286000" algn="l" defTabSz="914400" rtl="0" eaLnBrk="1" latinLnBrk="0" hangingPunct="1">
              <a:defRPr sz="1700" kern="1200">
                <a:solidFill>
                  <a:schemeClr val="dk1"/>
                </a:solidFill>
                <a:latin typeface="+mn-lt"/>
                <a:ea typeface="+mn-ea"/>
                <a:cs typeface="+mn-cs"/>
              </a:defRPr>
            </a:lvl6pPr>
            <a:lvl7pPr marL="2743200" algn="l" defTabSz="914400" rtl="0" eaLnBrk="1" latinLnBrk="0" hangingPunct="1">
              <a:defRPr sz="1700" kern="1200">
                <a:solidFill>
                  <a:schemeClr val="dk1"/>
                </a:solidFill>
                <a:latin typeface="+mn-lt"/>
                <a:ea typeface="+mn-ea"/>
                <a:cs typeface="+mn-cs"/>
              </a:defRPr>
            </a:lvl7pPr>
            <a:lvl8pPr marL="3200400" algn="l" defTabSz="914400" rtl="0" eaLnBrk="1" latinLnBrk="0" hangingPunct="1">
              <a:defRPr sz="1700" kern="1200">
                <a:solidFill>
                  <a:schemeClr val="dk1"/>
                </a:solidFill>
                <a:latin typeface="+mn-lt"/>
                <a:ea typeface="+mn-ea"/>
                <a:cs typeface="+mn-cs"/>
              </a:defRPr>
            </a:lvl8pPr>
            <a:lvl9pPr marL="3657600" algn="l" defTabSz="914400" rtl="0" eaLnBrk="1" latinLnBrk="0" hangingPunct="1">
              <a:defRPr sz="1700" kern="1200">
                <a:solidFill>
                  <a:schemeClr val="dk1"/>
                </a:solidFill>
                <a:latin typeface="+mn-lt"/>
                <a:ea typeface="+mn-ea"/>
                <a:cs typeface="+mn-cs"/>
              </a:defRPr>
            </a:lvl9pPr>
          </a:lstStyle>
          <a:p>
            <a:pPr marL="0" marR="0" lvl="0" indent="0" algn="l" defTabSz="871538" rtl="0" eaLnBrk="1" fontAlgn="base" latinLnBrk="0" hangingPunct="1">
              <a:lnSpc>
                <a:spcPct val="100000"/>
              </a:lnSpc>
              <a:spcBef>
                <a:spcPct val="0"/>
              </a:spcBef>
              <a:spcAft>
                <a:spcPct val="0"/>
              </a:spcAft>
              <a:buClrTx/>
              <a:buSzTx/>
              <a:buFontTx/>
              <a:buNone/>
              <a:tabLst/>
              <a:defRPr/>
            </a:pPr>
            <a:r>
              <a:rPr kumimoji="0" lang="en-SG" sz="2400" b="0" i="0" u="none" strike="noStrike" kern="1200" cap="none" spc="0" normalizeH="0" baseline="0" noProof="0" dirty="0" smtClean="0">
                <a:ln>
                  <a:noFill/>
                </a:ln>
                <a:solidFill>
                  <a:sysClr val="windowText" lastClr="000000"/>
                </a:solidFill>
                <a:effectLst/>
                <a:uLnTx/>
                <a:uFillTx/>
                <a:latin typeface="Cambria" pitchFamily="18" charset="0"/>
                <a:ea typeface="+mn-ea"/>
                <a:cs typeface="+mn-cs"/>
              </a:rPr>
              <a:t>Spend some time</a:t>
            </a:r>
            <a:r>
              <a:rPr kumimoji="0" lang="en-SG" sz="2400" b="0" i="0" u="none" strike="noStrike" kern="1200" cap="none" spc="0" normalizeH="0" noProof="0" dirty="0" smtClean="0">
                <a:ln>
                  <a:noFill/>
                </a:ln>
                <a:solidFill>
                  <a:sysClr val="windowText" lastClr="000000"/>
                </a:solidFill>
                <a:effectLst/>
                <a:uLnTx/>
                <a:uFillTx/>
                <a:latin typeface="Cambria" pitchFamily="18" charset="0"/>
                <a:ea typeface="+mn-ea"/>
                <a:cs typeface="+mn-cs"/>
              </a:rPr>
              <a:t> thinking how you are going to solve the problem, before rush into coding!</a:t>
            </a:r>
            <a:endParaRPr kumimoji="0" lang="en-US" sz="2400" b="0" i="0" u="none" strike="noStrike" kern="1200" cap="none" spc="0" normalizeH="0" baseline="0" noProof="0" dirty="0">
              <a:ln>
                <a:noFill/>
              </a:ln>
              <a:solidFill>
                <a:sysClr val="windowText" lastClr="000000"/>
              </a:solidFill>
              <a:effectLst/>
              <a:uLnTx/>
              <a:uFillTx/>
              <a:latin typeface="Cambria" pitchFamily="18" charset="0"/>
              <a:ea typeface="+mn-ea"/>
              <a:cs typeface="+mn-cs"/>
            </a:endParaRPr>
          </a:p>
        </p:txBody>
      </p:sp>
      <p:sp>
        <p:nvSpPr>
          <p:cNvPr id="2" name="Content Placeholder 1"/>
          <p:cNvSpPr>
            <a:spLocks noGrp="1"/>
          </p:cNvSpPr>
          <p:nvPr>
            <p:ph idx="1"/>
          </p:nvPr>
        </p:nvSpPr>
        <p:spPr>
          <a:xfrm>
            <a:off x="457200" y="1371600"/>
            <a:ext cx="8229600" cy="3416320"/>
          </a:xfrm>
        </p:spPr>
        <p:txBody>
          <a:bodyPr>
            <a:spAutoFit/>
          </a:bodyPr>
          <a:lstStyle/>
          <a:p>
            <a:r>
              <a:rPr lang="en-US" dirty="0"/>
              <a:t>Philosophical notes on program design, debugging and </a:t>
            </a:r>
            <a:r>
              <a:rPr lang="en-US" dirty="0" smtClean="0"/>
              <a:t>testing</a:t>
            </a:r>
          </a:p>
          <a:p>
            <a:pPr lvl="1">
              <a:spcBef>
                <a:spcPts val="1200"/>
              </a:spcBef>
              <a:buFont typeface="Wingdings" pitchFamily="2" charset="2"/>
              <a:buChar char="q"/>
            </a:pPr>
            <a:r>
              <a:rPr lang="en-US" dirty="0">
                <a:solidFill>
                  <a:srgbClr val="0000FF"/>
                </a:solidFill>
              </a:rPr>
              <a:t>A good design is </a:t>
            </a:r>
            <a:r>
              <a:rPr lang="en-US" dirty="0" smtClean="0">
                <a:solidFill>
                  <a:srgbClr val="0000FF"/>
                </a:solidFill>
              </a:rPr>
              <a:t>important</a:t>
            </a:r>
          </a:p>
          <a:p>
            <a:pPr marL="857250" lvl="2" indent="0">
              <a:buNone/>
            </a:pPr>
            <a:r>
              <a:rPr lang="en-US" sz="2000" dirty="0"/>
              <a:t>A good design results in a high quality program. A low quality design cannot be “debugged into” high </a:t>
            </a:r>
            <a:r>
              <a:rPr lang="en-US" sz="2000" dirty="0" smtClean="0"/>
              <a:t>quality.</a:t>
            </a:r>
            <a:endParaRPr lang="en-US" sz="1100" dirty="0" smtClean="0">
              <a:solidFill>
                <a:srgbClr val="0000FF"/>
              </a:solidFill>
            </a:endParaRPr>
          </a:p>
          <a:p>
            <a:pPr lvl="1">
              <a:spcBef>
                <a:spcPts val="1200"/>
              </a:spcBef>
              <a:buFont typeface="Wingdings" pitchFamily="2" charset="2"/>
              <a:buChar char="q"/>
            </a:pPr>
            <a:r>
              <a:rPr lang="en-US" dirty="0" smtClean="0">
                <a:solidFill>
                  <a:srgbClr val="0000FF"/>
                </a:solidFill>
              </a:rPr>
              <a:t>Don’t </a:t>
            </a:r>
            <a:r>
              <a:rPr lang="en-US" dirty="0">
                <a:solidFill>
                  <a:srgbClr val="0000FF"/>
                </a:solidFill>
              </a:rPr>
              <a:t>optimize for speed too </a:t>
            </a:r>
            <a:r>
              <a:rPr lang="en-US" dirty="0" smtClean="0">
                <a:solidFill>
                  <a:srgbClr val="0000FF"/>
                </a:solidFill>
              </a:rPr>
              <a:t>early</a:t>
            </a:r>
          </a:p>
          <a:p>
            <a:pPr marL="857250" lvl="2" indent="0">
              <a:buNone/>
            </a:pPr>
            <a:r>
              <a:rPr lang="en-US" sz="2000" dirty="0"/>
              <a:t>It is possible to make a correct program run faster.</a:t>
            </a:r>
            <a:br>
              <a:rPr lang="en-US" sz="2000" dirty="0"/>
            </a:br>
            <a:r>
              <a:rPr lang="en-US" sz="2000" dirty="0"/>
              <a:t>It is much more difficult to make a fast (but wrong) program run correctly.</a:t>
            </a:r>
            <a:endParaRPr lang="en-SG" sz="2000" dirty="0"/>
          </a:p>
        </p:txBody>
      </p:sp>
      <p:sp>
        <p:nvSpPr>
          <p:cNvPr id="11"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6</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dissolve">
                                      <p:cBhvr>
                                        <p:cTn id="16" dur="500"/>
                                        <p:tgtEl>
                                          <p:spTgt spid="2">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dissolv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4000" dirty="0" smtClean="0">
                <a:solidFill>
                  <a:srgbClr val="9933FF"/>
                </a:solidFill>
                <a:latin typeface="Garamond" pitchFamily="18" charset="0"/>
              </a:rPr>
              <a:t>Testing and Debugging (4/7)</a:t>
            </a:r>
            <a:endParaRPr lang="en-US" sz="4000" dirty="0" smtClean="0"/>
          </a:p>
        </p:txBody>
      </p:sp>
      <p:sp>
        <p:nvSpPr>
          <p:cNvPr id="7"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4" name="Content Placeholder 3"/>
          <p:cNvSpPr>
            <a:spLocks noGrp="1"/>
          </p:cNvSpPr>
          <p:nvPr>
            <p:ph idx="1"/>
          </p:nvPr>
        </p:nvSpPr>
        <p:spPr>
          <a:xfrm>
            <a:off x="457200" y="1371600"/>
            <a:ext cx="8229600" cy="4555093"/>
          </a:xfrm>
        </p:spPr>
        <p:txBody>
          <a:bodyPr>
            <a:spAutoFit/>
          </a:bodyPr>
          <a:lstStyle/>
          <a:p>
            <a:r>
              <a:rPr lang="en-US" dirty="0">
                <a:solidFill>
                  <a:schemeClr val="tx1"/>
                </a:solidFill>
              </a:rPr>
              <a:t>A program should be </a:t>
            </a:r>
            <a:r>
              <a:rPr lang="en-US" dirty="0"/>
              <a:t>tested with various input values </a:t>
            </a:r>
            <a:r>
              <a:rPr lang="en-US" dirty="0">
                <a:solidFill>
                  <a:schemeClr val="tx1"/>
                </a:solidFill>
              </a:rPr>
              <a:t>to make sure that it performs correctly across all inputs.</a:t>
            </a:r>
          </a:p>
          <a:p>
            <a:pPr lvl="1">
              <a:spcBef>
                <a:spcPts val="600"/>
              </a:spcBef>
              <a:spcAft>
                <a:spcPts val="600"/>
              </a:spcAft>
              <a:buFont typeface="Wingdings" pitchFamily="2" charset="2"/>
              <a:buChar char="q"/>
            </a:pPr>
            <a:r>
              <a:rPr lang="en-US" sz="1800" dirty="0"/>
              <a:t>Test difference branches of your logic </a:t>
            </a:r>
            <a:r>
              <a:rPr lang="en-US" sz="1800" dirty="0" smtClean="0"/>
              <a:t>thoroughly.</a:t>
            </a:r>
            <a:endParaRPr lang="en-US" sz="1800" dirty="0"/>
          </a:p>
          <a:p>
            <a:pPr>
              <a:spcBef>
                <a:spcPts val="1800"/>
              </a:spcBef>
            </a:pPr>
            <a:r>
              <a:rPr lang="en-US" dirty="0">
                <a:solidFill>
                  <a:schemeClr val="tx1"/>
                </a:solidFill>
              </a:rPr>
              <a:t>A program should make </a:t>
            </a:r>
            <a:r>
              <a:rPr lang="en-US" dirty="0"/>
              <a:t>as few assumptions about the input </a:t>
            </a:r>
            <a:r>
              <a:rPr lang="en-US" dirty="0">
                <a:solidFill>
                  <a:schemeClr val="tx1"/>
                </a:solidFill>
              </a:rPr>
              <a:t>as possible.</a:t>
            </a:r>
          </a:p>
          <a:p>
            <a:pPr lvl="1">
              <a:spcBef>
                <a:spcPts val="600"/>
              </a:spcBef>
              <a:spcAft>
                <a:spcPts val="600"/>
              </a:spcAft>
              <a:buFont typeface="Wingdings" pitchFamily="2" charset="2"/>
              <a:buChar char="q"/>
            </a:pPr>
            <a:r>
              <a:rPr lang="en-US" sz="1800" dirty="0"/>
              <a:t>E.g.: Your program assumes that the user will type a number. But she types a string </a:t>
            </a:r>
            <a:r>
              <a:rPr lang="en-US" sz="1800" dirty="0">
                <a:sym typeface="Wingdings" pitchFamily="2" charset="2"/>
              </a:rPr>
              <a:t></a:t>
            </a:r>
            <a:r>
              <a:rPr lang="en-US" sz="1800" dirty="0"/>
              <a:t> crash!</a:t>
            </a:r>
          </a:p>
          <a:p>
            <a:pPr lvl="1">
              <a:spcBef>
                <a:spcPts val="600"/>
              </a:spcBef>
              <a:spcAft>
                <a:spcPts val="600"/>
              </a:spcAft>
              <a:buFont typeface="Wingdings" pitchFamily="2" charset="2"/>
              <a:buChar char="q"/>
            </a:pPr>
            <a:r>
              <a:rPr lang="en-US" sz="1800" dirty="0"/>
              <a:t>However, in CS1010 we assume that input follows the specification. We do this to focus on the basics first. Writing robust programs is not trivial.</a:t>
            </a:r>
          </a:p>
          <a:p>
            <a:pPr lvl="1">
              <a:spcBef>
                <a:spcPts val="600"/>
              </a:spcBef>
              <a:spcAft>
                <a:spcPts val="600"/>
              </a:spcAft>
              <a:buFont typeface="Wingdings" pitchFamily="2" charset="2"/>
              <a:buChar char="q"/>
            </a:pPr>
            <a:r>
              <a:rPr lang="en-US" sz="1800" dirty="0"/>
              <a:t>Many of today’s methods to hack into computers work by feeding programs with </a:t>
            </a:r>
            <a:r>
              <a:rPr lang="en-US" sz="1800" dirty="0">
                <a:solidFill>
                  <a:srgbClr val="0000FF"/>
                </a:solidFill>
              </a:rPr>
              <a:t>unexpected inputs</a:t>
            </a:r>
            <a:r>
              <a:rPr lang="en-US" sz="1800" dirty="0"/>
              <a:t>. This results in crashes, buffer overflows, etc</a:t>
            </a:r>
            <a:r>
              <a:rPr lang="en-US" sz="1800" dirty="0" smtClean="0"/>
              <a:t>.</a:t>
            </a:r>
            <a:endParaRPr lang="en-SG" dirty="0"/>
          </a:p>
        </p:txBody>
      </p:sp>
      <p:sp>
        <p:nvSpPr>
          <p:cNvPr id="8"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7</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4000" dirty="0" smtClean="0">
                <a:solidFill>
                  <a:srgbClr val="9933FF"/>
                </a:solidFill>
                <a:latin typeface="Garamond" pitchFamily="18" charset="0"/>
              </a:rPr>
              <a:t>Testing and Debugging (5/7)</a:t>
            </a:r>
            <a:endParaRPr lang="en-US" sz="4000" dirty="0" smtClean="0"/>
          </a:p>
        </p:txBody>
      </p:sp>
      <p:sp>
        <p:nvSpPr>
          <p:cNvPr id="8"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6" name="TextBox 5"/>
          <p:cNvSpPr txBox="1">
            <a:spLocks noChangeArrowheads="1"/>
          </p:cNvSpPr>
          <p:nvPr/>
        </p:nvSpPr>
        <p:spPr bwMode="auto">
          <a:xfrm>
            <a:off x="475836" y="1399663"/>
            <a:ext cx="2182008" cy="523220"/>
          </a:xfrm>
          <a:prstGeom prst="rect">
            <a:avLst/>
          </a:prstGeom>
          <a:noFill/>
          <a:ln w="9525">
            <a:noFill/>
            <a:miter lim="800000"/>
            <a:headEnd/>
            <a:tailEnd/>
          </a:ln>
        </p:spPr>
        <p:txBody>
          <a:bodyPr wrap="square">
            <a:spAutoFit/>
          </a:bodyPr>
          <a:lstStyle/>
          <a:p>
            <a:r>
              <a:rPr lang="en-US" sz="2800" dirty="0">
                <a:solidFill>
                  <a:srgbClr val="C00000"/>
                </a:solidFill>
              </a:rPr>
              <a:t>How to </a:t>
            </a:r>
            <a:r>
              <a:rPr lang="en-US" sz="2800" dirty="0" smtClean="0">
                <a:solidFill>
                  <a:srgbClr val="C00000"/>
                </a:solidFill>
              </a:rPr>
              <a:t>test?</a:t>
            </a:r>
            <a:endParaRPr lang="en-US" sz="2800" dirty="0">
              <a:solidFill>
                <a:srgbClr val="C00000"/>
              </a:solidFill>
            </a:endParaRPr>
          </a:p>
        </p:txBody>
      </p:sp>
      <p:sp>
        <p:nvSpPr>
          <p:cNvPr id="2" name="Content Placeholder 1"/>
          <p:cNvSpPr>
            <a:spLocks noGrp="1"/>
          </p:cNvSpPr>
          <p:nvPr>
            <p:ph idx="1"/>
          </p:nvPr>
        </p:nvSpPr>
        <p:spPr>
          <a:xfrm>
            <a:off x="457200" y="1945782"/>
            <a:ext cx="8229600" cy="4093428"/>
          </a:xfrm>
        </p:spPr>
        <p:txBody>
          <a:bodyPr>
            <a:spAutoFit/>
          </a:bodyPr>
          <a:lstStyle/>
          <a:p>
            <a:pPr>
              <a:spcBef>
                <a:spcPts val="1800"/>
              </a:spcBef>
            </a:pPr>
            <a:r>
              <a:rPr lang="en-SG" dirty="0"/>
              <a:t>By user/programmer </a:t>
            </a:r>
            <a:r>
              <a:rPr lang="en-SG" dirty="0">
                <a:solidFill>
                  <a:schemeClr val="tx1"/>
                </a:solidFill>
              </a:rPr>
              <a:t>(CS1010/CS1020)</a:t>
            </a:r>
          </a:p>
          <a:p>
            <a:pPr lvl="1">
              <a:spcBef>
                <a:spcPts val="600"/>
              </a:spcBef>
              <a:buFont typeface="Wingdings" pitchFamily="2" charset="2"/>
              <a:buChar char="q"/>
            </a:pPr>
            <a:r>
              <a:rPr lang="en-SG" dirty="0"/>
              <a:t>Run program by hand multiple times.</a:t>
            </a:r>
          </a:p>
          <a:p>
            <a:pPr>
              <a:spcBef>
                <a:spcPts val="1800"/>
              </a:spcBef>
            </a:pPr>
            <a:r>
              <a:rPr lang="en-SG" dirty="0"/>
              <a:t>By testing program </a:t>
            </a:r>
            <a:r>
              <a:rPr lang="en-SG" dirty="0">
                <a:solidFill>
                  <a:schemeClr val="tx1"/>
                </a:solidFill>
              </a:rPr>
              <a:t>(CS2103)</a:t>
            </a:r>
          </a:p>
          <a:p>
            <a:pPr lvl="1">
              <a:spcBef>
                <a:spcPts val="600"/>
              </a:spcBef>
              <a:buFont typeface="Wingdings" pitchFamily="2" charset="2"/>
              <a:buChar char="q"/>
            </a:pPr>
            <a:r>
              <a:rPr lang="en-SG" dirty="0"/>
              <a:t>Write a little test program that runs the program to be tested with different inputs.</a:t>
            </a:r>
          </a:p>
          <a:p>
            <a:pPr>
              <a:spcBef>
                <a:spcPts val="1800"/>
              </a:spcBef>
            </a:pPr>
            <a:r>
              <a:rPr lang="en-SG" dirty="0"/>
              <a:t>By test environments </a:t>
            </a:r>
            <a:r>
              <a:rPr lang="en-SG" dirty="0">
                <a:solidFill>
                  <a:schemeClr val="tx1"/>
                </a:solidFill>
              </a:rPr>
              <a:t>(CS3215)</a:t>
            </a:r>
          </a:p>
          <a:p>
            <a:pPr lvl="1">
              <a:spcBef>
                <a:spcPts val="600"/>
              </a:spcBef>
              <a:buFont typeface="Wingdings" pitchFamily="2" charset="2"/>
              <a:buChar char="q"/>
            </a:pPr>
            <a:r>
              <a:rPr lang="en-SG" dirty="0"/>
              <a:t>Large-scale test suites that generate test cases, run them, compare the expected output and provide a pass/fail assessment.</a:t>
            </a:r>
          </a:p>
          <a:p>
            <a:pPr lvl="2"/>
            <a:r>
              <a:rPr lang="en-SG" dirty="0"/>
              <a:t>E.g.: Mozilla’s Tinderbox</a:t>
            </a:r>
          </a:p>
        </p:txBody>
      </p:sp>
      <p:sp>
        <p:nvSpPr>
          <p:cNvPr id="9"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8</a:t>
            </a:fld>
            <a:endParaRPr lang="en-US" sz="1000" dirty="0"/>
          </a:p>
        </p:txBody>
      </p:sp>
    </p:spTree>
    <p:extLst>
      <p:ext uri="{BB962C8B-B14F-4D97-AF65-F5344CB8AC3E}">
        <p14:creationId xmlns:p14="http://schemas.microsoft.com/office/powerpoint/2010/main" val="322352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dissolve">
                                      <p:cBhvr>
                                        <p:cTn id="26" dur="500"/>
                                        <p:tgtEl>
                                          <p:spTgt spid="2">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dissolve">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itle 5"/>
          <p:cNvSpPr>
            <a:spLocks noGrp="1"/>
          </p:cNvSpPr>
          <p:nvPr>
            <p:ph type="title"/>
          </p:nvPr>
        </p:nvSpPr>
        <p:spPr/>
        <p:txBody>
          <a:bodyPr/>
          <a:lstStyle/>
          <a:p>
            <a:r>
              <a:rPr lang="en-US" sz="4000" dirty="0" smtClean="0">
                <a:solidFill>
                  <a:srgbClr val="9933FF"/>
                </a:solidFill>
                <a:latin typeface="Garamond" pitchFamily="18" charset="0"/>
              </a:rPr>
              <a:t>Testing and Debugging (6/7)</a:t>
            </a:r>
            <a:endParaRPr lang="en-US" sz="4000" dirty="0" smtClean="0"/>
          </a:p>
        </p:txBody>
      </p:sp>
      <p:sp>
        <p:nvSpPr>
          <p:cNvPr id="9" name="Footer Placeholder 6"/>
          <p:cNvSpPr>
            <a:spLocks noGrp="1"/>
          </p:cNvSpPr>
          <p:nvPr>
            <p:ph type="ftr" sz="quarter" idx="4294967295"/>
          </p:nvPr>
        </p:nvSpPr>
        <p:spPr>
          <a:xfrm>
            <a:off x="457200" y="6459379"/>
            <a:ext cx="2212465" cy="246221"/>
          </a:xfrm>
          <a:prstGeom prst="rect">
            <a:avLst/>
          </a:prstGeom>
          <a:noFill/>
        </p:spPr>
        <p:txBody>
          <a:bodyPr wrap="square">
            <a:spAutoFit/>
          </a:bodyPr>
          <a:lstStyle/>
          <a:p>
            <a:pPr algn="l"/>
            <a:r>
              <a:rPr lang="en-US" sz="1000" dirty="0" smtClean="0"/>
              <a:t>CS1010 Programming Methodology</a:t>
            </a:r>
          </a:p>
        </p:txBody>
      </p:sp>
      <p:sp>
        <p:nvSpPr>
          <p:cNvPr id="2" name="Content Placeholder 1"/>
          <p:cNvSpPr>
            <a:spLocks noGrp="1"/>
          </p:cNvSpPr>
          <p:nvPr>
            <p:ph idx="1"/>
          </p:nvPr>
        </p:nvSpPr>
        <p:spPr>
          <a:xfrm>
            <a:off x="457200" y="1371600"/>
            <a:ext cx="8229600" cy="4708981"/>
          </a:xfrm>
        </p:spPr>
        <p:txBody>
          <a:bodyPr>
            <a:spAutoFit/>
          </a:bodyPr>
          <a:lstStyle/>
          <a:p>
            <a:r>
              <a:rPr lang="en-SG" dirty="0"/>
              <a:t>Manual </a:t>
            </a:r>
            <a:r>
              <a:rPr lang="en-SG" dirty="0" smtClean="0"/>
              <a:t>walkthroughs</a:t>
            </a:r>
          </a:p>
          <a:p>
            <a:pPr lvl="1">
              <a:buFont typeface="Wingdings" pitchFamily="2" charset="2"/>
              <a:buChar char="q"/>
            </a:pPr>
            <a:r>
              <a:rPr lang="en-SG" dirty="0"/>
              <a:t>Tracing with pencil-and-paper</a:t>
            </a:r>
            <a:r>
              <a:rPr lang="en-SG" dirty="0" smtClean="0"/>
              <a:t>.</a:t>
            </a:r>
          </a:p>
          <a:p>
            <a:pPr lvl="1">
              <a:buFont typeface="Wingdings" pitchFamily="2" charset="2"/>
              <a:buChar char="q"/>
            </a:pPr>
            <a:r>
              <a:rPr lang="en-SG" dirty="0"/>
              <a:t>Verbal walkthroughs</a:t>
            </a:r>
            <a:r>
              <a:rPr lang="en-SG" dirty="0" smtClean="0"/>
              <a:t>.</a:t>
            </a:r>
          </a:p>
          <a:p>
            <a:r>
              <a:rPr lang="en-SG" dirty="0" smtClean="0"/>
              <a:t>Use </a:t>
            </a:r>
            <a:r>
              <a:rPr lang="en-SG" dirty="0" err="1" smtClean="0"/>
              <a:t>printf</a:t>
            </a:r>
            <a:r>
              <a:rPr lang="en-SG" dirty="0"/>
              <a:t>() </a:t>
            </a:r>
            <a:r>
              <a:rPr lang="en-SG" dirty="0" smtClean="0"/>
              <a:t>statements to check intermediate results</a:t>
            </a:r>
            <a:endParaRPr lang="en-SG" dirty="0"/>
          </a:p>
          <a:p>
            <a:pPr lvl="1">
              <a:buFont typeface="Wingdings" pitchFamily="2" charset="2"/>
              <a:buChar char="q"/>
            </a:pPr>
            <a:r>
              <a:rPr lang="en-SG" dirty="0" smtClean="0"/>
              <a:t>May provide information on:</a:t>
            </a:r>
          </a:p>
          <a:p>
            <a:pPr lvl="2"/>
            <a:r>
              <a:rPr lang="en-SG" dirty="0"/>
              <a:t>Which functions have been </a:t>
            </a:r>
            <a:r>
              <a:rPr lang="en-SG" dirty="0" smtClean="0"/>
              <a:t>called</a:t>
            </a:r>
          </a:p>
          <a:p>
            <a:pPr lvl="2"/>
            <a:r>
              <a:rPr lang="en-SG" dirty="0"/>
              <a:t>The order in which functions have been called</a:t>
            </a:r>
          </a:p>
          <a:p>
            <a:pPr lvl="2"/>
            <a:r>
              <a:rPr lang="en-SG" dirty="0" smtClean="0"/>
              <a:t>The </a:t>
            </a:r>
            <a:r>
              <a:rPr lang="en-SG" dirty="0"/>
              <a:t>value of </a:t>
            </a:r>
            <a:r>
              <a:rPr lang="en-SG" dirty="0" smtClean="0"/>
              <a:t>parameters</a:t>
            </a:r>
          </a:p>
          <a:p>
            <a:pPr lvl="2"/>
            <a:r>
              <a:rPr lang="en-SG" dirty="0"/>
              <a:t>The values of local variables and fields at strategic </a:t>
            </a:r>
            <a:r>
              <a:rPr lang="en-SG" dirty="0" smtClean="0"/>
              <a:t>points</a:t>
            </a:r>
          </a:p>
          <a:p>
            <a:pPr lvl="1">
              <a:buFont typeface="Wingdings" pitchFamily="2" charset="2"/>
              <a:buChar char="q"/>
            </a:pPr>
            <a:r>
              <a:rPr lang="en-US" dirty="0"/>
              <a:t>Disadvantages </a:t>
            </a:r>
            <a:endParaRPr lang="en-US" dirty="0" smtClean="0"/>
          </a:p>
          <a:p>
            <a:pPr lvl="2"/>
            <a:r>
              <a:rPr lang="en-US" dirty="0"/>
              <a:t>Not practical </a:t>
            </a:r>
            <a:r>
              <a:rPr lang="en-US" dirty="0" smtClean="0"/>
              <a:t>in large scale software development</a:t>
            </a:r>
            <a:endParaRPr lang="en-SG" dirty="0"/>
          </a:p>
          <a:p>
            <a:pPr lvl="2"/>
            <a:r>
              <a:rPr lang="en-US" dirty="0"/>
              <a:t>Too many </a:t>
            </a:r>
            <a:r>
              <a:rPr lang="en-US" dirty="0" err="1" smtClean="0"/>
              <a:t>printf</a:t>
            </a:r>
            <a:r>
              <a:rPr lang="en-US" dirty="0" smtClean="0"/>
              <a:t> </a:t>
            </a:r>
            <a:r>
              <a:rPr lang="en-US" dirty="0"/>
              <a:t>statements lead to information overload</a:t>
            </a:r>
            <a:endParaRPr lang="en-SG" dirty="0"/>
          </a:p>
          <a:p>
            <a:pPr lvl="2"/>
            <a:r>
              <a:rPr lang="en-US" dirty="0"/>
              <a:t>Removal of </a:t>
            </a:r>
            <a:r>
              <a:rPr lang="en-US" dirty="0" err="1"/>
              <a:t>printf</a:t>
            </a:r>
            <a:r>
              <a:rPr lang="en-US" dirty="0"/>
              <a:t> statements is tedious</a:t>
            </a:r>
            <a:endParaRPr lang="en-SG" dirty="0"/>
          </a:p>
        </p:txBody>
      </p:sp>
      <p:sp>
        <p:nvSpPr>
          <p:cNvPr id="8" name="Slide Number Placeholder 6"/>
          <p:cNvSpPr txBox="1">
            <a:spLocks noGrp="1"/>
          </p:cNvSpPr>
          <p:nvPr/>
        </p:nvSpPr>
        <p:spPr bwMode="auto">
          <a:xfrm>
            <a:off x="7892993" y="6459379"/>
            <a:ext cx="79380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reading - </a:t>
            </a:r>
            <a:fld id="{D49BE81B-3DA1-4D29-AC5A-6FBE662ADA16}" type="slidenum">
              <a:rPr lang="en-US" sz="1000"/>
              <a:pPr algn="r" eaLnBrk="1" hangingPunct="1"/>
              <a:t>9</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dissolve">
                                      <p:cBhvr>
                                        <p:cTn id="26" dur="500"/>
                                        <p:tgtEl>
                                          <p:spTgt spid="2">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dissolve">
                                      <p:cBhvr>
                                        <p:cTn id="29" dur="500"/>
                                        <p:tgtEl>
                                          <p:spTgt spid="2">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dissolve">
                                      <p:cBhvr>
                                        <p:cTn id="32" dur="500"/>
                                        <p:tgtEl>
                                          <p:spTgt spid="2">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dissolve">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dissolve">
                                      <p:cBhvr>
                                        <p:cTn id="40" dur="500"/>
                                        <p:tgtEl>
                                          <p:spTgt spid="2">
                                            <p:txEl>
                                              <p:pRg st="9" end="9"/>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dissolve">
                                      <p:cBhvr>
                                        <p:cTn id="43" dur="500"/>
                                        <p:tgtEl>
                                          <p:spTgt spid="2">
                                            <p:txEl>
                                              <p:pRg st="10" end="10"/>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dissolve">
                                      <p:cBhvr>
                                        <p:cTn id="46" dur="500"/>
                                        <p:tgtEl>
                                          <p:spTgt spid="2">
                                            <p:txEl>
                                              <p:pRg st="11" end="11"/>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dissolve">
                                      <p:cBhvr>
                                        <p:cTn id="49"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sq" algn="ctr">
          <a:solidFill>
            <a:srgbClr val="FF0000"/>
          </a:solidFill>
          <a:round/>
          <a:headEnd type="none" w="sm" len="sm"/>
          <a:tailEnd type="none" w="sm" len="sm"/>
        </a:ln>
      </a:spPr>
      <a:bodyP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15335</TotalTime>
  <Words>1334</Words>
  <Application>Microsoft Office PowerPoint</Application>
  <PresentationFormat>On-screen Show (4:3)</PresentationFormat>
  <Paragraphs>222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1_Pixel</vt:lpstr>
      <vt:lpstr>CS1010: Programming Methodology  Self-reading: Testing and Debugging</vt:lpstr>
      <vt:lpstr>Self-reading: Testing and Debugging</vt:lpstr>
      <vt:lpstr>Famous Programming Errors</vt:lpstr>
      <vt:lpstr>Testing and Debugging (1/7)</vt:lpstr>
      <vt:lpstr>Testing and Debugging (2/7)</vt:lpstr>
      <vt:lpstr>Testing and Debugging (3/7)</vt:lpstr>
      <vt:lpstr>Testing and Debugging (4/7)</vt:lpstr>
      <vt:lpstr>Testing and Debugging (5/7)</vt:lpstr>
      <vt:lpstr>Testing and Debugging (6/7)</vt:lpstr>
      <vt:lpstr>Testing and Debugging (7/7)</vt:lpstr>
      <vt:lpstr>Demo #1 : Debugging using printf( )</vt:lpstr>
      <vt:lpstr>Testing Thoroughly (1/2)</vt:lpstr>
      <vt:lpstr>Testing Thoroughly (2/2)</vt:lpstr>
      <vt:lpstr>Using a Debugger</vt:lpstr>
      <vt:lpstr>Summary for Today</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Week6 Self-reading material</dc:subject>
  <dc:creator>Zhou Lifeng</dc:creator>
  <cp:lastModifiedBy>Zhou Lifeng</cp:lastModifiedBy>
  <cp:revision>2002</cp:revision>
  <dcterms:created xsi:type="dcterms:W3CDTF">1998-09-05T15:03:32Z</dcterms:created>
  <dcterms:modified xsi:type="dcterms:W3CDTF">2013-09-13T09:48:14Z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