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2" r:id="rId1"/>
  </p:sldMasterIdLst>
  <p:notesMasterIdLst>
    <p:notesMasterId r:id="rId43"/>
  </p:notesMasterIdLst>
  <p:handoutMasterIdLst>
    <p:handoutMasterId r:id="rId44"/>
  </p:handoutMasterIdLst>
  <p:sldIdLst>
    <p:sldId id="256" r:id="rId2"/>
    <p:sldId id="537" r:id="rId3"/>
    <p:sldId id="552" r:id="rId4"/>
    <p:sldId id="546" r:id="rId5"/>
    <p:sldId id="526" r:id="rId6"/>
    <p:sldId id="527" r:id="rId7"/>
    <p:sldId id="528" r:id="rId8"/>
    <p:sldId id="553" r:id="rId9"/>
    <p:sldId id="529" r:id="rId10"/>
    <p:sldId id="539" r:id="rId11"/>
    <p:sldId id="551" r:id="rId12"/>
    <p:sldId id="547" r:id="rId13"/>
    <p:sldId id="504" r:id="rId14"/>
    <p:sldId id="506" r:id="rId15"/>
    <p:sldId id="507" r:id="rId16"/>
    <p:sldId id="508" r:id="rId17"/>
    <p:sldId id="505" r:id="rId18"/>
    <p:sldId id="523" r:id="rId19"/>
    <p:sldId id="522" r:id="rId20"/>
    <p:sldId id="559" r:id="rId21"/>
    <p:sldId id="564" r:id="rId22"/>
    <p:sldId id="562" r:id="rId23"/>
    <p:sldId id="563" r:id="rId24"/>
    <p:sldId id="554" r:id="rId25"/>
    <p:sldId id="549" r:id="rId26"/>
    <p:sldId id="524" r:id="rId27"/>
    <p:sldId id="557" r:id="rId28"/>
    <p:sldId id="558" r:id="rId29"/>
    <p:sldId id="565" r:id="rId30"/>
    <p:sldId id="566" r:id="rId31"/>
    <p:sldId id="567" r:id="rId32"/>
    <p:sldId id="568" r:id="rId33"/>
    <p:sldId id="569" r:id="rId34"/>
    <p:sldId id="570" r:id="rId35"/>
    <p:sldId id="575" r:id="rId36"/>
    <p:sldId id="571" r:id="rId37"/>
    <p:sldId id="572" r:id="rId38"/>
    <p:sldId id="573" r:id="rId39"/>
    <p:sldId id="574" r:id="rId40"/>
    <p:sldId id="548" r:id="rId41"/>
    <p:sldId id="308" r:id="rId42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CC"/>
    <a:srgbClr val="0000FF"/>
    <a:srgbClr val="B3E6FF"/>
    <a:srgbClr val="FFFFCC"/>
    <a:srgbClr val="CCFFCC"/>
    <a:srgbClr val="CCFF99"/>
    <a:srgbClr val="FF0000"/>
    <a:srgbClr val="CC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9907" autoAdjust="0"/>
  </p:normalViewPr>
  <p:slideViewPr>
    <p:cSldViewPr snapToGrid="0">
      <p:cViewPr>
        <p:scale>
          <a:sx n="56" d="100"/>
          <a:sy n="56" d="100"/>
        </p:scale>
        <p:origin x="-1152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3534" y="-450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algn="r"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34A60937-6589-4D82-9B40-0B0AF58255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62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686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8838"/>
            <a:ext cx="4884738" cy="4425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BD682E59-7E3C-4778-8C65-3C96AF796D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lIns="90486" tIns="45243" rIns="90486" bIns="45243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211233-8BA4-4642-800F-3B4C3193B0DB}" type="datetimeFigureOut">
              <a:rPr lang="en-US"/>
              <a:pPr>
                <a:defRPr/>
              </a:pPr>
              <a:t>9/16/2013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71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CS1010 </a:t>
            </a:r>
            <a:r>
              <a:rPr dirty="0"/>
              <a:t>Programming Methodology</a:t>
            </a:r>
          </a:p>
        </p:txBody>
      </p:sp>
      <p:sp>
        <p:nvSpPr>
          <p:cNvPr id="69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US" dirty="0" smtClean="0"/>
              <a:t>&amp; is the address operator, hence x contains the address of variable a.</a:t>
            </a:r>
          </a:p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US" dirty="0" smtClean="0"/>
              <a:t>* is the indirection operator, hence *x is a.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Week6_FunctionDemo3.c: In function 'f':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Week6_FunctionDemo3.c:21:2: warning: format '%d' expects type 'int', but argument 2 has type 'int *'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Week6_FunctionDemo3.c:21:2: warning: format '%d' expects type 'int', but argument 3 has type 'int *'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Week6_FunctionDemo3.c:21:2: warning: format '%d' expects type 'int', but argument 4 has type 'int *'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Memory is</a:t>
            </a:r>
            <a:r>
              <a:rPr lang="en-US" b="0" baseline="0" dirty="0" smtClean="0"/>
              <a:t> dynamically allocated, therefore the memory slots allocated to variables could be different in different runs.</a:t>
            </a:r>
            <a:endParaRPr lang="en-US" b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US" smtClean="0"/>
              <a:t>Pass by address is </a:t>
            </a:r>
            <a:r>
              <a:rPr lang="en-US" u="sng" smtClean="0"/>
              <a:t>simply means that the address of a variable</a:t>
            </a:r>
            <a:r>
              <a:rPr lang="en-US" smtClean="0"/>
              <a:t> is </a:t>
            </a:r>
            <a:r>
              <a:rPr lang="en-US" b="1" smtClean="0"/>
              <a:t>passed by value </a:t>
            </a:r>
            <a:r>
              <a:rPr lang="en-US" smtClean="0"/>
              <a:t>to a function!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Arial" charset="0"/>
              </a:rPr>
              <a:t>Low coupling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means a component relies less on other components. When there is </a:t>
            </a:r>
            <a:r>
              <a:rPr lang="en-US" sz="1200" kern="120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Arial" charset="0"/>
              </a:rPr>
              <a:t>high-coupling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, a change in one component often require changes in other coupled components. Therefore, we </a:t>
            </a:r>
            <a:r>
              <a:rPr lang="en-US" sz="1200" u="sng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strive to achieve low coupling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 in our design.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Memory</a:t>
            </a:r>
            <a:r>
              <a:rPr lang="en-US" baseline="0" dirty="0" smtClean="0"/>
              <a:t> is </a:t>
            </a:r>
            <a:r>
              <a:rPr lang="en-US" baseline="0" smtClean="0"/>
              <a:t>dynamically allocated</a:t>
            </a:r>
            <a:r>
              <a:rPr lang="en-US" smtClean="0"/>
              <a:t>. </a:t>
            </a:r>
            <a:r>
              <a:rPr lang="en-US" dirty="0" smtClean="0"/>
              <a:t>Hence the addresses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vary from run to run.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US" baseline="0" dirty="0" smtClean="0"/>
              <a:t>The coordinates of the centroid are ( (x1+x2+x3)/3, (y1+y2+y3)/3)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>
              <a:buFont typeface="Calibri" pitchFamily="34" charset="0"/>
              <a:buAutoNum type="arabicPeriod"/>
            </a:pPr>
            <a:r>
              <a:rPr lang="en-SG" smtClean="0"/>
              <a:t>Reuse the Freezer example from Week 3.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SG" smtClean="0"/>
              <a:t>The programs are </a:t>
            </a:r>
            <a:r>
              <a:rPr lang="en-SG" b="1" smtClean="0"/>
              <a:t>Week6_FreezerTemp.h</a:t>
            </a:r>
            <a:r>
              <a:rPr lang="en-SG" smtClean="0"/>
              <a:t> and </a:t>
            </a:r>
            <a:r>
              <a:rPr lang="en-SG" b="1" smtClean="0"/>
              <a:t>Week6_FreezerTemp.c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Calibri" pitchFamily="34" charset="0"/>
              <a:buNone/>
            </a:pPr>
            <a:r>
              <a:rPr lang="en-SG" dirty="0" smtClean="0"/>
              <a:t>Program is </a:t>
            </a:r>
            <a:r>
              <a:rPr lang="en-SG" b="1" dirty="0" smtClean="0"/>
              <a:t>Week6_FreezerMain.c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Calibri" pitchFamily="34" charset="0"/>
              <a:buNone/>
            </a:pPr>
            <a:r>
              <a:rPr lang="en-SG" dirty="0" smtClean="0"/>
              <a:t>Program is </a:t>
            </a:r>
            <a:r>
              <a:rPr lang="en-SG" b="1" dirty="0" smtClean="0"/>
              <a:t>Week6_FreezerMain.c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SG" smtClean="0"/>
              <a:t>This is the simplest case where all the source files are compiled with one command.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SG" dirty="0" smtClean="0"/>
              <a:t>This is a more elaborated case where each source *.c file is compiled into a *.o object file first.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SG" b="1" dirty="0" smtClean="0"/>
              <a:t>indirection operator </a:t>
            </a:r>
            <a:r>
              <a:rPr lang="en-SG" dirty="0" smtClean="0"/>
              <a:t>– refer to the memory address stored in the pointer variable following the * to get the/put a value at that address.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I use a different color (blue) for </a:t>
            </a:r>
            <a:r>
              <a:rPr lang="en-US" i="1" dirty="0" smtClean="0"/>
              <a:t>p</a:t>
            </a:r>
            <a:r>
              <a:rPr lang="en-US" dirty="0" smtClean="0"/>
              <a:t> to indicate that it is of different type (pointer/address) from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(integers).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/>
            <a:r>
              <a:rPr lang="en-US" dirty="0" smtClean="0"/>
              <a:t>Equivalent statements:</a:t>
            </a:r>
          </a:p>
          <a:p>
            <a:pPr marL="228600" indent="-228600" eaLnBrk="1" hangingPunct="1"/>
            <a:r>
              <a:rPr lang="en-US" dirty="0" err="1" smtClean="0"/>
              <a:t>i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+ 2;</a:t>
            </a:r>
          </a:p>
          <a:p>
            <a:pPr marL="228600" indent="-228600" eaLnBrk="1" hangingPunct="1"/>
            <a:r>
              <a:rPr lang="en-US" dirty="0" smtClean="0"/>
              <a:t>*p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+ 2;</a:t>
            </a:r>
          </a:p>
          <a:p>
            <a:pPr marL="228600" indent="-228600" eaLnBrk="1" hangingPunct="1"/>
            <a:r>
              <a:rPr lang="en-US" baseline="0" dirty="0" err="1" smtClean="0"/>
              <a:t>i</a:t>
            </a:r>
            <a:r>
              <a:rPr lang="en-US" baseline="0" dirty="0" smtClean="0"/>
              <a:t> = *p + 2;</a:t>
            </a:r>
          </a:p>
          <a:p>
            <a:pPr marL="228600" indent="-228600" eaLnBrk="1" hangingPunct="1"/>
            <a:r>
              <a:rPr lang="en-US" baseline="0" dirty="0" err="1" smtClean="0"/>
              <a:t>i</a:t>
            </a:r>
            <a:r>
              <a:rPr lang="en-US" baseline="0" dirty="0" smtClean="0"/>
              <a:t> += 2;</a:t>
            </a:r>
          </a:p>
          <a:p>
            <a:pPr marL="228600" indent="-228600" eaLnBrk="1" hangingPunct="1"/>
            <a:r>
              <a:rPr lang="en-US" baseline="0" dirty="0" smtClean="0"/>
              <a:t>*</a:t>
            </a:r>
            <a:r>
              <a:rPr lang="en-US" baseline="0" smtClean="0"/>
              <a:t>p += </a:t>
            </a:r>
            <a:r>
              <a:rPr lang="en-US" baseline="0" dirty="0" smtClean="0"/>
              <a:t>2;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dirty="0" smtClean="0"/>
              <a:t>A compilation warning will be issued on: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b);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SG" b="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dirty="0" smtClean="0"/>
              <a:t>A compilation warning will</a:t>
            </a:r>
            <a:r>
              <a:rPr lang="en-US" baseline="0" dirty="0" smtClean="0"/>
              <a:t> be issued on this program, reminding us such a problem:</a:t>
            </a:r>
          </a:p>
          <a:p>
            <a:pPr marL="0" indent="0" eaLnBrk="1" hangingPunct="1">
              <a:buFont typeface="+mj-lt"/>
              <a:buNone/>
            </a:pPr>
            <a:r>
              <a:rPr lang="en-US" baseline="0" dirty="0" smtClean="0"/>
              <a:t>	</a:t>
            </a:r>
            <a:r>
              <a:rPr lang="en-SG" b="1" dirty="0" smtClean="0"/>
              <a:t>warning: 'n' is used uninitialized in this function</a:t>
            </a:r>
          </a:p>
          <a:p>
            <a:pPr marL="0" indent="0" eaLnBrk="1" hangingPunct="1">
              <a:buFont typeface="+mj-lt"/>
              <a:buNone/>
            </a:pPr>
            <a:r>
              <a:rPr lang="en-US" b="0" dirty="0" smtClean="0"/>
              <a:t>Correct</a:t>
            </a:r>
            <a:r>
              <a:rPr lang="en-US" b="0" baseline="0" dirty="0" smtClean="0"/>
              <a:t> sequence is: define a pointer, assign an address to it (so that this pointer point to that address); read a value from or write a value to the memory box this pointer point to.</a:t>
            </a:r>
            <a:endParaRPr lang="en-US" b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1C32B94C-36FD-4F93-A343-CD819190AE2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t>Week6 - </a:t>
            </a:r>
            <a:fld id="{862EAC80-4D47-4337-9794-8D7627173231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D2E41109-7A88-4B65-A09E-B69326577230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CS1010 (AY2011/2 Semester 1)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t>Week6 - </a:t>
            </a:r>
            <a:fld id="{9061B80F-24BC-49AF-ABDC-3479B6B28098}" type="slidenum">
              <a:rPr/>
              <a:pPr>
                <a:defRPr/>
              </a:pPr>
              <a:t>‹#›</a:t>
            </a:fld>
            <a:endParaRPr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5" r:id="rId1"/>
    <p:sldLayoutId id="2147484906" r:id="rId2"/>
    <p:sldLayoutId id="2147484910" r:id="rId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247037"/>
            <a:ext cx="8153400" cy="1754326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  <a:br>
              <a:rPr lang="en-GB" sz="3600" b="1" dirty="0" smtClean="0">
                <a:solidFill>
                  <a:srgbClr val="C00000"/>
                </a:solidFill>
              </a:rPr>
            </a:br>
            <a:r>
              <a:rPr lang="en-GB" sz="4400" b="1" dirty="0">
                <a:solidFill>
                  <a:srgbClr val="C00000"/>
                </a:solidFill>
              </a:rPr>
              <a:t/>
            </a:r>
            <a:br>
              <a:rPr lang="en-GB" sz="4400" b="1" dirty="0">
                <a:solidFill>
                  <a:srgbClr val="C00000"/>
                </a:solidFill>
              </a:rPr>
            </a:br>
            <a:r>
              <a:rPr lang="en-GB" sz="2800" b="1" dirty="0">
                <a:solidFill>
                  <a:schemeClr val="bg1"/>
                </a:solidFill>
              </a:rPr>
              <a:t>Lecture </a:t>
            </a:r>
            <a:r>
              <a:rPr lang="en-GB" sz="2800" b="1" dirty="0" smtClean="0">
                <a:solidFill>
                  <a:schemeClr val="bg1"/>
                </a:solidFill>
              </a:rPr>
              <a:t>6: Pointers and Functions Revisit</a:t>
            </a:r>
            <a:endParaRPr lang="en-GB" sz="28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 descr="C:\modules\CG1101\admin\CoBrand-DepOfComputerSc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3657600" cy="8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3166" y="2208030"/>
            <a:ext cx="7552881" cy="4524315"/>
            <a:chOff x="868634" y="2275764"/>
            <a:chExt cx="7552881" cy="4524315"/>
          </a:xfrm>
        </p:grpSpPr>
        <p:sp>
          <p:nvSpPr>
            <p:cNvPr id="6" name="TextBox 5"/>
            <p:cNvSpPr txBox="1"/>
            <p:nvPr/>
          </p:nvSpPr>
          <p:spPr>
            <a:xfrm>
              <a:off x="868634" y="2275764"/>
              <a:ext cx="7552875" cy="4524315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*n;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... Code for processing</a:t>
              </a:r>
            </a:p>
            <a:p>
              <a:pPr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(n !=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    *n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... Code for processing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(n !=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 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"Pointer n is standing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alone!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1933" y="2281407"/>
              <a:ext cx="1619582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Week6_NULLPointer.c</a:t>
              </a:r>
              <a:endParaRPr lang="en-SG" sz="11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Pointer </a:t>
            </a:r>
            <a:r>
              <a:rPr lang="en-GB" dirty="0"/>
              <a:t>Variables </a:t>
            </a:r>
            <a:r>
              <a:rPr lang="en-GB" dirty="0" smtClean="0"/>
              <a:t>(6/6)</a:t>
            </a:r>
            <a:endParaRPr lang="en-SG" dirty="0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A good habit is to assign a </a:t>
            </a:r>
            <a:r>
              <a:rPr lang="en-SG" dirty="0" smtClean="0">
                <a:solidFill>
                  <a:srgbClr val="006600"/>
                </a:solidFill>
              </a:rPr>
              <a:t>NULL</a:t>
            </a:r>
            <a:r>
              <a:rPr lang="en-SG" dirty="0" smtClean="0"/>
              <a:t> </a:t>
            </a:r>
            <a:r>
              <a:rPr lang="en-SG" dirty="0" smtClean="0">
                <a:solidFill>
                  <a:schemeClr val="tx1"/>
                </a:solidFill>
              </a:rPr>
              <a:t>value</a:t>
            </a:r>
            <a:r>
              <a:rPr lang="en-SG" dirty="0" smtClean="0"/>
              <a:t> </a:t>
            </a:r>
            <a:r>
              <a:rPr lang="en-SG" dirty="0" smtClean="0">
                <a:solidFill>
                  <a:schemeClr val="tx1"/>
                </a:solidFill>
              </a:rPr>
              <a:t>to a pointer when it is not pointing to anywhere.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6" name="Line Callout 2 (Border and Accent Bar) 25"/>
          <p:cNvSpPr/>
          <p:nvPr/>
        </p:nvSpPr>
        <p:spPr bwMode="auto">
          <a:xfrm>
            <a:off x="5021606" y="3742809"/>
            <a:ext cx="2970931" cy="1015663"/>
          </a:xfrm>
          <a:prstGeom prst="accentBorderCallout2">
            <a:avLst>
              <a:gd name="adj1" fmla="val 46344"/>
              <a:gd name="adj2" fmla="val -4473"/>
              <a:gd name="adj3" fmla="val 40853"/>
              <a:gd name="adj4" fmla="val -27601"/>
              <a:gd name="adj5" fmla="val 33670"/>
              <a:gd name="adj6" fmla="val -6529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make sure pointer is pointing to a memory slot before storing value with it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5086192" y="2790298"/>
            <a:ext cx="987227" cy="511973"/>
            <a:chOff x="6027681" y="2023240"/>
            <a:chExt cx="986629" cy="512392"/>
          </a:xfrm>
        </p:grpSpPr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n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718356" cy="33883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  <a:cs typeface="Arial" pitchFamily="34" charset="0"/>
                </a:rPr>
                <a:t>NULL</a:t>
              </a:r>
              <a:endParaRPr lang="en-SG" sz="16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753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56495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Download the following two programs: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rgbClr val="C00000"/>
                </a:solidFill>
              </a:rPr>
              <a:t>Hand </a:t>
            </a:r>
            <a:r>
              <a:rPr lang="en-SG" sz="2800" dirty="0">
                <a:solidFill>
                  <a:srgbClr val="C00000"/>
                </a:solidFill>
              </a:rPr>
              <a:t>trace </a:t>
            </a:r>
            <a:r>
              <a:rPr lang="en-SG" sz="2800" dirty="0" smtClean="0">
                <a:solidFill>
                  <a:schemeClr val="tx1"/>
                </a:solidFill>
              </a:rPr>
              <a:t>them and </a:t>
            </a:r>
            <a:r>
              <a:rPr lang="en-SG" sz="2800" dirty="0">
                <a:solidFill>
                  <a:schemeClr val="tx1"/>
                </a:solidFill>
              </a:rPr>
              <a:t>write </a:t>
            </a:r>
            <a:r>
              <a:rPr lang="en-SG" sz="2800" dirty="0" smtClean="0">
                <a:solidFill>
                  <a:schemeClr val="tx1"/>
                </a:solidFill>
              </a:rPr>
              <a:t>down the outputs.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Then verify </a:t>
            </a:r>
            <a:r>
              <a:rPr lang="en-SG" sz="2800" dirty="0">
                <a:solidFill>
                  <a:schemeClr val="tx1"/>
                </a:solidFill>
              </a:rPr>
              <a:t>your answers by running the </a:t>
            </a:r>
            <a:r>
              <a:rPr lang="en-SG" sz="2800" dirty="0" smtClean="0">
                <a:solidFill>
                  <a:schemeClr val="tx1"/>
                </a:solidFill>
              </a:rPr>
              <a:t>programs.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1313948" y="2036688"/>
            <a:ext cx="6238319" cy="707886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b="1" dirty="0" err="1">
                <a:latin typeface="Courier New" pitchFamily="49" charset="0"/>
              </a:rPr>
              <a:t>cp</a:t>
            </a:r>
            <a:r>
              <a:rPr lang="en-US" b="1" dirty="0">
                <a:latin typeface="Courier New" pitchFamily="49" charset="0"/>
              </a:rPr>
              <a:t> ~</a:t>
            </a:r>
            <a:r>
              <a:rPr lang="en-US" b="1" dirty="0" smtClean="0">
                <a:latin typeface="Courier New" pitchFamily="49" charset="0"/>
              </a:rPr>
              <a:t>cs1010/lecture/Week6_PointerEx1.c .</a:t>
            </a:r>
          </a:p>
          <a:p>
            <a:r>
              <a:rPr lang="en-US" b="1" dirty="0" err="1">
                <a:latin typeface="Courier New" pitchFamily="49" charset="0"/>
              </a:rPr>
              <a:t>cp</a:t>
            </a:r>
            <a:r>
              <a:rPr lang="en-US" b="1" dirty="0">
                <a:latin typeface="Courier New" pitchFamily="49" charset="0"/>
              </a:rPr>
              <a:t> ~</a:t>
            </a:r>
            <a:r>
              <a:rPr lang="en-US" b="1" dirty="0" smtClean="0">
                <a:latin typeface="Courier New" pitchFamily="49" charset="0"/>
              </a:rPr>
              <a:t>cs1010/lecture/Week6_PointerEx2.c .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#1: Trace Codes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0384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0587" y="2068802"/>
            <a:ext cx="4031413" cy="341632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b="1" dirty="0">
                <a:latin typeface="Courier New" pitchFamily="49" charset="0"/>
              </a:rPr>
              <a:t> </a:t>
            </a:r>
            <a:r>
              <a:rPr lang="fr-FR" altLang="zh-CN" b="1" dirty="0" smtClean="0">
                <a:latin typeface="Courier New" pitchFamily="49" charset="0"/>
              </a:rPr>
              <a:t>swap(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, 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);</a:t>
            </a:r>
          </a:p>
          <a:p>
            <a:endParaRPr lang="en-US" altLang="zh-CN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main(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CN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zh-CN" b="1" dirty="0" smtClean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swap(a, 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a, 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b="1" dirty="0" smtClean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97703" y="2068802"/>
            <a:ext cx="3370554" cy="20313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b="1" dirty="0">
                <a:latin typeface="Courier New" pitchFamily="49" charset="0"/>
              </a:rPr>
              <a:t> </a:t>
            </a:r>
            <a:r>
              <a:rPr lang="fr-FR" altLang="zh-CN" b="1" dirty="0" smtClean="0">
                <a:latin typeface="Courier New" pitchFamily="49" charset="0"/>
              </a:rPr>
              <a:t>swap(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 </a:t>
            </a:r>
            <a:r>
              <a:rPr lang="fr-FR" altLang="zh-CN" b="1" dirty="0">
                <a:latin typeface="Courier New" pitchFamily="49" charset="0"/>
              </a:rPr>
              <a:t>x, </a:t>
            </a:r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>
                <a:latin typeface="Courier New" pitchFamily="49" charset="0"/>
              </a:rPr>
              <a:t> y</a:t>
            </a:r>
            <a:r>
              <a:rPr lang="fr-FR" altLang="zh-CN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fr-FR" altLang="zh-CN" b="1" dirty="0" smtClean="0">
                <a:latin typeface="Courier New" pitchFamily="49" charset="0"/>
              </a:rPr>
              <a:t>{</a:t>
            </a:r>
            <a:endParaRPr lang="fr-FR" altLang="zh-CN" b="1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temp = x;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y = temp;</a:t>
            </a:r>
            <a:endParaRPr lang="fr-FR" altLang="zh-CN" b="1" dirty="0">
              <a:latin typeface="Courier New" pitchFamily="49" charset="0"/>
            </a:endParaRPr>
          </a:p>
          <a:p>
            <a:pPr eaLnBrk="1" hangingPunct="1"/>
            <a:r>
              <a:rPr lang="fr-FR" altLang="zh-CN" b="1" dirty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Functions</a:t>
            </a:r>
            <a:r>
              <a:rPr lang="en-GB" dirty="0"/>
              <a:t>: </a:t>
            </a:r>
            <a:r>
              <a:rPr lang="en-GB" dirty="0" smtClean="0"/>
              <a:t>Revisit</a:t>
            </a:r>
            <a:endParaRPr lang="en-SG" dirty="0"/>
          </a:p>
        </p:txBody>
      </p:sp>
      <p:sp>
        <p:nvSpPr>
          <p:cNvPr id="2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9158" y="4275311"/>
            <a:ext cx="678213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 smtClean="0">
                <a:solidFill>
                  <a:srgbClr val="9933FF"/>
                </a:solidFill>
              </a:rPr>
              <a:t>9 -2</a:t>
            </a:r>
            <a:endParaRPr lang="en-US" sz="1600" dirty="0">
              <a:solidFill>
                <a:srgbClr val="9933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Values are copied to formal parameter!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068264" y="4884799"/>
            <a:ext cx="2822220" cy="1015663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SG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SG" sz="2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SG" sz="2000" dirty="0">
                <a:latin typeface="Calibri" pitchFamily="34" charset="0"/>
                <a:cs typeface="Calibri" pitchFamily="34" charset="0"/>
              </a:rPr>
              <a:t>Can we modify actual parameter through a function?</a:t>
            </a:r>
          </a:p>
        </p:txBody>
      </p:sp>
    </p:spTree>
    <p:extLst>
      <p:ext uri="{BB962C8B-B14F-4D97-AF65-F5344CB8AC3E}">
        <p14:creationId xmlns:p14="http://schemas.microsoft.com/office/powerpoint/2010/main" val="371112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55826" y="1484138"/>
            <a:ext cx="7576931" cy="4801314"/>
            <a:chOff x="755826" y="1484138"/>
            <a:chExt cx="7576931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755826" y="1484138"/>
              <a:ext cx="7574400" cy="4801314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f(a,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y,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z)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 y;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y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 x;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z = x + y + z;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4937" y="6029399"/>
              <a:ext cx="1867820" cy="25391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>
                  <a:latin typeface="Courier New" pitchFamily="49" charset="0"/>
                  <a:cs typeface="Courier New" pitchFamily="49" charset="0"/>
                </a:rPr>
                <a:t>Week6_FunctionDemo1.c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54132" y="1278466"/>
            <a:ext cx="2833511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9933FF"/>
                </a:solidFill>
              </a:rPr>
              <a:t>x = 1, y = 10, z = 16</a:t>
            </a:r>
          </a:p>
          <a:p>
            <a:r>
              <a:rPr lang="en-US" dirty="0">
                <a:solidFill>
                  <a:srgbClr val="9933FF"/>
                </a:solidFill>
              </a:rPr>
              <a:t>a = 9, b = -2, c = 5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968172" y="2177523"/>
            <a:ext cx="2879725" cy="511175"/>
            <a:chOff x="4708632" y="2007475"/>
            <a:chExt cx="2879836" cy="511975"/>
          </a:xfrm>
        </p:grpSpPr>
        <p:grpSp>
          <p:nvGrpSpPr>
            <p:cNvPr id="22556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2256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64" name="TextBox 1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2557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2256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6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2558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22559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60" name="TextBox 17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963410" y="4042835"/>
            <a:ext cx="2879725" cy="511175"/>
            <a:chOff x="4703376" y="3873061"/>
            <a:chExt cx="2879836" cy="511975"/>
          </a:xfrm>
        </p:grpSpPr>
        <p:grpSp>
          <p:nvGrpSpPr>
            <p:cNvPr id="22547" name="Group 18"/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22554" name="TextBox 1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55" name="TextBox 2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2548" name="Group 21"/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22552" name="TextBox 22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53" name="TextBox 23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2549" name="Group 24"/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22550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51" name="TextBox 2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5341235" y="4215873"/>
            <a:ext cx="530225" cy="649287"/>
            <a:chOff x="5081748" y="4046483"/>
            <a:chExt cx="530773" cy="648608"/>
          </a:xfrm>
        </p:grpSpPr>
        <p:cxnSp>
          <p:nvCxnSpPr>
            <p:cNvPr id="22545" name="Straight Connector 30"/>
            <p:cNvCxnSpPr>
              <a:cxnSpLocks noChangeShapeType="1"/>
            </p:cNvCxnSpPr>
            <p:nvPr/>
          </p:nvCxnSpPr>
          <p:spPr bwMode="auto">
            <a:xfrm rot="5400000">
              <a:off x="5087008" y="4056993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546" name="TextBox 31"/>
            <p:cNvSpPr txBox="1">
              <a:spLocks noChangeArrowheads="1"/>
            </p:cNvSpPr>
            <p:nvPr/>
          </p:nvSpPr>
          <p:spPr bwMode="auto">
            <a:xfrm>
              <a:off x="5081748" y="435653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6450897" y="4242860"/>
            <a:ext cx="530225" cy="647700"/>
            <a:chOff x="6190589" y="4072759"/>
            <a:chExt cx="530773" cy="648608"/>
          </a:xfrm>
        </p:grpSpPr>
        <p:cxnSp>
          <p:nvCxnSpPr>
            <p:cNvPr id="22543" name="Straight Connector 32"/>
            <p:cNvCxnSpPr>
              <a:cxnSpLocks noChangeShapeType="1"/>
            </p:cNvCxnSpPr>
            <p:nvPr/>
          </p:nvCxnSpPr>
          <p:spPr bwMode="auto">
            <a:xfrm rot="5400000">
              <a:off x="6195849" y="4083269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544" name="TextBox 33"/>
            <p:cNvSpPr txBox="1">
              <a:spLocks noChangeArrowheads="1"/>
            </p:cNvSpPr>
            <p:nvPr/>
          </p:nvSpPr>
          <p:spPr bwMode="auto">
            <a:xfrm>
              <a:off x="6190589" y="438281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10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7427210" y="4231748"/>
            <a:ext cx="531812" cy="647700"/>
            <a:chOff x="7168052" y="4062248"/>
            <a:chExt cx="530773" cy="648608"/>
          </a:xfrm>
        </p:grpSpPr>
        <p:cxnSp>
          <p:nvCxnSpPr>
            <p:cNvPr id="22541" name="Straight Connector 34"/>
            <p:cNvCxnSpPr>
              <a:cxnSpLocks noChangeShapeType="1"/>
            </p:cNvCxnSpPr>
            <p:nvPr/>
          </p:nvCxnSpPr>
          <p:spPr bwMode="auto">
            <a:xfrm rot="5400000">
              <a:off x="7173312" y="4072758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542" name="TextBox 35"/>
            <p:cNvSpPr txBox="1">
              <a:spLocks noChangeArrowheads="1"/>
            </p:cNvSpPr>
            <p:nvPr/>
          </p:nvSpPr>
          <p:spPr bwMode="auto">
            <a:xfrm>
              <a:off x="7168052" y="4372302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16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3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Functions </a:t>
            </a:r>
            <a:r>
              <a:rPr lang="en-GB" dirty="0"/>
              <a:t>with </a:t>
            </a:r>
            <a:r>
              <a:rPr lang="en-GB" dirty="0">
                <a:solidFill>
                  <a:srgbClr val="C00000"/>
                </a:solidFill>
              </a:rPr>
              <a:t>&amp;</a:t>
            </a:r>
            <a:r>
              <a:rPr lang="en-GB" dirty="0"/>
              <a:t>parameters (</a:t>
            </a:r>
            <a:r>
              <a:rPr lang="en-GB" dirty="0" smtClean="0"/>
              <a:t>1/4)</a:t>
            </a:r>
            <a:endParaRPr lang="en-GB" sz="9600" dirty="0"/>
          </a:p>
        </p:txBody>
      </p:sp>
      <p:sp>
        <p:nvSpPr>
          <p:cNvPr id="4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5826" y="1484138"/>
            <a:ext cx="7576931" cy="4801314"/>
            <a:chOff x="755826" y="1484138"/>
            <a:chExt cx="7576931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755826" y="1484138"/>
              <a:ext cx="7575373" cy="4801314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"*x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*y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*z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*x, *y, *z);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64937" y="6029399"/>
              <a:ext cx="1867820" cy="25391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 smtClean="0">
                  <a:latin typeface="Courier New" pitchFamily="49" charset="0"/>
                  <a:cs typeface="Courier New" pitchFamily="49" charset="0"/>
                </a:rPr>
                <a:t>Week6_FunctionDemo2.c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91129" y="1255890"/>
            <a:ext cx="3220692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9933FF"/>
                </a:solidFill>
              </a:rPr>
              <a:t>*x = 1, *y = 10, *z = 16</a:t>
            </a:r>
          </a:p>
          <a:p>
            <a:r>
              <a:rPr lang="en-US" dirty="0">
                <a:solidFill>
                  <a:srgbClr val="9933FF"/>
                </a:solidFill>
              </a:rPr>
              <a:t>a = 1, b = 10, c = 16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68172" y="2177523"/>
            <a:ext cx="2879725" cy="511175"/>
            <a:chOff x="4708632" y="2007475"/>
            <a:chExt cx="2879836" cy="511975"/>
          </a:xfrm>
        </p:grpSpPr>
        <p:grpSp>
          <p:nvGrpSpPr>
            <p:cNvPr id="23597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23604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3605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3598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23602" name="TextBox 1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3603" name="TextBox 1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3599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23600" name="TextBox 13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3601" name="TextBox 14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3584" name="Group 19"/>
          <p:cNvGrpSpPr>
            <a:grpSpLocks/>
          </p:cNvGrpSpPr>
          <p:nvPr/>
        </p:nvGrpSpPr>
        <p:grpSpPr bwMode="auto">
          <a:xfrm>
            <a:off x="4963410" y="4042079"/>
            <a:ext cx="2879725" cy="511931"/>
            <a:chOff x="4703376" y="3873061"/>
            <a:chExt cx="2879836" cy="511975"/>
          </a:xfrm>
        </p:grpSpPr>
        <p:grpSp>
          <p:nvGrpSpPr>
            <p:cNvPr id="23588" name="Group 18"/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23595" name="TextBox 2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03053" y="2170774"/>
                <a:ext cx="530246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3589" name="Group 21"/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23593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95637" y="2197049"/>
                <a:ext cx="530246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3590" name="Group 24"/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23591" name="TextBox 23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96222" y="2197049"/>
                <a:ext cx="530246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494165" y="2684112"/>
            <a:ext cx="2094105" cy="1704780"/>
            <a:chOff x="5234518" y="2684112"/>
            <a:chExt cx="2094105" cy="1704780"/>
          </a:xfrm>
        </p:grpSpPr>
        <p:cxnSp>
          <p:nvCxnSpPr>
            <p:cNvPr id="23585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4390933" y="3532171"/>
              <a:ext cx="169505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cxnSp>
          <p:nvCxnSpPr>
            <p:cNvPr id="23586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5499732" y="3537426"/>
              <a:ext cx="169505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cxnSp>
          <p:nvCxnSpPr>
            <p:cNvPr id="23587" name="Straight Arrow Connector 32"/>
            <p:cNvCxnSpPr>
              <a:cxnSpLocks noChangeShapeType="1"/>
            </p:cNvCxnSpPr>
            <p:nvPr/>
          </p:nvCxnSpPr>
          <p:spPr bwMode="auto">
            <a:xfrm rot="5400000" flipH="1" flipV="1">
              <a:off x="6477157" y="3527697"/>
              <a:ext cx="169505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5352347" y="2032587"/>
            <a:ext cx="530225" cy="627734"/>
            <a:chOff x="5092259" y="1862338"/>
            <a:chExt cx="530773" cy="628613"/>
          </a:xfrm>
        </p:grpSpPr>
        <p:cxnSp>
          <p:nvCxnSpPr>
            <p:cNvPr id="23582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583" name="TextBox 35"/>
            <p:cNvSpPr txBox="1">
              <a:spLocks noChangeArrowheads="1"/>
            </p:cNvSpPr>
            <p:nvPr/>
          </p:nvSpPr>
          <p:spPr bwMode="auto">
            <a:xfrm>
              <a:off x="5092259" y="186233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6476220" y="2049390"/>
            <a:ext cx="538590" cy="616399"/>
            <a:chOff x="5108029" y="1875196"/>
            <a:chExt cx="537537" cy="615755"/>
          </a:xfrm>
        </p:grpSpPr>
        <p:cxnSp>
          <p:nvCxnSpPr>
            <p:cNvPr id="23580" name="Straight Connector 38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581" name="TextBox 39"/>
            <p:cNvSpPr txBox="1">
              <a:spLocks noChangeArrowheads="1"/>
            </p:cNvSpPr>
            <p:nvPr/>
          </p:nvSpPr>
          <p:spPr bwMode="auto">
            <a:xfrm>
              <a:off x="5114793" y="1875196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74759" y="2049565"/>
            <a:ext cx="538589" cy="605111"/>
            <a:chOff x="5108029" y="1886473"/>
            <a:chExt cx="537537" cy="604478"/>
          </a:xfrm>
        </p:grpSpPr>
        <p:cxnSp>
          <p:nvCxnSpPr>
            <p:cNvPr id="23578" name="Straight Connector 41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579" name="TextBox 42"/>
            <p:cNvSpPr txBox="1">
              <a:spLocks noChangeArrowheads="1"/>
            </p:cNvSpPr>
            <p:nvPr/>
          </p:nvSpPr>
          <p:spPr bwMode="auto">
            <a:xfrm>
              <a:off x="5114793" y="188647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352" y="4866396"/>
            <a:ext cx="3292475" cy="36933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*x </a:t>
            </a:r>
            <a:r>
              <a:rPr lang="en-US" dirty="0"/>
              <a:t>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*y </a:t>
            </a:r>
            <a:r>
              <a:rPr lang="en-US" dirty="0"/>
              <a:t>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*z </a:t>
            </a:r>
            <a:r>
              <a:rPr lang="en-US" dirty="0"/>
              <a:t>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!</a:t>
            </a:r>
          </a:p>
        </p:txBody>
      </p: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2296761" y="1771650"/>
            <a:ext cx="2111377" cy="304800"/>
            <a:chOff x="2217684" y="1770994"/>
            <a:chExt cx="2110776" cy="304800"/>
          </a:xfrm>
        </p:grpSpPr>
        <p:sp>
          <p:nvSpPr>
            <p:cNvPr id="23575" name="Oval 44"/>
            <p:cNvSpPr>
              <a:spLocks noChangeArrowheads="1"/>
            </p:cNvSpPr>
            <p:nvPr/>
          </p:nvSpPr>
          <p:spPr bwMode="auto">
            <a:xfrm>
              <a:off x="221768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6" name="Oval 45"/>
            <p:cNvSpPr>
              <a:spLocks noChangeArrowheads="1"/>
            </p:cNvSpPr>
            <p:nvPr/>
          </p:nvSpPr>
          <p:spPr bwMode="auto">
            <a:xfrm>
              <a:off x="3176625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7" name="Oval 46"/>
            <p:cNvSpPr>
              <a:spLocks noChangeArrowheads="1"/>
            </p:cNvSpPr>
            <p:nvPr/>
          </p:nvSpPr>
          <p:spPr bwMode="auto">
            <a:xfrm>
              <a:off x="412876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1610607" y="2889781"/>
            <a:ext cx="1297380" cy="304800"/>
            <a:chOff x="1655379" y="2753711"/>
            <a:chExt cx="1297152" cy="304800"/>
          </a:xfrm>
        </p:grpSpPr>
        <p:sp>
          <p:nvSpPr>
            <p:cNvPr id="23572" name="Oval 47"/>
            <p:cNvSpPr>
              <a:spLocks noChangeArrowheads="1"/>
            </p:cNvSpPr>
            <p:nvPr/>
          </p:nvSpPr>
          <p:spPr bwMode="auto">
            <a:xfrm>
              <a:off x="1655379" y="2753711"/>
              <a:ext cx="201565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3" name="Oval 48"/>
            <p:cNvSpPr>
              <a:spLocks noChangeArrowheads="1"/>
            </p:cNvSpPr>
            <p:nvPr/>
          </p:nvSpPr>
          <p:spPr bwMode="auto">
            <a:xfrm>
              <a:off x="2200545" y="2753711"/>
              <a:ext cx="201565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4" name="Oval 49"/>
            <p:cNvSpPr>
              <a:spLocks noChangeArrowheads="1"/>
            </p:cNvSpPr>
            <p:nvPr/>
          </p:nvSpPr>
          <p:spPr bwMode="auto">
            <a:xfrm>
              <a:off x="2750966" y="2753711"/>
              <a:ext cx="201565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8" name="Group 54"/>
          <p:cNvGrpSpPr>
            <a:grpSpLocks/>
          </p:cNvGrpSpPr>
          <p:nvPr/>
        </p:nvGrpSpPr>
        <p:grpSpPr bwMode="auto">
          <a:xfrm>
            <a:off x="2272066" y="4237922"/>
            <a:ext cx="2402361" cy="304800"/>
            <a:chOff x="2249213" y="3978166"/>
            <a:chExt cx="2402592" cy="304800"/>
          </a:xfrm>
        </p:grpSpPr>
        <p:sp>
          <p:nvSpPr>
            <p:cNvPr id="23569" name="Oval 50"/>
            <p:cNvSpPr>
              <a:spLocks noChangeArrowheads="1"/>
            </p:cNvSpPr>
            <p:nvPr/>
          </p:nvSpPr>
          <p:spPr bwMode="auto">
            <a:xfrm>
              <a:off x="2249213" y="3978166"/>
              <a:ext cx="201619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0" name="Oval 51"/>
            <p:cNvSpPr>
              <a:spLocks noChangeArrowheads="1"/>
            </p:cNvSpPr>
            <p:nvPr/>
          </p:nvSpPr>
          <p:spPr bwMode="auto">
            <a:xfrm>
              <a:off x="3360596" y="3978166"/>
              <a:ext cx="20162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1" name="Oval 52"/>
            <p:cNvSpPr>
              <a:spLocks noChangeArrowheads="1"/>
            </p:cNvSpPr>
            <p:nvPr/>
          </p:nvSpPr>
          <p:spPr bwMode="auto">
            <a:xfrm>
              <a:off x="4450185" y="3978166"/>
              <a:ext cx="20162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Functions </a:t>
            </a:r>
            <a:r>
              <a:rPr lang="en-GB" dirty="0"/>
              <a:t>with </a:t>
            </a:r>
            <a:r>
              <a:rPr lang="en-GB" dirty="0">
                <a:solidFill>
                  <a:srgbClr val="C00000"/>
                </a:solidFill>
              </a:rPr>
              <a:t>&amp;</a:t>
            </a:r>
            <a:r>
              <a:rPr lang="en-GB" dirty="0"/>
              <a:t>parameters </a:t>
            </a:r>
            <a:r>
              <a:rPr lang="en-GB" dirty="0" smtClean="0"/>
              <a:t>(2/4)</a:t>
            </a:r>
            <a:endParaRPr lang="en-GB" sz="9600" dirty="0"/>
          </a:p>
        </p:txBody>
      </p:sp>
      <p:sp>
        <p:nvSpPr>
          <p:cNvPr id="5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5825" y="1484138"/>
            <a:ext cx="7576932" cy="4801314"/>
            <a:chOff x="755825" y="1484138"/>
            <a:chExt cx="7576932" cy="4801314"/>
          </a:xfrm>
        </p:grpSpPr>
        <p:sp>
          <p:nvSpPr>
            <p:cNvPr id="12" name="TextBox 11"/>
            <p:cNvSpPr txBox="1"/>
            <p:nvPr/>
          </p:nvSpPr>
          <p:spPr>
            <a:xfrm>
              <a:off x="755825" y="1484138"/>
              <a:ext cx="7574400" cy="4801314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4937" y="6029399"/>
              <a:ext cx="1867820" cy="25391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 smtClean="0">
                  <a:latin typeface="Courier New" pitchFamily="49" charset="0"/>
                  <a:cs typeface="Courier New" pitchFamily="49" charset="0"/>
                </a:rPr>
                <a:t>Week6_FunctionDemo3.c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57138" y="3712636"/>
            <a:ext cx="2536996" cy="163121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Compiler’s warning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because x, y, z are NOT integer variables!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They are pointers holding addresses.</a:t>
            </a:r>
          </a:p>
        </p:txBody>
      </p: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2997555" y="5626457"/>
            <a:ext cx="2511396" cy="342000"/>
            <a:chOff x="2249214" y="3978166"/>
            <a:chExt cx="2323798" cy="342000"/>
          </a:xfrm>
        </p:grpSpPr>
        <p:sp>
          <p:nvSpPr>
            <p:cNvPr id="14" name="Oval 45"/>
            <p:cNvSpPr>
              <a:spLocks noChangeArrowheads="1"/>
            </p:cNvSpPr>
            <p:nvPr/>
          </p:nvSpPr>
          <p:spPr bwMode="auto">
            <a:xfrm>
              <a:off x="2249214" y="3978166"/>
              <a:ext cx="31645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Oval 46"/>
            <p:cNvSpPr>
              <a:spLocks noChangeArrowheads="1"/>
            </p:cNvSpPr>
            <p:nvPr/>
          </p:nvSpPr>
          <p:spPr bwMode="auto">
            <a:xfrm>
              <a:off x="3258143" y="3978166"/>
              <a:ext cx="31645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Oval 47"/>
            <p:cNvSpPr>
              <a:spLocks noChangeArrowheads="1"/>
            </p:cNvSpPr>
            <p:nvPr/>
          </p:nvSpPr>
          <p:spPr bwMode="auto">
            <a:xfrm>
              <a:off x="4256559" y="3978166"/>
              <a:ext cx="31645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Functions </a:t>
            </a:r>
            <a:r>
              <a:rPr lang="en-GB" dirty="0"/>
              <a:t>with </a:t>
            </a:r>
            <a:r>
              <a:rPr lang="en-GB" dirty="0">
                <a:solidFill>
                  <a:srgbClr val="C00000"/>
                </a:solidFill>
              </a:rPr>
              <a:t>&amp;</a:t>
            </a:r>
            <a:r>
              <a:rPr lang="en-GB" dirty="0"/>
              <a:t>parameters </a:t>
            </a:r>
            <a:r>
              <a:rPr lang="en-GB" dirty="0" smtClean="0"/>
              <a:t>(3/4)</a:t>
            </a:r>
            <a:endParaRPr lang="en-GB" sz="9600" dirty="0"/>
          </a:p>
        </p:txBody>
      </p:sp>
      <p:sp>
        <p:nvSpPr>
          <p:cNvPr id="2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5825" y="1484138"/>
            <a:ext cx="7576932" cy="4801314"/>
            <a:chOff x="755825" y="1484138"/>
            <a:chExt cx="7576932" cy="4801314"/>
          </a:xfrm>
        </p:grpSpPr>
        <p:sp>
          <p:nvSpPr>
            <p:cNvPr id="18" name="TextBox 17"/>
            <p:cNvSpPr txBox="1"/>
            <p:nvPr/>
          </p:nvSpPr>
          <p:spPr>
            <a:xfrm>
              <a:off x="755825" y="1484138"/>
              <a:ext cx="7574400" cy="4801314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64937" y="6029399"/>
              <a:ext cx="1867820" cy="25391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 smtClean="0">
                  <a:latin typeface="Courier New" pitchFamily="49" charset="0"/>
                  <a:cs typeface="Courier New" pitchFamily="49" charset="0"/>
                </a:rPr>
                <a:t>Week6_FunctionDemo4.c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012267" y="4932893"/>
            <a:ext cx="3081866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%p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for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printing pointers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8739" y="1301046"/>
            <a:ext cx="4503394" cy="52322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400" dirty="0">
                <a:solidFill>
                  <a:srgbClr val="9933FF"/>
                </a:solidFill>
              </a:rPr>
              <a:t>x = ffbff78c, y = ffbff788, z = ffbff784</a:t>
            </a:r>
          </a:p>
          <a:p>
            <a:r>
              <a:rPr lang="en-US" sz="1400" dirty="0">
                <a:solidFill>
                  <a:srgbClr val="9933FF"/>
                </a:solidFill>
              </a:rPr>
              <a:t>a = 1, b = 10, c = 16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831468" y="1523119"/>
            <a:ext cx="4052888" cy="1560971"/>
            <a:chOff x="4921180" y="1376855"/>
            <a:chExt cx="4053112" cy="1561010"/>
          </a:xfrm>
        </p:grpSpPr>
        <p:cxnSp>
          <p:nvCxnSpPr>
            <p:cNvPr id="25611" name="Straight Arrow Connector 13"/>
            <p:cNvCxnSpPr>
              <a:cxnSpLocks noChangeShapeType="1"/>
            </p:cNvCxnSpPr>
            <p:nvPr/>
          </p:nvCxnSpPr>
          <p:spPr bwMode="auto">
            <a:xfrm flipH="1" flipV="1">
              <a:off x="4963224" y="1408388"/>
              <a:ext cx="1477008" cy="606126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2" name="Straight Arrow Connector 14"/>
            <p:cNvCxnSpPr>
              <a:cxnSpLocks noChangeShapeType="1"/>
            </p:cNvCxnSpPr>
            <p:nvPr/>
          </p:nvCxnSpPr>
          <p:spPr bwMode="auto">
            <a:xfrm flipH="1" flipV="1">
              <a:off x="6515836" y="1392624"/>
              <a:ext cx="245711" cy="621890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3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7179259" y="1376855"/>
              <a:ext cx="714012" cy="637659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0" name="TextBox 19"/>
            <p:cNvSpPr txBox="1"/>
            <p:nvPr/>
          </p:nvSpPr>
          <p:spPr>
            <a:xfrm>
              <a:off x="4921180" y="2014514"/>
              <a:ext cx="4053112" cy="923351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>
                  <a:latin typeface="Calibri" pitchFamily="34" charset="0"/>
                  <a:cs typeface="Calibri" pitchFamily="34" charset="0"/>
                </a:rPr>
                <a:t>These are the addresses of variables </a:t>
              </a:r>
              <a:r>
                <a:rPr lang="en-US" i="1" dirty="0">
                  <a:latin typeface="Calibri" pitchFamily="34" charset="0"/>
                  <a:cs typeface="Calibri" pitchFamily="34" charset="0"/>
                </a:rPr>
                <a:t>a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i="1" dirty="0">
                  <a:latin typeface="Calibri" pitchFamily="34" charset="0"/>
                  <a:cs typeface="Calibri" pitchFamily="34" charset="0"/>
                </a:rPr>
                <a:t>b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and </a:t>
              </a:r>
              <a:r>
                <a:rPr lang="en-US" i="1" dirty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respectively. (Values 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will vary 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from run to 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run.)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9" name="Group 44"/>
          <p:cNvGrpSpPr>
            <a:grpSpLocks/>
          </p:cNvGrpSpPr>
          <p:nvPr/>
        </p:nvGrpSpPr>
        <p:grpSpPr bwMode="auto">
          <a:xfrm>
            <a:off x="2986266" y="5615168"/>
            <a:ext cx="2531465" cy="342000"/>
            <a:chOff x="2463724" y="4192657"/>
            <a:chExt cx="2531708" cy="342000"/>
          </a:xfrm>
        </p:grpSpPr>
        <p:sp>
          <p:nvSpPr>
            <p:cNvPr id="21" name="Oval 45"/>
            <p:cNvSpPr>
              <a:spLocks noChangeArrowheads="1"/>
            </p:cNvSpPr>
            <p:nvPr/>
          </p:nvSpPr>
          <p:spPr bwMode="auto">
            <a:xfrm>
              <a:off x="2463724" y="4192657"/>
              <a:ext cx="34203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Oval 46"/>
            <p:cNvSpPr>
              <a:spLocks noChangeArrowheads="1"/>
            </p:cNvSpPr>
            <p:nvPr/>
          </p:nvSpPr>
          <p:spPr bwMode="auto">
            <a:xfrm>
              <a:off x="3552547" y="4192657"/>
              <a:ext cx="34203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Oval 47"/>
            <p:cNvSpPr>
              <a:spLocks noChangeArrowheads="1"/>
            </p:cNvSpPr>
            <p:nvPr/>
          </p:nvSpPr>
          <p:spPr bwMode="auto">
            <a:xfrm>
              <a:off x="4653399" y="4192657"/>
              <a:ext cx="34203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Functions </a:t>
            </a:r>
            <a:r>
              <a:rPr lang="en-GB" dirty="0"/>
              <a:t>with </a:t>
            </a:r>
            <a:r>
              <a:rPr lang="en-GB" dirty="0">
                <a:solidFill>
                  <a:srgbClr val="C00000"/>
                </a:solidFill>
              </a:rPr>
              <a:t>&amp;</a:t>
            </a:r>
            <a:r>
              <a:rPr lang="en-GB" dirty="0"/>
              <a:t>parameters </a:t>
            </a:r>
            <a:r>
              <a:rPr lang="en-GB" dirty="0" smtClean="0"/>
              <a:t>(4/4)</a:t>
            </a:r>
            <a:endParaRPr lang="en-GB" sz="9600" dirty="0"/>
          </a:p>
        </p:txBody>
      </p:sp>
      <p:sp>
        <p:nvSpPr>
          <p:cNvPr id="2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278" y="1363834"/>
            <a:ext cx="3730628" cy="5016758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sz="1600" b="1" dirty="0">
                <a:latin typeface="Courier New" pitchFamily="49" charset="0"/>
              </a:rPr>
              <a:t> </a:t>
            </a:r>
            <a:r>
              <a:rPr lang="fr-FR" altLang="zh-CN" sz="1600" b="1" dirty="0" smtClean="0">
                <a:latin typeface="Courier New" pitchFamily="49" charset="0"/>
              </a:rPr>
              <a:t>swap(</a:t>
            </a:r>
            <a:r>
              <a:rPr lang="fr-FR" altLang="zh-CN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>
                <a:latin typeface="Courier New" pitchFamily="49" charset="0"/>
              </a:rPr>
              <a:t>, </a:t>
            </a:r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>
                <a:latin typeface="Courier New" pitchFamily="49" charset="0"/>
              </a:rPr>
              <a:t>);</a:t>
            </a:r>
            <a:endParaRPr lang="en-US" altLang="zh-CN" sz="16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</a:rPr>
              <a:t> main(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CN" sz="1600" b="1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</a:rPr>
              <a:t>a </a:t>
            </a:r>
            <a:r>
              <a:rPr lang="en-US" altLang="zh-CN" sz="1600" b="1" dirty="0">
                <a:latin typeface="Courier New" pitchFamily="49" charset="0"/>
              </a:rPr>
              <a:t>= </a:t>
            </a:r>
            <a:r>
              <a:rPr lang="en-US" altLang="zh-CN" sz="1600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r>
              <a:rPr lang="en-US" altLang="zh-CN" sz="1600" b="1" dirty="0" smtClean="0">
                <a:latin typeface="Courier New" pitchFamily="49" charset="0"/>
              </a:rPr>
              <a:t>, b </a:t>
            </a:r>
            <a:r>
              <a:rPr lang="en-US" altLang="zh-CN" sz="1600" b="1" dirty="0">
                <a:latin typeface="Courier New" pitchFamily="49" charset="0"/>
              </a:rPr>
              <a:t>= </a:t>
            </a:r>
            <a:r>
              <a:rPr lang="en-US" altLang="zh-CN" sz="1600" b="1" dirty="0" smtClean="0">
                <a:solidFill>
                  <a:srgbClr val="006600"/>
                </a:solidFill>
                <a:latin typeface="Courier New" pitchFamily="49" charset="0"/>
              </a:rPr>
              <a:t>-2</a:t>
            </a:r>
            <a:r>
              <a:rPr lang="en-US" altLang="zh-CN" sz="1600" b="1" dirty="0" smtClean="0">
                <a:latin typeface="Courier New" pitchFamily="49" charset="0"/>
              </a:rPr>
              <a:t>;</a:t>
            </a:r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   </a:t>
            </a:r>
            <a:r>
              <a:rPr lang="en-US" altLang="zh-CN" sz="1600" b="1" dirty="0" smtClean="0">
                <a:latin typeface="Courier New" pitchFamily="49" charset="0"/>
              </a:rPr>
              <a:t>swap(a, b);</a:t>
            </a:r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   </a:t>
            </a:r>
            <a:r>
              <a:rPr lang="en-US" altLang="zh-CN" sz="1600" b="1" dirty="0" err="1">
                <a:latin typeface="Courier New" pitchFamily="49" charset="0"/>
              </a:rPr>
              <a:t>printf</a:t>
            </a:r>
            <a:r>
              <a:rPr lang="en-US" altLang="zh-CN" sz="1600" b="1" dirty="0" smtClean="0">
                <a:latin typeface="Courier New" pitchFamily="49" charset="0"/>
              </a:rPr>
              <a:t>(</a:t>
            </a:r>
            <a:r>
              <a:rPr lang="en-US" altLang="zh-CN" sz="1600" b="1" dirty="0" smtClean="0">
                <a:solidFill>
                  <a:srgbClr val="006600"/>
                </a:solidFill>
                <a:latin typeface="Courier New" pitchFamily="49" charset="0"/>
              </a:rPr>
              <a:t>"a =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%d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,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"b =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%d\n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altLang="zh-CN" sz="1600" b="1" dirty="0">
                <a:latin typeface="Courier New" pitchFamily="49" charset="0"/>
              </a:rPr>
              <a:t>, </a:t>
            </a:r>
            <a:r>
              <a:rPr lang="en-US" altLang="zh-CN" sz="1600" b="1" dirty="0" smtClean="0">
                <a:latin typeface="Courier New" pitchFamily="49" charset="0"/>
              </a:rPr>
              <a:t>a, b);</a:t>
            </a:r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}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sz="1600" b="1" dirty="0">
                <a:latin typeface="Courier New" pitchFamily="49" charset="0"/>
              </a:rPr>
              <a:t> </a:t>
            </a:r>
            <a:r>
              <a:rPr lang="fr-FR" altLang="zh-CN" sz="1600" b="1" dirty="0" smtClean="0">
                <a:latin typeface="Courier New" pitchFamily="49" charset="0"/>
              </a:rPr>
              <a:t>swap(</a:t>
            </a:r>
            <a:r>
              <a:rPr lang="fr-FR" altLang="zh-CN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 smtClean="0">
                <a:latin typeface="Courier New" pitchFamily="49" charset="0"/>
              </a:rPr>
              <a:t> </a:t>
            </a:r>
            <a:r>
              <a:rPr lang="fr-FR" altLang="zh-CN" sz="1600" b="1" dirty="0">
                <a:latin typeface="Courier New" pitchFamily="49" charset="0"/>
              </a:rPr>
              <a:t>x, </a:t>
            </a:r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>
                <a:latin typeface="Courier New" pitchFamily="49" charset="0"/>
              </a:rPr>
              <a:t> y</a:t>
            </a:r>
            <a:r>
              <a:rPr lang="fr-FR" altLang="zh-CN" sz="16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fr-FR" altLang="zh-CN" sz="1600" b="1" dirty="0" smtClean="0">
                <a:latin typeface="Courier New" pitchFamily="49" charset="0"/>
              </a:rPr>
              <a:t>{</a:t>
            </a:r>
            <a:endParaRPr lang="fr-FR" altLang="zh-CN" sz="1600" b="1" dirty="0">
              <a:latin typeface="Courier New" pitchFamily="49" charset="0"/>
            </a:endParaRP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   </a:t>
            </a:r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>
                <a:latin typeface="Courier New" pitchFamily="49" charset="0"/>
              </a:rPr>
              <a:t> </a:t>
            </a:r>
            <a:r>
              <a:rPr lang="fr-FR" altLang="zh-CN" sz="1600" b="1" dirty="0" err="1" smtClean="0">
                <a:latin typeface="Courier New" pitchFamily="49" charset="0"/>
              </a:rPr>
              <a:t>temp</a:t>
            </a:r>
            <a:r>
              <a:rPr lang="fr-FR" altLang="zh-CN" sz="1600" b="1" dirty="0" smtClean="0">
                <a:latin typeface="Courier New" pitchFamily="49" charset="0"/>
              </a:rPr>
              <a:t>;</a:t>
            </a:r>
            <a:endParaRPr lang="fr-FR" altLang="zh-CN" sz="1600" b="1" dirty="0">
              <a:latin typeface="Courier New" pitchFamily="49" charset="0"/>
            </a:endParaRP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 </a:t>
            </a:r>
            <a:r>
              <a:rPr lang="fr-FR" altLang="zh-CN" sz="1600" b="1" dirty="0" smtClean="0">
                <a:latin typeface="Courier New" pitchFamily="49" charset="0"/>
              </a:rPr>
              <a:t>  </a:t>
            </a:r>
            <a:r>
              <a:rPr lang="fr-FR" altLang="zh-CN" sz="1600" b="1" dirty="0" err="1" smtClean="0">
                <a:latin typeface="Courier New" pitchFamily="49" charset="0"/>
              </a:rPr>
              <a:t>temp</a:t>
            </a:r>
            <a:r>
              <a:rPr lang="fr-FR" altLang="zh-CN" sz="1600" b="1" dirty="0" smtClean="0">
                <a:latin typeface="Courier New" pitchFamily="49" charset="0"/>
              </a:rPr>
              <a:t> </a:t>
            </a:r>
            <a:r>
              <a:rPr lang="fr-FR" altLang="zh-CN" sz="1600" b="1" dirty="0">
                <a:latin typeface="Courier New" pitchFamily="49" charset="0"/>
              </a:rPr>
              <a:t>= x;</a:t>
            </a: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   x = y;</a:t>
            </a: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   y = </a:t>
            </a:r>
            <a:r>
              <a:rPr lang="fr-FR" altLang="zh-CN" sz="1600" b="1" dirty="0" err="1">
                <a:latin typeface="Courier New" pitchFamily="49" charset="0"/>
              </a:rPr>
              <a:t>temp</a:t>
            </a:r>
            <a:r>
              <a:rPr lang="fr-FR" altLang="zh-CN" sz="1600" b="1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3112" y="5312695"/>
            <a:ext cx="3302532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What is the output?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Have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been swapped?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8400" y="4619852"/>
            <a:ext cx="2235199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800" dirty="0">
                <a:solidFill>
                  <a:srgbClr val="9933FF"/>
                </a:solidFill>
              </a:rPr>
              <a:t>a = -2, b = 9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Exercise #2: Swap Variables</a:t>
            </a:r>
            <a:endParaRPr lang="en-GB" sz="9600" dirty="0"/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694" y="1563513"/>
            <a:ext cx="4205105" cy="2939266"/>
          </a:xfr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SG" dirty="0" smtClean="0">
                <a:solidFill>
                  <a:schemeClr val="tx1"/>
                </a:solidFill>
              </a:rPr>
              <a:t>Download skeleton file: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Modify the program </a:t>
            </a:r>
            <a:r>
              <a:rPr lang="en-US" dirty="0" smtClean="0">
                <a:solidFill>
                  <a:schemeClr val="tx1"/>
                </a:solidFill>
              </a:rPr>
              <a:t>to swap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through function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Sample run: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4515557" y="2108464"/>
            <a:ext cx="4375162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latin typeface="Courier New" pitchFamily="49" charset="0"/>
              </a:rPr>
              <a:t>cp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~cs1010/lecture/</a:t>
            </a:r>
            <a:r>
              <a:rPr lang="en-GB" sz="1600" b="1" dirty="0" smtClean="0">
                <a:latin typeface="Courier New" pitchFamily="49" charset="0"/>
              </a:rPr>
              <a:t>Week6_Swap.c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816" y="1860550"/>
            <a:ext cx="6767336" cy="4524375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swap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(&amp;a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a, b);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*y)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*x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temp;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59991" y="2103942"/>
            <a:ext cx="1908516" cy="2760134"/>
            <a:chOff x="2409950" y="2103942"/>
            <a:chExt cx="1908516" cy="2760134"/>
          </a:xfrm>
        </p:grpSpPr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3031420" y="4559276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4012466" y="4559276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2409950" y="3346099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Oval 45"/>
            <p:cNvSpPr>
              <a:spLocks noChangeArrowheads="1"/>
            </p:cNvSpPr>
            <p:nvPr/>
          </p:nvSpPr>
          <p:spPr bwMode="auto">
            <a:xfrm>
              <a:off x="3009196" y="2103942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Oval 46"/>
            <p:cNvSpPr>
              <a:spLocks noChangeArrowheads="1"/>
            </p:cNvSpPr>
            <p:nvPr/>
          </p:nvSpPr>
          <p:spPr bwMode="auto">
            <a:xfrm>
              <a:off x="3832196" y="2103942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Oval 47"/>
            <p:cNvSpPr>
              <a:spLocks noChangeArrowheads="1"/>
            </p:cNvSpPr>
            <p:nvPr/>
          </p:nvSpPr>
          <p:spPr bwMode="auto">
            <a:xfrm>
              <a:off x="2912309" y="3340453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5272974" y="3024198"/>
            <a:ext cx="1886535" cy="511175"/>
            <a:chOff x="4708632" y="2007475"/>
            <a:chExt cx="1886608" cy="511975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26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7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24" name="TextBox 1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5" name="TextBox 1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5268212" y="3535260"/>
            <a:ext cx="1885948" cy="1323552"/>
            <a:chOff x="4703376" y="2982340"/>
            <a:chExt cx="1886021" cy="1323666"/>
          </a:xfrm>
        </p:grpSpPr>
        <p:grpSp>
          <p:nvGrpSpPr>
            <p:cNvPr id="29" name="Group 19"/>
            <p:cNvGrpSpPr>
              <a:grpSpLocks/>
            </p:cNvGrpSpPr>
            <p:nvPr/>
          </p:nvGrpSpPr>
          <p:grpSpPr bwMode="auto">
            <a:xfrm>
              <a:off x="4703376" y="3873061"/>
              <a:ext cx="1886021" cy="432945"/>
              <a:chOff x="4703376" y="3873061"/>
              <a:chExt cx="1886021" cy="432945"/>
            </a:xfrm>
          </p:grpSpPr>
          <p:grpSp>
            <p:nvGrpSpPr>
              <p:cNvPr id="33" name="Group 18"/>
              <p:cNvGrpSpPr>
                <a:grpSpLocks/>
              </p:cNvGrpSpPr>
              <p:nvPr/>
            </p:nvGrpSpPr>
            <p:grpSpPr bwMode="auto">
              <a:xfrm>
                <a:off x="4703376" y="3873061"/>
                <a:ext cx="798542" cy="432945"/>
                <a:chOff x="4834756" y="1996965"/>
                <a:chExt cx="798542" cy="432945"/>
              </a:xfrm>
            </p:grpSpPr>
            <p:sp>
              <p:nvSpPr>
                <p:cNvPr id="4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834756" y="1996965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x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03053" y="2091744"/>
                  <a:ext cx="530245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" name="Group 21"/>
              <p:cNvGrpSpPr>
                <a:grpSpLocks/>
              </p:cNvGrpSpPr>
              <p:nvPr/>
            </p:nvGrpSpPr>
            <p:grpSpPr bwMode="auto">
              <a:xfrm>
                <a:off x="5791197" y="3873061"/>
                <a:ext cx="798200" cy="432945"/>
                <a:chOff x="6027681" y="2023240"/>
                <a:chExt cx="798200" cy="432945"/>
              </a:xfrm>
            </p:grpSpPr>
            <p:sp>
              <p:nvSpPr>
                <p:cNvPr id="38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y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295636" y="2118019"/>
                  <a:ext cx="530245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</p:grpSp>
        <p:cxnSp>
          <p:nvCxnSpPr>
            <p:cNvPr id="30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4662042" y="3554449"/>
              <a:ext cx="1152099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cxnSp>
          <p:nvCxnSpPr>
            <p:cNvPr id="31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5770884" y="3559705"/>
              <a:ext cx="1152099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</p:grpSp>
      <p:sp>
        <p:nvSpPr>
          <p:cNvPr id="3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#</a:t>
            </a:r>
            <a:r>
              <a:rPr lang="en-GB" dirty="0" smtClean="0"/>
              <a:t>2 Solution</a:t>
            </a:r>
            <a:endParaRPr lang="en-SG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Need to use pointers to swap actual </a:t>
            </a:r>
            <a:r>
              <a:rPr lang="en-SG" dirty="0" smtClean="0">
                <a:solidFill>
                  <a:schemeClr val="tx1"/>
                </a:solidFill>
              </a:rPr>
              <a:t>parameters: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89003"/>
          </a:xfrm>
        </p:spPr>
        <p:txBody>
          <a:bodyPr>
            <a:spAutoFit/>
          </a:bodyPr>
          <a:lstStyle/>
          <a:p>
            <a:r>
              <a:rPr lang="en-SG" sz="2800" dirty="0" smtClean="0"/>
              <a:t>“Undefined symbol” error</a:t>
            </a:r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The </a:t>
            </a:r>
            <a:r>
              <a:rPr lang="en-US" sz="2200" dirty="0" smtClean="0"/>
              <a:t>compiler (linker) </a:t>
            </a:r>
            <a:r>
              <a:rPr lang="en-US" sz="2200" dirty="0"/>
              <a:t>was not able to find a certain </a:t>
            </a:r>
            <a:r>
              <a:rPr lang="en-US" sz="2200" dirty="0" smtClean="0"/>
              <a:t>function and therefore report error.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Usually this means you </a:t>
            </a:r>
            <a:r>
              <a:rPr lang="en-SG" sz="2200" dirty="0" smtClean="0">
                <a:solidFill>
                  <a:srgbClr val="C00000"/>
                </a:solidFill>
              </a:rPr>
              <a:t>forget </a:t>
            </a:r>
            <a:r>
              <a:rPr lang="en-SG" sz="2200" dirty="0">
                <a:solidFill>
                  <a:srgbClr val="C00000"/>
                </a:solidFill>
              </a:rPr>
              <a:t>to link </a:t>
            </a:r>
            <a:r>
              <a:rPr lang="en-SG" sz="2200" dirty="0"/>
              <a:t>with a certain library or object file. This also happens if you </a:t>
            </a:r>
            <a:r>
              <a:rPr lang="en-SG" sz="2200" dirty="0">
                <a:solidFill>
                  <a:srgbClr val="C00000"/>
                </a:solidFill>
              </a:rPr>
              <a:t>mistype a function name</a:t>
            </a:r>
            <a:r>
              <a:rPr lang="en-SG" sz="2200" dirty="0"/>
              <a:t>.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8" y="1986844"/>
            <a:ext cx="7530995" cy="2156177"/>
          </a:xfrm>
          <a:prstGeom prst="rect">
            <a:avLst/>
          </a:prstGeom>
        </p:spPr>
      </p:pic>
      <p:sp>
        <p:nvSpPr>
          <p:cNvPr id="14" name="Oval 52"/>
          <p:cNvSpPr>
            <a:spLocks noChangeArrowheads="1"/>
          </p:cNvSpPr>
          <p:nvPr/>
        </p:nvSpPr>
        <p:spPr bwMode="auto">
          <a:xfrm>
            <a:off x="420106" y="2619023"/>
            <a:ext cx="1487717" cy="801511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Week 6: Pointers and </a:t>
            </a:r>
            <a:r>
              <a:rPr lang="en-GB" dirty="0" smtClean="0"/>
              <a:t>Functions II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354765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Understand </a:t>
            </a:r>
            <a:r>
              <a:rPr lang="en-SG" sz="2400" dirty="0" smtClean="0">
                <a:solidFill>
                  <a:srgbClr val="0000FF"/>
                </a:solidFill>
              </a:rPr>
              <a:t>the principle of pointer.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 smtClean="0">
                <a:solidFill>
                  <a:srgbClr val="0000FF"/>
                </a:solidFill>
              </a:rPr>
              <a:t>Understand how </a:t>
            </a:r>
            <a:r>
              <a:rPr lang="en-SG" sz="2400" dirty="0">
                <a:solidFill>
                  <a:srgbClr val="0000FF"/>
                </a:solidFill>
              </a:rPr>
              <a:t>to use function to </a:t>
            </a:r>
            <a:r>
              <a:rPr lang="en-SG" sz="2400" dirty="0" smtClean="0">
                <a:solidFill>
                  <a:srgbClr val="0000FF"/>
                </a:solidFill>
              </a:rPr>
              <a:t>modify actual parameter.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US" sz="2400" kern="1200" dirty="0" smtClean="0">
                <a:solidFill>
                  <a:srgbClr val="0000FF"/>
                </a:solidFill>
                <a:ea typeface="+mn-ea"/>
              </a:rPr>
              <a:t>Understand the design principles of functions.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kern="1200" dirty="0">
                <a:solidFill>
                  <a:srgbClr val="0000FF"/>
                </a:solidFill>
                <a:ea typeface="+mn-ea"/>
              </a:rPr>
              <a:t>Understand how to use header files and separate compilation to make your program </a:t>
            </a:r>
            <a:r>
              <a:rPr lang="en-GB" sz="2400" kern="1200" dirty="0" smtClean="0">
                <a:solidFill>
                  <a:srgbClr val="0000FF"/>
                </a:solidFill>
                <a:ea typeface="+mn-ea"/>
              </a:rPr>
              <a:t>modular.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161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29485"/>
          </a:xfrm>
        </p:spPr>
        <p:txBody>
          <a:bodyPr>
            <a:spAutoFit/>
          </a:bodyPr>
          <a:lstStyle/>
          <a:p>
            <a:r>
              <a:rPr lang="en-SG" sz="2800" dirty="0" smtClean="0"/>
              <a:t>A good function should: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Perform a single well defined task </a:t>
            </a:r>
            <a:r>
              <a:rPr lang="en-SG" sz="2200" dirty="0" smtClean="0"/>
              <a:t>only (</a:t>
            </a:r>
            <a:r>
              <a:rPr lang="en-SG" sz="2200" dirty="0">
                <a:solidFill>
                  <a:srgbClr val="C00000"/>
                </a:solidFill>
              </a:rPr>
              <a:t>high cohesion</a:t>
            </a:r>
            <a:r>
              <a:rPr lang="en-SG" sz="2200" dirty="0" smtClean="0"/>
              <a:t>)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Methodology: Function </a:t>
            </a:r>
            <a:r>
              <a:rPr lang="en-US" dirty="0" smtClean="0"/>
              <a:t>(1/4)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1014643" y="3447720"/>
            <a:ext cx="6767336" cy="2308324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calculateAreaOfCircle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)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double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radius, area;</a:t>
            </a: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"Please enter radius of circle: "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radius);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area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radius * radius;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area;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7867" y="5485994"/>
            <a:ext cx="4391378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Split into two functions, one for input / output, and the other for computation.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0186" y="2507131"/>
            <a:ext cx="4098126" cy="940589"/>
            <a:chOff x="5503766" y="2409069"/>
            <a:chExt cx="3407445" cy="940589"/>
          </a:xfrm>
        </p:grpSpPr>
        <p:sp>
          <p:nvSpPr>
            <p:cNvPr id="13" name="TextBox 12"/>
            <p:cNvSpPr txBox="1"/>
            <p:nvPr/>
          </p:nvSpPr>
          <p:spPr>
            <a:xfrm>
              <a:off x="5503766" y="2409069"/>
              <a:ext cx="3407445" cy="707886"/>
            </a:xfrm>
            <a:prstGeom prst="rect">
              <a:avLst/>
            </a:prstGeom>
            <a:solidFill>
              <a:srgbClr val="B3E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eaLnBrk="0" hangingPunct="0">
                <a:spcBef>
                  <a:spcPts val="1200"/>
                </a:spcBef>
                <a:buClr>
                  <a:schemeClr val="bg2"/>
                </a:buClr>
                <a:buSzPct val="120000"/>
                <a:defRPr/>
              </a:pPr>
              <a:r>
                <a:rPr lang="en-US" sz="2000" kern="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Function name suggests that this function is for computation purpose</a:t>
              </a:r>
              <a:endPara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2"/>
            </p:cNvCxnSpPr>
            <p:nvPr/>
          </p:nvCxnSpPr>
          <p:spPr bwMode="auto">
            <a:xfrm>
              <a:off x="7207488" y="3116955"/>
              <a:ext cx="505896" cy="232703"/>
            </a:xfrm>
            <a:prstGeom prst="straightConnector1">
              <a:avLst/>
            </a:prstGeom>
            <a:noFill/>
            <a:ln w="19050" cap="sq" algn="ctr">
              <a:solidFill>
                <a:srgbClr val="C00000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8379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42015"/>
          </a:xfrm>
        </p:spPr>
        <p:txBody>
          <a:bodyPr>
            <a:spAutoFit/>
          </a:bodyPr>
          <a:lstStyle/>
          <a:p>
            <a:r>
              <a:rPr lang="en-SG" sz="2800" dirty="0" smtClean="0"/>
              <a:t>A good function should: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>
                <a:solidFill>
                  <a:schemeClr val="bg1">
                    <a:lumMod val="50000"/>
                  </a:schemeClr>
                </a:solidFill>
              </a:rPr>
              <a:t>Perform a single well defined task </a:t>
            </a:r>
            <a:r>
              <a:rPr lang="en-SG" sz="2200" dirty="0" smtClean="0">
                <a:solidFill>
                  <a:schemeClr val="bg1">
                    <a:lumMod val="50000"/>
                  </a:schemeClr>
                </a:solidFill>
              </a:rPr>
              <a:t>only (</a:t>
            </a:r>
            <a:r>
              <a:rPr lang="en-SG" sz="2200" dirty="0">
                <a:solidFill>
                  <a:schemeClr val="bg1">
                    <a:lumMod val="50000"/>
                  </a:schemeClr>
                </a:solidFill>
              </a:rPr>
              <a:t>high cohesion</a:t>
            </a:r>
            <a:r>
              <a:rPr lang="en-SG" sz="2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 smtClean="0"/>
              <a:t>Rely on other functions as little as possible (</a:t>
            </a:r>
            <a:r>
              <a:rPr lang="en-SG" sz="2200" dirty="0" smtClean="0">
                <a:solidFill>
                  <a:srgbClr val="C00000"/>
                </a:solidFill>
              </a:rPr>
              <a:t>low coupling</a:t>
            </a:r>
            <a:r>
              <a:rPr lang="en-SG" sz="2200" dirty="0" smtClean="0"/>
              <a:t>)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 smtClean="0"/>
              <a:t>Take </a:t>
            </a:r>
            <a:r>
              <a:rPr lang="en-US" sz="2000" dirty="0"/>
              <a:t>only necessary </a:t>
            </a:r>
            <a:r>
              <a:rPr lang="en-US" sz="2000" dirty="0" smtClean="0"/>
              <a:t>parameters</a:t>
            </a:r>
            <a:endParaRPr lang="en-SG" sz="2000" dirty="0" smtClean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Methodology: Function </a:t>
            </a:r>
            <a:r>
              <a:rPr lang="en-US" dirty="0" smtClean="0"/>
              <a:t>(2/4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1084705" y="3443449"/>
            <a:ext cx="6767336" cy="2031325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calPyramidBaseArea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</a:p>
          <a:p>
            <a:pPr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width,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height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baseArea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baseArea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length * width;</a:t>
            </a:r>
          </a:p>
          <a:p>
            <a:pPr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baseAea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77350" y="4071015"/>
            <a:ext cx="2579510" cy="1205600"/>
            <a:chOff x="10332168" y="3977224"/>
            <a:chExt cx="2144771" cy="1205600"/>
          </a:xfrm>
        </p:grpSpPr>
        <p:sp>
          <p:nvSpPr>
            <p:cNvPr id="11" name="TextBox 10"/>
            <p:cNvSpPr txBox="1"/>
            <p:nvPr/>
          </p:nvSpPr>
          <p:spPr>
            <a:xfrm>
              <a:off x="10425209" y="4474938"/>
              <a:ext cx="2051730" cy="707886"/>
            </a:xfrm>
            <a:prstGeom prst="rect">
              <a:avLst/>
            </a:prstGeom>
            <a:solidFill>
              <a:srgbClr val="B3E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eaLnBrk="0" hangingPunct="0">
                <a:spcBef>
                  <a:spcPts val="1200"/>
                </a:spcBef>
                <a:buClr>
                  <a:schemeClr val="bg2"/>
                </a:buClr>
                <a:buSzPct val="120000"/>
                <a:defRPr/>
              </a:pPr>
              <a:r>
                <a:rPr lang="en-US" sz="2000" kern="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Really need to take 3 parameters?</a:t>
              </a:r>
              <a:endPara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 bwMode="auto">
            <a:xfrm flipH="1" flipV="1">
              <a:off x="10332168" y="3977224"/>
              <a:ext cx="1118906" cy="497714"/>
            </a:xfrm>
            <a:prstGeom prst="straightConnector1">
              <a:avLst/>
            </a:prstGeom>
            <a:noFill/>
            <a:ln w="19050" cap="sq" algn="ctr">
              <a:solidFill>
                <a:srgbClr val="C00000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8568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74414"/>
          </a:xfrm>
        </p:spPr>
        <p:txBody>
          <a:bodyPr>
            <a:spAutoFit/>
          </a:bodyPr>
          <a:lstStyle/>
          <a:p>
            <a:r>
              <a:rPr lang="en-SG" sz="2800" dirty="0" smtClean="0"/>
              <a:t>A good function should: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>
                <a:solidFill>
                  <a:schemeClr val="bg1">
                    <a:lumMod val="50000"/>
                  </a:schemeClr>
                </a:solidFill>
              </a:rPr>
              <a:t>Perform a single well defined task </a:t>
            </a:r>
            <a:r>
              <a:rPr lang="en-SG" sz="2200" dirty="0" smtClean="0">
                <a:solidFill>
                  <a:schemeClr val="bg1">
                    <a:lumMod val="50000"/>
                  </a:schemeClr>
                </a:solidFill>
              </a:rPr>
              <a:t>only (</a:t>
            </a:r>
            <a:r>
              <a:rPr lang="en-SG" sz="2200" dirty="0">
                <a:solidFill>
                  <a:schemeClr val="bg1">
                    <a:lumMod val="50000"/>
                  </a:schemeClr>
                </a:solidFill>
              </a:rPr>
              <a:t>high cohesion</a:t>
            </a:r>
            <a:r>
              <a:rPr lang="en-SG" sz="2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 smtClean="0"/>
              <a:t>Rely on other functions as little as possible (</a:t>
            </a:r>
            <a:r>
              <a:rPr lang="en-SG" sz="2200" dirty="0" smtClean="0">
                <a:solidFill>
                  <a:srgbClr val="C00000"/>
                </a:solidFill>
              </a:rPr>
              <a:t>low coupling</a:t>
            </a:r>
            <a:r>
              <a:rPr lang="en-SG" sz="2200" dirty="0" smtClean="0"/>
              <a:t>)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Take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only necessary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parameters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 smtClean="0"/>
              <a:t>Return </a:t>
            </a:r>
            <a:r>
              <a:rPr lang="en-US" sz="2000" dirty="0"/>
              <a:t>value </a:t>
            </a:r>
            <a:r>
              <a:rPr lang="en-US" sz="2000" dirty="0" smtClean="0"/>
              <a:t>only when necessary</a:t>
            </a:r>
            <a:endParaRPr lang="en-SG" sz="2200" dirty="0" smtClean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Methodology: Function </a:t>
            </a:r>
            <a:r>
              <a:rPr lang="en-US" dirty="0" smtClean="0"/>
              <a:t>(3/4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3562318" y="3552229"/>
            <a:ext cx="4705938" cy="2862322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print_odd_integers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n)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82220" y="3939828"/>
            <a:ext cx="3793069" cy="1998129"/>
            <a:chOff x="282220" y="3939828"/>
            <a:chExt cx="3793069" cy="1998129"/>
          </a:xfrm>
        </p:grpSpPr>
        <p:sp>
          <p:nvSpPr>
            <p:cNvPr id="11" name="TextBox 10"/>
            <p:cNvSpPr txBox="1"/>
            <p:nvPr/>
          </p:nvSpPr>
          <p:spPr>
            <a:xfrm>
              <a:off x="282220" y="4362549"/>
              <a:ext cx="2896026" cy="1477328"/>
            </a:xfrm>
            <a:prstGeom prst="rect">
              <a:avLst/>
            </a:prstGeom>
            <a:solidFill>
              <a:srgbClr val="B3E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marL="342900" indent="-342900" eaLnBrk="0" hangingPunct="0">
                <a:spcBef>
                  <a:spcPts val="1200"/>
                </a:spcBef>
                <a:buSzPct val="120000"/>
                <a:buFont typeface="Wingdings" pitchFamily="2" charset="2"/>
                <a:buChar char="§"/>
                <a:defRPr/>
              </a:pPr>
              <a:r>
                <a:rPr lang="en-US" sz="2000" kern="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What’s the purpose of returning 0?</a:t>
              </a:r>
            </a:p>
            <a:p>
              <a:pPr marL="342900" indent="-342900" eaLnBrk="0" hangingPunct="0">
                <a:spcBef>
                  <a:spcPts val="1200"/>
                </a:spcBef>
                <a:buSzPct val="120000"/>
                <a:buFont typeface="Wingdings" pitchFamily="2" charset="2"/>
                <a:buChar char="§"/>
                <a:defRPr/>
              </a:pPr>
              <a:r>
                <a:rPr lang="en-US" sz="2000" kern="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Is the return value useful for the caller?</a:t>
              </a:r>
              <a:endPara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 bwMode="auto">
            <a:xfrm flipV="1">
              <a:off x="3178246" y="3939828"/>
              <a:ext cx="384071" cy="1161385"/>
            </a:xfrm>
            <a:prstGeom prst="straightConnector1">
              <a:avLst/>
            </a:prstGeom>
            <a:noFill/>
            <a:ln w="19050" cap="sq" algn="ctr">
              <a:solidFill>
                <a:srgbClr val="C00000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4"/>
            <p:cNvCxnSpPr>
              <a:stCxn id="11" idx="3"/>
            </p:cNvCxnSpPr>
            <p:nvPr/>
          </p:nvCxnSpPr>
          <p:spPr bwMode="auto">
            <a:xfrm>
              <a:off x="3178246" y="5101213"/>
              <a:ext cx="897043" cy="836744"/>
            </a:xfrm>
            <a:prstGeom prst="straightConnector1">
              <a:avLst/>
            </a:prstGeom>
            <a:noFill/>
            <a:ln w="19050" cap="sq" algn="ctr">
              <a:solidFill>
                <a:srgbClr val="C00000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01321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80679"/>
          </a:xfrm>
        </p:spPr>
        <p:txBody>
          <a:bodyPr>
            <a:spAutoFit/>
          </a:bodyPr>
          <a:lstStyle/>
          <a:p>
            <a:r>
              <a:rPr lang="en-SG" sz="2800" dirty="0" smtClean="0"/>
              <a:t>A good function should: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>
                <a:solidFill>
                  <a:schemeClr val="bg1">
                    <a:lumMod val="50000"/>
                  </a:schemeClr>
                </a:solidFill>
              </a:rPr>
              <a:t>Perform a single well defined task </a:t>
            </a:r>
            <a:r>
              <a:rPr lang="en-SG" sz="2200" dirty="0" smtClean="0">
                <a:solidFill>
                  <a:schemeClr val="bg1">
                    <a:lumMod val="50000"/>
                  </a:schemeClr>
                </a:solidFill>
              </a:rPr>
              <a:t>only (</a:t>
            </a:r>
            <a:r>
              <a:rPr lang="en-SG" sz="2200" dirty="0">
                <a:solidFill>
                  <a:schemeClr val="bg1">
                    <a:lumMod val="50000"/>
                  </a:schemeClr>
                </a:solidFill>
              </a:rPr>
              <a:t>high cohesion</a:t>
            </a:r>
            <a:r>
              <a:rPr lang="en-SG" sz="2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>
                <a:solidFill>
                  <a:schemeClr val="bg1">
                    <a:lumMod val="50000"/>
                  </a:schemeClr>
                </a:solidFill>
              </a:rPr>
              <a:t>Rely on other functions as little as possible (low coupling)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Take only necessary parameters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Return value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only when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necessary</a:t>
            </a:r>
            <a:endParaRPr lang="en-SG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Take a simple </a:t>
            </a:r>
            <a:r>
              <a:rPr lang="en-US" sz="2200" dirty="0" smtClean="0"/>
              <a:t>logic if possible</a:t>
            </a:r>
            <a:endParaRPr lang="en-SG" sz="2200" dirty="0" smtClean="0"/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Methodology: Function </a:t>
            </a:r>
            <a:r>
              <a:rPr lang="en-US" dirty="0" smtClean="0"/>
              <a:t>(4/4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31168" y="3835650"/>
            <a:ext cx="4257897" cy="2554545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num1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(num1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num2);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n1,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n2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n1, n2);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6905" y="3842441"/>
            <a:ext cx="4514206" cy="2554545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num1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(&amp;num1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&amp;num2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*n1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*n2)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*n1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*n2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733" y="5320929"/>
            <a:ext cx="9031111" cy="306477"/>
          </a:xfrm>
          <a:prstGeom prst="roundRect">
            <a:avLst>
              <a:gd name="adj" fmla="val 8838"/>
            </a:avLst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842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54107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Variables that are declared outside all </a:t>
            </a:r>
            <a:r>
              <a:rPr lang="en-SG" sz="2800" dirty="0" smtClean="0">
                <a:solidFill>
                  <a:schemeClr val="tx1"/>
                </a:solidFill>
              </a:rPr>
              <a:t>functions are called </a:t>
            </a:r>
            <a:r>
              <a:rPr lang="en-SG" sz="2800" dirty="0" smtClean="0"/>
              <a:t>“global variable”</a:t>
            </a:r>
            <a:r>
              <a:rPr lang="en-SG" sz="2800" dirty="0" smtClean="0">
                <a:solidFill>
                  <a:schemeClr val="tx1"/>
                </a:solidFill>
              </a:rPr>
              <a:t>.</a:t>
            </a:r>
            <a:endParaRPr lang="en-SG" sz="2200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Issue: Using Global Variable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1198418" y="2369667"/>
            <a:ext cx="6412676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sum;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73050" algn="l"/>
                <a:tab pos="53498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 .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06585" y="3358250"/>
            <a:ext cx="3942606" cy="1168847"/>
            <a:chOff x="2208811" y="3883230"/>
            <a:chExt cx="3942606" cy="1168847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rot="10800000">
              <a:off x="2256313" y="4191989"/>
              <a:ext cx="1983181" cy="43939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10800000">
              <a:off x="2208811" y="3883230"/>
              <a:ext cx="2137558" cy="72439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180113" y="4405746"/>
              <a:ext cx="1971304" cy="6463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These are global variables.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5154" y="2594529"/>
            <a:ext cx="3954479" cy="646331"/>
            <a:chOff x="2624451" y="3346863"/>
            <a:chExt cx="3954479" cy="646331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2624451" y="3574477"/>
              <a:ext cx="1518057" cy="118751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142508" y="3346863"/>
              <a:ext cx="2436422" cy="6463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is a constant, not a global variable. </a:t>
              </a:r>
              <a:endParaRPr lang="en-SG" dirty="0"/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2843" y="5339682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sz="2800" dirty="0" smtClean="0">
                <a:solidFill>
                  <a:schemeClr val="tx1"/>
                </a:solidFill>
              </a:rPr>
              <a:t>Use of </a:t>
            </a:r>
            <a:r>
              <a:rPr lang="en-SG" sz="2800" dirty="0" smtClean="0"/>
              <a:t>global variable </a:t>
            </a:r>
            <a:r>
              <a:rPr lang="en-SG" sz="2800" dirty="0" smtClean="0">
                <a:solidFill>
                  <a:schemeClr val="tx1"/>
                </a:solidFill>
              </a:rPr>
              <a:t>is prohibited in this module.</a:t>
            </a:r>
            <a:endParaRPr lang="en-SG" sz="2200" dirty="0">
              <a:solidFill>
                <a:schemeClr val="tx1"/>
              </a:solidFill>
            </a:endParaRPr>
          </a:p>
        </p:txBody>
      </p:sp>
      <p:pic>
        <p:nvPicPr>
          <p:cNvPr id="20" name="Picture 19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6925" y="435564"/>
            <a:ext cx="681094" cy="6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73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Functions: Summary</a:t>
            </a:r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75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dirty="0"/>
              <a:t>Use of functions allow us to manage a complex </a:t>
            </a:r>
            <a:r>
              <a:rPr lang="en-GB" dirty="0" smtClean="0"/>
              <a:t>task </a:t>
            </a:r>
            <a:r>
              <a:rPr lang="en-GB" dirty="0"/>
              <a:t>with a number of </a:t>
            </a:r>
            <a:r>
              <a:rPr lang="en-GB" dirty="0" smtClean="0"/>
              <a:t>simple ones.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Divide-and-conquer</a:t>
            </a:r>
          </a:p>
          <a:p>
            <a:r>
              <a:rPr lang="en-GB" dirty="0"/>
              <a:t>Function allows a team of programmers working together on a large </a:t>
            </a:r>
            <a:r>
              <a:rPr lang="en-GB" dirty="0" smtClean="0"/>
              <a:t>program.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Each programmer will be responsible for a particular set of functions</a:t>
            </a:r>
            <a:r>
              <a:rPr lang="en-GB" dirty="0" smtClean="0"/>
              <a:t>.</a:t>
            </a:r>
          </a:p>
          <a:p>
            <a:r>
              <a:rPr lang="en-GB" dirty="0"/>
              <a:t>Function is good mechanism to allow re-use across different </a:t>
            </a:r>
            <a:r>
              <a:rPr lang="en-GB" dirty="0" smtClean="0"/>
              <a:t>programs. 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Use functions like building blocks.</a:t>
            </a:r>
          </a:p>
          <a:p>
            <a:r>
              <a:rPr lang="en-GB" dirty="0"/>
              <a:t>Function allows incremental implementation and </a:t>
            </a:r>
            <a:r>
              <a:rPr lang="en-GB" dirty="0" smtClean="0"/>
              <a:t>testing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</a:rPr>
              <a:t>Skeleton and stub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0639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91260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Hand</a:t>
            </a:r>
            <a:r>
              <a:rPr lang="en-SG" dirty="0">
                <a:solidFill>
                  <a:schemeClr val="tx1"/>
                </a:solidFill>
              </a:rPr>
              <a:t> trace the given code and write down the outputs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SG" smtClean="0">
                <a:solidFill>
                  <a:schemeClr val="tx1"/>
                </a:solidFill>
              </a:rPr>
              <a:t>Then verify </a:t>
            </a:r>
            <a:r>
              <a:rPr lang="en-SG" dirty="0">
                <a:solidFill>
                  <a:schemeClr val="tx1"/>
                </a:solidFill>
              </a:rPr>
              <a:t>your answer by running the </a:t>
            </a:r>
            <a:r>
              <a:rPr lang="en-SG" dirty="0" smtClean="0">
                <a:solidFill>
                  <a:schemeClr val="tx1"/>
                </a:solidFill>
              </a:rPr>
              <a:t>program.</a:t>
            </a:r>
          </a:p>
          <a:p>
            <a:r>
              <a:rPr lang="en-SG" dirty="0">
                <a:solidFill>
                  <a:schemeClr val="tx1"/>
                </a:solidFill>
              </a:rPr>
              <a:t>Sample run (</a:t>
            </a:r>
            <a:r>
              <a:rPr lang="en-SG" dirty="0"/>
              <a:t>addresses been printed may vary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6889" y="1837537"/>
            <a:ext cx="57008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~cs1010/lecture/</a:t>
            </a:r>
            <a:r>
              <a:rPr lang="en-GB" sz="1800" b="1" dirty="0" smtClean="0">
                <a:latin typeface="Courier New" pitchFamily="49" charset="0"/>
              </a:rPr>
              <a:t>Week6_FunctionEx1.c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8750" y="3238840"/>
            <a:ext cx="6360583" cy="1323439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a = 5, b = 7.100000, c = 12, d = 22.300000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&amp;a = ffbff74c</a:t>
            </a: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&amp;b = ffbff740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w = 12, x = 22.300000,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 = ffbff74c</a:t>
            </a: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z = ffbff740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After returning from function f: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a = 20, b = 35.500000, c = 12, d = 22.300000</a:t>
            </a:r>
          </a:p>
        </p:txBody>
      </p:sp>
      <p:grpSp>
        <p:nvGrpSpPr>
          <p:cNvPr id="28678" name="Group 28677"/>
          <p:cNvGrpSpPr/>
          <p:nvPr/>
        </p:nvGrpSpPr>
        <p:grpSpPr>
          <a:xfrm>
            <a:off x="510185" y="4655703"/>
            <a:ext cx="8159682" cy="1495944"/>
            <a:chOff x="510185" y="4587969"/>
            <a:chExt cx="8159682" cy="1495944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010489" y="4587969"/>
              <a:ext cx="798756" cy="511175"/>
              <a:chOff x="4834756" y="1996965"/>
              <a:chExt cx="798787" cy="511975"/>
            </a:xfrm>
          </p:grpSpPr>
          <p:sp>
            <p:nvSpPr>
              <p:cNvPr id="23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4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5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3007980" y="4587969"/>
              <a:ext cx="1292530" cy="511175"/>
              <a:chOff x="5790612" y="2023240"/>
              <a:chExt cx="1292577" cy="511975"/>
            </a:xfrm>
          </p:grpSpPr>
          <p:sp>
            <p:nvSpPr>
              <p:cNvPr id="21" name="TextBox 15"/>
              <p:cNvSpPr txBox="1">
                <a:spLocks noChangeArrowheads="1"/>
              </p:cNvSpPr>
              <p:nvPr/>
            </p:nvSpPr>
            <p:spPr bwMode="auto">
              <a:xfrm>
                <a:off x="5790612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b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22" name="TextBox 16"/>
              <p:cNvSpPr txBox="1">
                <a:spLocks noChangeArrowheads="1"/>
              </p:cNvSpPr>
              <p:nvPr/>
            </p:nvSpPr>
            <p:spPr bwMode="auto">
              <a:xfrm>
                <a:off x="6024748" y="2196661"/>
                <a:ext cx="1058441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7.1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9" name="Group 18"/>
            <p:cNvGrpSpPr>
              <a:grpSpLocks/>
            </p:cNvGrpSpPr>
            <p:nvPr/>
          </p:nvGrpSpPr>
          <p:grpSpPr bwMode="auto">
            <a:xfrm>
              <a:off x="2005727" y="5594560"/>
              <a:ext cx="798511" cy="489353"/>
              <a:chOff x="4834756" y="1996965"/>
              <a:chExt cx="798542" cy="489395"/>
            </a:xfrm>
          </p:grpSpPr>
          <p:sp>
            <p:nvSpPr>
              <p:cNvPr id="33" name="TextBox 2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y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03053" y="2148194"/>
                <a:ext cx="530245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30" name="Group 21"/>
            <p:cNvGrpSpPr>
              <a:grpSpLocks/>
            </p:cNvGrpSpPr>
            <p:nvPr/>
          </p:nvGrpSpPr>
          <p:grpSpPr bwMode="auto">
            <a:xfrm>
              <a:off x="3240266" y="5594560"/>
              <a:ext cx="809459" cy="489353"/>
              <a:chOff x="6027681" y="2023240"/>
              <a:chExt cx="809490" cy="489395"/>
            </a:xfrm>
          </p:grpSpPr>
          <p:sp>
            <p:nvSpPr>
              <p:cNvPr id="31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z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06926" y="2174469"/>
                <a:ext cx="530245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  <p:cxnSp>
          <p:nvCxnSpPr>
            <p:cNvPr id="27" name="Straight Arrow Connector 30"/>
            <p:cNvCxnSpPr>
              <a:cxnSpLocks noChangeShapeType="1"/>
              <a:endCxn id="24" idx="2"/>
            </p:cNvCxnSpPr>
            <p:nvPr/>
          </p:nvCxnSpPr>
          <p:spPr bwMode="auto">
            <a:xfrm flipV="1">
              <a:off x="2539126" y="5099144"/>
              <a:ext cx="4743" cy="8089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cxnSp>
          <p:nvCxnSpPr>
            <p:cNvPr id="28" name="Straight Arrow Connector 31"/>
            <p:cNvCxnSpPr>
              <a:cxnSpLocks noChangeShapeType="1"/>
              <a:endCxn id="22" idx="2"/>
            </p:cNvCxnSpPr>
            <p:nvPr/>
          </p:nvCxnSpPr>
          <p:spPr bwMode="auto">
            <a:xfrm flipV="1">
              <a:off x="3771308" y="5099144"/>
              <a:ext cx="1" cy="8089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grpSp>
          <p:nvGrpSpPr>
            <p:cNvPr id="35" name="Group 13"/>
            <p:cNvGrpSpPr>
              <a:grpSpLocks/>
            </p:cNvGrpSpPr>
            <p:nvPr/>
          </p:nvGrpSpPr>
          <p:grpSpPr bwMode="auto">
            <a:xfrm>
              <a:off x="4522290" y="4593612"/>
              <a:ext cx="798756" cy="511175"/>
              <a:chOff x="4834756" y="1996965"/>
              <a:chExt cx="798787" cy="511975"/>
            </a:xfrm>
          </p:grpSpPr>
          <p:sp>
            <p:nvSpPr>
              <p:cNvPr id="36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c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7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12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5564937" y="4593612"/>
              <a:ext cx="1292530" cy="511175"/>
              <a:chOff x="5801901" y="2023240"/>
              <a:chExt cx="1292577" cy="511975"/>
            </a:xfrm>
          </p:grpSpPr>
          <p:sp>
            <p:nvSpPr>
              <p:cNvPr id="39" name="TextBox 15"/>
              <p:cNvSpPr txBox="1">
                <a:spLocks noChangeArrowheads="1"/>
              </p:cNvSpPr>
              <p:nvPr/>
            </p:nvSpPr>
            <p:spPr bwMode="auto">
              <a:xfrm>
                <a:off x="580190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d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40" name="TextBox 16"/>
              <p:cNvSpPr txBox="1">
                <a:spLocks noChangeArrowheads="1"/>
              </p:cNvSpPr>
              <p:nvPr/>
            </p:nvSpPr>
            <p:spPr bwMode="auto">
              <a:xfrm>
                <a:off x="6036037" y="2196661"/>
                <a:ext cx="1058441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22.3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13"/>
            <p:cNvGrpSpPr>
              <a:grpSpLocks/>
            </p:cNvGrpSpPr>
            <p:nvPr/>
          </p:nvGrpSpPr>
          <p:grpSpPr bwMode="auto">
            <a:xfrm>
              <a:off x="4516644" y="5570109"/>
              <a:ext cx="798756" cy="511175"/>
              <a:chOff x="4834756" y="1996965"/>
              <a:chExt cx="798787" cy="511975"/>
            </a:xfrm>
          </p:grpSpPr>
          <p:sp>
            <p:nvSpPr>
              <p:cNvPr id="42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w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43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12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5581767" y="5570107"/>
              <a:ext cx="1281081" cy="509157"/>
              <a:chOff x="5824461" y="2023240"/>
              <a:chExt cx="1281146" cy="509954"/>
            </a:xfrm>
          </p:grpSpPr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2446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x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46" name="TextBox 16"/>
              <p:cNvSpPr txBox="1">
                <a:spLocks noChangeArrowheads="1"/>
              </p:cNvSpPr>
              <p:nvPr/>
            </p:nvSpPr>
            <p:spPr bwMode="auto">
              <a:xfrm>
                <a:off x="6047166" y="2194640"/>
                <a:ext cx="1058441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22.3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30"/>
            <p:cNvCxnSpPr>
              <a:cxnSpLocks noChangeShapeType="1"/>
              <a:stCxn id="43" idx="0"/>
              <a:endCxn id="37" idx="2"/>
            </p:cNvCxnSpPr>
            <p:nvPr/>
          </p:nvCxnSpPr>
          <p:spPr bwMode="auto">
            <a:xfrm flipV="1">
              <a:off x="5050024" y="5104787"/>
              <a:ext cx="5646" cy="63847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 type="triangle"/>
              <a:tailEnd type="none" w="med" len="med"/>
            </a:ln>
          </p:spPr>
        </p:cxnSp>
        <p:cxnSp>
          <p:nvCxnSpPr>
            <p:cNvPr id="48" name="Straight Arrow Connector 31"/>
            <p:cNvCxnSpPr>
              <a:cxnSpLocks noChangeShapeType="1"/>
              <a:stCxn id="46" idx="0"/>
              <a:endCxn id="40" idx="2"/>
            </p:cNvCxnSpPr>
            <p:nvPr/>
          </p:nvCxnSpPr>
          <p:spPr bwMode="auto">
            <a:xfrm flipH="1" flipV="1">
              <a:off x="6328266" y="5104787"/>
              <a:ext cx="5389" cy="63645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 type="triangle"/>
              <a:tailEnd type="none" w="med" len="med"/>
            </a:ln>
          </p:spPr>
        </p:cxnSp>
        <p:sp>
          <p:nvSpPr>
            <p:cNvPr id="49" name="Line Callout 2 (Border and Accent Bar) 48"/>
            <p:cNvSpPr/>
            <p:nvPr/>
          </p:nvSpPr>
          <p:spPr bwMode="auto">
            <a:xfrm>
              <a:off x="7418989" y="5188865"/>
              <a:ext cx="1250878" cy="300246"/>
            </a:xfrm>
            <a:prstGeom prst="accentBorderCallout2">
              <a:avLst>
                <a:gd name="adj1" fmla="val 16638"/>
                <a:gd name="adj2" fmla="val -4070"/>
                <a:gd name="adj3" fmla="val 37317"/>
                <a:gd name="adj4" fmla="val -36260"/>
                <a:gd name="adj5" fmla="val 55871"/>
                <a:gd name="adj6" fmla="val -186829"/>
              </a:avLst>
            </a:prstGeom>
            <a:solidFill>
              <a:srgbClr val="9999CC">
                <a:lumMod val="20000"/>
                <a:lumOff val="80000"/>
              </a:srgb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algn="ctr"/>
              <a:r>
                <a:rPr lang="en-US" altLang="ja-JP" sz="1200" b="1" dirty="0" smtClean="0">
                  <a:solidFill>
                    <a:srgbClr val="FF0000"/>
                  </a:solidFill>
                  <a:ea typeface="ＭＳ Ｐゴシック" pitchFamily="34" charset="-128"/>
                </a:rPr>
                <a:t>copying </a:t>
              </a:r>
              <a:r>
                <a:rPr lang="en-US" altLang="ja-JP" sz="1200" b="1" dirty="0">
                  <a:solidFill>
                    <a:srgbClr val="FF0000"/>
                  </a:solidFill>
                  <a:ea typeface="ＭＳ Ｐゴシック" pitchFamily="34" charset="-128"/>
                </a:rPr>
                <a:t>value</a:t>
              </a:r>
              <a:endParaRPr lang="en-SG" altLang="ja-JP" sz="12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H="1">
              <a:off x="6305942" y="5338988"/>
              <a:ext cx="1034024" cy="170454"/>
            </a:xfrm>
            <a:prstGeom prst="line">
              <a:avLst/>
            </a:prstGeom>
            <a:solidFill>
              <a:srgbClr val="9999CC">
                <a:lumMod val="20000"/>
                <a:lumOff val="80000"/>
              </a:srgb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Line Callout 2 (Border and Accent Bar) 54"/>
            <p:cNvSpPr/>
            <p:nvPr/>
          </p:nvSpPr>
          <p:spPr bwMode="auto">
            <a:xfrm>
              <a:off x="510185" y="5210786"/>
              <a:ext cx="1126704" cy="300246"/>
            </a:xfrm>
            <a:prstGeom prst="accentBorderCallout2">
              <a:avLst>
                <a:gd name="adj1" fmla="val 31678"/>
                <a:gd name="adj2" fmla="val 107146"/>
                <a:gd name="adj3" fmla="val 33557"/>
                <a:gd name="adj4" fmla="val 144089"/>
                <a:gd name="adj5" fmla="val 63390"/>
                <a:gd name="adj6" fmla="val 291188"/>
              </a:avLst>
            </a:prstGeom>
            <a:solidFill>
              <a:srgbClr val="9999CC">
                <a:lumMod val="20000"/>
                <a:lumOff val="80000"/>
              </a:srgb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algn="ctr"/>
              <a:r>
                <a:rPr lang="en-US" altLang="ja-JP" sz="1200" b="1" dirty="0" smtClean="0">
                  <a:solidFill>
                    <a:srgbClr val="FF0000"/>
                  </a:solidFill>
                  <a:ea typeface="ＭＳ Ｐゴシック" pitchFamily="34" charset="-128"/>
                </a:rPr>
                <a:t>pointing</a:t>
              </a:r>
              <a:endParaRPr lang="en-SG" altLang="ja-JP" sz="12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1727200" y="5423013"/>
              <a:ext cx="822960" cy="147096"/>
            </a:xfrm>
            <a:prstGeom prst="line">
              <a:avLst/>
            </a:prstGeom>
            <a:solidFill>
              <a:srgbClr val="9999CC">
                <a:lumMod val="20000"/>
                <a:lumOff val="80000"/>
              </a:srgb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#3</a:t>
            </a:r>
            <a:endParaRPr lang="en-SG" dirty="0"/>
          </a:p>
        </p:txBody>
      </p:sp>
      <p:sp>
        <p:nvSpPr>
          <p:cNvPr id="51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15936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In a triangle, a </a:t>
            </a:r>
            <a:r>
              <a:rPr lang="en-US" dirty="0"/>
              <a:t>median</a:t>
            </a:r>
            <a:r>
              <a:rPr lang="en-US" dirty="0">
                <a:solidFill>
                  <a:schemeClr val="tx1"/>
                </a:solidFill>
              </a:rPr>
              <a:t> is a line that connects a vertex to the midpoint of its opposite side. </a:t>
            </a:r>
            <a:r>
              <a:rPr lang="en-US" dirty="0" smtClean="0">
                <a:solidFill>
                  <a:schemeClr val="tx1"/>
                </a:solidFill>
              </a:rPr>
              <a:t>(e.g., </a:t>
            </a:r>
            <a:r>
              <a:rPr lang="en-US" dirty="0">
                <a:solidFill>
                  <a:schemeClr val="tx1"/>
                </a:solidFill>
              </a:rPr>
              <a:t>blue dotted </a:t>
            </a:r>
            <a:r>
              <a:rPr lang="en-US" dirty="0" smtClean="0">
                <a:solidFill>
                  <a:schemeClr val="tx1"/>
                </a:solidFill>
              </a:rPr>
              <a:t>lines as shown in the picture below)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The intersection of the 3 medians is called the </a:t>
            </a:r>
            <a:r>
              <a:rPr lang="en-US" dirty="0"/>
              <a:t>centroid</a:t>
            </a:r>
            <a:r>
              <a:rPr lang="en-US" dirty="0">
                <a:solidFill>
                  <a:schemeClr val="tx1"/>
                </a:solidFill>
              </a:rPr>
              <a:t>. (</a:t>
            </a:r>
            <a:r>
              <a:rPr lang="en-US" dirty="0" smtClean="0">
                <a:solidFill>
                  <a:schemeClr val="tx1"/>
                </a:solidFill>
              </a:rPr>
              <a:t>e.g., </a:t>
            </a:r>
            <a:r>
              <a:rPr lang="en-US" dirty="0">
                <a:solidFill>
                  <a:schemeClr val="tx1"/>
                </a:solidFill>
              </a:rPr>
              <a:t>point </a:t>
            </a:r>
            <a:r>
              <a:rPr lang="en-US" i="1" dirty="0" smtClean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 below)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Take-home Exercise </a:t>
            </a:r>
            <a:r>
              <a:rPr lang="en-GB" dirty="0" smtClean="0"/>
              <a:t>#4: Centroid (1/2)</a:t>
            </a:r>
            <a:endParaRPr lang="en-SG" dirty="0"/>
          </a:p>
        </p:txBody>
      </p:sp>
      <p:sp>
        <p:nvSpPr>
          <p:cNvPr id="51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27</a:t>
            </a:fld>
            <a:endParaRPr lang="en-US" sz="1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2097324" y="3562180"/>
            <a:ext cx="4152900" cy="2284035"/>
            <a:chOff x="3291668" y="2603500"/>
            <a:chExt cx="4504841" cy="2477597"/>
          </a:xfrm>
        </p:grpSpPr>
        <p:sp>
          <p:nvSpPr>
            <p:cNvPr id="54" name="Isosceles Triangle 53"/>
            <p:cNvSpPr/>
            <p:nvPr/>
          </p:nvSpPr>
          <p:spPr bwMode="auto">
            <a:xfrm>
              <a:off x="3873500" y="2946400"/>
              <a:ext cx="3403600" cy="1765300"/>
            </a:xfrm>
            <a:prstGeom prst="triangle">
              <a:avLst>
                <a:gd name="adj" fmla="val 23529"/>
              </a:avLst>
            </a:prstGeom>
            <a:solidFill>
              <a:srgbClr val="FFFF99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57" name="Straight Connector 56"/>
            <p:cNvCxnSpPr>
              <a:stCxn id="54" idx="0"/>
            </p:cNvCxnSpPr>
            <p:nvPr/>
          </p:nvCxnSpPr>
          <p:spPr bwMode="auto">
            <a:xfrm>
              <a:off x="4674333" y="2946400"/>
              <a:ext cx="875567" cy="175260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>
              <a:stCxn id="54" idx="2"/>
              <a:endCxn id="54" idx="5"/>
            </p:cNvCxnSpPr>
            <p:nvPr/>
          </p:nvCxnSpPr>
          <p:spPr bwMode="auto">
            <a:xfrm flipV="1">
              <a:off x="3873500" y="3829050"/>
              <a:ext cx="2102217" cy="88265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>
              <a:stCxn id="54" idx="4"/>
              <a:endCxn id="54" idx="1"/>
            </p:cNvCxnSpPr>
            <p:nvPr/>
          </p:nvCxnSpPr>
          <p:spPr bwMode="auto">
            <a:xfrm flipH="1" flipV="1">
              <a:off x="4273917" y="3829050"/>
              <a:ext cx="3003183" cy="88265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5" name="TextBox 16"/>
            <p:cNvSpPr txBox="1"/>
            <p:nvPr/>
          </p:nvSpPr>
          <p:spPr>
            <a:xfrm>
              <a:off x="4152900" y="2603500"/>
              <a:ext cx="116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i="1" dirty="0" smtClean="0"/>
                <a:t>P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66" name="TextBox 17"/>
            <p:cNvSpPr txBox="1"/>
            <p:nvPr/>
          </p:nvSpPr>
          <p:spPr>
            <a:xfrm>
              <a:off x="3291668" y="4713852"/>
              <a:ext cx="1113295" cy="36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i="1" dirty="0" smtClean="0"/>
                <a:t>Q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67" name="TextBox 18"/>
            <p:cNvSpPr txBox="1"/>
            <p:nvPr/>
          </p:nvSpPr>
          <p:spPr>
            <a:xfrm>
              <a:off x="6708183" y="4699000"/>
              <a:ext cx="1088326" cy="36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i="1" dirty="0" smtClean="0"/>
                <a:t>R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68" name="TextBox 19"/>
            <p:cNvSpPr txBox="1"/>
            <p:nvPr/>
          </p:nvSpPr>
          <p:spPr>
            <a:xfrm>
              <a:off x="5143500" y="3733800"/>
              <a:ext cx="5207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i="1" dirty="0" smtClean="0">
                  <a:solidFill>
                    <a:srgbClr val="FF0000"/>
                  </a:solidFill>
                </a:rPr>
                <a:t>G</a:t>
              </a:r>
              <a:endParaRPr lang="en-SG" sz="1600" dirty="0">
                <a:solidFill>
                  <a:srgbClr val="FF0000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5194300" y="4076700"/>
              <a:ext cx="114300" cy="101600"/>
            </a:xfrm>
            <a:prstGeom prst="ellipse">
              <a:avLst/>
            </a:prstGeom>
            <a:solidFill>
              <a:srgbClr val="FF0000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596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5203"/>
          </a:xfr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Write a program </a:t>
            </a:r>
            <a:r>
              <a:rPr lang="en-US" dirty="0"/>
              <a:t>Week6_Centroid.c </a:t>
            </a:r>
            <a:r>
              <a:rPr lang="en-US" dirty="0">
                <a:solidFill>
                  <a:schemeClr val="tx1"/>
                </a:solidFill>
              </a:rPr>
              <a:t>to read in the coordinates (of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) of 3 vertices of a triangle and compute the coordinates of its centroid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1"/>
                </a:solidFill>
              </a:rPr>
              <a:t>While the logic is straightforward, the purpose of this exercise is to practice the syntax and use pointers</a:t>
            </a:r>
          </a:p>
          <a:p>
            <a:pPr marL="57150" indent="0">
              <a:spcBef>
                <a:spcPts val="600"/>
              </a:spcBef>
              <a:buNone/>
              <a:defRPr/>
            </a:pPr>
            <a:endParaRPr lang="en-SG" i="1" dirty="0" smtClean="0">
              <a:solidFill>
                <a:srgbClr val="800000"/>
              </a:solidFill>
            </a:endParaRPr>
          </a:p>
          <a:p>
            <a:pPr marL="57150" indent="0">
              <a:spcBef>
                <a:spcPts val="600"/>
              </a:spcBef>
              <a:buNone/>
              <a:defRPr/>
            </a:pPr>
            <a:endParaRPr lang="en-SG" i="1" dirty="0">
              <a:solidFill>
                <a:srgbClr val="800000"/>
              </a:solidFill>
            </a:endParaRPr>
          </a:p>
          <a:p>
            <a:pPr marL="57150" indent="0">
              <a:spcBef>
                <a:spcPts val="600"/>
              </a:spcBef>
              <a:buNone/>
              <a:defRPr/>
            </a:pPr>
            <a:endParaRPr lang="en-SG" i="1" dirty="0" smtClean="0">
              <a:solidFill>
                <a:srgbClr val="800000"/>
              </a:solidFill>
            </a:endParaRPr>
          </a:p>
          <a:p>
            <a:pPr marL="57150" indent="0">
              <a:spcBef>
                <a:spcPts val="600"/>
              </a:spcBef>
              <a:buNone/>
              <a:defRPr/>
            </a:pPr>
            <a:endParaRPr lang="en-SG" i="1" dirty="0">
              <a:solidFill>
                <a:srgbClr val="800000"/>
              </a:solidFill>
            </a:endParaRPr>
          </a:p>
          <a:p>
            <a:pPr marL="57150" indent="0">
              <a:spcBef>
                <a:spcPts val="600"/>
              </a:spcBef>
              <a:buNone/>
              <a:defRPr/>
            </a:pPr>
            <a:endParaRPr lang="en-SG" i="1" dirty="0" smtClean="0">
              <a:solidFill>
                <a:srgbClr val="800000"/>
              </a:solidFill>
            </a:endParaRPr>
          </a:p>
          <a:p>
            <a:pPr marL="57150" indent="0">
              <a:spcBef>
                <a:spcPts val="600"/>
              </a:spcBef>
              <a:buNone/>
              <a:defRPr/>
            </a:pPr>
            <a:endParaRPr lang="en-SG" i="1" dirty="0" smtClean="0">
              <a:solidFill>
                <a:srgbClr val="800000"/>
              </a:solidFill>
            </a:endParaRPr>
          </a:p>
          <a:p>
            <a:pPr marL="57150" indent="0">
              <a:spcBef>
                <a:spcPts val="600"/>
              </a:spcBef>
              <a:buNone/>
              <a:defRPr/>
            </a:pPr>
            <a:r>
              <a:rPr lang="en-SG" sz="2000" i="1" dirty="0" smtClean="0">
                <a:solidFill>
                  <a:srgbClr val="800000"/>
                </a:solidFill>
              </a:rPr>
              <a:t>* </a:t>
            </a:r>
            <a:r>
              <a:rPr lang="en-SG" sz="2000" i="1" dirty="0">
                <a:solidFill>
                  <a:srgbClr val="800000"/>
                </a:solidFill>
              </a:rPr>
              <a:t>This exercise is mounted on </a:t>
            </a:r>
            <a:r>
              <a:rPr lang="en-SG" sz="2000" i="1" dirty="0" err="1">
                <a:solidFill>
                  <a:srgbClr val="800000"/>
                </a:solidFill>
              </a:rPr>
              <a:t>CodeCrunch</a:t>
            </a:r>
            <a:r>
              <a:rPr lang="en-SG" sz="2000" i="1" dirty="0">
                <a:solidFill>
                  <a:srgbClr val="800000"/>
                </a:solidFill>
              </a:rPr>
              <a:t> as a self-practice exercise</a:t>
            </a:r>
            <a:r>
              <a:rPr lang="en-SG" sz="2000" i="1" dirty="0" smtClean="0">
                <a:solidFill>
                  <a:srgbClr val="800000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Take-home Exercise </a:t>
            </a:r>
            <a:r>
              <a:rPr lang="en-GB" dirty="0" smtClean="0"/>
              <a:t>#4: Centroid (2/2)</a:t>
            </a:r>
            <a:endParaRPr lang="en-SG" dirty="0"/>
          </a:p>
        </p:txBody>
      </p:sp>
      <p:sp>
        <p:nvSpPr>
          <p:cNvPr id="51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28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89563" y="4602913"/>
            <a:ext cx="5399859" cy="107721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sz="1600" dirty="0"/>
              <a:t>Coordinates of 1st vertex: </a:t>
            </a:r>
            <a:r>
              <a:rPr lang="en-SG" sz="1600" dirty="0">
                <a:solidFill>
                  <a:srgbClr val="0000FF"/>
                </a:solidFill>
              </a:rPr>
              <a:t>4.8 12.7</a:t>
            </a:r>
          </a:p>
          <a:p>
            <a:r>
              <a:rPr lang="en-SG" sz="1600" dirty="0"/>
              <a:t>Coordinates of 2nd vertex: </a:t>
            </a:r>
            <a:r>
              <a:rPr lang="en-SG" sz="1600" dirty="0">
                <a:solidFill>
                  <a:srgbClr val="0000FF"/>
                </a:solidFill>
              </a:rPr>
              <a:t>-12.3 8.2</a:t>
            </a:r>
          </a:p>
          <a:p>
            <a:r>
              <a:rPr lang="en-SG" sz="1600" dirty="0"/>
              <a:t>Coordinates of 3rd vertex: </a:t>
            </a:r>
            <a:r>
              <a:rPr lang="en-SG" sz="1600" dirty="0">
                <a:solidFill>
                  <a:srgbClr val="0000FF"/>
                </a:solidFill>
              </a:rPr>
              <a:t>-5.6 15.3</a:t>
            </a:r>
          </a:p>
          <a:p>
            <a:r>
              <a:rPr lang="en-SG" sz="1600" dirty="0">
                <a:solidFill>
                  <a:srgbClr val="9933FF"/>
                </a:solidFill>
              </a:rPr>
              <a:t>Coordinates of centroid = (-4.37, 12.07)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89562" y="3338557"/>
            <a:ext cx="5399859" cy="107721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sz="1600" dirty="0"/>
              <a:t>Coordinates of 1st vertex: </a:t>
            </a:r>
            <a:r>
              <a:rPr lang="en-SG" sz="1600" dirty="0">
                <a:solidFill>
                  <a:srgbClr val="0000FF"/>
                </a:solidFill>
              </a:rPr>
              <a:t>0 0</a:t>
            </a:r>
          </a:p>
          <a:p>
            <a:r>
              <a:rPr lang="en-SG" sz="1600" dirty="0"/>
              <a:t>Coordinates of 2nd vertex: </a:t>
            </a:r>
            <a:r>
              <a:rPr lang="en-SG" sz="1600" dirty="0">
                <a:solidFill>
                  <a:srgbClr val="0000FF"/>
                </a:solidFill>
              </a:rPr>
              <a:t>0 1</a:t>
            </a:r>
          </a:p>
          <a:p>
            <a:r>
              <a:rPr lang="en-SG" sz="1600" dirty="0"/>
              <a:t>Coordinates of 3rd vertex: </a:t>
            </a:r>
            <a:r>
              <a:rPr lang="en-SG" sz="1600" dirty="0">
                <a:solidFill>
                  <a:srgbClr val="0000FF"/>
                </a:solidFill>
              </a:rPr>
              <a:t>1 1</a:t>
            </a:r>
          </a:p>
          <a:p>
            <a:r>
              <a:rPr lang="en-SG" sz="1600" dirty="0">
                <a:solidFill>
                  <a:srgbClr val="9933FF"/>
                </a:solidFill>
              </a:rPr>
              <a:t>Coordinates of centroid = (0.33, 0.67)</a:t>
            </a:r>
          </a:p>
        </p:txBody>
      </p:sp>
    </p:spTree>
    <p:extLst>
      <p:ext uri="{BB962C8B-B14F-4D97-AF65-F5344CB8AC3E}">
        <p14:creationId xmlns:p14="http://schemas.microsoft.com/office/powerpoint/2010/main" val="2390434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compiled our programs directly from the source into an executable: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development of large programs with teams of programmers, this is not suitable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Need to be able to “</a:t>
            </a:r>
            <a:r>
              <a:rPr lang="en-US" dirty="0" smtClean="0">
                <a:solidFill>
                  <a:srgbClr val="0000FF"/>
                </a:solidFill>
              </a:rPr>
              <a:t>break</a:t>
            </a:r>
            <a:r>
              <a:rPr lang="en-US" dirty="0" smtClean="0"/>
              <a:t>” the program into multiple modules (files)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Need to be able to </a:t>
            </a:r>
            <a:r>
              <a:rPr lang="en-US" dirty="0" smtClean="0">
                <a:solidFill>
                  <a:srgbClr val="0000FF"/>
                </a:solidFill>
              </a:rPr>
              <a:t>separately compile </a:t>
            </a:r>
            <a:r>
              <a:rPr lang="en-US" dirty="0" smtClean="0"/>
              <a:t>modules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Need to be able to </a:t>
            </a:r>
            <a:r>
              <a:rPr lang="en-US" dirty="0" smtClean="0">
                <a:solidFill>
                  <a:srgbClr val="0000FF"/>
                </a:solidFill>
              </a:rPr>
              <a:t>link</a:t>
            </a:r>
            <a:r>
              <a:rPr lang="en-US" dirty="0" smtClean="0"/>
              <a:t> all modules into an executable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100409" y="2346325"/>
            <a:ext cx="5179840" cy="857250"/>
            <a:chOff x="2100523" y="2747641"/>
            <a:chExt cx="5179166" cy="858174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4419600" y="2915577"/>
              <a:ext cx="1046086" cy="522302"/>
              <a:chOff x="4397406" y="3012490"/>
              <a:chExt cx="1046086" cy="522302"/>
            </a:xfrm>
          </p:grpSpPr>
          <p:sp>
            <p:nvSpPr>
              <p:cNvPr id="29712" name="Right Arrow 16"/>
              <p:cNvSpPr>
                <a:spLocks noChangeArrowheads="1"/>
              </p:cNvSpPr>
              <p:nvPr/>
            </p:nvSpPr>
            <p:spPr bwMode="auto">
              <a:xfrm>
                <a:off x="4502460" y="3232951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13" name="TextBox 17"/>
              <p:cNvSpPr txBox="1">
                <a:spLocks noChangeArrowheads="1"/>
              </p:cNvSpPr>
              <p:nvPr/>
            </p:nvSpPr>
            <p:spPr bwMode="auto">
              <a:xfrm>
                <a:off x="4397406" y="3012490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5823751" y="2747641"/>
              <a:ext cx="1455938" cy="858174"/>
              <a:chOff x="5805996" y="2898561"/>
              <a:chExt cx="1455938" cy="858174"/>
            </a:xfrm>
          </p:grpSpPr>
          <p:sp>
            <p:nvSpPr>
              <p:cNvPr id="29709" name="Flowchart: Document 18"/>
              <p:cNvSpPr>
                <a:spLocks noChangeArrowheads="1"/>
              </p:cNvSpPr>
              <p:nvPr/>
            </p:nvSpPr>
            <p:spPr bwMode="auto">
              <a:xfrm>
                <a:off x="5949517" y="3170809"/>
                <a:ext cx="1118587" cy="58592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10" name="TextBox 19"/>
              <p:cNvSpPr txBox="1">
                <a:spLocks noChangeArrowheads="1"/>
              </p:cNvSpPr>
              <p:nvPr/>
            </p:nvSpPr>
            <p:spPr bwMode="auto">
              <a:xfrm>
                <a:off x="5805996" y="2898561"/>
                <a:ext cx="145593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Executable code</a:t>
                </a:r>
                <a:endParaRPr lang="en-SG" sz="1200" i="1"/>
              </a:p>
            </p:txBody>
          </p:sp>
          <p:sp>
            <p:nvSpPr>
              <p:cNvPr id="29711" name="TextBox 20"/>
              <p:cNvSpPr txBox="1">
                <a:spLocks noChangeArrowheads="1"/>
              </p:cNvSpPr>
              <p:nvPr/>
            </p:nvSpPr>
            <p:spPr bwMode="auto">
              <a:xfrm>
                <a:off x="5971712" y="3219636"/>
                <a:ext cx="105200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/>
                  <a:t>a.out</a:t>
                </a:r>
                <a:endParaRPr lang="en-SG" sz="1200" dirty="0"/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100523" y="2843816"/>
              <a:ext cx="2025589" cy="665825"/>
              <a:chOff x="2131595" y="3046521"/>
              <a:chExt cx="2025589" cy="665825"/>
            </a:xfrm>
          </p:grpSpPr>
          <p:sp>
            <p:nvSpPr>
              <p:cNvPr id="29706" name="Rounded Rectangle 24"/>
              <p:cNvSpPr>
                <a:spLocks noChangeArrowheads="1"/>
              </p:cNvSpPr>
              <p:nvPr/>
            </p:nvSpPr>
            <p:spPr bwMode="auto">
              <a:xfrm>
                <a:off x="2131595" y="3046521"/>
                <a:ext cx="2025589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07" name="TextBox 25"/>
              <p:cNvSpPr txBox="1">
                <a:spLocks noChangeArrowheads="1"/>
              </p:cNvSpPr>
              <p:nvPr/>
            </p:nvSpPr>
            <p:spPr bwMode="auto">
              <a:xfrm>
                <a:off x="2527856" y="3099788"/>
                <a:ext cx="12073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Compiler</a:t>
                </a:r>
                <a:endParaRPr lang="en-SG" dirty="0"/>
              </a:p>
            </p:txBody>
          </p:sp>
          <p:sp>
            <p:nvSpPr>
              <p:cNvPr id="29708" name="TextBox 26"/>
              <p:cNvSpPr txBox="1">
                <a:spLocks noChangeArrowheads="1"/>
              </p:cNvSpPr>
              <p:nvPr/>
            </p:nvSpPr>
            <p:spPr bwMode="auto">
              <a:xfrm>
                <a:off x="2263885" y="3398668"/>
                <a:ext cx="181973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err="1"/>
                  <a:t>eg</a:t>
                </a:r>
                <a:r>
                  <a:rPr lang="en-US" sz="1200" dirty="0"/>
                  <a:t>: </a:t>
                </a:r>
                <a:r>
                  <a:rPr lang="en-US" sz="1200" dirty="0" err="1" smtClean="0"/>
                  <a:t>gcc</a:t>
                </a:r>
                <a:r>
                  <a:rPr lang="en-US" sz="1200" dirty="0" smtClean="0"/>
                  <a:t> -Wall </a:t>
                </a:r>
                <a:r>
                  <a:rPr lang="en-US" sz="1200" dirty="0" err="1"/>
                  <a:t>welcome.c</a:t>
                </a:r>
                <a:endParaRPr lang="en-SG" sz="1200" dirty="0"/>
              </a:p>
            </p:txBody>
          </p:sp>
        </p:grpSp>
      </p:grpSp>
      <p:sp>
        <p:nvSpPr>
          <p:cNvPr id="18" name="Title 3"/>
          <p:cNvSpPr txBox="1">
            <a:spLocks/>
          </p:cNvSpPr>
          <p:nvPr/>
        </p:nvSpPr>
        <p:spPr bwMode="auto">
          <a:xfrm>
            <a:off x="457200" y="386860"/>
            <a:ext cx="8229600" cy="8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FF"/>
                </a:solidFill>
                <a:latin typeface="Garamond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Modularization </a:t>
            </a:r>
            <a:r>
              <a:rPr lang="en-US" dirty="0"/>
              <a:t>and Interfaces (1/3)</a:t>
            </a:r>
            <a:endParaRPr lang="en-GB" sz="8800" dirty="0"/>
          </a:p>
        </p:txBody>
      </p:sp>
      <p:sp>
        <p:nvSpPr>
          <p:cNvPr id="2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6983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Motivating Examples (1/2)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00329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A function takes </a:t>
            </a:r>
            <a:r>
              <a:rPr lang="en-SG" dirty="0"/>
              <a:t>zero or more </a:t>
            </a:r>
            <a:r>
              <a:rPr lang="en-SG" dirty="0">
                <a:solidFill>
                  <a:schemeClr val="tx1"/>
                </a:solidFill>
              </a:rPr>
              <a:t>input parameters, and returns </a:t>
            </a:r>
            <a:r>
              <a:rPr lang="en-SG" dirty="0"/>
              <a:t>zero or one </a:t>
            </a:r>
            <a:r>
              <a:rPr lang="en-SG" dirty="0">
                <a:solidFill>
                  <a:schemeClr val="tx1"/>
                </a:solidFill>
              </a:rPr>
              <a:t>return </a:t>
            </a:r>
            <a:r>
              <a:rPr lang="en-SG" dirty="0" smtClean="0">
                <a:solidFill>
                  <a:schemeClr val="tx1"/>
                </a:solidFill>
              </a:rPr>
              <a:t>value.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Only one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/>
              <a:t> statement will be executed.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7429" y="2890341"/>
            <a:ext cx="3873770" cy="224676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f1(</a:t>
            </a:r>
            <a:r>
              <a:rPr lang="en-SG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(n%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SG" sz="2000" b="1" dirty="0" smtClean="0">
                <a:latin typeface="Courier New" pitchFamily="49" charset="0"/>
              </a:rPr>
              <a:t>*n + 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n/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756585" y="2890341"/>
            <a:ext cx="3873770" cy="224676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</a:rPr>
              <a:t>double 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f2(</a:t>
            </a:r>
            <a:r>
              <a:rPr lang="en-SG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r)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return area</a:t>
            </a:r>
            <a:endParaRPr lang="en-SG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3.14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r * r;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return perimeter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3.14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r;</a:t>
            </a: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2843" y="5610618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What if we want to </a:t>
            </a:r>
            <a:r>
              <a:rPr lang="en-SG" dirty="0" smtClean="0">
                <a:solidFill>
                  <a:schemeClr val="tx1"/>
                </a:solidFill>
              </a:rPr>
              <a:t>return </a:t>
            </a:r>
            <a:r>
              <a:rPr lang="en-SG" dirty="0">
                <a:solidFill>
                  <a:schemeClr val="tx1"/>
                </a:solidFill>
              </a:rPr>
              <a:t>more than </a:t>
            </a:r>
            <a:r>
              <a:rPr lang="en-SG" dirty="0" smtClean="0">
                <a:solidFill>
                  <a:schemeClr val="tx1"/>
                </a:solidFill>
              </a:rPr>
              <a:t>one </a:t>
            </a:r>
            <a:r>
              <a:rPr lang="en-SG" dirty="0">
                <a:solidFill>
                  <a:schemeClr val="tx1"/>
                </a:solidFill>
              </a:rPr>
              <a:t>value?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50452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468313" y="1371600"/>
            <a:ext cx="7908925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Header Files and Separate Compilation</a:t>
            </a:r>
          </a:p>
          <a:p>
            <a:pPr marL="800100" lvl="1" indent="-342900">
              <a:spcBef>
                <a:spcPts val="9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/>
              <a:t>Problem is broken into sub-problems and each sub-problem is tackled separately – </a:t>
            </a:r>
            <a:r>
              <a:rPr lang="en-US" sz="2000" dirty="0">
                <a:solidFill>
                  <a:srgbClr val="0000FF"/>
                </a:solidFill>
              </a:rPr>
              <a:t>divide-and-conquer</a:t>
            </a:r>
            <a:r>
              <a:rPr lang="en-US" sz="2000" dirty="0"/>
              <a:t>.</a:t>
            </a:r>
          </a:p>
          <a:p>
            <a:pPr marL="800100" lvl="1" indent="-342900">
              <a:spcBef>
                <a:spcPts val="9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/>
              <a:t>Such a process is called </a:t>
            </a:r>
            <a:r>
              <a:rPr lang="en-US" sz="2000" dirty="0">
                <a:solidFill>
                  <a:srgbClr val="0000FF"/>
                </a:solidFill>
              </a:rPr>
              <a:t>modularization</a:t>
            </a:r>
            <a:r>
              <a:rPr lang="en-US" sz="2000" dirty="0"/>
              <a:t>.</a:t>
            </a:r>
          </a:p>
          <a:p>
            <a:pPr marL="800100" lvl="1" indent="-342900">
              <a:spcBef>
                <a:spcPts val="9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/>
              <a:t>The modules are possibly implemented by different programmers, hence the need for well-defined interfaces.</a:t>
            </a:r>
          </a:p>
          <a:p>
            <a:pPr marL="800100" lvl="1" indent="-342900">
              <a:spcBef>
                <a:spcPts val="9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>
                <a:solidFill>
                  <a:srgbClr val="0000FF"/>
                </a:solidFill>
              </a:rPr>
              <a:t>function prototype</a:t>
            </a:r>
            <a:r>
              <a:rPr lang="en-US" sz="2000" dirty="0" smtClean="0"/>
              <a:t> </a:t>
            </a:r>
            <a:r>
              <a:rPr lang="en-US" sz="2000" dirty="0"/>
              <a:t>constitutes the</a:t>
            </a:r>
            <a:r>
              <a:rPr lang="en-US" sz="2000" dirty="0">
                <a:solidFill>
                  <a:srgbClr val="990033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interface </a:t>
            </a:r>
            <a:r>
              <a:rPr lang="en-US" sz="2000" dirty="0"/>
              <a:t>(header file). The function body </a:t>
            </a:r>
            <a:r>
              <a:rPr lang="en-US" sz="2000" dirty="0" smtClean="0"/>
              <a:t>(</a:t>
            </a:r>
            <a:r>
              <a:rPr lang="en-US" sz="2000" dirty="0"/>
              <a:t>implementation) is hidden – </a:t>
            </a:r>
            <a:r>
              <a:rPr lang="en-US" sz="2000" dirty="0">
                <a:solidFill>
                  <a:srgbClr val="0000FF"/>
                </a:solidFill>
              </a:rPr>
              <a:t>abstraction</a:t>
            </a:r>
            <a:r>
              <a:rPr lang="en-US" sz="2000" dirty="0"/>
              <a:t>.</a:t>
            </a:r>
          </a:p>
          <a:p>
            <a:pPr marL="800100" lvl="1" indent="-342900">
              <a:spcBef>
                <a:spcPts val="9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FF"/>
                </a:solidFill>
              </a:rPr>
              <a:t>Good documentation </a:t>
            </a:r>
            <a:r>
              <a:rPr lang="en-US" sz="2000" dirty="0"/>
              <a:t>(example: comment to describe what the method does) aids in understanding.</a:t>
            </a:r>
          </a:p>
        </p:txBody>
      </p:sp>
      <p:sp>
        <p:nvSpPr>
          <p:cNvPr id="30725" name="Title 14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 smtClean="0"/>
              <a:t>Modularization and Interfaces (2/3)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0056" y="5432072"/>
            <a:ext cx="7203043" cy="584775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mean(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Returns the mean of two double floating-point values.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5449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 smtClean="0"/>
              <a:t>Modularization and Interfaces (3/3)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792133"/>
          </a:xfrm>
        </p:spPr>
        <p:txBody>
          <a:bodyPr/>
          <a:lstStyle/>
          <a:p>
            <a:r>
              <a:rPr lang="en-US" dirty="0" smtClean="0"/>
              <a:t>Reasons for Modular Programming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Divide problems into manageable parts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Reduce compilation time</a:t>
            </a:r>
          </a:p>
          <a:p>
            <a:pPr lvl="2"/>
            <a:r>
              <a:rPr lang="en-US" dirty="0" smtClean="0"/>
              <a:t>Unchanged modules do not need to be re-compiled.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/>
              <a:t>Debug modules separately</a:t>
            </a:r>
          </a:p>
          <a:p>
            <a:pPr lvl="2"/>
            <a:r>
              <a:rPr lang="en-US" dirty="0" smtClean="0"/>
              <a:t>Small test programs can be written to exercise the functions in one module.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Build libraries of useful functions</a:t>
            </a:r>
          </a:p>
          <a:p>
            <a:pPr lvl="2"/>
            <a:r>
              <a:rPr lang="en-US" dirty="0" smtClean="0"/>
              <a:t>Code can be re-used in different projects.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 smtClean="0"/>
              <a:t>Faster development.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 smtClean="0"/>
              <a:t>Do not need to know how some functionality is implemented, e.g., image processing routines.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 smtClean="0"/>
              <a:t>Example: </a:t>
            </a:r>
            <a:r>
              <a:rPr lang="en-US" dirty="0" err="1" smtClean="0"/>
              <a:t>OpenCV</a:t>
            </a:r>
            <a:r>
              <a:rPr lang="en-US" dirty="0" smtClean="0"/>
              <a:t> – a computer vision library.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7939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 smtClean="0"/>
              <a:t>Separate Compilation </a:t>
            </a:r>
          </a:p>
        </p:txBody>
      </p:sp>
      <p:sp>
        <p:nvSpPr>
          <p:cNvPr id="2765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847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dirty="0" smtClean="0">
                <a:solidFill>
                  <a:schemeClr val="tx1"/>
                </a:solidFill>
              </a:rPr>
              <a:t>cases, a </a:t>
            </a:r>
            <a:r>
              <a:rPr lang="en-US" dirty="0" smtClean="0"/>
              <a:t>module</a:t>
            </a:r>
            <a:r>
              <a:rPr lang="en-US" dirty="0" smtClean="0">
                <a:solidFill>
                  <a:schemeClr val="tx1"/>
                </a:solidFill>
              </a:rPr>
              <a:t> contains functions that are </a:t>
            </a:r>
            <a:r>
              <a:rPr lang="en-US" dirty="0" smtClean="0"/>
              <a:t>related</a:t>
            </a:r>
            <a:r>
              <a:rPr lang="en-US" dirty="0" smtClean="0">
                <a:solidFill>
                  <a:schemeClr val="tx1"/>
                </a:solidFill>
              </a:rPr>
              <a:t>, e.g., math functions.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module consists of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 header file (e.g., </a:t>
            </a:r>
            <a:r>
              <a:rPr lang="en-US" dirty="0" smtClean="0">
                <a:solidFill>
                  <a:srgbClr val="FF0000"/>
                </a:solidFill>
              </a:rPr>
              <a:t>f1.h</a:t>
            </a:r>
            <a:r>
              <a:rPr lang="en-US" dirty="0" smtClean="0"/>
              <a:t>). This file contains: </a:t>
            </a:r>
          </a:p>
          <a:p>
            <a:pPr lvl="2"/>
            <a:r>
              <a:rPr lang="en-US" dirty="0" smtClean="0"/>
              <a:t>Constant definitions, e.g.:</a:t>
            </a:r>
          </a:p>
          <a:p>
            <a:pPr marL="1371600" lvl="3" indent="0">
              <a:buNone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lvl="2"/>
            <a:r>
              <a:rPr lang="en-US" dirty="0" smtClean="0"/>
              <a:t>Function prototypes, e.g.:</a:t>
            </a:r>
          </a:p>
          <a:p>
            <a:pPr marL="1371600" lvl="3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mean(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/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 source file (e.g., </a:t>
            </a:r>
            <a:r>
              <a:rPr lang="en-US" dirty="0" smtClean="0">
                <a:solidFill>
                  <a:srgbClr val="FF0000"/>
                </a:solidFill>
              </a:rPr>
              <a:t>f1.c</a:t>
            </a:r>
            <a:r>
              <a:rPr lang="en-US" dirty="0" smtClean="0"/>
              <a:t>). This file contains:</a:t>
            </a:r>
          </a:p>
          <a:p>
            <a:pPr lvl="2"/>
            <a:r>
              <a:rPr lang="en-US" dirty="0" smtClean="0"/>
              <a:t>The functions that implement the function prototypes in the header file (e.g., the code for the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Other functions, variables, and constants that are only used within the module (i.e., they are module-local).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607175" y="2873375"/>
            <a:ext cx="1730375" cy="893763"/>
            <a:chOff x="6607175" y="2873375"/>
            <a:chExt cx="1730375" cy="893763"/>
          </a:xfrm>
        </p:grpSpPr>
        <p:sp>
          <p:nvSpPr>
            <p:cNvPr id="32778" name="Flowchart: Punched Tape 77"/>
            <p:cNvSpPr>
              <a:spLocks noChangeArrowheads="1"/>
            </p:cNvSpPr>
            <p:nvPr/>
          </p:nvSpPr>
          <p:spPr bwMode="auto">
            <a:xfrm>
              <a:off x="7478713" y="3157538"/>
              <a:ext cx="858837" cy="609600"/>
            </a:xfrm>
            <a:prstGeom prst="flowChartPunchedTape">
              <a:avLst/>
            </a:prstGeom>
            <a:solidFill>
              <a:srgbClr val="00B050">
                <a:alpha val="25098"/>
              </a:srgbClr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/>
                <a:t>f1.h</a:t>
              </a:r>
            </a:p>
          </p:txBody>
        </p:sp>
        <p:cxnSp>
          <p:nvCxnSpPr>
            <p:cNvPr id="32779" name="Straight Arrow Connector 48"/>
            <p:cNvCxnSpPr>
              <a:cxnSpLocks noChangeShapeType="1"/>
            </p:cNvCxnSpPr>
            <p:nvPr/>
          </p:nvCxnSpPr>
          <p:spPr bwMode="auto">
            <a:xfrm rot="10800000">
              <a:off x="6607175" y="2873375"/>
              <a:ext cx="609600" cy="51276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553200" y="3570288"/>
            <a:ext cx="1687513" cy="1100137"/>
            <a:chOff x="6553200" y="3570288"/>
            <a:chExt cx="1687513" cy="1100137"/>
          </a:xfrm>
        </p:grpSpPr>
        <p:sp>
          <p:nvSpPr>
            <p:cNvPr id="32776" name="Flowchart: Punched Tape 6"/>
            <p:cNvSpPr>
              <a:spLocks noChangeArrowheads="1"/>
            </p:cNvSpPr>
            <p:nvPr/>
          </p:nvSpPr>
          <p:spPr bwMode="auto">
            <a:xfrm>
              <a:off x="7380288" y="3570288"/>
              <a:ext cx="860425" cy="609600"/>
            </a:xfrm>
            <a:prstGeom prst="flowChartPunchedTape">
              <a:avLst/>
            </a:prstGeom>
            <a:solidFill>
              <a:srgbClr val="00B05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/>
                <a:t>f1.c</a:t>
              </a:r>
            </a:p>
          </p:txBody>
        </p:sp>
        <p:cxnSp>
          <p:nvCxnSpPr>
            <p:cNvPr id="32777" name="Straight Arrow Connector 50"/>
            <p:cNvCxnSpPr>
              <a:cxnSpLocks noChangeShapeType="1"/>
            </p:cNvCxnSpPr>
            <p:nvPr/>
          </p:nvCxnSpPr>
          <p:spPr bwMode="auto">
            <a:xfrm rot="5400000">
              <a:off x="6542088" y="3984625"/>
              <a:ext cx="696912" cy="6746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539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 smtClean="0"/>
              <a:t>Demo #2: Separate Module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2892071"/>
          </a:xfrm>
        </p:spPr>
        <p:txBody>
          <a:bodyPr/>
          <a:lstStyle/>
          <a:p>
            <a:r>
              <a:rPr lang="en-US" dirty="0" smtClean="0"/>
              <a:t>Let’s re-visit our Freezer example. We will create a module that contains a function to calculate the freezer temperature: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Module header file: </a:t>
            </a:r>
            <a:r>
              <a:rPr lang="en-US" dirty="0" smtClean="0">
                <a:solidFill>
                  <a:srgbClr val="C00000"/>
                </a:solidFill>
              </a:rPr>
              <a:t>Week6_FreezerTemp.h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12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Module source file: </a:t>
            </a:r>
            <a:r>
              <a:rPr lang="en-US" dirty="0" smtClean="0">
                <a:solidFill>
                  <a:srgbClr val="C00000"/>
                </a:solidFill>
              </a:rPr>
              <a:t>Week6_FreezerTemp.c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7438" y="3052288"/>
            <a:ext cx="7016751" cy="530700"/>
            <a:chOff x="1087438" y="3052288"/>
            <a:chExt cx="7016751" cy="530700"/>
          </a:xfrm>
        </p:grpSpPr>
        <p:sp>
          <p:nvSpPr>
            <p:cNvPr id="6" name="TextBox 5"/>
            <p:cNvSpPr txBox="1"/>
            <p:nvPr/>
          </p:nvSpPr>
          <p:spPr>
            <a:xfrm>
              <a:off x="1087438" y="3059113"/>
              <a:ext cx="7016750" cy="523875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 new temperature in freezer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calc_temperature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hours_float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99201" y="3052288"/>
              <a:ext cx="1804988" cy="2461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Courier New" pitchFamily="49" charset="0"/>
                  <a:cs typeface="Courier New" pitchFamily="49" charset="0"/>
                </a:rPr>
                <a:t>Week6_FreezerTemp.h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98550" y="4263670"/>
            <a:ext cx="7015163" cy="1846659"/>
            <a:chOff x="1098550" y="4263670"/>
            <a:chExt cx="7015163" cy="1846659"/>
          </a:xfrm>
        </p:grpSpPr>
        <p:sp>
          <p:nvSpPr>
            <p:cNvPr id="7" name="TextBox 6"/>
            <p:cNvSpPr txBox="1"/>
            <p:nvPr/>
          </p:nvSpPr>
          <p:spPr>
            <a:xfrm>
              <a:off x="1098550" y="4263670"/>
              <a:ext cx="7015163" cy="1846659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 new temperature in freezer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calc_temperature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hours_float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((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4.0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pow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hours_float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))/(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pow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hours_float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4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 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9.0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+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 -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20.0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08725" y="4263670"/>
              <a:ext cx="1804988" cy="2461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Courier New" pitchFamily="49" charset="0"/>
                  <a:cs typeface="Courier New" pitchFamily="49" charset="0"/>
                </a:rPr>
                <a:t>Week6_FreezerTemp.c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9911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 smtClean="0"/>
              <a:t>Demo #2: Main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458" y="1138238"/>
            <a:ext cx="7610475" cy="5262979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"Week6_FreezerTemp.h"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main 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hours, minutes;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hours_float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 hours and minutes into 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hours_float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temperature;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Temperature in freezer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Get the hours and minutes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hours and minutes since power failure: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%d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&amp;hours, &amp;minutes);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 hours and minutes into 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hours_float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hours_float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hours + minutes/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60.0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new temperature in freezer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calc_temperature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hours_float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Print new temperature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"Temperature in freezer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temperature);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798" y="5072398"/>
            <a:ext cx="3882575" cy="380621"/>
            <a:chOff x="5261429" y="4609550"/>
            <a:chExt cx="3882574" cy="380621"/>
          </a:xfrm>
        </p:grpSpPr>
        <p:sp>
          <p:nvSpPr>
            <p:cNvPr id="7" name="TextBox 6"/>
            <p:cNvSpPr txBox="1"/>
            <p:nvPr/>
          </p:nvSpPr>
          <p:spPr>
            <a:xfrm>
              <a:off x="6787842" y="4620839"/>
              <a:ext cx="2356161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Use external function</a:t>
              </a:r>
              <a:endParaRPr lang="en-US" dirty="0"/>
            </a:p>
          </p:txBody>
        </p:sp>
        <p:cxnSp>
          <p:nvCxnSpPr>
            <p:cNvPr id="35849" name="Straight Arrow Connector 9"/>
            <p:cNvCxnSpPr>
              <a:cxnSpLocks noChangeShapeType="1"/>
            </p:cNvCxnSpPr>
            <p:nvPr/>
          </p:nvCxnSpPr>
          <p:spPr bwMode="auto">
            <a:xfrm flipH="1" flipV="1">
              <a:off x="5261429" y="4609550"/>
              <a:ext cx="1492546" cy="19595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11" name="Group 10"/>
          <p:cNvGrpSpPr/>
          <p:nvPr/>
        </p:nvGrpSpPr>
        <p:grpSpPr>
          <a:xfrm>
            <a:off x="4306707" y="1526414"/>
            <a:ext cx="2278444" cy="369332"/>
            <a:chOff x="2985908" y="1886478"/>
            <a:chExt cx="2278444" cy="369332"/>
          </a:xfrm>
        </p:grpSpPr>
        <p:sp>
          <p:nvSpPr>
            <p:cNvPr id="35846" name="TextBox 7"/>
            <p:cNvSpPr txBox="1">
              <a:spLocks noChangeArrowheads="1"/>
            </p:cNvSpPr>
            <p:nvPr/>
          </p:nvSpPr>
          <p:spPr bwMode="auto">
            <a:xfrm>
              <a:off x="3963996" y="1886478"/>
              <a:ext cx="1300356" cy="36933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Header file</a:t>
              </a:r>
              <a:endParaRPr lang="en-US" dirty="0"/>
            </a:p>
          </p:txBody>
        </p:sp>
        <p:cxnSp>
          <p:nvCxnSpPr>
            <p:cNvPr id="14" name="Straight Arrow Connector 9"/>
            <p:cNvCxnSpPr>
              <a:cxnSpLocks noChangeShapeType="1"/>
            </p:cNvCxnSpPr>
            <p:nvPr/>
          </p:nvCxnSpPr>
          <p:spPr bwMode="auto">
            <a:xfrm flipH="1">
              <a:off x="2985908" y="2057834"/>
              <a:ext cx="961164" cy="0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13" name="Rectangle 12"/>
          <p:cNvSpPr/>
          <p:nvPr/>
        </p:nvSpPr>
        <p:spPr>
          <a:xfrm>
            <a:off x="6587945" y="1138238"/>
            <a:ext cx="1804988" cy="24618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Week6_FreezerMain.c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34</a:t>
            </a:fld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833512" y="5061109"/>
            <a:ext cx="1614309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91784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 smtClean="0"/>
              <a:t>Demo #2: Visualization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35</a:t>
            </a:fld>
            <a:endParaRPr lang="en-US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34071" y="1605163"/>
            <a:ext cx="1882776" cy="1977169"/>
            <a:chOff x="2934071" y="1605163"/>
            <a:chExt cx="1882776" cy="1977169"/>
          </a:xfrm>
        </p:grpSpPr>
        <p:grpSp>
          <p:nvGrpSpPr>
            <p:cNvPr id="21" name="Group 24"/>
            <p:cNvGrpSpPr>
              <a:grpSpLocks noChangeAspect="1"/>
            </p:cNvGrpSpPr>
            <p:nvPr/>
          </p:nvGrpSpPr>
          <p:grpSpPr bwMode="auto">
            <a:xfrm>
              <a:off x="3196191" y="1605163"/>
              <a:ext cx="1188720" cy="1528357"/>
              <a:chOff x="1392" y="2448"/>
              <a:chExt cx="336" cy="432"/>
            </a:xfrm>
          </p:grpSpPr>
          <p:sp>
            <p:nvSpPr>
              <p:cNvPr id="23" name="AutoShape 18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336" cy="432"/>
              </a:xfrm>
              <a:prstGeom prst="flowChartPunchedCard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1488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1488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2934071" y="3274357"/>
              <a:ext cx="1882776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latin typeface="Calibri" panose="020F0502020204030204" pitchFamily="34" charset="0"/>
                </a:rPr>
                <a:t>Week6_FreezerTemp.h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28795" y="3991412"/>
            <a:ext cx="1843089" cy="1909400"/>
            <a:chOff x="5328260" y="2664166"/>
            <a:chExt cx="1843089" cy="1909400"/>
          </a:xfrm>
        </p:grpSpPr>
        <p:grpSp>
          <p:nvGrpSpPr>
            <p:cNvPr id="30" name="Group 33"/>
            <p:cNvGrpSpPr>
              <a:grpSpLocks noChangeAspect="1"/>
            </p:cNvGrpSpPr>
            <p:nvPr/>
          </p:nvGrpSpPr>
          <p:grpSpPr bwMode="auto">
            <a:xfrm>
              <a:off x="5570537" y="2664166"/>
              <a:ext cx="1188720" cy="1528356"/>
              <a:chOff x="1392" y="2448"/>
              <a:chExt cx="336" cy="432"/>
            </a:xfrm>
            <a:solidFill>
              <a:srgbClr val="FFCCCC"/>
            </a:solidFill>
          </p:grpSpPr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336" cy="432"/>
              </a:xfrm>
              <a:prstGeom prst="flowChartPunchedCar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1488" y="2688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1488" y="278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5328260" y="4265591"/>
              <a:ext cx="1843089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Calibri" panose="020F0502020204030204" pitchFamily="34" charset="0"/>
                </a:rPr>
                <a:t>Week6_FreezerMain.c</a:t>
              </a:r>
            </a:p>
          </p:txBody>
        </p:sp>
      </p:grpSp>
      <p:grpSp>
        <p:nvGrpSpPr>
          <p:cNvPr id="35840" name="Group 35839"/>
          <p:cNvGrpSpPr/>
          <p:nvPr/>
        </p:nvGrpSpPr>
        <p:grpSpPr>
          <a:xfrm>
            <a:off x="2934071" y="3991412"/>
            <a:ext cx="1861279" cy="1996652"/>
            <a:chOff x="2934071" y="3991412"/>
            <a:chExt cx="1861279" cy="1996652"/>
          </a:xfrm>
        </p:grpSpPr>
        <p:grpSp>
          <p:nvGrpSpPr>
            <p:cNvPr id="39" name="Group 24"/>
            <p:cNvGrpSpPr>
              <a:grpSpLocks noChangeAspect="1"/>
            </p:cNvGrpSpPr>
            <p:nvPr/>
          </p:nvGrpSpPr>
          <p:grpSpPr bwMode="auto">
            <a:xfrm>
              <a:off x="3196191" y="3991412"/>
              <a:ext cx="1188720" cy="1528357"/>
              <a:chOff x="1392" y="2448"/>
              <a:chExt cx="336" cy="432"/>
            </a:xfrm>
            <a:solidFill>
              <a:srgbClr val="FFCCCC"/>
            </a:solidFill>
          </p:grpSpPr>
          <p:sp>
            <p:nvSpPr>
              <p:cNvPr id="41" name="AutoShape 18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336" cy="432"/>
              </a:xfrm>
              <a:prstGeom prst="flowChartPunchedCard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488" y="2688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1488" y="278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934071" y="5680287"/>
              <a:ext cx="18612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 b="1" dirty="0" smtClean="0">
                  <a:latin typeface="Calibri" panose="020F0502020204030204" pitchFamily="34" charset="0"/>
                </a:rPr>
                <a:t>Week6_FreezerTemp.c</a:t>
              </a:r>
              <a:endParaRPr lang="en-US" altLang="en-US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7" name="Group 9"/>
          <p:cNvGrpSpPr>
            <a:grpSpLocks/>
          </p:cNvGrpSpPr>
          <p:nvPr/>
        </p:nvGrpSpPr>
        <p:grpSpPr bwMode="auto">
          <a:xfrm>
            <a:off x="5308093" y="2626527"/>
            <a:ext cx="3322502" cy="1189117"/>
            <a:chOff x="6155672" y="5561642"/>
            <a:chExt cx="2806900" cy="1189117"/>
          </a:xfrm>
        </p:grpSpPr>
        <p:sp>
          <p:nvSpPr>
            <p:cNvPr id="48" name="TextBox 47"/>
            <p:cNvSpPr txBox="1"/>
            <p:nvPr/>
          </p:nvSpPr>
          <p:spPr>
            <a:xfrm>
              <a:off x="6155672" y="5561642"/>
              <a:ext cx="2806900" cy="64633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use </a:t>
              </a:r>
              <a:r>
                <a:rPr lang="en-US" b="1" dirty="0" err="1">
                  <a:latin typeface="Calibri" panose="020F0502020204030204" pitchFamily="34" charset="0"/>
                  <a:cs typeface="Courier New" pitchFamily="49" charset="0"/>
                </a:rPr>
                <a:t>calc_temperature</a:t>
              </a:r>
              <a:r>
                <a:rPr lang="en-US" b="1" dirty="0" smtClean="0">
                  <a:latin typeface="Calibri" panose="020F0502020204030204" pitchFamily="34" charset="0"/>
                  <a:cs typeface="Courier New" pitchFamily="49" charset="0"/>
                </a:rPr>
                <a:t>()</a:t>
              </a:r>
            </a:p>
            <a:p>
              <a:pPr>
                <a:defRPr/>
              </a:pPr>
              <a:r>
                <a:rPr lang="en-US" dirty="0"/>
                <a:t>include</a:t>
              </a:r>
              <a:r>
                <a:rPr lang="en-US" b="1" dirty="0" smtClean="0">
                  <a:latin typeface="Calibri" panose="020F0502020204030204" pitchFamily="34" charset="0"/>
                  <a:cs typeface="Courier New" pitchFamily="49" charset="0"/>
                </a:rPr>
                <a:t> "</a:t>
              </a:r>
              <a:r>
                <a:rPr lang="en-US" altLang="en-US" b="1" dirty="0" smtClean="0">
                  <a:latin typeface="Calibri" panose="020F0502020204030204" pitchFamily="34" charset="0"/>
                </a:rPr>
                <a:t>Week6_FreezerTemp.h"</a:t>
              </a:r>
              <a:r>
                <a:rPr lang="en-US" b="1" dirty="0" smtClean="0">
                  <a:latin typeface="Calibri" panose="020F0502020204030204" pitchFamily="34" charset="0"/>
                  <a:cs typeface="Courier New" pitchFamily="49" charset="0"/>
                </a:rPr>
                <a:t> 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49" name="Straight Arrow Connector 9"/>
            <p:cNvCxnSpPr>
              <a:cxnSpLocks noChangeShapeType="1"/>
            </p:cNvCxnSpPr>
            <p:nvPr/>
          </p:nvCxnSpPr>
          <p:spPr bwMode="auto">
            <a:xfrm flipH="1">
              <a:off x="7292664" y="6261340"/>
              <a:ext cx="67445" cy="48941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50" name="Group 9"/>
          <p:cNvGrpSpPr>
            <a:grpSpLocks/>
          </p:cNvGrpSpPr>
          <p:nvPr/>
        </p:nvGrpSpPr>
        <p:grpSpPr bwMode="auto">
          <a:xfrm>
            <a:off x="302374" y="1605163"/>
            <a:ext cx="2723051" cy="923330"/>
            <a:chOff x="6787842" y="4620839"/>
            <a:chExt cx="2723050" cy="923330"/>
          </a:xfrm>
        </p:grpSpPr>
        <p:sp>
          <p:nvSpPr>
            <p:cNvPr id="51" name="TextBox 50"/>
            <p:cNvSpPr txBox="1"/>
            <p:nvPr/>
          </p:nvSpPr>
          <p:spPr>
            <a:xfrm>
              <a:off x="6787842" y="4620839"/>
              <a:ext cx="2356161" cy="92333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contains function prototype of:</a:t>
              </a:r>
            </a:p>
            <a:p>
              <a:pPr>
                <a:defRPr/>
              </a:pPr>
              <a:r>
                <a:rPr lang="en-US" b="1" dirty="0" err="1" smtClean="0">
                  <a:latin typeface="Calibri" panose="020F0502020204030204" pitchFamily="34" charset="0"/>
                  <a:cs typeface="Courier New" pitchFamily="49" charset="0"/>
                </a:rPr>
                <a:t>calc_temperature</a:t>
              </a:r>
              <a:r>
                <a:rPr lang="en-US" b="1" dirty="0" smtClean="0">
                  <a:latin typeface="Calibri" panose="020F0502020204030204" pitchFamily="34" charset="0"/>
                  <a:cs typeface="Courier New" pitchFamily="49" charset="0"/>
                </a:rPr>
                <a:t>()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52" name="Straight Arrow Connector 9"/>
            <p:cNvCxnSpPr>
              <a:cxnSpLocks noChangeShapeType="1"/>
            </p:cNvCxnSpPr>
            <p:nvPr/>
          </p:nvCxnSpPr>
          <p:spPr bwMode="auto">
            <a:xfrm>
              <a:off x="9144003" y="5082504"/>
              <a:ext cx="366889" cy="21760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53" name="Group 9"/>
          <p:cNvGrpSpPr>
            <a:grpSpLocks/>
          </p:cNvGrpSpPr>
          <p:nvPr/>
        </p:nvGrpSpPr>
        <p:grpSpPr bwMode="auto">
          <a:xfrm>
            <a:off x="302374" y="4192522"/>
            <a:ext cx="2723051" cy="923330"/>
            <a:chOff x="6787842" y="4620839"/>
            <a:chExt cx="2723050" cy="923330"/>
          </a:xfrm>
        </p:grpSpPr>
        <p:sp>
          <p:nvSpPr>
            <p:cNvPr id="54" name="TextBox 53"/>
            <p:cNvSpPr txBox="1"/>
            <p:nvPr/>
          </p:nvSpPr>
          <p:spPr>
            <a:xfrm>
              <a:off x="6787842" y="4620839"/>
              <a:ext cx="2356161" cy="92333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contains full function definition of:</a:t>
              </a:r>
            </a:p>
            <a:p>
              <a:pPr>
                <a:defRPr/>
              </a:pPr>
              <a:r>
                <a:rPr lang="en-US" b="1" dirty="0" err="1" smtClean="0">
                  <a:latin typeface="Calibri" panose="020F0502020204030204" pitchFamily="34" charset="0"/>
                  <a:cs typeface="Courier New" pitchFamily="49" charset="0"/>
                </a:rPr>
                <a:t>calc_temperature</a:t>
              </a:r>
              <a:r>
                <a:rPr lang="en-US" b="1" dirty="0" smtClean="0">
                  <a:latin typeface="Calibri" panose="020F0502020204030204" pitchFamily="34" charset="0"/>
                  <a:cs typeface="Courier New" pitchFamily="49" charset="0"/>
                </a:rPr>
                <a:t>()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55" name="Straight Arrow Connector 9"/>
            <p:cNvCxnSpPr>
              <a:cxnSpLocks noChangeShapeType="1"/>
            </p:cNvCxnSpPr>
            <p:nvPr/>
          </p:nvCxnSpPr>
          <p:spPr bwMode="auto">
            <a:xfrm>
              <a:off x="9144003" y="5082504"/>
              <a:ext cx="366889" cy="21760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34553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 smtClean="0"/>
              <a:t>Demo #2: Compilation and Linking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0178"/>
          </a:xfrm>
        </p:spPr>
        <p:txBody>
          <a:bodyPr/>
          <a:lstStyle/>
          <a:p>
            <a:r>
              <a:rPr lang="en-US" dirty="0" smtClean="0"/>
              <a:t>Let’s compile and link our program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Choice 1</a:t>
            </a:r>
            <a:r>
              <a:rPr lang="en-US" dirty="0" smtClean="0"/>
              <a:t>: compile-and-link in one round</a:t>
            </a:r>
          </a:p>
          <a:p>
            <a:pPr lvl="1"/>
            <a:endParaRPr lang="en-US" dirty="0" smtClean="0"/>
          </a:p>
          <a:p>
            <a:pPr lvl="2">
              <a:spcBef>
                <a:spcPts val="1200"/>
              </a:spcBef>
            </a:pPr>
            <a:r>
              <a:rPr lang="en-US" dirty="0" smtClean="0"/>
              <a:t>Here the compiler creates </a:t>
            </a:r>
            <a:r>
              <a:rPr lang="en-US" dirty="0" smtClean="0">
                <a:solidFill>
                  <a:srgbClr val="0000FF"/>
                </a:solidFill>
              </a:rPr>
              <a:t>temporary object files </a:t>
            </a:r>
            <a:r>
              <a:rPr lang="en-US" dirty="0" smtClean="0"/>
              <a:t>(which are removed after linking) and then directly creates </a:t>
            </a:r>
            <a:r>
              <a:rPr lang="en-US" dirty="0" smtClean="0">
                <a:solidFill>
                  <a:srgbClr val="C00000"/>
                </a:solidFill>
              </a:rPr>
              <a:t>a.out</a:t>
            </a:r>
            <a:r>
              <a:rPr lang="en-US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Hence you don’t get the chance to see the object files.</a:t>
            </a:r>
          </a:p>
          <a:p>
            <a:pPr lvl="2">
              <a:spcBef>
                <a:spcPts val="600"/>
              </a:spcBef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Choice 2</a:t>
            </a:r>
            <a:r>
              <a:rPr lang="en-US" dirty="0" smtClean="0"/>
              <a:t>: separate compilation and linking</a:t>
            </a:r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 lvl="2">
              <a:spcBef>
                <a:spcPts val="1200"/>
              </a:spcBef>
            </a:pPr>
            <a:r>
              <a:rPr lang="en-US" dirty="0"/>
              <a:t>Here we first create the </a:t>
            </a:r>
            <a:r>
              <a:rPr lang="en-US" dirty="0">
                <a:solidFill>
                  <a:srgbClr val="C00000"/>
                </a:solidFill>
              </a:rPr>
              <a:t>Week6_FreezerMain.o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Week6_FreezerTemp.o</a:t>
            </a:r>
            <a:r>
              <a:rPr lang="en-US" dirty="0"/>
              <a:t> object files.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Then, we link both object files into the </a:t>
            </a:r>
            <a:r>
              <a:rPr lang="en-US" dirty="0">
                <a:solidFill>
                  <a:srgbClr val="C00000"/>
                </a:solidFill>
              </a:rPr>
              <a:t>a.out</a:t>
            </a:r>
            <a:r>
              <a:rPr lang="en-US" dirty="0"/>
              <a:t> executable.</a:t>
            </a:r>
          </a:p>
          <a:p>
            <a:pPr lvl="2"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1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36</a:t>
            </a:fld>
            <a:endParaRPr lang="en-US" sz="10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6045" y="2231204"/>
            <a:ext cx="7382933" cy="338554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gcc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 –Wall Week6_FreezerMain.c Week6_FreezerTemp.c  -lm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4317293" y="2283883"/>
            <a:ext cx="288000" cy="288000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6751457" y="2285294"/>
            <a:ext cx="288000" cy="288000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71688" y="4393046"/>
            <a:ext cx="7382933" cy="830997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gcc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 –Wall –c Week6_FreezerMain.c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gcc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 –Wall –c Week6_FreezerTemp.c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gcc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 –Wall Week6_FreezerMain.o Week6_FreezerTemp.o  -lm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4300364" y="4911456"/>
            <a:ext cx="288000" cy="288000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6757106" y="4912867"/>
            <a:ext cx="288000" cy="288000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2215451" y="4387870"/>
            <a:ext cx="288000" cy="288000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226637" y="4659318"/>
            <a:ext cx="288000" cy="288000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1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6872" grpId="0" animBg="1"/>
      <p:bldP spid="36873" grpId="0" animBg="1"/>
      <p:bldP spid="1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lowchart: Punched Tape 77"/>
          <p:cNvSpPr>
            <a:spLocks noChangeArrowheads="1"/>
          </p:cNvSpPr>
          <p:nvPr/>
        </p:nvSpPr>
        <p:spPr bwMode="auto">
          <a:xfrm>
            <a:off x="936625" y="2341563"/>
            <a:ext cx="858838" cy="609600"/>
          </a:xfrm>
          <a:prstGeom prst="flowChartPunchedTape">
            <a:avLst/>
          </a:prstGeom>
          <a:solidFill>
            <a:srgbClr val="00B050">
              <a:alpha val="25098"/>
            </a:srgbClr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f1.h</a:t>
            </a:r>
          </a:p>
        </p:txBody>
      </p:sp>
      <p:sp>
        <p:nvSpPr>
          <p:cNvPr id="33795" name="Flowchart: Punched Tape 78"/>
          <p:cNvSpPr>
            <a:spLocks noChangeArrowheads="1"/>
          </p:cNvSpPr>
          <p:nvPr/>
        </p:nvSpPr>
        <p:spPr bwMode="auto">
          <a:xfrm>
            <a:off x="936625" y="3397250"/>
            <a:ext cx="858838" cy="609600"/>
          </a:xfrm>
          <a:prstGeom prst="flowChartPunchedTape">
            <a:avLst/>
          </a:prstGeom>
          <a:solidFill>
            <a:srgbClr val="00B050">
              <a:alpha val="25098"/>
            </a:srgbClr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f2.h</a:t>
            </a:r>
          </a:p>
        </p:txBody>
      </p:sp>
      <p:sp>
        <p:nvSpPr>
          <p:cNvPr id="33796" name="Flowchart: Punched Tape 79"/>
          <p:cNvSpPr>
            <a:spLocks noChangeArrowheads="1"/>
          </p:cNvSpPr>
          <p:nvPr/>
        </p:nvSpPr>
        <p:spPr bwMode="auto">
          <a:xfrm>
            <a:off x="936625" y="4440238"/>
            <a:ext cx="858838" cy="609600"/>
          </a:xfrm>
          <a:prstGeom prst="flowChartPunchedTape">
            <a:avLst/>
          </a:prstGeom>
          <a:solidFill>
            <a:srgbClr val="00B050">
              <a:alpha val="25098"/>
            </a:srgbClr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f3.h</a:t>
            </a:r>
          </a:p>
        </p:txBody>
      </p:sp>
      <p:sp>
        <p:nvSpPr>
          <p:cNvPr id="33797" name="Title 1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 smtClean="0"/>
              <a:t>Separate Compilation: Visualize Case 1 </a:t>
            </a:r>
          </a:p>
        </p:txBody>
      </p:sp>
      <p:sp>
        <p:nvSpPr>
          <p:cNvPr id="33800" name="Rounded Rectangle 24"/>
          <p:cNvSpPr>
            <a:spLocks noChangeArrowheads="1"/>
          </p:cNvSpPr>
          <p:nvPr/>
        </p:nvSpPr>
        <p:spPr bwMode="auto">
          <a:xfrm>
            <a:off x="5486400" y="4195763"/>
            <a:ext cx="1350963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SG" dirty="0" err="1"/>
              <a:t>gcc</a:t>
            </a:r>
            <a:endParaRPr lang="en-SG" dirty="0"/>
          </a:p>
        </p:txBody>
      </p:sp>
      <p:sp>
        <p:nvSpPr>
          <p:cNvPr id="33801" name="Flowchart: Punched Tape 6"/>
          <p:cNvSpPr>
            <a:spLocks noChangeArrowheads="1"/>
          </p:cNvSpPr>
          <p:nvPr/>
        </p:nvSpPr>
        <p:spPr bwMode="auto">
          <a:xfrm>
            <a:off x="838200" y="2754313"/>
            <a:ext cx="860425" cy="609600"/>
          </a:xfrm>
          <a:prstGeom prst="flowChartPunchedTape">
            <a:avLst/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f1.c</a:t>
            </a:r>
          </a:p>
        </p:txBody>
      </p:sp>
      <p:sp>
        <p:nvSpPr>
          <p:cNvPr id="33802" name="Flowchart: Punched Tape 7"/>
          <p:cNvSpPr>
            <a:spLocks noChangeArrowheads="1"/>
          </p:cNvSpPr>
          <p:nvPr/>
        </p:nvSpPr>
        <p:spPr bwMode="auto">
          <a:xfrm>
            <a:off x="838200" y="3810000"/>
            <a:ext cx="860425" cy="609600"/>
          </a:xfrm>
          <a:prstGeom prst="flowChartPunchedTape">
            <a:avLst/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f2.c</a:t>
            </a:r>
          </a:p>
        </p:txBody>
      </p:sp>
      <p:sp>
        <p:nvSpPr>
          <p:cNvPr id="33803" name="Flowchart: Punched Tape 8"/>
          <p:cNvSpPr>
            <a:spLocks noChangeArrowheads="1"/>
          </p:cNvSpPr>
          <p:nvPr/>
        </p:nvSpPr>
        <p:spPr bwMode="auto">
          <a:xfrm>
            <a:off x="838200" y="4854575"/>
            <a:ext cx="860425" cy="609600"/>
          </a:xfrm>
          <a:prstGeom prst="flowChartPunchedTape">
            <a:avLst/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f3.c</a:t>
            </a:r>
          </a:p>
        </p:txBody>
      </p:sp>
      <p:sp>
        <p:nvSpPr>
          <p:cNvPr id="33804" name="Flowchart: Punched Tape 16"/>
          <p:cNvSpPr>
            <a:spLocks noChangeArrowheads="1"/>
          </p:cNvSpPr>
          <p:nvPr/>
        </p:nvSpPr>
        <p:spPr bwMode="auto">
          <a:xfrm>
            <a:off x="838200" y="5584825"/>
            <a:ext cx="860425" cy="609600"/>
          </a:xfrm>
          <a:prstGeom prst="flowChartPunchedTape">
            <a:avLst/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main.c</a:t>
            </a:r>
          </a:p>
        </p:txBody>
      </p:sp>
      <p:sp>
        <p:nvSpPr>
          <p:cNvPr id="33805" name="Flowchart: Punched Tape 20"/>
          <p:cNvSpPr>
            <a:spLocks noChangeArrowheads="1"/>
          </p:cNvSpPr>
          <p:nvPr/>
        </p:nvSpPr>
        <p:spPr bwMode="auto">
          <a:xfrm>
            <a:off x="7588250" y="4114800"/>
            <a:ext cx="869950" cy="609600"/>
          </a:xfrm>
          <a:prstGeom prst="flowChartPunchedTap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a.out</a:t>
            </a:r>
          </a:p>
        </p:txBody>
      </p:sp>
      <p:sp>
        <p:nvSpPr>
          <p:cNvPr id="33806" name="TextBox 21"/>
          <p:cNvSpPr txBox="1">
            <a:spLocks noChangeArrowheads="1"/>
          </p:cNvSpPr>
          <p:nvPr/>
        </p:nvSpPr>
        <p:spPr bwMode="auto">
          <a:xfrm>
            <a:off x="795338" y="1328738"/>
            <a:ext cx="9144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Source</a:t>
            </a:r>
            <a:br>
              <a:rPr lang="en-US"/>
            </a:br>
            <a:r>
              <a:rPr lang="en-US"/>
              <a:t>files</a:t>
            </a:r>
            <a:br>
              <a:rPr lang="en-US"/>
            </a:br>
            <a:r>
              <a:rPr lang="en-US"/>
              <a:t>.c &amp; .h</a:t>
            </a:r>
          </a:p>
        </p:txBody>
      </p:sp>
      <p:sp>
        <p:nvSpPr>
          <p:cNvPr id="33807" name="TextBox 25"/>
          <p:cNvSpPr txBox="1">
            <a:spLocks noChangeArrowheads="1"/>
          </p:cNvSpPr>
          <p:nvPr/>
        </p:nvSpPr>
        <p:spPr bwMode="auto">
          <a:xfrm>
            <a:off x="6977063" y="2220913"/>
            <a:ext cx="8905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Library</a:t>
            </a:r>
            <a:br>
              <a:rPr lang="en-US"/>
            </a:br>
            <a:r>
              <a:rPr lang="en-US"/>
              <a:t>file(s)</a:t>
            </a:r>
          </a:p>
        </p:txBody>
      </p:sp>
      <p:sp>
        <p:nvSpPr>
          <p:cNvPr id="33808" name="TextBox 26"/>
          <p:cNvSpPr txBox="1">
            <a:spLocks noChangeArrowheads="1"/>
          </p:cNvSpPr>
          <p:nvPr/>
        </p:nvSpPr>
        <p:spPr bwMode="auto">
          <a:xfrm>
            <a:off x="5475288" y="4941888"/>
            <a:ext cx="1403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Compilation</a:t>
            </a:r>
          </a:p>
          <a:p>
            <a:r>
              <a:rPr lang="en-US"/>
              <a:t>and Linking</a:t>
            </a:r>
          </a:p>
        </p:txBody>
      </p:sp>
      <p:cxnSp>
        <p:nvCxnSpPr>
          <p:cNvPr id="33809" name="Straight Arrow Connector 52"/>
          <p:cNvCxnSpPr>
            <a:cxnSpLocks noChangeShapeType="1"/>
            <a:stCxn id="33801" idx="3"/>
          </p:cNvCxnSpPr>
          <p:nvPr/>
        </p:nvCxnSpPr>
        <p:spPr bwMode="auto">
          <a:xfrm>
            <a:off x="1698625" y="3059113"/>
            <a:ext cx="3797300" cy="13620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10" name="Straight Arrow Connector 54"/>
          <p:cNvCxnSpPr>
            <a:cxnSpLocks noChangeShapeType="1"/>
            <a:stCxn id="33802" idx="3"/>
          </p:cNvCxnSpPr>
          <p:nvPr/>
        </p:nvCxnSpPr>
        <p:spPr bwMode="auto">
          <a:xfrm>
            <a:off x="1698625" y="4114800"/>
            <a:ext cx="3797300" cy="30638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11" name="Straight Arrow Connector 56"/>
          <p:cNvCxnSpPr>
            <a:cxnSpLocks noChangeShapeType="1"/>
            <a:stCxn id="33803" idx="3"/>
          </p:cNvCxnSpPr>
          <p:nvPr/>
        </p:nvCxnSpPr>
        <p:spPr bwMode="auto">
          <a:xfrm flipV="1">
            <a:off x="1698625" y="4421188"/>
            <a:ext cx="3797300" cy="73818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12" name="Straight Arrow Connector 64"/>
          <p:cNvCxnSpPr>
            <a:cxnSpLocks noChangeShapeType="1"/>
            <a:stCxn id="33804" idx="3"/>
          </p:cNvCxnSpPr>
          <p:nvPr/>
        </p:nvCxnSpPr>
        <p:spPr bwMode="auto">
          <a:xfrm flipV="1">
            <a:off x="1698625" y="4421188"/>
            <a:ext cx="3797300" cy="146843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13" name="Straight Arrow Connector 68"/>
          <p:cNvCxnSpPr>
            <a:cxnSpLocks noChangeShapeType="1"/>
            <a:endCxn id="33805" idx="1"/>
          </p:cNvCxnSpPr>
          <p:nvPr/>
        </p:nvCxnSpPr>
        <p:spPr bwMode="auto">
          <a:xfrm flipV="1">
            <a:off x="6846888" y="4419600"/>
            <a:ext cx="741362" cy="158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4" name="TextBox 75"/>
          <p:cNvSpPr txBox="1">
            <a:spLocks noChangeArrowheads="1"/>
          </p:cNvSpPr>
          <p:nvPr/>
        </p:nvSpPr>
        <p:spPr bwMode="auto">
          <a:xfrm>
            <a:off x="7500938" y="4876800"/>
            <a:ext cx="1325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Executable</a:t>
            </a:r>
            <a:br>
              <a:rPr lang="en-US"/>
            </a:br>
            <a:r>
              <a:rPr lang="en-US"/>
              <a:t>file</a:t>
            </a:r>
          </a:p>
        </p:txBody>
      </p:sp>
      <p:sp>
        <p:nvSpPr>
          <p:cNvPr id="33815" name="Flowchart: Punched Tape 95"/>
          <p:cNvSpPr>
            <a:spLocks noChangeArrowheads="1"/>
          </p:cNvSpPr>
          <p:nvPr/>
        </p:nvSpPr>
        <p:spPr bwMode="auto">
          <a:xfrm>
            <a:off x="5813425" y="2209800"/>
            <a:ext cx="957263" cy="609600"/>
          </a:xfrm>
          <a:prstGeom prst="flowChartPunchedTape">
            <a:avLst/>
          </a:prstGeom>
          <a:solidFill>
            <a:srgbClr val="C00000">
              <a:alpha val="25098"/>
            </a:srgbClr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 err="1"/>
              <a:t>math.h</a:t>
            </a:r>
            <a:endParaRPr lang="en-US" dirty="0"/>
          </a:p>
        </p:txBody>
      </p:sp>
      <p:sp>
        <p:nvSpPr>
          <p:cNvPr id="33816" name="Flowchart: Punched Tape 15"/>
          <p:cNvSpPr>
            <a:spLocks noChangeArrowheads="1"/>
          </p:cNvSpPr>
          <p:nvPr/>
        </p:nvSpPr>
        <p:spPr bwMode="auto">
          <a:xfrm>
            <a:off x="5705475" y="2644775"/>
            <a:ext cx="923925" cy="609600"/>
          </a:xfrm>
          <a:prstGeom prst="flowChartPunchedTape">
            <a:avLst/>
          </a:prstGeom>
          <a:solidFill>
            <a:srgbClr val="C0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libm.a</a:t>
            </a:r>
          </a:p>
        </p:txBody>
      </p:sp>
      <p:cxnSp>
        <p:nvCxnSpPr>
          <p:cNvPr id="33817" name="Straight Arrow Connector 73"/>
          <p:cNvCxnSpPr>
            <a:cxnSpLocks noChangeShapeType="1"/>
            <a:stCxn id="33816" idx="2"/>
          </p:cNvCxnSpPr>
          <p:nvPr/>
        </p:nvCxnSpPr>
        <p:spPr bwMode="auto">
          <a:xfrm rot="16200000" flipH="1">
            <a:off x="5674519" y="3686969"/>
            <a:ext cx="990600" cy="476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8" name="TextBox 51"/>
          <p:cNvSpPr txBox="1">
            <a:spLocks noChangeArrowheads="1"/>
          </p:cNvSpPr>
          <p:nvPr/>
        </p:nvSpPr>
        <p:spPr bwMode="auto">
          <a:xfrm>
            <a:off x="2079625" y="1295400"/>
            <a:ext cx="5788025" cy="646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Choice </a:t>
            </a:r>
            <a:r>
              <a:rPr lang="en-US" b="1" dirty="0"/>
              <a:t>1:</a:t>
            </a:r>
          </a:p>
          <a:p>
            <a:r>
              <a:rPr lang="en-US" dirty="0"/>
              <a:t>All the source files are compiled and linked in one step.</a:t>
            </a:r>
          </a:p>
        </p:txBody>
      </p:sp>
      <p:sp>
        <p:nvSpPr>
          <p:cNvPr id="33819" name="TextBox 53"/>
          <p:cNvSpPr txBox="1">
            <a:spLocks noChangeArrowheads="1"/>
          </p:cNvSpPr>
          <p:nvPr/>
        </p:nvSpPr>
        <p:spPr bwMode="auto">
          <a:xfrm>
            <a:off x="6215063" y="3462338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-lm</a:t>
            </a:r>
          </a:p>
        </p:txBody>
      </p:sp>
      <p:sp>
        <p:nvSpPr>
          <p:cNvPr id="3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1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6920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lowchart: Punched Tape 77"/>
          <p:cNvSpPr>
            <a:spLocks noChangeArrowheads="1"/>
          </p:cNvSpPr>
          <p:nvPr/>
        </p:nvSpPr>
        <p:spPr bwMode="auto">
          <a:xfrm>
            <a:off x="936625" y="2341563"/>
            <a:ext cx="858838" cy="609600"/>
          </a:xfrm>
          <a:prstGeom prst="flowChartPunchedTape">
            <a:avLst/>
          </a:prstGeom>
          <a:solidFill>
            <a:srgbClr val="00B050">
              <a:alpha val="25098"/>
            </a:srgbClr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f1.h</a:t>
            </a:r>
          </a:p>
        </p:txBody>
      </p:sp>
      <p:sp>
        <p:nvSpPr>
          <p:cNvPr id="37891" name="Flowchart: Punched Tape 78"/>
          <p:cNvSpPr>
            <a:spLocks noChangeArrowheads="1"/>
          </p:cNvSpPr>
          <p:nvPr/>
        </p:nvSpPr>
        <p:spPr bwMode="auto">
          <a:xfrm>
            <a:off x="936625" y="3397250"/>
            <a:ext cx="858838" cy="609600"/>
          </a:xfrm>
          <a:prstGeom prst="flowChartPunchedTape">
            <a:avLst/>
          </a:prstGeom>
          <a:solidFill>
            <a:srgbClr val="00B050">
              <a:alpha val="25098"/>
            </a:srgbClr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f2.h</a:t>
            </a:r>
          </a:p>
        </p:txBody>
      </p:sp>
      <p:sp>
        <p:nvSpPr>
          <p:cNvPr id="37892" name="Flowchart: Punched Tape 79"/>
          <p:cNvSpPr>
            <a:spLocks noChangeArrowheads="1"/>
          </p:cNvSpPr>
          <p:nvPr/>
        </p:nvSpPr>
        <p:spPr bwMode="auto">
          <a:xfrm>
            <a:off x="936625" y="4440238"/>
            <a:ext cx="858838" cy="609600"/>
          </a:xfrm>
          <a:prstGeom prst="flowChartPunchedTape">
            <a:avLst/>
          </a:prstGeom>
          <a:solidFill>
            <a:srgbClr val="00B050">
              <a:alpha val="25098"/>
            </a:srgbClr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f3.h</a:t>
            </a:r>
          </a:p>
        </p:txBody>
      </p:sp>
      <p:sp>
        <p:nvSpPr>
          <p:cNvPr id="37893" name="Title 1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/>
              <a:t>Separate Compilation: Visualize Case </a:t>
            </a:r>
            <a:r>
              <a:rPr lang="en-US" dirty="0" smtClean="0"/>
              <a:t>2 </a:t>
            </a:r>
          </a:p>
        </p:txBody>
      </p:sp>
      <p:sp>
        <p:nvSpPr>
          <p:cNvPr id="37896" name="Rounded Rectangle 24"/>
          <p:cNvSpPr>
            <a:spLocks noChangeArrowheads="1"/>
          </p:cNvSpPr>
          <p:nvPr/>
        </p:nvSpPr>
        <p:spPr bwMode="auto">
          <a:xfrm>
            <a:off x="2035175" y="2824163"/>
            <a:ext cx="1350963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SG"/>
              <a:t>gcc -c</a:t>
            </a:r>
          </a:p>
        </p:txBody>
      </p:sp>
      <p:sp>
        <p:nvSpPr>
          <p:cNvPr id="37897" name="Flowchart: Punched Tape 6"/>
          <p:cNvSpPr>
            <a:spLocks noChangeArrowheads="1"/>
          </p:cNvSpPr>
          <p:nvPr/>
        </p:nvSpPr>
        <p:spPr bwMode="auto">
          <a:xfrm>
            <a:off x="838200" y="2754313"/>
            <a:ext cx="860425" cy="609600"/>
          </a:xfrm>
          <a:prstGeom prst="flowChartPunchedTape">
            <a:avLst/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f1.c</a:t>
            </a:r>
          </a:p>
        </p:txBody>
      </p:sp>
      <p:sp>
        <p:nvSpPr>
          <p:cNvPr id="37898" name="Flowchart: Punched Tape 7"/>
          <p:cNvSpPr>
            <a:spLocks noChangeArrowheads="1"/>
          </p:cNvSpPr>
          <p:nvPr/>
        </p:nvSpPr>
        <p:spPr bwMode="auto">
          <a:xfrm>
            <a:off x="838200" y="3810000"/>
            <a:ext cx="860425" cy="609600"/>
          </a:xfrm>
          <a:prstGeom prst="flowChartPunchedTape">
            <a:avLst/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f2.c</a:t>
            </a:r>
          </a:p>
        </p:txBody>
      </p:sp>
      <p:sp>
        <p:nvSpPr>
          <p:cNvPr id="37899" name="Flowchart: Punched Tape 8"/>
          <p:cNvSpPr>
            <a:spLocks noChangeArrowheads="1"/>
          </p:cNvSpPr>
          <p:nvPr/>
        </p:nvSpPr>
        <p:spPr bwMode="auto">
          <a:xfrm>
            <a:off x="838200" y="4854575"/>
            <a:ext cx="860425" cy="609600"/>
          </a:xfrm>
          <a:prstGeom prst="flowChartPunchedTape">
            <a:avLst/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f3.c</a:t>
            </a:r>
          </a:p>
        </p:txBody>
      </p:sp>
      <p:sp>
        <p:nvSpPr>
          <p:cNvPr id="37900" name="Rounded Rectangle 24"/>
          <p:cNvSpPr>
            <a:spLocks noChangeArrowheads="1"/>
          </p:cNvSpPr>
          <p:nvPr/>
        </p:nvSpPr>
        <p:spPr bwMode="auto">
          <a:xfrm>
            <a:off x="2035175" y="3890963"/>
            <a:ext cx="1350963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SG"/>
              <a:t>gcc -c</a:t>
            </a:r>
          </a:p>
        </p:txBody>
      </p:sp>
      <p:sp>
        <p:nvSpPr>
          <p:cNvPr id="37901" name="Rounded Rectangle 24"/>
          <p:cNvSpPr>
            <a:spLocks noChangeArrowheads="1"/>
          </p:cNvSpPr>
          <p:nvPr/>
        </p:nvSpPr>
        <p:spPr bwMode="auto">
          <a:xfrm>
            <a:off x="2035175" y="4924425"/>
            <a:ext cx="1350963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SG"/>
              <a:t>gcc -c</a:t>
            </a:r>
          </a:p>
        </p:txBody>
      </p:sp>
      <p:sp>
        <p:nvSpPr>
          <p:cNvPr id="37902" name="Flowchart: Punched Tape 11"/>
          <p:cNvSpPr>
            <a:spLocks noChangeArrowheads="1"/>
          </p:cNvSpPr>
          <p:nvPr/>
        </p:nvSpPr>
        <p:spPr bwMode="auto">
          <a:xfrm>
            <a:off x="3722688" y="2765425"/>
            <a:ext cx="882650" cy="609600"/>
          </a:xfrm>
          <a:prstGeom prst="flowChartPunchedTape">
            <a:avLst/>
          </a:prstGeom>
          <a:solidFill>
            <a:srgbClr val="FFC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f1.o</a:t>
            </a:r>
          </a:p>
        </p:txBody>
      </p:sp>
      <p:sp>
        <p:nvSpPr>
          <p:cNvPr id="37903" name="Flowchart: Punched Tape 12"/>
          <p:cNvSpPr>
            <a:spLocks noChangeArrowheads="1"/>
          </p:cNvSpPr>
          <p:nvPr/>
        </p:nvSpPr>
        <p:spPr bwMode="auto">
          <a:xfrm>
            <a:off x="3722688" y="3821113"/>
            <a:ext cx="882650" cy="609600"/>
          </a:xfrm>
          <a:prstGeom prst="flowChartPunchedTape">
            <a:avLst/>
          </a:prstGeom>
          <a:solidFill>
            <a:srgbClr val="FFC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f2.o</a:t>
            </a:r>
          </a:p>
        </p:txBody>
      </p:sp>
      <p:sp>
        <p:nvSpPr>
          <p:cNvPr id="37904" name="Flowchart: Punched Tape 13"/>
          <p:cNvSpPr>
            <a:spLocks noChangeArrowheads="1"/>
          </p:cNvSpPr>
          <p:nvPr/>
        </p:nvSpPr>
        <p:spPr bwMode="auto">
          <a:xfrm>
            <a:off x="3722688" y="4854575"/>
            <a:ext cx="882650" cy="609600"/>
          </a:xfrm>
          <a:prstGeom prst="flowChartPunchedTape">
            <a:avLst/>
          </a:prstGeom>
          <a:solidFill>
            <a:srgbClr val="FFC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f3.o</a:t>
            </a:r>
          </a:p>
        </p:txBody>
      </p:sp>
      <p:sp>
        <p:nvSpPr>
          <p:cNvPr id="37905" name="Flowchart: Punched Tape 16"/>
          <p:cNvSpPr>
            <a:spLocks noChangeArrowheads="1"/>
          </p:cNvSpPr>
          <p:nvPr/>
        </p:nvSpPr>
        <p:spPr bwMode="auto">
          <a:xfrm>
            <a:off x="838200" y="5584825"/>
            <a:ext cx="860425" cy="609600"/>
          </a:xfrm>
          <a:prstGeom prst="flowChartPunchedTape">
            <a:avLst/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main.c</a:t>
            </a:r>
          </a:p>
        </p:txBody>
      </p:sp>
      <p:sp>
        <p:nvSpPr>
          <p:cNvPr id="37906" name="Rounded Rectangle 24"/>
          <p:cNvSpPr>
            <a:spLocks noChangeArrowheads="1"/>
          </p:cNvSpPr>
          <p:nvPr/>
        </p:nvSpPr>
        <p:spPr bwMode="auto">
          <a:xfrm>
            <a:off x="2035175" y="5653088"/>
            <a:ext cx="1350963" cy="465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SG"/>
              <a:t>gcc -c</a:t>
            </a:r>
          </a:p>
        </p:txBody>
      </p:sp>
      <p:sp>
        <p:nvSpPr>
          <p:cNvPr id="37907" name="Flowchart: Punched Tape 18"/>
          <p:cNvSpPr>
            <a:spLocks noChangeArrowheads="1"/>
          </p:cNvSpPr>
          <p:nvPr/>
        </p:nvSpPr>
        <p:spPr bwMode="auto">
          <a:xfrm>
            <a:off x="3722688" y="5584825"/>
            <a:ext cx="882650" cy="609600"/>
          </a:xfrm>
          <a:prstGeom prst="flowChartPunchedTape">
            <a:avLst/>
          </a:prstGeom>
          <a:solidFill>
            <a:srgbClr val="FFC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main.o</a:t>
            </a:r>
          </a:p>
        </p:txBody>
      </p:sp>
      <p:sp>
        <p:nvSpPr>
          <p:cNvPr id="37908" name="Rounded Rectangle 24"/>
          <p:cNvSpPr>
            <a:spLocks noChangeArrowheads="1"/>
          </p:cNvSpPr>
          <p:nvPr/>
        </p:nvSpPr>
        <p:spPr bwMode="auto">
          <a:xfrm>
            <a:off x="5495925" y="4184650"/>
            <a:ext cx="1350963" cy="474663"/>
          </a:xfrm>
          <a:prstGeom prst="roundRect">
            <a:avLst>
              <a:gd name="adj" fmla="val 16667"/>
            </a:avLst>
          </a:prstGeom>
          <a:solidFill>
            <a:srgbClr val="9966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SG" dirty="0" err="1"/>
              <a:t>gcc</a:t>
            </a:r>
            <a:endParaRPr lang="en-SG" dirty="0"/>
          </a:p>
        </p:txBody>
      </p:sp>
      <p:sp>
        <p:nvSpPr>
          <p:cNvPr id="37909" name="Flowchart: Punched Tape 20"/>
          <p:cNvSpPr>
            <a:spLocks noChangeArrowheads="1"/>
          </p:cNvSpPr>
          <p:nvPr/>
        </p:nvSpPr>
        <p:spPr bwMode="auto">
          <a:xfrm>
            <a:off x="7588250" y="4114800"/>
            <a:ext cx="869950" cy="609600"/>
          </a:xfrm>
          <a:prstGeom prst="flowChartPunchedTap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a.out</a:t>
            </a:r>
          </a:p>
        </p:txBody>
      </p:sp>
      <p:sp>
        <p:nvSpPr>
          <p:cNvPr id="37910" name="TextBox 21"/>
          <p:cNvSpPr txBox="1">
            <a:spLocks noChangeArrowheads="1"/>
          </p:cNvSpPr>
          <p:nvPr/>
        </p:nvSpPr>
        <p:spPr bwMode="auto">
          <a:xfrm>
            <a:off x="795338" y="1328738"/>
            <a:ext cx="9144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Source</a:t>
            </a:r>
            <a:br>
              <a:rPr lang="en-US"/>
            </a:br>
            <a:r>
              <a:rPr lang="en-US"/>
              <a:t>files</a:t>
            </a:r>
            <a:br>
              <a:rPr lang="en-US"/>
            </a:br>
            <a:r>
              <a:rPr lang="en-US"/>
              <a:t>.c &amp; .h</a:t>
            </a:r>
          </a:p>
        </p:txBody>
      </p:sp>
      <p:sp>
        <p:nvSpPr>
          <p:cNvPr id="37911" name="TextBox 22"/>
          <p:cNvSpPr txBox="1">
            <a:spLocks noChangeArrowheads="1"/>
          </p:cNvSpPr>
          <p:nvPr/>
        </p:nvSpPr>
        <p:spPr bwMode="auto">
          <a:xfrm>
            <a:off x="2014538" y="2254250"/>
            <a:ext cx="1401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Compilation</a:t>
            </a:r>
          </a:p>
        </p:txBody>
      </p:sp>
      <p:sp>
        <p:nvSpPr>
          <p:cNvPr id="37912" name="TextBox 23"/>
          <p:cNvSpPr txBox="1">
            <a:spLocks noChangeArrowheads="1"/>
          </p:cNvSpPr>
          <p:nvPr/>
        </p:nvSpPr>
        <p:spPr bwMode="auto">
          <a:xfrm>
            <a:off x="3733800" y="2101850"/>
            <a:ext cx="850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Object</a:t>
            </a:r>
            <a:br>
              <a:rPr lang="en-US"/>
            </a:br>
            <a:r>
              <a:rPr lang="en-US"/>
              <a:t>files</a:t>
            </a:r>
          </a:p>
        </p:txBody>
      </p:sp>
      <p:sp>
        <p:nvSpPr>
          <p:cNvPr id="37913" name="TextBox 25"/>
          <p:cNvSpPr txBox="1">
            <a:spLocks noChangeArrowheads="1"/>
          </p:cNvSpPr>
          <p:nvPr/>
        </p:nvSpPr>
        <p:spPr bwMode="auto">
          <a:xfrm>
            <a:off x="6977063" y="2220913"/>
            <a:ext cx="8905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Library</a:t>
            </a:r>
            <a:br>
              <a:rPr lang="en-US"/>
            </a:br>
            <a:r>
              <a:rPr lang="en-US"/>
              <a:t>file</a:t>
            </a:r>
          </a:p>
        </p:txBody>
      </p:sp>
      <p:sp>
        <p:nvSpPr>
          <p:cNvPr id="37914" name="TextBox 26"/>
          <p:cNvSpPr txBox="1">
            <a:spLocks noChangeArrowheads="1"/>
          </p:cNvSpPr>
          <p:nvPr/>
        </p:nvSpPr>
        <p:spPr bwMode="auto">
          <a:xfrm>
            <a:off x="5661025" y="4941888"/>
            <a:ext cx="915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Linking</a:t>
            </a:r>
          </a:p>
        </p:txBody>
      </p:sp>
      <p:cxnSp>
        <p:nvCxnSpPr>
          <p:cNvPr id="37915" name="Straight Arrow Connector 28"/>
          <p:cNvCxnSpPr>
            <a:cxnSpLocks noChangeShapeType="1"/>
            <a:stCxn id="37897" idx="3"/>
            <a:endCxn id="37896" idx="1"/>
          </p:cNvCxnSpPr>
          <p:nvPr/>
        </p:nvCxnSpPr>
        <p:spPr bwMode="auto">
          <a:xfrm flipV="1">
            <a:off x="1698625" y="3055938"/>
            <a:ext cx="336550" cy="31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16" name="Straight Arrow Connector 30"/>
          <p:cNvCxnSpPr>
            <a:cxnSpLocks noChangeShapeType="1"/>
            <a:stCxn id="37898" idx="3"/>
            <a:endCxn id="37900" idx="1"/>
          </p:cNvCxnSpPr>
          <p:nvPr/>
        </p:nvCxnSpPr>
        <p:spPr bwMode="auto">
          <a:xfrm>
            <a:off x="1698625" y="4114800"/>
            <a:ext cx="336550" cy="793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17" name="Straight Arrow Connector 32"/>
          <p:cNvCxnSpPr>
            <a:cxnSpLocks noChangeShapeType="1"/>
            <a:stCxn id="37899" idx="3"/>
            <a:endCxn id="37901" idx="1"/>
          </p:cNvCxnSpPr>
          <p:nvPr/>
        </p:nvCxnSpPr>
        <p:spPr bwMode="auto">
          <a:xfrm flipV="1">
            <a:off x="1698625" y="5156200"/>
            <a:ext cx="336550" cy="31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18" name="Straight Arrow Connector 34"/>
          <p:cNvCxnSpPr>
            <a:cxnSpLocks noChangeShapeType="1"/>
            <a:stCxn id="37896" idx="3"/>
            <a:endCxn id="37902" idx="1"/>
          </p:cNvCxnSpPr>
          <p:nvPr/>
        </p:nvCxnSpPr>
        <p:spPr bwMode="auto">
          <a:xfrm>
            <a:off x="3386138" y="3055938"/>
            <a:ext cx="336550" cy="1428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19" name="Straight Arrow Connector 38"/>
          <p:cNvCxnSpPr>
            <a:cxnSpLocks noChangeShapeType="1"/>
            <a:stCxn id="37900" idx="3"/>
            <a:endCxn id="37903" idx="1"/>
          </p:cNvCxnSpPr>
          <p:nvPr/>
        </p:nvCxnSpPr>
        <p:spPr bwMode="auto">
          <a:xfrm>
            <a:off x="3386138" y="4122738"/>
            <a:ext cx="336550" cy="31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20" name="Straight Arrow Connector 48"/>
          <p:cNvCxnSpPr>
            <a:cxnSpLocks noChangeShapeType="1"/>
            <a:stCxn id="37901" idx="3"/>
            <a:endCxn id="37904" idx="1"/>
          </p:cNvCxnSpPr>
          <p:nvPr/>
        </p:nvCxnSpPr>
        <p:spPr bwMode="auto">
          <a:xfrm>
            <a:off x="3386138" y="5156200"/>
            <a:ext cx="336550" cy="31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21" name="Straight Arrow Connector 52"/>
          <p:cNvCxnSpPr>
            <a:cxnSpLocks noChangeShapeType="1"/>
            <a:stCxn id="37902" idx="3"/>
            <a:endCxn id="37908" idx="1"/>
          </p:cNvCxnSpPr>
          <p:nvPr/>
        </p:nvCxnSpPr>
        <p:spPr bwMode="auto">
          <a:xfrm>
            <a:off x="4605338" y="3070225"/>
            <a:ext cx="890587" cy="1350963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22" name="Straight Arrow Connector 54"/>
          <p:cNvCxnSpPr>
            <a:cxnSpLocks noChangeShapeType="1"/>
            <a:stCxn id="37903" idx="3"/>
            <a:endCxn id="37908" idx="1"/>
          </p:cNvCxnSpPr>
          <p:nvPr/>
        </p:nvCxnSpPr>
        <p:spPr bwMode="auto">
          <a:xfrm>
            <a:off x="4605338" y="4125913"/>
            <a:ext cx="890587" cy="2952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23" name="Straight Arrow Connector 56"/>
          <p:cNvCxnSpPr>
            <a:cxnSpLocks noChangeShapeType="1"/>
            <a:stCxn id="37904" idx="3"/>
            <a:endCxn id="37908" idx="1"/>
          </p:cNvCxnSpPr>
          <p:nvPr/>
        </p:nvCxnSpPr>
        <p:spPr bwMode="auto">
          <a:xfrm flipV="1">
            <a:off x="4605338" y="4421188"/>
            <a:ext cx="890587" cy="73818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24" name="Straight Arrow Connector 60"/>
          <p:cNvCxnSpPr>
            <a:cxnSpLocks noChangeShapeType="1"/>
            <a:stCxn id="37905" idx="3"/>
            <a:endCxn id="37906" idx="1"/>
          </p:cNvCxnSpPr>
          <p:nvPr/>
        </p:nvCxnSpPr>
        <p:spPr bwMode="auto">
          <a:xfrm flipV="1">
            <a:off x="1698625" y="5884863"/>
            <a:ext cx="336550" cy="476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25" name="Straight Arrow Connector 62"/>
          <p:cNvCxnSpPr>
            <a:cxnSpLocks noChangeShapeType="1"/>
            <a:stCxn id="37906" idx="3"/>
            <a:endCxn id="37907" idx="1"/>
          </p:cNvCxnSpPr>
          <p:nvPr/>
        </p:nvCxnSpPr>
        <p:spPr bwMode="auto">
          <a:xfrm>
            <a:off x="3386138" y="5884863"/>
            <a:ext cx="336550" cy="476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26" name="Straight Arrow Connector 64"/>
          <p:cNvCxnSpPr>
            <a:cxnSpLocks noChangeShapeType="1"/>
            <a:stCxn id="37907" idx="3"/>
            <a:endCxn id="37908" idx="1"/>
          </p:cNvCxnSpPr>
          <p:nvPr/>
        </p:nvCxnSpPr>
        <p:spPr bwMode="auto">
          <a:xfrm flipV="1">
            <a:off x="4605338" y="4421188"/>
            <a:ext cx="890587" cy="146843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7927" name="Straight Arrow Connector 68"/>
          <p:cNvCxnSpPr>
            <a:cxnSpLocks noChangeShapeType="1"/>
            <a:stCxn id="37908" idx="3"/>
            <a:endCxn id="37909" idx="1"/>
          </p:cNvCxnSpPr>
          <p:nvPr/>
        </p:nvCxnSpPr>
        <p:spPr bwMode="auto">
          <a:xfrm flipV="1">
            <a:off x="6846888" y="4419600"/>
            <a:ext cx="741362" cy="158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7928" name="TextBox 75"/>
          <p:cNvSpPr txBox="1">
            <a:spLocks noChangeArrowheads="1"/>
          </p:cNvSpPr>
          <p:nvPr/>
        </p:nvSpPr>
        <p:spPr bwMode="auto">
          <a:xfrm>
            <a:off x="7500938" y="4876800"/>
            <a:ext cx="1325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Executable</a:t>
            </a:r>
            <a:br>
              <a:rPr lang="en-US"/>
            </a:br>
            <a:r>
              <a:rPr lang="en-US"/>
              <a:t>file</a:t>
            </a:r>
          </a:p>
        </p:txBody>
      </p:sp>
      <p:sp>
        <p:nvSpPr>
          <p:cNvPr id="37929" name="Flowchart: Punched Tape 95"/>
          <p:cNvSpPr>
            <a:spLocks noChangeArrowheads="1"/>
          </p:cNvSpPr>
          <p:nvPr/>
        </p:nvSpPr>
        <p:spPr bwMode="auto">
          <a:xfrm>
            <a:off x="5813425" y="2209800"/>
            <a:ext cx="957263" cy="609600"/>
          </a:xfrm>
          <a:prstGeom prst="flowChartPunchedTape">
            <a:avLst/>
          </a:prstGeom>
          <a:solidFill>
            <a:srgbClr val="C00000">
              <a:alpha val="25098"/>
            </a:srgbClr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math.h</a:t>
            </a:r>
          </a:p>
        </p:txBody>
      </p:sp>
      <p:sp>
        <p:nvSpPr>
          <p:cNvPr id="37930" name="Flowchart: Punched Tape 15"/>
          <p:cNvSpPr>
            <a:spLocks noChangeArrowheads="1"/>
          </p:cNvSpPr>
          <p:nvPr/>
        </p:nvSpPr>
        <p:spPr bwMode="auto">
          <a:xfrm>
            <a:off x="5705475" y="2644775"/>
            <a:ext cx="923925" cy="609600"/>
          </a:xfrm>
          <a:prstGeom prst="flowChartPunchedTape">
            <a:avLst/>
          </a:prstGeom>
          <a:solidFill>
            <a:srgbClr val="C0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Libm.a</a:t>
            </a:r>
          </a:p>
        </p:txBody>
      </p:sp>
      <p:cxnSp>
        <p:nvCxnSpPr>
          <p:cNvPr id="37931" name="Straight Arrow Connector 73"/>
          <p:cNvCxnSpPr>
            <a:cxnSpLocks noChangeShapeType="1"/>
            <a:stCxn id="37930" idx="2"/>
            <a:endCxn id="37908" idx="0"/>
          </p:cNvCxnSpPr>
          <p:nvPr/>
        </p:nvCxnSpPr>
        <p:spPr bwMode="auto">
          <a:xfrm rot="16200000" flipH="1">
            <a:off x="5674519" y="3686969"/>
            <a:ext cx="990600" cy="476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7932" name="TextBox 75"/>
          <p:cNvSpPr txBox="1">
            <a:spLocks noChangeArrowheads="1"/>
          </p:cNvSpPr>
          <p:nvPr/>
        </p:nvSpPr>
        <p:spPr bwMode="auto">
          <a:xfrm>
            <a:off x="2079625" y="1295400"/>
            <a:ext cx="5788025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Choice 2</a:t>
            </a:r>
            <a:r>
              <a:rPr lang="en-US" b="1" dirty="0"/>
              <a:t>:</a:t>
            </a:r>
          </a:p>
          <a:p>
            <a:r>
              <a:rPr lang="en-US" dirty="0"/>
              <a:t>Source files are compiled separately and then linked.</a:t>
            </a:r>
          </a:p>
        </p:txBody>
      </p:sp>
      <p:sp>
        <p:nvSpPr>
          <p:cNvPr id="37933" name="TextBox 76"/>
          <p:cNvSpPr txBox="1">
            <a:spLocks noChangeArrowheads="1"/>
          </p:cNvSpPr>
          <p:nvPr/>
        </p:nvSpPr>
        <p:spPr bwMode="auto">
          <a:xfrm>
            <a:off x="5300663" y="5616575"/>
            <a:ext cx="3302000" cy="646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compiler creates separate</a:t>
            </a:r>
          </a:p>
          <a:p>
            <a:r>
              <a:rPr lang="en-US"/>
              <a:t>object files.</a:t>
            </a:r>
          </a:p>
        </p:txBody>
      </p:sp>
      <p:cxnSp>
        <p:nvCxnSpPr>
          <p:cNvPr id="37934" name="Straight Arrow Connector 78"/>
          <p:cNvCxnSpPr>
            <a:cxnSpLocks noChangeShapeType="1"/>
          </p:cNvCxnSpPr>
          <p:nvPr/>
        </p:nvCxnSpPr>
        <p:spPr bwMode="auto">
          <a:xfrm rot="10800000" flipV="1">
            <a:off x="4713288" y="5889625"/>
            <a:ext cx="490537" cy="20638"/>
          </a:xfrm>
          <a:prstGeom prst="straightConnector1">
            <a:avLst/>
          </a:prstGeom>
          <a:noFill/>
          <a:ln w="50800" cap="sq" algn="ctr">
            <a:solidFill>
              <a:srgbClr val="0000FF"/>
            </a:solidFill>
            <a:round/>
            <a:headEnd type="none" w="sm" len="sm"/>
            <a:tailEnd type="arrow" w="med" len="med"/>
          </a:ln>
        </p:spPr>
      </p:cxnSp>
      <p:sp>
        <p:nvSpPr>
          <p:cNvPr id="37935" name="TextBox 79"/>
          <p:cNvSpPr txBox="1">
            <a:spLocks noChangeArrowheads="1"/>
          </p:cNvSpPr>
          <p:nvPr/>
        </p:nvSpPr>
        <p:spPr bwMode="auto">
          <a:xfrm>
            <a:off x="6259513" y="348297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-lm</a:t>
            </a:r>
          </a:p>
        </p:txBody>
      </p:sp>
      <p:sp>
        <p:nvSpPr>
          <p:cNvPr id="5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51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9950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808038"/>
          </a:xfrm>
        </p:spPr>
        <p:txBody>
          <a:bodyPr/>
          <a:lstStyle/>
          <a:p>
            <a:r>
              <a:rPr lang="en-US" dirty="0" smtClean="0"/>
              <a:t>Notes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kern="1200" dirty="0">
                <a:solidFill>
                  <a:srgbClr val="66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… 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kern="1200" dirty="0">
                <a:solidFill>
                  <a:srgbClr val="66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… "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" … " </a:t>
            </a:r>
            <a:r>
              <a:rPr lang="en-US" dirty="0" smtClean="0"/>
              <a:t>to include </a:t>
            </a:r>
            <a:r>
              <a:rPr lang="en-US" u="sng" dirty="0" smtClean="0"/>
              <a:t>your own header files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&lt; … &gt;</a:t>
            </a:r>
            <a:r>
              <a:rPr lang="en-US" dirty="0" smtClean="0"/>
              <a:t> to include </a:t>
            </a:r>
            <a:r>
              <a:rPr lang="en-US" u="sng" dirty="0" smtClean="0"/>
              <a:t>system header files</a:t>
            </a:r>
            <a:r>
              <a:rPr lang="en-US" dirty="0" smtClean="0"/>
              <a:t>. The compiler uses different directory paths to find &lt; … &gt; files.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Inclusion of header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u="sng" dirty="0" smtClean="0"/>
              <a:t>Include *.h files only in *.c files</a:t>
            </a:r>
            <a:r>
              <a:rPr lang="en-US" dirty="0" smtClean="0"/>
              <a:t>, otherwise duplicate inclusions may happen and later may create problems:</a:t>
            </a:r>
          </a:p>
          <a:p>
            <a:pPr lvl="2"/>
            <a:r>
              <a:rPr lang="en-US" dirty="0" smtClean="0"/>
              <a:t>Example: Week6_FreezerTemp</a:t>
            </a:r>
            <a:r>
              <a:rPr lang="en-US" dirty="0" smtClean="0">
                <a:solidFill>
                  <a:srgbClr val="CC0000"/>
                </a:solidFill>
              </a:rPr>
              <a:t>.h</a:t>
            </a:r>
            <a:r>
              <a:rPr lang="en-US" dirty="0" smtClean="0"/>
              <a:t> includes 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        Week6_FreezerMain</a:t>
            </a:r>
            <a:r>
              <a:rPr lang="en-US" dirty="0" smtClean="0">
                <a:solidFill>
                  <a:srgbClr val="CC0000"/>
                </a:solidFill>
              </a:rPr>
              <a:t>.c</a:t>
            </a:r>
            <a:r>
              <a:rPr lang="en-US" dirty="0" smtClean="0"/>
              <a:t> includes &lt;</a:t>
            </a:r>
            <a:r>
              <a:rPr lang="en-US" dirty="0" err="1" smtClean="0"/>
              <a:t>math.h</a:t>
            </a:r>
            <a:r>
              <a:rPr lang="en-US" dirty="0" smtClean="0"/>
              <a:t>&gt; and 		     “Week6_FreezerTemp.h”</a:t>
            </a:r>
            <a:br>
              <a:rPr lang="en-US" dirty="0" smtClean="0"/>
            </a:br>
            <a:r>
              <a:rPr lang="en-US" dirty="0" smtClean="0"/>
              <a:t>Therefore, Week6_FreezerMain</a:t>
            </a:r>
            <a:r>
              <a:rPr lang="en-US" dirty="0" smtClean="0">
                <a:solidFill>
                  <a:srgbClr val="CC0000"/>
                </a:solidFill>
              </a:rPr>
              <a:t>.c</a:t>
            </a:r>
            <a:r>
              <a:rPr lang="en-US" dirty="0" smtClean="0"/>
              <a:t> includes &lt;</a:t>
            </a:r>
            <a:r>
              <a:rPr lang="en-US" dirty="0" err="1" smtClean="0"/>
              <a:t>math.h</a:t>
            </a:r>
            <a:r>
              <a:rPr lang="en-US" dirty="0" smtClean="0"/>
              <a:t>&gt; twice.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3018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0587" y="2068802"/>
            <a:ext cx="4031413" cy="341632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b="1" dirty="0">
                <a:latin typeface="Courier New" pitchFamily="49" charset="0"/>
              </a:rPr>
              <a:t> </a:t>
            </a:r>
            <a:r>
              <a:rPr lang="fr-FR" altLang="zh-CN" b="1" dirty="0" smtClean="0">
                <a:latin typeface="Courier New" pitchFamily="49" charset="0"/>
              </a:rPr>
              <a:t>swap(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, 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);</a:t>
            </a:r>
          </a:p>
          <a:p>
            <a:endParaRPr lang="en-US" altLang="zh-CN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main(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CN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zh-CN" b="1" dirty="0" smtClean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swap(a, 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a, 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b="1" dirty="0" smtClean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97703" y="2068802"/>
            <a:ext cx="3370554" cy="20313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b="1" dirty="0">
                <a:latin typeface="Courier New" pitchFamily="49" charset="0"/>
              </a:rPr>
              <a:t> </a:t>
            </a:r>
            <a:r>
              <a:rPr lang="fr-FR" altLang="zh-CN" b="1" dirty="0" smtClean="0">
                <a:latin typeface="Courier New" pitchFamily="49" charset="0"/>
              </a:rPr>
              <a:t>swap(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 </a:t>
            </a:r>
            <a:r>
              <a:rPr lang="fr-FR" altLang="zh-CN" b="1" dirty="0">
                <a:latin typeface="Courier New" pitchFamily="49" charset="0"/>
              </a:rPr>
              <a:t>x, </a:t>
            </a:r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>
                <a:latin typeface="Courier New" pitchFamily="49" charset="0"/>
              </a:rPr>
              <a:t> y</a:t>
            </a:r>
            <a:r>
              <a:rPr lang="fr-FR" altLang="zh-CN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fr-FR" altLang="zh-CN" b="1" dirty="0" smtClean="0">
                <a:latin typeface="Courier New" pitchFamily="49" charset="0"/>
              </a:rPr>
              <a:t>{</a:t>
            </a:r>
            <a:endParaRPr lang="fr-FR" altLang="zh-CN" b="1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temp = x;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y = temp;</a:t>
            </a:r>
            <a:endParaRPr lang="fr-FR" altLang="zh-CN" b="1" dirty="0">
              <a:latin typeface="Courier New" pitchFamily="49" charset="0"/>
            </a:endParaRPr>
          </a:p>
          <a:p>
            <a:pPr eaLnBrk="1" hangingPunct="1"/>
            <a:r>
              <a:rPr lang="fr-FR" altLang="zh-CN" b="1" dirty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Motivating Examples (2/2)</a:t>
            </a:r>
            <a:endParaRPr lang="en-SG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2843" y="5621907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What if we really what to swap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and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SG" dirty="0" smtClean="0">
                <a:solidFill>
                  <a:schemeClr val="tx1"/>
                </a:solidFill>
              </a:rPr>
              <a:t> through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en-SG" dirty="0" smtClean="0">
                <a:solidFill>
                  <a:schemeClr val="tx1"/>
                </a:solidFill>
              </a:rPr>
              <a:t>?</a:t>
            </a:r>
            <a:endParaRPr lang="en-SG" dirty="0"/>
          </a:p>
        </p:txBody>
      </p:sp>
      <p:sp>
        <p:nvSpPr>
          <p:cNvPr id="2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97703" y="4692034"/>
            <a:ext cx="3370553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Will the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values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of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main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function been swapped?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9823" y="4275311"/>
            <a:ext cx="678213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 smtClean="0">
                <a:solidFill>
                  <a:srgbClr val="9933FF"/>
                </a:solidFill>
              </a:rPr>
              <a:t>9 -2</a:t>
            </a:r>
            <a:endParaRPr lang="en-US" sz="1600" dirty="0">
              <a:solidFill>
                <a:srgbClr val="9933FF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Values are </a:t>
            </a:r>
            <a:r>
              <a:rPr lang="en-SG" u="sng" dirty="0">
                <a:solidFill>
                  <a:schemeClr val="tx1"/>
                </a:solidFill>
              </a:rPr>
              <a:t>copied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smtClean="0">
                <a:solidFill>
                  <a:schemeClr val="tx1"/>
                </a:solidFill>
              </a:rPr>
              <a:t>from actual to </a:t>
            </a:r>
            <a:r>
              <a:rPr lang="en-SG" dirty="0">
                <a:solidFill>
                  <a:schemeClr val="tx1"/>
                </a:solidFill>
              </a:rPr>
              <a:t>formal </a:t>
            </a:r>
            <a:r>
              <a:rPr lang="en-SG" dirty="0" smtClean="0">
                <a:solidFill>
                  <a:schemeClr val="tx1"/>
                </a:solidFill>
              </a:rPr>
              <a:t>parameters!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9961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17" grpId="0" animBg="1"/>
      <p:bldP spid="1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47207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Pointer is a special variable that holds </a:t>
            </a:r>
            <a:r>
              <a:rPr lang="en-SG" sz="2600" dirty="0" smtClean="0">
                <a:solidFill>
                  <a:srgbClr val="0000FF"/>
                </a:solidFill>
              </a:rPr>
              <a:t>a memory </a:t>
            </a:r>
            <a:r>
              <a:rPr lang="en-SG" sz="2600" dirty="0">
                <a:solidFill>
                  <a:srgbClr val="0000FF"/>
                </a:solidFill>
              </a:rPr>
              <a:t>address</a:t>
            </a:r>
            <a:r>
              <a:rPr lang="en-SG" sz="2600" dirty="0" smtClean="0">
                <a:solidFill>
                  <a:srgbClr val="0000FF"/>
                </a:solidFill>
              </a:rPr>
              <a:t>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Pointer can be used to access a memory slot </a:t>
            </a:r>
            <a:r>
              <a:rPr lang="en-SG" sz="2600" dirty="0" smtClean="0">
                <a:solidFill>
                  <a:srgbClr val="0000FF"/>
                </a:solidFill>
              </a:rPr>
              <a:t>directly.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Pointer must refer to a memory slot first, then you can retrieve data from or write data to that memory slot</a:t>
            </a:r>
            <a:r>
              <a:rPr lang="en-SG" sz="2600" dirty="0" smtClean="0">
                <a:solidFill>
                  <a:srgbClr val="0000FF"/>
                </a:solidFill>
              </a:rPr>
              <a:t>.</a:t>
            </a:r>
            <a:endParaRPr lang="en-US" sz="2600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</a:t>
            </a:r>
            <a:r>
              <a:rPr lang="en-GB" dirty="0" smtClean="0"/>
              <a:t>Today</a:t>
            </a:r>
            <a:endParaRPr lang="en-SG" dirty="0"/>
          </a:p>
        </p:txBody>
      </p:sp>
      <p:pic>
        <p:nvPicPr>
          <p:cNvPr id="8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40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07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115" y="3903665"/>
            <a:ext cx="6234113" cy="7232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an integer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114" y="4621565"/>
            <a:ext cx="6400066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 now stores the address of variable 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50568" y="3687763"/>
            <a:ext cx="2047875" cy="1277937"/>
            <a:chOff x="6515735" y="4042728"/>
            <a:chExt cx="2046555" cy="1276985"/>
          </a:xfrm>
        </p:grpSpPr>
        <p:grpSp>
          <p:nvGrpSpPr>
            <p:cNvPr id="20492" name="Group 13"/>
            <p:cNvGrpSpPr>
              <a:grpSpLocks/>
            </p:cNvGrpSpPr>
            <p:nvPr/>
          </p:nvGrpSpPr>
          <p:grpSpPr bwMode="auto">
            <a:xfrm>
              <a:off x="6515735" y="4042728"/>
              <a:ext cx="798754" cy="511175"/>
              <a:chOff x="4834756" y="1996965"/>
              <a:chExt cx="798785" cy="511975"/>
            </a:xfrm>
          </p:grpSpPr>
          <p:sp>
            <p:nvSpPr>
              <p:cNvPr id="20499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0500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0493" name="Group 14"/>
            <p:cNvGrpSpPr>
              <a:grpSpLocks/>
            </p:cNvGrpSpPr>
            <p:nvPr/>
          </p:nvGrpSpPr>
          <p:grpSpPr bwMode="auto">
            <a:xfrm>
              <a:off x="7763534" y="4042728"/>
              <a:ext cx="798756" cy="511175"/>
              <a:chOff x="6027681" y="2023240"/>
              <a:chExt cx="798787" cy="511975"/>
            </a:xfrm>
          </p:grpSpPr>
          <p:sp>
            <p:nvSpPr>
              <p:cNvPr id="20497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0498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20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0494" name="Group 15"/>
            <p:cNvGrpSpPr>
              <a:grpSpLocks/>
            </p:cNvGrpSpPr>
            <p:nvPr/>
          </p:nvGrpSpPr>
          <p:grpSpPr bwMode="auto">
            <a:xfrm>
              <a:off x="7156524" y="4808538"/>
              <a:ext cx="798756" cy="511175"/>
              <a:chOff x="6027681" y="2023240"/>
              <a:chExt cx="798787" cy="511975"/>
            </a:xfrm>
          </p:grpSpPr>
          <p:sp>
            <p:nvSpPr>
              <p:cNvPr id="20495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p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4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801"/>
                <a:ext cx="529904" cy="33841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 flipV="1">
            <a:off x="7449837" y="4199319"/>
            <a:ext cx="389770" cy="56759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2" name="TextBox 21"/>
          <p:cNvSpPr txBox="1"/>
          <p:nvPr/>
        </p:nvSpPr>
        <p:spPr>
          <a:xfrm>
            <a:off x="4581703" y="5384271"/>
            <a:ext cx="2314462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>
                <a:solidFill>
                  <a:srgbClr val="9933FF"/>
                </a:solidFill>
              </a:rPr>
              <a:t>value of </a:t>
            </a:r>
            <a:r>
              <a:rPr lang="en-US" sz="1600" dirty="0" err="1">
                <a:solidFill>
                  <a:srgbClr val="9933FF"/>
                </a:solidFill>
              </a:rPr>
              <a:t>i</a:t>
            </a:r>
            <a:r>
              <a:rPr lang="en-US" sz="1600" dirty="0">
                <a:solidFill>
                  <a:srgbClr val="9933FF"/>
                </a:solidFill>
              </a:rPr>
              <a:t> is 10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78845" y="5841647"/>
            <a:ext cx="550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>
                <a:solidFill>
                  <a:srgbClr val="FF0000"/>
                </a:solidFill>
              </a:rPr>
              <a:t>address </a:t>
            </a:r>
            <a:r>
              <a:rPr lang="en-US" dirty="0" smtClean="0">
                <a:solidFill>
                  <a:srgbClr val="FF0000"/>
                </a:solidFill>
              </a:rPr>
              <a:t>assignment,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equivalent to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758" y="4988456"/>
            <a:ext cx="5880100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 of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*p);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Pointer </a:t>
            </a:r>
            <a:r>
              <a:rPr lang="en-GB" dirty="0"/>
              <a:t>Variables (</a:t>
            </a:r>
            <a:r>
              <a:rPr lang="en-GB" dirty="0" smtClean="0"/>
              <a:t>1/6)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29923"/>
          </a:xfrm>
        </p:spPr>
        <p:txBody>
          <a:bodyPr>
            <a:spAutoFit/>
          </a:bodyPr>
          <a:lstStyle/>
          <a:p>
            <a:r>
              <a:rPr lang="en-SG" dirty="0"/>
              <a:t>A pointer variable </a:t>
            </a:r>
            <a:r>
              <a:rPr lang="en-SG" dirty="0" smtClean="0">
                <a:solidFill>
                  <a:schemeClr val="tx1"/>
                </a:solidFill>
              </a:rPr>
              <a:t>(or simply, a pointer) stores </a:t>
            </a:r>
            <a:r>
              <a:rPr lang="en-SG" dirty="0">
                <a:solidFill>
                  <a:schemeClr val="tx1"/>
                </a:solidFill>
              </a:rPr>
              <a:t>the (memory) address of another variable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</a:rPr>
              <a:t>C provide two unary pointer </a:t>
            </a:r>
            <a:r>
              <a:rPr lang="en-SG" dirty="0" smtClean="0">
                <a:solidFill>
                  <a:schemeClr val="tx1"/>
                </a:solidFill>
              </a:rPr>
              <a:t>operators: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Address operator </a:t>
            </a:r>
            <a:r>
              <a:rPr lang="en-SG" b="1" dirty="0" smtClean="0">
                <a:solidFill>
                  <a:srgbClr val="C00000"/>
                </a:solidFill>
              </a:rPr>
              <a:t>&amp;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Indirection operator </a:t>
            </a:r>
            <a:r>
              <a:rPr lang="en-SG" sz="2400" b="1" dirty="0" smtClean="0">
                <a:solidFill>
                  <a:srgbClr val="C00000"/>
                </a:solidFill>
              </a:rPr>
              <a:t>*</a:t>
            </a:r>
            <a:endParaRPr lang="en-SG" b="1" dirty="0" smtClean="0">
              <a:solidFill>
                <a:srgbClr val="C00000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2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2" grpId="0" animBg="1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175" y="1939925"/>
            <a:ext cx="7235825" cy="1416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an integer variable</a:t>
            </a:r>
          </a:p>
          <a:p>
            <a:pPr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 of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*p); 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175" y="3697288"/>
            <a:ext cx="7235825" cy="584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) by 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515100" y="1871663"/>
            <a:ext cx="2047875" cy="1276350"/>
            <a:chOff x="6515735" y="4042728"/>
            <a:chExt cx="2046555" cy="1276985"/>
          </a:xfrm>
        </p:grpSpPr>
        <p:grpSp>
          <p:nvGrpSpPr>
            <p:cNvPr id="21524" name="Group 13"/>
            <p:cNvGrpSpPr>
              <a:grpSpLocks/>
            </p:cNvGrpSpPr>
            <p:nvPr/>
          </p:nvGrpSpPr>
          <p:grpSpPr bwMode="auto">
            <a:xfrm>
              <a:off x="6515735" y="4042728"/>
              <a:ext cx="798754" cy="511175"/>
              <a:chOff x="4834756" y="1996965"/>
              <a:chExt cx="798785" cy="511975"/>
            </a:xfrm>
          </p:grpSpPr>
          <p:sp>
            <p:nvSpPr>
              <p:cNvPr id="21531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1532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1525" name="Group 14"/>
            <p:cNvGrpSpPr>
              <a:grpSpLocks/>
            </p:cNvGrpSpPr>
            <p:nvPr/>
          </p:nvGrpSpPr>
          <p:grpSpPr bwMode="auto">
            <a:xfrm>
              <a:off x="7763534" y="4042728"/>
              <a:ext cx="798756" cy="511175"/>
              <a:chOff x="6027681" y="2023240"/>
              <a:chExt cx="798787" cy="511975"/>
            </a:xfrm>
          </p:grpSpPr>
          <p:sp>
            <p:nvSpPr>
              <p:cNvPr id="21529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1530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1526" name="Group 15"/>
            <p:cNvGrpSpPr>
              <a:grpSpLocks/>
            </p:cNvGrpSpPr>
            <p:nvPr/>
          </p:nvGrpSpPr>
          <p:grpSpPr bwMode="auto">
            <a:xfrm>
              <a:off x="7156524" y="4808538"/>
              <a:ext cx="798756" cy="511175"/>
              <a:chOff x="6027681" y="2023240"/>
              <a:chExt cx="798787" cy="511975"/>
            </a:xfrm>
          </p:grpSpPr>
          <p:sp>
            <p:nvSpPr>
              <p:cNvPr id="21527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p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4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379"/>
                <a:ext cx="529904" cy="3388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16200000" flipV="1">
            <a:off x="7287419" y="2497931"/>
            <a:ext cx="407988" cy="282575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765175" y="4535488"/>
            <a:ext cx="5886450" cy="368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904038" y="1784350"/>
            <a:ext cx="633412" cy="547688"/>
            <a:chOff x="6903720" y="1785098"/>
            <a:chExt cx="633680" cy="546622"/>
          </a:xfrm>
        </p:grpSpPr>
        <p:cxnSp>
          <p:nvCxnSpPr>
            <p:cNvPr id="21522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1523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65175" y="5099050"/>
            <a:ext cx="6710363" cy="3698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16200000" flipV="1">
            <a:off x="7271367" y="2496521"/>
            <a:ext cx="396875" cy="258762"/>
          </a:xfrm>
          <a:prstGeom prst="straightConnector1">
            <a:avLst/>
          </a:prstGeom>
          <a:noFill/>
          <a:ln w="63500" cap="sq" algn="ctr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5400000" flipH="1" flipV="1">
            <a:off x="7759701" y="2474912"/>
            <a:ext cx="406400" cy="288925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8142288" y="1789113"/>
            <a:ext cx="633412" cy="546100"/>
            <a:chOff x="6903720" y="1785098"/>
            <a:chExt cx="633680" cy="546622"/>
          </a:xfrm>
        </p:grpSpPr>
        <p:cxnSp>
          <p:nvCxnSpPr>
            <p:cNvPr id="21520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1521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Pointer </a:t>
            </a:r>
            <a:r>
              <a:rPr lang="en-GB" dirty="0"/>
              <a:t>Variables </a:t>
            </a:r>
            <a:r>
              <a:rPr lang="en-GB" dirty="0" smtClean="0"/>
              <a:t>(2/6)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Example (cont</a:t>
            </a:r>
            <a:r>
              <a:rPr lang="en-GB" dirty="0" smtClean="0">
                <a:solidFill>
                  <a:schemeClr val="tx1"/>
                </a:solidFill>
              </a:rPr>
              <a:t>.):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478845" y="5841647"/>
            <a:ext cx="550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>
                <a:solidFill>
                  <a:srgbClr val="FF0000"/>
                </a:solidFill>
              </a:rPr>
              <a:t>address </a:t>
            </a:r>
            <a:r>
              <a:rPr lang="en-US" dirty="0" smtClean="0">
                <a:solidFill>
                  <a:srgbClr val="FF0000"/>
                </a:solidFill>
              </a:rPr>
              <a:t>assignment,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equivalent to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255" y="1485534"/>
            <a:ext cx="4166212" cy="3785652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a, *b;</a:t>
            </a:r>
          </a:p>
          <a:p>
            <a:pPr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b = &amp;a;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*b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12.34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8889" y="1691254"/>
            <a:ext cx="2731911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What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the output?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8889" y="2538586"/>
            <a:ext cx="4079568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What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the output if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statement is changed to: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0306" y="3367987"/>
            <a:ext cx="3115235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*b);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0306" y="4246527"/>
            <a:ext cx="3115235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0306" y="5030939"/>
            <a:ext cx="3115235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*a);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9295" y="1958764"/>
            <a:ext cx="1399485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>
                <a:solidFill>
                  <a:srgbClr val="9933FF"/>
                </a:solidFill>
              </a:rPr>
              <a:t>12.340000</a:t>
            </a:r>
            <a:endParaRPr lang="en-SG" sz="1600" dirty="0">
              <a:solidFill>
                <a:srgbClr val="99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3627963"/>
            <a:ext cx="1306689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9933FF"/>
                </a:solidFill>
              </a:rPr>
              <a:t>12.340000</a:t>
            </a:r>
            <a:endParaRPr lang="en-SG" dirty="0">
              <a:solidFill>
                <a:srgbClr val="99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1" y="4493058"/>
            <a:ext cx="1306688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9933FF"/>
                </a:solidFill>
              </a:rPr>
              <a:t>??</a:t>
            </a:r>
            <a:endParaRPr lang="en-SG" dirty="0">
              <a:solidFill>
                <a:srgbClr val="99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1" y="5304364"/>
            <a:ext cx="1306688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Error</a:t>
            </a:r>
            <a:endParaRPr lang="en-SG" dirty="0">
              <a:solidFill>
                <a:srgbClr val="0000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992659" y="625973"/>
            <a:ext cx="1406671" cy="1217976"/>
            <a:chOff x="2749402" y="4966924"/>
            <a:chExt cx="1406671" cy="1217976"/>
          </a:xfrm>
        </p:grpSpPr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2952068" y="4966924"/>
              <a:ext cx="1204005" cy="511834"/>
              <a:chOff x="5623191" y="2083249"/>
              <a:chExt cx="1203276" cy="512253"/>
            </a:xfrm>
          </p:grpSpPr>
          <p:sp>
            <p:nvSpPr>
              <p:cNvPr id="23" name="TextBox 11"/>
              <p:cNvSpPr txBox="1">
                <a:spLocks noChangeArrowheads="1"/>
              </p:cNvSpPr>
              <p:nvPr/>
            </p:nvSpPr>
            <p:spPr bwMode="auto">
              <a:xfrm>
                <a:off x="5623191" y="2083249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a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24" name="TextBox 12"/>
              <p:cNvSpPr txBox="1">
                <a:spLocks noChangeArrowheads="1"/>
              </p:cNvSpPr>
              <p:nvPr/>
            </p:nvSpPr>
            <p:spPr bwMode="auto">
              <a:xfrm>
                <a:off x="5877821" y="2256671"/>
                <a:ext cx="948646" cy="338831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749402" y="5673344"/>
              <a:ext cx="798661" cy="511556"/>
              <a:chOff x="6027681" y="2023240"/>
              <a:chExt cx="798177" cy="511975"/>
            </a:xfrm>
          </p:grpSpPr>
          <p:sp>
            <p:nvSpPr>
              <p:cNvPr id="21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b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22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801"/>
                <a:ext cx="529904" cy="33841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 rot="5400000" flipH="1" flipV="1">
              <a:off x="3244850" y="5530850"/>
              <a:ext cx="520700" cy="431800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sp>
        <p:nvSpPr>
          <p:cNvPr id="25" name="TextBox 12"/>
          <p:cNvSpPr txBox="1">
            <a:spLocks noChangeArrowheads="1"/>
          </p:cNvSpPr>
          <p:nvPr/>
        </p:nvSpPr>
        <p:spPr bwMode="auto">
          <a:xfrm>
            <a:off x="7608780" y="807747"/>
            <a:ext cx="700237" cy="33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12.34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Pointer </a:t>
            </a:r>
            <a:r>
              <a:rPr lang="en-GB" dirty="0"/>
              <a:t>Variables </a:t>
            </a:r>
            <a:r>
              <a:rPr lang="en-GB" dirty="0" smtClean="0"/>
              <a:t>(3/6)</a:t>
            </a:r>
            <a:endParaRPr lang="en-SG" dirty="0"/>
          </a:p>
        </p:txBody>
      </p:sp>
      <p:sp>
        <p:nvSpPr>
          <p:cNvPr id="3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7200" y="5672709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 smtClean="0">
                <a:solidFill>
                  <a:srgbClr val="FF0000"/>
                </a:solidFill>
              </a:rPr>
              <a:t>%p </a:t>
            </a:r>
            <a:r>
              <a:rPr lang="en-SG" dirty="0" smtClean="0">
                <a:solidFill>
                  <a:schemeClr val="tx1"/>
                </a:solidFill>
              </a:rPr>
              <a:t>is to print out a pointer, but is rarely used.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254" y="1485534"/>
            <a:ext cx="4154923" cy="2554545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a, *b;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b = &amp;a;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*b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12.34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the rest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skipped...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Pointer </a:t>
            </a:r>
            <a:r>
              <a:rPr lang="en-GB" dirty="0"/>
              <a:t>Variables </a:t>
            </a:r>
            <a:r>
              <a:rPr lang="en-GB" dirty="0" smtClean="0"/>
              <a:t>(4/6)</a:t>
            </a:r>
            <a:endParaRPr lang="en-SG" dirty="0"/>
          </a:p>
        </p:txBody>
      </p:sp>
      <p:sp>
        <p:nvSpPr>
          <p:cNvPr id="3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7200" y="4476075"/>
            <a:ext cx="82296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 smtClean="0">
                <a:solidFill>
                  <a:schemeClr val="tx1"/>
                </a:solidFill>
              </a:rPr>
              <a:t>To compare: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is a variable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dirty="0" smtClean="0">
                <a:solidFill>
                  <a:schemeClr val="tx1"/>
                </a:solidFill>
              </a:rPr>
              <a:t> type.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Left-Right Arrow 1"/>
          <p:cNvSpPr/>
          <p:nvPr/>
        </p:nvSpPr>
        <p:spPr bwMode="auto">
          <a:xfrm>
            <a:off x="3838219" y="2608918"/>
            <a:ext cx="1603022" cy="721304"/>
          </a:xfrm>
          <a:prstGeom prst="leftRightArrow">
            <a:avLst/>
          </a:prstGeom>
          <a:solidFill>
            <a:schemeClr val="bg1"/>
          </a:solidFill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equal to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16000" y="2743200"/>
            <a:ext cx="2506134" cy="898791"/>
          </a:xfrm>
          <a:prstGeom prst="rect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5683957" y="2307263"/>
            <a:ext cx="3166532" cy="163121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define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pointer and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simultaneously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a, *b = &amp;a</a:t>
            </a:r>
            <a:r>
              <a:rPr lang="en-US" sz="20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*b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12.34</a:t>
            </a:r>
            <a:r>
              <a:rPr lang="en-US" sz="20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SG" sz="20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68744" y="4490006"/>
            <a:ext cx="2972414" cy="1015663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a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12.34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*b = &amp;a;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203224" y="4539382"/>
            <a:ext cx="1086556" cy="320040"/>
          </a:xfrm>
          <a:prstGeom prst="rect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4" name="Group 33"/>
          <p:cNvGrpSpPr/>
          <p:nvPr/>
        </p:nvGrpSpPr>
        <p:grpSpPr>
          <a:xfrm>
            <a:off x="6992659" y="625973"/>
            <a:ext cx="1406671" cy="1217976"/>
            <a:chOff x="2749402" y="4966924"/>
            <a:chExt cx="1406671" cy="1217976"/>
          </a:xfrm>
        </p:grpSpPr>
        <p:grpSp>
          <p:nvGrpSpPr>
            <p:cNvPr id="35" name="Group 14"/>
            <p:cNvGrpSpPr>
              <a:grpSpLocks/>
            </p:cNvGrpSpPr>
            <p:nvPr/>
          </p:nvGrpSpPr>
          <p:grpSpPr bwMode="auto">
            <a:xfrm>
              <a:off x="2952068" y="4966924"/>
              <a:ext cx="1204005" cy="511834"/>
              <a:chOff x="5623191" y="2083249"/>
              <a:chExt cx="1203276" cy="512253"/>
            </a:xfrm>
          </p:grpSpPr>
          <p:sp>
            <p:nvSpPr>
              <p:cNvPr id="40" name="TextBox 11"/>
              <p:cNvSpPr txBox="1">
                <a:spLocks noChangeArrowheads="1"/>
              </p:cNvSpPr>
              <p:nvPr/>
            </p:nvSpPr>
            <p:spPr bwMode="auto">
              <a:xfrm>
                <a:off x="5623191" y="2083249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a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41" name="TextBox 12"/>
              <p:cNvSpPr txBox="1">
                <a:spLocks noChangeArrowheads="1"/>
              </p:cNvSpPr>
              <p:nvPr/>
            </p:nvSpPr>
            <p:spPr bwMode="auto">
              <a:xfrm>
                <a:off x="5877821" y="2256671"/>
                <a:ext cx="948646" cy="338831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36" name="Group 15"/>
            <p:cNvGrpSpPr>
              <a:grpSpLocks/>
            </p:cNvGrpSpPr>
            <p:nvPr/>
          </p:nvGrpSpPr>
          <p:grpSpPr bwMode="auto">
            <a:xfrm>
              <a:off x="2749402" y="5673344"/>
              <a:ext cx="798661" cy="511556"/>
              <a:chOff x="6027681" y="2023240"/>
              <a:chExt cx="798177" cy="511975"/>
            </a:xfrm>
          </p:grpSpPr>
          <p:sp>
            <p:nvSpPr>
              <p:cNvPr id="38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b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9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801"/>
                <a:ext cx="529904" cy="33841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rot="5400000" flipH="1" flipV="1">
              <a:off x="3244850" y="5530850"/>
              <a:ext cx="520700" cy="431800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7608780" y="807747"/>
            <a:ext cx="700237" cy="33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12.34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25801" y="5132747"/>
            <a:ext cx="1244601" cy="320040"/>
          </a:xfrm>
          <a:prstGeom prst="rect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530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8" grpId="0" animBg="1"/>
      <p:bldP spid="32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odules\CS1020_10s2\lecture\mine\lecture8\question_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18" y="1427138"/>
            <a:ext cx="1316388" cy="1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610194" y="2343003"/>
            <a:ext cx="971698" cy="698500"/>
            <a:chOff x="6168200" y="3455233"/>
            <a:chExt cx="971698" cy="698500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6168200" y="3642177"/>
              <a:ext cx="798661" cy="511556"/>
              <a:chOff x="6027681" y="2023240"/>
              <a:chExt cx="798177" cy="511975"/>
            </a:xfrm>
          </p:grpSpPr>
          <p:sp>
            <p:nvSpPr>
              <p:cNvPr id="21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n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22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801"/>
                <a:ext cx="529904" cy="33841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6663648" y="3499683"/>
              <a:ext cx="520700" cy="431800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sp>
        <p:nvSpPr>
          <p:cNvPr id="27" name="TextBox 26"/>
          <p:cNvSpPr txBox="1"/>
          <p:nvPr/>
        </p:nvSpPr>
        <p:spPr>
          <a:xfrm>
            <a:off x="4850524" y="3404889"/>
            <a:ext cx="3417732" cy="140038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363" indent="-360363">
              <a:spcAft>
                <a:spcPts val="600"/>
              </a:spcAft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 the pointer </a:t>
            </a:r>
            <a:r>
              <a:rPr lang="en-US" sz="2000" i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pointing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to?</a:t>
            </a:r>
          </a:p>
          <a:p>
            <a:pPr marL="360363" indent="-360363"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Result: Segmentation Fault (core dumped)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Pointer </a:t>
            </a:r>
            <a:r>
              <a:rPr lang="en-GB" dirty="0"/>
              <a:t>Variables </a:t>
            </a:r>
            <a:r>
              <a:rPr lang="en-GB" dirty="0" smtClean="0"/>
              <a:t>(5/6)</a:t>
            </a:r>
            <a:endParaRPr lang="en-SG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7200" y="5198571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A </a:t>
            </a:r>
            <a:r>
              <a:rPr lang="en-SG" dirty="0"/>
              <a:t>pointer variable </a:t>
            </a:r>
            <a:r>
              <a:rPr lang="en-SG" dirty="0">
                <a:solidFill>
                  <a:schemeClr val="tx1"/>
                </a:solidFill>
              </a:rPr>
              <a:t>is capable of pointing to a variable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</a:rPr>
              <a:t>Without assigning address, a pointer points to nowhere.</a:t>
            </a:r>
          </a:p>
        </p:txBody>
      </p:sp>
      <p:sp>
        <p:nvSpPr>
          <p:cNvPr id="2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23" y="1575846"/>
            <a:ext cx="3804966" cy="3416320"/>
            <a:chOff x="676723" y="1575846"/>
            <a:chExt cx="3804966" cy="3416320"/>
          </a:xfrm>
        </p:grpSpPr>
        <p:sp>
          <p:nvSpPr>
            <p:cNvPr id="6" name="TextBox 5"/>
            <p:cNvSpPr txBox="1"/>
            <p:nvPr/>
          </p:nvSpPr>
          <p:spPr>
            <a:xfrm>
              <a:off x="676723" y="1575846"/>
              <a:ext cx="3804966" cy="3416320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endPara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*n;</a:t>
              </a: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compilation warning</a:t>
              </a: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*n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*n);</a:t>
              </a:r>
            </a:p>
            <a:p>
              <a:pPr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37930" y="4730556"/>
              <a:ext cx="1742785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Week6_CommonErrorr.c</a:t>
              </a:r>
              <a:endParaRPr lang="en-SG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80178" y="1826722"/>
            <a:ext cx="3099955" cy="40011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What’s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wrong with this?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/>
      <p:bldP spid="15" grpId="0" animBg="1"/>
    </p:bldLst>
  </p:timing>
</p:sld>
</file>

<file path=ppt/theme/theme1.xml><?xml version="1.0" encoding="utf-8"?>
<a:theme xmlns:a="http://schemas.openxmlformats.org/drawingml/2006/main" name="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</a:ln>
        <a:extLst/>
      </a:spPr>
      <a:bodyPr rtlCol="0" anchor="ctr"/>
      <a:lstStyle>
        <a:defPPr algn="ctr">
          <a:defRPr>
            <a:solidFill>
              <a:prstClr val="white"/>
            </a:solidFill>
            <a:latin typeface="+mn-lt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2700" cap="sq" algn="ctr">
          <a:solidFill>
            <a:schemeClr val="tx1"/>
          </a:solidFill>
          <a:prstDash val="solid"/>
          <a:round/>
          <a:headEnd/>
          <a:tailEnd type="triangle" w="med" len="med"/>
        </a:ln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13142</TotalTime>
  <Words>4650</Words>
  <Application>Microsoft Office PowerPoint</Application>
  <PresentationFormat>On-screen Show (4:3)</PresentationFormat>
  <Paragraphs>871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Pixel</vt:lpstr>
      <vt:lpstr>CS1010: Programming Methodology  Lecture 6: Pointers and Functions Revisit</vt:lpstr>
      <vt:lpstr>Week 6: Pointers and Functions II</vt:lpstr>
      <vt:lpstr>Motivating Examples (1/2)</vt:lpstr>
      <vt:lpstr>Motivating Examples (2/2)</vt:lpstr>
      <vt:lpstr>Pointer Variables (1/6)</vt:lpstr>
      <vt:lpstr>Pointer Variables (2/6)</vt:lpstr>
      <vt:lpstr>Pointer Variables (3/6)</vt:lpstr>
      <vt:lpstr>Pointer Variables (4/6)</vt:lpstr>
      <vt:lpstr>Pointer Variables (5/6)</vt:lpstr>
      <vt:lpstr>Pointer Variables (6/6)</vt:lpstr>
      <vt:lpstr>Exercise #1: Trace Codes</vt:lpstr>
      <vt:lpstr>Functions: Revisit</vt:lpstr>
      <vt:lpstr>Functions with &amp;parameters (1/4)</vt:lpstr>
      <vt:lpstr>Functions with &amp;parameters (2/4)</vt:lpstr>
      <vt:lpstr>Functions with &amp;parameters (3/4)</vt:lpstr>
      <vt:lpstr>Functions with &amp;parameters (4/4)</vt:lpstr>
      <vt:lpstr>Exercise #2: Swap Variables</vt:lpstr>
      <vt:lpstr>Exercise #2 Solution</vt:lpstr>
      <vt:lpstr>Common Error</vt:lpstr>
      <vt:lpstr>Design Methodology: Function (1/4)</vt:lpstr>
      <vt:lpstr>Design Methodology: Function (2/4)</vt:lpstr>
      <vt:lpstr>Design Methodology: Function (3/4)</vt:lpstr>
      <vt:lpstr>Design Methodology: Function (4/4)</vt:lpstr>
      <vt:lpstr>Design Issue: Using Global Variable</vt:lpstr>
      <vt:lpstr>Functions: Summary</vt:lpstr>
      <vt:lpstr>Exercise #3</vt:lpstr>
      <vt:lpstr>Take-home Exercise #4: Centroid (1/2)</vt:lpstr>
      <vt:lpstr>Take-home Exercise #4: Centroid (2/2)</vt:lpstr>
      <vt:lpstr>PowerPoint Presentation</vt:lpstr>
      <vt:lpstr>Modularization and Interfaces (2/3)</vt:lpstr>
      <vt:lpstr>Modularization and Interfaces (3/3)</vt:lpstr>
      <vt:lpstr>Separate Compilation </vt:lpstr>
      <vt:lpstr>Demo #2: Separate Module</vt:lpstr>
      <vt:lpstr>Demo #2: Main Module</vt:lpstr>
      <vt:lpstr>Demo #2: Visualization</vt:lpstr>
      <vt:lpstr>Demo #2: Compilation and Linking</vt:lpstr>
      <vt:lpstr>Separate Compilation: Visualize Case 1 </vt:lpstr>
      <vt:lpstr>Separate Compilation: Visualize Case 2 </vt:lpstr>
      <vt:lpstr>Notes</vt:lpstr>
      <vt:lpstr>Summary for Today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6 lecture notes</dc:subject>
  <dc:creator>Zhou Lifeng</dc:creator>
  <cp:lastModifiedBy>Zhou Lifeng</cp:lastModifiedBy>
  <cp:revision>2231</cp:revision>
  <dcterms:created xsi:type="dcterms:W3CDTF">1998-09-05T15:03:32Z</dcterms:created>
  <dcterms:modified xsi:type="dcterms:W3CDTF">2013-09-16T12:26:47Z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