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806" r:id="rId1"/>
  </p:sldMasterIdLst>
  <p:notesMasterIdLst>
    <p:notesMasterId r:id="rId8"/>
  </p:notesMasterIdLst>
  <p:handoutMasterIdLst>
    <p:handoutMasterId r:id="rId9"/>
  </p:handoutMasterIdLst>
  <p:sldIdLst>
    <p:sldId id="696" r:id="rId2"/>
    <p:sldId id="697" r:id="rId3"/>
    <p:sldId id="699" r:id="rId4"/>
    <p:sldId id="698" r:id="rId5"/>
    <p:sldId id="701" r:id="rId6"/>
    <p:sldId id="700" r:id="rId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800000"/>
    <a:srgbClr val="006600"/>
    <a:srgbClr val="CCFFFF"/>
    <a:srgbClr val="FF0000"/>
    <a:srgbClr val="993300"/>
    <a:srgbClr val="003399"/>
    <a:srgbClr val="9966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2696" autoAdjust="0"/>
  </p:normalViewPr>
  <p:slideViewPr>
    <p:cSldViewPr snapToGrid="0">
      <p:cViewPr varScale="1">
        <p:scale>
          <a:sx n="62" d="100"/>
          <a:sy n="62" d="100"/>
        </p:scale>
        <p:origin x="-1012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sz="1300" dirty="0" smtClean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9F1EB36-82F8-46D3-B83F-D36E054A03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6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>
            <a:lvl1pPr defTabSz="942569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481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8838"/>
            <a:ext cx="4884738" cy="4425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221" tIns="47110" rIns="94221" bIns="47110" numCol="1" anchor="b" anchorCtr="0" compatLnSpc="1">
            <a:prstTxWarp prst="textNoShape">
              <a:avLst/>
            </a:prstTxWarp>
          </a:bodyPr>
          <a:lstStyle>
            <a:lvl1pPr algn="r" defTabSz="942070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0E1122AB-32F1-4D20-B4AC-069FB50C57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wrap="square" lIns="90486" tIns="45243" rIns="90486" bIns="4524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6FEAE0-6FE8-47B3-9763-50476275563A}" type="datetimeFigureOut">
              <a:rPr lang="en-US"/>
              <a:pPr>
                <a:defRPr/>
              </a:pPr>
              <a:t>9/27/2013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1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RAND_MAX</a:t>
            </a:r>
            <a:r>
              <a:rPr lang="en-US" baseline="0" dirty="0" smtClean="0"/>
              <a:t> is a constant, a very big integer.</a:t>
            </a:r>
            <a:endParaRPr lang="en-SG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endParaRPr lang="en-SG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endParaRPr lang="en-SG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endParaRPr lang="en-SG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Once a seed is provide, the series of random number actually is</a:t>
            </a:r>
            <a:r>
              <a:rPr lang="en-US" baseline="0" dirty="0" smtClean="0"/>
              <a:t> produced by algorithm and is fixed. By calling rand(), you will pick them up one by one.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By providing different seeds, different sequence will be engaged by you.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So it’s not random at all in essence.</a:t>
            </a:r>
            <a:endParaRPr lang="en-SG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/>
              <a:t>CS1010 Programming Methodology</a:t>
            </a: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endParaRPr lang="en-SG" dirty="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© 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z="1000">
                <a:latin typeface="+mj-lt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CC4E50E2-CD7E-4F2D-86CF-4347527F4E5E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3886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29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CS1010 (AY2011/2 Semester 1)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lang="en-US" sz="10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SG" dirty="0" smtClean="0">
                <a:solidFill>
                  <a:srgbClr val="000000"/>
                </a:solidFill>
              </a:rPr>
              <a:t>Week7 - </a:t>
            </a:r>
            <a:fld id="{2BA8DEFE-F8A0-4495-9E9A-55C0FD41D5E9}" type="slidenum">
              <a:rPr lang="en-SG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SG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80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8" r:id="rId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Generate a random integer in [0, RAND_MAX]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sz="2000" dirty="0" smtClean="0">
                <a:ea typeface="宋体" pitchFamily="2" charset="-122"/>
                <a:cs typeface="Arial" charset="0"/>
              </a:rPr>
              <a:t>RAND_MAX is a constant defined by the system</a:t>
            </a:r>
            <a:endParaRPr lang="en-US" sz="2400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 (1/6)</a:t>
            </a:r>
            <a:endParaRPr lang="en-SG" dirty="0"/>
          </a:p>
        </p:txBody>
      </p:sp>
      <p:sp>
        <p:nvSpPr>
          <p:cNvPr id="40" name="Rectangle 81"/>
          <p:cNvSpPr>
            <a:spLocks noChangeArrowheads="1"/>
          </p:cNvSpPr>
          <p:nvPr/>
        </p:nvSpPr>
        <p:spPr bwMode="auto">
          <a:xfrm>
            <a:off x="1184968" y="2333148"/>
            <a:ext cx="1136992" cy="369332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rand()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1" name="Rectangle 81"/>
          <p:cNvSpPr>
            <a:spLocks noChangeArrowheads="1"/>
          </p:cNvSpPr>
          <p:nvPr/>
        </p:nvSpPr>
        <p:spPr bwMode="auto">
          <a:xfrm>
            <a:off x="1184968" y="3700576"/>
            <a:ext cx="2751747" cy="369332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rand()%(b-a+1) +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1184968" y="5055054"/>
            <a:ext cx="5938463" cy="369332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(double)rand() / RAND_MAX )*(b-a) + 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52650" y="3186547"/>
            <a:ext cx="8196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Generate </a:t>
            </a:r>
            <a:r>
              <a:rPr lang="en-SG" sz="2400" dirty="0">
                <a:ea typeface="宋体" pitchFamily="2" charset="-122"/>
                <a:cs typeface="Arial" charset="0"/>
              </a:rPr>
              <a:t>a random integer in range [a, b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]</a:t>
            </a:r>
            <a:endParaRPr lang="en-SG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0940" y="4592375"/>
            <a:ext cx="8196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Generate </a:t>
            </a:r>
            <a:r>
              <a:rPr lang="en-SG" sz="2400" dirty="0">
                <a:ea typeface="宋体" pitchFamily="2" charset="-122"/>
                <a:cs typeface="Arial" charset="0"/>
              </a:rPr>
              <a:t>a random floating-point number in range [a, b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]</a:t>
            </a:r>
            <a:endParaRPr lang="en-SG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59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Download the following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 </a:t>
            </a:r>
            <a:r>
              <a:rPr lang="en-SG" sz="2400" dirty="0">
                <a:ea typeface="宋体" pitchFamily="2" charset="-122"/>
                <a:cs typeface="Arial" charset="0"/>
              </a:rPr>
              <a:t>testing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program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</a:t>
            </a:r>
            <a:r>
              <a:rPr lang="en-GB" dirty="0"/>
              <a:t> </a:t>
            </a:r>
            <a:r>
              <a:rPr lang="en-GB" dirty="0" smtClean="0"/>
              <a:t>(2/6)</a:t>
            </a:r>
            <a:endParaRPr lang="en-SG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52650" y="2426271"/>
            <a:ext cx="8196946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Read, compile and run the program, observe the output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.</a:t>
            </a:r>
          </a:p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Sample run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:</a:t>
            </a:r>
            <a:endParaRPr lang="en-SG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449230" y="5104365"/>
            <a:ext cx="8196946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Run the program again and compare with previous output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. 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000" dirty="0" smtClean="0">
                <a:ea typeface="宋体" pitchFamily="2" charset="-122"/>
                <a:cs typeface="Arial" charset="0"/>
              </a:rPr>
              <a:t>What do you observe?</a:t>
            </a:r>
            <a:endParaRPr lang="en-SG" sz="16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184968" y="1868619"/>
            <a:ext cx="433225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~cs1010/lecture/random1.c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8750" y="3433692"/>
            <a:ext cx="5984421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Now produce 5 random numbers: </a:t>
            </a:r>
            <a:endParaRPr lang="en-SG" altLang="zh-CN" sz="1600" b="1" dirty="0" smtClean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4963" algn="l"/>
              </a:tabLst>
            </a:pPr>
            <a:r>
              <a:rPr lang="en-SG" altLang="zh-CN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random number: 16838</a:t>
            </a:r>
          </a:p>
          <a:p>
            <a:pPr algn="l"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5758</a:t>
            </a:r>
          </a:p>
          <a:p>
            <a:pPr algn="l"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10113</a:t>
            </a:r>
          </a:p>
          <a:p>
            <a:pPr algn="l"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17515</a:t>
            </a:r>
          </a:p>
          <a:p>
            <a:pPr algn="l"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</a:t>
            </a:r>
            <a:r>
              <a:rPr lang="en-SG" altLang="zh-CN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31051</a:t>
            </a:r>
          </a:p>
        </p:txBody>
      </p:sp>
    </p:spTree>
    <p:extLst>
      <p:ext uri="{BB962C8B-B14F-4D97-AF65-F5344CB8AC3E}">
        <p14:creationId xmlns:p14="http://schemas.microsoft.com/office/powerpoint/2010/main" val="1859888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Download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and test the following testing program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 (3/6)</a:t>
            </a:r>
            <a:endParaRPr lang="en-SG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52650" y="2426271"/>
            <a:ext cx="81969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Sample </a:t>
            </a:r>
            <a:r>
              <a:rPr lang="en-SG" sz="2400" dirty="0">
                <a:ea typeface="宋体" pitchFamily="2" charset="-122"/>
                <a:cs typeface="Arial" charset="0"/>
              </a:rPr>
              <a:t>run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:</a:t>
            </a:r>
            <a:endParaRPr lang="en-SG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1184968" y="1868619"/>
            <a:ext cx="433225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~cs1010/lecture/random2.c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9230" y="5083817"/>
            <a:ext cx="8196946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Run the program again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with the same input. 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000" dirty="0" smtClean="0">
                <a:ea typeface="宋体" pitchFamily="2" charset="-122"/>
                <a:cs typeface="Arial" charset="0"/>
              </a:rPr>
              <a:t>What do you observe?</a:t>
            </a:r>
            <a:endParaRPr lang="en-SG" sz="16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50" y="2991910"/>
            <a:ext cx="5984421" cy="181588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lower and upper bound of range: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5 15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Now produce 5 random numbers in this range: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13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10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9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8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</a:t>
            </a:r>
            <a:r>
              <a:rPr lang="en-SG" altLang="zh-CN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625568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318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Random </a:t>
            </a:r>
            <a:r>
              <a:rPr lang="en-SG" sz="2400" dirty="0">
                <a:ea typeface="宋体" pitchFamily="2" charset="-122"/>
                <a:cs typeface="Arial" charset="0"/>
              </a:rPr>
              <a:t>number generation produces </a:t>
            </a:r>
            <a:r>
              <a:rPr lang="en-SG" sz="2400" dirty="0">
                <a:solidFill>
                  <a:srgbClr val="0000FF"/>
                </a:solidFill>
                <a:ea typeface="宋体" pitchFamily="2" charset="-122"/>
                <a:cs typeface="Arial" charset="0"/>
              </a:rPr>
              <a:t>pseudo-random numbers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.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US" sz="2000" dirty="0">
                <a:ea typeface="宋体" pitchFamily="2" charset="-122"/>
                <a:cs typeface="Arial" charset="0"/>
              </a:rPr>
              <a:t>A fix sequence of numbers</a:t>
            </a:r>
            <a:endParaRPr lang="en-SG" sz="2000" dirty="0">
              <a:ea typeface="宋体" pitchFamily="2" charset="-122"/>
              <a:cs typeface="Arial" charset="0"/>
            </a:endParaRPr>
          </a:p>
          <a:p>
            <a:pPr>
              <a:spcAft>
                <a:spcPct val="20000"/>
              </a:spcAft>
            </a:pPr>
            <a:r>
              <a:rPr lang="en-SG" sz="2400" dirty="0">
                <a:ea typeface="宋体" pitchFamily="2" charset="-122"/>
                <a:cs typeface="Arial" charset="0"/>
              </a:rPr>
              <a:t>To improve, </a:t>
            </a:r>
            <a:r>
              <a:rPr lang="en-SG" sz="2400" dirty="0" err="1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srand</a:t>
            </a:r>
            <a:r>
              <a:rPr lang="en-SG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function can be used to initialize a random number sequence based on a given </a:t>
            </a:r>
            <a:r>
              <a:rPr lang="en-SG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seed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.</a:t>
            </a:r>
          </a:p>
          <a:p>
            <a:pPr>
              <a:spcAft>
                <a:spcPct val="20000"/>
              </a:spcAft>
            </a:pPr>
            <a:r>
              <a:rPr lang="en-US" sz="2400" dirty="0" smtClean="0">
                <a:ea typeface="宋体" pitchFamily="2" charset="-122"/>
                <a:cs typeface="Arial" charset="0"/>
              </a:rPr>
              <a:t>Download program: </a:t>
            </a:r>
          </a:p>
          <a:p>
            <a:pPr>
              <a:spcAft>
                <a:spcPct val="20000"/>
              </a:spcAft>
            </a:pPr>
            <a:r>
              <a:rPr lang="en-US" sz="2400" dirty="0" smtClean="0">
                <a:ea typeface="宋体" pitchFamily="2" charset="-122"/>
                <a:cs typeface="Arial" charset="0"/>
              </a:rPr>
              <a:t>Sample runs: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 (4/6)</a:t>
            </a:r>
            <a:endParaRPr lang="en-SG" dirty="0"/>
          </a:p>
        </p:txBody>
      </p:sp>
      <p:sp>
        <p:nvSpPr>
          <p:cNvPr id="12" name="TextBox 16"/>
          <p:cNvSpPr txBox="1"/>
          <p:nvPr/>
        </p:nvSpPr>
        <p:spPr>
          <a:xfrm>
            <a:off x="3774051" y="3562368"/>
            <a:ext cx="433225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~cs1010/lecture/random3.c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5397" y="4547268"/>
            <a:ext cx="4278248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lower and upper bound of range: </a:t>
            </a:r>
            <a:r>
              <a:rPr lang="en-SG" altLang="zh-CN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2 11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seed: </a:t>
            </a:r>
            <a:r>
              <a:rPr lang="en-SG" altLang="zh-CN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Now produce 5 random numbers in this range: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7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9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8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9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5</a:t>
            </a:r>
            <a:endParaRPr lang="en-US" altLang="zh-CN" sz="12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4889" y="4547268"/>
            <a:ext cx="4204999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lower and upper bound of range: </a:t>
            </a:r>
            <a:r>
              <a:rPr lang="en-SG" altLang="zh-CN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2 11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seed: </a:t>
            </a:r>
            <a:r>
              <a:rPr lang="en-SG" altLang="zh-CN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33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Now produce 5 random numbers in this range: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8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7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9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11</a:t>
            </a:r>
          </a:p>
          <a:p>
            <a:pPr>
              <a:tabLst>
                <a:tab pos="334963" algn="l"/>
              </a:tabLst>
            </a:pPr>
            <a:r>
              <a:rPr lang="en-SG" altLang="zh-CN" sz="12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2</a:t>
            </a:r>
            <a:endParaRPr lang="en-US" altLang="zh-CN" sz="12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79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 (5/6)</a:t>
            </a:r>
            <a:endParaRPr lang="en-SG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05395" y="2897620"/>
            <a:ext cx="1336276" cy="288925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1600" dirty="0" err="1" smtClean="0">
                <a:cs typeface="Courier New" pitchFamily="49" charset="0"/>
              </a:rPr>
              <a:t>srand</a:t>
            </a:r>
            <a:r>
              <a:rPr lang="en-US" altLang="zh-CN" sz="1600" dirty="0" smtClean="0">
                <a:cs typeface="Courier New" pitchFamily="49" charset="0"/>
              </a:rPr>
              <a:t>(seed)</a:t>
            </a:r>
            <a:endParaRPr lang="zh-CN" altLang="en-US" sz="1600" dirty="0">
              <a:cs typeface="Courier New" pitchFamily="49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1396748" y="2245908"/>
            <a:ext cx="1289846" cy="338554"/>
          </a:xfrm>
          <a:prstGeom prst="borderCallout1">
            <a:avLst>
              <a:gd name="adj1" fmla="val 104957"/>
              <a:gd name="adj2" fmla="val 53475"/>
              <a:gd name="adj3" fmla="val 220075"/>
              <a:gd name="adj4" fmla="val 73386"/>
            </a:avLst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default seed</a:t>
            </a:r>
            <a:endParaRPr kumimoji="0" lang="en-SG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05590" y="2981758"/>
            <a:ext cx="5771388" cy="3276600"/>
            <a:chOff x="2305590" y="2981758"/>
            <a:chExt cx="5771388" cy="3276600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087411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16838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2305593" y="2981758"/>
              <a:ext cx="268287" cy="277813"/>
              <a:chOff x="785" y="1979"/>
              <a:chExt cx="169" cy="175"/>
            </a:xfrm>
          </p:grpSpPr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807" y="1979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785" y="1981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2305594" y="3543733"/>
              <a:ext cx="269876" cy="276225"/>
              <a:chOff x="1194" y="2969"/>
              <a:chExt cx="170" cy="174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1216" y="2975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1194" y="2969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2305590" y="4153332"/>
              <a:ext cx="269875" cy="276226"/>
              <a:chOff x="1194" y="2969"/>
              <a:chExt cx="170" cy="174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16" y="2975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1194" y="2969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3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2"/>
            <p:cNvGrpSpPr>
              <a:grpSpLocks/>
            </p:cNvGrpSpPr>
            <p:nvPr/>
          </p:nvGrpSpPr>
          <p:grpSpPr bwMode="auto">
            <a:xfrm>
              <a:off x="2305592" y="4762932"/>
              <a:ext cx="269875" cy="276226"/>
              <a:chOff x="1194" y="2969"/>
              <a:chExt cx="170" cy="174"/>
            </a:xfrm>
          </p:grpSpPr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216" y="2975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1194" y="2969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2"/>
            <p:cNvGrpSpPr>
              <a:grpSpLocks/>
            </p:cNvGrpSpPr>
            <p:nvPr/>
          </p:nvGrpSpPr>
          <p:grpSpPr bwMode="auto">
            <a:xfrm>
              <a:off x="2305601" y="5372532"/>
              <a:ext cx="269876" cy="276226"/>
              <a:chOff x="1194" y="2969"/>
              <a:chExt cx="170" cy="174"/>
            </a:xfrm>
          </p:grpSpPr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1216" y="2975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1194" y="2969"/>
                <a:ext cx="17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5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305602" y="5982132"/>
              <a:ext cx="338139" cy="276226"/>
              <a:chOff x="1194" y="2969"/>
              <a:chExt cx="213" cy="174"/>
            </a:xfrm>
          </p:grpSpPr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1216" y="2975"/>
                <a:ext cx="127" cy="165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194" y="2969"/>
                <a:ext cx="21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  <a:endPara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925610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5758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763810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10113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602010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17515 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6440210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31051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7354610" y="29817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3087411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908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3925610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22817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4763810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10239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5602010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12914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6440210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25837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7354610" y="35580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087411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17747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3925610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7107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763810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10365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Rectangle 12"/>
            <p:cNvSpPr>
              <a:spLocks noChangeArrowheads="1"/>
            </p:cNvSpPr>
            <p:nvPr/>
          </p:nvSpPr>
          <p:spPr bwMode="auto">
            <a:xfrm>
              <a:off x="5602010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8312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6440210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20622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7354610" y="41676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3087411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1817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3925610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24166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4763810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10491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5602010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3711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6440210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15407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7354610" y="48105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5" name="Rectangle 12"/>
            <p:cNvSpPr>
              <a:spLocks noChangeArrowheads="1"/>
            </p:cNvSpPr>
            <p:nvPr/>
          </p:nvSpPr>
          <p:spPr bwMode="auto">
            <a:xfrm>
              <a:off x="3087411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18655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3925610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8457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4763810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10616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5602010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31877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40210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10193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7354610" y="5420158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087410" y="5996420"/>
              <a:ext cx="665984" cy="261938"/>
            </a:xfrm>
            <a:prstGeom prst="rect">
              <a:avLst/>
            </a:prstGeom>
            <a:solidFill>
              <a:srgbClr val="00CCFF">
                <a:alpha val="50000"/>
              </a:srgbClr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…..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643741" y="3286558"/>
              <a:ext cx="5433237" cy="2483068"/>
              <a:chOff x="2819400" y="2895600"/>
              <a:chExt cx="5009384" cy="2483068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839216" y="2895600"/>
                <a:ext cx="493318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839216" y="3505200"/>
                <a:ext cx="493318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895600" y="4114800"/>
                <a:ext cx="493318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839216" y="4755932"/>
                <a:ext cx="493318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819400" y="5378668"/>
                <a:ext cx="4933184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</p:grpSp>
      <p:grpSp>
        <p:nvGrpSpPr>
          <p:cNvPr id="68" name="Group 67"/>
          <p:cNvGrpSpPr/>
          <p:nvPr/>
        </p:nvGrpSpPr>
        <p:grpSpPr>
          <a:xfrm>
            <a:off x="3255318" y="2244489"/>
            <a:ext cx="670292" cy="732987"/>
            <a:chOff x="3007124" y="1773675"/>
            <a:chExt cx="670292" cy="732987"/>
          </a:xfrm>
        </p:grpSpPr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007124" y="1773675"/>
              <a:ext cx="670292" cy="288925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ourier New" pitchFamily="49" charset="0"/>
                </a:rPr>
                <a:t>rand()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>
              <a:stCxn id="69" idx="2"/>
            </p:cNvCxnSpPr>
            <p:nvPr/>
          </p:nvCxnSpPr>
          <p:spPr>
            <a:xfrm flipH="1">
              <a:off x="3172208" y="2062600"/>
              <a:ext cx="170062" cy="444062"/>
            </a:xfrm>
            <a:prstGeom prst="straightConnector1">
              <a:avLst/>
            </a:prstGeom>
            <a:noFill/>
            <a:ln w="9525" cap="flat" cmpd="sng" algn="ctr">
              <a:solidFill>
                <a:srgbClr val="0F6FC6">
                  <a:shade val="50000"/>
                  <a:satMod val="103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4058194" y="2244489"/>
            <a:ext cx="670292" cy="732987"/>
            <a:chOff x="3007124" y="1773675"/>
            <a:chExt cx="670292" cy="732987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007124" y="1773675"/>
              <a:ext cx="670292" cy="288925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ourier New" pitchFamily="49" charset="0"/>
                </a:rPr>
                <a:t>rand()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ourier New" pitchFamily="49" charset="0"/>
              </a:endParaRPr>
            </a:p>
          </p:txBody>
        </p:sp>
        <p:cxnSp>
          <p:nvCxnSpPr>
            <p:cNvPr id="73" name="Straight Arrow Connector 72"/>
            <p:cNvCxnSpPr>
              <a:stCxn id="72" idx="2"/>
            </p:cNvCxnSpPr>
            <p:nvPr/>
          </p:nvCxnSpPr>
          <p:spPr>
            <a:xfrm flipH="1">
              <a:off x="3172208" y="2062600"/>
              <a:ext cx="170062" cy="444062"/>
            </a:xfrm>
            <a:prstGeom prst="straightConnector1">
              <a:avLst/>
            </a:prstGeom>
            <a:noFill/>
            <a:ln w="9525" cap="flat" cmpd="sng" algn="ctr">
              <a:solidFill>
                <a:srgbClr val="0F6FC6">
                  <a:shade val="50000"/>
                  <a:satMod val="103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4896394" y="2244489"/>
            <a:ext cx="670292" cy="732987"/>
            <a:chOff x="3007124" y="1773675"/>
            <a:chExt cx="670292" cy="732987"/>
          </a:xfrm>
        </p:grpSpPr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3007124" y="1773675"/>
              <a:ext cx="670292" cy="288925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Courier New" pitchFamily="49" charset="0"/>
                </a:rPr>
                <a:t>rand()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Courier New" pitchFamily="49" charset="0"/>
              </a:endParaRPr>
            </a:p>
          </p:txBody>
        </p:sp>
        <p:cxnSp>
          <p:nvCxnSpPr>
            <p:cNvPr id="76" name="Straight Arrow Connector 75"/>
            <p:cNvCxnSpPr>
              <a:stCxn id="75" idx="2"/>
            </p:cNvCxnSpPr>
            <p:nvPr/>
          </p:nvCxnSpPr>
          <p:spPr>
            <a:xfrm flipH="1">
              <a:off x="3172208" y="2062600"/>
              <a:ext cx="170062" cy="444062"/>
            </a:xfrm>
            <a:prstGeom prst="straightConnector1">
              <a:avLst/>
            </a:prstGeom>
            <a:noFill/>
            <a:ln w="9525" cap="flat" cmpd="sng" algn="ctr">
              <a:solidFill>
                <a:srgbClr val="0F6FC6">
                  <a:shade val="50000"/>
                  <a:satMod val="103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5673902" y="2244489"/>
            <a:ext cx="1680708" cy="732987"/>
            <a:chOff x="3007124" y="1773675"/>
            <a:chExt cx="1680708" cy="732987"/>
          </a:xfrm>
        </p:grpSpPr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3007124" y="1773675"/>
              <a:ext cx="1680708" cy="288925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Next function call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cxnSp>
          <p:nvCxnSpPr>
            <p:cNvPr id="79" name="Straight Arrow Connector 78"/>
            <p:cNvCxnSpPr>
              <a:stCxn id="78" idx="2"/>
            </p:cNvCxnSpPr>
            <p:nvPr/>
          </p:nvCxnSpPr>
          <p:spPr>
            <a:xfrm flipH="1">
              <a:off x="3172210" y="2062600"/>
              <a:ext cx="675268" cy="444062"/>
            </a:xfrm>
            <a:prstGeom prst="straightConnector1">
              <a:avLst/>
            </a:prstGeom>
            <a:noFill/>
            <a:ln w="9525" cap="flat" cmpd="sng" algn="ctr">
              <a:solidFill>
                <a:srgbClr val="0F6FC6">
                  <a:shade val="50000"/>
                  <a:satMod val="103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From previous sample runs, we find that given </a:t>
            </a:r>
            <a:r>
              <a:rPr lang="en-SG" sz="2400" dirty="0">
                <a:ea typeface="宋体" pitchFamily="2" charset="-122"/>
                <a:cs typeface="Arial" charset="0"/>
              </a:rPr>
              <a:t>different seed, different random numbers will be printed.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85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194" y="1338468"/>
            <a:ext cx="8196946" cy="244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In many cases, it is inconvenient to ask user for a </a:t>
            </a:r>
            <a:r>
              <a:rPr lang="en-SG" sz="24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seed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.</a:t>
            </a:r>
          </a:p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We may get a seed through other means,</a:t>
            </a:r>
          </a:p>
          <a:p>
            <a:pPr lvl="1">
              <a:spcAft>
                <a:spcPct val="20000"/>
              </a:spcAft>
              <a:buFont typeface="Wingdings" pitchFamily="2" charset="2"/>
              <a:buChar char="q"/>
            </a:pPr>
            <a:r>
              <a:rPr lang="en-SG" sz="2000" dirty="0" smtClean="0">
                <a:ea typeface="宋体" pitchFamily="2" charset="-122"/>
                <a:cs typeface="Arial" charset="0"/>
              </a:rPr>
              <a:t>e.g., use current system time as a </a:t>
            </a:r>
            <a:r>
              <a:rPr lang="en-SG" sz="2000" dirty="0" smtClean="0">
                <a:solidFill>
                  <a:srgbClr val="0000FF"/>
                </a:solidFill>
                <a:ea typeface="宋体" pitchFamily="2" charset="-122"/>
                <a:cs typeface="Arial" charset="0"/>
              </a:rPr>
              <a:t>seed</a:t>
            </a:r>
            <a:r>
              <a:rPr lang="en-SG" sz="2000" dirty="0" smtClean="0">
                <a:ea typeface="宋体" pitchFamily="2" charset="-122"/>
                <a:cs typeface="Arial" charset="0"/>
              </a:rPr>
              <a:t>.</a:t>
            </a:r>
          </a:p>
          <a:p>
            <a:pPr>
              <a:spcAft>
                <a:spcPct val="20000"/>
              </a:spcAft>
            </a:pPr>
            <a:r>
              <a:rPr lang="en-US" sz="2400" dirty="0" smtClean="0">
                <a:ea typeface="宋体" pitchFamily="2" charset="-122"/>
                <a:cs typeface="Arial" charset="0"/>
              </a:rPr>
              <a:t>Download program: </a:t>
            </a:r>
          </a:p>
          <a:p>
            <a:pPr>
              <a:spcAft>
                <a:spcPct val="20000"/>
              </a:spcAft>
            </a:pPr>
            <a:r>
              <a:rPr lang="en-US" sz="2400" dirty="0" smtClean="0">
                <a:ea typeface="宋体" pitchFamily="2" charset="-122"/>
                <a:cs typeface="Arial" charset="0"/>
              </a:rPr>
              <a:t>Sample runs:</a:t>
            </a:r>
            <a:endParaRPr lang="en-SG" sz="2400" dirty="0" smtClean="0">
              <a:ea typeface="宋体" pitchFamily="2" charset="-122"/>
              <a:cs typeface="Arial" charset="0"/>
            </a:endParaRP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57200" y="6459379"/>
            <a:ext cx="2212465" cy="246221"/>
          </a:xfr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 smtClean="0"/>
              <a:t>CS1010 Programming Methodology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95072" y="6459379"/>
            <a:ext cx="1391728" cy="246221"/>
          </a:xfr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Random - </a:t>
            </a:r>
            <a:fld id="{88CEA886-40A5-4138-9977-7C814AA61955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number </a:t>
            </a:r>
            <a:r>
              <a:rPr lang="en-GB" dirty="0" smtClean="0"/>
              <a:t>generation (6/6)</a:t>
            </a:r>
            <a:endParaRPr lang="en-SG" dirty="0"/>
          </a:p>
        </p:txBody>
      </p:sp>
      <p:sp>
        <p:nvSpPr>
          <p:cNvPr id="12" name="TextBox 16"/>
          <p:cNvSpPr txBox="1"/>
          <p:nvPr/>
        </p:nvSpPr>
        <p:spPr>
          <a:xfrm>
            <a:off x="3774051" y="2871240"/>
            <a:ext cx="4332254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~cs1010/lecture/random4.c </a:t>
            </a:r>
            <a:r>
              <a:rPr lang="en-US" sz="1800" b="1" dirty="0">
                <a:latin typeface="Courier New" pitchFamily="49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803" y="3838354"/>
            <a:ext cx="5725575" cy="181588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lower and upper bound of range: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2 11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seed: </a:t>
            </a:r>
            <a:r>
              <a:rPr lang="en-SG" altLang="zh-CN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33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</a:t>
            </a: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random number: 3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2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4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6</a:t>
            </a:r>
          </a:p>
          <a:p>
            <a:pPr>
              <a:tabLst>
                <a:tab pos="334963" algn="l"/>
              </a:tabLst>
            </a:pPr>
            <a:r>
              <a:rPr lang="en-SG" altLang="zh-CN" sz="1600" b="1" dirty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Next random number: </a:t>
            </a:r>
            <a:r>
              <a:rPr lang="en-SG" altLang="zh-CN" sz="1600" b="1" dirty="0" smtClean="0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SG" altLang="zh-CN" sz="1600" b="1" dirty="0">
              <a:solidFill>
                <a:srgbClr val="99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49230" y="5679709"/>
            <a:ext cx="81969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ct val="20000"/>
              </a:spcAft>
            </a:pPr>
            <a:r>
              <a:rPr lang="en-SG" sz="2400" dirty="0" smtClean="0">
                <a:ea typeface="宋体" pitchFamily="2" charset="-122"/>
                <a:cs typeface="Arial" charset="0"/>
              </a:rPr>
              <a:t>You will get different output from the sample run above as it is “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randomized” </a:t>
            </a:r>
            <a:r>
              <a:rPr lang="en-SG" sz="2400" dirty="0" smtClean="0">
                <a:ea typeface="宋体" pitchFamily="2" charset="-122"/>
                <a:cs typeface="Arial" charset="0"/>
              </a:rPr>
              <a:t>number output now.</a:t>
            </a:r>
            <a:endParaRPr lang="en-SG" sz="16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57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4" grpId="0"/>
    </p:bldLst>
  </p:timing>
</p:sld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FF"/>
          </a:solidFill>
          <a:prstDash val="solid"/>
          <a:tailEnd type="triangle"/>
        </a:ln>
        <a:effectLst/>
        <a:extLst/>
      </a:spPr>
      <a:bodyPr anchor="ctr"/>
      <a:lstStyle>
        <a:defPPr>
          <a:defRPr>
            <a:latin typeface="Times New Roman" pitchFamily="18" charset="0"/>
          </a:defRPr>
        </a:defPPr>
      </a:lstStyle>
    </a:spDef>
    <a:lnDef>
      <a:spPr bwMode="auto">
        <a:noFill/>
        <a:ln w="28575" cap="flat" cmpd="sng" algn="ctr">
          <a:solidFill>
            <a:srgbClr val="0000FF"/>
          </a:solidFill>
          <a:prstDash val="solid"/>
          <a:tailEnd type="triangle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21702</TotalTime>
  <Words>666</Words>
  <Application>Microsoft Office PowerPoint</Application>
  <PresentationFormat>On-screen Show (4:3)</PresentationFormat>
  <Paragraphs>139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1_Pixel</vt:lpstr>
      <vt:lpstr>Random number generation (1/6)</vt:lpstr>
      <vt:lpstr>Random number generation (2/6)</vt:lpstr>
      <vt:lpstr>Random number generation (3/6)</vt:lpstr>
      <vt:lpstr>Random number generation (4/6)</vt:lpstr>
      <vt:lpstr>Random number generation (5/6)</vt:lpstr>
      <vt:lpstr>Random number generation (6/6)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10 revision</dc:subject>
  <dc:creator>Zhou Lifeng</dc:creator>
  <cp:lastModifiedBy>Zhou Lifeng</cp:lastModifiedBy>
  <cp:revision>2794</cp:revision>
  <dcterms:created xsi:type="dcterms:W3CDTF">1998-09-05T15:03:32Z</dcterms:created>
  <dcterms:modified xsi:type="dcterms:W3CDTF">2013-09-27T03:17:01Z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