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928" r:id="rId1"/>
  </p:sldMasterIdLst>
  <p:notesMasterIdLst>
    <p:notesMasterId r:id="rId37"/>
  </p:notesMasterIdLst>
  <p:handoutMasterIdLst>
    <p:handoutMasterId r:id="rId38"/>
  </p:handoutMasterIdLst>
  <p:sldIdLst>
    <p:sldId id="256" r:id="rId2"/>
    <p:sldId id="532" r:id="rId3"/>
    <p:sldId id="515" r:id="rId4"/>
    <p:sldId id="519" r:id="rId5"/>
    <p:sldId id="517" r:id="rId6"/>
    <p:sldId id="491" r:id="rId7"/>
    <p:sldId id="492" r:id="rId8"/>
    <p:sldId id="493" r:id="rId9"/>
    <p:sldId id="539" r:id="rId10"/>
    <p:sldId id="494" r:id="rId11"/>
    <p:sldId id="540" r:id="rId12"/>
    <p:sldId id="497" r:id="rId13"/>
    <p:sldId id="496" r:id="rId14"/>
    <p:sldId id="498" r:id="rId15"/>
    <p:sldId id="499" r:id="rId16"/>
    <p:sldId id="518" r:id="rId17"/>
    <p:sldId id="520" r:id="rId18"/>
    <p:sldId id="541" r:id="rId19"/>
    <p:sldId id="500" r:id="rId20"/>
    <p:sldId id="501" r:id="rId21"/>
    <p:sldId id="502" r:id="rId22"/>
    <p:sldId id="503" r:id="rId23"/>
    <p:sldId id="504" r:id="rId24"/>
    <p:sldId id="505" r:id="rId25"/>
    <p:sldId id="527" r:id="rId26"/>
    <p:sldId id="507" r:id="rId27"/>
    <p:sldId id="538" r:id="rId28"/>
    <p:sldId id="535" r:id="rId29"/>
    <p:sldId id="513" r:id="rId30"/>
    <p:sldId id="514" r:id="rId31"/>
    <p:sldId id="542" r:id="rId32"/>
    <p:sldId id="512" r:id="rId33"/>
    <p:sldId id="450" r:id="rId34"/>
    <p:sldId id="533" r:id="rId35"/>
    <p:sldId id="308" r:id="rId36"/>
  </p:sldIdLst>
  <p:sldSz cx="9144000" cy="6858000" type="screen4x3"/>
  <p:notesSz cx="6784975" cy="985678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CC"/>
    <a:srgbClr val="006600"/>
    <a:srgbClr val="CCFFCC"/>
    <a:srgbClr val="CCFF99"/>
    <a:srgbClr val="FFFFCC"/>
    <a:srgbClr val="008000"/>
    <a:srgbClr val="81DEFF"/>
    <a:srgbClr val="99FF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1130" autoAdjust="0"/>
  </p:normalViewPr>
  <p:slideViewPr>
    <p:cSldViewPr snapToGrid="0">
      <p:cViewPr varScale="1">
        <p:scale>
          <a:sx n="60" d="100"/>
          <a:sy n="60" d="100"/>
        </p:scale>
        <p:origin x="-10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48"/>
    </p:cViewPr>
  </p:sorterViewPr>
  <p:notesViewPr>
    <p:cSldViewPr snapToGrid="0">
      <p:cViewPr>
        <p:scale>
          <a:sx n="100" d="100"/>
          <a:sy n="100" d="100"/>
        </p:scale>
        <p:origin x="-2772" y="-72"/>
      </p:cViewPr>
      <p:guideLst>
        <p:guide orient="horz" pos="3106"/>
        <p:guide pos="213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941638" cy="493713"/>
          </a:xfrm>
          <a:prstGeom prst="rect">
            <a:avLst/>
          </a:prstGeom>
          <a:noFill/>
          <a:ln w="12700" cap="sq">
            <a:noFill/>
            <a:miter lim="800000"/>
            <a:headEnd type="none" w="sm" len="sm"/>
            <a:tailEnd type="none" w="sm" len="sm"/>
          </a:ln>
          <a:effectLst/>
        </p:spPr>
        <p:txBody>
          <a:bodyPr vert="horz" wrap="square" lIns="95050" tIns="47525" rIns="95050" bIns="47525" numCol="1" anchor="t" anchorCtr="0" compatLnSpc="1">
            <a:prstTxWarp prst="textNoShape">
              <a:avLst/>
            </a:prstTxWarp>
          </a:bodyPr>
          <a:lstStyle>
            <a:lvl1pPr defTabSz="950864"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843338" y="0"/>
            <a:ext cx="2941637" cy="493713"/>
          </a:xfrm>
          <a:prstGeom prst="rect">
            <a:avLst/>
          </a:prstGeom>
          <a:noFill/>
          <a:ln w="12700" cap="sq">
            <a:noFill/>
            <a:miter lim="800000"/>
            <a:headEnd type="none" w="sm" len="sm"/>
            <a:tailEnd type="none" w="sm" len="sm"/>
          </a:ln>
          <a:effectLst/>
        </p:spPr>
        <p:txBody>
          <a:bodyPr vert="horz" wrap="square" lIns="95050" tIns="47525" rIns="95050" bIns="47525" numCol="1" anchor="t" anchorCtr="0" compatLnSpc="1">
            <a:prstTxWarp prst="textNoShape">
              <a:avLst/>
            </a:prstTxWarp>
          </a:bodyPr>
          <a:lstStyle>
            <a:lvl1pPr algn="r" defTabSz="950864" eaLnBrk="0" hangingPunct="0">
              <a:defRPr sz="1300">
                <a:latin typeface="Times New Roman" pitchFamily="18" charset="0"/>
                <a:cs typeface="Arial" charset="0"/>
              </a:defRPr>
            </a:lvl1pPr>
          </a:lstStyle>
          <a:p>
            <a:pPr>
              <a:defRPr/>
            </a:pPr>
            <a:endParaRPr lang="en-GB"/>
          </a:p>
        </p:txBody>
      </p:sp>
      <p:sp>
        <p:nvSpPr>
          <p:cNvPr id="62468" name="Rectangle 1028"/>
          <p:cNvSpPr>
            <a:spLocks noGrp="1" noChangeArrowheads="1"/>
          </p:cNvSpPr>
          <p:nvPr>
            <p:ph type="ftr" sz="quarter" idx="2"/>
          </p:nvPr>
        </p:nvSpPr>
        <p:spPr bwMode="auto">
          <a:xfrm>
            <a:off x="0" y="9363075"/>
            <a:ext cx="2941638" cy="493713"/>
          </a:xfrm>
          <a:prstGeom prst="rect">
            <a:avLst/>
          </a:prstGeom>
          <a:noFill/>
          <a:ln w="12700" cap="sq">
            <a:noFill/>
            <a:miter lim="800000"/>
            <a:headEnd type="none" w="sm" len="sm"/>
            <a:tailEnd type="none" w="sm" len="sm"/>
          </a:ln>
          <a:effectLst/>
        </p:spPr>
        <p:txBody>
          <a:bodyPr vert="horz" wrap="square" lIns="95050" tIns="47525" rIns="95050" bIns="47525" numCol="1" anchor="b" anchorCtr="0" compatLnSpc="1">
            <a:prstTxWarp prst="textNoShape">
              <a:avLst/>
            </a:prstTxWarp>
          </a:bodyPr>
          <a:lstStyle>
            <a:lvl1pPr defTabSz="950864" eaLnBrk="0" hangingPunct="0">
              <a:defRPr sz="1300">
                <a:latin typeface="Times New Roman" pitchFamily="18" charset="0"/>
                <a:cs typeface="Arial" charset="0"/>
              </a:defRPr>
            </a:lvl1pPr>
          </a:lstStyle>
          <a:p>
            <a:pPr>
              <a:defRPr/>
            </a:pPr>
            <a:endParaRPr lang="en-GB"/>
          </a:p>
        </p:txBody>
      </p:sp>
      <p:sp>
        <p:nvSpPr>
          <p:cNvPr id="62469" name="Rectangle 1029"/>
          <p:cNvSpPr>
            <a:spLocks noGrp="1" noChangeArrowheads="1"/>
          </p:cNvSpPr>
          <p:nvPr>
            <p:ph type="sldNum" sz="quarter" idx="3"/>
          </p:nvPr>
        </p:nvSpPr>
        <p:spPr bwMode="auto">
          <a:xfrm>
            <a:off x="3843338" y="9363075"/>
            <a:ext cx="2941637" cy="493713"/>
          </a:xfrm>
          <a:prstGeom prst="rect">
            <a:avLst/>
          </a:prstGeom>
          <a:noFill/>
          <a:ln w="12700" cap="sq">
            <a:noFill/>
            <a:miter lim="800000"/>
            <a:headEnd type="none" w="sm" len="sm"/>
            <a:tailEnd type="none" w="sm" len="sm"/>
          </a:ln>
          <a:effectLst/>
        </p:spPr>
        <p:txBody>
          <a:bodyPr vert="horz" wrap="square" lIns="95050" tIns="47525" rIns="95050" bIns="47525" numCol="1" anchor="b" anchorCtr="0" compatLnSpc="1">
            <a:prstTxWarp prst="textNoShape">
              <a:avLst/>
            </a:prstTxWarp>
          </a:bodyPr>
          <a:lstStyle>
            <a:lvl1pPr algn="r" defTabSz="950864" eaLnBrk="0" hangingPunct="0">
              <a:defRPr sz="1300">
                <a:latin typeface="Times New Roman" pitchFamily="18" charset="0"/>
                <a:cs typeface="Arial" charset="0"/>
              </a:defRPr>
            </a:lvl1pPr>
          </a:lstStyle>
          <a:p>
            <a:pPr>
              <a:defRPr/>
            </a:pPr>
            <a:fld id="{461F3E56-76B9-411C-BE00-F596B7D444BB}" type="slidenum">
              <a:rPr lang="en-GB"/>
              <a:pPr>
                <a:defRPr/>
              </a:pPr>
              <a:t>‹#›</a:t>
            </a:fld>
            <a:endParaRPr lang="en-GB"/>
          </a:p>
        </p:txBody>
      </p:sp>
    </p:spTree>
    <p:extLst>
      <p:ext uri="{BB962C8B-B14F-4D97-AF65-F5344CB8AC3E}">
        <p14:creationId xmlns:p14="http://schemas.microsoft.com/office/powerpoint/2010/main" val="424296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41638" cy="493713"/>
          </a:xfrm>
          <a:prstGeom prst="rect">
            <a:avLst/>
          </a:prstGeom>
          <a:noFill/>
          <a:ln w="12700" cap="sq">
            <a:noFill/>
            <a:miter lim="800000"/>
            <a:headEnd type="none" w="sm" len="sm"/>
            <a:tailEnd type="none" w="sm" len="sm"/>
          </a:ln>
          <a:effectLst/>
        </p:spPr>
        <p:txBody>
          <a:bodyPr vert="horz" wrap="square" lIns="95050" tIns="47525" rIns="95050" bIns="47525" numCol="1" anchor="t" anchorCtr="0" compatLnSpc="1">
            <a:prstTxWarp prst="textNoShape">
              <a:avLst/>
            </a:prstTxWarp>
          </a:bodyPr>
          <a:lstStyle>
            <a:lvl1pPr defTabSz="950864" eaLnBrk="0" hangingPunct="0">
              <a:defRPr lang="en-GB" sz="1400">
                <a:latin typeface="+mj-lt"/>
                <a:cs typeface="Arial" charset="0"/>
              </a:defRPr>
            </a:lvl1pPr>
          </a:lstStyle>
          <a:p>
            <a:pPr>
              <a:defRPr/>
            </a:pPr>
            <a:r>
              <a:rPr lang="en-US"/>
              <a:t>CS1010 Programming Methodology</a:t>
            </a:r>
          </a:p>
        </p:txBody>
      </p:sp>
      <p:sp>
        <p:nvSpPr>
          <p:cNvPr id="68611" name="Rectangle 4"/>
          <p:cNvSpPr>
            <a:spLocks noGrp="1" noRot="1" noChangeAspect="1" noChangeArrowheads="1" noTextEdit="1"/>
          </p:cNvSpPr>
          <p:nvPr>
            <p:ph type="sldImg" idx="2"/>
          </p:nvPr>
        </p:nvSpPr>
        <p:spPr bwMode="auto">
          <a:xfrm>
            <a:off x="928688" y="739775"/>
            <a:ext cx="4929187" cy="369570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904875" y="4679950"/>
            <a:ext cx="4975225" cy="4437063"/>
          </a:xfrm>
          <a:prstGeom prst="rect">
            <a:avLst/>
          </a:prstGeom>
          <a:noFill/>
          <a:ln w="12700" cap="sq">
            <a:noFill/>
            <a:miter lim="800000"/>
            <a:headEnd type="none" w="sm" len="sm"/>
            <a:tailEnd type="none" w="sm" len="sm"/>
          </a:ln>
          <a:effectLst/>
        </p:spPr>
        <p:txBody>
          <a:bodyPr vert="horz" wrap="square" lIns="95050" tIns="47525" rIns="95050" bIns="4752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363075"/>
            <a:ext cx="2941638" cy="493713"/>
          </a:xfrm>
          <a:prstGeom prst="rect">
            <a:avLst/>
          </a:prstGeom>
          <a:noFill/>
          <a:ln w="12700" cap="sq">
            <a:noFill/>
            <a:miter lim="800000"/>
            <a:headEnd type="none" w="sm" len="sm"/>
            <a:tailEnd type="none" w="sm" len="sm"/>
          </a:ln>
          <a:effectLst/>
        </p:spPr>
        <p:txBody>
          <a:bodyPr vert="horz" wrap="square" lIns="95050" tIns="47525" rIns="95050" bIns="47525" numCol="1" anchor="b" anchorCtr="0" compatLnSpc="1">
            <a:prstTxWarp prst="textNoShape">
              <a:avLst/>
            </a:prstTxWarp>
          </a:bodyPr>
          <a:lstStyle>
            <a:lvl1pPr defTabSz="950864" eaLnBrk="0" hangingPunct="0">
              <a:defRPr sz="1300">
                <a:latin typeface="Times New Roman" pitchFamily="18" charset="0"/>
                <a:cs typeface="Arial" charset="0"/>
              </a:defRPr>
            </a:lvl1pPr>
          </a:lstStyle>
          <a:p>
            <a:pPr>
              <a:defRPr/>
            </a:pPr>
            <a:endParaRPr lang="en-GB"/>
          </a:p>
        </p:txBody>
      </p:sp>
      <p:sp>
        <p:nvSpPr>
          <p:cNvPr id="60423" name="Rectangle 7"/>
          <p:cNvSpPr>
            <a:spLocks noGrp="1" noChangeArrowheads="1"/>
          </p:cNvSpPr>
          <p:nvPr>
            <p:ph type="sldNum" sz="quarter" idx="5"/>
          </p:nvPr>
        </p:nvSpPr>
        <p:spPr bwMode="auto">
          <a:xfrm>
            <a:off x="3843338" y="9363075"/>
            <a:ext cx="2941637" cy="493713"/>
          </a:xfrm>
          <a:prstGeom prst="rect">
            <a:avLst/>
          </a:prstGeom>
          <a:noFill/>
          <a:ln w="12700" cap="sq">
            <a:noFill/>
            <a:miter lim="800000"/>
            <a:headEnd type="none" w="sm" len="sm"/>
            <a:tailEnd type="none" w="sm" len="sm"/>
          </a:ln>
          <a:effectLst/>
        </p:spPr>
        <p:txBody>
          <a:bodyPr vert="horz" wrap="square" lIns="95050" tIns="47525" rIns="95050" bIns="47525" numCol="1" anchor="b" anchorCtr="0" compatLnSpc="1">
            <a:prstTxWarp prst="textNoShape">
              <a:avLst/>
            </a:prstTxWarp>
          </a:bodyPr>
          <a:lstStyle>
            <a:lvl1pPr algn="r" defTabSz="950864" eaLnBrk="0" hangingPunct="0">
              <a:defRPr sz="1300">
                <a:latin typeface="Times New Roman" pitchFamily="18" charset="0"/>
                <a:cs typeface="Arial" charset="0"/>
              </a:defRPr>
            </a:lvl1pPr>
          </a:lstStyle>
          <a:p>
            <a:pPr>
              <a:defRPr/>
            </a:pPr>
            <a:fld id="{C4E500B9-6AA9-4010-B20D-CCAFADC6403F}" type="slidenum">
              <a:rPr lang="en-GB"/>
              <a:pPr>
                <a:defRPr/>
              </a:pPr>
              <a:t>‹#›</a:t>
            </a:fld>
            <a:endParaRPr lang="en-GB"/>
          </a:p>
        </p:txBody>
      </p:sp>
      <p:sp>
        <p:nvSpPr>
          <p:cNvPr id="8" name="Date Placeholder 7"/>
          <p:cNvSpPr>
            <a:spLocks noGrp="1"/>
          </p:cNvSpPr>
          <p:nvPr>
            <p:ph type="dt" idx="1"/>
          </p:nvPr>
        </p:nvSpPr>
        <p:spPr>
          <a:xfrm>
            <a:off x="3843338" y="0"/>
            <a:ext cx="2940050" cy="493713"/>
          </a:xfrm>
          <a:prstGeom prst="rect">
            <a:avLst/>
          </a:prstGeom>
        </p:spPr>
        <p:txBody>
          <a:bodyPr vert="horz" lIns="91282" tIns="45641" rIns="91282" bIns="45641" rtlCol="0"/>
          <a:lstStyle>
            <a:lvl1pPr algn="r">
              <a:defRPr sz="1200">
                <a:latin typeface="Arial" charset="0"/>
                <a:cs typeface="Arial" charset="0"/>
              </a:defRPr>
            </a:lvl1pPr>
          </a:lstStyle>
          <a:p>
            <a:pPr>
              <a:defRPr/>
            </a:pPr>
            <a:fld id="{E25FED15-4861-41BC-8D35-79B1E90CA9F6}" type="datetimeFigureOut">
              <a:rPr lang="en-US"/>
              <a:pPr>
                <a:defRPr/>
              </a:pPr>
              <a:t>9/30/2013</a:t>
            </a:fld>
            <a:endParaRPr lang="en-US"/>
          </a:p>
        </p:txBody>
      </p:sp>
    </p:spTree>
    <p:extLst>
      <p:ext uri="{BB962C8B-B14F-4D97-AF65-F5344CB8AC3E}">
        <p14:creationId xmlns:p14="http://schemas.microsoft.com/office/powerpoint/2010/main" val="239418648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smtClean="0"/>
              <a:t>CS1010 </a:t>
            </a:r>
            <a:r>
              <a:rPr dirty="0"/>
              <a:t>Programming Methodology</a:t>
            </a:r>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w="9525"/>
        </p:spPr>
        <p:txBody>
          <a:bodyPr/>
          <a:lstStyle/>
          <a:p>
            <a:pPr eaLnBrk="1" hangingPunct="1"/>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928688" y="739775"/>
            <a:ext cx="4927600" cy="3695700"/>
          </a:xfrm>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still have 30 variables by using array, but</a:t>
            </a:r>
            <a:r>
              <a:rPr lang="en-US" baseline="0" dirty="0" smtClean="0"/>
              <a:t> no need to define them one by one – this comes quite handy in case there are a lot of similar variables to declare.</a:t>
            </a:r>
            <a:endParaRPr lang="en-SG"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928688" y="739775"/>
            <a:ext cx="4927600" cy="3695700"/>
          </a:xfrm>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mj-lt"/>
              <a:buNone/>
            </a:pPr>
            <a:endParaRPr lang="en-SG"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 typeface="Calibri" pitchFamily="34" charset="0"/>
              <a:buNone/>
              <a:tabLst/>
              <a:defRPr/>
            </a:pPr>
            <a:r>
              <a:rPr lang="en-US" dirty="0" smtClean="0"/>
              <a:t>You still need</a:t>
            </a:r>
            <a:r>
              <a:rPr lang="en-US" baseline="0" dirty="0" smtClean="0"/>
              <a:t> to initialize array before using it – this is the same as primitive data type such as </a:t>
            </a:r>
            <a:r>
              <a:rPr lang="en-US" baseline="0" dirty="0" err="1" smtClean="0"/>
              <a:t>int</a:t>
            </a:r>
            <a:r>
              <a:rPr lang="en-US" baseline="0" dirty="0" smtClean="0"/>
              <a:t>, double…</a:t>
            </a:r>
            <a:endParaRPr lang="en-SG"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Arial" pitchFamily="34" charset="0"/>
              <a:buNone/>
            </a:pPr>
            <a:r>
              <a:rPr lang="en-US" dirty="0" smtClean="0"/>
              <a:t>For all problems using array, we will state</a:t>
            </a:r>
            <a:r>
              <a:rPr lang="en-US" baseline="0" dirty="0" smtClean="0"/>
              <a:t> the maximum size of the array. So there is no need to use variable-length arrays. Students may always define an array according to maximum size.</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9011" indent="-229011"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mj-lt"/>
              <a:buNone/>
            </a:pPr>
            <a:endParaRPr lang="en-US"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mj-lt"/>
              <a:buNone/>
            </a:pPr>
            <a:r>
              <a:rPr lang="en-US" dirty="0" smtClean="0"/>
              <a:t>The right</a:t>
            </a:r>
            <a:r>
              <a:rPr lang="en-US" baseline="0" dirty="0" smtClean="0"/>
              <a:t> hand-side</a:t>
            </a:r>
            <a:r>
              <a:rPr lang="en-US" dirty="0" smtClean="0"/>
              <a:t> version is more scalable,</a:t>
            </a:r>
            <a:r>
              <a:rPr lang="en-US" baseline="0" dirty="0" smtClean="0"/>
              <a:t> e.g., when you have 10 or even 20 denominations</a:t>
            </a:r>
            <a:endParaRPr lang="en-US"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solidFill>
                  <a:prstClr val="black"/>
                </a:solidFill>
              </a:rPr>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r>
              <a:rPr lang="en-US" dirty="0" smtClean="0">
                <a:latin typeface="Courier New" pitchFamily="49" charset="0"/>
                <a:cs typeface="Courier New" pitchFamily="49" charset="0"/>
              </a:rPr>
              <a:t>if (!found[</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r>
              <a:rPr lang="en-US" dirty="0" smtClean="0"/>
              <a:t> is equivalent to </a:t>
            </a:r>
            <a:r>
              <a:rPr lang="en-US" dirty="0" smtClean="0">
                <a:latin typeface="Courier New" pitchFamily="49" charset="0"/>
                <a:cs typeface="Courier New" pitchFamily="49" charset="0"/>
              </a:rPr>
              <a:t>if (found[</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30612" indent="-230612" algn="l" eaLnBrk="1" hangingPunct="1"/>
            <a:r>
              <a:rPr lang="en-US" sz="1200" kern="1200" dirty="0" smtClean="0">
                <a:solidFill>
                  <a:schemeClr val="tx1"/>
                </a:solidFill>
                <a:effectLst/>
                <a:latin typeface="Times New Roman" pitchFamily="18" charset="0"/>
                <a:ea typeface="+mn-ea"/>
                <a:cs typeface="Arial" charset="0"/>
              </a:rPr>
              <a:t>The system is able to calculate how many bytes to advance the pointer to the next array element, since it knows the type of the array element. For instance, for the code above </a:t>
            </a:r>
            <a:r>
              <a:rPr lang="en-US" sz="1200" b="1" kern="1200" dirty="0" smtClean="0">
                <a:solidFill>
                  <a:schemeClr val="tx1"/>
                </a:solidFill>
                <a:effectLst/>
                <a:latin typeface="Times New Roman" pitchFamily="18" charset="0"/>
                <a:ea typeface="+mn-ea"/>
                <a:cs typeface="Arial" charset="0"/>
              </a:rPr>
              <a:t>p++</a:t>
            </a:r>
            <a:r>
              <a:rPr lang="en-US" sz="1200" kern="1200" dirty="0" smtClean="0">
                <a:solidFill>
                  <a:schemeClr val="tx1"/>
                </a:solidFill>
                <a:effectLst/>
                <a:latin typeface="Times New Roman" pitchFamily="18" charset="0"/>
                <a:ea typeface="+mn-ea"/>
                <a:cs typeface="Arial" charset="0"/>
              </a:rPr>
              <a:t> will advance </a:t>
            </a:r>
            <a:r>
              <a:rPr lang="en-US" sz="1200" b="1" kern="1200" dirty="0" smtClean="0">
                <a:solidFill>
                  <a:schemeClr val="tx1"/>
                </a:solidFill>
                <a:effectLst/>
                <a:latin typeface="Times New Roman" pitchFamily="18" charset="0"/>
                <a:ea typeface="+mn-ea"/>
                <a:cs typeface="Arial" charset="0"/>
              </a:rPr>
              <a:t>p</a:t>
            </a:r>
            <a:r>
              <a:rPr lang="en-US" sz="1200" kern="1200" dirty="0" smtClean="0">
                <a:solidFill>
                  <a:schemeClr val="tx1"/>
                </a:solidFill>
                <a:effectLst/>
                <a:latin typeface="Times New Roman" pitchFamily="18" charset="0"/>
                <a:ea typeface="+mn-ea"/>
                <a:cs typeface="Arial" charset="0"/>
              </a:rPr>
              <a:t> by 4 bytes (since </a:t>
            </a:r>
            <a:r>
              <a:rPr lang="en-US" sz="1200" b="1" kern="1200" dirty="0" err="1" smtClean="0">
                <a:solidFill>
                  <a:schemeClr val="tx1"/>
                </a:solidFill>
                <a:effectLst/>
                <a:latin typeface="Times New Roman" pitchFamily="18" charset="0"/>
                <a:ea typeface="+mn-ea"/>
                <a:cs typeface="Arial" charset="0"/>
              </a:rPr>
              <a:t>int</a:t>
            </a:r>
            <a:r>
              <a:rPr lang="en-US" sz="1200" kern="1200" dirty="0" smtClean="0">
                <a:solidFill>
                  <a:schemeClr val="tx1"/>
                </a:solidFill>
                <a:effectLst/>
                <a:latin typeface="Times New Roman" pitchFamily="18" charset="0"/>
                <a:ea typeface="+mn-ea"/>
                <a:cs typeface="Arial" charset="0"/>
              </a:rPr>
              <a:t> takes up 32 bits in </a:t>
            </a:r>
            <a:r>
              <a:rPr lang="en-US" sz="1200" kern="1200" dirty="0" err="1" smtClean="0">
                <a:solidFill>
                  <a:schemeClr val="tx1"/>
                </a:solidFill>
                <a:effectLst/>
                <a:latin typeface="Times New Roman" pitchFamily="18" charset="0"/>
                <a:ea typeface="+mn-ea"/>
                <a:cs typeface="Arial" charset="0"/>
              </a:rPr>
              <a:t>sunfire</a:t>
            </a:r>
            <a:r>
              <a:rPr lang="en-US" sz="1200" kern="1200" dirty="0" smtClean="0">
                <a:solidFill>
                  <a:schemeClr val="tx1"/>
                </a:solidFill>
                <a:effectLst/>
                <a:latin typeface="Times New Roman" pitchFamily="18" charset="0"/>
                <a:ea typeface="+mn-ea"/>
                <a:cs typeface="Arial" charset="0"/>
              </a:rPr>
              <a:t>). If the type of the array element is changed to </a:t>
            </a:r>
            <a:r>
              <a:rPr lang="en-US" sz="1200" b="1" kern="1200" dirty="0" smtClean="0">
                <a:solidFill>
                  <a:schemeClr val="tx1"/>
                </a:solidFill>
                <a:effectLst/>
                <a:latin typeface="Times New Roman" pitchFamily="18" charset="0"/>
                <a:ea typeface="+mn-ea"/>
                <a:cs typeface="Arial" charset="0"/>
              </a:rPr>
              <a:t>double</a:t>
            </a:r>
            <a:r>
              <a:rPr lang="en-US" sz="1200" kern="1200" dirty="0" smtClean="0">
                <a:solidFill>
                  <a:schemeClr val="tx1"/>
                </a:solidFill>
                <a:effectLst/>
                <a:latin typeface="Times New Roman" pitchFamily="18" charset="0"/>
                <a:ea typeface="+mn-ea"/>
                <a:cs typeface="Arial" charset="0"/>
              </a:rPr>
              <a:t> for example, </a:t>
            </a:r>
            <a:r>
              <a:rPr lang="en-US" sz="1200" b="1" kern="1200" dirty="0" smtClean="0">
                <a:solidFill>
                  <a:schemeClr val="tx1"/>
                </a:solidFill>
                <a:effectLst/>
                <a:latin typeface="Times New Roman" pitchFamily="18" charset="0"/>
                <a:ea typeface="+mn-ea"/>
                <a:cs typeface="Arial" charset="0"/>
              </a:rPr>
              <a:t>p++</a:t>
            </a:r>
            <a:r>
              <a:rPr lang="en-US" sz="1200" kern="1200" dirty="0" smtClean="0">
                <a:solidFill>
                  <a:schemeClr val="tx1"/>
                </a:solidFill>
                <a:effectLst/>
                <a:latin typeface="Times New Roman" pitchFamily="18" charset="0"/>
                <a:ea typeface="+mn-ea"/>
                <a:cs typeface="Arial" charset="0"/>
              </a:rPr>
              <a:t> will advance 8 bytes to the next element correctly.</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9011" indent="-229011" eaLnBrk="1" hangingPunct="1">
              <a:buFont typeface="+mj-lt"/>
              <a:buNone/>
            </a:pPr>
            <a:r>
              <a:rPr lang="en-US" dirty="0" smtClean="0"/>
              <a:t>This is a common error.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9011" marR="0" indent="-229011" algn="l" defTabSz="914400" rtl="0" eaLnBrk="1" fontAlgn="base" latinLnBrk="0" hangingPunct="1">
              <a:lnSpc>
                <a:spcPct val="100000"/>
              </a:lnSpc>
              <a:spcBef>
                <a:spcPct val="30000"/>
              </a:spcBef>
              <a:spcAft>
                <a:spcPct val="0"/>
              </a:spcAft>
              <a:buClrTx/>
              <a:buSzTx/>
              <a:buFont typeface="+mj-lt"/>
              <a:buNone/>
              <a:tabLst/>
              <a:defRPr/>
            </a:pP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r>
              <a:rPr lang="en-US" dirty="0" smtClean="0"/>
              <a:t>In C language, there is</a:t>
            </a:r>
            <a:r>
              <a:rPr lang="en-US" baseline="0" dirty="0" smtClean="0"/>
              <a:t> no boundary checking from compiler. Therefore you need to be careful by yourself.</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9011" indent="-229011" eaLnBrk="1" hangingPunct="1">
              <a:buFont typeface="+mj-lt"/>
              <a:buNone/>
            </a:pP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Arial" pitchFamily="34" charset="0"/>
              <a:buNone/>
            </a:pPr>
            <a:r>
              <a:rPr lang="en-US" b="1" dirty="0" err="1" smtClean="0"/>
              <a:t>arr</a:t>
            </a:r>
            <a:r>
              <a:rPr lang="en-US" dirty="0" smtClean="0"/>
              <a:t> actually is a pointer defined in</a:t>
            </a:r>
            <a:r>
              <a:rPr lang="en-US" baseline="0" dirty="0" smtClean="0"/>
              <a:t> the function </a:t>
            </a:r>
            <a:r>
              <a:rPr lang="en-US" baseline="0" dirty="0" err="1" smtClean="0">
                <a:latin typeface="+mn-lt"/>
              </a:rPr>
              <a:t>sumArray</a:t>
            </a:r>
            <a:r>
              <a:rPr lang="en-US" baseline="0" dirty="0" smtClean="0"/>
              <a:t>. From here you can see the close relationship between array and pointer: we can write pointer </a:t>
            </a:r>
            <a:r>
              <a:rPr lang="en-US" baseline="0" dirty="0" err="1" smtClean="0"/>
              <a:t>arr</a:t>
            </a:r>
            <a:r>
              <a:rPr lang="en-US" baseline="0" dirty="0" smtClean="0"/>
              <a:t> in </a:t>
            </a:r>
            <a:r>
              <a:rPr lang="en-US" i="1" baseline="0" dirty="0" smtClean="0"/>
              <a:t>array notation </a:t>
            </a:r>
            <a:r>
              <a:rPr lang="en-US" baseline="0" dirty="0" smtClean="0"/>
              <a:t>or </a:t>
            </a:r>
            <a:r>
              <a:rPr lang="en-US" i="1" baseline="0" dirty="0" smtClean="0"/>
              <a:t>pointer notation</a:t>
            </a:r>
            <a:r>
              <a:rPr lang="en-US" baseline="0" dirty="0" smtClean="0"/>
              <a:t>, both works exactly the same!</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Arial" pitchFamily="34" charset="0"/>
              <a:buNone/>
            </a:pPr>
            <a:r>
              <a:rPr lang="en-US" dirty="0" smtClean="0"/>
              <a:t>The second way</a:t>
            </a:r>
            <a:r>
              <a:rPr lang="en-US" baseline="0" dirty="0" smtClean="0"/>
              <a:t> (array notation) is more readable to human beings (except those seasoned programmers) although both works equally for computer.</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5808" indent="-225808"/>
            <a:endParaRPr lang="en-US"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t>CS1010 Programming Methodology</a:t>
            </a: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9011" indent="-229011" eaLnBrk="1" hangingPunct="1">
              <a:buFont typeface="Calibri" pitchFamily="34" charset="0"/>
              <a:buNone/>
            </a:pP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r>
              <a:rPr lang="en-US" dirty="0" smtClean="0"/>
              <a:t>This task</a:t>
            </a:r>
            <a:r>
              <a:rPr lang="en-US" baseline="0" dirty="0" smtClean="0"/>
              <a:t> </a:t>
            </a:r>
            <a:r>
              <a:rPr lang="en-US" dirty="0" smtClean="0"/>
              <a:t>is quite tough. It requires both universal (for all) and existential (there exists) argument, and involves nested loops.</a:t>
            </a:r>
          </a:p>
          <a:p>
            <a:pPr marL="0" indent="0" eaLnBrk="1" hangingPunct="1">
              <a:buFont typeface="Calibri" pitchFamily="34" charset="0"/>
              <a:buNone/>
            </a:pPr>
            <a:r>
              <a:rPr lang="en-US" dirty="0" smtClean="0"/>
              <a:t>This will be a</a:t>
            </a:r>
            <a:r>
              <a:rPr lang="en-US" baseline="0" dirty="0" smtClean="0"/>
              <a:t> take-home exercise and we will discuss it next week.</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p:spPr>
        <p:txBody>
          <a:bodyPr/>
          <a:lstStyle/>
          <a:p>
            <a:pPr marL="227013" indent="-227013"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p:spPr>
        <p:txBody>
          <a:bodyPr/>
          <a:lstStyle/>
          <a:p>
            <a:pPr marL="227409" indent="-227409"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mj-lt"/>
              <a:buNone/>
            </a:pPr>
            <a:endParaRPr lang="en-US" b="0"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5808" indent="-225808"/>
            <a:endParaRPr lang="en-US"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928688" y="739775"/>
            <a:ext cx="4927600" cy="3695700"/>
          </a:xfrm>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Calibri" pitchFamily="34" charset="0"/>
              <a:buNone/>
            </a:pPr>
            <a:endParaRPr lang="en-US" b="0"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928688" y="739775"/>
            <a:ext cx="4927600" cy="36957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25808" indent="-225808"/>
            <a:r>
              <a:rPr lang="en-US" dirty="0" smtClean="0"/>
              <a:t>This design is too lame and error-prone.</a:t>
            </a:r>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928688" y="739775"/>
            <a:ext cx="4927600" cy="3695700"/>
          </a:xfrm>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mj-lt"/>
              <a:buNone/>
            </a:pPr>
            <a:endParaRPr lang="en-US" baseline="0"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928688" y="739775"/>
            <a:ext cx="4927600" cy="3695700"/>
          </a:xfrm>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indent="0">
              <a:buFont typeface="+mj-lt"/>
              <a:buNone/>
            </a:pPr>
            <a:r>
              <a:rPr lang="en-US" dirty="0" err="1" smtClean="0"/>
              <a:t>int</a:t>
            </a:r>
            <a:r>
              <a:rPr lang="en-US" dirty="0" smtClean="0"/>
              <a:t> c[30]</a:t>
            </a:r>
            <a:r>
              <a:rPr lang="en-US" baseline="0" dirty="0" smtClean="0"/>
              <a:t> w</a:t>
            </a:r>
            <a:r>
              <a:rPr lang="en-US" dirty="0" smtClean="0"/>
              <a:t>ill create an array of </a:t>
            </a:r>
            <a:r>
              <a:rPr lang="en-US" baseline="0" dirty="0" smtClean="0"/>
              <a:t>30 </a:t>
            </a:r>
            <a:r>
              <a:rPr lang="en-US" dirty="0" smtClean="0"/>
              <a:t>continuously</a:t>
            </a:r>
            <a:r>
              <a:rPr lang="en-US" baseline="0" dirty="0" smtClean="0"/>
              <a:t> slots, each is an integer variable.</a:t>
            </a:r>
          </a:p>
          <a:p>
            <a:pPr marL="0" indent="0">
              <a:buFont typeface="+mj-lt"/>
              <a:buNone/>
            </a:pPr>
            <a:r>
              <a:rPr lang="en-US" baseline="0" dirty="0" smtClean="0"/>
              <a:t>Pay attention that array index starts from 0!</a:t>
            </a:r>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a:solidFill>
                  <a:srgbClr val="000000"/>
                </a:solidFill>
              </a:rPr>
              <a:t>Week6 - </a:t>
            </a:r>
            <a:fld id="{1C32B94C-36FD-4F93-A343-CD819190AE24}" type="slidenum">
              <a:rPr>
                <a:solidFill>
                  <a:srgbClr val="000000"/>
                </a:solidFill>
              </a:rPr>
              <a:pPr>
                <a:defRPr/>
              </a:pPr>
              <a:t>‹#›</a:t>
            </a:fld>
            <a:endParaRPr>
              <a:solidFill>
                <a:srgbClr val="000000"/>
              </a:solidFill>
            </a:endParaRPr>
          </a:p>
        </p:txBody>
      </p:sp>
    </p:spTree>
    <p:extLst>
      <p:ext uri="{BB962C8B-B14F-4D97-AF65-F5344CB8AC3E}">
        <p14:creationId xmlns:p14="http://schemas.microsoft.com/office/powerpoint/2010/main" val="24748600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a:solidFill>
                  <a:srgbClr val="000000"/>
                </a:solidFill>
              </a:rPr>
              <a:t>Week6 - </a:t>
            </a:r>
            <a:fld id="{862EAC80-4D47-4337-9794-8D7627173231}"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563025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a:solidFill>
                  <a:srgbClr val="000000"/>
                </a:solidFill>
              </a:rPr>
              <a:t>Week6 - </a:t>
            </a:r>
            <a:fld id="{D2E41109-7A88-4B65-A09E-B69326577230}" type="slidenum">
              <a:rPr>
                <a:solidFill>
                  <a:srgbClr val="000000"/>
                </a:solidFill>
              </a:rPr>
              <a:pPr>
                <a:defRPr/>
              </a:pPr>
              <a:t>‹#›</a:t>
            </a:fld>
            <a:endParaRPr>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7604869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dirty="0" smtClean="0">
                <a:solidFill>
                  <a:srgbClr val="000000"/>
                </a:solidFill>
              </a:rPr>
              <a:t>CS1010 (AY2011/2 Semester 1)</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a:solidFill>
                  <a:srgbClr val="000000"/>
                </a:solidFill>
              </a:rPr>
              <a:t>Week6 - </a:t>
            </a:r>
            <a:fld id="{9061B80F-24BC-49AF-ABDC-3479B6B28098}" type="slidenum">
              <a:rPr>
                <a:solidFill>
                  <a:srgbClr val="000000"/>
                </a:solidFill>
              </a:rPr>
              <a:pPr>
                <a:defRPr/>
              </a:pPr>
              <a:t>‹#›</a:t>
            </a:fld>
            <a:endParaRPr>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3955324405"/>
      </p:ext>
    </p:extLst>
  </p:cSld>
  <p:clrMap bg1="lt1" tx1="dk1" bg2="lt2" tx2="dk2" accent1="accent1" accent2="accent2" accent3="accent3" accent4="accent4" accent5="accent5" accent6="accent6" hlink="hlink" folHlink="folHlink"/>
  <p:sldLayoutIdLst>
    <p:sldLayoutId id="2147484929" r:id="rId1"/>
    <p:sldLayoutId id="2147484930" r:id="rId2"/>
    <p:sldLayoutId id="2147484934" r:id="rId3"/>
  </p:sldLayoutIdLst>
  <p:transition/>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17744" y="2170093"/>
            <a:ext cx="8153400" cy="19082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5000">
                <a:solidFill>
                  <a:srgbClr val="FFFFFF"/>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GB" sz="3600" b="1" dirty="0" smtClean="0">
                <a:solidFill>
                  <a:srgbClr val="C00000"/>
                </a:solidFill>
              </a:rPr>
              <a:t>CS1010: Programming Methodology</a:t>
            </a:r>
          </a:p>
          <a:p>
            <a:pPr algn="ctr" eaLnBrk="1" hangingPunct="1"/>
            <a:r>
              <a:rPr lang="en-GB" sz="5400" b="1" dirty="0">
                <a:solidFill>
                  <a:srgbClr val="C00000"/>
                </a:solidFill>
              </a:rPr>
              <a:t/>
            </a:r>
            <a:br>
              <a:rPr lang="en-GB" sz="5400" b="1" dirty="0">
                <a:solidFill>
                  <a:srgbClr val="C00000"/>
                </a:solidFill>
              </a:rPr>
            </a:br>
            <a:r>
              <a:rPr lang="en-GB" sz="2800" b="1" dirty="0">
                <a:solidFill>
                  <a:schemeClr val="bg1"/>
                </a:solidFill>
              </a:rPr>
              <a:t>Lecture </a:t>
            </a:r>
            <a:r>
              <a:rPr lang="en-GB" sz="2800" b="1" dirty="0" smtClean="0">
                <a:solidFill>
                  <a:schemeClr val="bg1"/>
                </a:solidFill>
              </a:rPr>
              <a:t>7: One-dimensional Arrays</a:t>
            </a:r>
            <a:endParaRPr lang="en-GB" sz="2800" b="1" dirty="0" smtClean="0">
              <a:solidFill>
                <a:srgbClr val="C00000"/>
              </a:solidFill>
            </a:endParaRPr>
          </a:p>
        </p:txBody>
      </p:sp>
      <p:pic>
        <p:nvPicPr>
          <p:cNvPr id="4" name="Picture 2" descr="C:\modules\CG1101\admin\CoBrand-DepOfComputerScien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5334000"/>
            <a:ext cx="3657600" cy="833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Introducing </a:t>
            </a:r>
            <a:r>
              <a:rPr lang="en-GB" dirty="0"/>
              <a:t>Array </a:t>
            </a:r>
            <a:r>
              <a:rPr lang="en-GB" dirty="0" smtClean="0"/>
              <a:t>(3/4)</a:t>
            </a:r>
            <a:endParaRPr lang="en-SG" dirty="0"/>
          </a:p>
        </p:txBody>
      </p:sp>
      <p:sp>
        <p:nvSpPr>
          <p:cNvPr id="3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1"/>
          <p:cNvGrpSpPr/>
          <p:nvPr/>
        </p:nvGrpSpPr>
        <p:grpSpPr>
          <a:xfrm>
            <a:off x="1633789" y="1508009"/>
            <a:ext cx="5430504" cy="1189037"/>
            <a:chOff x="1633789" y="1646238"/>
            <a:chExt cx="5430504" cy="1189037"/>
          </a:xfrm>
        </p:grpSpPr>
        <p:grpSp>
          <p:nvGrpSpPr>
            <p:cNvPr id="3" name="Group 39"/>
            <p:cNvGrpSpPr>
              <a:grpSpLocks/>
            </p:cNvGrpSpPr>
            <p:nvPr/>
          </p:nvGrpSpPr>
          <p:grpSpPr bwMode="auto">
            <a:xfrm>
              <a:off x="1633789" y="2195513"/>
              <a:ext cx="5430504" cy="639762"/>
              <a:chOff x="1506254" y="2069828"/>
              <a:chExt cx="5430806" cy="639522"/>
            </a:xfrm>
          </p:grpSpPr>
          <p:grpSp>
            <p:nvGrpSpPr>
              <p:cNvPr id="4" name="Group 35"/>
              <p:cNvGrpSpPr>
                <a:grpSpLocks/>
              </p:cNvGrpSpPr>
              <p:nvPr/>
            </p:nvGrpSpPr>
            <p:grpSpPr bwMode="auto">
              <a:xfrm>
                <a:off x="1531004" y="2069828"/>
                <a:ext cx="5406056" cy="307766"/>
                <a:chOff x="1531004" y="2069828"/>
                <a:chExt cx="5406056" cy="307766"/>
              </a:xfrm>
            </p:grpSpPr>
            <p:sp>
              <p:nvSpPr>
                <p:cNvPr id="21526" name="TextBox 15"/>
                <p:cNvSpPr txBox="1">
                  <a:spLocks noChangeArrowheads="1"/>
                </p:cNvSpPr>
                <p:nvPr/>
              </p:nvSpPr>
              <p:spPr bwMode="auto">
                <a:xfrm>
                  <a:off x="1531004" y="2069828"/>
                  <a:ext cx="489400" cy="30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c[0]</a:t>
                  </a:r>
                  <a:endParaRPr lang="en-SG" sz="1400"/>
                </a:p>
              </p:txBody>
            </p:sp>
            <p:sp>
              <p:nvSpPr>
                <p:cNvPr id="21527" name="TextBox 17"/>
                <p:cNvSpPr txBox="1">
                  <a:spLocks noChangeArrowheads="1"/>
                </p:cNvSpPr>
                <p:nvPr/>
              </p:nvSpPr>
              <p:spPr bwMode="auto">
                <a:xfrm>
                  <a:off x="203367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c[1]</a:t>
                  </a:r>
                  <a:endParaRPr lang="en-SG" sz="1400"/>
                </a:p>
              </p:txBody>
            </p:sp>
            <p:sp>
              <p:nvSpPr>
                <p:cNvPr id="21528" name="TextBox 19"/>
                <p:cNvSpPr txBox="1">
                  <a:spLocks noChangeArrowheads="1"/>
                </p:cNvSpPr>
                <p:nvPr/>
              </p:nvSpPr>
              <p:spPr bwMode="auto">
                <a:xfrm>
                  <a:off x="2583969"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c[2]</a:t>
                  </a:r>
                  <a:endParaRPr lang="en-SG" sz="1400" dirty="0"/>
                </a:p>
              </p:txBody>
            </p:sp>
            <p:sp>
              <p:nvSpPr>
                <p:cNvPr id="21529" name="TextBox 21"/>
                <p:cNvSpPr txBox="1">
                  <a:spLocks noChangeArrowheads="1"/>
                </p:cNvSpPr>
                <p:nvPr/>
              </p:nvSpPr>
              <p:spPr bwMode="auto">
                <a:xfrm>
                  <a:off x="3134771"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c[3]</a:t>
                  </a:r>
                  <a:endParaRPr lang="en-SG" sz="1400" dirty="0"/>
                </a:p>
              </p:txBody>
            </p:sp>
            <p:sp>
              <p:nvSpPr>
                <p:cNvPr id="21530" name="TextBox 23"/>
                <p:cNvSpPr txBox="1">
                  <a:spLocks noChangeArrowheads="1"/>
                </p:cNvSpPr>
                <p:nvPr/>
              </p:nvSpPr>
              <p:spPr bwMode="auto">
                <a:xfrm>
                  <a:off x="3693288"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t>
                  </a:r>
                  <a:endParaRPr lang="en-SG" sz="1400"/>
                </a:p>
              </p:txBody>
            </p:sp>
            <p:sp>
              <p:nvSpPr>
                <p:cNvPr id="21531" name="TextBox 37"/>
                <p:cNvSpPr txBox="1">
                  <a:spLocks noChangeArrowheads="1"/>
                </p:cNvSpPr>
                <p:nvPr/>
              </p:nvSpPr>
              <p:spPr bwMode="auto">
                <a:xfrm>
                  <a:off x="6314645" y="2069828"/>
                  <a:ext cx="622415" cy="30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c[29]</a:t>
                  </a:r>
                  <a:endParaRPr lang="en-SG" sz="1400" dirty="0"/>
                </a:p>
              </p:txBody>
            </p:sp>
          </p:grpSp>
          <p:grpSp>
            <p:nvGrpSpPr>
              <p:cNvPr id="5" name="Group 34"/>
              <p:cNvGrpSpPr>
                <a:grpSpLocks/>
              </p:cNvGrpSpPr>
              <p:nvPr/>
            </p:nvGrpSpPr>
            <p:grpSpPr bwMode="auto">
              <a:xfrm>
                <a:off x="1506254" y="2366462"/>
                <a:ext cx="5415638" cy="342888"/>
                <a:chOff x="1506254" y="2366462"/>
                <a:chExt cx="5415638" cy="342888"/>
              </a:xfrm>
            </p:grpSpPr>
            <p:grpSp>
              <p:nvGrpSpPr>
                <p:cNvPr id="6" name="Group 27"/>
                <p:cNvGrpSpPr>
                  <a:grpSpLocks/>
                </p:cNvGrpSpPr>
                <p:nvPr/>
              </p:nvGrpSpPr>
              <p:grpSpPr bwMode="auto">
                <a:xfrm>
                  <a:off x="1506254" y="2366462"/>
                  <a:ext cx="2687464" cy="342888"/>
                  <a:chOff x="1493375" y="2368609"/>
                  <a:chExt cx="2687464" cy="342888"/>
                </a:xfrm>
              </p:grpSpPr>
              <p:sp>
                <p:nvSpPr>
                  <p:cNvPr id="21521" name="Rectangle 6"/>
                  <p:cNvSpPr>
                    <a:spLocks noChangeArrowheads="1"/>
                  </p:cNvSpPr>
                  <p:nvPr/>
                </p:nvSpPr>
                <p:spPr bwMode="auto">
                  <a:xfrm>
                    <a:off x="1493375"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522" name="Rectangle 16"/>
                  <p:cNvSpPr>
                    <a:spLocks noChangeArrowheads="1"/>
                  </p:cNvSpPr>
                  <p:nvPr/>
                </p:nvSpPr>
                <p:spPr bwMode="auto">
                  <a:xfrm>
                    <a:off x="2019509"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523" name="Rectangle 18"/>
                  <p:cNvSpPr>
                    <a:spLocks noChangeArrowheads="1"/>
                  </p:cNvSpPr>
                  <p:nvPr/>
                </p:nvSpPr>
                <p:spPr bwMode="auto">
                  <a:xfrm>
                    <a:off x="2558373"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524" name="Rectangle 20"/>
                  <p:cNvSpPr>
                    <a:spLocks noChangeArrowheads="1"/>
                  </p:cNvSpPr>
                  <p:nvPr/>
                </p:nvSpPr>
                <p:spPr bwMode="auto">
                  <a:xfrm>
                    <a:off x="3096540"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525" name="Rectangle 22"/>
                  <p:cNvSpPr>
                    <a:spLocks noChangeArrowheads="1"/>
                  </p:cNvSpPr>
                  <p:nvPr/>
                </p:nvSpPr>
                <p:spPr bwMode="auto">
                  <a:xfrm>
                    <a:off x="3643626"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grpSp>
              <p:nvGrpSpPr>
                <p:cNvPr id="7" name="Group 28"/>
                <p:cNvGrpSpPr>
                  <a:grpSpLocks/>
                </p:cNvGrpSpPr>
                <p:nvPr/>
              </p:nvGrpSpPr>
              <p:grpSpPr bwMode="auto">
                <a:xfrm>
                  <a:off x="4186296" y="2366462"/>
                  <a:ext cx="2735596" cy="342888"/>
                  <a:chOff x="1445243" y="2368609"/>
                  <a:chExt cx="2735596" cy="342888"/>
                </a:xfrm>
              </p:grpSpPr>
              <p:sp>
                <p:nvSpPr>
                  <p:cNvPr id="21516" name="Rectangle 6"/>
                  <p:cNvSpPr>
                    <a:spLocks noChangeArrowheads="1"/>
                  </p:cNvSpPr>
                  <p:nvPr/>
                </p:nvSpPr>
                <p:spPr bwMode="auto">
                  <a:xfrm>
                    <a:off x="1445243"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517" name="Rectangle 16"/>
                  <p:cNvSpPr>
                    <a:spLocks noChangeArrowheads="1"/>
                  </p:cNvSpPr>
                  <p:nvPr/>
                </p:nvSpPr>
                <p:spPr bwMode="auto">
                  <a:xfrm>
                    <a:off x="2019509" y="2368609"/>
                    <a:ext cx="537213" cy="3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round/>
                        <a:headEnd type="none" w="sm" len="sm"/>
                        <a:tailEnd type="none" w="sm" len="sm"/>
                      </a14:hiddenLine>
                    </a:ext>
                  </a:extLst>
                </p:spPr>
                <p:txBody>
                  <a:bodyPr/>
                  <a:lstStyle/>
                  <a:p>
                    <a:r>
                      <a:rPr lang="en-US"/>
                      <a:t>…</a:t>
                    </a:r>
                    <a:endParaRPr lang="en-SG"/>
                  </a:p>
                </p:txBody>
              </p:sp>
              <p:sp>
                <p:nvSpPr>
                  <p:cNvPr id="21518" name="Rectangle 18"/>
                  <p:cNvSpPr>
                    <a:spLocks noChangeArrowheads="1"/>
                  </p:cNvSpPr>
                  <p:nvPr/>
                </p:nvSpPr>
                <p:spPr bwMode="auto">
                  <a:xfrm>
                    <a:off x="2570405"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519" name="Rectangle 20"/>
                  <p:cNvSpPr>
                    <a:spLocks noChangeArrowheads="1"/>
                  </p:cNvSpPr>
                  <p:nvPr/>
                </p:nvSpPr>
                <p:spPr bwMode="auto">
                  <a:xfrm>
                    <a:off x="3108572"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520" name="Rectangle 22"/>
                  <p:cNvSpPr>
                    <a:spLocks noChangeArrowheads="1"/>
                  </p:cNvSpPr>
                  <p:nvPr/>
                </p:nvSpPr>
                <p:spPr bwMode="auto">
                  <a:xfrm>
                    <a:off x="3643626"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grpSp>
        </p:grpSp>
        <p:sp>
          <p:nvSpPr>
            <p:cNvPr id="68" name="TextBox 67"/>
            <p:cNvSpPr txBox="1">
              <a:spLocks noChangeArrowheads="1"/>
            </p:cNvSpPr>
            <p:nvPr/>
          </p:nvSpPr>
          <p:spPr bwMode="auto">
            <a:xfrm>
              <a:off x="3279496" y="1646238"/>
              <a:ext cx="2379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dirty="0" err="1">
                  <a:solidFill>
                    <a:srgbClr val="800000"/>
                  </a:solidFill>
                  <a:latin typeface="Courier New" pitchFamily="49" charset="0"/>
                  <a:cs typeface="Courier New" pitchFamily="49" charset="0"/>
                </a:rPr>
                <a:t>int</a:t>
              </a:r>
              <a:r>
                <a:rPr lang="en-US" sz="2400" b="1" dirty="0">
                  <a:solidFill>
                    <a:srgbClr val="800000"/>
                  </a:solidFill>
                  <a:latin typeface="Courier New" pitchFamily="49" charset="0"/>
                  <a:cs typeface="Courier New" pitchFamily="49" charset="0"/>
                </a:rPr>
                <a:t> c[30</a:t>
              </a:r>
              <a:r>
                <a:rPr lang="en-US" sz="2400" b="1" dirty="0" smtClean="0">
                  <a:solidFill>
                    <a:srgbClr val="800000"/>
                  </a:solidFill>
                  <a:latin typeface="Courier New" pitchFamily="49" charset="0"/>
                  <a:cs typeface="Courier New" pitchFamily="49" charset="0"/>
                </a:rPr>
                <a:t>]</a:t>
              </a:r>
              <a:endParaRPr lang="en-SG" sz="2400" b="1" dirty="0">
                <a:solidFill>
                  <a:srgbClr val="800000"/>
                </a:solidFill>
                <a:latin typeface="Courier New" pitchFamily="49" charset="0"/>
                <a:cs typeface="Courier New" pitchFamily="49" charset="0"/>
              </a:endParaRPr>
            </a:p>
          </p:txBody>
        </p:sp>
      </p:grpSp>
      <p:sp>
        <p:nvSpPr>
          <p:cNvPr id="3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10</a:t>
            </a:fld>
            <a:endParaRPr lang="en-US" sz="1000" dirty="0"/>
          </a:p>
        </p:txBody>
      </p:sp>
      <p:sp>
        <p:nvSpPr>
          <p:cNvPr id="31" name="Content Placeholder 7"/>
          <p:cNvSpPr>
            <a:spLocks noGrp="1"/>
          </p:cNvSpPr>
          <p:nvPr>
            <p:ph idx="1"/>
          </p:nvPr>
        </p:nvSpPr>
        <p:spPr>
          <a:xfrm>
            <a:off x="457200" y="2955850"/>
            <a:ext cx="8229600" cy="2751522"/>
          </a:xfrm>
        </p:spPr>
        <p:txBody>
          <a:bodyPr wrap="square">
            <a:spAutoFit/>
          </a:bodyPr>
          <a:lstStyle/>
          <a:p>
            <a:r>
              <a:rPr lang="en-SG" dirty="0"/>
              <a:t>For the previous vote counting </a:t>
            </a:r>
            <a:r>
              <a:rPr lang="en-SG" dirty="0" smtClean="0"/>
              <a:t>problem</a:t>
            </a:r>
          </a:p>
          <a:p>
            <a:pPr lvl="1">
              <a:buFont typeface="Wingdings" pitchFamily="2" charset="2"/>
              <a:buChar char="q"/>
            </a:pPr>
            <a:r>
              <a:rPr lang="en-SG" dirty="0"/>
              <a:t>c[0] will hold the number of votes for </a:t>
            </a:r>
            <a:r>
              <a:rPr lang="en-SG" dirty="0" smtClean="0"/>
              <a:t>1</a:t>
            </a:r>
            <a:r>
              <a:rPr lang="en-SG" baseline="30000" dirty="0" smtClean="0"/>
              <a:t>st</a:t>
            </a:r>
            <a:r>
              <a:rPr lang="en-SG" dirty="0" smtClean="0"/>
              <a:t> candidate</a:t>
            </a:r>
          </a:p>
          <a:p>
            <a:pPr lvl="1">
              <a:buFont typeface="Wingdings" pitchFamily="2" charset="2"/>
              <a:buChar char="q"/>
            </a:pPr>
            <a:r>
              <a:rPr lang="en-SG" dirty="0"/>
              <a:t>c[1] holds the number of votes for </a:t>
            </a:r>
            <a:r>
              <a:rPr lang="en-SG" dirty="0" smtClean="0"/>
              <a:t>2</a:t>
            </a:r>
            <a:r>
              <a:rPr lang="en-SG" baseline="30000" dirty="0" smtClean="0"/>
              <a:t>nd</a:t>
            </a:r>
            <a:r>
              <a:rPr lang="en-SG" dirty="0" smtClean="0"/>
              <a:t> candidate</a:t>
            </a:r>
          </a:p>
          <a:p>
            <a:pPr lvl="1">
              <a:buFont typeface="Wingdings" pitchFamily="2" charset="2"/>
              <a:buChar char="q"/>
            </a:pPr>
            <a:r>
              <a:rPr lang="en-US" dirty="0" smtClean="0"/>
              <a:t>…</a:t>
            </a:r>
          </a:p>
          <a:p>
            <a:pPr lvl="1">
              <a:buFont typeface="Wingdings" pitchFamily="2" charset="2"/>
              <a:buChar char="q"/>
            </a:pPr>
            <a:r>
              <a:rPr lang="en-SG" dirty="0"/>
              <a:t>c[29] for the </a:t>
            </a:r>
            <a:r>
              <a:rPr lang="en-SG" dirty="0" smtClean="0"/>
              <a:t>30</a:t>
            </a:r>
            <a:r>
              <a:rPr lang="en-SG" baseline="30000" dirty="0" smtClean="0"/>
              <a:t>th</a:t>
            </a:r>
            <a:r>
              <a:rPr lang="en-SG" dirty="0" smtClean="0"/>
              <a:t> candidate.</a:t>
            </a:r>
          </a:p>
          <a:p>
            <a:r>
              <a:rPr lang="en-SG" dirty="0"/>
              <a:t>If we read in one more vote for candidate 4, we should increase c[3] by 1</a:t>
            </a:r>
            <a:r>
              <a:rPr lang="en-SG"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dissolve">
                                      <p:cBhvr>
                                        <p:cTn id="7" dur="500"/>
                                        <p:tgtEl>
                                          <p:spTgt spid="3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dissolve">
                                      <p:cBhvr>
                                        <p:cTn id="10" dur="500"/>
                                        <p:tgtEl>
                                          <p:spTgt spid="3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dissolve">
                                      <p:cBhvr>
                                        <p:cTn id="13" dur="500"/>
                                        <p:tgtEl>
                                          <p:spTgt spid="31">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1">
                                            <p:txEl>
                                              <p:pRg st="3" end="3"/>
                                            </p:txEl>
                                          </p:spTgt>
                                        </p:tgtEl>
                                        <p:attrNameLst>
                                          <p:attrName>style.visibility</p:attrName>
                                        </p:attrNameLst>
                                      </p:cBhvr>
                                      <p:to>
                                        <p:strVal val="visible"/>
                                      </p:to>
                                    </p:set>
                                    <p:animEffect transition="in" filter="dissolve">
                                      <p:cBhvr>
                                        <p:cTn id="16" dur="500"/>
                                        <p:tgtEl>
                                          <p:spTgt spid="31">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animEffect transition="in" filter="dissolve">
                                      <p:cBhvr>
                                        <p:cTn id="19" dur="500"/>
                                        <p:tgtEl>
                                          <p:spTgt spid="3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1">
                                            <p:txEl>
                                              <p:pRg st="5" end="5"/>
                                            </p:txEl>
                                          </p:spTgt>
                                        </p:tgtEl>
                                        <p:attrNameLst>
                                          <p:attrName>style.visibility</p:attrName>
                                        </p:attrNameLst>
                                      </p:cBhvr>
                                      <p:to>
                                        <p:strVal val="visible"/>
                                      </p:to>
                                    </p:set>
                                    <p:animEffect transition="in" filter="dissolve">
                                      <p:cBhvr>
                                        <p:cTn id="24" dur="500"/>
                                        <p:tgtEl>
                                          <p:spTgt spid="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Introducing Array </a:t>
            </a:r>
            <a:r>
              <a:rPr lang="en-GB" dirty="0" smtClean="0"/>
              <a:t>(4/4</a:t>
            </a:r>
            <a:r>
              <a:rPr lang="en-GB" dirty="0"/>
              <a:t>)</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11</a:t>
            </a:fld>
            <a:endParaRPr lang="en-US" sz="1000" dirty="0"/>
          </a:p>
        </p:txBody>
      </p:sp>
      <p:sp>
        <p:nvSpPr>
          <p:cNvPr id="9" name="Text Box 8"/>
          <p:cNvSpPr txBox="1">
            <a:spLocks noChangeArrowheads="1"/>
          </p:cNvSpPr>
          <p:nvPr/>
        </p:nvSpPr>
        <p:spPr bwMode="auto">
          <a:xfrm>
            <a:off x="978194" y="2245256"/>
            <a:ext cx="7070653" cy="3046988"/>
          </a:xfrm>
          <a:prstGeom prst="rect">
            <a:avLst/>
          </a:prstGeom>
          <a:noFill/>
          <a:ln w="12700" cap="sq">
            <a:solidFill>
              <a:schemeClr val="tx1"/>
            </a:solidFill>
            <a:miter lim="800000"/>
            <a:headEnd type="none" w="sm" len="sm"/>
            <a:tailEnd type="none" w="sm" len="sm"/>
          </a:ln>
          <a:effectLst/>
        </p:spPr>
        <p:txBody>
          <a:bodyPr wrap="square">
            <a:spAutoFit/>
          </a:bodyPr>
          <a:lstStyle/>
          <a:p>
            <a:r>
              <a:rPr lang="en-US" sz="2400" dirty="0">
                <a:latin typeface="Calibri" pitchFamily="34" charset="0"/>
                <a:cs typeface="Calibri" pitchFamily="34" charset="0"/>
              </a:rPr>
              <a:t>Let </a:t>
            </a:r>
            <a:r>
              <a:rPr lang="en-US" sz="2400" i="1" dirty="0">
                <a:solidFill>
                  <a:srgbClr val="C00000"/>
                </a:solidFill>
                <a:latin typeface="Calibri" pitchFamily="34" charset="0"/>
                <a:cs typeface="Calibri" pitchFamily="34" charset="0"/>
              </a:rPr>
              <a:t>C</a:t>
            </a:r>
            <a:r>
              <a:rPr lang="en-US" sz="2400" dirty="0">
                <a:solidFill>
                  <a:srgbClr val="C00000"/>
                </a:solidFill>
                <a:latin typeface="Calibri" pitchFamily="34" charset="0"/>
                <a:cs typeface="Calibri" pitchFamily="34" charset="0"/>
              </a:rPr>
              <a:t> </a:t>
            </a:r>
            <a:r>
              <a:rPr lang="en-US" sz="2400" dirty="0">
                <a:latin typeface="Calibri" pitchFamily="34" charset="0"/>
                <a:cs typeface="Calibri" pitchFamily="34" charset="0"/>
              </a:rPr>
              <a:t>be an array such that </a:t>
            </a:r>
            <a:r>
              <a:rPr lang="en-US" sz="2400" i="1" dirty="0" err="1">
                <a:solidFill>
                  <a:srgbClr val="C00000"/>
                </a:solidFill>
                <a:latin typeface="Calibri" pitchFamily="34" charset="0"/>
                <a:cs typeface="Calibri" pitchFamily="34" charset="0"/>
              </a:rPr>
              <a:t>C</a:t>
            </a:r>
            <a:r>
              <a:rPr lang="en-US" sz="2400" i="1" baseline="-25000" dirty="0" err="1">
                <a:solidFill>
                  <a:srgbClr val="C00000"/>
                </a:solidFill>
                <a:latin typeface="Calibri" pitchFamily="34" charset="0"/>
                <a:cs typeface="Calibri" pitchFamily="34" charset="0"/>
              </a:rPr>
              <a:t>i</a:t>
            </a:r>
            <a:r>
              <a:rPr lang="en-US" sz="2400" i="1" dirty="0">
                <a:latin typeface="Calibri" pitchFamily="34" charset="0"/>
                <a:cs typeface="Calibri" pitchFamily="34" charset="0"/>
              </a:rPr>
              <a:t> </a:t>
            </a:r>
            <a:r>
              <a:rPr lang="en-US" sz="2400" dirty="0">
                <a:latin typeface="Calibri" pitchFamily="34" charset="0"/>
                <a:cs typeface="Calibri" pitchFamily="34" charset="0"/>
              </a:rPr>
              <a:t>holds the vote count of </a:t>
            </a:r>
            <a:r>
              <a:rPr lang="en-US" sz="2400" dirty="0" smtClean="0">
                <a:latin typeface="Calibri" pitchFamily="34" charset="0"/>
                <a:cs typeface="Calibri" pitchFamily="34" charset="0"/>
              </a:rPr>
              <a:t>candidate </a:t>
            </a:r>
            <a:r>
              <a:rPr lang="en-US" sz="2400" i="1" dirty="0" smtClean="0">
                <a:solidFill>
                  <a:srgbClr val="C00000"/>
                </a:solidFill>
                <a:latin typeface="Calibri" pitchFamily="34" charset="0"/>
                <a:cs typeface="Calibri" pitchFamily="34" charset="0"/>
              </a:rPr>
              <a:t>i+1</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r>
              <a:rPr lang="en-US" sz="2400" dirty="0">
                <a:solidFill>
                  <a:srgbClr val="0000FF"/>
                </a:solidFill>
                <a:latin typeface="Calibri" pitchFamily="34" charset="0"/>
                <a:cs typeface="Calibri" pitchFamily="34" charset="0"/>
              </a:rPr>
              <a:t>for</a:t>
            </a:r>
            <a:r>
              <a:rPr lang="en-US" sz="2400" dirty="0">
                <a:latin typeface="Calibri" pitchFamily="34" charset="0"/>
                <a:cs typeface="Calibri" pitchFamily="34" charset="0"/>
              </a:rPr>
              <a:t> each </a:t>
            </a:r>
            <a:r>
              <a:rPr lang="en-US" sz="2400" i="1" dirty="0" err="1">
                <a:solidFill>
                  <a:srgbClr val="C00000"/>
                </a:solidFill>
                <a:latin typeface="Calibri" pitchFamily="34" charset="0"/>
                <a:cs typeface="Calibri" pitchFamily="34" charset="0"/>
              </a:rPr>
              <a:t>i</a:t>
            </a:r>
            <a:r>
              <a:rPr lang="en-US" sz="2400" i="1" dirty="0">
                <a:latin typeface="Calibri" pitchFamily="34" charset="0"/>
                <a:cs typeface="Calibri" pitchFamily="34" charset="0"/>
              </a:rPr>
              <a:t> </a:t>
            </a:r>
            <a:r>
              <a:rPr lang="en-US" sz="2400" dirty="0">
                <a:latin typeface="Calibri" pitchFamily="34" charset="0"/>
                <a:cs typeface="Calibri" pitchFamily="34" charset="0"/>
              </a:rPr>
              <a:t>such that 0 ≤ </a:t>
            </a:r>
            <a:r>
              <a:rPr lang="en-US" sz="2400" i="1" dirty="0" err="1">
                <a:solidFill>
                  <a:srgbClr val="C00000"/>
                </a:solidFill>
                <a:latin typeface="Calibri" pitchFamily="34" charset="0"/>
                <a:cs typeface="Calibri" pitchFamily="34" charset="0"/>
              </a:rPr>
              <a:t>i</a:t>
            </a:r>
            <a:r>
              <a:rPr lang="en-US" sz="2400" dirty="0">
                <a:solidFill>
                  <a:srgbClr val="C00000"/>
                </a:solidFill>
                <a:latin typeface="Calibri" pitchFamily="34" charset="0"/>
                <a:cs typeface="Calibri" pitchFamily="34" charset="0"/>
              </a:rPr>
              <a:t> </a:t>
            </a:r>
            <a:r>
              <a:rPr lang="en-US" sz="2400" dirty="0">
                <a:latin typeface="Calibri" pitchFamily="34" charset="0"/>
                <a:cs typeface="Calibri" pitchFamily="34" charset="0"/>
              </a:rPr>
              <a:t>&lt; </a:t>
            </a:r>
            <a:r>
              <a:rPr lang="en-US" sz="2400" dirty="0" err="1" smtClean="0">
                <a:latin typeface="Calibri" pitchFamily="34" charset="0"/>
                <a:cs typeface="Calibri" pitchFamily="34" charset="0"/>
              </a:rPr>
              <a:t>number_of_candidates</a:t>
            </a:r>
            <a:endParaRPr lang="en-US" sz="2400" dirty="0">
              <a:latin typeface="Calibri" pitchFamily="34" charset="0"/>
              <a:cs typeface="Calibri" pitchFamily="34" charset="0"/>
            </a:endParaRPr>
          </a:p>
          <a:p>
            <a:r>
              <a:rPr lang="en-US" sz="2400" dirty="0">
                <a:latin typeface="Calibri" pitchFamily="34" charset="0"/>
                <a:cs typeface="Calibri" pitchFamily="34" charset="0"/>
              </a:rPr>
              <a:t>     </a:t>
            </a:r>
            <a:r>
              <a:rPr lang="en-US" sz="2400" dirty="0" smtClean="0">
                <a:latin typeface="Calibri" pitchFamily="34" charset="0"/>
                <a:cs typeface="Calibri" pitchFamily="34" charset="0"/>
              </a:rPr>
              <a:t>       </a:t>
            </a:r>
            <a:r>
              <a:rPr lang="en-US" sz="2400" i="1" dirty="0" err="1" smtClean="0">
                <a:solidFill>
                  <a:srgbClr val="C00000"/>
                </a:solidFill>
                <a:latin typeface="Calibri" pitchFamily="34" charset="0"/>
                <a:cs typeface="Calibri" pitchFamily="34" charset="0"/>
              </a:rPr>
              <a:t>C</a:t>
            </a:r>
            <a:r>
              <a:rPr lang="en-US" sz="2400" i="1" baseline="-25000" dirty="0" err="1" smtClean="0">
                <a:solidFill>
                  <a:srgbClr val="C00000"/>
                </a:solidFill>
                <a:latin typeface="Calibri" pitchFamily="34" charset="0"/>
                <a:cs typeface="Calibri" pitchFamily="34" charset="0"/>
              </a:rPr>
              <a:t>i</a:t>
            </a:r>
            <a:r>
              <a:rPr lang="en-US" sz="2400" dirty="0" smtClean="0">
                <a:solidFill>
                  <a:srgbClr val="C00000"/>
                </a:solidFill>
                <a:latin typeface="Calibri" pitchFamily="34" charset="0"/>
                <a:cs typeface="Calibri" pitchFamily="34" charset="0"/>
              </a:rPr>
              <a:t> </a:t>
            </a:r>
            <a:r>
              <a:rPr lang="en-US" sz="2400" dirty="0" smtClean="0">
                <a:latin typeface="Calibri" pitchFamily="34" charset="0"/>
                <a:cs typeface="Calibri" pitchFamily="34" charset="0"/>
              </a:rPr>
              <a:t>  </a:t>
            </a:r>
            <a:r>
              <a:rPr lang="en-US" sz="2400" dirty="0">
                <a:latin typeface="Calibri" pitchFamily="34" charset="0"/>
                <a:cs typeface="Calibri" pitchFamily="34" charset="0"/>
                <a:sym typeface="Wingdings" pitchFamily="2" charset="2"/>
              </a:rPr>
              <a:t></a:t>
            </a:r>
            <a:r>
              <a:rPr lang="en-US" sz="2400" i="1" dirty="0">
                <a:latin typeface="Calibri" pitchFamily="34" charset="0"/>
                <a:cs typeface="Calibri" pitchFamily="34" charset="0"/>
              </a:rPr>
              <a:t>  </a:t>
            </a:r>
            <a:r>
              <a:rPr lang="en-US" sz="2400" dirty="0">
                <a:latin typeface="Calibri" pitchFamily="34" charset="0"/>
                <a:cs typeface="Calibri" pitchFamily="34" charset="0"/>
              </a:rPr>
              <a:t>0 ;</a:t>
            </a:r>
          </a:p>
          <a:p>
            <a:endParaRPr lang="en-US" sz="2400" dirty="0">
              <a:latin typeface="Calibri" pitchFamily="34" charset="0"/>
              <a:cs typeface="Calibri" pitchFamily="34" charset="0"/>
            </a:endParaRPr>
          </a:p>
          <a:p>
            <a:r>
              <a:rPr lang="en-US" sz="2400" dirty="0" smtClean="0">
                <a:solidFill>
                  <a:srgbClr val="0000FF"/>
                </a:solidFill>
                <a:latin typeface="Calibri" pitchFamily="34" charset="0"/>
                <a:cs typeface="Calibri" pitchFamily="34" charset="0"/>
              </a:rPr>
              <a:t>for </a:t>
            </a:r>
            <a:r>
              <a:rPr lang="en-US" sz="2400" dirty="0" smtClean="0">
                <a:latin typeface="Calibri" pitchFamily="34" charset="0"/>
                <a:cs typeface="Calibri" pitchFamily="34" charset="0"/>
              </a:rPr>
              <a:t>every </a:t>
            </a:r>
            <a:r>
              <a:rPr lang="en-US" sz="2400" i="1" dirty="0">
                <a:latin typeface="Calibri" pitchFamily="34" charset="0"/>
                <a:cs typeface="Calibri" pitchFamily="34" charset="0"/>
              </a:rPr>
              <a:t>vote </a:t>
            </a:r>
            <a:r>
              <a:rPr lang="en-US" sz="2400" dirty="0" smtClean="0">
                <a:latin typeface="Calibri" pitchFamily="34" charset="0"/>
                <a:cs typeface="Calibri" pitchFamily="34" charset="0"/>
              </a:rPr>
              <a:t>read in</a:t>
            </a:r>
            <a:endParaRPr lang="en-US" sz="2400" dirty="0">
              <a:latin typeface="Calibri" pitchFamily="34" charset="0"/>
              <a:cs typeface="Calibri" pitchFamily="34" charset="0"/>
            </a:endParaRPr>
          </a:p>
          <a:p>
            <a:r>
              <a:rPr lang="en-US" sz="2400" dirty="0" smtClean="0">
                <a:latin typeface="Calibri" pitchFamily="34" charset="0"/>
                <a:cs typeface="Calibri" pitchFamily="34" charset="0"/>
                <a:sym typeface="Wingdings" pitchFamily="2" charset="2"/>
              </a:rPr>
              <a:t>            </a:t>
            </a:r>
            <a:r>
              <a:rPr lang="en-US" sz="2400" i="1" dirty="0" smtClean="0">
                <a:solidFill>
                  <a:srgbClr val="C00000"/>
                </a:solidFill>
                <a:latin typeface="Calibri" pitchFamily="34" charset="0"/>
                <a:cs typeface="Calibri" pitchFamily="34" charset="0"/>
                <a:sym typeface="Wingdings" pitchFamily="2" charset="2"/>
              </a:rPr>
              <a:t>C[vote-1] </a:t>
            </a:r>
            <a:r>
              <a:rPr lang="en-US" sz="2400" i="1" dirty="0" smtClean="0">
                <a:latin typeface="Calibri" pitchFamily="34" charset="0"/>
                <a:cs typeface="Calibri" pitchFamily="34" charset="0"/>
                <a:sym typeface="Wingdings" pitchFamily="2" charset="2"/>
              </a:rPr>
              <a:t>  </a:t>
            </a:r>
            <a:r>
              <a:rPr lang="en-US" sz="2400" dirty="0">
                <a:latin typeface="Calibri" pitchFamily="34" charset="0"/>
                <a:cs typeface="Calibri" pitchFamily="34" charset="0"/>
                <a:sym typeface="Wingdings" pitchFamily="2" charset="2"/>
              </a:rPr>
              <a:t> </a:t>
            </a:r>
            <a:r>
              <a:rPr lang="en-US" sz="2400" i="1" dirty="0" smtClean="0">
                <a:solidFill>
                  <a:srgbClr val="C00000"/>
                </a:solidFill>
                <a:latin typeface="Calibri" pitchFamily="34" charset="0"/>
                <a:cs typeface="Calibri" pitchFamily="34" charset="0"/>
                <a:sym typeface="Wingdings" pitchFamily="2" charset="2"/>
              </a:rPr>
              <a:t>C[vote-1] </a:t>
            </a:r>
            <a:r>
              <a:rPr lang="en-US" sz="2400" dirty="0">
                <a:latin typeface="Calibri" pitchFamily="34" charset="0"/>
                <a:cs typeface="Calibri" pitchFamily="34" charset="0"/>
                <a:sym typeface="Wingdings" pitchFamily="2" charset="2"/>
              </a:rPr>
              <a:t>+ 1 </a:t>
            </a:r>
            <a:endParaRPr lang="en-US" sz="2400" dirty="0">
              <a:latin typeface="Calibri" pitchFamily="34" charset="0"/>
              <a:cs typeface="Calibri" pitchFamily="34" charset="0"/>
            </a:endParaRPr>
          </a:p>
        </p:txBody>
      </p:sp>
      <p:sp>
        <p:nvSpPr>
          <p:cNvPr id="10" name="Content Placeholder 3"/>
          <p:cNvSpPr>
            <a:spLocks noGrp="1"/>
          </p:cNvSpPr>
          <p:nvPr>
            <p:ph idx="1"/>
          </p:nvPr>
        </p:nvSpPr>
        <p:spPr>
          <a:xfrm>
            <a:off x="457200" y="1371600"/>
            <a:ext cx="8229600" cy="523220"/>
          </a:xfrm>
        </p:spPr>
        <p:txBody>
          <a:bodyPr>
            <a:spAutoFit/>
          </a:bodyPr>
          <a:lstStyle/>
          <a:p>
            <a:pPr>
              <a:spcAft>
                <a:spcPct val="20000"/>
              </a:spcAft>
            </a:pPr>
            <a:r>
              <a:rPr lang="en-SG" sz="2800" dirty="0"/>
              <a:t>Pseudo-code for Vote Counting:</a:t>
            </a:r>
            <a:endParaRPr lang="en-US" sz="2800" dirty="0"/>
          </a:p>
        </p:txBody>
      </p:sp>
    </p:spTree>
    <p:extLst>
      <p:ext uri="{BB962C8B-B14F-4D97-AF65-F5344CB8AC3E}">
        <p14:creationId xmlns:p14="http://schemas.microsoft.com/office/powerpoint/2010/main" val="34707713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1"/>
          <p:cNvGrpSpPr/>
          <p:nvPr/>
        </p:nvGrpSpPr>
        <p:grpSpPr>
          <a:xfrm>
            <a:off x="630750" y="1275812"/>
            <a:ext cx="7880351" cy="5017361"/>
            <a:chOff x="747713" y="1860627"/>
            <a:chExt cx="7880351" cy="5017361"/>
          </a:xfrm>
        </p:grpSpPr>
        <p:sp>
          <p:nvSpPr>
            <p:cNvPr id="7" name="TextBox 6"/>
            <p:cNvSpPr txBox="1"/>
            <p:nvPr/>
          </p:nvSpPr>
          <p:spPr>
            <a:xfrm>
              <a:off x="747713" y="1861230"/>
              <a:ext cx="7880350" cy="501675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r>
                <a:rPr lang="en-US" sz="1600" b="1" dirty="0" smtClean="0">
                  <a:solidFill>
                    <a:srgbClr val="6600CC"/>
                  </a:solidFill>
                  <a:latin typeface="Courier New" pitchFamily="49" charset="0"/>
                  <a:cs typeface="Courier New" pitchFamily="49" charset="0"/>
                </a:rPr>
                <a:t>#define NUM_CANDIDATES </a:t>
              </a:r>
              <a:r>
                <a:rPr lang="en-US" sz="1600" b="1" dirty="0" smtClean="0">
                  <a:solidFill>
                    <a:srgbClr val="006600"/>
                  </a:solidFill>
                  <a:latin typeface="Courier New" pitchFamily="49" charset="0"/>
                  <a:cs typeface="Courier New" pitchFamily="49" charset="0"/>
                </a:rPr>
                <a:t>30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candidates</a:t>
              </a:r>
            </a:p>
            <a:p>
              <a:pPr eaLnBrk="1" hangingPunct="1">
                <a:defRPr/>
              </a:pPr>
              <a:endParaRPr lang="en-US" sz="1600" b="1" dirty="0" smtClean="0">
                <a:solidFill>
                  <a:srgbClr val="8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[NUM_CANDIDATES];</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4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&amp;vote);</a:t>
              </a:r>
              <a:endParaRPr lang="en-US" sz="1600" b="1" dirty="0">
                <a:solidFill>
                  <a:srgbClr val="8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[vote-</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a:t>
              </a:r>
              <a:r>
                <a:rPr lang="en-US" sz="1600" b="1" dirty="0">
                  <a:solidFill>
                    <a:srgbClr val="800000"/>
                  </a:solidFill>
                  <a:latin typeface="Courier New" pitchFamily="49" charset="0"/>
                  <a:cs typeface="Courier New" pitchFamily="49" charset="0"/>
                </a:rPr>
                <a:t> // </a:t>
              </a:r>
              <a:r>
                <a:rPr lang="en-US" sz="1600" b="1" dirty="0" smtClean="0">
                  <a:solidFill>
                    <a:srgbClr val="800000"/>
                  </a:solidFill>
                  <a:latin typeface="Courier New" pitchFamily="49" charset="0"/>
                  <a:cs typeface="Courier New" pitchFamily="49" charset="0"/>
                </a:rPr>
                <a:t>add one more vote to that candidate </a:t>
              </a: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"candidate</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total</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%.2f%%\n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i+</a:t>
              </a:r>
              <a:r>
                <a:rPr lang="en-US" sz="1600" b="1" dirty="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)/NUM_VOTES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2" name="Rectangle 11"/>
            <p:cNvSpPr/>
            <p:nvPr/>
          </p:nvSpPr>
          <p:spPr>
            <a:xfrm>
              <a:off x="6821906" y="1860627"/>
              <a:ext cx="1806158"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Week7_VoteCountArray.c</a:t>
              </a:r>
              <a:endParaRPr lang="en-SG" sz="1100" dirty="0"/>
            </a:p>
          </p:txBody>
        </p:sp>
      </p:grpSp>
      <p:sp>
        <p:nvSpPr>
          <p:cNvPr id="13" name="TextBox 12"/>
          <p:cNvSpPr txBox="1"/>
          <p:nvPr/>
        </p:nvSpPr>
        <p:spPr>
          <a:xfrm>
            <a:off x="3880885" y="5808471"/>
            <a:ext cx="3537321" cy="95410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US" sz="1400" dirty="0" smtClean="0">
                <a:solidFill>
                  <a:srgbClr val="0000FF"/>
                </a:solidFill>
              </a:rPr>
              <a:t>(data input skipped ...)</a:t>
            </a:r>
          </a:p>
          <a:p>
            <a:r>
              <a:rPr lang="en-US" sz="1400" dirty="0" smtClean="0"/>
              <a:t>candidate </a:t>
            </a:r>
            <a:r>
              <a:rPr lang="en-US" sz="1400" dirty="0"/>
              <a:t>1: total 4, </a:t>
            </a:r>
            <a:r>
              <a:rPr lang="en-US" sz="1400" dirty="0" smtClean="0"/>
              <a:t>4.00%</a:t>
            </a:r>
            <a:endParaRPr lang="en-US" sz="1400" dirty="0"/>
          </a:p>
          <a:p>
            <a:r>
              <a:rPr lang="en-US" sz="1400" dirty="0"/>
              <a:t>candidate 2: total </a:t>
            </a:r>
            <a:r>
              <a:rPr lang="en-US" sz="1400" dirty="0" smtClean="0"/>
              <a:t>12</a:t>
            </a:r>
            <a:r>
              <a:rPr lang="en-US" sz="1400" smtClean="0"/>
              <a:t>, 12.00%</a:t>
            </a:r>
            <a:endParaRPr lang="en-US" sz="1400" dirty="0"/>
          </a:p>
          <a:p>
            <a:r>
              <a:rPr lang="en-US" sz="1400" dirty="0" smtClean="0"/>
              <a:t>...</a:t>
            </a:r>
            <a:endParaRPr lang="en-US" sz="1400" dirty="0"/>
          </a:p>
        </p:txBody>
      </p:sp>
      <p:sp>
        <p:nvSpPr>
          <p:cNvPr id="16"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12</a:t>
            </a:fld>
            <a:endParaRPr lang="en-US" sz="1000" dirty="0"/>
          </a:p>
        </p:txBody>
      </p:sp>
      <p:sp>
        <p:nvSpPr>
          <p:cNvPr id="6" name="Title 5"/>
          <p:cNvSpPr>
            <a:spLocks noGrp="1"/>
          </p:cNvSpPr>
          <p:nvPr>
            <p:ph type="title"/>
          </p:nvPr>
        </p:nvSpPr>
        <p:spPr/>
        <p:txBody>
          <a:bodyPr/>
          <a:lstStyle/>
          <a:p>
            <a:r>
              <a:rPr lang="en-GB" dirty="0" smtClean="0"/>
              <a:t>Vote </a:t>
            </a:r>
            <a:r>
              <a:rPr lang="en-GB" dirty="0"/>
              <a:t>Counting </a:t>
            </a:r>
            <a:r>
              <a:rPr lang="en-GB" dirty="0" smtClean="0"/>
              <a:t>using Array</a:t>
            </a:r>
            <a:endParaRPr lang="en-SG" dirty="0"/>
          </a:p>
        </p:txBody>
      </p:sp>
      <p:grpSp>
        <p:nvGrpSpPr>
          <p:cNvPr id="18" name="Group 17"/>
          <p:cNvGrpSpPr/>
          <p:nvPr/>
        </p:nvGrpSpPr>
        <p:grpSpPr>
          <a:xfrm>
            <a:off x="6291944" y="4648129"/>
            <a:ext cx="1994851" cy="533470"/>
            <a:chOff x="6291944" y="4648129"/>
            <a:chExt cx="1994851" cy="533470"/>
          </a:xfrm>
        </p:grpSpPr>
        <p:sp>
          <p:nvSpPr>
            <p:cNvPr id="11" name="TextBox 10"/>
            <p:cNvSpPr txBox="1"/>
            <p:nvPr/>
          </p:nvSpPr>
          <p:spPr>
            <a:xfrm>
              <a:off x="6436707" y="4648129"/>
              <a:ext cx="1850088" cy="400110"/>
            </a:xfrm>
            <a:prstGeom prst="rect">
              <a:avLst/>
            </a:prstGeom>
            <a:solidFill>
              <a:srgbClr val="CCFFCC"/>
            </a:solidFill>
            <a:ln>
              <a:solidFill>
                <a:srgbClr val="CCFFC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kern="0" dirty="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US" sz="2000" dirty="0" smtClean="0">
                  <a:latin typeface="Calibri" pitchFamily="34" charset="0"/>
                  <a:cs typeface="Calibri" pitchFamily="34" charset="0"/>
                </a:rPr>
                <a:t>What is </a:t>
              </a:r>
              <a:r>
                <a:rPr lang="en-US" sz="2000" b="1" dirty="0" smtClean="0">
                  <a:solidFill>
                    <a:srgbClr val="FF0000"/>
                  </a:solidFill>
                  <a:latin typeface="Courier New" pitchFamily="49" charset="0"/>
                  <a:cs typeface="Courier New" pitchFamily="49" charset="0"/>
                </a:rPr>
                <a:t>%%</a:t>
              </a:r>
              <a:r>
                <a:rPr lang="en-US" sz="2000" dirty="0" smtClean="0">
                  <a:latin typeface="Calibri" pitchFamily="34" charset="0"/>
                  <a:cs typeface="Calibri" pitchFamily="34" charset="0"/>
                </a:rPr>
                <a:t>? </a:t>
              </a:r>
              <a:endParaRPr lang="en-SG" sz="2000" dirty="0">
                <a:latin typeface="Calibri" pitchFamily="34" charset="0"/>
                <a:cs typeface="Calibri" pitchFamily="34" charset="0"/>
              </a:endParaRPr>
            </a:p>
          </p:txBody>
        </p:sp>
        <p:cxnSp>
          <p:nvCxnSpPr>
            <p:cNvPr id="14" name="Straight Arrow Connector 13"/>
            <p:cNvCxnSpPr/>
            <p:nvPr/>
          </p:nvCxnSpPr>
          <p:spPr bwMode="auto">
            <a:xfrm flipH="1">
              <a:off x="6291944" y="4952999"/>
              <a:ext cx="228600" cy="228600"/>
            </a:xfrm>
            <a:prstGeom prst="straightConnector1">
              <a:avLst/>
            </a:prstGeom>
            <a:solidFill>
              <a:schemeClr val="accent1"/>
            </a:solidFill>
            <a:ln w="25400" cap="sq" cmpd="sng" algn="ctr">
              <a:solidFill>
                <a:srgbClr val="C00000"/>
              </a:solidFill>
              <a:prstDash val="solid"/>
              <a:round/>
              <a:headEnd type="none" w="sm" len="sm"/>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Array </a:t>
            </a:r>
            <a:r>
              <a:rPr lang="en-GB" dirty="0"/>
              <a:t>Declaration: Syntax</a:t>
            </a:r>
            <a:endParaRPr lang="en-SG" dirty="0"/>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2793724" y="1362592"/>
            <a:ext cx="3511033"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2800" dirty="0">
                <a:solidFill>
                  <a:srgbClr val="0000FF"/>
                </a:solidFill>
              </a:rPr>
              <a:t>T</a:t>
            </a:r>
            <a:r>
              <a:rPr lang="en-US" sz="2800" dirty="0"/>
              <a:t> </a:t>
            </a:r>
            <a:r>
              <a:rPr lang="en-US" sz="2800" dirty="0" err="1" smtClean="0"/>
              <a:t>arrayName</a:t>
            </a:r>
            <a:r>
              <a:rPr lang="en-US" sz="2800" dirty="0" smtClean="0"/>
              <a:t> </a:t>
            </a:r>
            <a:r>
              <a:rPr lang="en-US" sz="2800" dirty="0"/>
              <a:t>[ </a:t>
            </a:r>
            <a:r>
              <a:rPr lang="en-US" sz="2800" dirty="0">
                <a:solidFill>
                  <a:srgbClr val="800000"/>
                </a:solidFill>
              </a:rPr>
              <a:t>E</a:t>
            </a:r>
            <a:r>
              <a:rPr lang="en-US" sz="2800" dirty="0"/>
              <a:t> ]</a:t>
            </a:r>
          </a:p>
        </p:txBody>
      </p:sp>
      <p:sp>
        <p:nvSpPr>
          <p:cNvPr id="8" name="TextBox 7"/>
          <p:cNvSpPr txBox="1"/>
          <p:nvPr/>
        </p:nvSpPr>
        <p:spPr>
          <a:xfrm>
            <a:off x="1113424" y="3939602"/>
            <a:ext cx="6871634" cy="230832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b="1" dirty="0">
                <a:solidFill>
                  <a:srgbClr val="6600CC"/>
                </a:solidFill>
                <a:latin typeface="Courier New" pitchFamily="49" charset="0"/>
                <a:cs typeface="Courier New" pitchFamily="49" charset="0"/>
              </a:rPr>
              <a:t>#define M </a:t>
            </a:r>
            <a:r>
              <a:rPr lang="en-US" b="1" dirty="0">
                <a:solidFill>
                  <a:srgbClr val="006600"/>
                </a:solidFill>
                <a:latin typeface="Courier New" pitchFamily="49" charset="0"/>
                <a:cs typeface="Courier New" pitchFamily="49" charset="0"/>
              </a:rPr>
              <a:t>5</a:t>
            </a:r>
          </a:p>
          <a:p>
            <a:pPr eaLnBrk="1" hangingPunct="1">
              <a:defRPr/>
            </a:pPr>
            <a:r>
              <a:rPr lang="en-US" b="1" dirty="0">
                <a:solidFill>
                  <a:srgbClr val="6600CC"/>
                </a:solidFill>
                <a:latin typeface="Courier New" pitchFamily="49" charset="0"/>
                <a:cs typeface="Courier New" pitchFamily="49" charset="0"/>
              </a:rPr>
              <a:t>#define N </a:t>
            </a:r>
            <a:r>
              <a:rPr lang="en-US" b="1" dirty="0">
                <a:solidFill>
                  <a:srgbClr val="006600"/>
                </a:solidFill>
                <a:latin typeface="Courier New" pitchFamily="49" charset="0"/>
                <a:cs typeface="Courier New" pitchFamily="49" charset="0"/>
              </a:rPr>
              <a:t>10</a:t>
            </a:r>
          </a:p>
          <a:p>
            <a:pPr eaLnBrk="1" hangingPunct="1">
              <a:defRPr/>
            </a:pPr>
            <a:endParaRPr lang="en-US" b="1" dirty="0" smtClean="0">
              <a:solidFill>
                <a:srgbClr val="000000"/>
              </a:solidFill>
              <a:latin typeface="Courier New" pitchFamily="49" charset="0"/>
              <a:cs typeface="Courier New" pitchFamily="49" charset="0"/>
            </a:endParaRPr>
          </a:p>
          <a:p>
            <a:pPr eaLnBrk="1" hangingPunct="1">
              <a:defRPr/>
            </a:pPr>
            <a:r>
              <a:rPr lang="en-US" b="1" dirty="0">
                <a:solidFill>
                  <a:srgbClr val="0000FF"/>
                </a:solidFill>
                <a:latin typeface="Courier New" pitchFamily="49" charset="0"/>
                <a:cs typeface="Courier New" pitchFamily="49" charset="0"/>
              </a:rPr>
              <a:t>char</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this is good</a:t>
            </a:r>
          </a:p>
          <a:p>
            <a:pPr eaLnBrk="1" hangingPunct="1">
              <a:defRPr/>
            </a:pPr>
            <a:r>
              <a:rPr lang="en-US" b="1" dirty="0" smtClean="0">
                <a:solidFill>
                  <a:srgbClr val="0000FF"/>
                </a:solidFill>
                <a:latin typeface="Courier New" pitchFamily="49" charset="0"/>
                <a:cs typeface="Courier New" pitchFamily="49" charset="0"/>
              </a:rPr>
              <a:t>double</a:t>
            </a:r>
            <a:r>
              <a:rPr lang="en-US" b="1" dirty="0" smtClean="0">
                <a:solidFill>
                  <a:srgbClr val="000000"/>
                </a:solidFill>
                <a:latin typeface="Courier New" pitchFamily="49" charset="0"/>
                <a:cs typeface="Courier New" pitchFamily="49" charset="0"/>
              </a:rPr>
              <a:t> foo[M*N+</a:t>
            </a:r>
            <a:r>
              <a:rPr lang="en-US" b="1" dirty="0" smtClean="0">
                <a:solidFill>
                  <a:srgbClr val="006600"/>
                </a:solidFill>
                <a:latin typeface="Courier New" pitchFamily="49" charset="0"/>
                <a:cs typeface="Courier New" pitchFamily="49" charset="0"/>
              </a:rPr>
              <a:t>8</a:t>
            </a:r>
            <a:r>
              <a:rPr lang="en-US" b="1" dirty="0" smtClean="0">
                <a:solidFill>
                  <a:srgbClr val="0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size of array foo is 58</a:t>
            </a:r>
          </a:p>
          <a:p>
            <a:pPr eaLnBrk="1" hangingPunct="1">
              <a:defRPr/>
            </a:pPr>
            <a:endParaRPr lang="en-US" b="1" dirty="0" smtClean="0">
              <a:solidFill>
                <a:srgbClr val="0000FF"/>
              </a:solidFill>
              <a:latin typeface="Courier New" pitchFamily="49" charset="0"/>
              <a:cs typeface="Courier New" pitchFamily="49" charset="0"/>
            </a:endParaRPr>
          </a:p>
          <a:p>
            <a:pPr eaLnBrk="1" hangingPunct="1">
              <a:defRPr/>
            </a:pPr>
            <a:r>
              <a:rPr lang="en-US" b="1" dirty="0" err="1" smtClean="0">
                <a:solidFill>
                  <a:srgbClr val="0000FF"/>
                </a:solidFill>
                <a:latin typeface="Courier New" pitchFamily="49" charset="0"/>
                <a:cs typeface="Courier New" pitchFamily="49" charset="0"/>
              </a:rPr>
              <a:t>int</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i</a:t>
            </a:r>
            <a:r>
              <a:rPr lang="en-US" b="1" dirty="0" smtClean="0">
                <a:solidFill>
                  <a:srgbClr val="000000"/>
                </a:solidFill>
                <a:latin typeface="Courier New" pitchFamily="49" charset="0"/>
                <a:cs typeface="Courier New" pitchFamily="49" charset="0"/>
              </a:rPr>
              <a:t>;</a:t>
            </a:r>
          </a:p>
          <a:p>
            <a:pPr eaLnBrk="1" hangingPunct="1">
              <a:defRPr/>
            </a:pPr>
            <a:r>
              <a:rPr lang="en-US" b="1" dirty="0" smtClean="0">
                <a:solidFill>
                  <a:srgbClr val="0000FF"/>
                </a:solidFill>
                <a:latin typeface="Courier New" pitchFamily="49" charset="0"/>
                <a:cs typeface="Courier New" pitchFamily="49" charset="0"/>
              </a:rPr>
              <a:t>float</a:t>
            </a:r>
            <a:r>
              <a:rPr lang="en-US" b="1" dirty="0" smtClean="0">
                <a:solidFill>
                  <a:srgbClr val="000000"/>
                </a:solidFill>
                <a:latin typeface="Courier New" pitchFamily="49" charset="0"/>
                <a:cs typeface="Courier New" pitchFamily="49" charset="0"/>
              </a:rPr>
              <a:t> bar[</a:t>
            </a:r>
            <a:r>
              <a:rPr lang="en-US" b="1" dirty="0" err="1" smtClean="0">
                <a:solidFill>
                  <a:srgbClr val="000000"/>
                </a:solidFill>
                <a:latin typeface="Courier New" pitchFamily="49" charset="0"/>
                <a:cs typeface="Courier New" pitchFamily="49" charset="0"/>
              </a:rPr>
              <a:t>i</a:t>
            </a:r>
            <a:r>
              <a:rPr lang="en-US" b="1" dirty="0" smtClean="0">
                <a:solidFill>
                  <a:srgbClr val="0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DISCOURAGED!</a:t>
            </a:r>
            <a:endParaRPr lang="en-US" b="1" dirty="0" smtClean="0">
              <a:solidFill>
                <a:srgbClr val="800000"/>
              </a:solidFill>
              <a:latin typeface="Courier New" pitchFamily="49" charset="0"/>
              <a:cs typeface="Courier New" pitchFamily="49" charset="0"/>
            </a:endParaRPr>
          </a:p>
        </p:txBody>
      </p:sp>
      <p:sp>
        <p:nvSpPr>
          <p:cNvPr id="12" name="TextBox 13"/>
          <p:cNvSpPr txBox="1"/>
          <p:nvPr/>
        </p:nvSpPr>
        <p:spPr>
          <a:xfrm>
            <a:off x="5990659" y="5644711"/>
            <a:ext cx="2759937" cy="738664"/>
          </a:xfrm>
          <a:prstGeom prst="rect">
            <a:avLst/>
          </a:prstGeom>
          <a:solidFill>
            <a:srgbClr val="CCECF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sz="1400" dirty="0" smtClean="0"/>
              <a:t>Variable-length array is not supported by ISO C90 standard.</a:t>
            </a:r>
          </a:p>
          <a:p>
            <a:r>
              <a:rPr lang="en-US" sz="1400" dirty="0" err="1" smtClean="0">
                <a:solidFill>
                  <a:srgbClr val="C00000"/>
                </a:solidFill>
              </a:rPr>
              <a:t>gcc</a:t>
            </a:r>
            <a:r>
              <a:rPr lang="en-US" sz="1400" dirty="0" smtClean="0">
                <a:solidFill>
                  <a:srgbClr val="C00000"/>
                </a:solidFill>
              </a:rPr>
              <a:t> –pedantic </a:t>
            </a:r>
            <a:r>
              <a:rPr lang="en-US" sz="1400" dirty="0" smtClean="0"/>
              <a:t>gives warning.</a:t>
            </a:r>
            <a:endParaRPr lang="en-SG" sz="1400" dirty="0"/>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13</a:t>
            </a:fld>
            <a:endParaRPr lang="en-US" sz="1000" dirty="0"/>
          </a:p>
        </p:txBody>
      </p:sp>
      <p:sp>
        <p:nvSpPr>
          <p:cNvPr id="11" name="Content Placeholder 1"/>
          <p:cNvSpPr>
            <a:spLocks noGrp="1"/>
          </p:cNvSpPr>
          <p:nvPr>
            <p:ph idx="1"/>
          </p:nvPr>
        </p:nvSpPr>
        <p:spPr>
          <a:xfrm>
            <a:off x="457200" y="1945751"/>
            <a:ext cx="8229600" cy="2055947"/>
          </a:xfrm>
        </p:spPr>
        <p:txBody>
          <a:bodyPr>
            <a:spAutoFit/>
          </a:bodyPr>
          <a:lstStyle/>
          <a:p>
            <a:r>
              <a:rPr lang="en-SG" sz="2200" b="1" dirty="0" err="1" smtClean="0">
                <a:solidFill>
                  <a:schemeClr val="tx1"/>
                </a:solidFill>
              </a:rPr>
              <a:t>arrayName</a:t>
            </a:r>
            <a:r>
              <a:rPr lang="en-SG" sz="2200" dirty="0" smtClean="0">
                <a:solidFill>
                  <a:schemeClr val="tx1"/>
                </a:solidFill>
              </a:rPr>
              <a:t> </a:t>
            </a:r>
            <a:r>
              <a:rPr lang="en-SG" sz="2200" dirty="0">
                <a:solidFill>
                  <a:schemeClr val="tx1"/>
                </a:solidFill>
              </a:rPr>
              <a:t>is </a:t>
            </a:r>
            <a:r>
              <a:rPr lang="en-SG" sz="2200" dirty="0" smtClean="0">
                <a:solidFill>
                  <a:schemeClr val="tx1"/>
                </a:solidFill>
              </a:rPr>
              <a:t>the name </a:t>
            </a:r>
            <a:r>
              <a:rPr lang="en-SG" sz="2200" dirty="0">
                <a:solidFill>
                  <a:schemeClr val="tx1"/>
                </a:solidFill>
              </a:rPr>
              <a:t>of </a:t>
            </a:r>
            <a:r>
              <a:rPr lang="en-SG" sz="2200" dirty="0" smtClean="0">
                <a:solidFill>
                  <a:schemeClr val="tx1"/>
                </a:solidFill>
              </a:rPr>
              <a:t>array</a:t>
            </a:r>
          </a:p>
          <a:p>
            <a:r>
              <a:rPr lang="en-SG" sz="2200" dirty="0">
                <a:solidFill>
                  <a:srgbClr val="800000"/>
                </a:solidFill>
              </a:rPr>
              <a:t>E</a:t>
            </a:r>
            <a:r>
              <a:rPr lang="en-SG" sz="2200" dirty="0">
                <a:solidFill>
                  <a:schemeClr val="tx1"/>
                </a:solidFill>
              </a:rPr>
              <a:t> </a:t>
            </a:r>
            <a:r>
              <a:rPr lang="en-SG" sz="2200" dirty="0" smtClean="0">
                <a:solidFill>
                  <a:schemeClr val="tx1"/>
                </a:solidFill>
              </a:rPr>
              <a:t>is the array size</a:t>
            </a:r>
          </a:p>
          <a:p>
            <a:pPr lvl="1">
              <a:buFont typeface="Wingdings" pitchFamily="2" charset="2"/>
              <a:buChar char="q"/>
            </a:pPr>
            <a:r>
              <a:rPr lang="en-SG" sz="1800" dirty="0" smtClean="0">
                <a:solidFill>
                  <a:schemeClr val="tx1"/>
                </a:solidFill>
              </a:rPr>
              <a:t>an </a:t>
            </a:r>
            <a:r>
              <a:rPr lang="en-SG" sz="1800" dirty="0">
                <a:solidFill>
                  <a:schemeClr val="tx1"/>
                </a:solidFill>
              </a:rPr>
              <a:t>integer constant expression with a positive </a:t>
            </a:r>
            <a:r>
              <a:rPr lang="en-SG" sz="1800" dirty="0" smtClean="0">
                <a:solidFill>
                  <a:schemeClr val="tx1"/>
                </a:solidFill>
              </a:rPr>
              <a:t>value</a:t>
            </a:r>
          </a:p>
          <a:p>
            <a:r>
              <a:rPr lang="en-SG" sz="2200" dirty="0"/>
              <a:t>T</a:t>
            </a:r>
            <a:r>
              <a:rPr lang="en-SG" sz="2200" dirty="0">
                <a:solidFill>
                  <a:schemeClr val="tx1"/>
                </a:solidFill>
              </a:rPr>
              <a:t> </a:t>
            </a:r>
            <a:r>
              <a:rPr lang="en-SG" sz="2200" dirty="0" smtClean="0">
                <a:solidFill>
                  <a:schemeClr val="tx1"/>
                </a:solidFill>
              </a:rPr>
              <a:t>is the type of array elements (e.g</a:t>
            </a:r>
            <a:r>
              <a:rPr lang="en-SG" sz="2200" dirty="0">
                <a:solidFill>
                  <a:schemeClr val="tx1"/>
                </a:solidFill>
              </a:rPr>
              <a:t>., </a:t>
            </a:r>
            <a:r>
              <a:rPr lang="en-SG" sz="2200" dirty="0" err="1"/>
              <a:t>int</a:t>
            </a:r>
            <a:r>
              <a:rPr lang="en-SG" sz="2200" dirty="0">
                <a:solidFill>
                  <a:schemeClr val="tx1"/>
                </a:solidFill>
              </a:rPr>
              <a:t>, </a:t>
            </a:r>
            <a:r>
              <a:rPr lang="en-SG" sz="2200" dirty="0" smtClean="0"/>
              <a:t>double</a:t>
            </a:r>
            <a:r>
              <a:rPr lang="en-SG" sz="2200" dirty="0" smtClean="0">
                <a:solidFill>
                  <a:schemeClr val="tx1"/>
                </a:solidFill>
              </a:rPr>
              <a:t>, </a:t>
            </a:r>
            <a:r>
              <a:rPr lang="en-SG" sz="2200" dirty="0"/>
              <a:t>float</a:t>
            </a:r>
            <a:r>
              <a:rPr lang="en-SG" sz="2200" dirty="0" smtClean="0">
                <a:solidFill>
                  <a:schemeClr val="tx1"/>
                </a:solidFill>
              </a:rPr>
              <a:t>, </a:t>
            </a:r>
            <a:r>
              <a:rPr lang="en-SG" sz="2200" dirty="0" smtClean="0"/>
              <a:t>char</a:t>
            </a:r>
            <a:r>
              <a:rPr lang="en-SG" sz="2200" dirty="0" smtClean="0">
                <a:solidFill>
                  <a:schemeClr val="tx1"/>
                </a:solidFill>
              </a:rPr>
              <a:t>…)</a:t>
            </a:r>
          </a:p>
          <a:p>
            <a:r>
              <a:rPr lang="en-SG" sz="2200" dirty="0" smtClean="0">
                <a:solidFill>
                  <a:schemeClr val="tx1"/>
                </a:solidFill>
              </a:rPr>
              <a:t>Examples</a:t>
            </a:r>
            <a:r>
              <a:rPr lang="en-SG" sz="2200" dirty="0">
                <a:solidFill>
                  <a:schemeClr val="tx1"/>
                </a:solidFill>
              </a:rPr>
              <a:t>:</a:t>
            </a:r>
          </a:p>
        </p:txBody>
      </p:sp>
      <p:sp>
        <p:nvSpPr>
          <p:cNvPr id="13" name="TextBox 12"/>
          <p:cNvSpPr txBox="1"/>
          <p:nvPr/>
        </p:nvSpPr>
        <p:spPr bwMode="auto">
          <a:xfrm>
            <a:off x="4338084" y="3669601"/>
            <a:ext cx="4189228" cy="92333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SG" dirty="0" smtClean="0">
                <a:latin typeface="Calibri" pitchFamily="34" charset="0"/>
                <a:cs typeface="Calibri" pitchFamily="34" charset="0"/>
              </a:rPr>
              <a:t>We </a:t>
            </a:r>
            <a:r>
              <a:rPr lang="en-SG" dirty="0">
                <a:latin typeface="Calibri" pitchFamily="34" charset="0"/>
                <a:cs typeface="Calibri" pitchFamily="34" charset="0"/>
              </a:rPr>
              <a:t>will </a:t>
            </a:r>
            <a:r>
              <a:rPr lang="en-SG" dirty="0" smtClean="0">
                <a:latin typeface="Calibri" pitchFamily="34" charset="0"/>
                <a:cs typeface="Calibri" pitchFamily="34" charset="0"/>
              </a:rPr>
              <a:t>always state </a:t>
            </a:r>
            <a:r>
              <a:rPr lang="en-SG" dirty="0">
                <a:latin typeface="Calibri" pitchFamily="34" charset="0"/>
                <a:cs typeface="Calibri" pitchFamily="34" charset="0"/>
              </a:rPr>
              <a:t>the maximum number of data </a:t>
            </a:r>
            <a:r>
              <a:rPr lang="en-SG" dirty="0" smtClean="0">
                <a:latin typeface="Calibri" pitchFamily="34" charset="0"/>
                <a:cs typeface="Calibri" pitchFamily="34" charset="0"/>
              </a:rPr>
              <a:t>in an array and you may define array size accordingly.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dissolv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dissolve">
                                      <p:cBhvr>
                                        <p:cTn id="27" dur="500"/>
                                        <p:tgtEl>
                                          <p:spTgt spid="11">
                                            <p:txEl>
                                              <p:pRg st="4" end="4"/>
                                            </p:txEl>
                                          </p:spTgt>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dissolve">
                                      <p:cBhvr>
                                        <p:cTn id="35" dur="500"/>
                                        <p:tgtEl>
                                          <p:spTgt spid="8">
                                            <p:txEl>
                                              <p:pRg st="0" end="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dissolve">
                                      <p:cBhvr>
                                        <p:cTn id="38" dur="500"/>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dissolve">
                                      <p:cBhvr>
                                        <p:cTn id="43" dur="500"/>
                                        <p:tgtEl>
                                          <p:spTgt spid="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8">
                                            <p:txEl>
                                              <p:pRg st="4" end="4"/>
                                            </p:txEl>
                                          </p:spTgt>
                                        </p:tgtEl>
                                        <p:attrNameLst>
                                          <p:attrName>style.visibility</p:attrName>
                                        </p:attrNameLst>
                                      </p:cBhvr>
                                      <p:to>
                                        <p:strVal val="visible"/>
                                      </p:to>
                                    </p:set>
                                    <p:animEffect transition="in" filter="dissolve">
                                      <p:cBhvr>
                                        <p:cTn id="48" dur="500"/>
                                        <p:tgtEl>
                                          <p:spTgt spid="8">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dissolve">
                                      <p:cBhvr>
                                        <p:cTn id="53" dur="500"/>
                                        <p:tgtEl>
                                          <p:spTgt spid="8">
                                            <p:txEl>
                                              <p:pRg st="6" end="6"/>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8">
                                            <p:txEl>
                                              <p:pRg st="7" end="7"/>
                                            </p:txEl>
                                          </p:spTgt>
                                        </p:tgtEl>
                                        <p:attrNameLst>
                                          <p:attrName>style.visibility</p:attrName>
                                        </p:attrNameLst>
                                      </p:cBhvr>
                                      <p:to>
                                        <p:strVal val="visible"/>
                                      </p:to>
                                    </p:set>
                                    <p:animEffect transition="in" filter="dissolve">
                                      <p:cBhvr>
                                        <p:cTn id="56" dur="500"/>
                                        <p:tgtEl>
                                          <p:spTgt spid="8">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dissolv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dissolve">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1020087" y="2378909"/>
            <a:ext cx="6659562" cy="181588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FF"/>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a:t>
            </a:r>
            <a:r>
              <a:rPr lang="en-US" sz="1600" b="1" dirty="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54</a:t>
            </a:r>
            <a:r>
              <a:rPr lang="en-US" sz="1600" b="1" dirty="0" smtClean="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9</a:t>
            </a:r>
            <a:r>
              <a:rPr lang="en-US" sz="1600" b="1" dirty="0" smtClean="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a[0]=54, a[1]=9, a[2]=10</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a:solidFill>
                  <a:srgbClr val="800000"/>
                </a:solidFill>
                <a:latin typeface="Courier New" pitchFamily="49" charset="0"/>
                <a:cs typeface="Courier New" pitchFamily="49" charset="0"/>
              </a:rPr>
              <a:t>// size of b is 3 with b[0]=1, b[1]=2, b[2]=3</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c[</a:t>
            </a:r>
            <a:r>
              <a:rPr lang="en-US" sz="1600" b="1" dirty="0">
                <a:solidFill>
                  <a:srgbClr val="006600"/>
                </a:solidFill>
                <a:latin typeface="Courier New" pitchFamily="49" charset="0"/>
                <a:cs typeface="Courier New" pitchFamily="49" charset="0"/>
              </a:rPr>
              <a:t>5</a:t>
            </a:r>
            <a:r>
              <a:rPr lang="en-US" sz="1600" b="1" dirty="0" smtClean="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17</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a:t>
            </a:r>
            <a:r>
              <a:rPr lang="en-US" sz="1600" b="1" dirty="0">
                <a:solidFill>
                  <a:srgbClr val="800000"/>
                </a:solidFill>
                <a:latin typeface="Courier New" pitchFamily="49" charset="0"/>
                <a:cs typeface="Courier New" pitchFamily="49" charset="0"/>
              </a:rPr>
              <a:t> // </a:t>
            </a:r>
            <a:r>
              <a:rPr lang="en-US" sz="1600" b="1" dirty="0" smtClean="0">
                <a:solidFill>
                  <a:srgbClr val="800000"/>
                </a:solidFill>
                <a:latin typeface="Courier New" pitchFamily="49" charset="0"/>
                <a:cs typeface="Courier New" pitchFamily="49" charset="0"/>
              </a:rPr>
              <a:t>partial initialization</a:t>
            </a: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a:solidFill>
                  <a:srgbClr val="800000"/>
                </a:solidFill>
                <a:latin typeface="Courier New" pitchFamily="49" charset="0"/>
                <a:cs typeface="Courier New" pitchFamily="49" charset="0"/>
              </a:rPr>
              <a:t>// c[0]=17, c[1]=3, c[2]=10, c[3]=0, c[4]=</a:t>
            </a:r>
            <a:r>
              <a:rPr lang="en-US" sz="1600" b="1" dirty="0" smtClean="0">
                <a:solidFill>
                  <a:srgbClr val="800000"/>
                </a:solidFill>
                <a:latin typeface="Courier New" pitchFamily="49" charset="0"/>
                <a:cs typeface="Courier New" pitchFamily="49" charset="0"/>
              </a:rPr>
              <a:t>0</a:t>
            </a:r>
            <a:endParaRPr lang="en-US" sz="1600" b="1" dirty="0">
              <a:solidFill>
                <a:srgbClr val="800000"/>
              </a:solidFill>
              <a:latin typeface="Courier New" pitchFamily="49" charset="0"/>
              <a:cs typeface="Courier New" pitchFamily="49" charset="0"/>
            </a:endParaRPr>
          </a:p>
        </p:txBody>
      </p:sp>
      <p:sp>
        <p:nvSpPr>
          <p:cNvPr id="8" name="TextBox 7"/>
          <p:cNvSpPr txBox="1"/>
          <p:nvPr/>
        </p:nvSpPr>
        <p:spPr>
          <a:xfrm>
            <a:off x="1020086" y="5003714"/>
            <a:ext cx="7287228" cy="132343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err="1">
                <a:solidFill>
                  <a:srgbClr val="0000FF"/>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e[</a:t>
            </a:r>
            <a:r>
              <a:rPr lang="en-US" sz="1600" b="1" dirty="0">
                <a:solidFill>
                  <a:srgbClr val="0066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1</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3</a:t>
            </a:r>
            <a:r>
              <a:rPr lang="en-US" sz="16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warning issued: excess elements</a:t>
            </a:r>
            <a:endParaRPr lang="en-US" sz="1600" b="1" dirty="0">
              <a:solidFill>
                <a:srgbClr val="800000"/>
              </a:solidFill>
              <a:latin typeface="Courier New" pitchFamily="49" charset="0"/>
              <a:cs typeface="Courier New" pitchFamily="49" charset="0"/>
            </a:endParaRPr>
          </a:p>
          <a:p>
            <a:pPr>
              <a:defRPr/>
            </a:pPr>
            <a:endParaRPr lang="en-US" sz="1600" b="1" dirty="0" smtClean="0">
              <a:solidFill>
                <a:srgbClr val="006600"/>
              </a:solidFill>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5</a:t>
            </a:r>
            <a:r>
              <a:rPr lang="en-US" sz="1600" b="1" dirty="0">
                <a:solidFill>
                  <a:srgbClr val="000000"/>
                </a:solidFill>
                <a:latin typeface="Courier New" pitchFamily="49" charset="0"/>
                <a:cs typeface="Courier New" pitchFamily="49" charset="0"/>
              </a:rPr>
              <a:t>];</a:t>
            </a:r>
          </a:p>
          <a:p>
            <a:pPr>
              <a:defRPr/>
            </a:pPr>
            <a:r>
              <a:rPr lang="en-US" sz="1600" b="1" dirty="0">
                <a:solidFill>
                  <a:srgbClr val="0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5</a:t>
            </a:r>
            <a:r>
              <a:rPr lang="en-US" sz="1600" b="1" dirty="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8</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23</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12</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-3</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6</a:t>
            </a:r>
            <a:r>
              <a:rPr lang="en-US" sz="16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too late to do </a:t>
            </a:r>
            <a:r>
              <a:rPr lang="en-US" sz="1600" b="1" dirty="0" smtClean="0">
                <a:solidFill>
                  <a:srgbClr val="800000"/>
                </a:solidFill>
                <a:latin typeface="Courier New" pitchFamily="49" charset="0"/>
                <a:cs typeface="Courier New" pitchFamily="49" charset="0"/>
              </a:rPr>
              <a:t>this;</a:t>
            </a:r>
          </a:p>
          <a:p>
            <a:pPr>
              <a:defRPr/>
            </a:pPr>
            <a:r>
              <a:rPr lang="en-US" sz="1600" b="1" dirty="0" smtClean="0">
                <a:solidFill>
                  <a:srgbClr val="800000"/>
                </a:solidFill>
                <a:latin typeface="Courier New" pitchFamily="49" charset="0"/>
                <a:cs typeface="Courier New" pitchFamily="49" charset="0"/>
              </a:rPr>
              <a:t>                           // compilation error</a:t>
            </a:r>
            <a:endParaRPr lang="en-US" sz="1600" b="1" dirty="0">
              <a:solidFill>
                <a:srgbClr val="800000"/>
              </a:solidFill>
              <a:latin typeface="Courier New" pitchFamily="49" charset="0"/>
              <a:cs typeface="Courier New" pitchFamily="49" charset="0"/>
            </a:endParaRPr>
          </a:p>
        </p:txBody>
      </p:sp>
      <p:sp>
        <p:nvSpPr>
          <p:cNvPr id="11" name="Oval 10"/>
          <p:cNvSpPr/>
          <p:nvPr/>
        </p:nvSpPr>
        <p:spPr>
          <a:xfrm>
            <a:off x="4526386" y="3848244"/>
            <a:ext cx="1997242" cy="32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14</a:t>
            </a:fld>
            <a:endParaRPr lang="en-US" sz="1000" dirty="0"/>
          </a:p>
        </p:txBody>
      </p:sp>
      <p:sp>
        <p:nvSpPr>
          <p:cNvPr id="3" name="Title 2"/>
          <p:cNvSpPr>
            <a:spLocks noGrp="1"/>
          </p:cNvSpPr>
          <p:nvPr>
            <p:ph type="title"/>
          </p:nvPr>
        </p:nvSpPr>
        <p:spPr/>
        <p:txBody>
          <a:bodyPr/>
          <a:lstStyle/>
          <a:p>
            <a:r>
              <a:rPr lang="en-GB" dirty="0" smtClean="0"/>
              <a:t>Array </a:t>
            </a:r>
            <a:r>
              <a:rPr lang="en-GB" dirty="0"/>
              <a:t>Declarations </a:t>
            </a:r>
            <a:r>
              <a:rPr lang="en-GB" dirty="0" smtClean="0"/>
              <a:t>with </a:t>
            </a:r>
            <a:r>
              <a:rPr lang="en-GB" dirty="0"/>
              <a:t>Initializers</a:t>
            </a:r>
            <a:endParaRPr lang="en-SG" dirty="0"/>
          </a:p>
        </p:txBody>
      </p:sp>
      <p:sp>
        <p:nvSpPr>
          <p:cNvPr id="4" name="Content Placeholder 3"/>
          <p:cNvSpPr>
            <a:spLocks noGrp="1"/>
          </p:cNvSpPr>
          <p:nvPr>
            <p:ph idx="1"/>
          </p:nvPr>
        </p:nvSpPr>
        <p:spPr>
          <a:xfrm>
            <a:off x="457200" y="1371600"/>
            <a:ext cx="8229600" cy="904863"/>
          </a:xfrm>
        </p:spPr>
        <p:txBody>
          <a:bodyPr wrap="square">
            <a:spAutoFit/>
          </a:bodyPr>
          <a:lstStyle/>
          <a:p>
            <a:r>
              <a:rPr lang="en-SG" dirty="0" smtClean="0">
                <a:solidFill>
                  <a:schemeClr val="tx1"/>
                </a:solidFill>
              </a:rPr>
              <a:t>Array can be </a:t>
            </a:r>
            <a:r>
              <a:rPr lang="en-SG" dirty="0" smtClean="0"/>
              <a:t>initialized</a:t>
            </a:r>
            <a:r>
              <a:rPr lang="en-SG" dirty="0" smtClean="0">
                <a:solidFill>
                  <a:schemeClr val="tx1"/>
                </a:solidFill>
              </a:rPr>
              <a:t> with a loop.</a:t>
            </a:r>
          </a:p>
          <a:p>
            <a:r>
              <a:rPr lang="en-SG" dirty="0" smtClean="0">
                <a:solidFill>
                  <a:schemeClr val="tx1"/>
                </a:solidFill>
              </a:rPr>
              <a:t>Array can </a:t>
            </a:r>
            <a:r>
              <a:rPr lang="en-SG" dirty="0">
                <a:solidFill>
                  <a:schemeClr val="tx1"/>
                </a:solidFill>
              </a:rPr>
              <a:t>be </a:t>
            </a:r>
            <a:r>
              <a:rPr lang="en-SG" dirty="0"/>
              <a:t>initialized</a:t>
            </a:r>
            <a:r>
              <a:rPr lang="en-SG" dirty="0">
                <a:solidFill>
                  <a:schemeClr val="tx1"/>
                </a:solidFill>
              </a:rPr>
              <a:t> </a:t>
            </a:r>
            <a:r>
              <a:rPr lang="en-SG" u="sng" dirty="0">
                <a:solidFill>
                  <a:schemeClr val="tx1"/>
                </a:solidFill>
              </a:rPr>
              <a:t>at the </a:t>
            </a:r>
            <a:r>
              <a:rPr lang="en-SG" u="sng" dirty="0" smtClean="0">
                <a:solidFill>
                  <a:schemeClr val="tx1"/>
                </a:solidFill>
              </a:rPr>
              <a:t>same time </a:t>
            </a:r>
            <a:r>
              <a:rPr lang="en-SG" u="sng" dirty="0">
                <a:solidFill>
                  <a:schemeClr val="tx1"/>
                </a:solidFill>
              </a:rPr>
              <a:t>of declaration</a:t>
            </a:r>
            <a:r>
              <a:rPr lang="en-SG" dirty="0">
                <a:solidFill>
                  <a:schemeClr val="tx1"/>
                </a:solidFill>
              </a:rPr>
              <a:t>.</a:t>
            </a:r>
          </a:p>
        </p:txBody>
      </p:sp>
      <p:sp>
        <p:nvSpPr>
          <p:cNvPr id="12" name="Content Placeholder 3"/>
          <p:cNvSpPr txBox="1">
            <a:spLocks/>
          </p:cNvSpPr>
          <p:nvPr/>
        </p:nvSpPr>
        <p:spPr bwMode="auto">
          <a:xfrm>
            <a:off x="460738" y="4415157"/>
            <a:ext cx="82296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a:solidFill>
                  <a:schemeClr val="tx1"/>
                </a:solidFill>
              </a:rPr>
              <a:t>The following initializations are </a:t>
            </a:r>
            <a:r>
              <a:rPr lang="en-SG" dirty="0">
                <a:solidFill>
                  <a:srgbClr val="FF0000"/>
                </a:solidFill>
                <a:latin typeface="Arial" charset="0"/>
                <a:cs typeface="Arial" charset="0"/>
              </a:rPr>
              <a:t>incorrect</a:t>
            </a:r>
            <a:r>
              <a:rPr lang="en-SG" dirty="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nodeType="with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dissolve">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dissolve">
                                      <p:cBhvr>
                                        <p:cTn id="25" dur="500"/>
                                        <p:tgtEl>
                                          <p:spTgt spid="6">
                                            <p:txEl>
                                              <p:pRg st="2" end="2"/>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dissolve">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dissolve">
                                      <p:cBhvr>
                                        <p:cTn id="33" dur="500"/>
                                        <p:tgtEl>
                                          <p:spTgt spid="6">
                                            <p:txEl>
                                              <p:pRg st="5" end="5"/>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dissolv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dissolve">
                                      <p:cBhvr>
                                        <p:cTn id="46" dur="500"/>
                                        <p:tgtEl>
                                          <p:spTgt spid="12">
                                            <p:txEl>
                                              <p:pRg st="0" end="0"/>
                                            </p:txEl>
                                          </p:spTgt>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4" grpId="0" build="p"/>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47713" y="1985172"/>
            <a:ext cx="7881937" cy="4278094"/>
            <a:chOff x="747713" y="1985172"/>
            <a:chExt cx="7881937" cy="4278094"/>
          </a:xfrm>
        </p:grpSpPr>
        <p:sp>
          <p:nvSpPr>
            <p:cNvPr id="15" name="TextBox 14"/>
            <p:cNvSpPr txBox="1"/>
            <p:nvPr/>
          </p:nvSpPr>
          <p:spPr>
            <a:xfrm>
              <a:off x="747713" y="1985172"/>
              <a:ext cx="7881937" cy="427809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r>
                <a:rPr lang="en-US" sz="1600" b="1" dirty="0" smtClean="0">
                  <a:solidFill>
                    <a:srgbClr val="6600CC"/>
                  </a:solidFill>
                  <a:latin typeface="Courier New" pitchFamily="49" charset="0"/>
                  <a:cs typeface="Courier New" pitchFamily="49" charset="0"/>
                </a:rPr>
                <a:t>#define NUM_CANDIDATES </a:t>
              </a:r>
              <a:r>
                <a:rPr lang="en-US" sz="1600" b="1" dirty="0" smtClean="0">
                  <a:solidFill>
                    <a:srgbClr val="006600"/>
                  </a:solidFill>
                  <a:latin typeface="Courier New" pitchFamily="49" charset="0"/>
                  <a:cs typeface="Courier New" pitchFamily="49" charset="0"/>
                </a:rPr>
                <a:t>30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candidates</a:t>
              </a: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[NUM_CANDIDATES];</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4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&amp;vote);</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[vote-</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"candidate</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total</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%.2f%%\n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i+</a:t>
              </a:r>
              <a:r>
                <a:rPr lang="en-US" sz="1600" b="1" dirty="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)/NUM_VOTES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4" name="Rectangle 13"/>
            <p:cNvSpPr/>
            <p:nvPr/>
          </p:nvSpPr>
          <p:spPr>
            <a:xfrm>
              <a:off x="6509084" y="1990181"/>
              <a:ext cx="211898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Week7_VoteCountArrayVer2.c</a:t>
              </a:r>
              <a:endParaRPr lang="en-SG" sz="1100" dirty="0"/>
            </a:p>
          </p:txBody>
        </p:sp>
      </p:grpSp>
      <p:sp>
        <p:nvSpPr>
          <p:cNvPr id="4" name="Title 3"/>
          <p:cNvSpPr>
            <a:spLocks noGrp="1"/>
          </p:cNvSpPr>
          <p:nvPr>
            <p:ph type="title"/>
          </p:nvPr>
        </p:nvSpPr>
        <p:spPr/>
        <p:txBody>
          <a:bodyPr/>
          <a:lstStyle/>
          <a:p>
            <a:r>
              <a:rPr lang="en-GB" dirty="0" smtClean="0"/>
              <a:t>Demo </a:t>
            </a:r>
            <a:r>
              <a:rPr lang="en-GB" dirty="0"/>
              <a:t>#2: Using Array Initializer</a:t>
            </a:r>
            <a:endParaRPr lang="en-SG" dirty="0"/>
          </a:p>
        </p:txBody>
      </p:sp>
      <p:sp>
        <p:nvSpPr>
          <p:cNvPr id="1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cxnSp>
        <p:nvCxnSpPr>
          <p:cNvPr id="27656" name="Straight Connector 17"/>
          <p:cNvCxnSpPr>
            <a:cxnSpLocks noChangeShapeType="1"/>
          </p:cNvCxnSpPr>
          <p:nvPr/>
        </p:nvCxnSpPr>
        <p:spPr bwMode="auto">
          <a:xfrm>
            <a:off x="2721936" y="2891031"/>
            <a:ext cx="2628000" cy="0"/>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7657" name="Straight Connector 18"/>
          <p:cNvCxnSpPr>
            <a:cxnSpLocks noChangeShapeType="1"/>
          </p:cNvCxnSpPr>
          <p:nvPr/>
        </p:nvCxnSpPr>
        <p:spPr bwMode="auto">
          <a:xfrm>
            <a:off x="1247775" y="3110992"/>
            <a:ext cx="6543675" cy="0"/>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27658" name="TextBox 20"/>
          <p:cNvSpPr txBox="1">
            <a:spLocks noChangeArrowheads="1"/>
          </p:cNvSpPr>
          <p:nvPr/>
        </p:nvSpPr>
        <p:spPr bwMode="auto">
          <a:xfrm>
            <a:off x="1236663" y="3195482"/>
            <a:ext cx="49069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cand</a:t>
            </a:r>
            <a:r>
              <a:rPr lang="en-US" sz="1600" b="1" dirty="0" smtClean="0">
                <a:latin typeface="Courier New" pitchFamily="49" charset="0"/>
                <a:cs typeface="Courier New" pitchFamily="49" charset="0"/>
              </a:rPr>
              <a:t>[NUM_CANDIDATES</a:t>
            </a:r>
            <a:r>
              <a:rPr lang="en-US" sz="1600" b="1" dirty="0">
                <a:latin typeface="Courier New" pitchFamily="49" charset="0"/>
                <a:cs typeface="Courier New" pitchFamily="49" charset="0"/>
              </a:rPr>
              <a:t>] =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 </a:t>
            </a:r>
            <a:endParaRPr lang="en-SG" sz="1600" b="1" dirty="0">
              <a:latin typeface="Courier New" pitchFamily="49" charset="0"/>
              <a:cs typeface="Courier New" pitchFamily="49" charset="0"/>
            </a:endParaRPr>
          </a:p>
        </p:txBody>
      </p:sp>
      <p:sp>
        <p:nvSpPr>
          <p:cNvPr id="12"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15</a:t>
            </a:fld>
            <a:endParaRPr lang="en-US" sz="1000" dirty="0"/>
          </a:p>
        </p:txBody>
      </p:sp>
      <p:sp>
        <p:nvSpPr>
          <p:cNvPr id="2" name="Content Placeholder 1"/>
          <p:cNvSpPr>
            <a:spLocks noGrp="1"/>
          </p:cNvSpPr>
          <p:nvPr>
            <p:ph idx="1"/>
          </p:nvPr>
        </p:nvSpPr>
        <p:spPr>
          <a:xfrm>
            <a:off x="457200" y="1371600"/>
            <a:ext cx="8229600" cy="461665"/>
          </a:xfrm>
        </p:spPr>
        <p:txBody>
          <a:bodyPr>
            <a:spAutoFit/>
          </a:bodyPr>
          <a:lstStyle/>
          <a:p>
            <a:r>
              <a:rPr lang="en-SG" dirty="0">
                <a:solidFill>
                  <a:schemeClr val="tx1"/>
                </a:solidFill>
              </a:rPr>
              <a:t>Modify </a:t>
            </a:r>
            <a:r>
              <a:rPr lang="en-SG" dirty="0" smtClean="0">
                <a:solidFill>
                  <a:schemeClr val="tx1"/>
                </a:solidFill>
              </a:rPr>
              <a:t>the program </a:t>
            </a:r>
            <a:r>
              <a:rPr lang="en-SG" dirty="0">
                <a:solidFill>
                  <a:schemeClr val="tx1"/>
                </a:solidFill>
              </a:rPr>
              <a:t>to use </a:t>
            </a:r>
            <a:r>
              <a:rPr lang="en-SG" dirty="0" smtClean="0"/>
              <a:t>array initializer</a:t>
            </a:r>
            <a:r>
              <a:rPr lang="en-SG" dirty="0" smtClean="0">
                <a:solidFill>
                  <a:schemeClr val="tx1"/>
                </a:solidFill>
              </a:rPr>
              <a:t>.</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barn(outVertical)">
                                      <p:cBhvr>
                                        <p:cTn id="7" dur="500"/>
                                        <p:tgtEl>
                                          <p:spTgt spid="27657"/>
                                        </p:tgtEl>
                                      </p:cBhvr>
                                    </p:animEffect>
                                  </p:childTnLst>
                                </p:cTn>
                              </p:par>
                              <p:par>
                                <p:cTn id="8" presetID="16" presetClass="entr" presetSubtype="37" fill="hold" nodeType="withEffect">
                                  <p:stCondLst>
                                    <p:cond delay="0"/>
                                  </p:stCondLst>
                                  <p:childTnLst>
                                    <p:set>
                                      <p:cBhvr>
                                        <p:cTn id="9" dur="1" fill="hold">
                                          <p:stCondLst>
                                            <p:cond delay="0"/>
                                          </p:stCondLst>
                                        </p:cTn>
                                        <p:tgtEl>
                                          <p:spTgt spid="27656"/>
                                        </p:tgtEl>
                                        <p:attrNameLst>
                                          <p:attrName>style.visibility</p:attrName>
                                        </p:attrNameLst>
                                      </p:cBhvr>
                                      <p:to>
                                        <p:strVal val="visible"/>
                                      </p:to>
                                    </p:set>
                                    <p:animEffect transition="in" filter="barn(outVertical)">
                                      <p:cBhvr>
                                        <p:cTn id="10" dur="500"/>
                                        <p:tgtEl>
                                          <p:spTgt spid="2765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658"/>
                                        </p:tgtEl>
                                        <p:attrNameLst>
                                          <p:attrName>style.visibility</p:attrName>
                                        </p:attrNameLst>
                                      </p:cBhvr>
                                      <p:to>
                                        <p:strVal val="visible"/>
                                      </p:to>
                                    </p:set>
                                    <p:animEffect transition="in" filter="dissolve">
                                      <p:cBhvr>
                                        <p:cTn id="15"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TextBox 9"/>
          <p:cNvSpPr txBox="1"/>
          <p:nvPr/>
        </p:nvSpPr>
        <p:spPr>
          <a:xfrm>
            <a:off x="163761" y="1479695"/>
            <a:ext cx="3996691"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tabLst>
                <a:tab pos="265113" algn="l"/>
              </a:tabLst>
            </a:pPr>
            <a:r>
              <a:rPr lang="en-US" sz="1600" dirty="0" smtClean="0">
                <a:solidFill>
                  <a:srgbClr val="0000FF"/>
                </a:solidFill>
              </a:rPr>
              <a:t>Algorithm 1:</a:t>
            </a:r>
          </a:p>
          <a:p>
            <a:pPr>
              <a:tabLst>
                <a:tab pos="265113" algn="l"/>
              </a:tabLst>
            </a:pPr>
            <a:r>
              <a:rPr lang="en-US" sz="1600" dirty="0" smtClean="0"/>
              <a:t>	input: amt (in cents); output: coins</a:t>
            </a:r>
          </a:p>
          <a:p>
            <a:pPr>
              <a:tabLst>
                <a:tab pos="265113" algn="l"/>
              </a:tabLst>
            </a:pPr>
            <a:r>
              <a:rPr lang="en-US" sz="1600" dirty="0" smtClean="0"/>
              <a:t>	coins </a:t>
            </a:r>
            <a:r>
              <a:rPr lang="en-US" sz="1600" dirty="0" smtClean="0">
                <a:sym typeface="Wingdings" pitchFamily="2" charset="2"/>
              </a:rPr>
              <a:t> 0</a:t>
            </a:r>
            <a:endParaRPr lang="en-US" sz="1600" dirty="0" smtClean="0"/>
          </a:p>
          <a:p>
            <a:pPr>
              <a:tabLst>
                <a:tab pos="265113" algn="l"/>
              </a:tabLst>
            </a:pPr>
            <a:r>
              <a:rPr lang="en-US" sz="1600" dirty="0" smtClean="0"/>
              <a:t>	coins += amt/100; amt %=100;</a:t>
            </a:r>
          </a:p>
          <a:p>
            <a:pPr>
              <a:tabLst>
                <a:tab pos="265113" algn="l"/>
              </a:tabLst>
            </a:pPr>
            <a:r>
              <a:rPr lang="en-US" sz="1600" dirty="0" smtClean="0"/>
              <a:t>	coins += amt/50; amt %= 50;</a:t>
            </a:r>
          </a:p>
          <a:p>
            <a:pPr>
              <a:tabLst>
                <a:tab pos="265113" algn="l"/>
              </a:tabLst>
            </a:pPr>
            <a:r>
              <a:rPr lang="en-US" sz="1600" dirty="0" smtClean="0"/>
              <a:t>	coins += amt/20; amt %= 20;</a:t>
            </a:r>
          </a:p>
          <a:p>
            <a:pPr>
              <a:tabLst>
                <a:tab pos="265113" algn="l"/>
              </a:tabLst>
            </a:pPr>
            <a:r>
              <a:rPr lang="en-US" sz="1600" dirty="0" smtClean="0"/>
              <a:t>	coins += amt/10; amt %= 10;</a:t>
            </a:r>
          </a:p>
          <a:p>
            <a:pPr>
              <a:tabLst>
                <a:tab pos="265113" algn="l"/>
              </a:tabLst>
            </a:pPr>
            <a:r>
              <a:rPr lang="en-US" sz="1600" dirty="0" smtClean="0"/>
              <a:t>	coins += amt/5; amt %= 5;</a:t>
            </a:r>
          </a:p>
          <a:p>
            <a:pPr>
              <a:tabLst>
                <a:tab pos="265113" algn="l"/>
              </a:tabLst>
            </a:pPr>
            <a:r>
              <a:rPr lang="en-US" sz="1600" dirty="0" smtClean="0"/>
              <a:t>	coins += amt/1; amt %= 1;</a:t>
            </a:r>
          </a:p>
          <a:p>
            <a:pPr>
              <a:tabLst>
                <a:tab pos="265113" algn="l"/>
                <a:tab pos="542925" algn="l"/>
              </a:tabLst>
            </a:pPr>
            <a:r>
              <a:rPr lang="en-US" sz="1600" dirty="0" smtClean="0"/>
              <a:t>	print coins</a:t>
            </a:r>
          </a:p>
        </p:txBody>
      </p:sp>
      <p:sp>
        <p:nvSpPr>
          <p:cNvPr id="9" name="TextBox 8"/>
          <p:cNvSpPr txBox="1"/>
          <p:nvPr/>
        </p:nvSpPr>
        <p:spPr>
          <a:xfrm>
            <a:off x="3643632" y="1917501"/>
            <a:ext cx="5223642"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tabLst>
                <a:tab pos="265113" algn="l"/>
              </a:tabLst>
            </a:pPr>
            <a:r>
              <a:rPr lang="en-US" dirty="0" smtClean="0">
                <a:solidFill>
                  <a:srgbClr val="0000FF"/>
                </a:solidFill>
              </a:rPr>
              <a:t>Algorithm 2:</a:t>
            </a:r>
          </a:p>
          <a:p>
            <a:pPr>
              <a:tabLst>
                <a:tab pos="265113" algn="l"/>
              </a:tabLst>
            </a:pPr>
            <a:r>
              <a:rPr lang="en-US" dirty="0" smtClean="0"/>
              <a:t>	input: amt (in cents); output: coins</a:t>
            </a:r>
          </a:p>
          <a:p>
            <a:pPr>
              <a:tabLst>
                <a:tab pos="265113" algn="l"/>
              </a:tabLst>
            </a:pPr>
            <a:r>
              <a:rPr lang="en-US" dirty="0" smtClean="0"/>
              <a:t>	coins </a:t>
            </a:r>
            <a:r>
              <a:rPr lang="en-US" dirty="0" smtClean="0">
                <a:sym typeface="Wingdings" pitchFamily="2" charset="2"/>
              </a:rPr>
              <a:t> 0</a:t>
            </a:r>
            <a:endParaRPr lang="en-US" dirty="0" smtClean="0"/>
          </a:p>
          <a:p>
            <a:pPr>
              <a:tabLst>
                <a:tab pos="265113" algn="l"/>
              </a:tabLst>
            </a:pPr>
            <a:r>
              <a:rPr lang="en-US" dirty="0" smtClean="0"/>
              <a:t>	From the largest denomination to the smallest:</a:t>
            </a:r>
          </a:p>
          <a:p>
            <a:pPr>
              <a:tabLst>
                <a:tab pos="265113" algn="l"/>
                <a:tab pos="542925" algn="l"/>
              </a:tabLst>
            </a:pPr>
            <a:r>
              <a:rPr lang="en-US" dirty="0" smtClean="0"/>
              <a:t>		coins += amt/denomination</a:t>
            </a:r>
          </a:p>
          <a:p>
            <a:pPr>
              <a:tabLst>
                <a:tab pos="265113" algn="l"/>
                <a:tab pos="542925" algn="l"/>
              </a:tabLst>
            </a:pPr>
            <a:r>
              <a:rPr lang="en-US" dirty="0" smtClean="0"/>
              <a:t>		amt %= denomination</a:t>
            </a:r>
          </a:p>
          <a:p>
            <a:pPr>
              <a:tabLst>
                <a:tab pos="265113" algn="l"/>
                <a:tab pos="542925" algn="l"/>
              </a:tabLst>
            </a:pPr>
            <a:r>
              <a:rPr lang="en-US" dirty="0" smtClean="0"/>
              <a:t>		go to next denomination</a:t>
            </a:r>
          </a:p>
          <a:p>
            <a:pPr>
              <a:tabLst>
                <a:tab pos="265113" algn="l"/>
                <a:tab pos="542925" algn="l"/>
              </a:tabLst>
            </a:pPr>
            <a:r>
              <a:rPr lang="en-US" dirty="0" smtClean="0"/>
              <a:t>	print coins</a:t>
            </a:r>
          </a:p>
        </p:txBody>
      </p:sp>
      <p:sp>
        <p:nvSpPr>
          <p:cNvPr id="11" name="TextBox 10"/>
          <p:cNvSpPr txBox="1"/>
          <p:nvPr/>
        </p:nvSpPr>
        <p:spPr>
          <a:xfrm>
            <a:off x="348262" y="4315665"/>
            <a:ext cx="2384305" cy="1323439"/>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latin typeface="Calibri" pitchFamily="34" charset="0"/>
                <a:cs typeface="Calibri" pitchFamily="34" charset="0"/>
              </a:rPr>
              <a:t>: how can we easily switch from one denomination to another? </a:t>
            </a:r>
            <a:endParaRPr lang="en-SG" sz="2000" dirty="0">
              <a:latin typeface="Calibri" pitchFamily="34" charset="0"/>
              <a:cs typeface="Calibri" pitchFamily="34" charset="0"/>
            </a:endParaRPr>
          </a:p>
        </p:txBody>
      </p:sp>
      <p:sp>
        <p:nvSpPr>
          <p:cNvPr id="12" name="TextBox 11"/>
          <p:cNvSpPr txBox="1"/>
          <p:nvPr/>
        </p:nvSpPr>
        <p:spPr>
          <a:xfrm>
            <a:off x="2986656" y="4308991"/>
            <a:ext cx="5242944"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tabLst>
                <a:tab pos="265113" algn="l"/>
              </a:tabLst>
            </a:pPr>
            <a:r>
              <a:rPr lang="en-US" dirty="0" smtClean="0">
                <a:solidFill>
                  <a:srgbClr val="0000FF"/>
                </a:solidFill>
              </a:rPr>
              <a:t>Algorithm 3:</a:t>
            </a:r>
          </a:p>
          <a:p>
            <a:pPr>
              <a:tabLst>
                <a:tab pos="265113" algn="l"/>
              </a:tabLst>
            </a:pPr>
            <a:r>
              <a:rPr lang="en-US" dirty="0" smtClean="0"/>
              <a:t>	input: amt (in cents); output: coins</a:t>
            </a:r>
          </a:p>
          <a:p>
            <a:pPr>
              <a:tabLst>
                <a:tab pos="265113" algn="l"/>
              </a:tabLst>
            </a:pPr>
            <a:r>
              <a:rPr lang="en-US" dirty="0" smtClean="0"/>
              <a:t>	coins </a:t>
            </a:r>
            <a:r>
              <a:rPr lang="en-US" dirty="0" smtClean="0">
                <a:sym typeface="Wingdings" pitchFamily="2" charset="2"/>
              </a:rPr>
              <a:t> 0</a:t>
            </a:r>
            <a:endParaRPr lang="en-US" dirty="0" smtClean="0"/>
          </a:p>
          <a:p>
            <a:pPr>
              <a:tabLst>
                <a:tab pos="265113" algn="l"/>
              </a:tabLst>
            </a:pPr>
            <a:r>
              <a:rPr lang="en-US" dirty="0" smtClean="0"/>
              <a:t>	for </a:t>
            </a:r>
            <a:r>
              <a:rPr lang="en-US" dirty="0" err="1" smtClean="0"/>
              <a:t>i</a:t>
            </a:r>
            <a:r>
              <a:rPr lang="en-US" dirty="0" smtClean="0"/>
              <a:t> from 0 to 5  </a:t>
            </a:r>
            <a:r>
              <a:rPr lang="en-US" dirty="0" smtClean="0">
                <a:solidFill>
                  <a:srgbClr val="800000"/>
                </a:solidFill>
                <a:cs typeface="Courier New" pitchFamily="49" charset="0"/>
              </a:rPr>
              <a:t>// </a:t>
            </a:r>
            <a:r>
              <a:rPr lang="en-US" dirty="0">
                <a:solidFill>
                  <a:srgbClr val="800000"/>
                </a:solidFill>
                <a:cs typeface="Courier New" pitchFamily="49" charset="0"/>
              </a:rPr>
              <a:t>there are 6 denominations</a:t>
            </a:r>
            <a:endParaRPr lang="en-US" sz="1600" dirty="0">
              <a:solidFill>
                <a:srgbClr val="800000"/>
              </a:solidFill>
              <a:cs typeface="Courier New" pitchFamily="49" charset="0"/>
            </a:endParaRPr>
          </a:p>
          <a:p>
            <a:pPr>
              <a:tabLst>
                <a:tab pos="265113" algn="l"/>
                <a:tab pos="542925" algn="l"/>
              </a:tabLst>
            </a:pPr>
            <a:r>
              <a:rPr lang="en-US" dirty="0" smtClean="0"/>
              <a:t>		coins += </a:t>
            </a:r>
            <a:r>
              <a:rPr lang="en-US" dirty="0" err="1" smtClean="0"/>
              <a:t>amt</a:t>
            </a:r>
            <a:r>
              <a:rPr lang="en-US" dirty="0" smtClean="0"/>
              <a:t>/D</a:t>
            </a:r>
            <a:r>
              <a:rPr lang="en-US" baseline="-25000" dirty="0" smtClean="0"/>
              <a:t>i</a:t>
            </a:r>
            <a:r>
              <a:rPr lang="en-US" dirty="0"/>
              <a:t> </a:t>
            </a:r>
            <a:r>
              <a:rPr lang="en-US" dirty="0" smtClean="0"/>
              <a:t>    </a:t>
            </a:r>
            <a:r>
              <a:rPr lang="en-US" sz="1600" b="1" dirty="0">
                <a:solidFill>
                  <a:srgbClr val="800000"/>
                </a:solidFill>
                <a:cs typeface="Courier New" pitchFamily="49" charset="0"/>
              </a:rPr>
              <a:t>//</a:t>
            </a:r>
            <a:r>
              <a:rPr lang="en-US" dirty="0" smtClean="0"/>
              <a:t> </a:t>
            </a:r>
            <a:r>
              <a:rPr lang="en-US" dirty="0">
                <a:solidFill>
                  <a:srgbClr val="800000"/>
                </a:solidFill>
              </a:rPr>
              <a:t> </a:t>
            </a:r>
            <a:r>
              <a:rPr lang="en-US" dirty="0" smtClean="0">
                <a:solidFill>
                  <a:srgbClr val="800000"/>
                </a:solidFill>
              </a:rPr>
              <a:t>D</a:t>
            </a:r>
            <a:r>
              <a:rPr lang="en-US" baseline="-25000" dirty="0" smtClean="0">
                <a:solidFill>
                  <a:srgbClr val="800000"/>
                </a:solidFill>
              </a:rPr>
              <a:t>0</a:t>
            </a:r>
            <a:r>
              <a:rPr lang="en-US" dirty="0" smtClean="0">
                <a:solidFill>
                  <a:srgbClr val="800000"/>
                </a:solidFill>
              </a:rPr>
              <a:t>, D</a:t>
            </a:r>
            <a:r>
              <a:rPr lang="en-US" baseline="-25000" dirty="0">
                <a:solidFill>
                  <a:srgbClr val="800000"/>
                </a:solidFill>
              </a:rPr>
              <a:t>1</a:t>
            </a:r>
            <a:r>
              <a:rPr lang="en-US" dirty="0" smtClean="0">
                <a:solidFill>
                  <a:srgbClr val="800000"/>
                </a:solidFill>
              </a:rPr>
              <a:t>, D</a:t>
            </a:r>
            <a:r>
              <a:rPr lang="en-US" baseline="-25000" dirty="0" smtClean="0">
                <a:solidFill>
                  <a:srgbClr val="800000"/>
                </a:solidFill>
              </a:rPr>
              <a:t>2</a:t>
            </a:r>
            <a:r>
              <a:rPr lang="en-US" dirty="0" smtClean="0">
                <a:solidFill>
                  <a:srgbClr val="800000"/>
                </a:solidFill>
              </a:rPr>
              <a:t>, D</a:t>
            </a:r>
            <a:r>
              <a:rPr lang="en-US" baseline="-25000" dirty="0" smtClean="0">
                <a:solidFill>
                  <a:srgbClr val="800000"/>
                </a:solidFill>
              </a:rPr>
              <a:t>3</a:t>
            </a:r>
            <a:r>
              <a:rPr lang="en-US" dirty="0" smtClean="0">
                <a:solidFill>
                  <a:srgbClr val="800000"/>
                </a:solidFill>
              </a:rPr>
              <a:t>, D</a:t>
            </a:r>
            <a:r>
              <a:rPr lang="en-US" baseline="-25000" dirty="0" smtClean="0">
                <a:solidFill>
                  <a:srgbClr val="800000"/>
                </a:solidFill>
              </a:rPr>
              <a:t>4</a:t>
            </a:r>
            <a:r>
              <a:rPr lang="en-US" dirty="0" smtClean="0">
                <a:solidFill>
                  <a:srgbClr val="800000"/>
                </a:solidFill>
              </a:rPr>
              <a:t>, D</a:t>
            </a:r>
            <a:r>
              <a:rPr lang="en-US" baseline="-25000" dirty="0">
                <a:solidFill>
                  <a:srgbClr val="800000"/>
                </a:solidFill>
              </a:rPr>
              <a:t>5</a:t>
            </a:r>
          </a:p>
          <a:p>
            <a:pPr>
              <a:tabLst>
                <a:tab pos="265113" algn="l"/>
                <a:tab pos="542925" algn="l"/>
              </a:tabLst>
            </a:pPr>
            <a:r>
              <a:rPr lang="en-US" dirty="0" smtClean="0"/>
              <a:t>		</a:t>
            </a:r>
            <a:r>
              <a:rPr lang="en-US" dirty="0" err="1" smtClean="0"/>
              <a:t>amt</a:t>
            </a:r>
            <a:r>
              <a:rPr lang="en-US" dirty="0" smtClean="0"/>
              <a:t> %= D</a:t>
            </a:r>
            <a:r>
              <a:rPr lang="en-US" baseline="-25000" dirty="0" smtClean="0"/>
              <a:t>i</a:t>
            </a:r>
          </a:p>
          <a:p>
            <a:pPr>
              <a:tabLst>
                <a:tab pos="265113" algn="l"/>
                <a:tab pos="542925" algn="l"/>
              </a:tabLst>
            </a:pPr>
            <a:r>
              <a:rPr lang="en-US" dirty="0" smtClean="0"/>
              <a:t>	print coins</a:t>
            </a:r>
          </a:p>
        </p:txBody>
      </p:sp>
      <p:sp>
        <p:nvSpPr>
          <p:cNvPr id="16"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16</a:t>
            </a:fld>
            <a:endParaRPr lang="en-US" sz="1000" dirty="0"/>
          </a:p>
        </p:txBody>
      </p:sp>
      <p:sp>
        <p:nvSpPr>
          <p:cNvPr id="3" name="Title 2"/>
          <p:cNvSpPr>
            <a:spLocks noGrp="1"/>
          </p:cNvSpPr>
          <p:nvPr>
            <p:ph type="title"/>
          </p:nvPr>
        </p:nvSpPr>
        <p:spPr>
          <a:xfrm>
            <a:off x="457200" y="437364"/>
            <a:ext cx="8351966" cy="707886"/>
          </a:xfrm>
        </p:spPr>
        <p:txBody>
          <a:bodyPr wrap="square">
            <a:spAutoFit/>
          </a:bodyPr>
          <a:lstStyle/>
          <a:p>
            <a:r>
              <a:rPr lang="en-GB" dirty="0" smtClean="0"/>
              <a:t>Demo </a:t>
            </a:r>
            <a:r>
              <a:rPr lang="en-GB" dirty="0"/>
              <a:t>#3: Coin Change Revisit (1/2)</a:t>
            </a:r>
            <a:endParaRPr lang="en-SG" dirty="0"/>
          </a:p>
        </p:txBody>
      </p:sp>
      <p:sp>
        <p:nvSpPr>
          <p:cNvPr id="13" name="TextBox 12"/>
          <p:cNvSpPr txBox="1"/>
          <p:nvPr/>
        </p:nvSpPr>
        <p:spPr>
          <a:xfrm>
            <a:off x="1801933" y="5439049"/>
            <a:ext cx="799834" cy="400110"/>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chemeClr val="tx1"/>
                </a:solidFill>
                <a:latin typeface="Calibri" pitchFamily="34" charset="0"/>
                <a:cs typeface="Calibri" pitchFamily="34" charset="0"/>
              </a:rPr>
              <a:t>array!</a:t>
            </a:r>
            <a:endParaRPr lang="en-SG" sz="2000" dirty="0">
              <a:solidFill>
                <a:schemeClr val="tx1"/>
              </a:solidFill>
              <a:latin typeface="Calibri" pitchFamily="34" charset="0"/>
              <a:cs typeface="Calibri" pitchFamily="34" charset="0"/>
            </a:endParaRPr>
          </a:p>
        </p:txBody>
      </p:sp>
      <p:sp>
        <p:nvSpPr>
          <p:cNvPr id="17" name="TextBox 16"/>
          <p:cNvSpPr txBox="1"/>
          <p:nvPr/>
        </p:nvSpPr>
        <p:spPr bwMode="auto">
          <a:xfrm>
            <a:off x="3920394" y="1231201"/>
            <a:ext cx="4189228" cy="646331"/>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dirty="0" smtClean="0">
                <a:latin typeface="Calibri" pitchFamily="34" charset="0"/>
                <a:cs typeface="Calibri" pitchFamily="34" charset="0"/>
              </a:rPr>
              <a:t>Let’s “roll” the common steps in Algorithm 1 into a loop:</a:t>
            </a:r>
            <a:endParaRPr lang="en-SG" dirty="0" smtClean="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37364"/>
            <a:ext cx="8377881" cy="707886"/>
          </a:xfrm>
        </p:spPr>
        <p:txBody>
          <a:bodyPr wrap="square">
            <a:spAutoFit/>
          </a:bodyPr>
          <a:lstStyle/>
          <a:p>
            <a:r>
              <a:rPr lang="en-GB" dirty="0" smtClean="0"/>
              <a:t>Demo </a:t>
            </a:r>
            <a:r>
              <a:rPr lang="en-GB" dirty="0"/>
              <a:t>#3: Coin Change Revisit (2/2)</a:t>
            </a:r>
            <a:endParaRPr lang="en-SG" dirty="0"/>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5" name="Group 4"/>
          <p:cNvGrpSpPr/>
          <p:nvPr/>
        </p:nvGrpSpPr>
        <p:grpSpPr>
          <a:xfrm>
            <a:off x="4100171" y="1611329"/>
            <a:ext cx="4670853" cy="3293812"/>
            <a:chOff x="4015947" y="1802723"/>
            <a:chExt cx="4670853" cy="3293812"/>
          </a:xfrm>
        </p:grpSpPr>
        <p:sp>
          <p:nvSpPr>
            <p:cNvPr id="15" name="TextBox 14"/>
            <p:cNvSpPr txBox="1"/>
            <p:nvPr/>
          </p:nvSpPr>
          <p:spPr>
            <a:xfrm>
              <a:off x="4015947" y="1802723"/>
              <a:ext cx="4670853" cy="3293209"/>
            </a:xfrm>
            <a:prstGeom prst="rect">
              <a:avLst/>
            </a:prstGeom>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71463" algn="l"/>
                  <a:tab pos="542925" algn="l"/>
                </a:tabLst>
              </a:pP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minimumCoins</a:t>
              </a:r>
              <a:r>
                <a:rPr lang="en-SG" sz="1600" b="1" dirty="0" smtClean="0">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amt)</a:t>
              </a:r>
            </a:p>
            <a:p>
              <a:pPr>
                <a:tabLst>
                  <a:tab pos="271463" algn="l"/>
                  <a:tab pos="542925" algn="l"/>
                </a:tabLst>
              </a:pPr>
              <a:r>
                <a:rPr lang="en-SG" sz="1600" b="1" dirty="0" smtClean="0">
                  <a:latin typeface="Courier New" pitchFamily="49" charset="0"/>
                  <a:cs typeface="Courier New" pitchFamily="49" charset="0"/>
                </a:rPr>
                <a:t>{</a:t>
              </a:r>
            </a:p>
            <a:p>
              <a:pPr>
                <a:tabLst>
                  <a:tab pos="271463" algn="l"/>
                  <a:tab pos="542925" algn="l"/>
                </a:tabLst>
              </a:pP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denoms</a:t>
              </a:r>
              <a:r>
                <a:rPr lang="en-SG" sz="1600" b="1" dirty="0" smtClean="0">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100</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50</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20</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10</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5</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a:t>
              </a:r>
            </a:p>
            <a:p>
              <a:pPr>
                <a:tabLst>
                  <a:tab pos="271463" algn="l"/>
                  <a:tab pos="542925" algn="l"/>
                </a:tabLst>
              </a:pPr>
              <a:r>
                <a:rPr lang="en-SG" sz="1600" b="1" dirty="0" smtClean="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coins = </a:t>
              </a:r>
              <a:r>
                <a:rPr lang="en-SG" sz="1600" b="1" dirty="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71463" algn="l"/>
                  <a:tab pos="542925" algn="l"/>
                </a:tabLst>
              </a:pPr>
              <a:endParaRPr lang="en-SG" sz="1600" b="1" dirty="0" smtClean="0">
                <a:latin typeface="Courier New" pitchFamily="49" charset="0"/>
                <a:cs typeface="Courier New" pitchFamily="49" charset="0"/>
              </a:endParaRPr>
            </a:p>
            <a:p>
              <a:pPr>
                <a:tabLst>
                  <a:tab pos="271463" algn="l"/>
                  <a:tab pos="542925" algn="l"/>
                </a:tabLst>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&lt;</a:t>
              </a:r>
              <a:r>
                <a:rPr lang="en-SG" sz="1600" b="1" dirty="0">
                  <a:solidFill>
                    <a:srgbClr val="006600"/>
                  </a:solidFill>
                  <a:latin typeface="Courier New" pitchFamily="49" charset="0"/>
                  <a:cs typeface="Courier New" pitchFamily="49" charset="0"/>
                </a:rPr>
                <a:t>6</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a:t>
              </a:r>
            </a:p>
            <a:p>
              <a:pPr>
                <a:tabLst>
                  <a:tab pos="271463" algn="l"/>
                  <a:tab pos="542925" algn="l"/>
                </a:tabLst>
              </a:pPr>
              <a:r>
                <a:rPr lang="en-SG" sz="1600" b="1" dirty="0" smtClean="0">
                  <a:latin typeface="Courier New" pitchFamily="49" charset="0"/>
                  <a:cs typeface="Courier New" pitchFamily="49" charset="0"/>
                </a:rPr>
                <a:t>	{</a:t>
              </a:r>
            </a:p>
            <a:p>
              <a:pPr>
                <a:tabLst>
                  <a:tab pos="271463" algn="l"/>
                  <a:tab pos="542925" algn="l"/>
                </a:tabLst>
              </a:pPr>
              <a:r>
                <a:rPr lang="en-SG" sz="1600" b="1" dirty="0" smtClean="0">
                  <a:latin typeface="Courier New" pitchFamily="49" charset="0"/>
                  <a:cs typeface="Courier New" pitchFamily="49" charset="0"/>
                </a:rPr>
                <a:t>		coins += amt/</a:t>
              </a:r>
              <a:r>
                <a:rPr lang="en-SG" sz="1600" b="1" dirty="0" err="1" smtClean="0">
                  <a:latin typeface="Courier New" pitchFamily="49" charset="0"/>
                  <a:cs typeface="Courier New" pitchFamily="49" charset="0"/>
                </a:rPr>
                <a:t>denoms</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a:t>
              </a:r>
            </a:p>
            <a:p>
              <a:pPr>
                <a:tabLst>
                  <a:tab pos="271463" algn="l"/>
                  <a:tab pos="542925" algn="l"/>
                </a:tabLst>
              </a:pPr>
              <a:r>
                <a:rPr lang="en-SG" sz="1600" b="1" dirty="0" smtClean="0">
                  <a:latin typeface="Courier New" pitchFamily="49" charset="0"/>
                  <a:cs typeface="Courier New" pitchFamily="49" charset="0"/>
                </a:rPr>
                <a:t>		amt %= </a:t>
              </a:r>
              <a:r>
                <a:rPr lang="en-SG" sz="1600" b="1" dirty="0" err="1" smtClean="0">
                  <a:latin typeface="Courier New" pitchFamily="49" charset="0"/>
                  <a:cs typeface="Courier New" pitchFamily="49" charset="0"/>
                </a:rPr>
                <a:t>denoms</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a:t>
              </a:r>
            </a:p>
            <a:p>
              <a:pPr>
                <a:tabLst>
                  <a:tab pos="271463" algn="l"/>
                  <a:tab pos="542925" algn="l"/>
                </a:tabLst>
              </a:pPr>
              <a:r>
                <a:rPr lang="en-SG" sz="1600" b="1" dirty="0" smtClean="0">
                  <a:latin typeface="Courier New" pitchFamily="49" charset="0"/>
                  <a:cs typeface="Courier New" pitchFamily="49" charset="0"/>
                </a:rPr>
                <a:t>	}</a:t>
              </a:r>
            </a:p>
            <a:p>
              <a:pPr>
                <a:tabLst>
                  <a:tab pos="271463" algn="l"/>
                  <a:tab pos="542925" algn="l"/>
                </a:tabLst>
              </a:pPr>
              <a:endParaRPr lang="en-SG" sz="1600" b="1" dirty="0" smtClean="0">
                <a:latin typeface="Courier New" pitchFamily="49" charset="0"/>
                <a:cs typeface="Courier New" pitchFamily="49" charset="0"/>
              </a:endParaRPr>
            </a:p>
            <a:p>
              <a:pPr>
                <a:tabLst>
                  <a:tab pos="271463" algn="l"/>
                  <a:tab pos="542925" algn="l"/>
                </a:tabLst>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coins;</a:t>
              </a:r>
            </a:p>
            <a:p>
              <a:pPr>
                <a:tabLst>
                  <a:tab pos="271463" algn="l"/>
                  <a:tab pos="542925" algn="l"/>
                </a:tabLst>
              </a:pPr>
              <a:r>
                <a:rPr lang="en-SG" sz="1600" b="1" dirty="0" smtClean="0">
                  <a:latin typeface="Courier New" pitchFamily="49" charset="0"/>
                  <a:cs typeface="Courier New" pitchFamily="49" charset="0"/>
                </a:rPr>
                <a:t>}</a:t>
              </a:r>
            </a:p>
          </p:txBody>
        </p:sp>
        <p:sp>
          <p:nvSpPr>
            <p:cNvPr id="19" name="Rectangle 18"/>
            <p:cNvSpPr/>
            <p:nvPr/>
          </p:nvSpPr>
          <p:spPr>
            <a:xfrm>
              <a:off x="6741881" y="4834925"/>
              <a:ext cx="194400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Week7_CoinChangeArray.c</a:t>
              </a:r>
              <a:endParaRPr lang="en-SG" sz="1100" dirty="0"/>
            </a:p>
          </p:txBody>
        </p:sp>
      </p:grpSp>
      <p:grpSp>
        <p:nvGrpSpPr>
          <p:cNvPr id="4" name="Group 3"/>
          <p:cNvGrpSpPr/>
          <p:nvPr/>
        </p:nvGrpSpPr>
        <p:grpSpPr>
          <a:xfrm>
            <a:off x="558436" y="1611329"/>
            <a:ext cx="3315162" cy="4278697"/>
            <a:chOff x="558436" y="1802723"/>
            <a:chExt cx="3315162" cy="4278697"/>
          </a:xfrm>
        </p:grpSpPr>
        <p:sp>
          <p:nvSpPr>
            <p:cNvPr id="13" name="TextBox 12"/>
            <p:cNvSpPr txBox="1"/>
            <p:nvPr/>
          </p:nvSpPr>
          <p:spPr>
            <a:xfrm>
              <a:off x="558436" y="1802723"/>
              <a:ext cx="3309230" cy="4278094"/>
            </a:xfrm>
            <a:prstGeom prst="rect">
              <a:avLst/>
            </a:prstGeom>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5113" algn="l"/>
                </a:tabLst>
              </a:pP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minimumCoins</a:t>
              </a:r>
              <a:r>
                <a:rPr lang="en-SG" sz="1600" b="1" dirty="0" smtClean="0">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amt)</a:t>
              </a:r>
            </a:p>
            <a:p>
              <a:pPr>
                <a:tabLst>
                  <a:tab pos="265113" algn="l"/>
                </a:tabLst>
              </a:pP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coins = </a:t>
              </a:r>
              <a:r>
                <a:rPr lang="en-SG" sz="1600" b="1" dirty="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100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100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50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50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t>
              </a:r>
              <a:r>
                <a:rPr lang="en-SG" sz="1600" b="1" dirty="0">
                  <a:solidFill>
                    <a:schemeClr val="tx1"/>
                  </a:solidFill>
                  <a:latin typeface="Courier New" pitchFamily="49" charset="0"/>
                  <a:cs typeface="Courier New" pitchFamily="49" charset="0"/>
                </a:rPr>
                <a:t>amt/</a:t>
              </a:r>
              <a:r>
                <a:rPr lang="en-SG" sz="1600" b="1" dirty="0">
                  <a:solidFill>
                    <a:srgbClr val="006600"/>
                  </a:solidFill>
                  <a:latin typeface="Courier New" pitchFamily="49" charset="0"/>
                  <a:cs typeface="Courier New" pitchFamily="49" charset="0"/>
                </a:rPr>
                <a:t>20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20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t>
              </a:r>
              <a:r>
                <a:rPr lang="en-SG" sz="1600" b="1" dirty="0">
                  <a:solidFill>
                    <a:schemeClr val="tx1"/>
                  </a:solidFill>
                  <a:latin typeface="Courier New" pitchFamily="49" charset="0"/>
                  <a:cs typeface="Courier New" pitchFamily="49" charset="0"/>
                </a:rPr>
                <a:t>amt/</a:t>
              </a:r>
              <a:r>
                <a:rPr lang="en-SG" sz="1600" b="1" dirty="0">
                  <a:solidFill>
                    <a:srgbClr val="006600"/>
                  </a:solidFill>
                  <a:latin typeface="Courier New" pitchFamily="49" charset="0"/>
                  <a:cs typeface="Courier New" pitchFamily="49" charset="0"/>
                </a:rPr>
                <a:t>10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5</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5</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endParaRPr lang="en-SG" sz="1200" b="1" dirty="0" smtClean="0">
                <a:solidFill>
                  <a:srgbClr val="C00000"/>
                </a:solidFill>
                <a:latin typeface="Courier New" pitchFamily="49" charset="0"/>
                <a:cs typeface="Courier New" pitchFamily="49" charset="0"/>
              </a:endParaRP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coins;</a:t>
              </a:r>
            </a:p>
            <a:p>
              <a:pPr>
                <a:tabLst>
                  <a:tab pos="265113" algn="l"/>
                </a:tabLst>
              </a:pPr>
              <a:r>
                <a:rPr lang="en-SG" sz="1600" b="1" dirty="0" smtClean="0">
                  <a:latin typeface="Courier New" pitchFamily="49" charset="0"/>
                  <a:cs typeface="Courier New" pitchFamily="49" charset="0"/>
                </a:rPr>
                <a:t>}</a:t>
              </a:r>
            </a:p>
          </p:txBody>
        </p:sp>
        <p:sp>
          <p:nvSpPr>
            <p:cNvPr id="20" name="Rectangle 19"/>
            <p:cNvSpPr/>
            <p:nvPr/>
          </p:nvSpPr>
          <p:spPr>
            <a:xfrm>
              <a:off x="2222285" y="5819810"/>
              <a:ext cx="1651313"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Week7_CoinChange.c</a:t>
              </a:r>
              <a:endParaRPr lang="en-SG" sz="1100" dirty="0"/>
            </a:p>
          </p:txBody>
        </p:sp>
      </p:grpSp>
      <p:sp>
        <p:nvSpPr>
          <p:cNvPr id="16"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17</a:t>
            </a:fld>
            <a:endParaRPr lang="en-US" sz="1000" dirty="0"/>
          </a:p>
        </p:txBody>
      </p:sp>
      <p:sp>
        <p:nvSpPr>
          <p:cNvPr id="12" name="TextBox 11"/>
          <p:cNvSpPr txBox="1"/>
          <p:nvPr/>
        </p:nvSpPr>
        <p:spPr>
          <a:xfrm>
            <a:off x="4782040" y="5150421"/>
            <a:ext cx="1927104" cy="707886"/>
          </a:xfrm>
          <a:prstGeom prst="rect">
            <a:avLst/>
          </a:prstGeom>
          <a:solidFill>
            <a:srgbClr val="81DEFF"/>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latin typeface="Calibri" pitchFamily="34" charset="0"/>
                <a:cs typeface="Calibri" pitchFamily="34" charset="0"/>
              </a:rPr>
              <a:t>: which version is better?</a:t>
            </a:r>
            <a:endParaRPr lang="en-SG"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8229600" cy="2769989"/>
          </a:xfrm>
        </p:spPr>
        <p:txBody>
          <a:bodyPr wrap="square">
            <a:spAutoFit/>
          </a:bodyPr>
          <a:lstStyle/>
          <a:p>
            <a:r>
              <a:rPr lang="en-SG" dirty="0">
                <a:solidFill>
                  <a:schemeClr val="tx1"/>
                </a:solidFill>
              </a:rPr>
              <a:t>Write a program </a:t>
            </a:r>
            <a:r>
              <a:rPr lang="en-SG" dirty="0" smtClean="0"/>
              <a:t>Week7_ReversePrint.c</a:t>
            </a:r>
            <a:r>
              <a:rPr lang="en-SG" dirty="0" smtClean="0">
                <a:solidFill>
                  <a:schemeClr val="tx1"/>
                </a:solidFill>
              </a:rPr>
              <a:t> </a:t>
            </a:r>
            <a:r>
              <a:rPr lang="en-SG" dirty="0">
                <a:solidFill>
                  <a:schemeClr val="tx1"/>
                </a:solidFill>
              </a:rPr>
              <a:t>to read </a:t>
            </a:r>
            <a:r>
              <a:rPr lang="en-US" dirty="0" smtClean="0">
                <a:solidFill>
                  <a:schemeClr val="tx1"/>
                </a:solidFill>
              </a:rPr>
              <a:t>a list of numbers (at most 10 of them) into the array, reversely print out the input numbers</a:t>
            </a:r>
            <a:r>
              <a:rPr lang="en-SG" dirty="0" smtClean="0">
                <a:solidFill>
                  <a:schemeClr val="tx1"/>
                </a:solidFill>
              </a:rPr>
              <a:t>.</a:t>
            </a:r>
          </a:p>
          <a:p>
            <a:pPr>
              <a:spcBef>
                <a:spcPts val="1200"/>
              </a:spcBef>
            </a:pPr>
            <a:r>
              <a:rPr lang="en-US" dirty="0" smtClean="0">
                <a:solidFill>
                  <a:schemeClr val="tx1"/>
                </a:solidFill>
              </a:rPr>
              <a:t>Skeleton:</a:t>
            </a:r>
          </a:p>
          <a:p>
            <a:pPr>
              <a:spcBef>
                <a:spcPts val="1200"/>
              </a:spcBef>
            </a:pPr>
            <a:endParaRPr lang="en-US" dirty="0">
              <a:solidFill>
                <a:schemeClr val="tx1"/>
              </a:solidFill>
            </a:endParaRPr>
          </a:p>
          <a:p>
            <a:pPr>
              <a:spcBef>
                <a:spcPts val="1200"/>
              </a:spcBef>
            </a:pPr>
            <a:r>
              <a:rPr lang="en-US" dirty="0" smtClean="0">
                <a:solidFill>
                  <a:schemeClr val="tx1"/>
                </a:solidFill>
              </a:rPr>
              <a:t>Sample run:</a:t>
            </a:r>
            <a:endParaRPr lang="en-SG" dirty="0">
              <a:solidFill>
                <a:schemeClr val="tx1"/>
              </a:solidFill>
            </a:endParaRPr>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2" name="TextBox 11"/>
          <p:cNvSpPr txBox="1"/>
          <p:nvPr/>
        </p:nvSpPr>
        <p:spPr>
          <a:xfrm>
            <a:off x="1171575" y="4175583"/>
            <a:ext cx="6659563" cy="923330"/>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US" sz="1800" dirty="0" smtClean="0">
                <a:solidFill>
                  <a:schemeClr val="tx1"/>
                </a:solidFill>
              </a:rPr>
              <a:t>Enter size of array (&lt;=10): </a:t>
            </a:r>
            <a:r>
              <a:rPr lang="en-US" sz="1800" dirty="0" smtClean="0">
                <a:solidFill>
                  <a:srgbClr val="0000FF"/>
                </a:solidFill>
              </a:rPr>
              <a:t>5</a:t>
            </a:r>
          </a:p>
          <a:p>
            <a:r>
              <a:rPr lang="en-US" sz="1800" dirty="0" smtClean="0">
                <a:solidFill>
                  <a:schemeClr val="tx1"/>
                </a:solidFill>
              </a:rPr>
              <a:t>Enter 5 elements: </a:t>
            </a:r>
            <a:r>
              <a:rPr lang="en-US" sz="1800" dirty="0" smtClean="0">
                <a:solidFill>
                  <a:srgbClr val="0000FF"/>
                </a:solidFill>
              </a:rPr>
              <a:t>1 -2 3 8 6</a:t>
            </a:r>
            <a:endParaRPr lang="en-US" sz="1800" dirty="0">
              <a:solidFill>
                <a:srgbClr val="0000FF"/>
              </a:solidFill>
            </a:endParaRPr>
          </a:p>
          <a:p>
            <a:r>
              <a:rPr lang="en-US" sz="1800" dirty="0" smtClean="0"/>
              <a:t>Reverse printing: 6 8 3 -2 1</a:t>
            </a:r>
            <a:endParaRPr lang="en-US" sz="1800" dirty="0"/>
          </a:p>
        </p:txBody>
      </p:sp>
      <p:sp>
        <p:nvSpPr>
          <p:cNvPr id="10" name="TextBox 16"/>
          <p:cNvSpPr txBox="1"/>
          <p:nvPr/>
        </p:nvSpPr>
        <p:spPr>
          <a:xfrm>
            <a:off x="1595352" y="3105864"/>
            <a:ext cx="5974713"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800" b="1" dirty="0">
                <a:latin typeface="Courier New" pitchFamily="49" charset="0"/>
              </a:rPr>
              <a:t>cp </a:t>
            </a:r>
            <a:r>
              <a:rPr lang="en-US" sz="1800" b="1" dirty="0" smtClean="0">
                <a:latin typeface="Courier New" pitchFamily="49" charset="0"/>
              </a:rPr>
              <a:t>~cs1010/lecture/</a:t>
            </a:r>
            <a:r>
              <a:rPr lang="en-GB" sz="1800" b="1" dirty="0" smtClean="0">
                <a:latin typeface="Courier New" pitchFamily="49" charset="0"/>
              </a:rPr>
              <a:t>Week7_ReversePrint.c</a:t>
            </a:r>
            <a:r>
              <a:rPr lang="en-US" sz="1800" b="1" dirty="0" smtClean="0">
                <a:latin typeface="Courier New" pitchFamily="49" charset="0"/>
              </a:rPr>
              <a:t> </a:t>
            </a:r>
            <a:r>
              <a:rPr lang="en-US" sz="1800" b="1" dirty="0">
                <a:latin typeface="Courier New" pitchFamily="49" charset="0"/>
              </a:rPr>
              <a:t>.</a:t>
            </a:r>
          </a:p>
        </p:txBody>
      </p:sp>
      <p:sp>
        <p:nvSpPr>
          <p:cNvPr id="9"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18</a:t>
            </a:fld>
            <a:endParaRPr lang="en-US" sz="1000" dirty="0"/>
          </a:p>
        </p:txBody>
      </p:sp>
      <p:sp>
        <p:nvSpPr>
          <p:cNvPr id="2" name="Title 1"/>
          <p:cNvSpPr>
            <a:spLocks noGrp="1"/>
          </p:cNvSpPr>
          <p:nvPr>
            <p:ph type="title"/>
          </p:nvPr>
        </p:nvSpPr>
        <p:spPr/>
        <p:txBody>
          <a:bodyPr/>
          <a:lstStyle/>
          <a:p>
            <a:r>
              <a:rPr lang="en-GB" dirty="0" smtClean="0"/>
              <a:t>Exercise </a:t>
            </a:r>
            <a:r>
              <a:rPr lang="en-GB" dirty="0"/>
              <a:t>#1: </a:t>
            </a:r>
            <a:r>
              <a:rPr lang="en-GB" dirty="0" smtClean="0"/>
              <a:t>Reversely Printing</a:t>
            </a:r>
            <a:endParaRPr lang="en-SG" dirty="0"/>
          </a:p>
        </p:txBody>
      </p:sp>
      <p:grpSp>
        <p:nvGrpSpPr>
          <p:cNvPr id="37" name="Group 36"/>
          <p:cNvGrpSpPr/>
          <p:nvPr/>
        </p:nvGrpSpPr>
        <p:grpSpPr>
          <a:xfrm>
            <a:off x="1140719" y="5391138"/>
            <a:ext cx="6705661" cy="755575"/>
            <a:chOff x="1140719" y="5391138"/>
            <a:chExt cx="6705661" cy="755575"/>
          </a:xfrm>
        </p:grpSpPr>
        <p:grpSp>
          <p:nvGrpSpPr>
            <p:cNvPr id="36" name="Group 35"/>
            <p:cNvGrpSpPr/>
            <p:nvPr/>
          </p:nvGrpSpPr>
          <p:grpSpPr>
            <a:xfrm>
              <a:off x="1140719" y="5771179"/>
              <a:ext cx="6565065" cy="375534"/>
              <a:chOff x="1140719" y="5771179"/>
              <a:chExt cx="6565065" cy="375534"/>
            </a:xfrm>
          </p:grpSpPr>
          <p:sp>
            <p:nvSpPr>
              <p:cNvPr id="24" name="Rectangle 16"/>
              <p:cNvSpPr>
                <a:spLocks noChangeArrowheads="1"/>
              </p:cNvSpPr>
              <p:nvPr/>
            </p:nvSpPr>
            <p:spPr bwMode="auto">
              <a:xfrm>
                <a:off x="1987618"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-2</a:t>
                </a:r>
                <a:endParaRPr lang="en-SG" dirty="0"/>
              </a:p>
            </p:txBody>
          </p:sp>
          <p:sp>
            <p:nvSpPr>
              <p:cNvPr id="25" name="Rectangle 16"/>
              <p:cNvSpPr>
                <a:spLocks noChangeArrowheads="1"/>
              </p:cNvSpPr>
              <p:nvPr/>
            </p:nvSpPr>
            <p:spPr bwMode="auto">
              <a:xfrm>
                <a:off x="5425160" y="5771183"/>
                <a:ext cx="537183" cy="35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round/>
                    <a:headEnd type="none" w="sm" len="sm"/>
                    <a:tailEnd type="none" w="sm" len="sm"/>
                  </a14:hiddenLine>
                </a:ext>
              </a:extLst>
            </p:spPr>
            <p:txBody>
              <a:bodyPr/>
              <a:lstStyle/>
              <a:p>
                <a:pPr algn="ctr"/>
                <a:r>
                  <a:rPr lang="en-US" sz="2400" b="1" dirty="0"/>
                  <a:t>…</a:t>
                </a:r>
                <a:endParaRPr lang="en-SG" sz="2400" b="1" dirty="0"/>
              </a:p>
            </p:txBody>
          </p:sp>
          <p:sp>
            <p:nvSpPr>
              <p:cNvPr id="26" name="Rectangle 16"/>
              <p:cNvSpPr>
                <a:spLocks noChangeArrowheads="1"/>
              </p:cNvSpPr>
              <p:nvPr/>
            </p:nvSpPr>
            <p:spPr bwMode="auto">
              <a:xfrm>
                <a:off x="2837881"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3</a:t>
                </a:r>
                <a:endParaRPr lang="en-SG" dirty="0"/>
              </a:p>
            </p:txBody>
          </p:sp>
          <p:sp>
            <p:nvSpPr>
              <p:cNvPr id="27" name="Rectangle 16"/>
              <p:cNvSpPr>
                <a:spLocks noChangeArrowheads="1"/>
              </p:cNvSpPr>
              <p:nvPr/>
            </p:nvSpPr>
            <p:spPr bwMode="auto">
              <a:xfrm>
                <a:off x="1140719"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1</a:t>
                </a:r>
                <a:endParaRPr lang="en-SG" dirty="0"/>
              </a:p>
            </p:txBody>
          </p:sp>
          <p:sp>
            <p:nvSpPr>
              <p:cNvPr id="28" name="Rectangle 16"/>
              <p:cNvSpPr>
                <a:spLocks noChangeArrowheads="1"/>
              </p:cNvSpPr>
              <p:nvPr/>
            </p:nvSpPr>
            <p:spPr bwMode="auto">
              <a:xfrm>
                <a:off x="3691207"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8</a:t>
                </a:r>
                <a:endParaRPr lang="en-SG" dirty="0"/>
              </a:p>
            </p:txBody>
          </p:sp>
          <p:sp>
            <p:nvSpPr>
              <p:cNvPr id="30" name="Rectangle 16"/>
              <p:cNvSpPr>
                <a:spLocks noChangeArrowheads="1"/>
              </p:cNvSpPr>
              <p:nvPr/>
            </p:nvSpPr>
            <p:spPr bwMode="auto">
              <a:xfrm>
                <a:off x="6011988"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31" name="Rectangle 16"/>
              <p:cNvSpPr>
                <a:spLocks noChangeArrowheads="1"/>
              </p:cNvSpPr>
              <p:nvPr/>
            </p:nvSpPr>
            <p:spPr bwMode="auto">
              <a:xfrm>
                <a:off x="6858886"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32" name="Rectangle 16"/>
              <p:cNvSpPr>
                <a:spLocks noChangeArrowheads="1"/>
              </p:cNvSpPr>
              <p:nvPr/>
            </p:nvSpPr>
            <p:spPr bwMode="auto">
              <a:xfrm>
                <a:off x="4540311" y="5771179"/>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6</a:t>
                </a:r>
                <a:endParaRPr lang="en-SG" dirty="0"/>
              </a:p>
            </p:txBody>
          </p:sp>
        </p:grpSp>
        <p:grpSp>
          <p:nvGrpSpPr>
            <p:cNvPr id="35" name="Group 34"/>
            <p:cNvGrpSpPr/>
            <p:nvPr/>
          </p:nvGrpSpPr>
          <p:grpSpPr>
            <a:xfrm>
              <a:off x="1140719" y="5391138"/>
              <a:ext cx="6705661" cy="369336"/>
              <a:chOff x="1140719" y="5391138"/>
              <a:chExt cx="6705661" cy="369336"/>
            </a:xfrm>
          </p:grpSpPr>
          <p:sp>
            <p:nvSpPr>
              <p:cNvPr id="18" name="TextBox 15"/>
              <p:cNvSpPr txBox="1">
                <a:spLocks noChangeArrowheads="1"/>
              </p:cNvSpPr>
              <p:nvPr/>
            </p:nvSpPr>
            <p:spPr bwMode="auto">
              <a:xfrm>
                <a:off x="1140719" y="5391142"/>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arr[0</a:t>
                </a:r>
                <a:r>
                  <a:rPr lang="en-US" dirty="0" smtClean="0">
                    <a:solidFill>
                      <a:srgbClr val="C00000"/>
                    </a:solidFill>
                    <a:latin typeface="Calibri" pitchFamily="34" charset="0"/>
                    <a:cs typeface="Courier New" pitchFamily="49" charset="0"/>
                  </a:rPr>
                  <a:t>]</a:t>
                </a:r>
                <a:endParaRPr lang="en-SG" dirty="0">
                  <a:solidFill>
                    <a:srgbClr val="C00000"/>
                  </a:solidFill>
                  <a:latin typeface="Calibri" pitchFamily="34" charset="0"/>
                  <a:cs typeface="Courier New" pitchFamily="49" charset="0"/>
                </a:endParaRPr>
              </a:p>
            </p:txBody>
          </p:sp>
          <p:sp>
            <p:nvSpPr>
              <p:cNvPr id="19" name="TextBox 23"/>
              <p:cNvSpPr txBox="1">
                <a:spLocks noChangeArrowheads="1"/>
              </p:cNvSpPr>
              <p:nvPr/>
            </p:nvSpPr>
            <p:spPr bwMode="auto">
              <a:xfrm>
                <a:off x="5456879" y="5391142"/>
                <a:ext cx="4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dirty="0"/>
                  <a:t>…</a:t>
                </a:r>
                <a:endParaRPr lang="en-SG" b="1" dirty="0"/>
              </a:p>
            </p:txBody>
          </p:sp>
          <p:sp>
            <p:nvSpPr>
              <p:cNvPr id="20" name="TextBox 15"/>
              <p:cNvSpPr txBox="1">
                <a:spLocks noChangeArrowheads="1"/>
              </p:cNvSpPr>
              <p:nvPr/>
            </p:nvSpPr>
            <p:spPr bwMode="auto">
              <a:xfrm>
                <a:off x="1987618" y="5391142"/>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[1]</a:t>
                </a:r>
                <a:endParaRPr lang="en-SG" sz="1400" dirty="0">
                  <a:solidFill>
                    <a:srgbClr val="C00000"/>
                  </a:solidFill>
                  <a:latin typeface="Calibri" pitchFamily="34" charset="0"/>
                  <a:cs typeface="Courier New" pitchFamily="49" charset="0"/>
                </a:endParaRPr>
              </a:p>
            </p:txBody>
          </p:sp>
          <p:sp>
            <p:nvSpPr>
              <p:cNvPr id="21" name="TextBox 15"/>
              <p:cNvSpPr txBox="1">
                <a:spLocks noChangeArrowheads="1"/>
              </p:cNvSpPr>
              <p:nvPr/>
            </p:nvSpPr>
            <p:spPr bwMode="auto">
              <a:xfrm>
                <a:off x="2831747" y="5391142"/>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[2]</a:t>
                </a:r>
                <a:endParaRPr lang="en-SG" dirty="0">
                  <a:solidFill>
                    <a:srgbClr val="C00000"/>
                  </a:solidFill>
                  <a:latin typeface="Calibri" pitchFamily="34" charset="0"/>
                  <a:cs typeface="Courier New" pitchFamily="49" charset="0"/>
                </a:endParaRPr>
              </a:p>
            </p:txBody>
          </p:sp>
          <p:sp>
            <p:nvSpPr>
              <p:cNvPr id="22" name="TextBox 15"/>
              <p:cNvSpPr txBox="1">
                <a:spLocks noChangeArrowheads="1"/>
              </p:cNvSpPr>
              <p:nvPr/>
            </p:nvSpPr>
            <p:spPr bwMode="auto">
              <a:xfrm>
                <a:off x="5861771" y="5391142"/>
                <a:ext cx="1018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[8]</a:t>
                </a:r>
                <a:endParaRPr lang="en-SG" dirty="0" err="1" smtClean="0">
                  <a:solidFill>
                    <a:srgbClr val="C00000"/>
                  </a:solidFill>
                  <a:latin typeface="Calibri" pitchFamily="34" charset="0"/>
                  <a:cs typeface="Courier New" pitchFamily="49" charset="0"/>
                </a:endParaRPr>
              </a:p>
            </p:txBody>
          </p:sp>
          <p:sp>
            <p:nvSpPr>
              <p:cNvPr id="23" name="TextBox 15"/>
              <p:cNvSpPr txBox="1">
                <a:spLocks noChangeArrowheads="1"/>
              </p:cNvSpPr>
              <p:nvPr/>
            </p:nvSpPr>
            <p:spPr bwMode="auto">
              <a:xfrm>
                <a:off x="6827493" y="5391142"/>
                <a:ext cx="1018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[9]</a:t>
                </a:r>
                <a:endParaRPr lang="en-SG" dirty="0" err="1" smtClean="0">
                  <a:solidFill>
                    <a:srgbClr val="C00000"/>
                  </a:solidFill>
                  <a:latin typeface="Calibri" pitchFamily="34" charset="0"/>
                  <a:cs typeface="Courier New" pitchFamily="49" charset="0"/>
                </a:endParaRPr>
              </a:p>
            </p:txBody>
          </p:sp>
          <p:sp>
            <p:nvSpPr>
              <p:cNvPr id="33" name="TextBox 15"/>
              <p:cNvSpPr txBox="1">
                <a:spLocks noChangeArrowheads="1"/>
              </p:cNvSpPr>
              <p:nvPr/>
            </p:nvSpPr>
            <p:spPr bwMode="auto">
              <a:xfrm>
                <a:off x="3696716" y="5391138"/>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[3]</a:t>
                </a:r>
                <a:endParaRPr lang="en-SG" sz="1400" dirty="0">
                  <a:solidFill>
                    <a:srgbClr val="C00000"/>
                  </a:solidFill>
                  <a:latin typeface="Calibri" pitchFamily="34" charset="0"/>
                  <a:cs typeface="Courier New" pitchFamily="49" charset="0"/>
                </a:endParaRPr>
              </a:p>
            </p:txBody>
          </p:sp>
          <p:sp>
            <p:nvSpPr>
              <p:cNvPr id="34" name="TextBox 15"/>
              <p:cNvSpPr txBox="1">
                <a:spLocks noChangeArrowheads="1"/>
              </p:cNvSpPr>
              <p:nvPr/>
            </p:nvSpPr>
            <p:spPr bwMode="auto">
              <a:xfrm>
                <a:off x="4540845" y="5391138"/>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[4]</a:t>
                </a:r>
                <a:endParaRPr lang="en-SG" dirty="0">
                  <a:solidFill>
                    <a:srgbClr val="C00000"/>
                  </a:solidFill>
                  <a:latin typeface="Calibri" pitchFamily="34" charset="0"/>
                  <a:cs typeface="Courier New" pitchFamily="49"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8229600" cy="2769989"/>
          </a:xfrm>
        </p:spPr>
        <p:txBody>
          <a:bodyPr wrap="square">
            <a:spAutoFit/>
          </a:bodyPr>
          <a:lstStyle/>
          <a:p>
            <a:r>
              <a:rPr lang="en-SG" dirty="0">
                <a:solidFill>
                  <a:schemeClr val="tx1"/>
                </a:solidFill>
              </a:rPr>
              <a:t>Write a program </a:t>
            </a:r>
            <a:r>
              <a:rPr lang="en-SG" dirty="0"/>
              <a:t>Week7_MissingDigits.c</a:t>
            </a:r>
            <a:r>
              <a:rPr lang="en-SG" dirty="0">
                <a:solidFill>
                  <a:schemeClr val="tx1"/>
                </a:solidFill>
              </a:rPr>
              <a:t> to read in a positive integer and list out all the digits that do not appear in the input number</a:t>
            </a:r>
            <a:r>
              <a:rPr lang="en-SG" dirty="0" smtClean="0">
                <a:solidFill>
                  <a:schemeClr val="tx1"/>
                </a:solidFill>
              </a:rPr>
              <a:t>.</a:t>
            </a:r>
          </a:p>
          <a:p>
            <a:pPr>
              <a:spcBef>
                <a:spcPts val="1200"/>
              </a:spcBef>
            </a:pPr>
            <a:r>
              <a:rPr lang="en-US" dirty="0" smtClean="0">
                <a:solidFill>
                  <a:schemeClr val="tx1"/>
                </a:solidFill>
              </a:rPr>
              <a:t>Skeleton:</a:t>
            </a:r>
          </a:p>
          <a:p>
            <a:pPr>
              <a:spcBef>
                <a:spcPts val="1200"/>
              </a:spcBef>
            </a:pPr>
            <a:endParaRPr lang="en-US" dirty="0">
              <a:solidFill>
                <a:schemeClr val="tx1"/>
              </a:solidFill>
            </a:endParaRPr>
          </a:p>
          <a:p>
            <a:pPr>
              <a:spcBef>
                <a:spcPts val="1200"/>
              </a:spcBef>
            </a:pPr>
            <a:r>
              <a:rPr lang="en-US" dirty="0" smtClean="0">
                <a:solidFill>
                  <a:schemeClr val="tx1"/>
                </a:solidFill>
              </a:rPr>
              <a:t>Sample run:</a:t>
            </a:r>
            <a:endParaRPr lang="en-SG" dirty="0">
              <a:solidFill>
                <a:schemeClr val="tx1"/>
              </a:solidFill>
            </a:endParaRPr>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2" name="TextBox 11"/>
          <p:cNvSpPr txBox="1"/>
          <p:nvPr/>
        </p:nvSpPr>
        <p:spPr>
          <a:xfrm>
            <a:off x="1171575" y="4175583"/>
            <a:ext cx="6659563"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US" sz="1800" dirty="0">
                <a:solidFill>
                  <a:schemeClr val="tx1"/>
                </a:solidFill>
              </a:rPr>
              <a:t>Enter a number: </a:t>
            </a:r>
            <a:r>
              <a:rPr lang="en-US" sz="1800" dirty="0">
                <a:solidFill>
                  <a:srgbClr val="0000FF"/>
                </a:solidFill>
              </a:rPr>
              <a:t>73015</a:t>
            </a:r>
          </a:p>
          <a:p>
            <a:r>
              <a:rPr lang="en-US" sz="1800" dirty="0"/>
              <a:t>Missing digits in 73015: 2 4 6 8 9 </a:t>
            </a:r>
          </a:p>
        </p:txBody>
      </p:sp>
      <p:sp>
        <p:nvSpPr>
          <p:cNvPr id="10" name="TextBox 16"/>
          <p:cNvSpPr txBox="1"/>
          <p:nvPr/>
        </p:nvSpPr>
        <p:spPr>
          <a:xfrm>
            <a:off x="1595352" y="3105864"/>
            <a:ext cx="5974713"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800" b="1" dirty="0" err="1">
                <a:latin typeface="Courier New" pitchFamily="49" charset="0"/>
              </a:rPr>
              <a:t>cp</a:t>
            </a:r>
            <a:r>
              <a:rPr lang="en-US" sz="1800" b="1" dirty="0">
                <a:latin typeface="Courier New" pitchFamily="49" charset="0"/>
              </a:rPr>
              <a:t> </a:t>
            </a:r>
            <a:r>
              <a:rPr lang="en-US" sz="1800" b="1" dirty="0" smtClean="0">
                <a:latin typeface="Courier New" pitchFamily="49" charset="0"/>
              </a:rPr>
              <a:t>~cs1010/lecture/</a:t>
            </a:r>
            <a:r>
              <a:rPr lang="en-GB" sz="1800" b="1" dirty="0" smtClean="0">
                <a:latin typeface="Courier New" pitchFamily="49" charset="0"/>
              </a:rPr>
              <a:t>Week7_MissingDigits.c</a:t>
            </a:r>
            <a:r>
              <a:rPr lang="en-US" sz="1800" b="1" dirty="0" smtClean="0">
                <a:latin typeface="Courier New" pitchFamily="49" charset="0"/>
              </a:rPr>
              <a:t> </a:t>
            </a:r>
            <a:r>
              <a:rPr lang="en-US" sz="1800" b="1" dirty="0">
                <a:latin typeface="Courier New" pitchFamily="49" charset="0"/>
              </a:rPr>
              <a:t>.</a:t>
            </a:r>
          </a:p>
        </p:txBody>
      </p:sp>
      <p:sp>
        <p:nvSpPr>
          <p:cNvPr id="11" name="TextBox 10"/>
          <p:cNvSpPr txBox="1"/>
          <p:nvPr/>
        </p:nvSpPr>
        <p:spPr>
          <a:xfrm>
            <a:off x="1102939" y="5017437"/>
            <a:ext cx="2101401" cy="584775"/>
          </a:xfrm>
          <a:prstGeom prst="rect">
            <a:avLst/>
          </a:prstGeom>
          <a:noFill/>
        </p:spPr>
        <p:txBody>
          <a:bodyPr wrap="square" rtlCol="0">
            <a:spAutoFit/>
          </a:bodyPr>
          <a:lstStyle/>
          <a:p>
            <a:pPr algn="ctr"/>
            <a:r>
              <a:rPr lang="en-US" sz="3200" b="1" i="1" dirty="0" smtClean="0">
                <a:solidFill>
                  <a:srgbClr val="C00000"/>
                </a:solidFill>
                <a:latin typeface="Estrangelo Edessa" pitchFamily="66" charset="0"/>
                <a:cs typeface="Estrangelo Edessa" pitchFamily="66" charset="0"/>
              </a:rPr>
              <a:t>Algorithm!</a:t>
            </a:r>
            <a:endParaRPr lang="en-SG" sz="3200" b="1" i="1" dirty="0">
              <a:solidFill>
                <a:srgbClr val="C00000"/>
              </a:solidFill>
              <a:latin typeface="Estrangelo Edessa" pitchFamily="66" charset="0"/>
              <a:cs typeface="Estrangelo Edessa" pitchFamily="66" charset="0"/>
            </a:endParaRPr>
          </a:p>
        </p:txBody>
      </p:sp>
      <p:sp>
        <p:nvSpPr>
          <p:cNvPr id="9"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19</a:t>
            </a:fld>
            <a:endParaRPr lang="en-US" sz="1000" dirty="0"/>
          </a:p>
        </p:txBody>
      </p:sp>
      <p:sp>
        <p:nvSpPr>
          <p:cNvPr id="2" name="Title 1"/>
          <p:cNvSpPr>
            <a:spLocks noGrp="1"/>
          </p:cNvSpPr>
          <p:nvPr>
            <p:ph type="title"/>
          </p:nvPr>
        </p:nvSpPr>
        <p:spPr/>
        <p:txBody>
          <a:bodyPr/>
          <a:lstStyle/>
          <a:p>
            <a:r>
              <a:rPr lang="en-GB" dirty="0" smtClean="0"/>
              <a:t>Exercise #2: </a:t>
            </a:r>
            <a:r>
              <a:rPr lang="en-GB" dirty="0"/>
              <a:t>Missing Digits (1/2)</a:t>
            </a:r>
            <a:endParaRPr lang="en-SG" dirty="0"/>
          </a:p>
        </p:txBody>
      </p:sp>
      <p:sp>
        <p:nvSpPr>
          <p:cNvPr id="13" name="TextBox 12"/>
          <p:cNvSpPr txBox="1"/>
          <p:nvPr/>
        </p:nvSpPr>
        <p:spPr bwMode="auto">
          <a:xfrm>
            <a:off x="3426485" y="5353196"/>
            <a:ext cx="3091273" cy="707886"/>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dirty="0" smtClean="0">
                <a:solidFill>
                  <a:srgbClr val="0000FF"/>
                </a:solidFill>
                <a:latin typeface="Calibri" pitchFamily="34" charset="0"/>
                <a:cs typeface="Calibri" pitchFamily="34" charset="0"/>
              </a:rPr>
              <a:t>Hint</a:t>
            </a:r>
            <a:r>
              <a:rPr lang="en-US" sz="2000" dirty="0" smtClean="0">
                <a:latin typeface="Calibri" pitchFamily="34" charset="0"/>
                <a:cs typeface="Calibri" pitchFamily="34" charset="0"/>
              </a:rPr>
              <a:t>: how do you manually solve this problem?</a:t>
            </a:r>
            <a:endParaRPr lang="en-SG" sz="2000" dirty="0" smtClean="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a:t>Week </a:t>
            </a:r>
            <a:r>
              <a:rPr lang="en-GB" dirty="0" smtClean="0"/>
              <a:t>7</a:t>
            </a:r>
            <a:r>
              <a:rPr lang="en-GB" dirty="0"/>
              <a:t>: One-dimensional Arrays</a:t>
            </a:r>
            <a:endParaRPr lang="en-GB" sz="9600" dirty="0"/>
          </a:p>
        </p:txBody>
      </p:sp>
      <p:sp>
        <p:nvSpPr>
          <p:cNvPr id="3" name="Content Placeholder 2"/>
          <p:cNvSpPr>
            <a:spLocks noGrp="1"/>
          </p:cNvSpPr>
          <p:nvPr>
            <p:ph idx="1"/>
          </p:nvPr>
        </p:nvSpPr>
        <p:spPr>
          <a:xfrm>
            <a:off x="457200" y="1371600"/>
            <a:ext cx="8229600" cy="2462213"/>
          </a:xfrm>
        </p:spPr>
        <p:txBody>
          <a:bodyPr>
            <a:spAutoFit/>
          </a:bodyPr>
          <a:lstStyle/>
          <a:p>
            <a:pPr>
              <a:spcBef>
                <a:spcPts val="1200"/>
              </a:spcBef>
              <a:buClr>
                <a:srgbClr val="00007D"/>
              </a:buClr>
            </a:pPr>
            <a:r>
              <a:rPr lang="en-SG" sz="2800" kern="1200" dirty="0">
                <a:solidFill>
                  <a:srgbClr val="C00000"/>
                </a:solidFill>
              </a:rPr>
              <a:t>Objectives:</a:t>
            </a:r>
          </a:p>
          <a:p>
            <a:pPr lvl="1">
              <a:spcBef>
                <a:spcPts val="1200"/>
              </a:spcBef>
              <a:buClr>
                <a:srgbClr val="9999CC"/>
              </a:buClr>
              <a:buFont typeface="Wingdings" pitchFamily="2" charset="2"/>
              <a:buChar char="q"/>
            </a:pPr>
            <a:r>
              <a:rPr lang="en-SG" sz="2400" dirty="0">
                <a:solidFill>
                  <a:srgbClr val="0000FF"/>
                </a:solidFill>
              </a:rPr>
              <a:t>Understand the concept and application of </a:t>
            </a:r>
            <a:r>
              <a:rPr lang="en-SG" sz="2400" dirty="0" smtClean="0">
                <a:solidFill>
                  <a:srgbClr val="0000FF"/>
                </a:solidFill>
              </a:rPr>
              <a:t>arrays.</a:t>
            </a:r>
            <a:endParaRPr lang="en-SG" sz="2400" kern="1200" dirty="0">
              <a:solidFill>
                <a:srgbClr val="0000FF"/>
              </a:solidFill>
              <a:ea typeface="+mn-ea"/>
            </a:endParaRPr>
          </a:p>
          <a:p>
            <a:pPr lvl="1">
              <a:spcBef>
                <a:spcPts val="1200"/>
              </a:spcBef>
              <a:buClr>
                <a:srgbClr val="9999CC"/>
              </a:buClr>
              <a:buFont typeface="Wingdings" pitchFamily="2" charset="2"/>
              <a:buChar char="q"/>
            </a:pPr>
            <a:r>
              <a:rPr lang="en-SG" sz="2400" kern="1200" dirty="0">
                <a:solidFill>
                  <a:srgbClr val="0000FF"/>
                </a:solidFill>
                <a:ea typeface="+mn-ea"/>
              </a:rPr>
              <a:t>Understand the relationship between arrays and </a:t>
            </a:r>
            <a:r>
              <a:rPr lang="en-SG" sz="2400" kern="1200" dirty="0" smtClean="0">
                <a:solidFill>
                  <a:srgbClr val="0000FF"/>
                </a:solidFill>
                <a:ea typeface="+mn-ea"/>
              </a:rPr>
              <a:t>pointers.</a:t>
            </a:r>
          </a:p>
          <a:p>
            <a:pPr lvl="1">
              <a:spcBef>
                <a:spcPts val="1200"/>
              </a:spcBef>
              <a:buClr>
                <a:srgbClr val="9999CC"/>
              </a:buClr>
              <a:buFont typeface="Wingdings" pitchFamily="2" charset="2"/>
              <a:buChar char="q"/>
            </a:pPr>
            <a:r>
              <a:rPr lang="en-US" sz="2400" kern="1200" dirty="0" smtClean="0">
                <a:solidFill>
                  <a:srgbClr val="0000FF"/>
                </a:solidFill>
                <a:ea typeface="+mn-ea"/>
              </a:rPr>
              <a:t>Understand how to pass arrays to functions.</a:t>
            </a:r>
            <a:endParaRPr lang="en-SG" sz="2400" kern="1200" dirty="0">
              <a:solidFill>
                <a:srgbClr val="0000FF"/>
              </a:solidFill>
              <a:ea typeface="+mn-ea"/>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8"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a:t>
            </a:fld>
            <a:endParaRPr lang="en-US" sz="1000" dirty="0"/>
          </a:p>
        </p:txBody>
      </p:sp>
    </p:spTree>
    <p:extLst>
      <p:ext uri="{BB962C8B-B14F-4D97-AF65-F5344CB8AC3E}">
        <p14:creationId xmlns:p14="http://schemas.microsoft.com/office/powerpoint/2010/main" val="5382293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93295" y="1375070"/>
            <a:ext cx="8143136" cy="5017361"/>
            <a:chOff x="493295" y="1375070"/>
            <a:chExt cx="8143136" cy="5017361"/>
          </a:xfrm>
        </p:grpSpPr>
        <p:sp>
          <p:nvSpPr>
            <p:cNvPr id="7" name="TextBox 6"/>
            <p:cNvSpPr txBox="1"/>
            <p:nvPr/>
          </p:nvSpPr>
          <p:spPr>
            <a:xfrm>
              <a:off x="493295" y="1375673"/>
              <a:ext cx="8136355" cy="501675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number,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found[</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found[</a:t>
              </a:r>
              <a:r>
                <a:rPr lang="en-US" sz="1600" b="1" dirty="0" err="1" smtClean="0">
                  <a:solidFill>
                    <a:srgbClr val="800000"/>
                  </a:solidFill>
                  <a:latin typeface="Courier New" pitchFamily="49" charset="0"/>
                  <a:cs typeface="Courier New" pitchFamily="49" charset="0"/>
                </a:rPr>
                <a:t>i</a:t>
              </a:r>
              <a:r>
                <a:rPr lang="en-US" sz="1600" b="1" dirty="0" smtClean="0">
                  <a:solidFill>
                    <a:srgbClr val="800000"/>
                  </a:solidFill>
                  <a:latin typeface="Courier New" pitchFamily="49" charset="0"/>
                  <a:cs typeface="Courier New" pitchFamily="49" charset="0"/>
                </a:rPr>
                <a:t>]=0 means digit </a:t>
              </a:r>
              <a:r>
                <a:rPr lang="en-US" sz="1600" b="1" dirty="0" err="1" smtClean="0">
                  <a:solidFill>
                    <a:srgbClr val="800000"/>
                  </a:solidFill>
                  <a:latin typeface="Courier New" pitchFamily="49" charset="0"/>
                  <a:cs typeface="Courier New" pitchFamily="49" charset="0"/>
                </a:rPr>
                <a:t>i</a:t>
              </a:r>
              <a:r>
                <a:rPr lang="en-US" sz="1600" b="1" dirty="0" smtClean="0">
                  <a:solidFill>
                    <a:srgbClr val="800000"/>
                  </a:solidFill>
                  <a:latin typeface="Courier New" pitchFamily="49" charset="0"/>
                  <a:cs typeface="Courier New" pitchFamily="49" charset="0"/>
                </a:rPr>
                <a:t> is missing</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a number: "</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&amp;number);</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printf</a:t>
              </a:r>
              <a:r>
                <a:rPr lang="en-US" sz="1600" b="1" dirty="0">
                  <a:solidFill>
                    <a:srgbClr val="000000"/>
                  </a:solidFill>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"Missing digits in</a:t>
              </a:r>
              <a:r>
                <a:rPr lang="en-US" sz="1600" b="1" dirty="0">
                  <a:solidFill>
                    <a:srgbClr val="000000"/>
                  </a:solidFill>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number);</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while</a:t>
              </a:r>
              <a:r>
                <a:rPr lang="en-US" sz="1600" b="1" dirty="0" smtClean="0">
                  <a:solidFill>
                    <a:srgbClr val="000000"/>
                  </a:solidFill>
                  <a:latin typeface="Courier New" pitchFamily="49" charset="0"/>
                  <a:cs typeface="Courier New" pitchFamily="49" charset="0"/>
                </a:rPr>
                <a:t> (number &gt;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found[number%</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found digit in input number</a:t>
              </a:r>
            </a:p>
            <a:p>
              <a:pPr eaLnBrk="1" hangingPunct="1">
                <a:defRPr/>
              </a:pPr>
              <a:r>
                <a:rPr lang="en-US" sz="1600" b="1" dirty="0" smtClean="0">
                  <a:solidFill>
                    <a:srgbClr val="000000"/>
                  </a:solidFill>
                  <a:latin typeface="Courier New" pitchFamily="49" charset="0"/>
                  <a:cs typeface="Courier New" pitchFamily="49" charset="0"/>
                </a:rPr>
                <a:t>        number /= </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FF"/>
                  </a:solidFill>
                  <a:latin typeface="Courier New" pitchFamily="49" charset="0"/>
                  <a:cs typeface="Courier New" pitchFamily="49" charset="0"/>
                </a:rPr>
                <a:t>    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smtClean="0">
                  <a:solidFill>
                    <a:srgbClr val="000000"/>
                  </a:solidFill>
                  <a:latin typeface="Courier New" pitchFamily="49" charset="0"/>
                  <a:cs typeface="Courier New" pitchFamily="49" charset="0"/>
                </a:rPr>
                <a:t> (found[</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 </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eaLnBrk="1" hangingPunct="1">
                <a:defRPr/>
              </a:pPr>
              <a:endParaRPr lang="en-US" sz="1600" b="1" dirty="0" smtClean="0">
                <a:latin typeface="Courier New" pitchFamily="49" charset="0"/>
                <a:cs typeface="Courier New" pitchFamily="49" charset="0"/>
              </a:endParaRPr>
            </a:p>
            <a:p>
              <a:pPr eaLnBrk="1" hangingPunct="1">
                <a:defRPr/>
              </a:pPr>
              <a:r>
                <a:rPr lang="en-US" sz="1600" b="1" dirty="0" smtClean="0">
                  <a:solidFill>
                    <a:srgbClr val="0000FF"/>
                  </a:solidFill>
                  <a:latin typeface="Courier New" pitchFamily="49" charset="0"/>
                  <a:cs typeface="Courier New" pitchFamily="49" charset="0"/>
                </a:rPr>
                <a:t>    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8" name="Rectangle 17"/>
            <p:cNvSpPr/>
            <p:nvPr/>
          </p:nvSpPr>
          <p:spPr>
            <a:xfrm>
              <a:off x="6991429" y="1375070"/>
              <a:ext cx="164500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Week7_MissingDigits.c</a:t>
              </a:r>
              <a:endParaRPr lang="en-SG" sz="1100" dirty="0"/>
            </a:p>
          </p:txBody>
        </p:sp>
      </p:grpSp>
      <p:grpSp>
        <p:nvGrpSpPr>
          <p:cNvPr id="2" name="Group 12"/>
          <p:cNvGrpSpPr>
            <a:grpSpLocks/>
          </p:cNvGrpSpPr>
          <p:nvPr/>
        </p:nvGrpSpPr>
        <p:grpSpPr bwMode="auto">
          <a:xfrm>
            <a:off x="950495" y="3181071"/>
            <a:ext cx="5159365" cy="1211090"/>
            <a:chOff x="1239370" y="3505670"/>
            <a:chExt cx="5159701" cy="1210021"/>
          </a:xfrm>
        </p:grpSpPr>
        <p:sp>
          <p:nvSpPr>
            <p:cNvPr id="9" name="Rectangle 8"/>
            <p:cNvSpPr/>
            <p:nvPr/>
          </p:nvSpPr>
          <p:spPr bwMode="auto">
            <a:xfrm>
              <a:off x="1239370" y="3630804"/>
              <a:ext cx="3213208" cy="1084887"/>
            </a:xfrm>
            <a:prstGeom prst="rect">
              <a:avLst/>
            </a:prstGeom>
            <a:noFill/>
            <a:ln>
              <a:solidFill>
                <a:srgbClr val="C00000"/>
              </a:solidFill>
              <a:prstDash val="dash"/>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SG">
                <a:solidFill>
                  <a:schemeClr val="tx1"/>
                </a:solidFill>
              </a:endParaRPr>
            </a:p>
          </p:txBody>
        </p:sp>
        <p:sp>
          <p:nvSpPr>
            <p:cNvPr id="10" name="TextBox 9"/>
            <p:cNvSpPr txBox="1"/>
            <p:nvPr/>
          </p:nvSpPr>
          <p:spPr>
            <a:xfrm>
              <a:off x="5257584" y="3505670"/>
              <a:ext cx="1141487" cy="369560"/>
            </a:xfrm>
            <a:prstGeom prst="rect">
              <a:avLst/>
            </a:prstGeom>
            <a:solidFill>
              <a:schemeClr val="accent1"/>
            </a:solidFill>
            <a:ln>
              <a:noFill/>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i="1" dirty="0" smtClean="0">
                  <a:solidFill>
                    <a:srgbClr val="000000"/>
                  </a:solidFill>
                </a:rPr>
                <a:t>Key idea</a:t>
              </a:r>
              <a:endParaRPr lang="en-SG" i="1" dirty="0" smtClean="0">
                <a:solidFill>
                  <a:srgbClr val="000000"/>
                </a:solidFill>
              </a:endParaRPr>
            </a:p>
          </p:txBody>
        </p:sp>
        <p:cxnSp>
          <p:nvCxnSpPr>
            <p:cNvPr id="28685" name="Straight Arrow Connector 11"/>
            <p:cNvCxnSpPr>
              <a:cxnSpLocks noChangeShapeType="1"/>
              <a:stCxn id="10" idx="1"/>
            </p:cNvCxnSpPr>
            <p:nvPr/>
          </p:nvCxnSpPr>
          <p:spPr bwMode="auto">
            <a:xfrm flipH="1">
              <a:off x="4480561" y="3690450"/>
              <a:ext cx="777023" cy="184780"/>
            </a:xfrm>
            <a:prstGeom prst="straightConnector1">
              <a:avLst/>
            </a:prstGeom>
            <a:noFill/>
            <a:ln w="19050" cap="sq" algn="ctr">
              <a:solidFill>
                <a:schemeClr val="accent1"/>
              </a:solidFill>
              <a:round/>
              <a:headEnd/>
              <a:tailEnd type="triangle" w="med" len="med"/>
            </a:ln>
            <a:extLst>
              <a:ext uri="{909E8E84-426E-40DD-AFC4-6F175D3DCCD1}">
                <a14:hiddenFill xmlns:a14="http://schemas.microsoft.com/office/drawing/2010/main">
                  <a:noFill/>
                </a14:hiddenFill>
              </a:ext>
            </a:extLst>
          </p:spPr>
        </p:cxnSp>
      </p:grpSp>
      <p:sp>
        <p:nvSpPr>
          <p:cNvPr id="4" name="Title 3"/>
          <p:cNvSpPr>
            <a:spLocks noGrp="1"/>
          </p:cNvSpPr>
          <p:nvPr>
            <p:ph type="title"/>
          </p:nvPr>
        </p:nvSpPr>
        <p:spPr/>
        <p:txBody>
          <a:bodyPr/>
          <a:lstStyle/>
          <a:p>
            <a:r>
              <a:rPr lang="en-GB" dirty="0" smtClean="0"/>
              <a:t>Exercise #2: </a:t>
            </a:r>
            <a:r>
              <a:rPr lang="en-GB" dirty="0"/>
              <a:t>Missing Digits (2/2)</a:t>
            </a:r>
            <a:endParaRPr lang="en-SG" dirty="0"/>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5"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20</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6" name="TextBox 35"/>
          <p:cNvSpPr txBox="1"/>
          <p:nvPr/>
        </p:nvSpPr>
        <p:spPr>
          <a:xfrm>
            <a:off x="1020087" y="4091841"/>
            <a:ext cx="6659562" cy="230832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b="1" dirty="0" err="1" smtClean="0">
                <a:solidFill>
                  <a:srgbClr val="0000FF"/>
                </a:solidFill>
                <a:latin typeface="Courier New" pitchFamily="49" charset="0"/>
                <a:cs typeface="Courier New" pitchFamily="49" charset="0"/>
              </a:rPr>
              <a:t>int</a:t>
            </a:r>
            <a:r>
              <a:rPr lang="en-US" b="1" dirty="0" smtClean="0">
                <a:solidFill>
                  <a:srgbClr val="0000FF"/>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a[</a:t>
            </a:r>
            <a:r>
              <a:rPr lang="en-US" b="1" dirty="0" smtClean="0">
                <a:solidFill>
                  <a:srgbClr val="006600"/>
                </a:solidFill>
                <a:latin typeface="Courier New" pitchFamily="49" charset="0"/>
                <a:cs typeface="Courier New" pitchFamily="49" charset="0"/>
              </a:rPr>
              <a:t>5</a:t>
            </a:r>
            <a:r>
              <a:rPr lang="en-US" b="1" dirty="0" smtClean="0">
                <a:solidFill>
                  <a:srgbClr val="000000"/>
                </a:solidFill>
                <a:latin typeface="Courier New" pitchFamily="49" charset="0"/>
                <a:cs typeface="Courier New" pitchFamily="49" charset="0"/>
              </a:rPr>
              <a:t>] = {</a:t>
            </a:r>
            <a:r>
              <a:rPr lang="en-US" b="1" dirty="0">
                <a:solidFill>
                  <a:srgbClr val="006600"/>
                </a:solidFill>
                <a:latin typeface="Courier New" pitchFamily="49" charset="0"/>
                <a:cs typeface="Courier New" pitchFamily="49" charset="0"/>
              </a:rPr>
              <a:t>54</a:t>
            </a:r>
            <a:r>
              <a:rPr lang="en-US" b="1" dirty="0" smtClean="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9</a:t>
            </a:r>
            <a:r>
              <a:rPr lang="en-US" b="1" dirty="0" smtClean="0">
                <a:solidFill>
                  <a:srgbClr val="0000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10</a:t>
            </a:r>
            <a:r>
              <a:rPr lang="en-US" b="1" dirty="0" smtClean="0">
                <a:solidFill>
                  <a:srgbClr val="000000"/>
                </a:solidFill>
                <a:latin typeface="Courier New" pitchFamily="49" charset="0"/>
                <a:cs typeface="Courier New" pitchFamily="49" charset="0"/>
              </a:rPr>
              <a:t>}, *p;</a:t>
            </a:r>
          </a:p>
          <a:p>
            <a:pPr eaLnBrk="1" hangingPunct="1">
              <a:defRPr/>
            </a:pPr>
            <a:r>
              <a:rPr lang="en-US" b="1" dirty="0" smtClean="0">
                <a:solidFill>
                  <a:srgbClr val="000000"/>
                </a:solidFill>
                <a:latin typeface="Courier New" pitchFamily="49" charset="0"/>
                <a:cs typeface="Courier New" pitchFamily="49" charset="0"/>
              </a:rPr>
              <a:t>p = a;  </a:t>
            </a:r>
            <a:r>
              <a:rPr lang="en-US" b="1" dirty="0">
                <a:solidFill>
                  <a:srgbClr val="800000"/>
                </a:solidFill>
                <a:latin typeface="Courier New" pitchFamily="49" charset="0"/>
                <a:cs typeface="Courier New" pitchFamily="49" charset="0"/>
              </a:rPr>
              <a:t>// p = &amp;a[0</a:t>
            </a:r>
            <a:r>
              <a:rPr lang="en-US" b="1" dirty="0" smtClean="0">
                <a:solidFill>
                  <a:srgbClr val="800000"/>
                </a:solidFill>
                <a:latin typeface="Courier New" pitchFamily="49" charset="0"/>
                <a:cs typeface="Courier New" pitchFamily="49" charset="0"/>
              </a:rPr>
              <a:t>];</a:t>
            </a:r>
          </a:p>
          <a:p>
            <a:pPr eaLnBrk="1" hangingPunct="1">
              <a:defRPr/>
            </a:pPr>
            <a:r>
              <a:rPr lang="en-US" b="1" dirty="0" smtClean="0">
                <a:latin typeface="Courier New" pitchFamily="49" charset="0"/>
                <a:cs typeface="Courier New" pitchFamily="49" charset="0"/>
              </a:rPr>
              <a:t>p++;    </a:t>
            </a: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make pointer point to </a:t>
            </a:r>
            <a:r>
              <a:rPr lang="en-US" b="1" dirty="0">
                <a:solidFill>
                  <a:srgbClr val="800000"/>
                </a:solidFill>
                <a:latin typeface="Courier New" pitchFamily="49" charset="0"/>
                <a:cs typeface="Courier New" pitchFamily="49" charset="0"/>
              </a:rPr>
              <a:t>the next slot</a:t>
            </a:r>
          </a:p>
          <a:p>
            <a:pPr eaLnBrk="1" hangingPunct="1">
              <a:defRPr/>
            </a:pP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a:t>
            </a:r>
            <a:r>
              <a:rPr lang="en-US" b="1" dirty="0">
                <a:solidFill>
                  <a:srgbClr val="006600"/>
                </a:solidFill>
                <a:latin typeface="Courier New" pitchFamily="49" charset="0"/>
                <a:cs typeface="Courier New" pitchFamily="49" charset="0"/>
              </a:rPr>
              <a:t>1</a:t>
            </a:r>
            <a:r>
              <a:rPr lang="en-US" b="1" dirty="0">
                <a:latin typeface="Courier New" pitchFamily="49" charset="0"/>
                <a:cs typeface="Courier New" pitchFamily="49" charset="0"/>
              </a:rPr>
              <a:t>]);</a:t>
            </a:r>
          </a:p>
          <a:p>
            <a:pPr eaLnBrk="1" hangingPunct="1">
              <a:defRPr/>
            </a:pPr>
            <a:r>
              <a:rPr lang="en-US" b="1" dirty="0" err="1" smtClean="0">
                <a:latin typeface="Courier New" pitchFamily="49" charset="0"/>
                <a:cs typeface="Courier New" pitchFamily="49" charset="0"/>
              </a:rPr>
              <a:t>printf</a:t>
            </a:r>
            <a:r>
              <a:rPr lang="en-US" b="1" dirty="0" smtClean="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%d\n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*p);</a:t>
            </a:r>
          </a:p>
          <a:p>
            <a:pPr eaLnBrk="1" hangingPunct="1">
              <a:defRPr/>
            </a:pPr>
            <a:r>
              <a:rPr lang="en-US" b="1" dirty="0" err="1" smtClean="0">
                <a:latin typeface="Courier New" pitchFamily="49" charset="0"/>
                <a:cs typeface="Courier New" pitchFamily="49" charset="0"/>
              </a:rPr>
              <a:t>printf</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%p\n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a:t>
            </a:r>
            <a:r>
              <a:rPr lang="en-US" b="1" dirty="0" smtClean="0">
                <a:latin typeface="Courier New" pitchFamily="49" charset="0"/>
                <a:cs typeface="Courier New" pitchFamily="49" charset="0"/>
              </a:rPr>
              <a:t>);</a:t>
            </a:r>
          </a:p>
          <a:p>
            <a:pPr eaLnBrk="1" hangingPunct="1">
              <a:defRPr/>
            </a:pPr>
            <a:r>
              <a:rPr lang="en-US" b="1" dirty="0" err="1" smtClean="0">
                <a:latin typeface="Courier New" pitchFamily="49" charset="0"/>
                <a:cs typeface="Courier New" pitchFamily="49" charset="0"/>
              </a:rPr>
              <a:t>printf</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%p\n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&amp;a[0]);</a:t>
            </a:r>
          </a:p>
          <a:p>
            <a:pPr eaLnBrk="1" hangingPunct="1">
              <a:defRPr/>
            </a:pPr>
            <a:r>
              <a:rPr lang="en-US" b="1" dirty="0" err="1" smtClean="0">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p);</a:t>
            </a:r>
            <a:endParaRPr lang="en-US" b="1" dirty="0">
              <a:latin typeface="Courier New" pitchFamily="49" charset="0"/>
              <a:cs typeface="Courier New" pitchFamily="49" charset="0"/>
            </a:endParaRPr>
          </a:p>
        </p:txBody>
      </p:sp>
      <p:grpSp>
        <p:nvGrpSpPr>
          <p:cNvPr id="22" name="Group 21"/>
          <p:cNvGrpSpPr/>
          <p:nvPr/>
        </p:nvGrpSpPr>
        <p:grpSpPr>
          <a:xfrm>
            <a:off x="1426851" y="2657556"/>
            <a:ext cx="5324823" cy="650523"/>
            <a:chOff x="1426851" y="2721354"/>
            <a:chExt cx="5324823" cy="650523"/>
          </a:xfrm>
        </p:grpSpPr>
        <p:grpSp>
          <p:nvGrpSpPr>
            <p:cNvPr id="3" name="Group 35"/>
            <p:cNvGrpSpPr>
              <a:grpSpLocks/>
            </p:cNvGrpSpPr>
            <p:nvPr/>
          </p:nvGrpSpPr>
          <p:grpSpPr bwMode="auto">
            <a:xfrm>
              <a:off x="1984557" y="2721354"/>
              <a:ext cx="4504091" cy="307882"/>
              <a:chOff x="1686335" y="2069828"/>
              <a:chExt cx="4505013" cy="307766"/>
            </a:xfrm>
          </p:grpSpPr>
          <p:sp>
            <p:nvSpPr>
              <p:cNvPr id="29718" name="TextBox 15"/>
              <p:cNvSpPr txBox="1">
                <a:spLocks noChangeArrowheads="1"/>
              </p:cNvSpPr>
              <p:nvPr/>
            </p:nvSpPr>
            <p:spPr bwMode="auto">
              <a:xfrm>
                <a:off x="168633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a[0]</a:t>
                </a:r>
                <a:endParaRPr lang="en-SG" sz="1400" dirty="0"/>
              </a:p>
            </p:txBody>
          </p:sp>
          <p:sp>
            <p:nvSpPr>
              <p:cNvPr id="29719" name="TextBox 17"/>
              <p:cNvSpPr txBox="1">
                <a:spLocks noChangeArrowheads="1"/>
              </p:cNvSpPr>
              <p:nvPr/>
            </p:nvSpPr>
            <p:spPr bwMode="auto">
              <a:xfrm>
                <a:off x="2724969"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a[1]</a:t>
                </a:r>
                <a:endParaRPr lang="en-SG" sz="1400" dirty="0"/>
              </a:p>
            </p:txBody>
          </p:sp>
          <p:sp>
            <p:nvSpPr>
              <p:cNvPr id="29720" name="TextBox 19"/>
              <p:cNvSpPr txBox="1">
                <a:spLocks noChangeArrowheads="1"/>
              </p:cNvSpPr>
              <p:nvPr/>
            </p:nvSpPr>
            <p:spPr bwMode="auto">
              <a:xfrm>
                <a:off x="370206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a[2]</a:t>
                </a:r>
                <a:endParaRPr lang="en-SG" sz="1400" dirty="0"/>
              </a:p>
            </p:txBody>
          </p:sp>
          <p:sp>
            <p:nvSpPr>
              <p:cNvPr id="29721" name="TextBox 21"/>
              <p:cNvSpPr txBox="1">
                <a:spLocks noChangeArrowheads="1"/>
              </p:cNvSpPr>
              <p:nvPr/>
            </p:nvSpPr>
            <p:spPr bwMode="auto">
              <a:xfrm>
                <a:off x="470878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a[3]</a:t>
                </a:r>
                <a:endParaRPr lang="en-SG" sz="1400" dirty="0"/>
              </a:p>
            </p:txBody>
          </p:sp>
          <p:sp>
            <p:nvSpPr>
              <p:cNvPr id="29722" name="TextBox 23"/>
              <p:cNvSpPr txBox="1">
                <a:spLocks noChangeArrowheads="1"/>
              </p:cNvSpPr>
              <p:nvPr/>
            </p:nvSpPr>
            <p:spPr bwMode="auto">
              <a:xfrm>
                <a:off x="5701948"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a[4]</a:t>
                </a:r>
                <a:endParaRPr lang="en-SG" sz="1400" dirty="0"/>
              </a:p>
            </p:txBody>
          </p:sp>
        </p:grpSp>
        <p:grpSp>
          <p:nvGrpSpPr>
            <p:cNvPr id="5" name="Group 27"/>
            <p:cNvGrpSpPr>
              <a:grpSpLocks/>
            </p:cNvGrpSpPr>
            <p:nvPr/>
          </p:nvGrpSpPr>
          <p:grpSpPr bwMode="auto">
            <a:xfrm>
              <a:off x="1780449" y="3018100"/>
              <a:ext cx="4971225" cy="343017"/>
              <a:chOff x="1469309" y="2368609"/>
              <a:chExt cx="2687456" cy="342888"/>
            </a:xfrm>
          </p:grpSpPr>
          <p:sp>
            <p:nvSpPr>
              <p:cNvPr id="29713" name="Rectangle 6"/>
              <p:cNvSpPr>
                <a:spLocks noChangeArrowheads="1"/>
              </p:cNvSpPr>
              <p:nvPr/>
            </p:nvSpPr>
            <p:spPr bwMode="auto">
              <a:xfrm>
                <a:off x="1469309"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US" dirty="0" smtClean="0"/>
                  <a:t>54</a:t>
                </a:r>
                <a:endParaRPr lang="en-SG" dirty="0"/>
              </a:p>
            </p:txBody>
          </p:sp>
          <p:sp>
            <p:nvSpPr>
              <p:cNvPr id="29714" name="Rectangle 16"/>
              <p:cNvSpPr>
                <a:spLocks noChangeArrowheads="1"/>
              </p:cNvSpPr>
              <p:nvPr/>
            </p:nvSpPr>
            <p:spPr bwMode="auto">
              <a:xfrm>
                <a:off x="2007474"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US" dirty="0" smtClean="0"/>
                  <a:t>9</a:t>
                </a:r>
                <a:endParaRPr lang="en-SG" dirty="0"/>
              </a:p>
            </p:txBody>
          </p:sp>
          <p:sp>
            <p:nvSpPr>
              <p:cNvPr id="29715" name="Rectangle 18"/>
              <p:cNvSpPr>
                <a:spLocks noChangeArrowheads="1"/>
              </p:cNvSpPr>
              <p:nvPr/>
            </p:nvSpPr>
            <p:spPr bwMode="auto">
              <a:xfrm>
                <a:off x="2546336"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US" dirty="0" smtClean="0"/>
                  <a:t>10</a:t>
                </a:r>
                <a:endParaRPr lang="en-SG" dirty="0"/>
              </a:p>
            </p:txBody>
          </p:sp>
          <p:sp>
            <p:nvSpPr>
              <p:cNvPr id="29716" name="Rectangle 20"/>
              <p:cNvSpPr>
                <a:spLocks noChangeArrowheads="1"/>
              </p:cNvSpPr>
              <p:nvPr/>
            </p:nvSpPr>
            <p:spPr bwMode="auto">
              <a:xfrm>
                <a:off x="3084502"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US" dirty="0" smtClean="0"/>
                  <a:t>0</a:t>
                </a:r>
                <a:endParaRPr lang="en-SG" dirty="0"/>
              </a:p>
            </p:txBody>
          </p:sp>
          <p:sp>
            <p:nvSpPr>
              <p:cNvPr id="29717" name="Rectangle 22"/>
              <p:cNvSpPr>
                <a:spLocks noChangeArrowheads="1"/>
              </p:cNvSpPr>
              <p:nvPr/>
            </p:nvSpPr>
            <p:spPr bwMode="auto">
              <a:xfrm>
                <a:off x="3619552"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US" dirty="0" smtClean="0"/>
                  <a:t>0</a:t>
                </a:r>
                <a:endParaRPr lang="en-SG" dirty="0"/>
              </a:p>
            </p:txBody>
          </p:sp>
        </p:grpSp>
        <p:sp>
          <p:nvSpPr>
            <p:cNvPr id="39" name="Text Box 9"/>
            <p:cNvSpPr txBox="1">
              <a:spLocks noChangeArrowheads="1"/>
            </p:cNvSpPr>
            <p:nvPr/>
          </p:nvSpPr>
          <p:spPr bwMode="auto">
            <a:xfrm>
              <a:off x="1426851" y="297176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2000" dirty="0" smtClean="0">
                  <a:ea typeface="ＭＳ Ｐゴシック" pitchFamily="34" charset="-128"/>
                </a:rPr>
                <a:t>a</a:t>
              </a:r>
              <a:endParaRPr lang="en-US" altLang="zh-CN" sz="2000" dirty="0">
                <a:ea typeface="ＭＳ Ｐゴシック" pitchFamily="34" charset="-128"/>
              </a:endParaRPr>
            </a:p>
          </p:txBody>
        </p:sp>
      </p:grpSp>
      <p:sp>
        <p:nvSpPr>
          <p:cNvPr id="41" name="TextBox 40"/>
          <p:cNvSpPr txBox="1"/>
          <p:nvPr/>
        </p:nvSpPr>
        <p:spPr>
          <a:xfrm>
            <a:off x="4646620" y="4987979"/>
            <a:ext cx="1608190" cy="1477328"/>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a:r>
              <a:rPr lang="en-US" b="1" dirty="0" smtClean="0">
                <a:solidFill>
                  <a:srgbClr val="990099"/>
                </a:solidFill>
                <a:latin typeface="Courier New" pitchFamily="49" charset="0"/>
                <a:cs typeface="Courier New" pitchFamily="49" charset="0"/>
              </a:rPr>
              <a:t>9</a:t>
            </a:r>
          </a:p>
          <a:p>
            <a:pPr algn="l"/>
            <a:r>
              <a:rPr lang="en-US" b="1" dirty="0" smtClean="0">
                <a:solidFill>
                  <a:srgbClr val="990099"/>
                </a:solidFill>
                <a:latin typeface="Courier New" pitchFamily="49" charset="0"/>
                <a:cs typeface="Courier New" pitchFamily="49" charset="0"/>
              </a:rPr>
              <a:t>9</a:t>
            </a:r>
          </a:p>
          <a:p>
            <a:r>
              <a:rPr lang="en-SG" b="1" dirty="0">
                <a:solidFill>
                  <a:srgbClr val="990099"/>
                </a:solidFill>
                <a:latin typeface="Courier New" pitchFamily="49" charset="0"/>
                <a:cs typeface="Courier New" pitchFamily="49" charset="0"/>
              </a:rPr>
              <a:t>ffbff724</a:t>
            </a:r>
          </a:p>
          <a:p>
            <a:r>
              <a:rPr lang="en-SG" b="1" dirty="0" smtClean="0">
                <a:solidFill>
                  <a:srgbClr val="990099"/>
                </a:solidFill>
                <a:latin typeface="Courier New" pitchFamily="49" charset="0"/>
                <a:cs typeface="Courier New" pitchFamily="49" charset="0"/>
              </a:rPr>
              <a:t>ffbff724</a:t>
            </a:r>
          </a:p>
          <a:p>
            <a:r>
              <a:rPr lang="en-SG" b="1" dirty="0" smtClean="0">
                <a:solidFill>
                  <a:srgbClr val="990099"/>
                </a:solidFill>
                <a:latin typeface="Courier New" pitchFamily="49" charset="0"/>
                <a:cs typeface="Courier New" pitchFamily="49" charset="0"/>
              </a:rPr>
              <a:t>ffbff728</a:t>
            </a:r>
            <a:endParaRPr lang="en-SG" b="1" dirty="0">
              <a:solidFill>
                <a:srgbClr val="990099"/>
              </a:solidFill>
              <a:latin typeface="Courier New" pitchFamily="49" charset="0"/>
              <a:cs typeface="Courier New" pitchFamily="49" charset="0"/>
            </a:endParaRPr>
          </a:p>
        </p:txBody>
      </p:sp>
      <p:grpSp>
        <p:nvGrpSpPr>
          <p:cNvPr id="8" name="Group 7"/>
          <p:cNvGrpSpPr/>
          <p:nvPr/>
        </p:nvGrpSpPr>
        <p:grpSpPr>
          <a:xfrm>
            <a:off x="1412092" y="3510264"/>
            <a:ext cx="774415" cy="369332"/>
            <a:chOff x="535287" y="2371277"/>
            <a:chExt cx="774415" cy="369332"/>
          </a:xfrm>
        </p:grpSpPr>
        <p:sp>
          <p:nvSpPr>
            <p:cNvPr id="37" name="AutoShape 123"/>
            <p:cNvSpPr>
              <a:spLocks noChangeArrowheads="1"/>
            </p:cNvSpPr>
            <p:nvPr/>
          </p:nvSpPr>
          <p:spPr bwMode="auto">
            <a:xfrm>
              <a:off x="877702" y="2418135"/>
              <a:ext cx="432000" cy="288000"/>
            </a:xfrm>
            <a:prstGeom prst="roundRect">
              <a:avLst>
                <a:gd name="adj" fmla="val 0"/>
              </a:avLst>
            </a:prstGeom>
            <a:solidFill>
              <a:srgbClr val="7070FF"/>
            </a:solidFill>
            <a:ln w="9525">
              <a:solidFill>
                <a:sysClr val="windowText" lastClr="000000"/>
              </a:solidFill>
              <a:miter lim="800000"/>
              <a:headEnd/>
              <a:tailEnd/>
            </a:ln>
            <a:effectLst>
              <a:outerShdw dist="71842" dir="2700000" algn="ctr" rotWithShape="0">
                <a:srgbClr val="04617B"/>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4617B"/>
                </a:solidFill>
                <a:effectLst/>
                <a:uLnTx/>
                <a:uFillTx/>
                <a:ea typeface="MS PGothic" pitchFamily="34" charset="-128"/>
              </a:endParaRPr>
            </a:p>
          </p:txBody>
        </p:sp>
        <p:sp>
          <p:nvSpPr>
            <p:cNvPr id="38" name="Text Box 9"/>
            <p:cNvSpPr txBox="1">
              <a:spLocks noChangeArrowheads="1"/>
            </p:cNvSpPr>
            <p:nvPr/>
          </p:nvSpPr>
          <p:spPr bwMode="auto">
            <a:xfrm>
              <a:off x="535287" y="237127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dirty="0" smtClean="0">
                  <a:ea typeface="ＭＳ Ｐゴシック" pitchFamily="34" charset="-128"/>
                </a:rPr>
                <a:t>p</a:t>
              </a:r>
              <a:endParaRPr lang="en-US" altLang="zh-CN" dirty="0">
                <a:ea typeface="ＭＳ Ｐゴシック" pitchFamily="34" charset="-128"/>
              </a:endParaRPr>
            </a:p>
          </p:txBody>
        </p:sp>
      </p:grpSp>
      <p:cxnSp>
        <p:nvCxnSpPr>
          <p:cNvPr id="28" name="Straight Arrow Connector 27"/>
          <p:cNvCxnSpPr>
            <a:cxnSpLocks noChangeShapeType="1"/>
          </p:cNvCxnSpPr>
          <p:nvPr/>
        </p:nvCxnSpPr>
        <p:spPr bwMode="auto">
          <a:xfrm flipV="1">
            <a:off x="2042045" y="3319740"/>
            <a:ext cx="980933" cy="381382"/>
          </a:xfrm>
          <a:prstGeom prst="straightConnector1">
            <a:avLst/>
          </a:prstGeom>
          <a:noFill/>
          <a:ln w="19050" cap="sq" algn="ctr">
            <a:solidFill>
              <a:srgbClr val="0000FF"/>
            </a:solidFill>
            <a:round/>
            <a:headEnd/>
            <a:tailEnd type="triangle" w="med" len="med"/>
          </a:ln>
        </p:spPr>
      </p:cxnSp>
      <p:cxnSp>
        <p:nvCxnSpPr>
          <p:cNvPr id="9" name="Straight Arrow Connector 8"/>
          <p:cNvCxnSpPr/>
          <p:nvPr/>
        </p:nvCxnSpPr>
        <p:spPr bwMode="auto">
          <a:xfrm flipH="1" flipV="1">
            <a:off x="1963379" y="3319739"/>
            <a:ext cx="3321" cy="396000"/>
          </a:xfrm>
          <a:prstGeom prst="straightConnector1">
            <a:avLst/>
          </a:prstGeom>
          <a:noFill/>
          <a:ln w="28575" cap="flat" cmpd="sng" algn="ctr">
            <a:solidFill>
              <a:srgbClr val="0000FF"/>
            </a:solidFill>
            <a:prstDash val="solid"/>
            <a:tailEnd type="triangle"/>
          </a:ln>
          <a:effectLst/>
        </p:spPr>
      </p:cxnSp>
      <p:cxnSp>
        <p:nvCxnSpPr>
          <p:cNvPr id="27" name="Straight Arrow Connector 26"/>
          <p:cNvCxnSpPr>
            <a:cxnSpLocks noChangeShapeType="1"/>
          </p:cNvCxnSpPr>
          <p:nvPr/>
        </p:nvCxnSpPr>
        <p:spPr bwMode="auto">
          <a:xfrm flipV="1">
            <a:off x="1973924" y="3297319"/>
            <a:ext cx="0" cy="396002"/>
          </a:xfrm>
          <a:prstGeom prst="straightConnector1">
            <a:avLst/>
          </a:prstGeom>
          <a:noFill/>
          <a:ln w="63500" cap="sq" algn="ctr">
            <a:solidFill>
              <a:schemeClr val="bg1"/>
            </a:solidFill>
            <a:round/>
            <a:headEnd/>
            <a:tailEnd type="triangle" w="med" len="med"/>
          </a:ln>
        </p:spPr>
      </p:cxnSp>
      <p:sp>
        <p:nvSpPr>
          <p:cNvPr id="31"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21</a:t>
            </a:fld>
            <a:endParaRPr lang="en-US" sz="1000" dirty="0"/>
          </a:p>
        </p:txBody>
      </p:sp>
      <p:sp>
        <p:nvSpPr>
          <p:cNvPr id="2" name="Title 1"/>
          <p:cNvSpPr>
            <a:spLocks noGrp="1"/>
          </p:cNvSpPr>
          <p:nvPr>
            <p:ph type="title"/>
          </p:nvPr>
        </p:nvSpPr>
        <p:spPr/>
        <p:txBody>
          <a:bodyPr/>
          <a:lstStyle/>
          <a:p>
            <a:r>
              <a:rPr lang="en-GB" dirty="0" smtClean="0"/>
              <a:t>Arrays </a:t>
            </a:r>
            <a:r>
              <a:rPr lang="en-GB" dirty="0"/>
              <a:t>and Pointers</a:t>
            </a:r>
            <a:endParaRPr lang="en-SG" dirty="0"/>
          </a:p>
        </p:txBody>
      </p:sp>
      <p:sp>
        <p:nvSpPr>
          <p:cNvPr id="4" name="Content Placeholder 3"/>
          <p:cNvSpPr>
            <a:spLocks noGrp="1"/>
          </p:cNvSpPr>
          <p:nvPr>
            <p:ph idx="1"/>
          </p:nvPr>
        </p:nvSpPr>
        <p:spPr>
          <a:xfrm>
            <a:off x="457200" y="1371600"/>
            <a:ext cx="8229600" cy="1200329"/>
          </a:xfrm>
        </p:spPr>
        <p:txBody>
          <a:bodyPr wrap="square">
            <a:spAutoFit/>
          </a:bodyPr>
          <a:lstStyle/>
          <a:p>
            <a:r>
              <a:rPr lang="en-GB" dirty="0">
                <a:solidFill>
                  <a:schemeClr val="tx1"/>
                </a:solidFill>
              </a:rPr>
              <a:t>When the array name </a:t>
            </a:r>
            <a:r>
              <a:rPr lang="en-GB" b="1" dirty="0">
                <a:solidFill>
                  <a:srgbClr val="800000"/>
                </a:solidFill>
                <a:latin typeface="Courier New" pitchFamily="49" charset="0"/>
                <a:cs typeface="Courier New" pitchFamily="49" charset="0"/>
              </a:rPr>
              <a:t>a</a:t>
            </a:r>
            <a:r>
              <a:rPr lang="en-GB" dirty="0"/>
              <a:t> </a:t>
            </a:r>
            <a:r>
              <a:rPr lang="en-GB" dirty="0" smtClean="0">
                <a:solidFill>
                  <a:schemeClr val="tx1"/>
                </a:solidFill>
              </a:rPr>
              <a:t>appears alone in </a:t>
            </a:r>
            <a:r>
              <a:rPr lang="en-GB" dirty="0">
                <a:solidFill>
                  <a:schemeClr val="tx1"/>
                </a:solidFill>
              </a:rPr>
              <a:t>an expression, </a:t>
            </a:r>
            <a:r>
              <a:rPr lang="en-GB" dirty="0"/>
              <a:t>it refers to the address of the first element (i.e. </a:t>
            </a:r>
            <a:r>
              <a:rPr lang="en-GB" b="1" dirty="0">
                <a:solidFill>
                  <a:srgbClr val="800000"/>
                </a:solidFill>
                <a:latin typeface="Courier New" pitchFamily="49" charset="0"/>
                <a:cs typeface="Courier New" pitchFamily="49" charset="0"/>
              </a:rPr>
              <a:t>&amp;a[0]</a:t>
            </a:r>
            <a:r>
              <a:rPr lang="en-GB" dirty="0"/>
              <a:t>) of that array</a:t>
            </a:r>
            <a:r>
              <a:rPr lang="en-GB" dirty="0" smtClean="0"/>
              <a:t>.</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dissolve">
                                      <p:cBhvr>
                                        <p:cTn id="10" dur="500"/>
                                        <p:tgtEl>
                                          <p:spTgt spid="36">
                                            <p:txEl>
                                              <p:pRg st="0" end="0"/>
                                            </p:txEl>
                                          </p:spTgt>
                                        </p:tgtEl>
                                      </p:cBhvr>
                                    </p:animEffect>
                                  </p:childTnLst>
                                </p:cTn>
                              </p:par>
                              <p:par>
                                <p:cTn id="11" presetID="9" presetClass="entr" presetSubtype="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9" presetClass="entr" presetSubtype="0" fill="hold" nodeType="withEffect">
                                  <p:stCondLst>
                                    <p:cond delay="75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6">
                                            <p:txEl>
                                              <p:pRg st="1" end="1"/>
                                            </p:txEl>
                                          </p:spTgt>
                                        </p:tgtEl>
                                        <p:attrNameLst>
                                          <p:attrName>style.visibility</p:attrName>
                                        </p:attrNameLst>
                                      </p:cBhvr>
                                      <p:to>
                                        <p:strVal val="visible"/>
                                      </p:to>
                                    </p:set>
                                    <p:animEffect transition="in" filter="dissolve">
                                      <p:cBhvr>
                                        <p:cTn id="21" dur="500"/>
                                        <p:tgtEl>
                                          <p:spTgt spid="3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6">
                                            <p:txEl>
                                              <p:pRg st="2" end="2"/>
                                            </p:txEl>
                                          </p:spTgt>
                                        </p:tgtEl>
                                        <p:attrNameLst>
                                          <p:attrName>style.visibility</p:attrName>
                                        </p:attrNameLst>
                                      </p:cBhvr>
                                      <p:to>
                                        <p:strVal val="visible"/>
                                      </p:to>
                                    </p:set>
                                    <p:animEffect transition="in" filter="dissolve">
                                      <p:cBhvr>
                                        <p:cTn id="31" dur="500"/>
                                        <p:tgtEl>
                                          <p:spTgt spid="3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6">
                                            <p:txEl>
                                              <p:pRg st="3" end="3"/>
                                            </p:txEl>
                                          </p:spTgt>
                                        </p:tgtEl>
                                        <p:attrNameLst>
                                          <p:attrName>style.visibility</p:attrName>
                                        </p:attrNameLst>
                                      </p:cBhvr>
                                      <p:to>
                                        <p:strVal val="visible"/>
                                      </p:to>
                                    </p:set>
                                    <p:animEffect transition="in" filter="dissolve">
                                      <p:cBhvr>
                                        <p:cTn id="45" dur="500"/>
                                        <p:tgtEl>
                                          <p:spTgt spid="36">
                                            <p:txEl>
                                              <p:pRg st="3" end="3"/>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6">
                                            <p:txEl>
                                              <p:pRg st="4" end="4"/>
                                            </p:txEl>
                                          </p:spTgt>
                                        </p:tgtEl>
                                        <p:attrNameLst>
                                          <p:attrName>style.visibility</p:attrName>
                                        </p:attrNameLst>
                                      </p:cBhvr>
                                      <p:to>
                                        <p:strVal val="visible"/>
                                      </p:to>
                                    </p:set>
                                    <p:animEffect transition="in" filter="dissolve">
                                      <p:cBhvr>
                                        <p:cTn id="48" dur="500"/>
                                        <p:tgtEl>
                                          <p:spTgt spid="36">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dissolve">
                                      <p:cBhvr>
                                        <p:cTn id="53" dur="500"/>
                                        <p:tgtEl>
                                          <p:spTgt spid="41"/>
                                        </p:tgtEl>
                                      </p:cBhvr>
                                    </p:animEffect>
                                  </p:childTnLst>
                                </p:cTn>
                              </p:par>
                              <p:par>
                                <p:cTn id="54" presetID="9" presetClass="entr" presetSubtype="0" fill="hold" nodeType="withEffect">
                                  <p:stCondLst>
                                    <p:cond delay="0"/>
                                  </p:stCondLst>
                                  <p:childTnLst>
                                    <p:set>
                                      <p:cBhvr>
                                        <p:cTn id="55" dur="1" fill="hold">
                                          <p:stCondLst>
                                            <p:cond delay="0"/>
                                          </p:stCondLst>
                                        </p:cTn>
                                        <p:tgtEl>
                                          <p:spTgt spid="41">
                                            <p:txEl>
                                              <p:pRg st="0" end="0"/>
                                            </p:txEl>
                                          </p:spTgt>
                                        </p:tgtEl>
                                        <p:attrNameLst>
                                          <p:attrName>style.visibility</p:attrName>
                                        </p:attrNameLst>
                                      </p:cBhvr>
                                      <p:to>
                                        <p:strVal val="visible"/>
                                      </p:to>
                                    </p:set>
                                    <p:animEffect transition="in" filter="dissolve">
                                      <p:cBhvr>
                                        <p:cTn id="56" dur="500"/>
                                        <p:tgtEl>
                                          <p:spTgt spid="41">
                                            <p:txEl>
                                              <p:pRg st="0" end="0"/>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41">
                                            <p:txEl>
                                              <p:pRg st="1" end="1"/>
                                            </p:txEl>
                                          </p:spTgt>
                                        </p:tgtEl>
                                        <p:attrNameLst>
                                          <p:attrName>style.visibility</p:attrName>
                                        </p:attrNameLst>
                                      </p:cBhvr>
                                      <p:to>
                                        <p:strVal val="visible"/>
                                      </p:to>
                                    </p:set>
                                    <p:animEffect transition="in" filter="dissolve">
                                      <p:cBhvr>
                                        <p:cTn id="59" dur="500"/>
                                        <p:tgtEl>
                                          <p:spTgt spid="41">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36">
                                            <p:txEl>
                                              <p:pRg st="5" end="5"/>
                                            </p:txEl>
                                          </p:spTgt>
                                        </p:tgtEl>
                                        <p:attrNameLst>
                                          <p:attrName>style.visibility</p:attrName>
                                        </p:attrNameLst>
                                      </p:cBhvr>
                                      <p:to>
                                        <p:strVal val="visible"/>
                                      </p:to>
                                    </p:set>
                                    <p:animEffect transition="in" filter="dissolve">
                                      <p:cBhvr>
                                        <p:cTn id="64" dur="500"/>
                                        <p:tgtEl>
                                          <p:spTgt spid="36">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41">
                                            <p:txEl>
                                              <p:pRg st="2" end="2"/>
                                            </p:txEl>
                                          </p:spTgt>
                                        </p:tgtEl>
                                        <p:attrNameLst>
                                          <p:attrName>style.visibility</p:attrName>
                                        </p:attrNameLst>
                                      </p:cBhvr>
                                      <p:to>
                                        <p:strVal val="visible"/>
                                      </p:to>
                                    </p:set>
                                    <p:animEffect transition="in" filter="dissolve">
                                      <p:cBhvr>
                                        <p:cTn id="69" dur="500"/>
                                        <p:tgtEl>
                                          <p:spTgt spid="41">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36">
                                            <p:txEl>
                                              <p:pRg st="6" end="6"/>
                                            </p:txEl>
                                          </p:spTgt>
                                        </p:tgtEl>
                                        <p:attrNameLst>
                                          <p:attrName>style.visibility</p:attrName>
                                        </p:attrNameLst>
                                      </p:cBhvr>
                                      <p:to>
                                        <p:strVal val="visible"/>
                                      </p:to>
                                    </p:set>
                                    <p:animEffect transition="in" filter="dissolve">
                                      <p:cBhvr>
                                        <p:cTn id="74" dur="500"/>
                                        <p:tgtEl>
                                          <p:spTgt spid="36">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41">
                                            <p:txEl>
                                              <p:pRg st="3" end="3"/>
                                            </p:txEl>
                                          </p:spTgt>
                                        </p:tgtEl>
                                        <p:attrNameLst>
                                          <p:attrName>style.visibility</p:attrName>
                                        </p:attrNameLst>
                                      </p:cBhvr>
                                      <p:to>
                                        <p:strVal val="visible"/>
                                      </p:to>
                                    </p:set>
                                    <p:animEffect transition="in" filter="dissolve">
                                      <p:cBhvr>
                                        <p:cTn id="79" dur="500"/>
                                        <p:tgtEl>
                                          <p:spTgt spid="41">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36">
                                            <p:txEl>
                                              <p:pRg st="7" end="7"/>
                                            </p:txEl>
                                          </p:spTgt>
                                        </p:tgtEl>
                                        <p:attrNameLst>
                                          <p:attrName>style.visibility</p:attrName>
                                        </p:attrNameLst>
                                      </p:cBhvr>
                                      <p:to>
                                        <p:strVal val="visible"/>
                                      </p:to>
                                    </p:set>
                                    <p:animEffect transition="in" filter="dissolve">
                                      <p:cBhvr>
                                        <p:cTn id="84" dur="500"/>
                                        <p:tgtEl>
                                          <p:spTgt spid="36">
                                            <p:txEl>
                                              <p:pRg st="7" end="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41">
                                            <p:txEl>
                                              <p:pRg st="4" end="4"/>
                                            </p:txEl>
                                          </p:spTgt>
                                        </p:tgtEl>
                                        <p:attrNameLst>
                                          <p:attrName>style.visibility</p:attrName>
                                        </p:attrNameLst>
                                      </p:cBhvr>
                                      <p:to>
                                        <p:strVal val="visible"/>
                                      </p:to>
                                    </p:set>
                                    <p:animEffect transition="in" filter="dissolve">
                                      <p:cBhvr>
                                        <p:cTn id="89" dur="500"/>
                                        <p:tgtEl>
                                          <p:spTgt spid="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Array </a:t>
            </a:r>
            <a:r>
              <a:rPr lang="en-GB" dirty="0"/>
              <a:t>Assignment (1/2)</a:t>
            </a:r>
            <a:endParaRPr lang="en-SG" dirty="0"/>
          </a:p>
        </p:txBody>
      </p:sp>
      <p:sp>
        <p:nvSpPr>
          <p:cNvPr id="3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1604964" y="2027238"/>
            <a:ext cx="5838652" cy="120015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solidFill>
                  <a:srgbClr val="9933FF"/>
                </a:solidFill>
                <a:latin typeface="Courier New" pitchFamily="49" charset="0"/>
                <a:cs typeface="Courier New" pitchFamily="49" charset="0"/>
              </a:rPr>
              <a:t>#define N</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10</a:t>
            </a:r>
          </a:p>
          <a:p>
            <a:pPr>
              <a:defRPr/>
            </a:pP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rgbClr val="000000"/>
                </a:solidFill>
                <a:latin typeface="Courier New" pitchFamily="49" charset="0"/>
                <a:cs typeface="Courier New" pitchFamily="49" charset="0"/>
              </a:rPr>
              <a:t>source[N] = { </a:t>
            </a:r>
            <a:r>
              <a:rPr lang="en-US" b="1" dirty="0">
                <a:solidFill>
                  <a:srgbClr val="006600"/>
                </a:solidFill>
                <a:latin typeface="Courier New" pitchFamily="49" charset="0"/>
                <a:cs typeface="Courier New" pitchFamily="49" charset="0"/>
              </a:rPr>
              <a:t>10</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20</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30</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40</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50</a:t>
            </a:r>
            <a:r>
              <a:rPr lang="en-US" b="1" dirty="0">
                <a:solidFill>
                  <a:srgbClr val="000000"/>
                </a:solidFill>
                <a:latin typeface="Courier New" pitchFamily="49" charset="0"/>
                <a:cs typeface="Courier New" pitchFamily="49" charset="0"/>
              </a:rPr>
              <a:t> };</a:t>
            </a:r>
          </a:p>
          <a:p>
            <a:pPr>
              <a:defRPr/>
            </a:pP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dest</a:t>
            </a:r>
            <a:r>
              <a:rPr lang="en-US" b="1" dirty="0">
                <a:solidFill>
                  <a:srgbClr val="000000"/>
                </a:solidFill>
                <a:latin typeface="Courier New" pitchFamily="49" charset="0"/>
                <a:cs typeface="Courier New" pitchFamily="49" charset="0"/>
              </a:rPr>
              <a:t>[N];</a:t>
            </a:r>
          </a:p>
          <a:p>
            <a:pPr>
              <a:defRPr/>
            </a:pP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 source;  </a:t>
            </a:r>
            <a:r>
              <a:rPr lang="en-US" b="1" dirty="0">
                <a:solidFill>
                  <a:srgbClr val="800000"/>
                </a:solidFill>
                <a:latin typeface="Courier New" pitchFamily="49" charset="0"/>
                <a:cs typeface="Courier New" pitchFamily="49" charset="0"/>
              </a:rPr>
              <a:t>// illegal!</a:t>
            </a:r>
          </a:p>
        </p:txBody>
      </p:sp>
      <p:grpSp>
        <p:nvGrpSpPr>
          <p:cNvPr id="2" name="Group 81"/>
          <p:cNvGrpSpPr>
            <a:grpSpLocks/>
          </p:cNvGrpSpPr>
          <p:nvPr/>
        </p:nvGrpSpPr>
        <p:grpSpPr bwMode="auto">
          <a:xfrm>
            <a:off x="1652155" y="3573290"/>
            <a:ext cx="5478628" cy="654050"/>
            <a:chOff x="2202288" y="4630579"/>
            <a:chExt cx="5477765" cy="654191"/>
          </a:xfrm>
        </p:grpSpPr>
        <p:sp>
          <p:nvSpPr>
            <p:cNvPr id="30741" name="TextBox 15"/>
            <p:cNvSpPr txBox="1">
              <a:spLocks noChangeArrowheads="1"/>
            </p:cNvSpPr>
            <p:nvPr/>
          </p:nvSpPr>
          <p:spPr bwMode="auto">
            <a:xfrm>
              <a:off x="2202288" y="4630579"/>
              <a:ext cx="9530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source[0]</a:t>
              </a:r>
              <a:endParaRPr lang="en-SG" sz="1400"/>
            </a:p>
          </p:txBody>
        </p:sp>
        <p:sp>
          <p:nvSpPr>
            <p:cNvPr id="30742" name="TextBox 37"/>
            <p:cNvSpPr txBox="1">
              <a:spLocks noChangeArrowheads="1"/>
            </p:cNvSpPr>
            <p:nvPr/>
          </p:nvSpPr>
          <p:spPr bwMode="auto">
            <a:xfrm>
              <a:off x="6701259" y="4630579"/>
              <a:ext cx="9787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source[9]</a:t>
              </a:r>
              <a:endParaRPr lang="en-SG" sz="1400" dirty="0"/>
            </a:p>
          </p:txBody>
        </p:sp>
        <p:sp>
          <p:nvSpPr>
            <p:cNvPr id="30743" name="TextBox 71"/>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10</a:t>
              </a:r>
              <a:endParaRPr lang="en-SG"/>
            </a:p>
          </p:txBody>
        </p:sp>
        <p:sp>
          <p:nvSpPr>
            <p:cNvPr id="30744" name="TextBox 72"/>
            <p:cNvSpPr txBox="1">
              <a:spLocks noChangeArrowheads="1"/>
            </p:cNvSpPr>
            <p:nvPr/>
          </p:nvSpPr>
          <p:spPr bwMode="auto">
            <a:xfrm>
              <a:off x="292220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20</a:t>
              </a:r>
              <a:endParaRPr lang="en-SG" dirty="0"/>
            </a:p>
          </p:txBody>
        </p:sp>
        <p:sp>
          <p:nvSpPr>
            <p:cNvPr id="30745" name="TextBox 73"/>
            <p:cNvSpPr txBox="1">
              <a:spLocks noChangeArrowheads="1"/>
            </p:cNvSpPr>
            <p:nvPr/>
          </p:nvSpPr>
          <p:spPr bwMode="auto">
            <a:xfrm>
              <a:off x="342318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30</a:t>
              </a:r>
              <a:endParaRPr lang="en-SG"/>
            </a:p>
          </p:txBody>
        </p:sp>
        <p:sp>
          <p:nvSpPr>
            <p:cNvPr id="30746" name="TextBox 74"/>
            <p:cNvSpPr txBox="1">
              <a:spLocks noChangeArrowheads="1"/>
            </p:cNvSpPr>
            <p:nvPr/>
          </p:nvSpPr>
          <p:spPr bwMode="auto">
            <a:xfrm>
              <a:off x="3926310"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40</a:t>
              </a:r>
              <a:endParaRPr lang="en-SG"/>
            </a:p>
          </p:txBody>
        </p:sp>
        <p:sp>
          <p:nvSpPr>
            <p:cNvPr id="30747" name="TextBox 75"/>
            <p:cNvSpPr txBox="1">
              <a:spLocks noChangeArrowheads="1"/>
            </p:cNvSpPr>
            <p:nvPr/>
          </p:nvSpPr>
          <p:spPr bwMode="auto">
            <a:xfrm>
              <a:off x="442943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50</a:t>
              </a:r>
              <a:endParaRPr lang="en-SG"/>
            </a:p>
          </p:txBody>
        </p:sp>
        <p:sp>
          <p:nvSpPr>
            <p:cNvPr id="30748" name="TextBox 76"/>
            <p:cNvSpPr txBox="1">
              <a:spLocks noChangeArrowheads="1"/>
            </p:cNvSpPr>
            <p:nvPr/>
          </p:nvSpPr>
          <p:spPr bwMode="auto">
            <a:xfrm>
              <a:off x="4932561"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0749" name="TextBox 77"/>
            <p:cNvSpPr txBox="1">
              <a:spLocks noChangeArrowheads="1"/>
            </p:cNvSpPr>
            <p:nvPr/>
          </p:nvSpPr>
          <p:spPr bwMode="auto">
            <a:xfrm>
              <a:off x="5433539"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0750" name="TextBox 78"/>
            <p:cNvSpPr txBox="1">
              <a:spLocks noChangeArrowheads="1"/>
            </p:cNvSpPr>
            <p:nvPr/>
          </p:nvSpPr>
          <p:spPr bwMode="auto">
            <a:xfrm>
              <a:off x="5936664"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0751" name="TextBox 79"/>
            <p:cNvSpPr txBox="1">
              <a:spLocks noChangeArrowheads="1"/>
            </p:cNvSpPr>
            <p:nvPr/>
          </p:nvSpPr>
          <p:spPr bwMode="auto">
            <a:xfrm>
              <a:off x="643978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0752" name="TextBox 80"/>
            <p:cNvSpPr txBox="1">
              <a:spLocks noChangeArrowheads="1"/>
            </p:cNvSpPr>
            <p:nvPr/>
          </p:nvSpPr>
          <p:spPr bwMode="auto">
            <a:xfrm>
              <a:off x="693088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grpSp>
      <p:grpSp>
        <p:nvGrpSpPr>
          <p:cNvPr id="3" name="Group 81"/>
          <p:cNvGrpSpPr>
            <a:grpSpLocks/>
          </p:cNvGrpSpPr>
          <p:nvPr/>
        </p:nvGrpSpPr>
        <p:grpSpPr bwMode="auto">
          <a:xfrm>
            <a:off x="1792775" y="4376722"/>
            <a:ext cx="5236824" cy="654050"/>
            <a:chOff x="2331076" y="4630579"/>
            <a:chExt cx="5236452" cy="654191"/>
          </a:xfrm>
        </p:grpSpPr>
        <p:sp>
          <p:nvSpPr>
            <p:cNvPr id="30729" name="TextBox 15"/>
            <p:cNvSpPr txBox="1">
              <a:spLocks noChangeArrowheads="1"/>
            </p:cNvSpPr>
            <p:nvPr/>
          </p:nvSpPr>
          <p:spPr bwMode="auto">
            <a:xfrm>
              <a:off x="2331076" y="4630579"/>
              <a:ext cx="7212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dest[0]</a:t>
              </a:r>
              <a:endParaRPr lang="en-SG" sz="1400"/>
            </a:p>
          </p:txBody>
        </p:sp>
        <p:sp>
          <p:nvSpPr>
            <p:cNvPr id="30730" name="TextBox 37"/>
            <p:cNvSpPr txBox="1">
              <a:spLocks noChangeArrowheads="1"/>
            </p:cNvSpPr>
            <p:nvPr/>
          </p:nvSpPr>
          <p:spPr bwMode="auto">
            <a:xfrm>
              <a:off x="6833433" y="4630579"/>
              <a:ext cx="7340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err="1"/>
                <a:t>dest</a:t>
              </a:r>
              <a:r>
                <a:rPr lang="en-US" sz="1400" dirty="0"/>
                <a:t>[9]</a:t>
              </a:r>
              <a:endParaRPr lang="en-SG" sz="1400" dirty="0"/>
            </a:p>
          </p:txBody>
        </p:sp>
        <p:sp>
          <p:nvSpPr>
            <p:cNvPr id="30731" name="TextBox 97"/>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2" name="TextBox 98"/>
            <p:cNvSpPr txBox="1">
              <a:spLocks noChangeArrowheads="1"/>
            </p:cNvSpPr>
            <p:nvPr/>
          </p:nvSpPr>
          <p:spPr bwMode="auto">
            <a:xfrm>
              <a:off x="292220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3" name="TextBox 99"/>
            <p:cNvSpPr txBox="1">
              <a:spLocks noChangeArrowheads="1"/>
            </p:cNvSpPr>
            <p:nvPr/>
          </p:nvSpPr>
          <p:spPr bwMode="auto">
            <a:xfrm>
              <a:off x="342318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4" name="TextBox 100"/>
            <p:cNvSpPr txBox="1">
              <a:spLocks noChangeArrowheads="1"/>
            </p:cNvSpPr>
            <p:nvPr/>
          </p:nvSpPr>
          <p:spPr bwMode="auto">
            <a:xfrm>
              <a:off x="391427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5" name="TextBox 101"/>
            <p:cNvSpPr txBox="1">
              <a:spLocks noChangeArrowheads="1"/>
            </p:cNvSpPr>
            <p:nvPr/>
          </p:nvSpPr>
          <p:spPr bwMode="auto">
            <a:xfrm>
              <a:off x="4405369"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6" name="TextBox 102"/>
            <p:cNvSpPr txBox="1">
              <a:spLocks noChangeArrowheads="1"/>
            </p:cNvSpPr>
            <p:nvPr/>
          </p:nvSpPr>
          <p:spPr bwMode="auto">
            <a:xfrm>
              <a:off x="490849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7" name="TextBox 103"/>
            <p:cNvSpPr txBox="1">
              <a:spLocks noChangeArrowheads="1"/>
            </p:cNvSpPr>
            <p:nvPr/>
          </p:nvSpPr>
          <p:spPr bwMode="auto">
            <a:xfrm>
              <a:off x="539743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8" name="TextBox 104"/>
            <p:cNvSpPr txBox="1">
              <a:spLocks noChangeArrowheads="1"/>
            </p:cNvSpPr>
            <p:nvPr/>
          </p:nvSpPr>
          <p:spPr bwMode="auto">
            <a:xfrm>
              <a:off x="588853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9" name="TextBox 105"/>
            <p:cNvSpPr txBox="1">
              <a:spLocks noChangeArrowheads="1"/>
            </p:cNvSpPr>
            <p:nvPr/>
          </p:nvSpPr>
          <p:spPr bwMode="auto">
            <a:xfrm>
              <a:off x="6379624"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40" name="TextBox 106"/>
            <p:cNvSpPr txBox="1">
              <a:spLocks noChangeArrowheads="1"/>
            </p:cNvSpPr>
            <p:nvPr/>
          </p:nvSpPr>
          <p:spPr bwMode="auto">
            <a:xfrm>
              <a:off x="687071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grpSp>
      <p:sp>
        <p:nvSpPr>
          <p:cNvPr id="35" name="TextBox 34"/>
          <p:cNvSpPr txBox="1">
            <a:spLocks noChangeArrowheads="1"/>
          </p:cNvSpPr>
          <p:nvPr/>
        </p:nvSpPr>
        <p:spPr bwMode="auto">
          <a:xfrm>
            <a:off x="829343" y="5558957"/>
            <a:ext cx="7154698" cy="461665"/>
          </a:xfrm>
          <a:prstGeom prst="rect">
            <a:avLst/>
          </a:prstGeom>
          <a:noFill/>
          <a:ln w="9525">
            <a:noFill/>
            <a:miter lim="800000"/>
            <a:headEnd/>
            <a:tailEnd/>
          </a:ln>
        </p:spPr>
        <p:txBody>
          <a:bodyPr wrap="square">
            <a:spAutoFit/>
          </a:bodyPr>
          <a:lstStyle/>
          <a:p>
            <a:r>
              <a:rPr lang="en-GB" sz="2400" dirty="0">
                <a:solidFill>
                  <a:srgbClr val="FF0000"/>
                </a:solidFill>
                <a:latin typeface="Calibri" pitchFamily="34" charset="0"/>
                <a:cs typeface="Calibri" pitchFamily="34" charset="0"/>
              </a:rPr>
              <a:t>A</a:t>
            </a:r>
            <a:r>
              <a:rPr lang="en-GB" sz="2400" dirty="0" smtClean="0">
                <a:latin typeface="Calibri" pitchFamily="34" charset="0"/>
                <a:cs typeface="Calibri" pitchFamily="34" charset="0"/>
              </a:rPr>
              <a:t>: array </a:t>
            </a:r>
            <a:r>
              <a:rPr lang="en-GB" sz="2400" dirty="0">
                <a:latin typeface="Calibri" pitchFamily="34" charset="0"/>
                <a:cs typeface="Calibri" pitchFamily="34" charset="0"/>
              </a:rPr>
              <a:t>name </a:t>
            </a:r>
            <a:r>
              <a:rPr lang="en-GB" sz="2400" dirty="0" smtClean="0">
                <a:solidFill>
                  <a:srgbClr val="0000FF"/>
                </a:solidFill>
                <a:latin typeface="Calibri" pitchFamily="34" charset="0"/>
                <a:cs typeface="Calibri" pitchFamily="34" charset="0"/>
              </a:rPr>
              <a:t>refers </a:t>
            </a:r>
            <a:r>
              <a:rPr lang="en-GB" sz="2400" dirty="0">
                <a:solidFill>
                  <a:srgbClr val="0000FF"/>
                </a:solidFill>
                <a:latin typeface="Calibri" pitchFamily="34" charset="0"/>
                <a:cs typeface="Calibri" pitchFamily="34" charset="0"/>
              </a:rPr>
              <a:t>to the address of the first </a:t>
            </a:r>
            <a:r>
              <a:rPr lang="en-GB" sz="2400" dirty="0" smtClean="0">
                <a:solidFill>
                  <a:srgbClr val="0000FF"/>
                </a:solidFill>
                <a:latin typeface="Calibri" pitchFamily="34" charset="0"/>
                <a:cs typeface="Calibri" pitchFamily="34" charset="0"/>
              </a:rPr>
              <a:t>element</a:t>
            </a:r>
            <a:r>
              <a:rPr lang="en-GB" sz="2400" dirty="0" smtClean="0">
                <a:latin typeface="Calibri" pitchFamily="34" charset="0"/>
                <a:cs typeface="Calibri" pitchFamily="34" charset="0"/>
              </a:rPr>
              <a:t>.</a:t>
            </a:r>
            <a:endParaRPr lang="en-US" sz="2400" b="1" dirty="0">
              <a:solidFill>
                <a:srgbClr val="FF0000"/>
              </a:solidFill>
              <a:latin typeface="Calibri" pitchFamily="34" charset="0"/>
              <a:cs typeface="Calibri" pitchFamily="34" charset="0"/>
            </a:endParaRPr>
          </a:p>
        </p:txBody>
      </p:sp>
      <p:sp>
        <p:nvSpPr>
          <p:cNvPr id="34"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22</a:t>
            </a:fld>
            <a:endParaRPr lang="en-US" sz="1000" dirty="0"/>
          </a:p>
        </p:txBody>
      </p:sp>
      <p:sp>
        <p:nvSpPr>
          <p:cNvPr id="5" name="Content Placeholder 4"/>
          <p:cNvSpPr>
            <a:spLocks noGrp="1"/>
          </p:cNvSpPr>
          <p:nvPr>
            <p:ph idx="1"/>
          </p:nvPr>
        </p:nvSpPr>
        <p:spPr>
          <a:xfrm>
            <a:off x="457200" y="1371600"/>
            <a:ext cx="8229600" cy="523220"/>
          </a:xfrm>
        </p:spPr>
        <p:txBody>
          <a:bodyPr>
            <a:spAutoFit/>
          </a:bodyPr>
          <a:lstStyle/>
          <a:p>
            <a:r>
              <a:rPr lang="en-GB" sz="2800" dirty="0"/>
              <a:t>The following is </a:t>
            </a:r>
            <a:r>
              <a:rPr lang="en-GB" sz="2800" dirty="0">
                <a:solidFill>
                  <a:srgbClr val="FF0000"/>
                </a:solidFill>
              </a:rPr>
              <a:t>illegal</a:t>
            </a:r>
            <a:r>
              <a:rPr lang="en-GB" sz="2800" dirty="0"/>
              <a:t> in C</a:t>
            </a:r>
            <a:r>
              <a:rPr lang="en-GB" sz="2800" dirty="0" smtClean="0"/>
              <a:t>:</a:t>
            </a:r>
            <a:endParaRPr lang="en-SG" dirty="0"/>
          </a:p>
        </p:txBody>
      </p:sp>
      <p:sp>
        <p:nvSpPr>
          <p:cNvPr id="36" name="TextBox 35"/>
          <p:cNvSpPr txBox="1"/>
          <p:nvPr/>
        </p:nvSpPr>
        <p:spPr>
          <a:xfrm>
            <a:off x="5501355" y="3027333"/>
            <a:ext cx="1082538" cy="400110"/>
          </a:xfrm>
          <a:prstGeom prst="rect">
            <a:avLst/>
          </a:prstGeom>
          <a:solidFill>
            <a:srgbClr val="FFCCCC"/>
          </a:solidFill>
          <a:ln>
            <a:solidFill>
              <a:srgbClr val="FFCC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sz="2000" kern="0" dirty="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US" sz="2000" dirty="0" smtClean="0">
                <a:latin typeface="Calibri" pitchFamily="34" charset="0"/>
                <a:cs typeface="Calibri" pitchFamily="34" charset="0"/>
              </a:rPr>
              <a:t>Why?</a:t>
            </a:r>
            <a:endParaRPr lang="en-SG"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dissolve">
                                      <p:cBhvr>
                                        <p:cTn id="13" dur="500"/>
                                        <p:tgtEl>
                                          <p:spTgt spid="9">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dissolv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dissolve">
                                      <p:cBhvr>
                                        <p:cTn id="30" dur="500"/>
                                        <p:tgtEl>
                                          <p:spTgt spid="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dissolve">
                                      <p:cBhvr>
                                        <p:cTn id="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1604963" y="2027238"/>
            <a:ext cx="6148387" cy="92233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a:t>
            </a:r>
          </a:p>
          <a:p>
            <a:pPr>
              <a:defRPr/>
            </a:pPr>
            <a:r>
              <a:rPr lang="en-US" b="1" dirty="0">
                <a:solidFill>
                  <a:srgbClr val="0000FF"/>
                </a:solidFill>
                <a:latin typeface="Courier New" pitchFamily="49" charset="0"/>
                <a:cs typeface="Courier New" pitchFamily="49" charset="0"/>
              </a:rPr>
              <a:t>for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 = </a:t>
            </a:r>
            <a:r>
              <a:rPr lang="en-US" b="1" dirty="0">
                <a:solidFill>
                  <a:srgbClr val="006600"/>
                </a:solidFill>
                <a:latin typeface="Courier New" pitchFamily="49" charset="0"/>
                <a:cs typeface="Courier New" pitchFamily="49" charset="0"/>
              </a:rPr>
              <a:t>0</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 &lt; </a:t>
            </a:r>
            <a:r>
              <a:rPr lang="en-US" b="1" dirty="0">
                <a:solidFill>
                  <a:srgbClr val="006600"/>
                </a:solidFill>
                <a:latin typeface="Courier New" pitchFamily="49" charset="0"/>
                <a:cs typeface="Courier New" pitchFamily="49" charset="0"/>
              </a:rPr>
              <a:t>10</a:t>
            </a:r>
            <a:r>
              <a:rPr lang="en-US" b="1" dirty="0" smtClean="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a:t>
            </a:r>
          </a:p>
          <a:p>
            <a:pPr>
              <a:defRPr/>
            </a:pPr>
            <a:r>
              <a:rPr lang="en-US" b="1" dirty="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dest</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 = source[</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a:t>
            </a:r>
          </a:p>
        </p:txBody>
      </p:sp>
      <p:grpSp>
        <p:nvGrpSpPr>
          <p:cNvPr id="2" name="Group 44"/>
          <p:cNvGrpSpPr>
            <a:grpSpLocks/>
          </p:cNvGrpSpPr>
          <p:nvPr/>
        </p:nvGrpSpPr>
        <p:grpSpPr bwMode="auto">
          <a:xfrm>
            <a:off x="1779588" y="3150261"/>
            <a:ext cx="5442531" cy="1511300"/>
            <a:chOff x="2073709" y="3393870"/>
            <a:chExt cx="5442106" cy="1511323"/>
          </a:xfrm>
        </p:grpSpPr>
        <p:grpSp>
          <p:nvGrpSpPr>
            <p:cNvPr id="3" name="Group 81"/>
            <p:cNvGrpSpPr>
              <a:grpSpLocks/>
            </p:cNvGrpSpPr>
            <p:nvPr/>
          </p:nvGrpSpPr>
          <p:grpSpPr bwMode="auto">
            <a:xfrm>
              <a:off x="2073709" y="3393870"/>
              <a:ext cx="5442106" cy="654254"/>
              <a:chOff x="2202288" y="4630579"/>
              <a:chExt cx="5441675" cy="654191"/>
            </a:xfrm>
          </p:grpSpPr>
          <p:sp>
            <p:nvSpPr>
              <p:cNvPr id="31767" name="TextBox 15"/>
              <p:cNvSpPr txBox="1">
                <a:spLocks noChangeArrowheads="1"/>
              </p:cNvSpPr>
              <p:nvPr/>
            </p:nvSpPr>
            <p:spPr bwMode="auto">
              <a:xfrm>
                <a:off x="2202288" y="4630579"/>
                <a:ext cx="9530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source[0]</a:t>
                </a:r>
                <a:endParaRPr lang="en-SG" sz="1400"/>
              </a:p>
            </p:txBody>
          </p:sp>
          <p:sp>
            <p:nvSpPr>
              <p:cNvPr id="31768" name="TextBox 37"/>
              <p:cNvSpPr txBox="1">
                <a:spLocks noChangeArrowheads="1"/>
              </p:cNvSpPr>
              <p:nvPr/>
            </p:nvSpPr>
            <p:spPr bwMode="auto">
              <a:xfrm>
                <a:off x="6665169" y="4630579"/>
                <a:ext cx="9787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source[9]</a:t>
                </a:r>
                <a:endParaRPr lang="en-SG" sz="1400" dirty="0"/>
              </a:p>
            </p:txBody>
          </p:sp>
          <p:sp>
            <p:nvSpPr>
              <p:cNvPr id="31769" name="TextBox 69"/>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10</a:t>
                </a:r>
                <a:endParaRPr lang="en-SG"/>
              </a:p>
            </p:txBody>
          </p:sp>
          <p:sp>
            <p:nvSpPr>
              <p:cNvPr id="31770" name="TextBox 70"/>
              <p:cNvSpPr txBox="1">
                <a:spLocks noChangeArrowheads="1"/>
              </p:cNvSpPr>
              <p:nvPr/>
            </p:nvSpPr>
            <p:spPr bwMode="auto">
              <a:xfrm>
                <a:off x="292220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20</a:t>
                </a:r>
                <a:endParaRPr lang="en-SG" dirty="0"/>
              </a:p>
            </p:txBody>
          </p:sp>
          <p:sp>
            <p:nvSpPr>
              <p:cNvPr id="31771" name="TextBox 71"/>
              <p:cNvSpPr txBox="1">
                <a:spLocks noChangeArrowheads="1"/>
              </p:cNvSpPr>
              <p:nvPr/>
            </p:nvSpPr>
            <p:spPr bwMode="auto">
              <a:xfrm>
                <a:off x="342318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30</a:t>
                </a:r>
                <a:endParaRPr lang="en-SG"/>
              </a:p>
            </p:txBody>
          </p:sp>
          <p:sp>
            <p:nvSpPr>
              <p:cNvPr id="31772" name="TextBox 72"/>
              <p:cNvSpPr txBox="1">
                <a:spLocks noChangeArrowheads="1"/>
              </p:cNvSpPr>
              <p:nvPr/>
            </p:nvSpPr>
            <p:spPr bwMode="auto">
              <a:xfrm>
                <a:off x="3914280"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40</a:t>
                </a:r>
                <a:endParaRPr lang="en-SG"/>
              </a:p>
            </p:txBody>
          </p:sp>
          <p:sp>
            <p:nvSpPr>
              <p:cNvPr id="31773" name="TextBox 73"/>
              <p:cNvSpPr txBox="1">
                <a:spLocks noChangeArrowheads="1"/>
              </p:cNvSpPr>
              <p:nvPr/>
            </p:nvSpPr>
            <p:spPr bwMode="auto">
              <a:xfrm>
                <a:off x="440537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50</a:t>
                </a:r>
                <a:endParaRPr lang="en-SG"/>
              </a:p>
            </p:txBody>
          </p:sp>
          <p:sp>
            <p:nvSpPr>
              <p:cNvPr id="31774" name="TextBox 74"/>
              <p:cNvSpPr txBox="1">
                <a:spLocks noChangeArrowheads="1"/>
              </p:cNvSpPr>
              <p:nvPr/>
            </p:nvSpPr>
            <p:spPr bwMode="auto">
              <a:xfrm>
                <a:off x="4896470"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75" name="TextBox 75"/>
              <p:cNvSpPr txBox="1">
                <a:spLocks noChangeArrowheads="1"/>
              </p:cNvSpPr>
              <p:nvPr/>
            </p:nvSpPr>
            <p:spPr bwMode="auto">
              <a:xfrm>
                <a:off x="538541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76" name="TextBox 76"/>
              <p:cNvSpPr txBox="1">
                <a:spLocks noChangeArrowheads="1"/>
              </p:cNvSpPr>
              <p:nvPr/>
            </p:nvSpPr>
            <p:spPr bwMode="auto">
              <a:xfrm>
                <a:off x="587651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77" name="TextBox 77"/>
              <p:cNvSpPr txBox="1">
                <a:spLocks noChangeArrowheads="1"/>
              </p:cNvSpPr>
              <p:nvPr/>
            </p:nvSpPr>
            <p:spPr bwMode="auto">
              <a:xfrm>
                <a:off x="636760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78" name="TextBox 78"/>
              <p:cNvSpPr txBox="1">
                <a:spLocks noChangeArrowheads="1"/>
              </p:cNvSpPr>
              <p:nvPr/>
            </p:nvSpPr>
            <p:spPr bwMode="auto">
              <a:xfrm>
                <a:off x="687073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0</a:t>
                </a:r>
                <a:endParaRPr lang="en-SG" dirty="0"/>
              </a:p>
            </p:txBody>
          </p:sp>
        </p:grpSp>
        <p:grpSp>
          <p:nvGrpSpPr>
            <p:cNvPr id="4" name="Group 81"/>
            <p:cNvGrpSpPr>
              <a:grpSpLocks/>
            </p:cNvGrpSpPr>
            <p:nvPr/>
          </p:nvGrpSpPr>
          <p:grpSpPr bwMode="auto">
            <a:xfrm>
              <a:off x="2202392" y="4250939"/>
              <a:ext cx="5224267" cy="654254"/>
              <a:chOff x="2331076" y="4630579"/>
              <a:chExt cx="5224415" cy="654191"/>
            </a:xfrm>
          </p:grpSpPr>
          <p:sp>
            <p:nvSpPr>
              <p:cNvPr id="31755" name="TextBox 15"/>
              <p:cNvSpPr txBox="1">
                <a:spLocks noChangeArrowheads="1"/>
              </p:cNvSpPr>
              <p:nvPr/>
            </p:nvSpPr>
            <p:spPr bwMode="auto">
              <a:xfrm>
                <a:off x="2331076" y="4630579"/>
                <a:ext cx="7212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dest[0]</a:t>
                </a:r>
                <a:endParaRPr lang="en-SG" sz="1400"/>
              </a:p>
            </p:txBody>
          </p:sp>
          <p:sp>
            <p:nvSpPr>
              <p:cNvPr id="31756" name="TextBox 37"/>
              <p:cNvSpPr txBox="1">
                <a:spLocks noChangeArrowheads="1"/>
              </p:cNvSpPr>
              <p:nvPr/>
            </p:nvSpPr>
            <p:spPr bwMode="auto">
              <a:xfrm>
                <a:off x="6821396" y="4630579"/>
                <a:ext cx="7340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err="1"/>
                  <a:t>dest</a:t>
                </a:r>
                <a:r>
                  <a:rPr lang="en-US" sz="1400" dirty="0"/>
                  <a:t>[9]</a:t>
                </a:r>
                <a:endParaRPr lang="en-SG" sz="1400" dirty="0"/>
              </a:p>
            </p:txBody>
          </p:sp>
          <p:sp>
            <p:nvSpPr>
              <p:cNvPr id="31757" name="TextBox 87"/>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10</a:t>
                </a:r>
                <a:endParaRPr lang="en-SG"/>
              </a:p>
            </p:txBody>
          </p:sp>
          <p:sp>
            <p:nvSpPr>
              <p:cNvPr id="31758" name="TextBox 88"/>
              <p:cNvSpPr txBox="1">
                <a:spLocks noChangeArrowheads="1"/>
              </p:cNvSpPr>
              <p:nvPr/>
            </p:nvSpPr>
            <p:spPr bwMode="auto">
              <a:xfrm>
                <a:off x="292220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20</a:t>
                </a:r>
                <a:endParaRPr lang="en-SG"/>
              </a:p>
            </p:txBody>
          </p:sp>
          <p:sp>
            <p:nvSpPr>
              <p:cNvPr id="31759" name="TextBox 89"/>
              <p:cNvSpPr txBox="1">
                <a:spLocks noChangeArrowheads="1"/>
              </p:cNvSpPr>
              <p:nvPr/>
            </p:nvSpPr>
            <p:spPr bwMode="auto">
              <a:xfrm>
                <a:off x="342318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30</a:t>
                </a:r>
                <a:endParaRPr lang="en-SG"/>
              </a:p>
            </p:txBody>
          </p:sp>
          <p:sp>
            <p:nvSpPr>
              <p:cNvPr id="31760" name="TextBox 90"/>
              <p:cNvSpPr txBox="1">
                <a:spLocks noChangeArrowheads="1"/>
              </p:cNvSpPr>
              <p:nvPr/>
            </p:nvSpPr>
            <p:spPr bwMode="auto">
              <a:xfrm>
                <a:off x="391427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40</a:t>
                </a:r>
                <a:endParaRPr lang="en-SG"/>
              </a:p>
            </p:txBody>
          </p:sp>
          <p:sp>
            <p:nvSpPr>
              <p:cNvPr id="31761" name="TextBox 91"/>
              <p:cNvSpPr txBox="1">
                <a:spLocks noChangeArrowheads="1"/>
              </p:cNvSpPr>
              <p:nvPr/>
            </p:nvSpPr>
            <p:spPr bwMode="auto">
              <a:xfrm>
                <a:off x="439333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50</a:t>
                </a:r>
                <a:endParaRPr lang="en-SG"/>
              </a:p>
            </p:txBody>
          </p:sp>
          <p:sp>
            <p:nvSpPr>
              <p:cNvPr id="31762" name="TextBox 92"/>
              <p:cNvSpPr txBox="1">
                <a:spLocks noChangeArrowheads="1"/>
              </p:cNvSpPr>
              <p:nvPr/>
            </p:nvSpPr>
            <p:spPr bwMode="auto">
              <a:xfrm>
                <a:off x="48844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63" name="TextBox 93"/>
              <p:cNvSpPr txBox="1">
                <a:spLocks noChangeArrowheads="1"/>
              </p:cNvSpPr>
              <p:nvPr/>
            </p:nvSpPr>
            <p:spPr bwMode="auto">
              <a:xfrm>
                <a:off x="538540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64" name="TextBox 94"/>
              <p:cNvSpPr txBox="1">
                <a:spLocks noChangeArrowheads="1"/>
              </p:cNvSpPr>
              <p:nvPr/>
            </p:nvSpPr>
            <p:spPr bwMode="auto">
              <a:xfrm>
                <a:off x="5888529"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0</a:t>
                </a:r>
                <a:endParaRPr lang="en-SG" dirty="0"/>
              </a:p>
            </p:txBody>
          </p:sp>
          <p:sp>
            <p:nvSpPr>
              <p:cNvPr id="31765" name="TextBox 95"/>
              <p:cNvSpPr txBox="1">
                <a:spLocks noChangeArrowheads="1"/>
              </p:cNvSpPr>
              <p:nvPr/>
            </p:nvSpPr>
            <p:spPr bwMode="auto">
              <a:xfrm>
                <a:off x="639165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0</a:t>
                </a:r>
                <a:endParaRPr lang="en-SG" dirty="0"/>
              </a:p>
            </p:txBody>
          </p:sp>
          <p:sp>
            <p:nvSpPr>
              <p:cNvPr id="31766" name="TextBox 96"/>
              <p:cNvSpPr txBox="1">
                <a:spLocks noChangeArrowheads="1"/>
              </p:cNvSpPr>
              <p:nvPr/>
            </p:nvSpPr>
            <p:spPr bwMode="auto">
              <a:xfrm>
                <a:off x="689477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grpSp>
      </p:grpSp>
      <p:sp>
        <p:nvSpPr>
          <p:cNvPr id="35"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23</a:t>
            </a:fld>
            <a:endParaRPr lang="en-US" sz="1000" dirty="0"/>
          </a:p>
        </p:txBody>
      </p:sp>
      <p:sp>
        <p:nvSpPr>
          <p:cNvPr id="6" name="Content Placeholder 5"/>
          <p:cNvSpPr>
            <a:spLocks noGrp="1"/>
          </p:cNvSpPr>
          <p:nvPr>
            <p:ph idx="1"/>
          </p:nvPr>
        </p:nvSpPr>
        <p:spPr>
          <a:xfrm>
            <a:off x="457200" y="1371600"/>
            <a:ext cx="8229600" cy="461665"/>
          </a:xfrm>
        </p:spPr>
        <p:txBody>
          <a:bodyPr>
            <a:spAutoFit/>
          </a:bodyPr>
          <a:lstStyle/>
          <a:p>
            <a:r>
              <a:rPr lang="en-SG" dirty="0"/>
              <a:t>Method 1: </a:t>
            </a:r>
            <a:r>
              <a:rPr lang="en-SG" dirty="0">
                <a:solidFill>
                  <a:schemeClr val="tx1"/>
                </a:solidFill>
              </a:rPr>
              <a:t>Use a loop</a:t>
            </a:r>
          </a:p>
        </p:txBody>
      </p:sp>
      <p:sp>
        <p:nvSpPr>
          <p:cNvPr id="36" name="Content Placeholder 5"/>
          <p:cNvSpPr txBox="1">
            <a:spLocks/>
          </p:cNvSpPr>
          <p:nvPr/>
        </p:nvSpPr>
        <p:spPr bwMode="auto">
          <a:xfrm>
            <a:off x="462843" y="5017030"/>
            <a:ext cx="8229600"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a:t>Method 2: </a:t>
            </a:r>
            <a:r>
              <a:rPr lang="en-SG" dirty="0">
                <a:solidFill>
                  <a:schemeClr val="tx1"/>
                </a:solidFill>
              </a:rPr>
              <a:t>Use </a:t>
            </a:r>
            <a:r>
              <a:rPr lang="en-SG" dirty="0" smtClean="0">
                <a:solidFill>
                  <a:schemeClr val="tx1"/>
                </a:solidFill>
              </a:rPr>
              <a:t>C library </a:t>
            </a:r>
            <a:r>
              <a:rPr lang="en-SG" dirty="0">
                <a:solidFill>
                  <a:schemeClr val="tx1"/>
                </a:solidFill>
              </a:rPr>
              <a:t>function </a:t>
            </a:r>
            <a:r>
              <a:rPr lang="en-SG" b="1" dirty="0" err="1">
                <a:latin typeface="Courier New" pitchFamily="49" charset="0"/>
                <a:cs typeface="Courier New" pitchFamily="49" charset="0"/>
              </a:rPr>
              <a:t>memcpy</a:t>
            </a:r>
            <a:r>
              <a:rPr lang="en-SG" b="1" dirty="0" smtClean="0">
                <a:latin typeface="Courier New" pitchFamily="49" charset="0"/>
                <a:cs typeface="Courier New" pitchFamily="49" charset="0"/>
              </a:rPr>
              <a:t>()</a:t>
            </a:r>
          </a:p>
          <a:p>
            <a:pPr lvl="1">
              <a:buFont typeface="Wingdings" pitchFamily="2" charset="2"/>
              <a:buChar char="q"/>
            </a:pPr>
            <a:r>
              <a:rPr lang="en-SG" b="1" dirty="0">
                <a:solidFill>
                  <a:srgbClr val="6600CC"/>
                </a:solidFill>
                <a:latin typeface="Courier New" pitchFamily="49" charset="0"/>
                <a:cs typeface="Courier New" pitchFamily="49" charset="0"/>
              </a:rPr>
              <a:t>#include </a:t>
            </a:r>
            <a:r>
              <a:rPr lang="en-SG" b="1" dirty="0">
                <a:solidFill>
                  <a:srgbClr val="006600"/>
                </a:solidFill>
                <a:latin typeface="Courier New" pitchFamily="49" charset="0"/>
                <a:cs typeface="Courier New" pitchFamily="49" charset="0"/>
              </a:rPr>
              <a:t>&lt;</a:t>
            </a:r>
            <a:r>
              <a:rPr lang="en-SG" b="1" dirty="0" err="1">
                <a:solidFill>
                  <a:srgbClr val="006600"/>
                </a:solidFill>
                <a:latin typeface="Courier New" pitchFamily="49" charset="0"/>
                <a:cs typeface="Courier New" pitchFamily="49" charset="0"/>
              </a:rPr>
              <a:t>string.h</a:t>
            </a:r>
            <a:r>
              <a:rPr lang="en-SG" b="1" dirty="0" smtClean="0">
                <a:solidFill>
                  <a:srgbClr val="006600"/>
                </a:solidFill>
                <a:latin typeface="Courier New" pitchFamily="49" charset="0"/>
                <a:cs typeface="Courier New" pitchFamily="49" charset="0"/>
              </a:rPr>
              <a:t>&gt;</a:t>
            </a:r>
          </a:p>
          <a:p>
            <a:pPr lvl="1">
              <a:buFont typeface="Wingdings" pitchFamily="2" charset="2"/>
              <a:buChar char="q"/>
            </a:pPr>
            <a:r>
              <a:rPr lang="en-SG" dirty="0" smtClean="0"/>
              <a:t>Out of </a:t>
            </a:r>
            <a:r>
              <a:rPr lang="en-SG" dirty="0"/>
              <a:t>the scope of CS1010</a:t>
            </a:r>
            <a:endParaRPr lang="en-SG" dirty="0">
              <a:solidFill>
                <a:schemeClr val="tx1"/>
              </a:solidFill>
            </a:endParaRPr>
          </a:p>
        </p:txBody>
      </p:sp>
      <p:sp>
        <p:nvSpPr>
          <p:cNvPr id="7" name="Title 6"/>
          <p:cNvSpPr>
            <a:spLocks noGrp="1"/>
          </p:cNvSpPr>
          <p:nvPr>
            <p:ph type="title"/>
          </p:nvPr>
        </p:nvSpPr>
        <p:spPr/>
        <p:txBody>
          <a:bodyPr/>
          <a:lstStyle/>
          <a:p>
            <a:r>
              <a:rPr lang="en-GB" dirty="0" smtClean="0"/>
              <a:t>Array </a:t>
            </a:r>
            <a:r>
              <a:rPr lang="en-GB" dirty="0"/>
              <a:t>Assignment (2/2)</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build="p"/>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95325" y="1283206"/>
            <a:ext cx="7521575" cy="4894906"/>
            <a:chOff x="695325" y="1170316"/>
            <a:chExt cx="7521575" cy="4894906"/>
          </a:xfrm>
        </p:grpSpPr>
        <p:sp>
          <p:nvSpPr>
            <p:cNvPr id="9" name="TextBox 8"/>
            <p:cNvSpPr txBox="1"/>
            <p:nvPr/>
          </p:nvSpPr>
          <p:spPr>
            <a:xfrm>
              <a:off x="695325" y="1171575"/>
              <a:ext cx="7521575" cy="489364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#include </a:t>
              </a:r>
              <a:r>
                <a:rPr lang="en-US" sz="1600" b="1" dirty="0" smtClean="0">
                  <a:solidFill>
                    <a:srgbClr val="006600"/>
                  </a:solidFill>
                  <a:latin typeface="Courier New" pitchFamily="49" charset="0"/>
                  <a:cs typeface="Courier New" pitchFamily="49" charset="0"/>
                </a:rPr>
                <a:t>&lt;</a:t>
              </a:r>
              <a:r>
                <a:rPr lang="en-US" sz="1600" b="1" dirty="0" err="1" smtClean="0">
                  <a:solidFill>
                    <a:srgbClr val="006600"/>
                  </a:solidFill>
                  <a:latin typeface="Courier New" pitchFamily="49" charset="0"/>
                  <a:cs typeface="Courier New" pitchFamily="49" charset="0"/>
                </a:rPr>
                <a:t>stdio.h</a:t>
              </a:r>
              <a:r>
                <a:rPr lang="en-US" sz="1600" b="1" dirty="0" smtClean="0">
                  <a:solidFill>
                    <a:srgbClr val="006600"/>
                  </a:solidFill>
                  <a:latin typeface="Courier New" pitchFamily="49" charset="0"/>
                  <a:cs typeface="Courier New" pitchFamily="49" charset="0"/>
                </a:rPr>
                <a:t>&gt;</a:t>
              </a:r>
            </a:p>
            <a:p>
              <a:pPr eaLnBrk="1" hangingPunct="1">
                <a:defRPr/>
              </a:pP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sumArray</a:t>
              </a:r>
              <a:r>
                <a:rPr lang="en-US" sz="2000" b="1" dirty="0" smtClean="0">
                  <a:solidFill>
                    <a:srgbClr val="000000"/>
                  </a:solidFill>
                  <a:latin typeface="Courier New" pitchFamily="49" charset="0"/>
                  <a:cs typeface="Courier New" pitchFamily="49" charset="0"/>
                </a:rPr>
                <a:t>(</a:t>
              </a: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 </a:t>
              </a: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function prototype</a:t>
              </a:r>
            </a:p>
            <a:p>
              <a:pPr eaLnBrk="1" hangingPunct="1">
                <a:defRPr/>
              </a:pPr>
              <a:endParaRPr lang="en-US" sz="1600" b="1" dirty="0" smtClean="0">
                <a:solidFill>
                  <a:srgbClr val="0000FF"/>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foo[</a:t>
              </a:r>
              <a:r>
                <a:rPr lang="en-US" sz="1600" b="1" dirty="0" smtClean="0">
                  <a:solidFill>
                    <a:srgbClr val="006600"/>
                  </a:solidFill>
                  <a:latin typeface="Courier New" pitchFamily="49" charset="0"/>
                  <a:cs typeface="Courier New" pitchFamily="49" charset="0"/>
                </a:rPr>
                <a:t>8</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5</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7</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-4</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bar[] = {</a:t>
              </a:r>
              <a:r>
                <a:rPr lang="en-US" sz="1600" b="1" dirty="0" smtClean="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4</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6</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"sum is </a:t>
              </a:r>
              <a:r>
                <a:rPr lang="en-US" sz="1600" b="1" dirty="0" smtClean="0">
                  <a:solidFill>
                    <a:srgbClr val="FF0000"/>
                  </a:solidFill>
                  <a:latin typeface="Courier New" pitchFamily="49" charset="0"/>
                  <a:cs typeface="Courier New" pitchFamily="49" charset="0"/>
                </a:rPr>
                <a:t>%d\n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sumArray</a:t>
              </a:r>
              <a:r>
                <a:rPr lang="en-US" sz="1600" b="1" dirty="0" smtClean="0">
                  <a:solidFill>
                    <a:srgbClr val="000000"/>
                  </a:solidFill>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8</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"sum is </a:t>
              </a:r>
              <a:r>
                <a:rPr lang="en-US" sz="1600" b="1" dirty="0" smtClean="0">
                  <a:solidFill>
                    <a:srgbClr val="FF0000"/>
                  </a:solidFill>
                  <a:latin typeface="Courier New" pitchFamily="49" charset="0"/>
                  <a:cs typeface="Courier New" pitchFamily="49" charset="0"/>
                </a:rPr>
                <a:t>%d\n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sumArray</a:t>
              </a:r>
              <a:r>
                <a:rPr lang="en-US" sz="1600" b="1" dirty="0" smtClean="0">
                  <a:solidFill>
                    <a:srgbClr val="000000"/>
                  </a:solidFill>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"sum is </a:t>
              </a:r>
              <a:r>
                <a:rPr lang="en-US" sz="1600" b="1" dirty="0" smtClean="0">
                  <a:solidFill>
                    <a:srgbClr val="FF0000"/>
                  </a:solidFill>
                  <a:latin typeface="Courier New" pitchFamily="49" charset="0"/>
                  <a:cs typeface="Courier New" pitchFamily="49" charset="0"/>
                </a:rPr>
                <a:t>%d\n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sumArray</a:t>
              </a:r>
              <a:r>
                <a:rPr lang="en-US" sz="1600" b="1" dirty="0" smtClean="0">
                  <a:solidFill>
                    <a:srgbClr val="000000"/>
                  </a:solidFill>
                  <a:latin typeface="Courier New" pitchFamily="49" charset="0"/>
                  <a:cs typeface="Courier New" pitchFamily="49" charset="0"/>
                </a:rPr>
                <a:t>(bar,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800000"/>
                  </a:solidFill>
                  <a:latin typeface="Courier New" pitchFamily="49" charset="0"/>
                  <a:cs typeface="Courier New" pitchFamily="49" charset="0"/>
                </a:rPr>
                <a:t>// need an array size parameter separately</a:t>
              </a:r>
            </a:p>
            <a:p>
              <a:pPr eaLnBrk="1" hangingPunct="1">
                <a:defRPr/>
              </a:pP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sumArray</a:t>
              </a:r>
              <a:r>
                <a:rPr lang="en-US" sz="2000" b="1" dirty="0" smtClean="0">
                  <a:solidFill>
                    <a:srgbClr val="000000"/>
                  </a:solidFill>
                  <a:latin typeface="Courier New" pitchFamily="49" charset="0"/>
                  <a:cs typeface="Courier New" pitchFamily="49" charset="0"/>
                </a:rPr>
                <a:t>(</a:t>
              </a: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arr</a:t>
              </a:r>
              <a:r>
                <a:rPr lang="en-US" sz="2000" b="1" dirty="0" smtClean="0">
                  <a:solidFill>
                    <a:srgbClr val="000000"/>
                  </a:solidFill>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size) </a:t>
              </a:r>
              <a:r>
                <a:rPr lang="en-US"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total=</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&lt;size;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total += </a:t>
              </a:r>
              <a:r>
                <a:rPr lang="en-US" sz="1600" b="1" dirty="0" err="1" smtClean="0">
                  <a:solidFill>
                    <a:srgbClr val="000000"/>
                  </a:solidFill>
                  <a:latin typeface="Courier New" pitchFamily="49" charset="0"/>
                  <a:cs typeface="Courier New" pitchFamily="49" charset="0"/>
                </a:rPr>
                <a:t>arr</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total;</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2" name="Rectangle 11"/>
            <p:cNvSpPr/>
            <p:nvPr/>
          </p:nvSpPr>
          <p:spPr>
            <a:xfrm>
              <a:off x="6776878" y="1170316"/>
              <a:ext cx="143821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Week7_SumArray.c</a:t>
              </a:r>
              <a:endParaRPr lang="en-SG" sz="1100" dirty="0"/>
            </a:p>
          </p:txBody>
        </p:sp>
      </p:grpSp>
      <p:sp>
        <p:nvSpPr>
          <p:cNvPr id="1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cxnSp>
        <p:nvCxnSpPr>
          <p:cNvPr id="5" name="Straight Connector 4"/>
          <p:cNvCxnSpPr/>
          <p:nvPr/>
        </p:nvCxnSpPr>
        <p:spPr bwMode="auto">
          <a:xfrm>
            <a:off x="2732567" y="1888526"/>
            <a:ext cx="935666" cy="0"/>
          </a:xfrm>
          <a:prstGeom prst="line">
            <a:avLst/>
          </a:prstGeom>
          <a:noFill/>
          <a:ln w="19050" cap="sq" algn="ctr">
            <a:solidFill>
              <a:srgbClr val="FF0000"/>
            </a:solidFill>
            <a:round/>
            <a:headEnd type="none" w="sm" len="sm"/>
            <a:tailEnd type="none" w="sm" len="sm"/>
          </a:ln>
        </p:spPr>
      </p:cxnSp>
      <p:cxnSp>
        <p:nvCxnSpPr>
          <p:cNvPr id="18" name="Straight Connector 17"/>
          <p:cNvCxnSpPr/>
          <p:nvPr/>
        </p:nvCxnSpPr>
        <p:spPr bwMode="auto">
          <a:xfrm>
            <a:off x="2768009" y="4858543"/>
            <a:ext cx="1304261" cy="0"/>
          </a:xfrm>
          <a:prstGeom prst="line">
            <a:avLst/>
          </a:prstGeom>
          <a:noFill/>
          <a:ln w="19050" cap="sq" algn="ctr">
            <a:solidFill>
              <a:srgbClr val="FF0000"/>
            </a:solidFill>
            <a:round/>
            <a:headEnd type="none" w="sm" len="sm"/>
            <a:tailEnd type="none" w="sm" len="sm"/>
          </a:ln>
        </p:spPr>
      </p:cxnSp>
      <p:cxnSp>
        <p:nvCxnSpPr>
          <p:cNvPr id="20" name="Straight Connector 19"/>
          <p:cNvCxnSpPr/>
          <p:nvPr/>
        </p:nvCxnSpPr>
        <p:spPr bwMode="auto">
          <a:xfrm>
            <a:off x="5054009" y="3093551"/>
            <a:ext cx="357963" cy="0"/>
          </a:xfrm>
          <a:prstGeom prst="line">
            <a:avLst/>
          </a:prstGeom>
          <a:noFill/>
          <a:ln w="19050" cap="sq" algn="ctr">
            <a:solidFill>
              <a:srgbClr val="FF0000"/>
            </a:solidFill>
            <a:round/>
            <a:headEnd type="none" w="sm" len="sm"/>
            <a:tailEnd type="none" w="sm" len="sm"/>
          </a:ln>
        </p:spPr>
      </p:cxnSp>
      <p:cxnSp>
        <p:nvCxnSpPr>
          <p:cNvPr id="22" name="Straight Connector 21"/>
          <p:cNvCxnSpPr/>
          <p:nvPr/>
        </p:nvCxnSpPr>
        <p:spPr bwMode="auto">
          <a:xfrm>
            <a:off x="5054009" y="3586193"/>
            <a:ext cx="357963" cy="0"/>
          </a:xfrm>
          <a:prstGeom prst="line">
            <a:avLst/>
          </a:prstGeom>
          <a:noFill/>
          <a:ln w="19050" cap="sq" algn="ctr">
            <a:solidFill>
              <a:srgbClr val="FF0000"/>
            </a:solidFill>
            <a:round/>
            <a:headEnd type="none" w="sm" len="sm"/>
            <a:tailEnd type="none" w="sm" len="sm"/>
          </a:ln>
        </p:spPr>
      </p:cxnSp>
      <p:cxnSp>
        <p:nvCxnSpPr>
          <p:cNvPr id="23" name="Straight Connector 22"/>
          <p:cNvCxnSpPr/>
          <p:nvPr/>
        </p:nvCxnSpPr>
        <p:spPr bwMode="auto">
          <a:xfrm>
            <a:off x="5054009" y="3341644"/>
            <a:ext cx="357963" cy="0"/>
          </a:xfrm>
          <a:prstGeom prst="line">
            <a:avLst/>
          </a:prstGeom>
          <a:noFill/>
          <a:ln w="19050" cap="sq" algn="ctr">
            <a:solidFill>
              <a:srgbClr val="FF0000"/>
            </a:solidFill>
            <a:round/>
            <a:headEnd type="none" w="sm" len="sm"/>
            <a:tailEnd type="none" w="sm" len="sm"/>
          </a:ln>
        </p:spPr>
      </p:cxnSp>
      <p:sp>
        <p:nvSpPr>
          <p:cNvPr id="24" name="TextBox 23"/>
          <p:cNvSpPr txBox="1"/>
          <p:nvPr/>
        </p:nvSpPr>
        <p:spPr>
          <a:xfrm>
            <a:off x="5337545" y="4969450"/>
            <a:ext cx="3494156" cy="677108"/>
          </a:xfrm>
          <a:prstGeom prst="rect">
            <a:avLst/>
          </a:prstGeom>
          <a:solidFill>
            <a:srgbClr val="FFCC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1" hangingPunct="1">
              <a:defRPr/>
            </a:pPr>
            <a:r>
              <a:rPr lang="en-US" sz="2000" kern="0" dirty="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US" sz="2000" dirty="0" smtClean="0">
                <a:solidFill>
                  <a:srgbClr val="000000"/>
                </a:solidFill>
                <a:latin typeface="Calibri" pitchFamily="34" charset="0"/>
                <a:cs typeface="Calibri" pitchFamily="34" charset="0"/>
              </a:rPr>
              <a:t>How about this function call?</a:t>
            </a:r>
          </a:p>
          <a:p>
            <a:pPr eaLnBrk="1" hangingPunct="1">
              <a:defRPr/>
            </a:pPr>
            <a:r>
              <a:rPr lang="en-US" b="1" dirty="0" err="1" smtClean="0">
                <a:solidFill>
                  <a:srgbClr val="000000"/>
                </a:solidFill>
                <a:latin typeface="Courier New" pitchFamily="49" charset="0"/>
                <a:cs typeface="Courier New" pitchFamily="49" charset="0"/>
              </a:rPr>
              <a:t>sumArray</a:t>
            </a:r>
            <a:r>
              <a:rPr lang="en-US" b="1" dirty="0" smtClean="0">
                <a:solidFill>
                  <a:srgbClr val="000000"/>
                </a:solidFill>
                <a:latin typeface="Courier New" pitchFamily="49" charset="0"/>
                <a:cs typeface="Courier New" pitchFamily="49" charset="0"/>
              </a:rPr>
              <a:t>(bar, </a:t>
            </a:r>
            <a:r>
              <a:rPr lang="en-US" b="1" dirty="0" smtClean="0">
                <a:solidFill>
                  <a:srgbClr val="008000"/>
                </a:solidFill>
                <a:latin typeface="Courier New" pitchFamily="49" charset="0"/>
                <a:cs typeface="Courier New" pitchFamily="49" charset="0"/>
              </a:rPr>
              <a:t>5</a:t>
            </a:r>
            <a:r>
              <a:rPr lang="en-US" b="1" dirty="0" smtClean="0">
                <a:solidFill>
                  <a:srgbClr val="000000"/>
                </a:solidFill>
                <a:latin typeface="Courier New" pitchFamily="49" charset="0"/>
                <a:cs typeface="Courier New" pitchFamily="49" charset="0"/>
              </a:rPr>
              <a:t>)</a:t>
            </a:r>
            <a:endParaRPr lang="en-SG" dirty="0">
              <a:solidFill>
                <a:srgbClr val="000000"/>
              </a:solidFill>
            </a:endParaRPr>
          </a:p>
        </p:txBody>
      </p:sp>
      <p:sp>
        <p:nvSpPr>
          <p:cNvPr id="17"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24</a:t>
            </a:fld>
            <a:endParaRPr lang="en-US" sz="1000" dirty="0"/>
          </a:p>
        </p:txBody>
      </p:sp>
      <p:sp>
        <p:nvSpPr>
          <p:cNvPr id="4" name="Title 3"/>
          <p:cNvSpPr>
            <a:spLocks noGrp="1"/>
          </p:cNvSpPr>
          <p:nvPr>
            <p:ph type="title"/>
          </p:nvPr>
        </p:nvSpPr>
        <p:spPr/>
        <p:txBody>
          <a:bodyPr/>
          <a:lstStyle/>
          <a:p>
            <a:r>
              <a:rPr lang="en-GB" dirty="0" smtClean="0"/>
              <a:t>Using </a:t>
            </a:r>
            <a:r>
              <a:rPr lang="en-GB" dirty="0"/>
              <a:t>Array in Function Calls</a:t>
            </a:r>
            <a:endParaRPr lang="en-SG" dirty="0"/>
          </a:p>
        </p:txBody>
      </p:sp>
      <p:sp>
        <p:nvSpPr>
          <p:cNvPr id="15" name="TextBox 14"/>
          <p:cNvSpPr txBox="1"/>
          <p:nvPr/>
        </p:nvSpPr>
        <p:spPr>
          <a:xfrm>
            <a:off x="6061530" y="2302151"/>
            <a:ext cx="2625270" cy="400110"/>
          </a:xfrm>
          <a:prstGeom prst="rect">
            <a:avLst/>
          </a:prstGeom>
          <a:solidFill>
            <a:srgbClr val="CCFFCC"/>
          </a:solidFill>
          <a:ln>
            <a:solidFill>
              <a:srgbClr val="CCFFC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latin typeface="Calibri" pitchFamily="34" charset="0"/>
                <a:cs typeface="Calibri" pitchFamily="34" charset="0"/>
              </a:rPr>
              <a:t>: What is the output? </a:t>
            </a:r>
            <a:endParaRPr lang="en-SG"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out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outVertical)">
                                      <p:cBhvr>
                                        <p:cTn id="22" dur="500"/>
                                        <p:tgtEl>
                                          <p:spTgt spid="23"/>
                                        </p:tgtEl>
                                      </p:cBhvr>
                                    </p:animEffect>
                                  </p:childTnLst>
                                </p:cTn>
                              </p:par>
                              <p:par>
                                <p:cTn id="23" presetID="16" presetClass="entr" presetSubtype="37"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outVertic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364272"/>
          </a:xfrm>
        </p:spPr>
        <p:txBody>
          <a:bodyPr>
            <a:spAutoFit/>
          </a:bodyPr>
          <a:lstStyle/>
          <a:p>
            <a:r>
              <a:rPr lang="en-SG" sz="2800" dirty="0" smtClean="0"/>
              <a:t>Caution!</a:t>
            </a:r>
          </a:p>
          <a:p>
            <a:pPr lvl="1">
              <a:buFont typeface="Wingdings" pitchFamily="2" charset="2"/>
              <a:buChar char="q"/>
            </a:pPr>
            <a:r>
              <a:rPr lang="en-SG" sz="2400" dirty="0"/>
              <a:t>When passing </a:t>
            </a:r>
            <a:r>
              <a:rPr lang="en-SG" sz="2400" dirty="0" smtClean="0"/>
              <a:t>a value representing </a:t>
            </a:r>
            <a:r>
              <a:rPr lang="en-SG" sz="2400" dirty="0"/>
              <a:t>the number of array elements to be processed, </a:t>
            </a:r>
            <a:r>
              <a:rPr lang="en-SG" sz="2400" dirty="0" smtClean="0"/>
              <a:t>that </a:t>
            </a:r>
            <a:r>
              <a:rPr lang="en-SG" sz="2400" dirty="0"/>
              <a:t>value must not exceed the actual array size</a:t>
            </a:r>
            <a:r>
              <a:rPr lang="en-SG" sz="2400" dirty="0" smtClean="0"/>
              <a:t>.</a:t>
            </a:r>
          </a:p>
          <a:p>
            <a:pPr lvl="1"/>
            <a:endParaRPr lang="en-US" sz="2400" dirty="0"/>
          </a:p>
          <a:p>
            <a:pPr lvl="1"/>
            <a:endParaRPr lang="en-US" sz="2400" dirty="0" smtClean="0"/>
          </a:p>
          <a:p>
            <a:pPr lvl="1"/>
            <a:endParaRPr lang="en-US" sz="2400" dirty="0"/>
          </a:p>
          <a:p>
            <a:pPr lvl="1"/>
            <a:endParaRPr lang="en-US" sz="2400" dirty="0" smtClean="0"/>
          </a:p>
          <a:p>
            <a:pPr lvl="1">
              <a:buFont typeface="Wingdings" pitchFamily="2" charset="2"/>
              <a:buChar char="q"/>
            </a:pPr>
            <a:endParaRPr lang="en-US" sz="2400" dirty="0" smtClean="0"/>
          </a:p>
          <a:p>
            <a:pPr lvl="1">
              <a:buFont typeface="Wingdings" pitchFamily="2" charset="2"/>
              <a:buChar char="q"/>
            </a:pPr>
            <a:r>
              <a:rPr lang="en-US" sz="2400" dirty="0" smtClean="0"/>
              <a:t>There </a:t>
            </a:r>
            <a:r>
              <a:rPr lang="en-US" sz="2400" dirty="0"/>
              <a:t>is </a:t>
            </a:r>
            <a:r>
              <a:rPr lang="en-US" sz="2400" dirty="0" smtClean="0">
                <a:solidFill>
                  <a:srgbClr val="C00000"/>
                </a:solidFill>
              </a:rPr>
              <a:t>NO </a:t>
            </a:r>
            <a:r>
              <a:rPr lang="en-US" sz="2400" dirty="0" smtClean="0"/>
              <a:t>boundary </a:t>
            </a:r>
            <a:r>
              <a:rPr lang="en-US" sz="2400" dirty="0"/>
              <a:t>checking </a:t>
            </a:r>
            <a:r>
              <a:rPr lang="en-US" sz="2400" dirty="0" smtClean="0"/>
              <a:t>done by the compiler.</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0" name="TextBox 19"/>
          <p:cNvSpPr txBox="1"/>
          <p:nvPr/>
        </p:nvSpPr>
        <p:spPr>
          <a:xfrm>
            <a:off x="1108075" y="3574349"/>
            <a:ext cx="6786563" cy="40005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dirty="0" err="1">
                <a:solidFill>
                  <a:srgbClr val="000000"/>
                </a:solidFill>
                <a:latin typeface="Courier New" pitchFamily="49" charset="0"/>
                <a:cs typeface="Courier New" pitchFamily="49" charset="0"/>
              </a:rPr>
              <a:t>printf</a:t>
            </a:r>
            <a:r>
              <a:rPr lang="en-US" sz="2000" b="1" dirty="0">
                <a:solidFill>
                  <a:srgbClr val="000000"/>
                </a:solidFill>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"sum is </a:t>
            </a:r>
            <a:r>
              <a:rPr lang="en-US" sz="2000" b="1" dirty="0">
                <a:solidFill>
                  <a:srgbClr val="FF0000"/>
                </a:solidFill>
                <a:latin typeface="Courier New" pitchFamily="49" charset="0"/>
                <a:cs typeface="Courier New" pitchFamily="49" charset="0"/>
              </a:rPr>
              <a:t>%d\n</a:t>
            </a:r>
            <a:r>
              <a:rPr lang="en-US" sz="2000" b="1" dirty="0">
                <a:solidFill>
                  <a:srgbClr val="0080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sumArray</a:t>
            </a:r>
            <a:r>
              <a:rPr lang="en-US" sz="2000" b="1" dirty="0">
                <a:solidFill>
                  <a:srgbClr val="000000"/>
                </a:solidFill>
                <a:latin typeface="Courier New" pitchFamily="49" charset="0"/>
                <a:cs typeface="Courier New" pitchFamily="49" charset="0"/>
              </a:rPr>
              <a:t>(</a:t>
            </a:r>
            <a:r>
              <a:rPr lang="en-US" sz="2000" b="1" dirty="0" err="1">
                <a:solidFill>
                  <a:srgbClr val="000000"/>
                </a:solidFill>
                <a:latin typeface="Courier New" pitchFamily="49" charset="0"/>
                <a:cs typeface="Courier New" pitchFamily="49" charset="0"/>
              </a:rPr>
              <a:t>foo</a:t>
            </a:r>
            <a:r>
              <a:rPr lang="en-US" sz="2000" b="1" dirty="0">
                <a:solidFill>
                  <a:srgbClr val="000000"/>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a:t>
            </a:r>
          </a:p>
        </p:txBody>
      </p:sp>
      <p:grpSp>
        <p:nvGrpSpPr>
          <p:cNvPr id="2" name="Group 10"/>
          <p:cNvGrpSpPr>
            <a:grpSpLocks/>
          </p:cNvGrpSpPr>
          <p:nvPr/>
        </p:nvGrpSpPr>
        <p:grpSpPr bwMode="auto">
          <a:xfrm>
            <a:off x="4786792" y="3553712"/>
            <a:ext cx="3592513" cy="1316037"/>
            <a:chOff x="4797425" y="3090863"/>
            <a:chExt cx="3592513" cy="1316400"/>
          </a:xfrm>
        </p:grpSpPr>
        <p:sp>
          <p:nvSpPr>
            <p:cNvPr id="22" name="TextBox 13"/>
            <p:cNvSpPr txBox="1">
              <a:spLocks noChangeArrowheads="1"/>
            </p:cNvSpPr>
            <p:nvPr/>
          </p:nvSpPr>
          <p:spPr bwMode="auto">
            <a:xfrm>
              <a:off x="4797425" y="4037376"/>
              <a:ext cx="3592513" cy="369887"/>
            </a:xfrm>
            <a:prstGeom prst="rect">
              <a:avLst/>
            </a:prstGeom>
            <a:solidFill>
              <a:srgbClr val="FFFFCC"/>
            </a:solidFill>
            <a:ln w="9525">
              <a:solidFill>
                <a:srgbClr val="006600"/>
              </a:solidFill>
              <a:miter lim="800000"/>
              <a:headEnd/>
              <a:tailEnd/>
            </a:ln>
          </p:spPr>
          <p:txBody>
            <a:bodyPr>
              <a:spAutoFit/>
            </a:bodyPr>
            <a:lstStyle/>
            <a:p>
              <a:r>
                <a:rPr lang="en-US" i="1" dirty="0"/>
                <a:t>Compiler won’t detect this “error”.</a:t>
              </a:r>
              <a:endParaRPr lang="en-SG" i="1" dirty="0"/>
            </a:p>
          </p:txBody>
        </p:sp>
        <p:sp>
          <p:nvSpPr>
            <p:cNvPr id="23" name="Oval 16"/>
            <p:cNvSpPr>
              <a:spLocks noChangeArrowheads="1"/>
            </p:cNvSpPr>
            <p:nvPr/>
          </p:nvSpPr>
          <p:spPr bwMode="auto">
            <a:xfrm>
              <a:off x="6660042" y="3090863"/>
              <a:ext cx="347663" cy="412750"/>
            </a:xfrm>
            <a:prstGeom prst="ellipse">
              <a:avLst/>
            </a:prstGeom>
            <a:noFill/>
            <a:ln w="19050" cap="sq" algn="ctr">
              <a:solidFill>
                <a:srgbClr val="FF0000"/>
              </a:solidFill>
              <a:round/>
              <a:headEnd type="none" w="sm" len="sm"/>
              <a:tailEnd type="none" w="sm" len="sm"/>
            </a:ln>
          </p:spPr>
          <p:txBody>
            <a:bodyPr/>
            <a:lstStyle/>
            <a:p>
              <a:endParaRPr lang="en-SG"/>
            </a:p>
          </p:txBody>
        </p:sp>
        <p:cxnSp>
          <p:nvCxnSpPr>
            <p:cNvPr id="24" name="Straight Arrow Connector 9"/>
            <p:cNvCxnSpPr>
              <a:cxnSpLocks noChangeShapeType="1"/>
              <a:stCxn id="22" idx="0"/>
              <a:endCxn id="23" idx="4"/>
            </p:cNvCxnSpPr>
            <p:nvPr/>
          </p:nvCxnSpPr>
          <p:spPr bwMode="auto">
            <a:xfrm flipV="1">
              <a:off x="6593682" y="3503613"/>
              <a:ext cx="240192" cy="533763"/>
            </a:xfrm>
            <a:prstGeom prst="straightConnector1">
              <a:avLst/>
            </a:prstGeom>
            <a:noFill/>
            <a:ln w="19050" cap="sq" algn="ctr">
              <a:solidFill>
                <a:schemeClr val="tx1"/>
              </a:solidFill>
              <a:round/>
              <a:headEnd/>
              <a:tailEnd type="triangle" w="med" len="med"/>
            </a:ln>
          </p:spPr>
        </p:cxnSp>
      </p:gr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25</a:t>
            </a:fld>
            <a:endParaRPr lang="en-US" sz="1000" dirty="0"/>
          </a:p>
        </p:txBody>
      </p:sp>
      <p:sp>
        <p:nvSpPr>
          <p:cNvPr id="5" name="Title 4"/>
          <p:cNvSpPr>
            <a:spLocks noGrp="1"/>
          </p:cNvSpPr>
          <p:nvPr>
            <p:ph type="title"/>
          </p:nvPr>
        </p:nvSpPr>
        <p:spPr/>
        <p:txBody>
          <a:bodyPr/>
          <a:lstStyle/>
          <a:p>
            <a:r>
              <a:rPr lang="en-GB" dirty="0" smtClean="0"/>
              <a:t>Passing </a:t>
            </a:r>
            <a:r>
              <a:rPr lang="en-GB" dirty="0"/>
              <a:t>Array Arguments </a:t>
            </a:r>
            <a:r>
              <a:rPr lang="en-GB" dirty="0" smtClean="0"/>
              <a:t>(1/4</a:t>
            </a:r>
            <a:r>
              <a:rPr lang="en-GB" dirty="0"/>
              <a:t>)</a:t>
            </a:r>
            <a:endParaRPr lang="en-SG" dirty="0"/>
          </a:p>
        </p:txBody>
      </p:sp>
      <p:pic>
        <p:nvPicPr>
          <p:cNvPr id="11" name="Picture 10" descr="alert_small.jpg"/>
          <p:cNvPicPr>
            <a:picLocks noChangeAspect="1"/>
          </p:cNvPicPr>
          <p:nvPr/>
        </p:nvPicPr>
        <p:blipFill>
          <a:blip r:embed="rId3" cstate="print"/>
          <a:stretch>
            <a:fillRect/>
          </a:stretch>
        </p:blipFill>
        <p:spPr>
          <a:xfrm>
            <a:off x="8099352" y="343106"/>
            <a:ext cx="681094" cy="681094"/>
          </a:xfrm>
          <a:prstGeom prst="rect">
            <a:avLst/>
          </a:prstGeom>
        </p:spPr>
      </p:pic>
    </p:spTree>
    <p:extLst>
      <p:ext uri="{BB962C8B-B14F-4D97-AF65-F5344CB8AC3E}">
        <p14:creationId xmlns:p14="http://schemas.microsoft.com/office/powerpoint/2010/main" val="1293125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nodeType="withEffect">
                                  <p:stCondLst>
                                    <p:cond delay="50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dissolv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95325" y="1622555"/>
            <a:ext cx="7521575" cy="230822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main(</a:t>
            </a:r>
            <a:r>
              <a:rPr lang="en-US" b="1" dirty="0">
                <a:solidFill>
                  <a:srgbClr val="0000FF"/>
                </a:solidFill>
                <a:latin typeface="Courier New" pitchFamily="49" charset="0"/>
                <a:cs typeface="Courier New" pitchFamily="49" charset="0"/>
              </a:rPr>
              <a:t>void</a:t>
            </a:r>
            <a:r>
              <a:rPr lang="en-US" b="1" dirty="0">
                <a:solidFill>
                  <a:srgbClr val="000000"/>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    ...</a:t>
            </a:r>
          </a:p>
          <a:p>
            <a:pPr>
              <a:defRPr/>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printf</a:t>
            </a:r>
            <a:r>
              <a:rPr lang="en-US" b="1" dirty="0">
                <a:solidFill>
                  <a:srgbClr val="000000"/>
                </a:solidFill>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"sum is </a:t>
            </a:r>
            <a:r>
              <a:rPr lang="en-US" b="1" dirty="0">
                <a:solidFill>
                  <a:srgbClr val="FF0000"/>
                </a:solidFill>
                <a:latin typeface="Courier New" pitchFamily="49" charset="0"/>
                <a:cs typeface="Courier New" pitchFamily="49" charset="0"/>
              </a:rPr>
              <a:t>%d\n</a:t>
            </a:r>
            <a:r>
              <a:rPr lang="en-US" b="1" dirty="0">
                <a:solidFill>
                  <a:srgbClr val="006600"/>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foo</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8</a:t>
            </a:r>
            <a:r>
              <a:rPr lang="en-US" b="1" dirty="0">
                <a:solidFill>
                  <a:srgbClr val="000000"/>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p>
          <a:p>
            <a:pPr>
              <a:defRPr/>
            </a:pPr>
            <a:r>
              <a:rPr lang="en-US" b="1" dirty="0">
                <a:solidFill>
                  <a:srgbClr val="000000"/>
                </a:solidFill>
                <a:latin typeface="Courier New" pitchFamily="49" charset="0"/>
                <a:cs typeface="Courier New" pitchFamily="49" charset="0"/>
              </a:rPr>
              <a:t>}</a:t>
            </a:r>
          </a:p>
          <a:p>
            <a:pPr>
              <a:defRPr/>
            </a:pP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arr</a:t>
            </a:r>
            <a:r>
              <a:rPr lang="en-US" b="1" dirty="0">
                <a:solidFill>
                  <a:srgbClr val="000000"/>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size) {</a:t>
            </a:r>
          </a:p>
          <a:p>
            <a:pPr>
              <a:defRPr/>
            </a:pPr>
            <a:r>
              <a:rPr lang="en-US" b="1" dirty="0">
                <a:solidFill>
                  <a:srgbClr val="000000"/>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a:t>
            </a:r>
          </a:p>
          <a:p>
            <a:pPr>
              <a:defRPr/>
            </a:pPr>
            <a:r>
              <a:rPr lang="en-US" b="1" dirty="0">
                <a:solidFill>
                  <a:srgbClr val="000000"/>
                </a:solidFill>
                <a:latin typeface="Courier New" pitchFamily="49" charset="0"/>
                <a:cs typeface="Courier New" pitchFamily="49" charset="0"/>
              </a:rPr>
              <a:t>}</a:t>
            </a:r>
          </a:p>
        </p:txBody>
      </p:sp>
      <p:grpSp>
        <p:nvGrpSpPr>
          <p:cNvPr id="2" name="Group 12"/>
          <p:cNvGrpSpPr>
            <a:grpSpLocks/>
          </p:cNvGrpSpPr>
          <p:nvPr/>
        </p:nvGrpSpPr>
        <p:grpSpPr bwMode="auto">
          <a:xfrm>
            <a:off x="3387725" y="2457580"/>
            <a:ext cx="2855913" cy="620713"/>
            <a:chOff x="3387725" y="2882900"/>
            <a:chExt cx="2855913" cy="620713"/>
          </a:xfrm>
        </p:grpSpPr>
        <p:cxnSp>
          <p:nvCxnSpPr>
            <p:cNvPr id="34829" name="Straight Arrow Connector 14"/>
            <p:cNvCxnSpPr>
              <a:cxnSpLocks noChangeShapeType="1"/>
            </p:cNvCxnSpPr>
            <p:nvPr/>
          </p:nvCxnSpPr>
          <p:spPr bwMode="auto">
            <a:xfrm rot="10800000" flipV="1">
              <a:off x="3387725" y="2897188"/>
              <a:ext cx="2408238" cy="606425"/>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4830" name="Straight Arrow Connector 15"/>
            <p:cNvCxnSpPr>
              <a:cxnSpLocks noChangeShapeType="1"/>
            </p:cNvCxnSpPr>
            <p:nvPr/>
          </p:nvCxnSpPr>
          <p:spPr bwMode="auto">
            <a:xfrm rot="10800000" flipV="1">
              <a:off x="4881563" y="2882900"/>
              <a:ext cx="1362075" cy="608013"/>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a:noFill/>
                </a14:hiddenFill>
              </a:ext>
            </a:extLst>
          </p:spPr>
        </p:cxnSp>
      </p:grpSp>
      <p:sp>
        <p:nvSpPr>
          <p:cNvPr id="4" name="Title 3"/>
          <p:cNvSpPr>
            <a:spLocks noGrp="1"/>
          </p:cNvSpPr>
          <p:nvPr>
            <p:ph type="title"/>
          </p:nvPr>
        </p:nvSpPr>
        <p:spPr/>
        <p:txBody>
          <a:bodyPr/>
          <a:lstStyle/>
          <a:p>
            <a:r>
              <a:rPr lang="en-GB" dirty="0" smtClean="0"/>
              <a:t>Passing </a:t>
            </a:r>
            <a:r>
              <a:rPr lang="en-GB" dirty="0"/>
              <a:t>Array Arguments </a:t>
            </a:r>
            <a:r>
              <a:rPr lang="en-GB" dirty="0" smtClean="0"/>
              <a:t>(2/4)</a:t>
            </a:r>
            <a:endParaRPr lang="en-SG" dirty="0"/>
          </a:p>
        </p:txBody>
      </p:sp>
      <p:sp>
        <p:nvSpPr>
          <p:cNvPr id="4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61" name="Group 41"/>
          <p:cNvGrpSpPr>
            <a:grpSpLocks/>
          </p:cNvGrpSpPr>
          <p:nvPr/>
        </p:nvGrpSpPr>
        <p:grpSpPr bwMode="auto">
          <a:xfrm>
            <a:off x="640720" y="4592580"/>
            <a:ext cx="7116763" cy="676010"/>
            <a:chOff x="476250" y="4691262"/>
            <a:chExt cx="7116763" cy="675724"/>
          </a:xfrm>
        </p:grpSpPr>
        <p:grpSp>
          <p:nvGrpSpPr>
            <p:cNvPr id="62" name="Group 81"/>
            <p:cNvGrpSpPr>
              <a:grpSpLocks/>
            </p:cNvGrpSpPr>
            <p:nvPr/>
          </p:nvGrpSpPr>
          <p:grpSpPr bwMode="auto">
            <a:xfrm>
              <a:off x="2884488" y="4712934"/>
              <a:ext cx="4708525" cy="654052"/>
              <a:chOff x="2305318" y="4506374"/>
              <a:chExt cx="4707567" cy="654193"/>
            </a:xfrm>
          </p:grpSpPr>
          <p:sp>
            <p:nvSpPr>
              <p:cNvPr id="64" name="TextBox 15"/>
              <p:cNvSpPr txBox="1">
                <a:spLocks noChangeArrowheads="1"/>
              </p:cNvSpPr>
              <p:nvPr/>
            </p:nvSpPr>
            <p:spPr bwMode="auto">
              <a:xfrm>
                <a:off x="2305318" y="4506374"/>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foo[0]</a:t>
                </a:r>
                <a:endParaRPr lang="en-SG" sz="1400"/>
              </a:p>
            </p:txBody>
          </p:sp>
          <p:sp>
            <p:nvSpPr>
              <p:cNvPr id="65" name="TextBox 17"/>
              <p:cNvSpPr txBox="1">
                <a:spLocks noChangeArrowheads="1"/>
              </p:cNvSpPr>
              <p:nvPr/>
            </p:nvSpPr>
            <p:spPr bwMode="auto">
              <a:xfrm>
                <a:off x="2846231" y="4506376"/>
                <a:ext cx="631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foo[1]</a:t>
                </a:r>
                <a:endParaRPr lang="en-SG" sz="1400"/>
              </a:p>
            </p:txBody>
          </p:sp>
          <p:sp>
            <p:nvSpPr>
              <p:cNvPr id="71" name="TextBox 35"/>
              <p:cNvSpPr txBox="1">
                <a:spLocks noChangeArrowheads="1"/>
              </p:cNvSpPr>
              <p:nvPr/>
            </p:nvSpPr>
            <p:spPr bwMode="auto">
              <a:xfrm>
                <a:off x="6042242"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72" name="TextBox 36"/>
              <p:cNvSpPr txBox="1">
                <a:spLocks noChangeArrowheads="1"/>
              </p:cNvSpPr>
              <p:nvPr/>
            </p:nvSpPr>
            <p:spPr bwMode="auto">
              <a:xfrm>
                <a:off x="6523485"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73" name="TextBox 37"/>
              <p:cNvSpPr txBox="1">
                <a:spLocks noChangeArrowheads="1"/>
              </p:cNvSpPr>
              <p:nvPr/>
            </p:nvSpPr>
            <p:spPr bwMode="auto">
              <a:xfrm>
                <a:off x="5828604" y="4506375"/>
                <a:ext cx="7212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foo[7]</a:t>
                </a:r>
                <a:endParaRPr lang="en-SG" sz="1400" dirty="0"/>
              </a:p>
            </p:txBody>
          </p:sp>
          <p:sp>
            <p:nvSpPr>
              <p:cNvPr id="74" name="TextBox 26"/>
              <p:cNvSpPr txBox="1">
                <a:spLocks noChangeArrowheads="1"/>
              </p:cNvSpPr>
              <p:nvPr/>
            </p:nvSpPr>
            <p:spPr bwMode="auto">
              <a:xfrm>
                <a:off x="2421228"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44</a:t>
                </a:r>
                <a:endParaRPr lang="en-SG"/>
              </a:p>
            </p:txBody>
          </p:sp>
          <p:sp>
            <p:nvSpPr>
              <p:cNvPr id="75" name="TextBox 27"/>
              <p:cNvSpPr txBox="1">
                <a:spLocks noChangeArrowheads="1"/>
              </p:cNvSpPr>
              <p:nvPr/>
            </p:nvSpPr>
            <p:spPr bwMode="auto">
              <a:xfrm>
                <a:off x="2923606"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9</a:t>
                </a:r>
                <a:endParaRPr lang="en-SG"/>
              </a:p>
            </p:txBody>
          </p:sp>
          <p:sp>
            <p:nvSpPr>
              <p:cNvPr id="76" name="TextBox 28"/>
              <p:cNvSpPr txBox="1">
                <a:spLocks noChangeArrowheads="1"/>
              </p:cNvSpPr>
              <p:nvPr/>
            </p:nvSpPr>
            <p:spPr bwMode="auto">
              <a:xfrm>
                <a:off x="3425983"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17</a:t>
                </a:r>
                <a:endParaRPr lang="en-SG"/>
              </a:p>
            </p:txBody>
          </p:sp>
          <p:sp>
            <p:nvSpPr>
              <p:cNvPr id="77" name="TextBox 29"/>
              <p:cNvSpPr txBox="1">
                <a:spLocks noChangeArrowheads="1"/>
              </p:cNvSpPr>
              <p:nvPr/>
            </p:nvSpPr>
            <p:spPr bwMode="auto">
              <a:xfrm>
                <a:off x="3930508"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a:t>
                </a:r>
                <a:endParaRPr lang="en-SG"/>
              </a:p>
            </p:txBody>
          </p:sp>
          <p:sp>
            <p:nvSpPr>
              <p:cNvPr id="78" name="TextBox 30"/>
              <p:cNvSpPr txBox="1">
                <a:spLocks noChangeArrowheads="1"/>
              </p:cNvSpPr>
              <p:nvPr/>
            </p:nvSpPr>
            <p:spPr bwMode="auto">
              <a:xfrm>
                <a:off x="4424402"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sp>
            <p:nvSpPr>
              <p:cNvPr id="79" name="TextBox 31"/>
              <p:cNvSpPr txBox="1">
                <a:spLocks noChangeArrowheads="1"/>
              </p:cNvSpPr>
              <p:nvPr/>
            </p:nvSpPr>
            <p:spPr bwMode="auto">
              <a:xfrm>
                <a:off x="4928926"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22</a:t>
                </a:r>
                <a:endParaRPr lang="en-SG"/>
              </a:p>
            </p:txBody>
          </p:sp>
          <p:sp>
            <p:nvSpPr>
              <p:cNvPr id="80" name="TextBox 32"/>
              <p:cNvSpPr txBox="1">
                <a:spLocks noChangeArrowheads="1"/>
              </p:cNvSpPr>
              <p:nvPr/>
            </p:nvSpPr>
            <p:spPr bwMode="auto">
              <a:xfrm>
                <a:off x="5431303"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81" name="TextBox 33"/>
              <p:cNvSpPr txBox="1">
                <a:spLocks noChangeArrowheads="1"/>
              </p:cNvSpPr>
              <p:nvPr/>
            </p:nvSpPr>
            <p:spPr bwMode="auto">
              <a:xfrm>
                <a:off x="5935828"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grpSp>
        <p:sp>
          <p:nvSpPr>
            <p:cNvPr id="63" name="TextBox 38"/>
            <p:cNvSpPr txBox="1">
              <a:spLocks noChangeArrowheads="1"/>
            </p:cNvSpPr>
            <p:nvPr/>
          </p:nvSpPr>
          <p:spPr bwMode="auto">
            <a:xfrm>
              <a:off x="476250" y="4691262"/>
              <a:ext cx="128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a:t>
              </a:r>
              <a:r>
                <a:rPr lang="en-US" dirty="0" smtClean="0"/>
                <a:t>main():</a:t>
              </a:r>
              <a:endParaRPr lang="en-SG" dirty="0"/>
            </a:p>
          </p:txBody>
        </p:sp>
      </p:grpSp>
      <p:grpSp>
        <p:nvGrpSpPr>
          <p:cNvPr id="82" name="Group 42"/>
          <p:cNvGrpSpPr>
            <a:grpSpLocks/>
          </p:cNvGrpSpPr>
          <p:nvPr/>
        </p:nvGrpSpPr>
        <p:grpSpPr bwMode="auto">
          <a:xfrm>
            <a:off x="550232" y="5302306"/>
            <a:ext cx="3424238" cy="801601"/>
            <a:chOff x="385762" y="5499670"/>
            <a:chExt cx="3424238" cy="801118"/>
          </a:xfrm>
        </p:grpSpPr>
        <p:sp>
          <p:nvSpPr>
            <p:cNvPr id="83" name="TextBox 39"/>
            <p:cNvSpPr txBox="1">
              <a:spLocks noChangeArrowheads="1"/>
            </p:cNvSpPr>
            <p:nvPr/>
          </p:nvSpPr>
          <p:spPr bwMode="auto">
            <a:xfrm>
              <a:off x="385762" y="5676902"/>
              <a:ext cx="1652899" cy="36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a:t>
              </a:r>
              <a:r>
                <a:rPr lang="en-US" dirty="0" err="1" smtClean="0"/>
                <a:t>sumArray</a:t>
              </a:r>
              <a:r>
                <a:rPr lang="en-US" dirty="0" smtClean="0"/>
                <a:t>():</a:t>
              </a:r>
              <a:endParaRPr lang="en-SG" dirty="0"/>
            </a:p>
          </p:txBody>
        </p:sp>
        <p:grpSp>
          <p:nvGrpSpPr>
            <p:cNvPr id="84" name="Group 92"/>
            <p:cNvGrpSpPr>
              <a:grpSpLocks/>
            </p:cNvGrpSpPr>
            <p:nvPr/>
          </p:nvGrpSpPr>
          <p:grpSpPr bwMode="auto">
            <a:xfrm>
              <a:off x="2212975" y="5635095"/>
              <a:ext cx="692150" cy="629887"/>
              <a:chOff x="1207276" y="4324108"/>
              <a:chExt cx="691922" cy="629828"/>
            </a:xfrm>
          </p:grpSpPr>
          <p:sp>
            <p:nvSpPr>
              <p:cNvPr id="89" name="TextBox 64"/>
              <p:cNvSpPr txBox="1">
                <a:spLocks noChangeArrowheads="1"/>
              </p:cNvSpPr>
              <p:nvPr/>
            </p:nvSpPr>
            <p:spPr bwMode="auto">
              <a:xfrm>
                <a:off x="1207276" y="432410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sp>
            <p:nvSpPr>
              <p:cNvPr id="90" name="Rectangle 6"/>
              <p:cNvSpPr>
                <a:spLocks noChangeArrowheads="1"/>
              </p:cNvSpPr>
              <p:nvPr/>
            </p:nvSpPr>
            <p:spPr bwMode="auto">
              <a:xfrm>
                <a:off x="1361213" y="4610590"/>
                <a:ext cx="537985" cy="342661"/>
              </a:xfrm>
              <a:prstGeom prst="rect">
                <a:avLst/>
              </a:prstGeom>
              <a:solidFill>
                <a:schemeClr val="accent5">
                  <a:lumMod val="90000"/>
                </a:schemeClr>
              </a:solidFill>
              <a:ln w="12700" cap="sq" algn="ctr">
                <a:solidFill>
                  <a:schemeClr val="tx1"/>
                </a:solidFill>
                <a:round/>
                <a:headEnd type="none" w="sm" len="sm"/>
                <a:tailEnd type="none" w="sm" len="sm"/>
              </a:ln>
            </p:spPr>
            <p:txBody>
              <a:bodyPr/>
              <a:lstStyle/>
              <a:p>
                <a:pPr>
                  <a:defRPr/>
                </a:pPr>
                <a:endParaRPr lang="en-SG"/>
              </a:p>
            </p:txBody>
          </p:sp>
        </p:grpSp>
        <p:cxnSp>
          <p:nvCxnSpPr>
            <p:cNvPr id="85" name="Straight Arrow Connector 42"/>
            <p:cNvCxnSpPr>
              <a:cxnSpLocks noChangeShapeType="1"/>
            </p:cNvCxnSpPr>
            <p:nvPr/>
          </p:nvCxnSpPr>
          <p:spPr bwMode="auto">
            <a:xfrm flipV="1">
              <a:off x="2617223" y="5499670"/>
              <a:ext cx="586198" cy="542394"/>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86" name="Group 67"/>
            <p:cNvGrpSpPr>
              <a:grpSpLocks/>
            </p:cNvGrpSpPr>
            <p:nvPr/>
          </p:nvGrpSpPr>
          <p:grpSpPr bwMode="auto">
            <a:xfrm>
              <a:off x="3140075" y="5645150"/>
              <a:ext cx="669925" cy="655638"/>
              <a:chOff x="3307723" y="5929199"/>
              <a:chExt cx="669701" cy="654191"/>
            </a:xfrm>
          </p:grpSpPr>
          <p:sp>
            <p:nvSpPr>
              <p:cNvPr id="87" name="TextBox 44"/>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size</a:t>
                </a:r>
                <a:endParaRPr lang="en-SG" sz="1400"/>
              </a:p>
            </p:txBody>
          </p:sp>
          <p:sp>
            <p:nvSpPr>
              <p:cNvPr id="88" name="TextBox 54"/>
              <p:cNvSpPr txBox="1">
                <a:spLocks noChangeArrowheads="1"/>
              </p:cNvSpPr>
              <p:nvPr/>
            </p:nvSpPr>
            <p:spPr bwMode="auto">
              <a:xfrm>
                <a:off x="3423633" y="621405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8</a:t>
                </a:r>
                <a:endParaRPr lang="en-SG"/>
              </a:p>
            </p:txBody>
          </p:sp>
        </p:grpSp>
      </p:grpSp>
      <p:cxnSp>
        <p:nvCxnSpPr>
          <p:cNvPr id="91" name="Straight Connector 70"/>
          <p:cNvCxnSpPr>
            <a:cxnSpLocks noChangeShapeType="1"/>
          </p:cNvCxnSpPr>
          <p:nvPr/>
        </p:nvCxnSpPr>
        <p:spPr bwMode="auto">
          <a:xfrm>
            <a:off x="537533" y="5403489"/>
            <a:ext cx="8101012" cy="0"/>
          </a:xfrm>
          <a:prstGeom prst="line">
            <a:avLst/>
          </a:prstGeom>
          <a:noFill/>
          <a:ln w="19050" cap="sq"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44"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26</a:t>
            </a:fld>
            <a:endParaRPr lang="en-US" sz="1000" dirty="0"/>
          </a:p>
        </p:txBody>
      </p:sp>
      <p:sp>
        <p:nvSpPr>
          <p:cNvPr id="42" name="Content Placeholder 2"/>
          <p:cNvSpPr>
            <a:spLocks noGrp="1"/>
          </p:cNvSpPr>
          <p:nvPr>
            <p:ph idx="1"/>
          </p:nvPr>
        </p:nvSpPr>
        <p:spPr>
          <a:xfrm>
            <a:off x="457200" y="4043670"/>
            <a:ext cx="8229600" cy="430887"/>
          </a:xfrm>
        </p:spPr>
        <p:txBody>
          <a:bodyPr>
            <a:spAutoFit/>
          </a:bodyPr>
          <a:lstStyle/>
          <a:p>
            <a:r>
              <a:rPr lang="en-SG" sz="2200" dirty="0">
                <a:solidFill>
                  <a:schemeClr val="tx1"/>
                </a:solidFill>
              </a:rPr>
              <a:t>Recall that </a:t>
            </a:r>
            <a:r>
              <a:rPr lang="en-SG" sz="2200" dirty="0" smtClean="0"/>
              <a:t>array </a:t>
            </a:r>
            <a:r>
              <a:rPr lang="en-SG" sz="2200" dirty="0"/>
              <a:t>name is the address of its first element.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dissolve">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dissolve">
                                      <p:cBhvr>
                                        <p:cTn id="26" dur="500"/>
                                        <p:tgtEl>
                                          <p:spTgt spid="8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2">
                                            <p:txEl>
                                              <p:pRg st="0" end="0"/>
                                            </p:txEl>
                                          </p:spTgt>
                                        </p:tgtEl>
                                        <p:attrNameLst>
                                          <p:attrName>style.visibility</p:attrName>
                                        </p:attrNameLst>
                                      </p:cBhvr>
                                      <p:to>
                                        <p:strVal val="visible"/>
                                      </p:to>
                                    </p:set>
                                    <p:animEffect transition="in" filter="dissolve">
                                      <p:cBhvr>
                                        <p:cTn id="31"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1138773"/>
          </a:xfrm>
        </p:spPr>
        <p:txBody>
          <a:bodyPr>
            <a:spAutoFit/>
          </a:bodyPr>
          <a:lstStyle/>
          <a:p>
            <a:r>
              <a:rPr lang="en-SG" dirty="0"/>
              <a:t>Alternative syntax</a:t>
            </a:r>
            <a:endParaRPr lang="en-SG" dirty="0" smtClean="0"/>
          </a:p>
          <a:p>
            <a:pPr lvl="1">
              <a:buFont typeface="Wingdings" pitchFamily="2" charset="2"/>
              <a:buChar char="q"/>
            </a:pPr>
            <a:r>
              <a:rPr lang="en-SG" dirty="0"/>
              <a:t>The following shows the alternative syntax for array parameter in function prototype and function header</a:t>
            </a:r>
            <a:endParaRPr lang="en-SG" dirty="0">
              <a:solidFill>
                <a:schemeClr val="tx1"/>
              </a:solidFill>
            </a:endParaRPr>
          </a:p>
        </p:txBody>
      </p:sp>
      <p:sp>
        <p:nvSpPr>
          <p:cNvPr id="2" name="Title 1"/>
          <p:cNvSpPr>
            <a:spLocks noGrp="1"/>
          </p:cNvSpPr>
          <p:nvPr>
            <p:ph type="title"/>
          </p:nvPr>
        </p:nvSpPr>
        <p:spPr/>
        <p:txBody>
          <a:bodyPr/>
          <a:lstStyle/>
          <a:p>
            <a:r>
              <a:rPr lang="en-GB" dirty="0" smtClean="0"/>
              <a:t>Passing </a:t>
            </a:r>
            <a:r>
              <a:rPr lang="en-GB" dirty="0"/>
              <a:t>Array Arguments </a:t>
            </a:r>
            <a:r>
              <a:rPr lang="en-GB" dirty="0" smtClean="0"/>
              <a:t>(3/4</a:t>
            </a:r>
            <a:r>
              <a:rPr lang="en-GB" dirty="0"/>
              <a:t>)</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27</a:t>
            </a:fld>
            <a:endParaRPr lang="en-US" sz="1000" dirty="0"/>
          </a:p>
        </p:txBody>
      </p:sp>
      <p:sp>
        <p:nvSpPr>
          <p:cNvPr id="15" name="Content Placeholder 2"/>
          <p:cNvSpPr txBox="1">
            <a:spLocks/>
          </p:cNvSpPr>
          <p:nvPr/>
        </p:nvSpPr>
        <p:spPr bwMode="auto">
          <a:xfrm>
            <a:off x="460738" y="4145031"/>
            <a:ext cx="82296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a:solidFill>
                  <a:schemeClr val="tx1"/>
                </a:solidFill>
              </a:rPr>
              <a:t>However, we recommend the </a:t>
            </a:r>
            <a:r>
              <a:rPr lang="en-SG" dirty="0"/>
              <a:t>[ ] </a:t>
            </a:r>
            <a:r>
              <a:rPr lang="en-SG" dirty="0" smtClean="0">
                <a:solidFill>
                  <a:schemeClr val="tx1"/>
                </a:solidFill>
              </a:rPr>
              <a:t>notation</a:t>
            </a:r>
            <a:endParaRPr lang="en-SG" dirty="0" smtClean="0"/>
          </a:p>
        </p:txBody>
      </p:sp>
      <p:sp>
        <p:nvSpPr>
          <p:cNvPr id="25" name="TextBox 24"/>
          <p:cNvSpPr txBox="1"/>
          <p:nvPr/>
        </p:nvSpPr>
        <p:spPr>
          <a:xfrm>
            <a:off x="1023257" y="2672613"/>
            <a:ext cx="7728857" cy="36933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function </a:t>
            </a:r>
            <a:r>
              <a:rPr lang="en-US" b="1" dirty="0">
                <a:solidFill>
                  <a:srgbClr val="800000"/>
                </a:solidFill>
                <a:latin typeface="Courier New" pitchFamily="49" charset="0"/>
                <a:cs typeface="Courier New" pitchFamily="49" charset="0"/>
              </a:rPr>
              <a:t>prototype</a:t>
            </a:r>
          </a:p>
        </p:txBody>
      </p:sp>
      <p:sp>
        <p:nvSpPr>
          <p:cNvPr id="26" name="TextBox 25"/>
          <p:cNvSpPr txBox="1"/>
          <p:nvPr/>
        </p:nvSpPr>
        <p:spPr>
          <a:xfrm>
            <a:off x="1023073" y="3210776"/>
            <a:ext cx="7732488" cy="36933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a:t>
            </a:r>
            <a:r>
              <a:rPr lang="en-US" b="1" dirty="0" err="1" smtClean="0">
                <a:solidFill>
                  <a:srgbClr val="0000FF"/>
                </a:solidFill>
                <a:latin typeface="Courier New" pitchFamily="49" charset="0"/>
                <a:cs typeface="Courier New" pitchFamily="49" charset="0"/>
              </a:rPr>
              <a:t>arr</a:t>
            </a:r>
            <a:r>
              <a:rPr lang="en-US" b="1" dirty="0" smtClean="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size</a:t>
            </a:r>
            <a:r>
              <a:rPr lang="en-US" b="1" dirty="0" smtClean="0">
                <a:solidFill>
                  <a:srgbClr val="000000"/>
                </a:solidFill>
                <a:latin typeface="Courier New" pitchFamily="49" charset="0"/>
                <a:cs typeface="Courier New" pitchFamily="49" charset="0"/>
              </a:rPr>
              <a:t>) { </a:t>
            </a: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a:t>
            </a:r>
            <a:r>
              <a:rPr lang="en-US" b="1" dirty="0" smtClean="0">
                <a:solidFill>
                  <a:srgbClr val="800000"/>
                </a:solidFill>
                <a:latin typeface="Courier New" pitchFamily="49" charset="0"/>
                <a:cs typeface="Courier New" pitchFamily="49" charset="0"/>
              </a:rPr>
              <a:t> // definition</a:t>
            </a:r>
            <a:endParaRPr lang="en-US" b="1" dirty="0">
              <a:solidFill>
                <a:srgbClr val="000000"/>
              </a:solidFill>
              <a:latin typeface="Courier New" pitchFamily="49" charset="0"/>
              <a:cs typeface="Courier New" pitchFamily="49" charset="0"/>
            </a:endParaRPr>
          </a:p>
        </p:txBody>
      </p:sp>
      <p:sp>
        <p:nvSpPr>
          <p:cNvPr id="27" name="TextBox 26"/>
          <p:cNvSpPr txBox="1"/>
          <p:nvPr/>
        </p:nvSpPr>
        <p:spPr>
          <a:xfrm>
            <a:off x="1023257" y="4739598"/>
            <a:ext cx="7728857" cy="36933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function </a:t>
            </a:r>
            <a:r>
              <a:rPr lang="en-US" b="1" dirty="0">
                <a:solidFill>
                  <a:srgbClr val="800000"/>
                </a:solidFill>
                <a:latin typeface="Courier New" pitchFamily="49" charset="0"/>
                <a:cs typeface="Courier New" pitchFamily="49" charset="0"/>
              </a:rPr>
              <a:t>prototype</a:t>
            </a:r>
          </a:p>
        </p:txBody>
      </p:sp>
      <p:sp>
        <p:nvSpPr>
          <p:cNvPr id="28" name="TextBox 27"/>
          <p:cNvSpPr txBox="1"/>
          <p:nvPr/>
        </p:nvSpPr>
        <p:spPr>
          <a:xfrm>
            <a:off x="1023073" y="5331736"/>
            <a:ext cx="7732488" cy="36933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arr</a:t>
            </a:r>
            <a:r>
              <a:rPr lang="en-US" b="1" dirty="0">
                <a:solidFill>
                  <a:srgbClr val="0000FF"/>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size</a:t>
            </a:r>
            <a:r>
              <a:rPr lang="en-US" b="1" dirty="0" smtClean="0">
                <a:solidFill>
                  <a:srgbClr val="000000"/>
                </a:solidFill>
                <a:latin typeface="Courier New" pitchFamily="49" charset="0"/>
                <a:cs typeface="Courier New" pitchFamily="49" charset="0"/>
              </a:rPr>
              <a:t>) { </a:t>
            </a: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definition</a:t>
            </a:r>
            <a:endParaRPr lang="en-US"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2582940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dissolve">
                                      <p:cBhvr>
                                        <p:cTn id="23" dur="500"/>
                                        <p:tgtEl>
                                          <p:spTgt spid="15">
                                            <p:txEl>
                                              <p:pRg st="0" end="0"/>
                                            </p:txEl>
                                          </p:spTgt>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1000"/>
                            </p:stCondLst>
                            <p:childTnLst>
                              <p:par>
                                <p:cTn id="29" presetID="9"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1071062"/>
          </a:xfrm>
        </p:spPr>
        <p:txBody>
          <a:bodyPr>
            <a:spAutoFit/>
          </a:bodyPr>
          <a:lstStyle/>
          <a:p>
            <a:r>
              <a:rPr lang="en-SG" dirty="0"/>
              <a:t>Function </a:t>
            </a:r>
            <a:r>
              <a:rPr lang="en-SG" dirty="0" smtClean="0"/>
              <a:t>prototype</a:t>
            </a:r>
          </a:p>
          <a:p>
            <a:pPr lvl="1">
              <a:buFont typeface="Wingdings" pitchFamily="2" charset="2"/>
              <a:buChar char="q"/>
            </a:pPr>
            <a:r>
              <a:rPr lang="en-SG" sz="1800" dirty="0"/>
              <a:t>As mentioned, name of parameters are optional. Hence, both of the followings are acceptable and equivalent:</a:t>
            </a:r>
            <a:endParaRPr lang="en-SG" sz="1800" dirty="0">
              <a:solidFill>
                <a:schemeClr val="tx1"/>
              </a:solidFill>
            </a:endParaRPr>
          </a:p>
        </p:txBody>
      </p:sp>
      <p:sp>
        <p:nvSpPr>
          <p:cNvPr id="2" name="Title 1"/>
          <p:cNvSpPr>
            <a:spLocks noGrp="1"/>
          </p:cNvSpPr>
          <p:nvPr>
            <p:ph type="title"/>
          </p:nvPr>
        </p:nvSpPr>
        <p:spPr/>
        <p:txBody>
          <a:bodyPr/>
          <a:lstStyle/>
          <a:p>
            <a:r>
              <a:rPr lang="en-GB" dirty="0" smtClean="0"/>
              <a:t>Passing </a:t>
            </a:r>
            <a:r>
              <a:rPr lang="en-GB" dirty="0"/>
              <a:t>Array Arguments </a:t>
            </a:r>
            <a:r>
              <a:rPr lang="en-GB" dirty="0" smtClean="0"/>
              <a:t>(4/4</a:t>
            </a:r>
            <a:r>
              <a:rPr lang="en-GB" dirty="0"/>
              <a:t>)</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28</a:t>
            </a:fld>
            <a:endParaRPr lang="en-US" sz="1000" dirty="0"/>
          </a:p>
        </p:txBody>
      </p:sp>
      <p:sp>
        <p:nvSpPr>
          <p:cNvPr id="11" name="TextBox 10"/>
          <p:cNvSpPr txBox="1"/>
          <p:nvPr/>
        </p:nvSpPr>
        <p:spPr>
          <a:xfrm>
            <a:off x="1457325" y="2509510"/>
            <a:ext cx="6424613" cy="33855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sumArray</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prototype</a:t>
            </a:r>
            <a:endParaRPr lang="en-US" sz="1600" b="1" dirty="0">
              <a:solidFill>
                <a:srgbClr val="000000"/>
              </a:solidFill>
              <a:latin typeface="Courier New" pitchFamily="49" charset="0"/>
              <a:cs typeface="Courier New" pitchFamily="49" charset="0"/>
            </a:endParaRPr>
          </a:p>
        </p:txBody>
      </p:sp>
      <p:sp>
        <p:nvSpPr>
          <p:cNvPr id="14" name="TextBox 13"/>
          <p:cNvSpPr txBox="1"/>
          <p:nvPr/>
        </p:nvSpPr>
        <p:spPr>
          <a:xfrm>
            <a:off x="1454150" y="2979741"/>
            <a:ext cx="6440488" cy="33855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sumArray</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arr</a:t>
            </a:r>
            <a:r>
              <a:rPr lang="en-US" sz="1600" b="1" dirty="0">
                <a:solidFill>
                  <a:srgbClr val="0000FF"/>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size</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prototype</a:t>
            </a:r>
            <a:endParaRPr lang="en-US" sz="1600" b="1" dirty="0">
              <a:solidFill>
                <a:srgbClr val="000000"/>
              </a:solidFill>
              <a:latin typeface="Courier New" pitchFamily="49" charset="0"/>
              <a:cs typeface="Courier New" pitchFamily="49" charset="0"/>
            </a:endParaRPr>
          </a:p>
        </p:txBody>
      </p:sp>
      <p:sp>
        <p:nvSpPr>
          <p:cNvPr id="15" name="Content Placeholder 2"/>
          <p:cNvSpPr txBox="1">
            <a:spLocks/>
          </p:cNvSpPr>
          <p:nvPr/>
        </p:nvSpPr>
        <p:spPr bwMode="auto">
          <a:xfrm>
            <a:off x="460738" y="3448573"/>
            <a:ext cx="8229600" cy="14034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smtClean="0"/>
              <a:t>Function header</a:t>
            </a:r>
          </a:p>
          <a:p>
            <a:pPr lvl="1">
              <a:buFont typeface="Wingdings" pitchFamily="2" charset="2"/>
              <a:buChar char="q"/>
            </a:pPr>
            <a:r>
              <a:rPr lang="en-SG" sz="1800" dirty="0"/>
              <a:t>No need to put array size inside [ ]; even if array size is present, compiler just ignores it</a:t>
            </a:r>
            <a:r>
              <a:rPr lang="en-SG" sz="1800" dirty="0" smtClean="0"/>
              <a:t>.</a:t>
            </a:r>
          </a:p>
          <a:p>
            <a:pPr lvl="1">
              <a:buFont typeface="Wingdings" pitchFamily="2" charset="2"/>
              <a:buChar char="q"/>
            </a:pPr>
            <a:r>
              <a:rPr lang="en-SG" sz="1800" dirty="0"/>
              <a:t>Instead, provide the array size through another parameter.</a:t>
            </a:r>
          </a:p>
        </p:txBody>
      </p:sp>
      <p:sp>
        <p:nvSpPr>
          <p:cNvPr id="16" name="TextBox 15"/>
          <p:cNvSpPr txBox="1"/>
          <p:nvPr/>
        </p:nvSpPr>
        <p:spPr>
          <a:xfrm>
            <a:off x="1454150" y="4921375"/>
            <a:ext cx="6427788" cy="33855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sumArray</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arr</a:t>
            </a:r>
            <a:r>
              <a:rPr lang="en-US" sz="1600" b="1" dirty="0">
                <a:solidFill>
                  <a:srgbClr val="0000FF"/>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size) { ... }</a:t>
            </a:r>
          </a:p>
        </p:txBody>
      </p:sp>
      <p:sp>
        <p:nvSpPr>
          <p:cNvPr id="17" name="TextBox 16"/>
          <p:cNvSpPr txBox="1"/>
          <p:nvPr/>
        </p:nvSpPr>
        <p:spPr>
          <a:xfrm>
            <a:off x="1454150" y="5417005"/>
            <a:ext cx="6427788" cy="33855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sumArray</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arr</a:t>
            </a:r>
            <a:r>
              <a:rPr lang="en-US" sz="1600" b="1" dirty="0">
                <a:solidFill>
                  <a:srgbClr val="0000FF"/>
                </a:solidFill>
                <a:latin typeface="Courier New" pitchFamily="49" charset="0"/>
                <a:cs typeface="Courier New" pitchFamily="49" charset="0"/>
              </a:rPr>
              <a:t>[8]</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size) { ... }</a:t>
            </a:r>
          </a:p>
        </p:txBody>
      </p:sp>
      <p:sp>
        <p:nvSpPr>
          <p:cNvPr id="18" name="Oval 12"/>
          <p:cNvSpPr>
            <a:spLocks noChangeArrowheads="1"/>
          </p:cNvSpPr>
          <p:nvPr/>
        </p:nvSpPr>
        <p:spPr bwMode="auto">
          <a:xfrm>
            <a:off x="4066894" y="5388430"/>
            <a:ext cx="206375" cy="411163"/>
          </a:xfrm>
          <a:prstGeom prst="ellipse">
            <a:avLst/>
          </a:prstGeom>
          <a:noFill/>
          <a:ln w="19050" cap="sq"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9" name="Group 22"/>
          <p:cNvGrpSpPr>
            <a:grpSpLocks/>
          </p:cNvGrpSpPr>
          <p:nvPr/>
        </p:nvGrpSpPr>
        <p:grpSpPr bwMode="auto">
          <a:xfrm>
            <a:off x="1467347" y="5716690"/>
            <a:ext cx="2678112" cy="520700"/>
            <a:chOff x="2125014" y="5825116"/>
            <a:chExt cx="2678805" cy="520013"/>
          </a:xfrm>
        </p:grpSpPr>
        <p:cxnSp>
          <p:nvCxnSpPr>
            <p:cNvPr id="20" name="Straight Arrow Connector 14"/>
            <p:cNvCxnSpPr>
              <a:cxnSpLocks noChangeShapeType="1"/>
            </p:cNvCxnSpPr>
            <p:nvPr/>
          </p:nvCxnSpPr>
          <p:spPr bwMode="auto">
            <a:xfrm flipV="1">
              <a:off x="4443212" y="5825116"/>
              <a:ext cx="318036" cy="189319"/>
            </a:xfrm>
            <a:prstGeom prst="straightConnector1">
              <a:avLst/>
            </a:prstGeom>
            <a:noFill/>
            <a:ln w="19050" cap="sq" algn="ctr">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21" name="TextBox 15"/>
            <p:cNvSpPr txBox="1">
              <a:spLocks noChangeArrowheads="1"/>
            </p:cNvSpPr>
            <p:nvPr/>
          </p:nvSpPr>
          <p:spPr bwMode="auto">
            <a:xfrm>
              <a:off x="2125014" y="5975797"/>
              <a:ext cx="2678805" cy="369332"/>
            </a:xfrm>
            <a:prstGeom prst="rect">
              <a:avLst/>
            </a:prstGeom>
            <a:solidFill>
              <a:srgbClr val="FFFFCC"/>
            </a:solidFill>
            <a:ln w="9525">
              <a:solidFill>
                <a:srgbClr val="0066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i="1" dirty="0">
                  <a:solidFill>
                    <a:srgbClr val="006600"/>
                  </a:solidFill>
                  <a:latin typeface="Calibri" pitchFamily="34" charset="0"/>
                  <a:cs typeface="Calibri" pitchFamily="34" charset="0"/>
                </a:rPr>
                <a:t>Ignored by compiler</a:t>
              </a:r>
              <a:endParaRPr lang="en-SG" i="1" dirty="0">
                <a:solidFill>
                  <a:srgbClr val="006600"/>
                </a:solidFill>
                <a:latin typeface="Calibri" pitchFamily="34" charset="0"/>
                <a:cs typeface="Calibri" pitchFamily="34" charset="0"/>
              </a:endParaRPr>
            </a:p>
          </p:txBody>
        </p:sp>
      </p:grpSp>
      <p:grpSp>
        <p:nvGrpSpPr>
          <p:cNvPr id="22" name="Group 21"/>
          <p:cNvGrpSpPr>
            <a:grpSpLocks/>
          </p:cNvGrpSpPr>
          <p:nvPr/>
        </p:nvGrpSpPr>
        <p:grpSpPr bwMode="auto">
          <a:xfrm>
            <a:off x="4429225" y="5693081"/>
            <a:ext cx="2936875" cy="796997"/>
            <a:chOff x="5138670" y="5810089"/>
            <a:chExt cx="2936383" cy="797086"/>
          </a:xfrm>
        </p:grpSpPr>
        <p:cxnSp>
          <p:nvCxnSpPr>
            <p:cNvPr id="23" name="Straight Arrow Connector 16"/>
            <p:cNvCxnSpPr>
              <a:cxnSpLocks noChangeShapeType="1"/>
            </p:cNvCxnSpPr>
            <p:nvPr/>
          </p:nvCxnSpPr>
          <p:spPr bwMode="auto">
            <a:xfrm rot="10800000">
              <a:off x="6278808" y="5810089"/>
              <a:ext cx="276538" cy="165708"/>
            </a:xfrm>
            <a:prstGeom prst="straightConnector1">
              <a:avLst/>
            </a:prstGeom>
            <a:noFill/>
            <a:ln w="19050" cap="sq" algn="ctr">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24" name="TextBox 18"/>
            <p:cNvSpPr txBox="1">
              <a:spLocks noChangeArrowheads="1"/>
            </p:cNvSpPr>
            <p:nvPr/>
          </p:nvSpPr>
          <p:spPr bwMode="auto">
            <a:xfrm>
              <a:off x="5138670" y="5960772"/>
              <a:ext cx="2936383" cy="646403"/>
            </a:xfrm>
            <a:prstGeom prst="rect">
              <a:avLst/>
            </a:prstGeom>
            <a:solidFill>
              <a:srgbClr val="FFFFCC"/>
            </a:solidFill>
            <a:ln w="9525">
              <a:solidFill>
                <a:srgbClr val="0000FF"/>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solidFill>
                    <a:srgbClr val="0000FF"/>
                  </a:solidFill>
                  <a:latin typeface="Calibri" pitchFamily="34" charset="0"/>
                  <a:cs typeface="Calibri" pitchFamily="34" charset="0"/>
                </a:rPr>
                <a:t>Actual number of elements you want to process</a:t>
              </a:r>
              <a:endParaRPr lang="en-SG" i="1" dirty="0">
                <a:solidFill>
                  <a:srgbClr val="0000FF"/>
                </a:solidFill>
                <a:latin typeface="Calibri" pitchFamily="34" charset="0"/>
                <a:cs typeface="Calibri" pitchFamily="34" charset="0"/>
              </a:endParaRPr>
            </a:p>
          </p:txBody>
        </p:sp>
      </p:grpSp>
    </p:spTree>
    <p:extLst>
      <p:ext uri="{BB962C8B-B14F-4D97-AF65-F5344CB8AC3E}">
        <p14:creationId xmlns:p14="http://schemas.microsoft.com/office/powerpoint/2010/main" val="1816722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50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dissolve">
                                      <p:cBhvr>
                                        <p:cTn id="21" dur="500"/>
                                        <p:tgtEl>
                                          <p:spTgt spid="15">
                                            <p:txEl>
                                              <p:pRg st="0" end="0"/>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5">
                                            <p:txEl>
                                              <p:pRg st="1" end="1"/>
                                            </p:txEl>
                                          </p:spTgt>
                                        </p:tgtEl>
                                        <p:attrNameLst>
                                          <p:attrName>style.visibility</p:attrName>
                                        </p:attrNameLst>
                                      </p:cBhvr>
                                      <p:to>
                                        <p:strVal val="visible"/>
                                      </p:to>
                                    </p:set>
                                    <p:animEffect transition="in" filter="dissolve">
                                      <p:cBhvr>
                                        <p:cTn id="24" dur="500"/>
                                        <p:tgtEl>
                                          <p:spTgt spid="15">
                                            <p:txEl>
                                              <p:pRg st="1" end="1"/>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dissolve">
                                      <p:cBhvr>
                                        <p:cTn id="27" dur="500"/>
                                        <p:tgtEl>
                                          <p:spTgt spid="15">
                                            <p:txEl>
                                              <p:pRg st="2" end="2"/>
                                            </p:txEl>
                                          </p:spTgt>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par>
                          <p:cTn id="32" fill="hold">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dissolv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Modifying </a:t>
            </a:r>
            <a:r>
              <a:rPr lang="en-GB" dirty="0"/>
              <a:t>Array Arguments (1/2)</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3" name="Group 2"/>
          <p:cNvGrpSpPr/>
          <p:nvPr/>
        </p:nvGrpSpPr>
        <p:grpSpPr>
          <a:xfrm>
            <a:off x="836372" y="1128934"/>
            <a:ext cx="6065838" cy="5262979"/>
            <a:chOff x="1546225" y="1763713"/>
            <a:chExt cx="6065838" cy="5262979"/>
          </a:xfrm>
        </p:grpSpPr>
        <p:sp>
          <p:nvSpPr>
            <p:cNvPr id="9" name="TextBox 8"/>
            <p:cNvSpPr txBox="1"/>
            <p:nvPr/>
          </p:nvSpPr>
          <p:spPr>
            <a:xfrm>
              <a:off x="1546225" y="1763713"/>
              <a:ext cx="6065838" cy="52629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a:solidFill>
                    <a:srgbClr val="800000"/>
                  </a:solidFill>
                  <a:latin typeface="Courier New" pitchFamily="49" charset="0"/>
                  <a:cs typeface="Courier New" pitchFamily="49" charset="0"/>
                </a:rPr>
                <a:t>// preprocessor directives and</a:t>
              </a:r>
            </a:p>
            <a:p>
              <a:pPr eaLnBrk="1" hangingPunct="1">
                <a:defRPr/>
              </a:pPr>
              <a:r>
                <a:rPr lang="en-US" sz="1600" b="1" dirty="0">
                  <a:solidFill>
                    <a:srgbClr val="800000"/>
                  </a:solidFill>
                  <a:latin typeface="Courier New" pitchFamily="49" charset="0"/>
                  <a:cs typeface="Courier New" pitchFamily="49" charset="0"/>
                </a:rPr>
                <a:t>// function prototypes omitted</a:t>
              </a: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foo[</a:t>
              </a:r>
              <a:r>
                <a:rPr lang="en-US" sz="1600" b="1" dirty="0" smtClean="0">
                  <a:solidFill>
                    <a:srgbClr val="006600"/>
                  </a:solidFill>
                  <a:latin typeface="Courier New" pitchFamily="49" charset="0"/>
                  <a:cs typeface="Courier New" pitchFamily="49" charset="0"/>
                </a:rPr>
                <a:t>8</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44</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9</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17</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-4</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22</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doubleArray</a:t>
              </a:r>
              <a:r>
                <a:rPr lang="en-US" sz="1600" b="1" dirty="0" smtClean="0">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4</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printArray</a:t>
              </a:r>
              <a:r>
                <a:rPr lang="en-US" sz="1600" b="1" dirty="0" smtClean="0">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8</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endParaRPr lang="en-US" sz="1600" b="1" dirty="0" smtClean="0">
                <a:solidFill>
                  <a:srgbClr val="0000FF"/>
                </a:solidFill>
                <a:latin typeface="Courier New" pitchFamily="49" charset="0"/>
                <a:cs typeface="Courier New" pitchFamily="49" charset="0"/>
              </a:endParaRPr>
            </a:p>
            <a:p>
              <a:pPr eaLnBrk="1" hangingPunct="1">
                <a:defRPr/>
              </a:pPr>
              <a:r>
                <a:rPr lang="en-US" sz="1600" b="1" dirty="0" smtClean="0">
                  <a:solidFill>
                    <a:srgbClr val="800000"/>
                  </a:solidFill>
                  <a:latin typeface="Courier New" pitchFamily="49" charset="0"/>
                  <a:cs typeface="Courier New" pitchFamily="49" charset="0"/>
                </a:rPr>
                <a:t>// double the values of array elements</a:t>
              </a:r>
            </a:p>
            <a:p>
              <a:pPr eaLnBrk="1" hangingPunct="1">
                <a:defRPr/>
              </a:pP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doubleArray</a:t>
              </a:r>
              <a:r>
                <a:rPr lang="en-US" sz="1600" b="1" dirty="0" smtClean="0">
                  <a:solidFill>
                    <a:srgbClr val="000000"/>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arr</a:t>
              </a: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size)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&lt;size;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800000"/>
                  </a:solidFill>
                  <a:latin typeface="Courier New" pitchFamily="49" charset="0"/>
                  <a:cs typeface="Courier New" pitchFamily="49" charset="0"/>
                </a:rPr>
                <a:t>// print </a:t>
              </a:r>
              <a:r>
                <a:rPr lang="en-US" sz="1600" b="1" dirty="0" err="1" smtClean="0">
                  <a:solidFill>
                    <a:srgbClr val="800000"/>
                  </a:solidFill>
                  <a:latin typeface="Courier New" pitchFamily="49" charset="0"/>
                  <a:cs typeface="Courier New" pitchFamily="49" charset="0"/>
                </a:rPr>
                <a:t>arr</a:t>
              </a:r>
              <a:endParaRPr lang="en-US" sz="1600" b="1" dirty="0" smtClean="0">
                <a:solidFill>
                  <a:srgbClr val="800000"/>
                </a:solidFill>
                <a:latin typeface="Courier New" pitchFamily="49" charset="0"/>
                <a:cs typeface="Courier New" pitchFamily="49" charset="0"/>
              </a:endParaRPr>
            </a:p>
            <a:p>
              <a:pPr eaLnBrk="1" hangingPunct="1">
                <a:defRPr/>
              </a:pP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printArray</a:t>
              </a:r>
              <a:r>
                <a:rPr lang="en-US" sz="1600" b="1" dirty="0" smtClean="0">
                  <a:solidFill>
                    <a:srgbClr val="000000"/>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arr</a:t>
              </a: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size)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&lt;size;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 </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0" name="Rectangle 9"/>
            <p:cNvSpPr/>
            <p:nvPr/>
          </p:nvSpPr>
          <p:spPr>
            <a:xfrm>
              <a:off x="5836427" y="1763713"/>
              <a:ext cx="1775636" cy="28167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1100" dirty="0"/>
                <a:t>Week7_ModifyArrayArg.c</a:t>
              </a:r>
              <a:endParaRPr lang="en-SG" sz="1100" dirty="0"/>
            </a:p>
          </p:txBody>
        </p:sp>
      </p:grpSp>
      <p:sp>
        <p:nvSpPr>
          <p:cNvPr id="11" name="TextBox 10"/>
          <p:cNvSpPr txBox="1"/>
          <p:nvPr/>
        </p:nvSpPr>
        <p:spPr>
          <a:xfrm>
            <a:off x="5814655" y="5471136"/>
            <a:ext cx="2488866" cy="30777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800" b="1">
                <a:solidFill>
                  <a:schemeClr val="tx1"/>
                </a:solidFill>
                <a:latin typeface="Courier New" pitchFamily="49" charset="0"/>
                <a:cs typeface="Courier New" pitchFamily="49" charset="0"/>
              </a:defRPr>
            </a:lvl1pPr>
          </a:lstStyle>
          <a:p>
            <a:r>
              <a:rPr lang="en-US" sz="1400" dirty="0" smtClean="0">
                <a:solidFill>
                  <a:srgbClr val="9933FF"/>
                </a:solidFill>
              </a:rPr>
              <a:t>88 18 34 2 -4 22 0 0</a:t>
            </a:r>
            <a:endParaRPr lang="en-US" sz="1400" dirty="0">
              <a:solidFill>
                <a:srgbClr val="9933FF"/>
              </a:solidFill>
            </a:endParaRPr>
          </a:p>
        </p:txBody>
      </p:sp>
      <p:sp>
        <p:nvSpPr>
          <p:cNvPr id="12"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29</a:t>
            </a:fld>
            <a:endParaRPr lang="en-US" sz="1000" dirty="0"/>
          </a:p>
        </p:txBody>
      </p:sp>
      <p:sp>
        <p:nvSpPr>
          <p:cNvPr id="13" name="TextBox 12"/>
          <p:cNvSpPr txBox="1"/>
          <p:nvPr/>
        </p:nvSpPr>
        <p:spPr>
          <a:xfrm>
            <a:off x="5746453" y="4786594"/>
            <a:ext cx="2625270" cy="400110"/>
          </a:xfrm>
          <a:prstGeom prst="rect">
            <a:avLst/>
          </a:prstGeom>
          <a:solidFill>
            <a:srgbClr val="CCFFCC"/>
          </a:solidFill>
          <a:ln>
            <a:solidFill>
              <a:srgbClr val="CCFFC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latin typeface="Calibri" pitchFamily="34" charset="0"/>
                <a:cs typeface="Calibri" pitchFamily="34" charset="0"/>
              </a:rPr>
              <a:t>: What is the output? </a:t>
            </a:r>
            <a:endParaRPr lang="en-SG"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1406003" y="3466214"/>
            <a:ext cx="4145297"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tabLst>
                <a:tab pos="265113" algn="l"/>
              </a:tabLst>
            </a:pPr>
            <a:r>
              <a:rPr lang="en-US" dirty="0" smtClean="0">
                <a:solidFill>
                  <a:srgbClr val="0000FF"/>
                </a:solidFill>
              </a:rPr>
              <a:t>Algorithm:</a:t>
            </a:r>
          </a:p>
          <a:p>
            <a:pPr>
              <a:tabLst>
                <a:tab pos="265113" algn="l"/>
              </a:tabLst>
            </a:pPr>
            <a:r>
              <a:rPr lang="en-US" dirty="0" smtClean="0"/>
              <a:t>	</a:t>
            </a:r>
            <a:r>
              <a:rPr lang="en-US" dirty="0" smtClean="0">
                <a:solidFill>
                  <a:srgbClr val="C00000"/>
                </a:solidFill>
              </a:rPr>
              <a:t>input</a:t>
            </a:r>
            <a:r>
              <a:rPr lang="en-US" dirty="0" smtClean="0"/>
              <a:t>: amt (in cents); </a:t>
            </a:r>
            <a:r>
              <a:rPr lang="en-US" dirty="0" smtClean="0">
                <a:solidFill>
                  <a:srgbClr val="C00000"/>
                </a:solidFill>
              </a:rPr>
              <a:t>output</a:t>
            </a:r>
            <a:r>
              <a:rPr lang="en-US" dirty="0" smtClean="0"/>
              <a:t>: coins</a:t>
            </a:r>
          </a:p>
          <a:p>
            <a:pPr>
              <a:tabLst>
                <a:tab pos="265113" algn="l"/>
              </a:tabLst>
            </a:pPr>
            <a:r>
              <a:rPr lang="en-US" dirty="0" smtClean="0"/>
              <a:t>	coins </a:t>
            </a:r>
            <a:r>
              <a:rPr lang="en-US" dirty="0" smtClean="0">
                <a:sym typeface="Wingdings" pitchFamily="2" charset="2"/>
              </a:rPr>
              <a:t> 0</a:t>
            </a:r>
            <a:endParaRPr lang="en-US" dirty="0" smtClean="0"/>
          </a:p>
          <a:p>
            <a:pPr>
              <a:tabLst>
                <a:tab pos="265113" algn="l"/>
              </a:tabLst>
            </a:pPr>
            <a:r>
              <a:rPr lang="en-US" dirty="0" smtClean="0"/>
              <a:t>	coins += amt/100; </a:t>
            </a:r>
            <a:r>
              <a:rPr lang="en-US" dirty="0" err="1" smtClean="0"/>
              <a:t>amt</a:t>
            </a:r>
            <a:r>
              <a:rPr lang="en-US" dirty="0" smtClean="0"/>
              <a:t> %= 100;</a:t>
            </a:r>
          </a:p>
          <a:p>
            <a:pPr>
              <a:tabLst>
                <a:tab pos="265113" algn="l"/>
              </a:tabLst>
            </a:pPr>
            <a:r>
              <a:rPr lang="en-US" dirty="0" smtClean="0"/>
              <a:t>	coins += amt/50;   </a:t>
            </a:r>
            <a:r>
              <a:rPr lang="en-US" dirty="0" err="1" smtClean="0"/>
              <a:t>amt</a:t>
            </a:r>
            <a:r>
              <a:rPr lang="en-US" dirty="0" smtClean="0"/>
              <a:t> %= 50;</a:t>
            </a:r>
          </a:p>
          <a:p>
            <a:pPr>
              <a:tabLst>
                <a:tab pos="265113" algn="l"/>
              </a:tabLst>
            </a:pPr>
            <a:r>
              <a:rPr lang="en-US" dirty="0" smtClean="0"/>
              <a:t>	coins += amt/20;   </a:t>
            </a:r>
            <a:r>
              <a:rPr lang="en-US" dirty="0" err="1" smtClean="0"/>
              <a:t>amt</a:t>
            </a:r>
            <a:r>
              <a:rPr lang="en-US" dirty="0" smtClean="0"/>
              <a:t> %= 20;</a:t>
            </a:r>
          </a:p>
          <a:p>
            <a:pPr>
              <a:tabLst>
                <a:tab pos="265113" algn="l"/>
              </a:tabLst>
            </a:pPr>
            <a:r>
              <a:rPr lang="en-US" dirty="0" smtClean="0"/>
              <a:t>	coins += amt/10;   </a:t>
            </a:r>
            <a:r>
              <a:rPr lang="en-US" dirty="0" err="1" smtClean="0"/>
              <a:t>amt</a:t>
            </a:r>
            <a:r>
              <a:rPr lang="en-US" dirty="0" smtClean="0"/>
              <a:t> %= 10;</a:t>
            </a:r>
          </a:p>
          <a:p>
            <a:pPr>
              <a:tabLst>
                <a:tab pos="265113" algn="l"/>
              </a:tabLst>
            </a:pPr>
            <a:r>
              <a:rPr lang="en-US" dirty="0" smtClean="0"/>
              <a:t>	coins += </a:t>
            </a:r>
            <a:r>
              <a:rPr lang="en-US" dirty="0" err="1" smtClean="0"/>
              <a:t>amt</a:t>
            </a:r>
            <a:r>
              <a:rPr lang="en-US" dirty="0" smtClean="0"/>
              <a:t>/5;     amt %= 5;</a:t>
            </a:r>
          </a:p>
          <a:p>
            <a:pPr>
              <a:tabLst>
                <a:tab pos="265113" algn="l"/>
              </a:tabLst>
            </a:pPr>
            <a:r>
              <a:rPr lang="en-US" dirty="0" smtClean="0"/>
              <a:t>	coins += amt/1;     </a:t>
            </a:r>
            <a:r>
              <a:rPr lang="en-US" dirty="0" err="1" smtClean="0"/>
              <a:t>amt</a:t>
            </a:r>
            <a:r>
              <a:rPr lang="en-US" dirty="0" smtClean="0"/>
              <a:t> %= 1;</a:t>
            </a:r>
          </a:p>
          <a:p>
            <a:pPr>
              <a:tabLst>
                <a:tab pos="265113" algn="l"/>
                <a:tab pos="542925" algn="l"/>
              </a:tabLst>
            </a:pPr>
            <a:r>
              <a:rPr lang="en-US" dirty="0" smtClean="0"/>
              <a:t>	print coins</a:t>
            </a:r>
          </a:p>
        </p:txBody>
      </p:sp>
      <p:sp>
        <p:nvSpPr>
          <p:cNvPr id="8"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a:t>
            </a:fld>
            <a:endParaRPr lang="en-US" sz="1000" dirty="0"/>
          </a:p>
        </p:txBody>
      </p:sp>
      <p:sp>
        <p:nvSpPr>
          <p:cNvPr id="4" name="Content Placeholder 3"/>
          <p:cNvSpPr>
            <a:spLocks noGrp="1"/>
          </p:cNvSpPr>
          <p:nvPr>
            <p:ph idx="1"/>
          </p:nvPr>
        </p:nvSpPr>
        <p:spPr>
          <a:xfrm>
            <a:off x="457200" y="1371600"/>
            <a:ext cx="8229600" cy="2012859"/>
          </a:xfrm>
        </p:spPr>
        <p:txBody>
          <a:bodyPr>
            <a:spAutoFit/>
          </a:bodyPr>
          <a:lstStyle/>
          <a:p>
            <a:r>
              <a:rPr lang="en-SG" dirty="0">
                <a:solidFill>
                  <a:schemeClr val="tx1"/>
                </a:solidFill>
              </a:rPr>
              <a:t>Some of the programs we have written are “long-winded”, because we have not learned enough C constructs to do it simpler.</a:t>
            </a:r>
          </a:p>
          <a:p>
            <a:r>
              <a:rPr lang="en-SG" dirty="0">
                <a:solidFill>
                  <a:schemeClr val="tx1"/>
                </a:solidFill>
              </a:rPr>
              <a:t>Consider the </a:t>
            </a:r>
            <a:r>
              <a:rPr lang="en-SG" dirty="0"/>
              <a:t>Week </a:t>
            </a:r>
            <a:r>
              <a:rPr lang="en-SG" dirty="0" smtClean="0"/>
              <a:t>1 </a:t>
            </a:r>
            <a:r>
              <a:rPr lang="en-SG" dirty="0"/>
              <a:t>Coin Change problem</a:t>
            </a:r>
            <a:r>
              <a:rPr lang="en-SG" dirty="0">
                <a:solidFill>
                  <a:schemeClr val="tx1"/>
                </a:solidFill>
              </a:rPr>
              <a:t> with 6 denominations 1¢, 5¢, 10¢, 20¢, 50¢, and $1:</a:t>
            </a:r>
          </a:p>
        </p:txBody>
      </p:sp>
      <p:sp>
        <p:nvSpPr>
          <p:cNvPr id="5" name="Title 4"/>
          <p:cNvSpPr>
            <a:spLocks noGrp="1"/>
          </p:cNvSpPr>
          <p:nvPr>
            <p:ph type="title"/>
          </p:nvPr>
        </p:nvSpPr>
        <p:spPr/>
        <p:txBody>
          <a:bodyPr/>
          <a:lstStyle/>
          <a:p>
            <a:r>
              <a:rPr lang="en-GB" dirty="0" smtClean="0"/>
              <a:t>Motivation </a:t>
            </a:r>
            <a:r>
              <a:rPr lang="en-GB" dirty="0"/>
              <a:t>#1: Coin Change (1/2)</a:t>
            </a:r>
            <a:endParaRPr lang="en-SG" dirty="0"/>
          </a:p>
        </p:txBody>
      </p:sp>
      <p:pic>
        <p:nvPicPr>
          <p:cNvPr id="1027" name="Picture 3" descr="D:\CS1010\coin.bmp"/>
          <p:cNvPicPr>
            <a:picLocks noChangeAspect="1" noChangeArrowheads="1"/>
          </p:cNvPicPr>
          <p:nvPr/>
        </p:nvPicPr>
        <p:blipFill>
          <a:blip r:embed="rId3" cstate="print"/>
          <a:srcRect/>
          <a:stretch>
            <a:fillRect/>
          </a:stretch>
        </p:blipFill>
        <p:spPr bwMode="auto">
          <a:xfrm>
            <a:off x="5994751" y="3997501"/>
            <a:ext cx="2476747" cy="157921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87463" y="1346731"/>
            <a:ext cx="6065837" cy="280035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foo[</a:t>
            </a:r>
            <a:r>
              <a:rPr lang="en-US" sz="1600" b="1" dirty="0" smtClean="0">
                <a:solidFill>
                  <a:srgbClr val="006600"/>
                </a:solidFill>
                <a:latin typeface="Courier New" pitchFamily="49" charset="0"/>
                <a:cs typeface="Courier New" pitchFamily="49" charset="0"/>
              </a:rPr>
              <a:t>8</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44</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9</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17</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-4</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22</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doubleArray</a:t>
            </a:r>
            <a:r>
              <a:rPr lang="en-US" sz="1600" b="1" dirty="0" smtClean="0">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4</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 . .</a:t>
            </a:r>
          </a:p>
          <a:p>
            <a:pPr eaLnBrk="1" hangingPunct="1">
              <a:defRPr/>
            </a:pPr>
            <a:r>
              <a:rPr lang="en-US" sz="1600" b="1" dirty="0" smtClean="0">
                <a:solidFill>
                  <a:srgbClr val="000000"/>
                </a:solidFill>
                <a:latin typeface="Courier New" pitchFamily="49" charset="0"/>
                <a:cs typeface="Courier New" pitchFamily="49" charset="0"/>
              </a:rPr>
              <a:t>}</a:t>
            </a:r>
            <a:endParaRPr lang="en-US" sz="1600" b="1" dirty="0" smtClean="0">
              <a:solidFill>
                <a:srgbClr val="0000FF"/>
              </a:solidFill>
              <a:latin typeface="Courier New" pitchFamily="49" charset="0"/>
              <a:cs typeface="Courier New" pitchFamily="49" charset="0"/>
            </a:endParaRPr>
          </a:p>
          <a:p>
            <a:pPr eaLnBrk="1" hangingPunct="1">
              <a:defRPr/>
            </a:pPr>
            <a:r>
              <a:rPr lang="en-US" sz="1600" b="1" dirty="0" smtClean="0">
                <a:solidFill>
                  <a:srgbClr val="800000"/>
                </a:solidFill>
                <a:latin typeface="Courier New" pitchFamily="49" charset="0"/>
                <a:cs typeface="Courier New" pitchFamily="49" charset="0"/>
              </a:rPr>
              <a:t>// double the values of array elements</a:t>
            </a:r>
          </a:p>
          <a:p>
            <a:pPr eaLnBrk="1" hangingPunct="1">
              <a:defRPr/>
            </a:pP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doubleArray</a:t>
            </a:r>
            <a:r>
              <a:rPr lang="en-US" sz="1600" b="1" dirty="0" smtClean="0">
                <a:solidFill>
                  <a:srgbClr val="000000"/>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arr</a:t>
            </a: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size)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&lt;size;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p:txBody>
      </p:sp>
      <p:grpSp>
        <p:nvGrpSpPr>
          <p:cNvPr id="2" name="Group 51"/>
          <p:cNvGrpSpPr>
            <a:grpSpLocks/>
          </p:cNvGrpSpPr>
          <p:nvPr/>
        </p:nvGrpSpPr>
        <p:grpSpPr bwMode="auto">
          <a:xfrm>
            <a:off x="500659" y="4321706"/>
            <a:ext cx="8101012" cy="1113894"/>
            <a:chOff x="373063" y="4321706"/>
            <a:chExt cx="8101012" cy="1113894"/>
          </a:xfrm>
        </p:grpSpPr>
        <p:cxnSp>
          <p:nvCxnSpPr>
            <p:cNvPr id="43037" name="Straight Connector 37"/>
            <p:cNvCxnSpPr>
              <a:cxnSpLocks noChangeShapeType="1"/>
            </p:cNvCxnSpPr>
            <p:nvPr/>
          </p:nvCxnSpPr>
          <p:spPr bwMode="auto">
            <a:xfrm>
              <a:off x="373063" y="5435600"/>
              <a:ext cx="8101012" cy="0"/>
            </a:xfrm>
            <a:prstGeom prst="line">
              <a:avLst/>
            </a:prstGeom>
            <a:noFill/>
            <a:ln w="19050" cap="sq"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grpSp>
          <p:nvGrpSpPr>
            <p:cNvPr id="3" name="Group 50"/>
            <p:cNvGrpSpPr>
              <a:grpSpLocks/>
            </p:cNvGrpSpPr>
            <p:nvPr/>
          </p:nvGrpSpPr>
          <p:grpSpPr bwMode="auto">
            <a:xfrm>
              <a:off x="476250" y="4321706"/>
              <a:ext cx="7116763" cy="834494"/>
              <a:chOff x="476250" y="4321706"/>
              <a:chExt cx="7116763" cy="834494"/>
            </a:xfrm>
          </p:grpSpPr>
          <p:grpSp>
            <p:nvGrpSpPr>
              <p:cNvPr id="4" name="Group 81"/>
              <p:cNvGrpSpPr>
                <a:grpSpLocks/>
              </p:cNvGrpSpPr>
              <p:nvPr/>
            </p:nvGrpSpPr>
            <p:grpSpPr bwMode="auto">
              <a:xfrm>
                <a:off x="2884488" y="4502150"/>
                <a:ext cx="4708525" cy="654050"/>
                <a:chOff x="2305318" y="4630579"/>
                <a:chExt cx="4707567" cy="654191"/>
              </a:xfrm>
            </p:grpSpPr>
            <p:sp>
              <p:nvSpPr>
                <p:cNvPr id="43041" name="TextBox 10"/>
                <p:cNvSpPr txBox="1">
                  <a:spLocks noChangeArrowheads="1"/>
                </p:cNvSpPr>
                <p:nvPr/>
              </p:nvSpPr>
              <p:spPr bwMode="auto">
                <a:xfrm>
                  <a:off x="2305318" y="463057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foo[0]</a:t>
                  </a:r>
                  <a:endParaRPr lang="en-SG" sz="1400"/>
                </a:p>
              </p:txBody>
            </p:sp>
            <p:sp>
              <p:nvSpPr>
                <p:cNvPr id="43042" name="TextBox 11"/>
                <p:cNvSpPr txBox="1">
                  <a:spLocks noChangeArrowheads="1"/>
                </p:cNvSpPr>
                <p:nvPr/>
              </p:nvSpPr>
              <p:spPr bwMode="auto">
                <a:xfrm>
                  <a:off x="2846231" y="4630579"/>
                  <a:ext cx="631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foo[1]</a:t>
                  </a:r>
                  <a:endParaRPr lang="en-SG" sz="1400" dirty="0"/>
                </a:p>
              </p:txBody>
            </p:sp>
            <p:sp>
              <p:nvSpPr>
                <p:cNvPr id="43048" name="TextBox 35"/>
                <p:cNvSpPr txBox="1">
                  <a:spLocks noChangeArrowheads="1"/>
                </p:cNvSpPr>
                <p:nvPr/>
              </p:nvSpPr>
              <p:spPr bwMode="auto">
                <a:xfrm>
                  <a:off x="6042242"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43049" name="TextBox 36"/>
                <p:cNvSpPr txBox="1">
                  <a:spLocks noChangeArrowheads="1"/>
                </p:cNvSpPr>
                <p:nvPr/>
              </p:nvSpPr>
              <p:spPr bwMode="auto">
                <a:xfrm>
                  <a:off x="6523485"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43050" name="TextBox 37"/>
                <p:cNvSpPr txBox="1">
                  <a:spLocks noChangeArrowheads="1"/>
                </p:cNvSpPr>
                <p:nvPr/>
              </p:nvSpPr>
              <p:spPr bwMode="auto">
                <a:xfrm>
                  <a:off x="5817973" y="4630579"/>
                  <a:ext cx="7212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foo[7]</a:t>
                  </a:r>
                  <a:endParaRPr lang="en-SG" sz="1400" dirty="0"/>
                </a:p>
              </p:txBody>
            </p:sp>
            <p:sp>
              <p:nvSpPr>
                <p:cNvPr id="43051" name="TextBox 20"/>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44</a:t>
                  </a:r>
                  <a:endParaRPr lang="en-SG"/>
                </a:p>
              </p:txBody>
            </p:sp>
            <p:sp>
              <p:nvSpPr>
                <p:cNvPr id="43052" name="TextBox 21"/>
                <p:cNvSpPr txBox="1">
                  <a:spLocks noChangeArrowheads="1"/>
                </p:cNvSpPr>
                <p:nvPr/>
              </p:nvSpPr>
              <p:spPr bwMode="auto">
                <a:xfrm>
                  <a:off x="292360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9</a:t>
                  </a:r>
                  <a:endParaRPr lang="en-SG"/>
                </a:p>
              </p:txBody>
            </p:sp>
            <p:sp>
              <p:nvSpPr>
                <p:cNvPr id="43053" name="TextBox 22"/>
                <p:cNvSpPr txBox="1">
                  <a:spLocks noChangeArrowheads="1"/>
                </p:cNvSpPr>
                <p:nvPr/>
              </p:nvSpPr>
              <p:spPr bwMode="auto">
                <a:xfrm>
                  <a:off x="342598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17</a:t>
                  </a:r>
                  <a:endParaRPr lang="en-SG"/>
                </a:p>
              </p:txBody>
            </p:sp>
            <p:sp>
              <p:nvSpPr>
                <p:cNvPr id="43054" name="TextBox 23"/>
                <p:cNvSpPr txBox="1">
                  <a:spLocks noChangeArrowheads="1"/>
                </p:cNvSpPr>
                <p:nvPr/>
              </p:nvSpPr>
              <p:spPr bwMode="auto">
                <a:xfrm>
                  <a:off x="393050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a:t>
                  </a:r>
                  <a:endParaRPr lang="en-SG"/>
                </a:p>
              </p:txBody>
            </p:sp>
            <p:sp>
              <p:nvSpPr>
                <p:cNvPr id="43055" name="TextBox 24"/>
                <p:cNvSpPr txBox="1">
                  <a:spLocks noChangeArrowheads="1"/>
                </p:cNvSpPr>
                <p:nvPr/>
              </p:nvSpPr>
              <p:spPr bwMode="auto">
                <a:xfrm>
                  <a:off x="442440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sp>
              <p:nvSpPr>
                <p:cNvPr id="43056" name="TextBox 25"/>
                <p:cNvSpPr txBox="1">
                  <a:spLocks noChangeArrowheads="1"/>
                </p:cNvSpPr>
                <p:nvPr/>
              </p:nvSpPr>
              <p:spPr bwMode="auto">
                <a:xfrm>
                  <a:off x="491829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22</a:t>
                  </a:r>
                  <a:endParaRPr lang="en-SG"/>
                </a:p>
              </p:txBody>
            </p:sp>
            <p:sp>
              <p:nvSpPr>
                <p:cNvPr id="43057" name="TextBox 26"/>
                <p:cNvSpPr txBox="1">
                  <a:spLocks noChangeArrowheads="1"/>
                </p:cNvSpPr>
                <p:nvPr/>
              </p:nvSpPr>
              <p:spPr bwMode="auto">
                <a:xfrm>
                  <a:off x="542067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43058" name="TextBox 27"/>
                <p:cNvSpPr txBox="1">
                  <a:spLocks noChangeArrowheads="1"/>
                </p:cNvSpPr>
                <p:nvPr/>
              </p:nvSpPr>
              <p:spPr bwMode="auto">
                <a:xfrm>
                  <a:off x="592519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0</a:t>
                  </a:r>
                  <a:endParaRPr lang="en-SG" dirty="0"/>
                </a:p>
              </p:txBody>
            </p:sp>
          </p:grpSp>
          <p:sp>
            <p:nvSpPr>
              <p:cNvPr id="43040" name="TextBox 28"/>
              <p:cNvSpPr txBox="1">
                <a:spLocks noChangeArrowheads="1"/>
              </p:cNvSpPr>
              <p:nvPr/>
            </p:nvSpPr>
            <p:spPr bwMode="auto">
              <a:xfrm>
                <a:off x="476250" y="4321706"/>
                <a:ext cx="128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a:t>
                </a:r>
                <a:r>
                  <a:rPr lang="en-US" dirty="0" smtClean="0"/>
                  <a:t>main():</a:t>
                </a:r>
                <a:endParaRPr lang="en-SG" dirty="0"/>
              </a:p>
            </p:txBody>
          </p:sp>
        </p:grpSp>
      </p:grpSp>
      <p:grpSp>
        <p:nvGrpSpPr>
          <p:cNvPr id="5" name="Group 52"/>
          <p:cNvGrpSpPr>
            <a:grpSpLocks/>
          </p:cNvGrpSpPr>
          <p:nvPr/>
        </p:nvGrpSpPr>
        <p:grpSpPr bwMode="auto">
          <a:xfrm>
            <a:off x="308349" y="5156200"/>
            <a:ext cx="4554760" cy="987425"/>
            <a:chOff x="180753" y="5156200"/>
            <a:chExt cx="4554760" cy="987425"/>
          </a:xfrm>
        </p:grpSpPr>
        <p:sp>
          <p:nvSpPr>
            <p:cNvPr id="43026" name="TextBox 29"/>
            <p:cNvSpPr txBox="1">
              <a:spLocks noChangeArrowheads="1"/>
            </p:cNvSpPr>
            <p:nvPr/>
          </p:nvSpPr>
          <p:spPr bwMode="auto">
            <a:xfrm>
              <a:off x="180753" y="5497513"/>
              <a:ext cx="19178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a:t>
              </a:r>
              <a:r>
                <a:rPr lang="en-US" dirty="0" err="1" smtClean="0"/>
                <a:t>doubleArray</a:t>
              </a:r>
              <a:r>
                <a:rPr lang="en-US" dirty="0" smtClean="0"/>
                <a:t>():</a:t>
              </a:r>
              <a:endParaRPr lang="en-SG" dirty="0"/>
            </a:p>
          </p:txBody>
        </p:sp>
        <p:grpSp>
          <p:nvGrpSpPr>
            <p:cNvPr id="6" name="Group 92"/>
            <p:cNvGrpSpPr>
              <a:grpSpLocks/>
            </p:cNvGrpSpPr>
            <p:nvPr/>
          </p:nvGrpSpPr>
          <p:grpSpPr bwMode="auto">
            <a:xfrm>
              <a:off x="2212975" y="5489575"/>
              <a:ext cx="692150" cy="652463"/>
              <a:chOff x="1207276" y="4357974"/>
              <a:chExt cx="691922" cy="652401"/>
            </a:xfrm>
          </p:grpSpPr>
          <p:sp>
            <p:nvSpPr>
              <p:cNvPr id="43035" name="TextBox 31"/>
              <p:cNvSpPr txBox="1">
                <a:spLocks noChangeArrowheads="1"/>
              </p:cNvSpPr>
              <p:nvPr/>
            </p:nvSpPr>
            <p:spPr bwMode="auto">
              <a:xfrm>
                <a:off x="1207276" y="4357974"/>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sp>
            <p:nvSpPr>
              <p:cNvPr id="33" name="Rectangle 6"/>
              <p:cNvSpPr>
                <a:spLocks noChangeArrowheads="1"/>
              </p:cNvSpPr>
              <p:nvPr/>
            </p:nvSpPr>
            <p:spPr bwMode="auto">
              <a:xfrm>
                <a:off x="1361213" y="4667508"/>
                <a:ext cx="537985" cy="342867"/>
              </a:xfrm>
              <a:prstGeom prst="rect">
                <a:avLst/>
              </a:prstGeom>
              <a:solidFill>
                <a:schemeClr val="accent5">
                  <a:lumMod val="90000"/>
                </a:schemeClr>
              </a:solidFill>
              <a:ln w="12700" cap="sq" algn="ctr">
                <a:solidFill>
                  <a:schemeClr val="tx1"/>
                </a:solidFill>
                <a:round/>
                <a:headEnd type="none" w="sm" len="sm"/>
                <a:tailEnd type="none" w="sm" len="sm"/>
              </a:ln>
            </p:spPr>
            <p:txBody>
              <a:bodyPr/>
              <a:lstStyle/>
              <a:p>
                <a:pPr>
                  <a:defRPr/>
                </a:pPr>
                <a:endParaRPr lang="en-SG"/>
              </a:p>
            </p:txBody>
          </p:sp>
        </p:grpSp>
        <p:cxnSp>
          <p:nvCxnSpPr>
            <p:cNvPr id="43028" name="Straight Arrow Connector 33"/>
            <p:cNvCxnSpPr>
              <a:cxnSpLocks noChangeShapeType="1"/>
            </p:cNvCxnSpPr>
            <p:nvPr/>
          </p:nvCxnSpPr>
          <p:spPr bwMode="auto">
            <a:xfrm rot="5400000" flipH="1" flipV="1">
              <a:off x="2542382" y="5279231"/>
              <a:ext cx="831850" cy="585787"/>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7" name="Group 34"/>
            <p:cNvGrpSpPr>
              <a:grpSpLocks/>
            </p:cNvGrpSpPr>
            <p:nvPr/>
          </p:nvGrpSpPr>
          <p:grpSpPr bwMode="auto">
            <a:xfrm>
              <a:off x="3140075" y="5465763"/>
              <a:ext cx="669925" cy="654050"/>
              <a:chOff x="3307723" y="5929199"/>
              <a:chExt cx="669701" cy="654191"/>
            </a:xfrm>
          </p:grpSpPr>
          <p:sp>
            <p:nvSpPr>
              <p:cNvPr id="43033" name="TextBox 35"/>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size</a:t>
                </a:r>
                <a:endParaRPr lang="en-SG" sz="1400"/>
              </a:p>
            </p:txBody>
          </p:sp>
          <p:sp>
            <p:nvSpPr>
              <p:cNvPr id="43034" name="TextBox 36"/>
              <p:cNvSpPr txBox="1">
                <a:spLocks noChangeArrowheads="1"/>
              </p:cNvSpPr>
              <p:nvPr/>
            </p:nvSpPr>
            <p:spPr bwMode="auto">
              <a:xfrm>
                <a:off x="3423633" y="621405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4</a:t>
                </a:r>
                <a:endParaRPr lang="en-SG" dirty="0"/>
              </a:p>
            </p:txBody>
          </p:sp>
        </p:grpSp>
        <p:grpSp>
          <p:nvGrpSpPr>
            <p:cNvPr id="8" name="Group 41"/>
            <p:cNvGrpSpPr>
              <a:grpSpLocks/>
            </p:cNvGrpSpPr>
            <p:nvPr/>
          </p:nvGrpSpPr>
          <p:grpSpPr bwMode="auto">
            <a:xfrm>
              <a:off x="4065588" y="5489575"/>
              <a:ext cx="669925" cy="654050"/>
              <a:chOff x="3307723" y="5929199"/>
              <a:chExt cx="669701" cy="654191"/>
            </a:xfrm>
          </p:grpSpPr>
          <p:sp>
            <p:nvSpPr>
              <p:cNvPr id="43031" name="TextBox 42"/>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i</a:t>
                </a:r>
                <a:endParaRPr lang="en-SG" sz="1400"/>
              </a:p>
            </p:txBody>
          </p:sp>
          <p:sp>
            <p:nvSpPr>
              <p:cNvPr id="43032" name="TextBox 43"/>
              <p:cNvSpPr txBox="1">
                <a:spLocks noChangeArrowheads="1"/>
              </p:cNvSpPr>
              <p:nvPr/>
            </p:nvSpPr>
            <p:spPr bwMode="auto">
              <a:xfrm>
                <a:off x="3423633" y="621405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grpSp>
      </p:grpSp>
      <p:sp>
        <p:nvSpPr>
          <p:cNvPr id="44049" name="TextBox 48"/>
          <p:cNvSpPr txBox="1">
            <a:spLocks noChangeArrowheads="1"/>
          </p:cNvSpPr>
          <p:nvPr/>
        </p:nvSpPr>
        <p:spPr bwMode="auto">
          <a:xfrm>
            <a:off x="3169246" y="4816475"/>
            <a:ext cx="446088"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88</a:t>
            </a:r>
            <a:endParaRPr lang="en-SG" sz="1600">
              <a:solidFill>
                <a:srgbClr val="800000"/>
              </a:solidFill>
            </a:endParaRPr>
          </a:p>
        </p:txBody>
      </p:sp>
      <p:sp>
        <p:nvSpPr>
          <p:cNvPr id="44051" name="TextBox 50"/>
          <p:cNvSpPr txBox="1">
            <a:spLocks noChangeArrowheads="1"/>
          </p:cNvSpPr>
          <p:nvPr/>
        </p:nvSpPr>
        <p:spPr bwMode="auto">
          <a:xfrm>
            <a:off x="3680421" y="4805363"/>
            <a:ext cx="417513"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18</a:t>
            </a:r>
            <a:endParaRPr lang="en-SG" sz="1600">
              <a:solidFill>
                <a:srgbClr val="800000"/>
              </a:solidFill>
            </a:endParaRPr>
          </a:p>
        </p:txBody>
      </p:sp>
      <p:sp>
        <p:nvSpPr>
          <p:cNvPr id="44052" name="TextBox 51"/>
          <p:cNvSpPr txBox="1">
            <a:spLocks noChangeArrowheads="1"/>
          </p:cNvSpPr>
          <p:nvPr/>
        </p:nvSpPr>
        <p:spPr bwMode="auto">
          <a:xfrm>
            <a:off x="4190488" y="4799013"/>
            <a:ext cx="433388"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dirty="0">
                <a:solidFill>
                  <a:srgbClr val="800000"/>
                </a:solidFill>
              </a:rPr>
              <a:t>34</a:t>
            </a:r>
            <a:endParaRPr lang="en-SG" sz="1600" dirty="0">
              <a:solidFill>
                <a:srgbClr val="800000"/>
              </a:solidFill>
            </a:endParaRPr>
          </a:p>
        </p:txBody>
      </p:sp>
      <p:sp>
        <p:nvSpPr>
          <p:cNvPr id="44053" name="TextBox 52"/>
          <p:cNvSpPr txBox="1">
            <a:spLocks noChangeArrowheads="1"/>
          </p:cNvSpPr>
          <p:nvPr/>
        </p:nvSpPr>
        <p:spPr bwMode="auto">
          <a:xfrm>
            <a:off x="4732305" y="4810125"/>
            <a:ext cx="350838"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2</a:t>
            </a:r>
            <a:endParaRPr lang="en-SG" sz="1600">
              <a:solidFill>
                <a:srgbClr val="800000"/>
              </a:solidFill>
            </a:endParaRPr>
          </a:p>
        </p:txBody>
      </p:sp>
      <p:sp>
        <p:nvSpPr>
          <p:cNvPr id="44056" name="TextBox 55"/>
          <p:cNvSpPr txBox="1">
            <a:spLocks noChangeArrowheads="1"/>
          </p:cNvSpPr>
          <p:nvPr/>
        </p:nvSpPr>
        <p:spPr bwMode="auto">
          <a:xfrm>
            <a:off x="4396384" y="5786438"/>
            <a:ext cx="31591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0</a:t>
            </a:r>
            <a:endParaRPr lang="en-SG" sz="1600">
              <a:solidFill>
                <a:srgbClr val="993366"/>
              </a:solidFill>
            </a:endParaRPr>
          </a:p>
        </p:txBody>
      </p:sp>
      <p:sp>
        <p:nvSpPr>
          <p:cNvPr id="44048" name="TextBox 47"/>
          <p:cNvSpPr txBox="1">
            <a:spLocks noChangeArrowheads="1"/>
          </p:cNvSpPr>
          <p:nvPr/>
        </p:nvSpPr>
        <p:spPr bwMode="auto">
          <a:xfrm>
            <a:off x="4390034" y="5807075"/>
            <a:ext cx="382587"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1</a:t>
            </a:r>
            <a:endParaRPr lang="en-SG" sz="1600">
              <a:solidFill>
                <a:srgbClr val="993366"/>
              </a:solidFill>
            </a:endParaRPr>
          </a:p>
        </p:txBody>
      </p:sp>
      <p:sp>
        <p:nvSpPr>
          <p:cNvPr id="44050" name="TextBox 49"/>
          <p:cNvSpPr txBox="1">
            <a:spLocks noChangeArrowheads="1"/>
          </p:cNvSpPr>
          <p:nvPr/>
        </p:nvSpPr>
        <p:spPr bwMode="auto">
          <a:xfrm>
            <a:off x="4348759" y="5791200"/>
            <a:ext cx="423862"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dirty="0">
                <a:solidFill>
                  <a:srgbClr val="993366"/>
                </a:solidFill>
              </a:rPr>
              <a:t>2</a:t>
            </a:r>
            <a:endParaRPr lang="en-SG" sz="1600" dirty="0">
              <a:solidFill>
                <a:srgbClr val="993366"/>
              </a:solidFill>
            </a:endParaRPr>
          </a:p>
        </p:txBody>
      </p:sp>
      <p:sp>
        <p:nvSpPr>
          <p:cNvPr id="44054" name="TextBox 53"/>
          <p:cNvSpPr txBox="1">
            <a:spLocks noChangeArrowheads="1"/>
          </p:cNvSpPr>
          <p:nvPr/>
        </p:nvSpPr>
        <p:spPr bwMode="auto">
          <a:xfrm>
            <a:off x="4377334" y="5802313"/>
            <a:ext cx="34766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3</a:t>
            </a:r>
            <a:endParaRPr lang="en-SG" sz="1600">
              <a:solidFill>
                <a:srgbClr val="993366"/>
              </a:solidFill>
            </a:endParaRPr>
          </a:p>
        </p:txBody>
      </p:sp>
      <p:sp>
        <p:nvSpPr>
          <p:cNvPr id="44055" name="TextBox 54"/>
          <p:cNvSpPr txBox="1">
            <a:spLocks noChangeArrowheads="1"/>
          </p:cNvSpPr>
          <p:nvPr/>
        </p:nvSpPr>
        <p:spPr bwMode="auto">
          <a:xfrm>
            <a:off x="4383684" y="5788025"/>
            <a:ext cx="31591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dirty="0">
                <a:solidFill>
                  <a:srgbClr val="993366"/>
                </a:solidFill>
              </a:rPr>
              <a:t>4</a:t>
            </a:r>
            <a:endParaRPr lang="en-SG" sz="1600" dirty="0">
              <a:solidFill>
                <a:srgbClr val="993366"/>
              </a:solidFill>
            </a:endParaRPr>
          </a:p>
        </p:txBody>
      </p:sp>
      <p:sp>
        <p:nvSpPr>
          <p:cNvPr id="4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7"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30</a:t>
            </a:fld>
            <a:endParaRPr lang="en-US" sz="1000" dirty="0"/>
          </a:p>
        </p:txBody>
      </p:sp>
      <p:sp>
        <p:nvSpPr>
          <p:cNvPr id="11" name="Title 10"/>
          <p:cNvSpPr>
            <a:spLocks noGrp="1"/>
          </p:cNvSpPr>
          <p:nvPr>
            <p:ph type="title"/>
          </p:nvPr>
        </p:nvSpPr>
        <p:spPr/>
        <p:txBody>
          <a:bodyPr/>
          <a:lstStyle/>
          <a:p>
            <a:r>
              <a:rPr lang="en-GB" dirty="0" smtClean="0"/>
              <a:t>Modifying </a:t>
            </a:r>
            <a:r>
              <a:rPr lang="en-GB" dirty="0"/>
              <a:t>Array Arguments (2/2)</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56"/>
                                        </p:tgtEl>
                                        <p:attrNameLst>
                                          <p:attrName>style.visibility</p:attrName>
                                        </p:attrNameLst>
                                      </p:cBhvr>
                                      <p:to>
                                        <p:strVal val="visible"/>
                                      </p:to>
                                    </p:set>
                                    <p:animEffect transition="in" filter="dissolve">
                                      <p:cBhvr>
                                        <p:cTn id="22" dur="500"/>
                                        <p:tgtEl>
                                          <p:spTgt spid="44056"/>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4049"/>
                                        </p:tgtEl>
                                        <p:attrNameLst>
                                          <p:attrName>style.visibility</p:attrName>
                                        </p:attrNameLst>
                                      </p:cBhvr>
                                      <p:to>
                                        <p:strVal val="visible"/>
                                      </p:to>
                                    </p:set>
                                    <p:animEffect transition="in" filter="dissolve">
                                      <p:cBhvr>
                                        <p:cTn id="26" dur="500"/>
                                        <p:tgtEl>
                                          <p:spTgt spid="440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4048"/>
                                        </p:tgtEl>
                                        <p:attrNameLst>
                                          <p:attrName>style.visibility</p:attrName>
                                        </p:attrNameLst>
                                      </p:cBhvr>
                                      <p:to>
                                        <p:strVal val="visible"/>
                                      </p:to>
                                    </p:set>
                                    <p:animEffect transition="in" filter="dissolve">
                                      <p:cBhvr>
                                        <p:cTn id="31" dur="500"/>
                                        <p:tgtEl>
                                          <p:spTgt spid="44048"/>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4051"/>
                                        </p:tgtEl>
                                        <p:attrNameLst>
                                          <p:attrName>style.visibility</p:attrName>
                                        </p:attrNameLst>
                                      </p:cBhvr>
                                      <p:to>
                                        <p:strVal val="visible"/>
                                      </p:to>
                                    </p:set>
                                    <p:animEffect transition="in" filter="dissolve">
                                      <p:cBhvr>
                                        <p:cTn id="35" dur="500"/>
                                        <p:tgtEl>
                                          <p:spTgt spid="440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4050"/>
                                        </p:tgtEl>
                                        <p:attrNameLst>
                                          <p:attrName>style.visibility</p:attrName>
                                        </p:attrNameLst>
                                      </p:cBhvr>
                                      <p:to>
                                        <p:strVal val="visible"/>
                                      </p:to>
                                    </p:set>
                                    <p:animEffect transition="in" filter="dissolve">
                                      <p:cBhvr>
                                        <p:cTn id="40" dur="500"/>
                                        <p:tgtEl>
                                          <p:spTgt spid="44050"/>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44052"/>
                                        </p:tgtEl>
                                        <p:attrNameLst>
                                          <p:attrName>style.visibility</p:attrName>
                                        </p:attrNameLst>
                                      </p:cBhvr>
                                      <p:to>
                                        <p:strVal val="visible"/>
                                      </p:to>
                                    </p:set>
                                    <p:animEffect transition="in" filter="dissolve">
                                      <p:cBhvr>
                                        <p:cTn id="44" dur="500"/>
                                        <p:tgtEl>
                                          <p:spTgt spid="440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4054"/>
                                        </p:tgtEl>
                                        <p:attrNameLst>
                                          <p:attrName>style.visibility</p:attrName>
                                        </p:attrNameLst>
                                      </p:cBhvr>
                                      <p:to>
                                        <p:strVal val="visible"/>
                                      </p:to>
                                    </p:set>
                                    <p:animEffect transition="in" filter="dissolve">
                                      <p:cBhvr>
                                        <p:cTn id="49" dur="500"/>
                                        <p:tgtEl>
                                          <p:spTgt spid="44054"/>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44053"/>
                                        </p:tgtEl>
                                        <p:attrNameLst>
                                          <p:attrName>style.visibility</p:attrName>
                                        </p:attrNameLst>
                                      </p:cBhvr>
                                      <p:to>
                                        <p:strVal val="visible"/>
                                      </p:to>
                                    </p:set>
                                    <p:animEffect transition="in" filter="dissolve">
                                      <p:cBhvr>
                                        <p:cTn id="53" dur="500"/>
                                        <p:tgtEl>
                                          <p:spTgt spid="440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4055"/>
                                        </p:tgtEl>
                                        <p:attrNameLst>
                                          <p:attrName>style.visibility</p:attrName>
                                        </p:attrNameLst>
                                      </p:cBhvr>
                                      <p:to>
                                        <p:strVal val="visible"/>
                                      </p:to>
                                    </p:set>
                                    <p:animEffect transition="in" filter="dissolve">
                                      <p:cBhvr>
                                        <p:cTn id="58"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049" grpId="0" animBg="1"/>
      <p:bldP spid="44051" grpId="0" animBg="1"/>
      <p:bldP spid="44052" grpId="0" animBg="1"/>
      <p:bldP spid="44053" grpId="0" animBg="1"/>
      <p:bldP spid="44056" grpId="0" animBg="1"/>
      <p:bldP spid="44048" grpId="0" animBg="1"/>
      <p:bldP spid="44050" grpId="0" animBg="1"/>
      <p:bldP spid="44054" grpId="0" animBg="1"/>
      <p:bldP spid="440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8229600" cy="2616101"/>
          </a:xfrm>
        </p:spPr>
        <p:txBody>
          <a:bodyPr wrap="square">
            <a:spAutoFit/>
          </a:bodyPr>
          <a:lstStyle/>
          <a:p>
            <a:r>
              <a:rPr lang="en-SG" dirty="0" smtClean="0">
                <a:solidFill>
                  <a:schemeClr val="tx1"/>
                </a:solidFill>
              </a:rPr>
              <a:t>Let’s re-write </a:t>
            </a:r>
            <a:r>
              <a:rPr lang="en-SG" dirty="0" smtClean="0"/>
              <a:t>Ex#1 Week7_ReversePrint.c</a:t>
            </a:r>
            <a:r>
              <a:rPr lang="en-SG" dirty="0" smtClean="0">
                <a:solidFill>
                  <a:schemeClr val="tx1"/>
                </a:solidFill>
              </a:rPr>
              <a:t> into </a:t>
            </a:r>
            <a:r>
              <a:rPr lang="en-US" dirty="0" smtClean="0">
                <a:solidFill>
                  <a:schemeClr val="tx1"/>
                </a:solidFill>
              </a:rPr>
              <a:t>a modular version</a:t>
            </a:r>
            <a:r>
              <a:rPr lang="en-SG" dirty="0" smtClean="0"/>
              <a:t> Week7_ReversePrintModular.c</a:t>
            </a:r>
            <a:r>
              <a:rPr lang="en-SG" dirty="0" smtClean="0">
                <a:solidFill>
                  <a:schemeClr val="tx1"/>
                </a:solidFill>
              </a:rPr>
              <a:t>.</a:t>
            </a:r>
          </a:p>
          <a:p>
            <a:pPr>
              <a:spcBef>
                <a:spcPts val="1200"/>
              </a:spcBef>
            </a:pPr>
            <a:r>
              <a:rPr lang="en-US" dirty="0" smtClean="0">
                <a:solidFill>
                  <a:schemeClr val="tx1"/>
                </a:solidFill>
              </a:rPr>
              <a:t>The program should contain a function called </a:t>
            </a:r>
            <a:r>
              <a:rPr lang="en-US" dirty="0" err="1" smtClean="0"/>
              <a:t>reversePrint</a:t>
            </a:r>
            <a:r>
              <a:rPr lang="en-US" dirty="0" smtClean="0"/>
              <a:t>()</a:t>
            </a:r>
            <a:r>
              <a:rPr lang="en-US" dirty="0" smtClean="0">
                <a:solidFill>
                  <a:schemeClr val="tx1"/>
                </a:solidFill>
              </a:rPr>
              <a:t> that takes in an array and its size, reversely print out elements in that array.</a:t>
            </a:r>
            <a:endParaRPr lang="en-US" dirty="0">
              <a:solidFill>
                <a:schemeClr val="tx1"/>
              </a:solidFill>
            </a:endParaRPr>
          </a:p>
          <a:p>
            <a:pPr>
              <a:spcBef>
                <a:spcPts val="1200"/>
              </a:spcBef>
            </a:pPr>
            <a:r>
              <a:rPr lang="en-US" dirty="0" smtClean="0">
                <a:solidFill>
                  <a:schemeClr val="tx1"/>
                </a:solidFill>
              </a:rPr>
              <a:t>Sample run:</a:t>
            </a:r>
            <a:endParaRPr lang="en-SG" dirty="0">
              <a:solidFill>
                <a:schemeClr val="tx1"/>
              </a:solidFill>
            </a:endParaRPr>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2" name="TextBox 11"/>
          <p:cNvSpPr txBox="1"/>
          <p:nvPr/>
        </p:nvSpPr>
        <p:spPr>
          <a:xfrm>
            <a:off x="1171575" y="4175583"/>
            <a:ext cx="6659563" cy="923330"/>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US" sz="1800" dirty="0" smtClean="0">
                <a:solidFill>
                  <a:schemeClr val="tx1"/>
                </a:solidFill>
              </a:rPr>
              <a:t>Enter size of array (&lt;=10): </a:t>
            </a:r>
            <a:r>
              <a:rPr lang="en-US" sz="1800" dirty="0" smtClean="0">
                <a:solidFill>
                  <a:srgbClr val="0000FF"/>
                </a:solidFill>
              </a:rPr>
              <a:t>5</a:t>
            </a:r>
          </a:p>
          <a:p>
            <a:r>
              <a:rPr lang="en-US" sz="1800" dirty="0" smtClean="0">
                <a:solidFill>
                  <a:schemeClr val="tx1"/>
                </a:solidFill>
              </a:rPr>
              <a:t>Enter 5 elements: </a:t>
            </a:r>
            <a:r>
              <a:rPr lang="en-US" sz="1800" dirty="0" smtClean="0">
                <a:solidFill>
                  <a:srgbClr val="0000FF"/>
                </a:solidFill>
              </a:rPr>
              <a:t>1 -2 3 8 6</a:t>
            </a:r>
            <a:endParaRPr lang="en-US" sz="1800" dirty="0">
              <a:solidFill>
                <a:srgbClr val="0000FF"/>
              </a:solidFill>
            </a:endParaRPr>
          </a:p>
          <a:p>
            <a:r>
              <a:rPr lang="en-US" sz="1800" dirty="0" smtClean="0"/>
              <a:t>Reverse printing: 6 8 3 -2 1</a:t>
            </a:r>
            <a:endParaRPr lang="en-US" sz="1800" dirty="0"/>
          </a:p>
        </p:txBody>
      </p:sp>
      <p:sp>
        <p:nvSpPr>
          <p:cNvPr id="9"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31</a:t>
            </a:fld>
            <a:endParaRPr lang="en-US" sz="1000" dirty="0"/>
          </a:p>
        </p:txBody>
      </p:sp>
      <p:sp>
        <p:nvSpPr>
          <p:cNvPr id="2" name="Title 1"/>
          <p:cNvSpPr>
            <a:spLocks noGrp="1"/>
          </p:cNvSpPr>
          <p:nvPr>
            <p:ph type="title"/>
          </p:nvPr>
        </p:nvSpPr>
        <p:spPr/>
        <p:txBody>
          <a:bodyPr/>
          <a:lstStyle/>
          <a:p>
            <a:r>
              <a:rPr lang="en-GB" dirty="0" smtClean="0"/>
              <a:t>Exercise #3: Reversely Printing Modular</a:t>
            </a:r>
            <a:endParaRPr lang="en-SG" dirty="0"/>
          </a:p>
        </p:txBody>
      </p:sp>
      <p:grpSp>
        <p:nvGrpSpPr>
          <p:cNvPr id="3" name="Group 36"/>
          <p:cNvGrpSpPr/>
          <p:nvPr/>
        </p:nvGrpSpPr>
        <p:grpSpPr>
          <a:xfrm>
            <a:off x="1140719" y="5391138"/>
            <a:ext cx="6705661" cy="755575"/>
            <a:chOff x="1140719" y="5391138"/>
            <a:chExt cx="6705661" cy="755575"/>
          </a:xfrm>
        </p:grpSpPr>
        <p:grpSp>
          <p:nvGrpSpPr>
            <p:cNvPr id="5" name="Group 35"/>
            <p:cNvGrpSpPr/>
            <p:nvPr/>
          </p:nvGrpSpPr>
          <p:grpSpPr>
            <a:xfrm>
              <a:off x="1140719" y="5771179"/>
              <a:ext cx="6565065" cy="375534"/>
              <a:chOff x="1140719" y="5771179"/>
              <a:chExt cx="6565065" cy="375534"/>
            </a:xfrm>
          </p:grpSpPr>
          <p:sp>
            <p:nvSpPr>
              <p:cNvPr id="24" name="Rectangle 16"/>
              <p:cNvSpPr>
                <a:spLocks noChangeArrowheads="1"/>
              </p:cNvSpPr>
              <p:nvPr/>
            </p:nvSpPr>
            <p:spPr bwMode="auto">
              <a:xfrm>
                <a:off x="1987618"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-2</a:t>
                </a:r>
                <a:endParaRPr lang="en-SG" dirty="0"/>
              </a:p>
            </p:txBody>
          </p:sp>
          <p:sp>
            <p:nvSpPr>
              <p:cNvPr id="25" name="Rectangle 16"/>
              <p:cNvSpPr>
                <a:spLocks noChangeArrowheads="1"/>
              </p:cNvSpPr>
              <p:nvPr/>
            </p:nvSpPr>
            <p:spPr bwMode="auto">
              <a:xfrm>
                <a:off x="5425160" y="5771183"/>
                <a:ext cx="537183" cy="35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round/>
                    <a:headEnd type="none" w="sm" len="sm"/>
                    <a:tailEnd type="none" w="sm" len="sm"/>
                  </a14:hiddenLine>
                </a:ext>
              </a:extLst>
            </p:spPr>
            <p:txBody>
              <a:bodyPr/>
              <a:lstStyle/>
              <a:p>
                <a:pPr algn="ctr"/>
                <a:r>
                  <a:rPr lang="en-US" sz="2400" b="1" dirty="0"/>
                  <a:t>…</a:t>
                </a:r>
                <a:endParaRPr lang="en-SG" sz="2400" b="1" dirty="0"/>
              </a:p>
            </p:txBody>
          </p:sp>
          <p:sp>
            <p:nvSpPr>
              <p:cNvPr id="26" name="Rectangle 16"/>
              <p:cNvSpPr>
                <a:spLocks noChangeArrowheads="1"/>
              </p:cNvSpPr>
              <p:nvPr/>
            </p:nvSpPr>
            <p:spPr bwMode="auto">
              <a:xfrm>
                <a:off x="2837881"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3</a:t>
                </a:r>
                <a:endParaRPr lang="en-SG" dirty="0"/>
              </a:p>
            </p:txBody>
          </p:sp>
          <p:sp>
            <p:nvSpPr>
              <p:cNvPr id="27" name="Rectangle 16"/>
              <p:cNvSpPr>
                <a:spLocks noChangeArrowheads="1"/>
              </p:cNvSpPr>
              <p:nvPr/>
            </p:nvSpPr>
            <p:spPr bwMode="auto">
              <a:xfrm>
                <a:off x="1140719"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1</a:t>
                </a:r>
                <a:endParaRPr lang="en-SG" dirty="0"/>
              </a:p>
            </p:txBody>
          </p:sp>
          <p:sp>
            <p:nvSpPr>
              <p:cNvPr id="28" name="Rectangle 16"/>
              <p:cNvSpPr>
                <a:spLocks noChangeArrowheads="1"/>
              </p:cNvSpPr>
              <p:nvPr/>
            </p:nvSpPr>
            <p:spPr bwMode="auto">
              <a:xfrm>
                <a:off x="3691207"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8</a:t>
                </a:r>
                <a:endParaRPr lang="en-SG" dirty="0"/>
              </a:p>
            </p:txBody>
          </p:sp>
          <p:sp>
            <p:nvSpPr>
              <p:cNvPr id="30" name="Rectangle 16"/>
              <p:cNvSpPr>
                <a:spLocks noChangeArrowheads="1"/>
              </p:cNvSpPr>
              <p:nvPr/>
            </p:nvSpPr>
            <p:spPr bwMode="auto">
              <a:xfrm>
                <a:off x="6011988"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31" name="Rectangle 16"/>
              <p:cNvSpPr>
                <a:spLocks noChangeArrowheads="1"/>
              </p:cNvSpPr>
              <p:nvPr/>
            </p:nvSpPr>
            <p:spPr bwMode="auto">
              <a:xfrm>
                <a:off x="6858886" y="5771183"/>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32" name="Rectangle 16"/>
              <p:cNvSpPr>
                <a:spLocks noChangeArrowheads="1"/>
              </p:cNvSpPr>
              <p:nvPr/>
            </p:nvSpPr>
            <p:spPr bwMode="auto">
              <a:xfrm>
                <a:off x="4540311" y="5771179"/>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dirty="0" smtClean="0"/>
                  <a:t>6</a:t>
                </a:r>
                <a:endParaRPr lang="en-SG" dirty="0"/>
              </a:p>
            </p:txBody>
          </p:sp>
        </p:grpSp>
        <p:grpSp>
          <p:nvGrpSpPr>
            <p:cNvPr id="6" name="Group 34"/>
            <p:cNvGrpSpPr/>
            <p:nvPr/>
          </p:nvGrpSpPr>
          <p:grpSpPr>
            <a:xfrm>
              <a:off x="1140719" y="5391138"/>
              <a:ext cx="6705661" cy="369336"/>
              <a:chOff x="1140719" y="5391138"/>
              <a:chExt cx="6705661" cy="369336"/>
            </a:xfrm>
          </p:grpSpPr>
          <p:sp>
            <p:nvSpPr>
              <p:cNvPr id="18" name="TextBox 15"/>
              <p:cNvSpPr txBox="1">
                <a:spLocks noChangeArrowheads="1"/>
              </p:cNvSpPr>
              <p:nvPr/>
            </p:nvSpPr>
            <p:spPr bwMode="auto">
              <a:xfrm>
                <a:off x="1140719" y="5391142"/>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arr[0</a:t>
                </a:r>
                <a:r>
                  <a:rPr lang="en-US" dirty="0" smtClean="0">
                    <a:solidFill>
                      <a:srgbClr val="C00000"/>
                    </a:solidFill>
                    <a:latin typeface="Calibri" pitchFamily="34" charset="0"/>
                    <a:cs typeface="Courier New" pitchFamily="49" charset="0"/>
                  </a:rPr>
                  <a:t>]</a:t>
                </a:r>
                <a:endParaRPr lang="en-SG" dirty="0">
                  <a:solidFill>
                    <a:srgbClr val="C00000"/>
                  </a:solidFill>
                  <a:latin typeface="Calibri" pitchFamily="34" charset="0"/>
                  <a:cs typeface="Courier New" pitchFamily="49" charset="0"/>
                </a:endParaRPr>
              </a:p>
            </p:txBody>
          </p:sp>
          <p:sp>
            <p:nvSpPr>
              <p:cNvPr id="19" name="TextBox 23"/>
              <p:cNvSpPr txBox="1">
                <a:spLocks noChangeArrowheads="1"/>
              </p:cNvSpPr>
              <p:nvPr/>
            </p:nvSpPr>
            <p:spPr bwMode="auto">
              <a:xfrm>
                <a:off x="5456879" y="5391142"/>
                <a:ext cx="4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dirty="0"/>
                  <a:t>…</a:t>
                </a:r>
                <a:endParaRPr lang="en-SG" b="1" dirty="0"/>
              </a:p>
            </p:txBody>
          </p:sp>
          <p:sp>
            <p:nvSpPr>
              <p:cNvPr id="20" name="TextBox 15"/>
              <p:cNvSpPr txBox="1">
                <a:spLocks noChangeArrowheads="1"/>
              </p:cNvSpPr>
              <p:nvPr/>
            </p:nvSpPr>
            <p:spPr bwMode="auto">
              <a:xfrm>
                <a:off x="1987618" y="5391142"/>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[1]</a:t>
                </a:r>
                <a:endParaRPr lang="en-SG" sz="1400" dirty="0">
                  <a:solidFill>
                    <a:srgbClr val="C00000"/>
                  </a:solidFill>
                  <a:latin typeface="Calibri" pitchFamily="34" charset="0"/>
                  <a:cs typeface="Courier New" pitchFamily="49" charset="0"/>
                </a:endParaRPr>
              </a:p>
            </p:txBody>
          </p:sp>
          <p:sp>
            <p:nvSpPr>
              <p:cNvPr id="21" name="TextBox 15"/>
              <p:cNvSpPr txBox="1">
                <a:spLocks noChangeArrowheads="1"/>
              </p:cNvSpPr>
              <p:nvPr/>
            </p:nvSpPr>
            <p:spPr bwMode="auto">
              <a:xfrm>
                <a:off x="2831747" y="5391142"/>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[2]</a:t>
                </a:r>
                <a:endParaRPr lang="en-SG" dirty="0">
                  <a:solidFill>
                    <a:srgbClr val="C00000"/>
                  </a:solidFill>
                  <a:latin typeface="Calibri" pitchFamily="34" charset="0"/>
                  <a:cs typeface="Courier New" pitchFamily="49" charset="0"/>
                </a:endParaRPr>
              </a:p>
            </p:txBody>
          </p:sp>
          <p:sp>
            <p:nvSpPr>
              <p:cNvPr id="22" name="TextBox 15"/>
              <p:cNvSpPr txBox="1">
                <a:spLocks noChangeArrowheads="1"/>
              </p:cNvSpPr>
              <p:nvPr/>
            </p:nvSpPr>
            <p:spPr bwMode="auto">
              <a:xfrm>
                <a:off x="5861771" y="5391142"/>
                <a:ext cx="1018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[8]</a:t>
                </a:r>
                <a:endParaRPr lang="en-SG" dirty="0" err="1" smtClean="0">
                  <a:solidFill>
                    <a:srgbClr val="C00000"/>
                  </a:solidFill>
                  <a:latin typeface="Calibri" pitchFamily="34" charset="0"/>
                  <a:cs typeface="Courier New" pitchFamily="49" charset="0"/>
                </a:endParaRPr>
              </a:p>
            </p:txBody>
          </p:sp>
          <p:sp>
            <p:nvSpPr>
              <p:cNvPr id="23" name="TextBox 15"/>
              <p:cNvSpPr txBox="1">
                <a:spLocks noChangeArrowheads="1"/>
              </p:cNvSpPr>
              <p:nvPr/>
            </p:nvSpPr>
            <p:spPr bwMode="auto">
              <a:xfrm>
                <a:off x="6827493" y="5391142"/>
                <a:ext cx="1018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[9]</a:t>
                </a:r>
                <a:endParaRPr lang="en-SG" dirty="0" err="1" smtClean="0">
                  <a:solidFill>
                    <a:srgbClr val="C00000"/>
                  </a:solidFill>
                  <a:latin typeface="Calibri" pitchFamily="34" charset="0"/>
                  <a:cs typeface="Courier New" pitchFamily="49" charset="0"/>
                </a:endParaRPr>
              </a:p>
            </p:txBody>
          </p:sp>
          <p:sp>
            <p:nvSpPr>
              <p:cNvPr id="33" name="TextBox 15"/>
              <p:cNvSpPr txBox="1">
                <a:spLocks noChangeArrowheads="1"/>
              </p:cNvSpPr>
              <p:nvPr/>
            </p:nvSpPr>
            <p:spPr bwMode="auto">
              <a:xfrm>
                <a:off x="3696716" y="5391138"/>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[3]</a:t>
                </a:r>
                <a:endParaRPr lang="en-SG" sz="1400" dirty="0">
                  <a:solidFill>
                    <a:srgbClr val="C00000"/>
                  </a:solidFill>
                  <a:latin typeface="Calibri" pitchFamily="34" charset="0"/>
                  <a:cs typeface="Courier New" pitchFamily="49" charset="0"/>
                </a:endParaRPr>
              </a:p>
            </p:txBody>
          </p:sp>
          <p:sp>
            <p:nvSpPr>
              <p:cNvPr id="34" name="TextBox 15"/>
              <p:cNvSpPr txBox="1">
                <a:spLocks noChangeArrowheads="1"/>
              </p:cNvSpPr>
              <p:nvPr/>
            </p:nvSpPr>
            <p:spPr bwMode="auto">
              <a:xfrm>
                <a:off x="4540845" y="5391138"/>
                <a:ext cx="846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err="1" smtClean="0">
                    <a:solidFill>
                      <a:srgbClr val="C00000"/>
                    </a:solidFill>
                    <a:latin typeface="Calibri" pitchFamily="34" charset="0"/>
                    <a:cs typeface="Courier New" pitchFamily="49" charset="0"/>
                  </a:rPr>
                  <a:t>arr</a:t>
                </a:r>
                <a:r>
                  <a:rPr lang="en-US" dirty="0" smtClean="0">
                    <a:solidFill>
                      <a:srgbClr val="C00000"/>
                    </a:solidFill>
                    <a:latin typeface="Calibri" pitchFamily="34" charset="0"/>
                    <a:cs typeface="Courier New" pitchFamily="49" charset="0"/>
                  </a:rPr>
                  <a:t>[4]</a:t>
                </a:r>
                <a:endParaRPr lang="en-SG" dirty="0">
                  <a:solidFill>
                    <a:srgbClr val="C00000"/>
                  </a:solidFill>
                  <a:latin typeface="Calibri" pitchFamily="34" charset="0"/>
                  <a:cs typeface="Courier New" pitchFamily="49"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711785"/>
          </a:xfrm>
        </p:spPr>
        <p:txBody>
          <a:bodyPr>
            <a:spAutoFit/>
          </a:bodyPr>
          <a:lstStyle/>
          <a:p>
            <a:r>
              <a:rPr lang="en-US" sz="2200" dirty="0" smtClean="0">
                <a:solidFill>
                  <a:schemeClr val="tx1"/>
                </a:solidFill>
              </a:rPr>
              <a:t>Consider two arrays </a:t>
            </a:r>
            <a:r>
              <a:rPr lang="en-US" sz="2200" dirty="0" err="1">
                <a:solidFill>
                  <a:srgbClr val="C00000"/>
                </a:solidFill>
                <a:latin typeface="Calibri" pitchFamily="34" charset="0"/>
              </a:rPr>
              <a:t>arrA</a:t>
            </a:r>
            <a:r>
              <a:rPr lang="en-US" sz="2200" dirty="0" smtClean="0"/>
              <a:t> </a:t>
            </a:r>
            <a:r>
              <a:rPr lang="en-US" sz="2200" dirty="0" smtClean="0">
                <a:solidFill>
                  <a:schemeClr val="tx1"/>
                </a:solidFill>
              </a:rPr>
              <a:t>and </a:t>
            </a:r>
            <a:r>
              <a:rPr lang="en-US" sz="2200" dirty="0" err="1">
                <a:solidFill>
                  <a:srgbClr val="C00000"/>
                </a:solidFill>
                <a:latin typeface="Calibri" pitchFamily="34" charset="0"/>
              </a:rPr>
              <a:t>arrB</a:t>
            </a:r>
            <a:r>
              <a:rPr lang="en-US" sz="2200" dirty="0" smtClean="0"/>
              <a:t> </a:t>
            </a:r>
            <a:r>
              <a:rPr lang="en-US" sz="2200" dirty="0" smtClean="0">
                <a:solidFill>
                  <a:schemeClr val="tx1"/>
                </a:solidFill>
              </a:rPr>
              <a:t>of </a:t>
            </a:r>
            <a:r>
              <a:rPr lang="en-US" sz="2200" u="sng" dirty="0" smtClean="0">
                <a:solidFill>
                  <a:schemeClr val="tx1"/>
                </a:solidFill>
              </a:rPr>
              <a:t>distinct</a:t>
            </a:r>
            <a:r>
              <a:rPr lang="en-US" sz="2200" dirty="0" smtClean="0">
                <a:solidFill>
                  <a:schemeClr val="tx1"/>
                </a:solidFill>
              </a:rPr>
              <a:t> </a:t>
            </a:r>
            <a:r>
              <a:rPr lang="en-US" sz="2200" i="1" dirty="0" err="1" smtClean="0">
                <a:solidFill>
                  <a:schemeClr val="tx1"/>
                </a:solidFill>
              </a:rPr>
              <a:t>int</a:t>
            </a:r>
            <a:r>
              <a:rPr lang="en-US" sz="2200" dirty="0" smtClean="0">
                <a:solidFill>
                  <a:schemeClr val="tx1"/>
                </a:solidFill>
              </a:rPr>
              <a:t> values, where their sizes are </a:t>
            </a:r>
            <a:r>
              <a:rPr lang="en-US" sz="2200" dirty="0" err="1">
                <a:solidFill>
                  <a:srgbClr val="C00000"/>
                </a:solidFill>
                <a:latin typeface="Calibri" pitchFamily="34" charset="0"/>
              </a:rPr>
              <a:t>sizeA</a:t>
            </a:r>
            <a:r>
              <a:rPr lang="en-US" sz="2200" dirty="0" smtClean="0"/>
              <a:t> </a:t>
            </a:r>
            <a:r>
              <a:rPr lang="en-US" sz="2200" dirty="0" smtClean="0">
                <a:solidFill>
                  <a:schemeClr val="tx1"/>
                </a:solidFill>
              </a:rPr>
              <a:t>and </a:t>
            </a:r>
            <a:r>
              <a:rPr lang="en-US" sz="2200" dirty="0" err="1">
                <a:solidFill>
                  <a:srgbClr val="C00000"/>
                </a:solidFill>
                <a:latin typeface="Calibri" pitchFamily="34" charset="0"/>
              </a:rPr>
              <a:t>sizeB</a:t>
            </a:r>
            <a:r>
              <a:rPr lang="en-US" sz="2200" dirty="0" smtClean="0"/>
              <a:t> </a:t>
            </a:r>
            <a:r>
              <a:rPr lang="en-US" sz="2200" dirty="0" smtClean="0">
                <a:solidFill>
                  <a:schemeClr val="tx1"/>
                </a:solidFill>
              </a:rPr>
              <a:t>respectively (less than 10).</a:t>
            </a:r>
          </a:p>
          <a:p>
            <a:r>
              <a:rPr lang="en-US" sz="2200" dirty="0" smtClean="0">
                <a:solidFill>
                  <a:schemeClr val="tx1"/>
                </a:solidFill>
              </a:rPr>
              <a:t>Write a function</a:t>
            </a:r>
          </a:p>
          <a:p>
            <a:pPr marL="0" indent="0">
              <a:buNone/>
            </a:pPr>
            <a:r>
              <a:rPr lang="en-US" sz="2200" dirty="0">
                <a:latin typeface="Calibri" pitchFamily="34" charset="0"/>
                <a:cs typeface="Calibri" pitchFamily="34" charset="0"/>
              </a:rPr>
              <a:t>	</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isSubset</a:t>
            </a:r>
            <a:r>
              <a:rPr lang="en-SG" sz="2200" dirty="0">
                <a:latin typeface="Calibri" pitchFamily="34" charset="0"/>
                <a:cs typeface="Calibri" pitchFamily="34" charset="0"/>
              </a:rPr>
              <a:t>(</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arrA</a:t>
            </a:r>
            <a:r>
              <a:rPr lang="en-SG" sz="2200" dirty="0">
                <a:latin typeface="Calibri" pitchFamily="34" charset="0"/>
                <a:cs typeface="Calibri" pitchFamily="34" charset="0"/>
              </a:rPr>
              <a:t>[], </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sizeA</a:t>
            </a:r>
            <a:r>
              <a:rPr lang="en-SG" sz="2200" dirty="0">
                <a:latin typeface="Calibri" pitchFamily="34" charset="0"/>
                <a:cs typeface="Calibri" pitchFamily="34" charset="0"/>
              </a:rPr>
              <a:t>, </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arrB</a:t>
            </a:r>
            <a:r>
              <a:rPr lang="en-SG" sz="2200" dirty="0">
                <a:latin typeface="Calibri" pitchFamily="34" charset="0"/>
                <a:cs typeface="Calibri" pitchFamily="34" charset="0"/>
              </a:rPr>
              <a:t>[], </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sizeB</a:t>
            </a:r>
            <a:r>
              <a:rPr lang="en-SG" sz="2200" dirty="0" smtClean="0">
                <a:latin typeface="Calibri" pitchFamily="34" charset="0"/>
                <a:cs typeface="Calibri" pitchFamily="34" charset="0"/>
              </a:rPr>
              <a:t>)</a:t>
            </a:r>
          </a:p>
          <a:p>
            <a:pPr marL="0" indent="0">
              <a:buNone/>
            </a:pPr>
            <a:r>
              <a:rPr lang="en-SG" sz="2200" dirty="0" smtClean="0">
                <a:solidFill>
                  <a:schemeClr val="tx1"/>
                </a:solidFill>
              </a:rPr>
              <a:t>     to check if numbers in </a:t>
            </a:r>
            <a:r>
              <a:rPr lang="en-SG" sz="2200" dirty="0" err="1">
                <a:solidFill>
                  <a:srgbClr val="C00000"/>
                </a:solidFill>
                <a:latin typeface="Calibri" pitchFamily="34" charset="0"/>
              </a:rPr>
              <a:t>arrA</a:t>
            </a:r>
            <a:r>
              <a:rPr lang="en-SG" sz="2200" dirty="0" smtClean="0">
                <a:solidFill>
                  <a:schemeClr val="tx1"/>
                </a:solidFill>
              </a:rPr>
              <a:t> </a:t>
            </a:r>
            <a:r>
              <a:rPr lang="en-SG" sz="2200" dirty="0">
                <a:solidFill>
                  <a:schemeClr val="tx1"/>
                </a:solidFill>
              </a:rPr>
              <a:t>is a subset of </a:t>
            </a:r>
            <a:r>
              <a:rPr lang="en-SG" sz="2200" dirty="0" smtClean="0">
                <a:solidFill>
                  <a:schemeClr val="tx1"/>
                </a:solidFill>
              </a:rPr>
              <a:t>numbers </a:t>
            </a:r>
            <a:r>
              <a:rPr lang="en-SG" sz="2200" dirty="0">
                <a:solidFill>
                  <a:schemeClr val="tx1"/>
                </a:solidFill>
              </a:rPr>
              <a:t>in </a:t>
            </a:r>
            <a:r>
              <a:rPr lang="en-SG" sz="2200" dirty="0" err="1">
                <a:solidFill>
                  <a:srgbClr val="C00000"/>
                </a:solidFill>
                <a:latin typeface="Calibri" pitchFamily="34" charset="0"/>
              </a:rPr>
              <a:t>arrB</a:t>
            </a:r>
            <a:r>
              <a:rPr lang="en-SG" sz="2200" dirty="0" smtClean="0">
                <a:solidFill>
                  <a:schemeClr val="tx1"/>
                </a:solidFill>
              </a:rPr>
              <a:t>.  </a:t>
            </a:r>
          </a:p>
          <a:p>
            <a:pPr marL="0" indent="0">
              <a:buNone/>
            </a:pPr>
            <a:r>
              <a:rPr lang="en-SG" sz="2200" dirty="0">
                <a:solidFill>
                  <a:schemeClr val="tx1"/>
                </a:solidFill>
              </a:rPr>
              <a:t> </a:t>
            </a:r>
            <a:r>
              <a:rPr lang="en-SG" sz="2200" dirty="0" smtClean="0">
                <a:solidFill>
                  <a:schemeClr val="tx1"/>
                </a:solidFill>
              </a:rPr>
              <a:t>    This </a:t>
            </a:r>
            <a:r>
              <a:rPr lang="en-SG" sz="2200" dirty="0">
                <a:solidFill>
                  <a:schemeClr val="tx1"/>
                </a:solidFill>
              </a:rPr>
              <a:t>function returns 1 if </a:t>
            </a:r>
            <a:r>
              <a:rPr lang="en-SG" sz="2200" dirty="0" smtClean="0">
                <a:solidFill>
                  <a:schemeClr val="tx1"/>
                </a:solidFill>
              </a:rPr>
              <a:t>so, </a:t>
            </a:r>
            <a:r>
              <a:rPr lang="en-SG" sz="2200" dirty="0">
                <a:solidFill>
                  <a:schemeClr val="tx1"/>
                </a:solidFill>
              </a:rPr>
              <a:t>0 </a:t>
            </a:r>
            <a:r>
              <a:rPr lang="en-SG" sz="2200" dirty="0" smtClean="0">
                <a:solidFill>
                  <a:schemeClr val="tx1"/>
                </a:solidFill>
              </a:rPr>
              <a:t>otherwise.</a:t>
            </a:r>
          </a:p>
          <a:p>
            <a:r>
              <a:rPr lang="en-SG" sz="2200" dirty="0" smtClean="0">
                <a:solidFill>
                  <a:schemeClr val="tx1"/>
                </a:solidFill>
              </a:rPr>
              <a:t>Skeleton:</a:t>
            </a:r>
          </a:p>
          <a:p>
            <a:endParaRPr lang="en-SG" sz="2200" dirty="0" smtClean="0">
              <a:solidFill>
                <a:schemeClr val="tx1"/>
              </a:solidFill>
            </a:endParaRPr>
          </a:p>
          <a:p>
            <a:r>
              <a:rPr lang="en-SG" sz="2200" dirty="0" smtClean="0">
                <a:solidFill>
                  <a:schemeClr val="tx1"/>
                </a:solidFill>
              </a:rPr>
              <a:t>Sample </a:t>
            </a:r>
            <a:r>
              <a:rPr lang="en-SG" sz="2200" dirty="0">
                <a:solidFill>
                  <a:schemeClr val="tx1"/>
                </a:solidFill>
              </a:rPr>
              <a:t>run:</a:t>
            </a:r>
          </a:p>
        </p:txBody>
      </p:sp>
      <p:sp>
        <p:nvSpPr>
          <p:cNvPr id="2" name="Title 1"/>
          <p:cNvSpPr>
            <a:spLocks noGrp="1"/>
          </p:cNvSpPr>
          <p:nvPr>
            <p:ph type="title"/>
          </p:nvPr>
        </p:nvSpPr>
        <p:spPr/>
        <p:txBody>
          <a:bodyPr/>
          <a:lstStyle/>
          <a:p>
            <a:r>
              <a:rPr lang="en-GB" dirty="0" smtClean="0"/>
              <a:t>Exercise #4: </a:t>
            </a:r>
            <a:r>
              <a:rPr lang="en-GB" dirty="0"/>
              <a:t>Set Containment</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TextBox 16"/>
          <p:cNvSpPr txBox="1"/>
          <p:nvPr/>
        </p:nvSpPr>
        <p:spPr>
          <a:xfrm>
            <a:off x="1595352" y="4158531"/>
            <a:ext cx="5539096"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latin typeface="Courier New" pitchFamily="49" charset="0"/>
              </a:rPr>
              <a:t>cp</a:t>
            </a:r>
            <a:r>
              <a:rPr lang="en-US" sz="1600" b="1" dirty="0">
                <a:latin typeface="Courier New" pitchFamily="49" charset="0"/>
              </a:rPr>
              <a:t> </a:t>
            </a:r>
            <a:r>
              <a:rPr lang="en-US" sz="1600" b="1" dirty="0" smtClean="0">
                <a:latin typeface="Courier New" pitchFamily="49" charset="0"/>
              </a:rPr>
              <a:t>~cs1010/lecture/</a:t>
            </a:r>
            <a:r>
              <a:rPr lang="en-GB" sz="1600" b="1" dirty="0" smtClean="0">
                <a:latin typeface="Courier New" pitchFamily="49" charset="0"/>
              </a:rPr>
              <a:t>Week7_SetContainment.c</a:t>
            </a:r>
            <a:r>
              <a:rPr lang="en-US" sz="1600" b="1" dirty="0" smtClean="0">
                <a:latin typeface="Courier New" pitchFamily="49" charset="0"/>
              </a:rPr>
              <a:t> </a:t>
            </a:r>
            <a:r>
              <a:rPr lang="en-US" sz="1600" b="1" dirty="0">
                <a:latin typeface="Courier New" pitchFamily="49" charset="0"/>
              </a:rPr>
              <a:t>.</a:t>
            </a:r>
          </a:p>
        </p:txBody>
      </p:sp>
      <p:sp>
        <p:nvSpPr>
          <p:cNvPr id="9" name="TextBox 8"/>
          <p:cNvSpPr txBox="1"/>
          <p:nvPr/>
        </p:nvSpPr>
        <p:spPr>
          <a:xfrm>
            <a:off x="1713859" y="4983691"/>
            <a:ext cx="5413824" cy="1323439"/>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dirty="0">
                <a:solidFill>
                  <a:schemeClr val="tx1"/>
                </a:solidFill>
              </a:rPr>
              <a:t>Size of 1st array? </a:t>
            </a:r>
            <a:r>
              <a:rPr lang="en-SG" dirty="0">
                <a:solidFill>
                  <a:srgbClr val="0000FF"/>
                </a:solidFill>
              </a:rPr>
              <a:t>4</a:t>
            </a:r>
          </a:p>
          <a:p>
            <a:r>
              <a:rPr lang="en-SG" dirty="0">
                <a:solidFill>
                  <a:schemeClr val="tx1"/>
                </a:solidFill>
              </a:rPr>
              <a:t>        Enter 4 values: </a:t>
            </a:r>
            <a:r>
              <a:rPr lang="en-SG" dirty="0">
                <a:solidFill>
                  <a:srgbClr val="0000FF"/>
                </a:solidFill>
              </a:rPr>
              <a:t>14 5 1 9</a:t>
            </a:r>
          </a:p>
          <a:p>
            <a:r>
              <a:rPr lang="en-SG" dirty="0">
                <a:solidFill>
                  <a:schemeClr val="tx1"/>
                </a:solidFill>
              </a:rPr>
              <a:t>Size </a:t>
            </a:r>
            <a:r>
              <a:rPr lang="en-SG">
                <a:solidFill>
                  <a:schemeClr val="tx1"/>
                </a:solidFill>
              </a:rPr>
              <a:t>of </a:t>
            </a:r>
            <a:r>
              <a:rPr lang="en-SG" smtClean="0">
                <a:solidFill>
                  <a:schemeClr val="tx1"/>
                </a:solidFill>
              </a:rPr>
              <a:t>2nd </a:t>
            </a:r>
            <a:r>
              <a:rPr lang="en-SG" dirty="0">
                <a:solidFill>
                  <a:schemeClr val="tx1"/>
                </a:solidFill>
              </a:rPr>
              <a:t>array? </a:t>
            </a:r>
            <a:r>
              <a:rPr lang="en-SG" dirty="0">
                <a:solidFill>
                  <a:srgbClr val="0000FF"/>
                </a:solidFill>
              </a:rPr>
              <a:t>7</a:t>
            </a:r>
            <a:endParaRPr lang="en-SG" dirty="0">
              <a:solidFill>
                <a:schemeClr val="tx1"/>
              </a:solidFill>
            </a:endParaRPr>
          </a:p>
          <a:p>
            <a:r>
              <a:rPr lang="en-SG" dirty="0">
                <a:solidFill>
                  <a:schemeClr val="tx1"/>
                </a:solidFill>
              </a:rPr>
              <a:t>        Enter 7 values: </a:t>
            </a:r>
            <a:r>
              <a:rPr lang="en-SG" dirty="0">
                <a:solidFill>
                  <a:srgbClr val="0000FF"/>
                </a:solidFill>
              </a:rPr>
              <a:t>2 9 3 14 5 6 1</a:t>
            </a:r>
          </a:p>
          <a:p>
            <a:r>
              <a:rPr lang="en-SG" dirty="0"/>
              <a:t>1st array is a subset of 2nd array</a:t>
            </a:r>
          </a:p>
        </p:txBody>
      </p:sp>
      <p:sp>
        <p:nvSpPr>
          <p:cNvPr id="10" name="TextBox 9"/>
          <p:cNvSpPr txBox="1"/>
          <p:nvPr/>
        </p:nvSpPr>
        <p:spPr>
          <a:xfrm>
            <a:off x="6649652" y="262854"/>
            <a:ext cx="2349796" cy="954107"/>
          </a:xfrm>
          <a:prstGeom prst="rect">
            <a:avLst/>
          </a:prstGeom>
          <a:noFill/>
          <a:ln w="19050">
            <a:solidFill>
              <a:schemeClr val="accent1"/>
            </a:solidFill>
          </a:ln>
        </p:spPr>
        <p:txBody>
          <a:bodyPr wrap="square" rtlCol="0">
            <a:spAutoFit/>
          </a:bodyPr>
          <a:lstStyle/>
          <a:p>
            <a:pPr algn="ctr"/>
            <a:r>
              <a:rPr lang="en-US" sz="2000" b="1" dirty="0" smtClean="0">
                <a:solidFill>
                  <a:srgbClr val="C00000"/>
                </a:solidFill>
                <a:latin typeface="Calibri" pitchFamily="34" charset="0"/>
                <a:cs typeface="Calibri" pitchFamily="34" charset="0"/>
              </a:rPr>
              <a:t>Note</a:t>
            </a:r>
            <a:r>
              <a:rPr lang="en-US" sz="2000" dirty="0" smtClean="0">
                <a:latin typeface="Calibri" pitchFamily="34" charset="0"/>
                <a:cs typeface="Calibri" pitchFamily="34" charset="0"/>
              </a:rPr>
              <a:t>: </a:t>
            </a:r>
            <a:r>
              <a:rPr lang="en-US" dirty="0" smtClean="0">
                <a:latin typeface="Calibri" pitchFamily="34" charset="0"/>
                <a:cs typeface="Calibri" pitchFamily="34" charset="0"/>
              </a:rPr>
              <a:t>this exercise is easier than the one setup in </a:t>
            </a:r>
            <a:r>
              <a:rPr lang="en-US" dirty="0" err="1" smtClean="0">
                <a:latin typeface="Calibri" pitchFamily="34" charset="0"/>
                <a:cs typeface="Calibri" pitchFamily="34" charset="0"/>
              </a:rPr>
              <a:t>CodeCrunch</a:t>
            </a:r>
            <a:r>
              <a:rPr lang="en-US" dirty="0" smtClean="0">
                <a:latin typeface="Calibri" pitchFamily="34" charset="0"/>
                <a:cs typeface="Calibri" pitchFamily="34" charset="0"/>
              </a:rPr>
              <a:t>!</a:t>
            </a:r>
            <a:endParaRPr lang="en-SG" dirty="0">
              <a:latin typeface="Calibri" pitchFamily="34" charset="0"/>
              <a:cs typeface="Calibri" pitchFamily="34" charset="0"/>
            </a:endParaRPr>
          </a:p>
        </p:txBody>
      </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32</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50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457200"/>
            <a:ext cx="8153400" cy="685800"/>
          </a:xfrm>
        </p:spPr>
        <p:txBody>
          <a:bodyPr/>
          <a:lstStyle/>
          <a:p>
            <a:pPr eaLnBrk="1" hangingPunct="1"/>
            <a:r>
              <a:rPr lang="en-GB" dirty="0"/>
              <a:t>Summary for Today</a:t>
            </a:r>
            <a:endParaRPr lang="en-GB" dirty="0" smtClean="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5539"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9"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33</a:t>
            </a:fld>
            <a:endParaRPr lang="en-US" sz="1000" dirty="0"/>
          </a:p>
        </p:txBody>
      </p:sp>
      <p:sp>
        <p:nvSpPr>
          <p:cNvPr id="7" name="Content Placeholder 2"/>
          <p:cNvSpPr>
            <a:spLocks noGrp="1"/>
          </p:cNvSpPr>
          <p:nvPr>
            <p:ph idx="1"/>
          </p:nvPr>
        </p:nvSpPr>
        <p:spPr>
          <a:xfrm>
            <a:off x="457200" y="1371600"/>
            <a:ext cx="8229600" cy="3354765"/>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SG" sz="2600" dirty="0">
                <a:solidFill>
                  <a:srgbClr val="0000FF"/>
                </a:solidFill>
              </a:rPr>
              <a:t>Declaring array </a:t>
            </a:r>
            <a:r>
              <a:rPr lang="en-SG" sz="2600" dirty="0" smtClean="0">
                <a:solidFill>
                  <a:srgbClr val="0000FF"/>
                </a:solidFill>
              </a:rPr>
              <a:t>variables.</a:t>
            </a:r>
          </a:p>
          <a:p>
            <a:pPr lvl="1">
              <a:spcBef>
                <a:spcPts val="1200"/>
              </a:spcBef>
              <a:buFont typeface="Wingdings" pitchFamily="2" charset="2"/>
              <a:buChar char="q"/>
            </a:pPr>
            <a:r>
              <a:rPr lang="en-SG" sz="2600" dirty="0">
                <a:solidFill>
                  <a:srgbClr val="0000FF"/>
                </a:solidFill>
              </a:rPr>
              <a:t>Array </a:t>
            </a:r>
            <a:r>
              <a:rPr lang="en-SG" sz="2600" dirty="0" smtClean="0">
                <a:solidFill>
                  <a:srgbClr val="0000FF"/>
                </a:solidFill>
              </a:rPr>
              <a:t>initializers.</a:t>
            </a:r>
          </a:p>
          <a:p>
            <a:pPr lvl="1">
              <a:spcBef>
                <a:spcPts val="1200"/>
              </a:spcBef>
              <a:buFont typeface="Wingdings" pitchFamily="2" charset="2"/>
              <a:buChar char="q"/>
            </a:pPr>
            <a:r>
              <a:rPr lang="en-SG" sz="2600" dirty="0">
                <a:solidFill>
                  <a:srgbClr val="0000FF"/>
                </a:solidFill>
              </a:rPr>
              <a:t>Using array for problem </a:t>
            </a:r>
            <a:r>
              <a:rPr lang="en-SG" sz="2600" dirty="0" smtClean="0">
                <a:solidFill>
                  <a:srgbClr val="0000FF"/>
                </a:solidFill>
              </a:rPr>
              <a:t>solving.</a:t>
            </a:r>
          </a:p>
          <a:p>
            <a:pPr lvl="1">
              <a:spcBef>
                <a:spcPts val="1200"/>
              </a:spcBef>
              <a:buFont typeface="Wingdings" pitchFamily="2" charset="2"/>
              <a:buChar char="q"/>
            </a:pPr>
            <a:r>
              <a:rPr lang="en-SG" sz="2600" dirty="0">
                <a:solidFill>
                  <a:srgbClr val="0000FF"/>
                </a:solidFill>
              </a:rPr>
              <a:t>Relationship between array and </a:t>
            </a:r>
            <a:r>
              <a:rPr lang="en-SG" sz="2600" dirty="0" smtClean="0">
                <a:solidFill>
                  <a:srgbClr val="0000FF"/>
                </a:solidFill>
              </a:rPr>
              <a:t>pointer.</a:t>
            </a:r>
          </a:p>
          <a:p>
            <a:pPr lvl="1">
              <a:spcBef>
                <a:spcPts val="1200"/>
              </a:spcBef>
              <a:buFont typeface="Wingdings" pitchFamily="2" charset="2"/>
              <a:buChar char="q"/>
            </a:pPr>
            <a:r>
              <a:rPr lang="en-US" sz="2600" dirty="0">
                <a:solidFill>
                  <a:srgbClr val="0000FF"/>
                </a:solidFill>
              </a:rPr>
              <a:t>Passing array into </a:t>
            </a:r>
            <a:r>
              <a:rPr lang="en-US" sz="2600" dirty="0" smtClean="0">
                <a:solidFill>
                  <a:srgbClr val="0000FF"/>
                </a:solidFill>
              </a:rPr>
              <a:t>function.</a:t>
            </a:r>
          </a:p>
        </p:txBody>
      </p:sp>
      <p:pic>
        <p:nvPicPr>
          <p:cNvPr id="10"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457200"/>
            <a:ext cx="8153400" cy="685800"/>
          </a:xfrm>
        </p:spPr>
        <p:txBody>
          <a:bodyPr/>
          <a:lstStyle/>
          <a:p>
            <a:pPr eaLnBrk="1" hangingPunct="1"/>
            <a:r>
              <a:rPr lang="en-GB" dirty="0" smtClean="0"/>
              <a:t>Announcement: Midterm Test</a:t>
            </a:r>
          </a:p>
        </p:txBody>
      </p:sp>
      <p:sp>
        <p:nvSpPr>
          <p:cNvPr id="9" name="Content Placeholder 2"/>
          <p:cNvSpPr>
            <a:spLocks noGrp="1"/>
          </p:cNvSpPr>
          <p:nvPr>
            <p:ph idx="1"/>
          </p:nvPr>
        </p:nvSpPr>
        <p:spPr>
          <a:xfrm>
            <a:off x="457200" y="1371600"/>
            <a:ext cx="8229600" cy="4801314"/>
          </a:xfrm>
        </p:spPr>
        <p:txBody>
          <a:bodyPr>
            <a:spAutoFit/>
          </a:bodyPr>
          <a:lstStyle/>
          <a:p>
            <a:pPr>
              <a:spcBef>
                <a:spcPts val="1200"/>
              </a:spcBef>
            </a:pPr>
            <a:r>
              <a:rPr lang="en-SG" sz="2800" dirty="0" smtClean="0">
                <a:solidFill>
                  <a:schemeClr val="tx1"/>
                </a:solidFill>
                <a:cs typeface="Arial" charset="0"/>
              </a:rPr>
              <a:t>Midterm test: next Saturday (</a:t>
            </a:r>
            <a:r>
              <a:rPr lang="en-SG" sz="2800" dirty="0" smtClean="0">
                <a:solidFill>
                  <a:srgbClr val="C00000"/>
                </a:solidFill>
                <a:cs typeface="Arial" charset="0"/>
              </a:rPr>
              <a:t>12 Oct. 2013</a:t>
            </a:r>
            <a:r>
              <a:rPr lang="en-SG" sz="2800" dirty="0" smtClean="0">
                <a:solidFill>
                  <a:schemeClr val="tx1"/>
                </a:solidFill>
                <a:cs typeface="Arial" charset="0"/>
              </a:rPr>
              <a:t>)</a:t>
            </a:r>
          </a:p>
          <a:p>
            <a:pPr lvl="1">
              <a:spcBef>
                <a:spcPts val="1200"/>
              </a:spcBef>
              <a:buFont typeface="Wingdings" pitchFamily="2" charset="2"/>
              <a:buChar char="q"/>
            </a:pPr>
            <a:r>
              <a:rPr lang="en-US" dirty="0">
                <a:cs typeface="Arial" charset="0"/>
              </a:rPr>
              <a:t>Time: </a:t>
            </a:r>
            <a:r>
              <a:rPr lang="en-US" dirty="0" smtClean="0">
                <a:cs typeface="Arial" charset="0"/>
              </a:rPr>
              <a:t>9:30am </a:t>
            </a:r>
            <a:r>
              <a:rPr lang="en-US" dirty="0">
                <a:cs typeface="Arial" charset="0"/>
              </a:rPr>
              <a:t>– </a:t>
            </a:r>
            <a:r>
              <a:rPr lang="en-US" dirty="0" smtClean="0">
                <a:cs typeface="Arial" charset="0"/>
              </a:rPr>
              <a:t>11am </a:t>
            </a:r>
            <a:r>
              <a:rPr lang="en-US" dirty="0">
                <a:cs typeface="Arial" charset="0"/>
              </a:rPr>
              <a:t>(1.5 hours)</a:t>
            </a:r>
          </a:p>
          <a:p>
            <a:pPr lvl="1">
              <a:spcBef>
                <a:spcPts val="1200"/>
              </a:spcBef>
              <a:buFont typeface="Wingdings" pitchFamily="2" charset="2"/>
              <a:buChar char="q"/>
            </a:pPr>
            <a:r>
              <a:rPr lang="en-US" dirty="0">
                <a:cs typeface="Arial" charset="0"/>
              </a:rPr>
              <a:t>up to today’s </a:t>
            </a:r>
            <a:r>
              <a:rPr lang="en-US" dirty="0" smtClean="0">
                <a:cs typeface="Arial" charset="0"/>
              </a:rPr>
              <a:t>lecture</a:t>
            </a:r>
          </a:p>
          <a:p>
            <a:pPr lvl="1">
              <a:spcBef>
                <a:spcPts val="1200"/>
              </a:spcBef>
              <a:buFont typeface="Wingdings" pitchFamily="2" charset="2"/>
              <a:buChar char="q"/>
            </a:pPr>
            <a:r>
              <a:rPr lang="en-SG" dirty="0"/>
              <a:t>Open book</a:t>
            </a:r>
          </a:p>
          <a:p>
            <a:pPr lvl="1">
              <a:spcBef>
                <a:spcPts val="1200"/>
              </a:spcBef>
              <a:buFont typeface="Wingdings" pitchFamily="2" charset="2"/>
              <a:buChar char="q"/>
            </a:pPr>
            <a:r>
              <a:rPr lang="en-SG" dirty="0" smtClean="0">
                <a:cs typeface="Arial" charset="0"/>
              </a:rPr>
              <a:t>Check </a:t>
            </a:r>
            <a:r>
              <a:rPr lang="en-SG" dirty="0">
                <a:cs typeface="Arial" charset="0"/>
              </a:rPr>
              <a:t>module website for </a:t>
            </a:r>
            <a:r>
              <a:rPr lang="en-SG" dirty="0" smtClean="0">
                <a:cs typeface="Arial" charset="0"/>
              </a:rPr>
              <a:t>seating plan</a:t>
            </a:r>
          </a:p>
          <a:p>
            <a:pPr lvl="1">
              <a:spcBef>
                <a:spcPts val="1200"/>
              </a:spcBef>
              <a:buFont typeface="Wingdings" pitchFamily="2" charset="2"/>
              <a:buChar char="q"/>
            </a:pPr>
            <a:endParaRPr lang="en-US" dirty="0">
              <a:cs typeface="Arial" charset="0"/>
            </a:endParaRPr>
          </a:p>
          <a:p>
            <a:pPr>
              <a:spcBef>
                <a:spcPts val="1200"/>
              </a:spcBef>
            </a:pPr>
            <a:r>
              <a:rPr lang="en-SG" sz="2800" dirty="0">
                <a:solidFill>
                  <a:schemeClr val="tx1"/>
                </a:solidFill>
                <a:cs typeface="Arial" charset="0"/>
              </a:rPr>
              <a:t>Midterm </a:t>
            </a:r>
            <a:r>
              <a:rPr lang="en-SG" sz="2800" dirty="0" smtClean="0">
                <a:solidFill>
                  <a:schemeClr val="tx1"/>
                </a:solidFill>
                <a:cs typeface="Arial" charset="0"/>
              </a:rPr>
              <a:t>help session &amp; consultation</a:t>
            </a:r>
            <a:endParaRPr lang="en-SG" sz="2800" dirty="0">
              <a:solidFill>
                <a:schemeClr val="tx1"/>
              </a:solidFill>
              <a:cs typeface="Arial" charset="0"/>
            </a:endParaRPr>
          </a:p>
          <a:p>
            <a:pPr lvl="1">
              <a:spcBef>
                <a:spcPts val="1200"/>
              </a:spcBef>
              <a:buFont typeface="Wingdings" pitchFamily="2" charset="2"/>
              <a:buChar char="q"/>
            </a:pPr>
            <a:r>
              <a:rPr lang="en-US" dirty="0" smtClean="0">
                <a:solidFill>
                  <a:srgbClr val="C00000"/>
                </a:solidFill>
                <a:cs typeface="Arial" charset="0"/>
              </a:rPr>
              <a:t>Next Wednesday (9 Oct.)  6:15pm </a:t>
            </a:r>
            <a:r>
              <a:rPr lang="en-US">
                <a:solidFill>
                  <a:srgbClr val="C00000"/>
                </a:solidFill>
                <a:cs typeface="Arial" charset="0"/>
              </a:rPr>
              <a:t>– </a:t>
            </a:r>
            <a:r>
              <a:rPr lang="en-US" smtClean="0">
                <a:solidFill>
                  <a:srgbClr val="C00000"/>
                </a:solidFill>
                <a:cs typeface="Arial" charset="0"/>
              </a:rPr>
              <a:t>8pm @ PL1</a:t>
            </a:r>
            <a:endParaRPr lang="en-US" dirty="0">
              <a:solidFill>
                <a:srgbClr val="C00000"/>
              </a:solidFill>
              <a:cs typeface="Arial" charset="0"/>
            </a:endParaRPr>
          </a:p>
          <a:p>
            <a:pPr lvl="1">
              <a:spcBef>
                <a:spcPts val="1200"/>
              </a:spcBef>
              <a:buFont typeface="Wingdings" pitchFamily="2" charset="2"/>
              <a:buChar char="q"/>
            </a:pPr>
            <a:r>
              <a:rPr lang="en-SG" dirty="0" smtClean="0"/>
              <a:t>I will go through last year paper with you</a:t>
            </a:r>
          </a:p>
          <a:p>
            <a:pPr lvl="1">
              <a:spcBef>
                <a:spcPts val="1200"/>
              </a:spcBef>
              <a:buFont typeface="Wingdings" pitchFamily="2" charset="2"/>
              <a:buChar char="q"/>
            </a:pPr>
            <a:r>
              <a:rPr lang="en-SG" dirty="0" smtClean="0">
                <a:cs typeface="Arial" charset="0"/>
              </a:rPr>
              <a:t>Q &amp; A</a:t>
            </a:r>
            <a:endParaRPr lang="en-SG" dirty="0">
              <a:cs typeface="Arial" charset="0"/>
            </a:endParaRPr>
          </a:p>
        </p:txBody>
      </p:sp>
      <p:sp>
        <p:nvSpPr>
          <p:cNvPr id="1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6563"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34</a:t>
            </a:fld>
            <a:endParaRPr lang="en-US" sz="1000" dirty="0"/>
          </a:p>
        </p:txBody>
      </p:sp>
      <p:pic>
        <p:nvPicPr>
          <p:cNvPr id="12" name="Picture 8" descr="C:\Users\zlf\AppData\Local\Microsoft\Windows\Temporary Internet Files\Content.IE5\MVM596VG\MP90038525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879" y="25200"/>
            <a:ext cx="1848758" cy="132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182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dissolve">
                                      <p:cBhvr>
                                        <p:cTn id="7" dur="500"/>
                                        <p:tgtEl>
                                          <p:spTgt spid="9">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dissolve">
                                      <p:cBhvr>
                                        <p:cTn id="10" dur="500"/>
                                        <p:tgtEl>
                                          <p:spTgt spid="9">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dissolve">
                                      <p:cBhvr>
                                        <p:cTn id="13" dur="500"/>
                                        <p:tgtEl>
                                          <p:spTgt spid="9">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animEffect transition="in" filter="dissolve">
                                      <p:cBhvr>
                                        <p:cTn id="16"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73163" y="2824163"/>
            <a:ext cx="6751637" cy="1143000"/>
          </a:xfrm>
        </p:spPr>
        <p:txBody>
          <a:bodyPr/>
          <a:lstStyle/>
          <a:p>
            <a:pPr algn="ctr" eaLnBrk="1" hangingPunct="1"/>
            <a:r>
              <a:rPr lang="en-GB"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4" name="Group 3"/>
          <p:cNvGrpSpPr/>
          <p:nvPr/>
        </p:nvGrpSpPr>
        <p:grpSpPr>
          <a:xfrm>
            <a:off x="364198" y="1369633"/>
            <a:ext cx="5614734" cy="4771140"/>
            <a:chOff x="353565" y="1369633"/>
            <a:chExt cx="5614734" cy="4771140"/>
          </a:xfrm>
        </p:grpSpPr>
        <p:sp>
          <p:nvSpPr>
            <p:cNvPr id="10" name="TextBox 9"/>
            <p:cNvSpPr txBox="1"/>
            <p:nvPr/>
          </p:nvSpPr>
          <p:spPr>
            <a:xfrm>
              <a:off x="353565" y="1370236"/>
              <a:ext cx="5609869" cy="4770537"/>
            </a:xfrm>
            <a:prstGeom prst="rect">
              <a:avLst/>
            </a:prstGeom>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5113" algn="l"/>
                </a:tabLst>
              </a:pP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minimumCoins</a:t>
              </a:r>
              <a:r>
                <a:rPr lang="en-SG" sz="1600" b="1" dirty="0" smtClean="0">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amt)</a:t>
              </a:r>
            </a:p>
            <a:p>
              <a:pPr>
                <a:tabLst>
                  <a:tab pos="265113" algn="l"/>
                </a:tabLst>
              </a:pP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coins = </a:t>
              </a:r>
              <a:r>
                <a:rPr lang="en-SG" sz="1600" b="1" dirty="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5113" algn="l"/>
                </a:tabLst>
              </a:pPr>
              <a:endParaRPr lang="en-SG" sz="1600" b="1" dirty="0" smtClean="0">
                <a:latin typeface="Courier New" pitchFamily="49" charset="0"/>
                <a:cs typeface="Courier New" pitchFamily="49" charset="0"/>
              </a:endParaRP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100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100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50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50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20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a:t>
              </a:r>
              <a:r>
                <a:rPr lang="en-SG" sz="1600" b="1" dirty="0">
                  <a:solidFill>
                    <a:srgbClr val="006600"/>
                  </a:solidFill>
                  <a:latin typeface="Courier New" pitchFamily="49" charset="0"/>
                  <a:cs typeface="Courier New" pitchFamily="49" charset="0"/>
                </a:rPr>
                <a:t> 20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5</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5</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retained for regularity</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retained for regularity</a:t>
              </a:r>
            </a:p>
            <a:p>
              <a:pPr>
                <a:tabLst>
                  <a:tab pos="265113" algn="l"/>
                </a:tabLst>
              </a:pPr>
              <a:endParaRPr lang="en-SG" sz="1600" b="1" dirty="0" smtClean="0">
                <a:latin typeface="Courier New" pitchFamily="49" charset="0"/>
                <a:cs typeface="Courier New" pitchFamily="49" charset="0"/>
              </a:endParaRPr>
            </a:p>
            <a:p>
              <a:pPr>
                <a:tabLst>
                  <a:tab pos="265113"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coins;</a:t>
              </a:r>
            </a:p>
            <a:p>
              <a:pPr>
                <a:tabLst>
                  <a:tab pos="265113" algn="l"/>
                </a:tabLst>
              </a:pPr>
              <a:r>
                <a:rPr lang="en-SG" sz="1600" b="1" dirty="0" smtClean="0">
                  <a:latin typeface="Courier New" pitchFamily="49" charset="0"/>
                  <a:cs typeface="Courier New" pitchFamily="49" charset="0"/>
                </a:rPr>
                <a:t>}</a:t>
              </a:r>
            </a:p>
          </p:txBody>
        </p:sp>
        <p:sp>
          <p:nvSpPr>
            <p:cNvPr id="15" name="Rectangle 14"/>
            <p:cNvSpPr/>
            <p:nvPr/>
          </p:nvSpPr>
          <p:spPr>
            <a:xfrm>
              <a:off x="4348717" y="1369633"/>
              <a:ext cx="161958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Week7_CoinChange.c</a:t>
              </a:r>
              <a:endParaRPr lang="en-SG" sz="1100" dirty="0"/>
            </a:p>
          </p:txBody>
        </p:sp>
      </p:gr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4</a:t>
            </a:fld>
            <a:endParaRPr lang="en-US" sz="1000" dirty="0"/>
          </a:p>
        </p:txBody>
      </p:sp>
      <p:sp>
        <p:nvSpPr>
          <p:cNvPr id="3" name="Title 2"/>
          <p:cNvSpPr>
            <a:spLocks noGrp="1"/>
          </p:cNvSpPr>
          <p:nvPr>
            <p:ph type="title"/>
          </p:nvPr>
        </p:nvSpPr>
        <p:spPr/>
        <p:txBody>
          <a:bodyPr/>
          <a:lstStyle/>
          <a:p>
            <a:r>
              <a:rPr lang="en-GB" dirty="0" smtClean="0"/>
              <a:t>Motivation </a:t>
            </a:r>
            <a:r>
              <a:rPr lang="en-GB" dirty="0"/>
              <a:t>#1: Coin Change (2/2)</a:t>
            </a:r>
            <a:endParaRPr lang="en-SG" dirty="0"/>
          </a:p>
        </p:txBody>
      </p:sp>
      <p:sp>
        <p:nvSpPr>
          <p:cNvPr id="11" name="TextBox 10"/>
          <p:cNvSpPr txBox="1"/>
          <p:nvPr/>
        </p:nvSpPr>
        <p:spPr>
          <a:xfrm>
            <a:off x="5566971" y="2157830"/>
            <a:ext cx="2608406" cy="400110"/>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lvl="0"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smtClean="0">
                <a:solidFill>
                  <a:schemeClr val="tx1"/>
                </a:solidFill>
                <a:latin typeface="Calibri" pitchFamily="34" charset="0"/>
                <a:cs typeface="Calibri" pitchFamily="34" charset="0"/>
              </a:rPr>
              <a:t>: Can </a:t>
            </a:r>
            <a:r>
              <a:rPr lang="en-US" sz="2000" kern="0" dirty="0">
                <a:solidFill>
                  <a:schemeClr val="tx1"/>
                </a:solidFill>
                <a:latin typeface="Calibri" pitchFamily="34" charset="0"/>
                <a:cs typeface="Calibri" pitchFamily="34" charset="0"/>
              </a:rPr>
              <a:t>we do </a:t>
            </a:r>
            <a:r>
              <a:rPr lang="en-US" sz="2000" kern="0" dirty="0" smtClean="0">
                <a:solidFill>
                  <a:schemeClr val="tx1"/>
                </a:solidFill>
                <a:latin typeface="Calibri" pitchFamily="34" charset="0"/>
                <a:cs typeface="Calibri" pitchFamily="34" charset="0"/>
              </a:rPr>
              <a:t>it better</a:t>
            </a:r>
            <a:r>
              <a:rPr lang="en-US" sz="2000" kern="0" dirty="0">
                <a:solidFill>
                  <a:schemeClr val="tx1"/>
                </a:solidFill>
                <a:latin typeface="Calibri" pitchFamily="34" charset="0"/>
                <a:cs typeface="Calibri" pitchFamily="34" charset="0"/>
              </a:rPr>
              <a:t>?</a:t>
            </a:r>
            <a:endParaRPr lang="en-GB" sz="2000" kern="0" dirty="0">
              <a:solidFill>
                <a:schemeClr val="tx1"/>
              </a:solidFill>
              <a:latin typeface="Calibri" pitchFamily="34" charset="0"/>
              <a:cs typeface="Calibri" pitchFamily="34" charset="0"/>
            </a:endParaRPr>
          </a:p>
        </p:txBody>
      </p:sp>
      <p:pic>
        <p:nvPicPr>
          <p:cNvPr id="16" name="Picture 15" descr="coins.jpg"/>
          <p:cNvPicPr>
            <a:picLocks noChangeAspect="1"/>
          </p:cNvPicPr>
          <p:nvPr/>
        </p:nvPicPr>
        <p:blipFill>
          <a:blip r:embed="rId3" cstate="print"/>
          <a:stretch>
            <a:fillRect/>
          </a:stretch>
        </p:blipFill>
        <p:spPr>
          <a:xfrm>
            <a:off x="6416057" y="3576953"/>
            <a:ext cx="2025687" cy="186986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SG" dirty="0" smtClean="0"/>
              <a:t>Motivation </a:t>
            </a:r>
            <a:r>
              <a:rPr lang="en-SG" dirty="0"/>
              <a:t>#2: Vote </a:t>
            </a:r>
            <a:r>
              <a:rPr lang="en-SG" dirty="0" smtClean="0"/>
              <a:t>Counting </a:t>
            </a:r>
            <a:r>
              <a:rPr lang="en-GB" dirty="0" smtClean="0"/>
              <a:t>(1/2</a:t>
            </a:r>
            <a:r>
              <a:rPr lang="en-GB" dirty="0"/>
              <a:t>)</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5</a:t>
            </a:fld>
            <a:endParaRPr lang="en-US" sz="1000" dirty="0"/>
          </a:p>
        </p:txBody>
      </p:sp>
      <p:sp>
        <p:nvSpPr>
          <p:cNvPr id="3" name="Content Placeholder 2"/>
          <p:cNvSpPr>
            <a:spLocks noGrp="1"/>
          </p:cNvSpPr>
          <p:nvPr>
            <p:ph idx="1"/>
          </p:nvPr>
        </p:nvSpPr>
        <p:spPr/>
        <p:txBody>
          <a:bodyPr/>
          <a:lstStyle/>
          <a:p>
            <a:r>
              <a:rPr lang="en-SG" sz="2800" dirty="0">
                <a:solidFill>
                  <a:schemeClr val="tx1"/>
                </a:solidFill>
              </a:rPr>
              <a:t>A student election has just completed with 1000 votes </a:t>
            </a:r>
            <a:r>
              <a:rPr lang="en-SG" sz="2800" dirty="0" smtClean="0">
                <a:solidFill>
                  <a:schemeClr val="tx1"/>
                </a:solidFill>
              </a:rPr>
              <a:t>casted </a:t>
            </a:r>
            <a:r>
              <a:rPr lang="en-SG" sz="2800" dirty="0">
                <a:solidFill>
                  <a:schemeClr val="tx1"/>
                </a:solidFill>
              </a:rPr>
              <a:t>for the three candidates: Tom, Dick and Harry.</a:t>
            </a:r>
          </a:p>
          <a:p>
            <a:r>
              <a:rPr lang="en-SG" sz="2800" dirty="0">
                <a:solidFill>
                  <a:schemeClr val="tx1"/>
                </a:solidFill>
              </a:rPr>
              <a:t>Write a program </a:t>
            </a:r>
            <a:r>
              <a:rPr lang="en-SG" sz="2800" dirty="0"/>
              <a:t>Week7_VoteCount.c </a:t>
            </a:r>
            <a:r>
              <a:rPr lang="en-SG" sz="2800" dirty="0">
                <a:solidFill>
                  <a:schemeClr val="tx1"/>
                </a:solidFill>
              </a:rPr>
              <a:t>to read in all the votes and display the total number of votes received by each candidate. Each vote has one of three possible </a:t>
            </a:r>
            <a:r>
              <a:rPr lang="en-SG" sz="2800" dirty="0" smtClean="0">
                <a:solidFill>
                  <a:schemeClr val="tx1"/>
                </a:solidFill>
              </a:rPr>
              <a:t>values:</a:t>
            </a:r>
          </a:p>
          <a:p>
            <a:pPr lvl="1">
              <a:buFont typeface="Wingdings" pitchFamily="2" charset="2"/>
              <a:buChar char="q"/>
            </a:pPr>
            <a:r>
              <a:rPr lang="en-SG" sz="2400" dirty="0"/>
              <a:t>1 for </a:t>
            </a:r>
            <a:r>
              <a:rPr lang="en-SG" sz="2400" dirty="0" smtClean="0"/>
              <a:t>Tom</a:t>
            </a:r>
          </a:p>
          <a:p>
            <a:pPr lvl="1">
              <a:buFont typeface="Wingdings" pitchFamily="2" charset="2"/>
              <a:buChar char="q"/>
            </a:pPr>
            <a:r>
              <a:rPr lang="en-SG" sz="2400" dirty="0"/>
              <a:t>2 for </a:t>
            </a:r>
            <a:r>
              <a:rPr lang="en-SG" sz="2400" dirty="0" smtClean="0"/>
              <a:t>Dick</a:t>
            </a:r>
          </a:p>
          <a:p>
            <a:pPr lvl="1">
              <a:buFont typeface="Wingdings" pitchFamily="2" charset="2"/>
              <a:buChar char="q"/>
            </a:pPr>
            <a:r>
              <a:rPr lang="en-SG" sz="2400" dirty="0"/>
              <a:t>3 for Harry</a:t>
            </a:r>
            <a:endParaRPr lang="en-SG" sz="24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41421" y="1241247"/>
            <a:ext cx="7976937" cy="5016758"/>
            <a:chOff x="541421" y="1193119"/>
            <a:chExt cx="7976937" cy="5016758"/>
          </a:xfrm>
        </p:grpSpPr>
        <p:sp>
          <p:nvSpPr>
            <p:cNvPr id="7" name="TextBox 6"/>
            <p:cNvSpPr txBox="1"/>
            <p:nvPr/>
          </p:nvSpPr>
          <p:spPr>
            <a:xfrm>
              <a:off x="541421" y="1193119"/>
              <a:ext cx="7976937" cy="501675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#include </a:t>
              </a:r>
              <a:r>
                <a:rPr lang="en-US" sz="1600" b="1" dirty="0" smtClean="0">
                  <a:solidFill>
                    <a:srgbClr val="006600"/>
                  </a:solidFill>
                  <a:latin typeface="Courier New" pitchFamily="49" charset="0"/>
                  <a:cs typeface="Courier New" pitchFamily="49" charset="0"/>
                </a:rPr>
                <a:t>&lt;</a:t>
              </a:r>
              <a:r>
                <a:rPr lang="en-US" sz="1600" b="1" dirty="0" err="1" smtClean="0">
                  <a:solidFill>
                    <a:srgbClr val="006600"/>
                  </a:solidFill>
                  <a:latin typeface="Courier New" pitchFamily="49" charset="0"/>
                  <a:cs typeface="Courier New" pitchFamily="49" charset="0"/>
                </a:rPr>
                <a:t>stdio.h</a:t>
              </a:r>
              <a:r>
                <a:rPr lang="en-US" sz="1600" b="1" dirty="0" smtClean="0">
                  <a:solidFill>
                    <a:srgbClr val="006600"/>
                  </a:solidFill>
                  <a:latin typeface="Courier New" pitchFamily="49" charset="0"/>
                  <a:cs typeface="Courier New" pitchFamily="49" charset="0"/>
                </a:rPr>
                <a:t>&gt;</a:t>
              </a:r>
            </a:p>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 tom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dick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harry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&amp;vote);</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 (vote) </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tom++;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 dick++;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 harry++;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"Tom: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Dick:</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Harry:</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tom, dick, harry);</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3" name="Rectangle 12"/>
            <p:cNvSpPr/>
            <p:nvPr/>
          </p:nvSpPr>
          <p:spPr>
            <a:xfrm>
              <a:off x="7050531" y="1194697"/>
              <a:ext cx="1464427"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Week7_VoteCount.c</a:t>
              </a:r>
              <a:endParaRPr lang="en-SG" sz="1100" dirty="0"/>
            </a:p>
          </p:txBody>
        </p:sp>
      </p:grpSp>
      <p:sp>
        <p:nvSpPr>
          <p:cNvPr id="2" name="Title 1"/>
          <p:cNvSpPr>
            <a:spLocks noGrp="1"/>
          </p:cNvSpPr>
          <p:nvPr>
            <p:ph type="title"/>
          </p:nvPr>
        </p:nvSpPr>
        <p:spPr/>
        <p:txBody>
          <a:bodyPr/>
          <a:lstStyle/>
          <a:p>
            <a:r>
              <a:rPr lang="en-GB" dirty="0" smtClean="0"/>
              <a:t>Motivation </a:t>
            </a:r>
            <a:r>
              <a:rPr lang="en-GB" dirty="0"/>
              <a:t>#2: Vote </a:t>
            </a:r>
            <a:r>
              <a:rPr lang="en-GB" dirty="0" smtClean="0"/>
              <a:t>Counting </a:t>
            </a:r>
            <a:r>
              <a:rPr lang="en-GB" dirty="0"/>
              <a:t>(2/2)</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6</a:t>
            </a:fld>
            <a:endParaRPr lang="en-US" sz="1000" dirty="0"/>
          </a:p>
        </p:txBody>
      </p:sp>
      <p:sp>
        <p:nvSpPr>
          <p:cNvPr id="9" name="TextBox 8"/>
          <p:cNvSpPr txBox="1"/>
          <p:nvPr/>
        </p:nvSpPr>
        <p:spPr>
          <a:xfrm>
            <a:off x="5465124" y="3171924"/>
            <a:ext cx="2877571" cy="830997"/>
          </a:xfrm>
          <a:prstGeom prst="rect">
            <a:avLst/>
          </a:prstGeom>
          <a:solidFill>
            <a:srgbClr val="FFCCCC"/>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solidFill>
                  <a:schemeClr val="tx1"/>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What if there are </a:t>
            </a:r>
            <a:r>
              <a:rPr lang="en-US" sz="2800" dirty="0">
                <a:solidFill>
                  <a:srgbClr val="0000FF"/>
                </a:solidFill>
                <a:latin typeface="Calibri" pitchFamily="34" charset="0"/>
                <a:cs typeface="Calibri" pitchFamily="34" charset="0"/>
              </a:rPr>
              <a:t>30</a:t>
            </a:r>
            <a:r>
              <a:rPr lang="en-US" sz="2000" dirty="0">
                <a:solidFill>
                  <a:srgbClr val="000000"/>
                </a:solidFill>
                <a:latin typeface="Calibri" pitchFamily="34" charset="0"/>
                <a:cs typeface="Calibri" pitchFamily="34" charset="0"/>
              </a:rPr>
              <a:t> instead of 3 candidates</a:t>
            </a:r>
            <a:r>
              <a:rPr lang="en-US" sz="2000" dirty="0" smtClean="0">
                <a:solidFill>
                  <a:srgbClr val="000000"/>
                </a:solidFill>
                <a:latin typeface="Calibri" pitchFamily="34" charset="0"/>
                <a:cs typeface="Calibri" pitchFamily="34" charset="0"/>
              </a:rPr>
              <a:t>?</a:t>
            </a:r>
            <a:endParaRPr lang="en-SG" sz="2000" dirty="0">
              <a:solidFill>
                <a:schemeClr val="tx1"/>
              </a:solidFill>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73113" y="1236663"/>
            <a:ext cx="7019925" cy="50165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#include </a:t>
            </a:r>
            <a:r>
              <a:rPr lang="en-US" sz="1600" b="1" dirty="0" smtClean="0">
                <a:solidFill>
                  <a:srgbClr val="006600"/>
                </a:solidFill>
                <a:latin typeface="Courier New" pitchFamily="49" charset="0"/>
                <a:cs typeface="Courier New" pitchFamily="49" charset="0"/>
              </a:rPr>
              <a:t>&lt;</a:t>
            </a:r>
            <a:r>
              <a:rPr lang="en-US" sz="1600" b="1" dirty="0" err="1" smtClean="0">
                <a:solidFill>
                  <a:srgbClr val="006600"/>
                </a:solidFill>
                <a:latin typeface="Courier New" pitchFamily="49" charset="0"/>
                <a:cs typeface="Courier New" pitchFamily="49" charset="0"/>
              </a:rPr>
              <a:t>stdio.h</a:t>
            </a:r>
            <a:r>
              <a:rPr lang="en-US" sz="1600" b="1" dirty="0" smtClean="0">
                <a:solidFill>
                  <a:srgbClr val="006600"/>
                </a:solidFill>
                <a:latin typeface="Courier New" pitchFamily="49" charset="0"/>
                <a:cs typeface="Courier New" pitchFamily="49" charset="0"/>
              </a:rPr>
              <a:t>&gt;</a:t>
            </a:r>
          </a:p>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 c1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c2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 c30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&amp;vote);</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 (vote) </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c1++;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 c2++;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FF"/>
                </a:solidFill>
                <a:latin typeface="Courier New" pitchFamily="49" charset="0"/>
                <a:cs typeface="Courier New" pitchFamily="49" charset="0"/>
              </a:rPr>
              <a:t>            </a:t>
            </a:r>
            <a:r>
              <a:rPr lang="en-US" sz="1600" b="1" dirty="0" smtClean="0">
                <a:latin typeface="Courier New" pitchFamily="49" charset="0"/>
                <a:cs typeface="Courier New" pitchFamily="49" charset="0"/>
              </a:rPr>
              <a:t>. .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30</a:t>
            </a:r>
            <a:r>
              <a:rPr lang="en-US" sz="1600" b="1" dirty="0" smtClean="0">
                <a:solidFill>
                  <a:srgbClr val="000000"/>
                </a:solidFill>
                <a:latin typeface="Courier New" pitchFamily="49" charset="0"/>
                <a:cs typeface="Courier New" pitchFamily="49" charset="0"/>
              </a:rPr>
              <a:t>: c30++;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 .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7"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7</a:t>
            </a:fld>
            <a:endParaRPr lang="en-US" sz="1000" dirty="0"/>
          </a:p>
        </p:txBody>
      </p:sp>
      <p:sp>
        <p:nvSpPr>
          <p:cNvPr id="4" name="Title 3"/>
          <p:cNvSpPr>
            <a:spLocks noGrp="1"/>
          </p:cNvSpPr>
          <p:nvPr>
            <p:ph type="title"/>
          </p:nvPr>
        </p:nvSpPr>
        <p:spPr/>
        <p:txBody>
          <a:bodyPr/>
          <a:lstStyle/>
          <a:p>
            <a:r>
              <a:rPr lang="en-GB" dirty="0" smtClean="0"/>
              <a:t>Motivation </a:t>
            </a:r>
            <a:r>
              <a:rPr lang="en-GB" dirty="0"/>
              <a:t>#2: </a:t>
            </a:r>
            <a:r>
              <a:rPr lang="en-GB" dirty="0" smtClean="0"/>
              <a:t>Votes for 30 </a:t>
            </a:r>
            <a:r>
              <a:rPr lang="en-GB" dirty="0"/>
              <a:t>Candidates</a:t>
            </a:r>
            <a:endParaRPr lang="en-SG" dirty="0"/>
          </a:p>
        </p:txBody>
      </p:sp>
      <p:sp>
        <p:nvSpPr>
          <p:cNvPr id="19" name="TextBox 18"/>
          <p:cNvSpPr txBox="1"/>
          <p:nvPr/>
        </p:nvSpPr>
        <p:spPr>
          <a:xfrm>
            <a:off x="6103086" y="5560809"/>
            <a:ext cx="2608406" cy="400110"/>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lvl="0"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smtClean="0">
                <a:solidFill>
                  <a:schemeClr val="tx1"/>
                </a:solidFill>
                <a:latin typeface="Calibri" pitchFamily="34" charset="0"/>
                <a:cs typeface="Calibri" pitchFamily="34" charset="0"/>
              </a:rPr>
              <a:t>: Can </a:t>
            </a:r>
            <a:r>
              <a:rPr lang="en-US" sz="2000" kern="0" dirty="0">
                <a:solidFill>
                  <a:schemeClr val="tx1"/>
                </a:solidFill>
                <a:latin typeface="Calibri" pitchFamily="34" charset="0"/>
                <a:cs typeface="Calibri" pitchFamily="34" charset="0"/>
              </a:rPr>
              <a:t>we </a:t>
            </a:r>
            <a:r>
              <a:rPr lang="en-US" sz="2000" kern="0" dirty="0" smtClean="0">
                <a:solidFill>
                  <a:schemeClr val="tx1"/>
                </a:solidFill>
                <a:latin typeface="Calibri" pitchFamily="34" charset="0"/>
                <a:cs typeface="Calibri" pitchFamily="34" charset="0"/>
              </a:rPr>
              <a:t>do it </a:t>
            </a:r>
            <a:r>
              <a:rPr lang="en-US" sz="2000" kern="0" dirty="0">
                <a:solidFill>
                  <a:schemeClr val="tx1"/>
                </a:solidFill>
                <a:latin typeface="Calibri" pitchFamily="34" charset="0"/>
                <a:cs typeface="Calibri" pitchFamily="34" charset="0"/>
              </a:rPr>
              <a:t>better?</a:t>
            </a:r>
            <a:endParaRPr lang="en-GB" sz="2000" kern="0" dirty="0">
              <a:solidFill>
                <a:schemeClr val="tx1"/>
              </a:solidFill>
              <a:latin typeface="Calibri" pitchFamily="34" charset="0"/>
              <a:cs typeface="Calibri" pitchFamily="34" charset="0"/>
            </a:endParaRPr>
          </a:p>
        </p:txBody>
      </p:sp>
      <p:grpSp>
        <p:nvGrpSpPr>
          <p:cNvPr id="2" name="Group 1"/>
          <p:cNvGrpSpPr/>
          <p:nvPr/>
        </p:nvGrpSpPr>
        <p:grpSpPr>
          <a:xfrm>
            <a:off x="5241851" y="4061636"/>
            <a:ext cx="1432046" cy="1297173"/>
            <a:chOff x="5241851" y="4061636"/>
            <a:chExt cx="1432046" cy="1297173"/>
          </a:xfrm>
        </p:grpSpPr>
        <p:sp>
          <p:nvSpPr>
            <p:cNvPr id="10" name="Right Brace 9"/>
            <p:cNvSpPr/>
            <p:nvPr/>
          </p:nvSpPr>
          <p:spPr bwMode="auto">
            <a:xfrm>
              <a:off x="5241851" y="4061636"/>
              <a:ext cx="244549" cy="1297173"/>
            </a:xfrm>
            <a:prstGeom prst="rightBrace">
              <a:avLst>
                <a:gd name="adj1" fmla="val 33333"/>
                <a:gd name="adj2" fmla="val 50000"/>
              </a:avLst>
            </a:prstGeom>
            <a:noFill/>
            <a:ln w="28575"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pic>
          <p:nvPicPr>
            <p:cNvPr id="13" name="Picture 12" descr="shocked_face.jpg"/>
            <p:cNvPicPr>
              <a:picLocks noChangeAspect="1"/>
            </p:cNvPicPr>
            <p:nvPr/>
          </p:nvPicPr>
          <p:blipFill>
            <a:blip r:embed="rId3" cstate="print"/>
            <a:stretch>
              <a:fillRect/>
            </a:stretch>
          </p:blipFill>
          <p:spPr>
            <a:xfrm>
              <a:off x="5644494" y="4210628"/>
              <a:ext cx="1029403" cy="1061241"/>
            </a:xfrm>
            <a:prstGeom prst="rect">
              <a:avLst/>
            </a:prstGeom>
          </p:spPr>
        </p:pic>
      </p:grpSp>
      <p:grpSp>
        <p:nvGrpSpPr>
          <p:cNvPr id="5" name="Group 4"/>
          <p:cNvGrpSpPr/>
          <p:nvPr/>
        </p:nvGrpSpPr>
        <p:grpSpPr>
          <a:xfrm>
            <a:off x="6673897" y="2364018"/>
            <a:ext cx="768894" cy="489476"/>
            <a:chOff x="6673897" y="2364018"/>
            <a:chExt cx="768894" cy="489476"/>
          </a:xfrm>
        </p:grpSpPr>
        <p:sp>
          <p:nvSpPr>
            <p:cNvPr id="15" name="Right Brace 14"/>
            <p:cNvSpPr/>
            <p:nvPr/>
          </p:nvSpPr>
          <p:spPr bwMode="auto">
            <a:xfrm>
              <a:off x="6673897" y="2364018"/>
              <a:ext cx="122274" cy="397415"/>
            </a:xfrm>
            <a:prstGeom prst="rightBrace">
              <a:avLst>
                <a:gd name="adj1" fmla="val 33333"/>
                <a:gd name="adj2" fmla="val 50000"/>
              </a:avLst>
            </a:prstGeom>
            <a:noFill/>
            <a:ln w="28575"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pic>
          <p:nvPicPr>
            <p:cNvPr id="18" name="Picture 17" descr="shocked_face.jpg"/>
            <p:cNvPicPr>
              <a:picLocks noChangeAspect="1"/>
            </p:cNvPicPr>
            <p:nvPr/>
          </p:nvPicPr>
          <p:blipFill>
            <a:blip r:embed="rId3" cstate="print"/>
            <a:stretch>
              <a:fillRect/>
            </a:stretch>
          </p:blipFill>
          <p:spPr>
            <a:xfrm>
              <a:off x="6967999" y="2364018"/>
              <a:ext cx="474792" cy="489476"/>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55"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strVal val="#ppt_w*0.70"/>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Effect transition="in" filter="fade">
                                      <p:cBhvr>
                                        <p:cTn id="19" dur="1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8"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8</a:t>
            </a:fld>
            <a:endParaRPr lang="en-US" sz="1000" dirty="0"/>
          </a:p>
        </p:txBody>
      </p:sp>
      <p:sp>
        <p:nvSpPr>
          <p:cNvPr id="37" name="Title 3"/>
          <p:cNvSpPr>
            <a:spLocks noGrp="1"/>
          </p:cNvSpPr>
          <p:nvPr>
            <p:ph type="title"/>
          </p:nvPr>
        </p:nvSpPr>
        <p:spPr>
          <a:xfrm>
            <a:off x="457200" y="386860"/>
            <a:ext cx="8229600" cy="808894"/>
          </a:xfrm>
        </p:spPr>
        <p:txBody>
          <a:bodyPr/>
          <a:lstStyle/>
          <a:p>
            <a:r>
              <a:rPr lang="en-GB" dirty="0" smtClean="0"/>
              <a:t>Introducing </a:t>
            </a:r>
            <a:r>
              <a:rPr lang="en-GB" dirty="0"/>
              <a:t>Array (</a:t>
            </a:r>
            <a:r>
              <a:rPr lang="en-GB" dirty="0" smtClean="0"/>
              <a:t>1/4)</a:t>
            </a:r>
            <a:endParaRPr lang="en-SG" dirty="0"/>
          </a:p>
        </p:txBody>
      </p:sp>
      <p:sp>
        <p:nvSpPr>
          <p:cNvPr id="10" name="Content Placeholder 9"/>
          <p:cNvSpPr>
            <a:spLocks noGrp="1"/>
          </p:cNvSpPr>
          <p:nvPr>
            <p:ph idx="1"/>
          </p:nvPr>
        </p:nvSpPr>
        <p:spPr>
          <a:xfrm>
            <a:off x="457200" y="1371600"/>
            <a:ext cx="8229600" cy="2382191"/>
          </a:xfrm>
        </p:spPr>
        <p:txBody>
          <a:bodyPr>
            <a:spAutoFit/>
          </a:bodyPr>
          <a:lstStyle/>
          <a:p>
            <a:r>
              <a:rPr lang="en-SG" dirty="0" smtClean="0">
                <a:solidFill>
                  <a:schemeClr val="tx1"/>
                </a:solidFill>
              </a:rPr>
              <a:t>In the vote counting example</a:t>
            </a:r>
            <a:r>
              <a:rPr lang="en-SG" dirty="0">
                <a:solidFill>
                  <a:schemeClr val="tx1"/>
                </a:solidFill>
              </a:rPr>
              <a:t>, </a:t>
            </a:r>
            <a:r>
              <a:rPr lang="en-SG" dirty="0" smtClean="0">
                <a:solidFill>
                  <a:schemeClr val="tx1"/>
                </a:solidFill>
              </a:rPr>
              <a:t>candidates </a:t>
            </a:r>
            <a:r>
              <a:rPr lang="en-SG" dirty="0">
                <a:solidFill>
                  <a:schemeClr val="tx1"/>
                </a:solidFill>
              </a:rPr>
              <a:t>are indexed from C1 to C30</a:t>
            </a:r>
            <a:r>
              <a:rPr lang="en-SG" dirty="0" smtClean="0">
                <a:solidFill>
                  <a:schemeClr val="tx1"/>
                </a:solidFill>
              </a:rPr>
              <a:t>.</a:t>
            </a:r>
          </a:p>
          <a:p>
            <a:pPr lvl="1">
              <a:buFont typeface="Wingdings" pitchFamily="2" charset="2"/>
              <a:buChar char="q"/>
            </a:pPr>
            <a:r>
              <a:rPr lang="en-SG" dirty="0" smtClean="0"/>
              <a:t>hence </a:t>
            </a:r>
            <a:r>
              <a:rPr lang="en-SG" dirty="0" smtClean="0">
                <a:solidFill>
                  <a:schemeClr val="tx1"/>
                </a:solidFill>
              </a:rPr>
              <a:t>we define and use a </a:t>
            </a:r>
            <a:r>
              <a:rPr lang="en-SG" dirty="0">
                <a:solidFill>
                  <a:schemeClr val="tx1"/>
                </a:solidFill>
              </a:rPr>
              <a:t>set of </a:t>
            </a:r>
            <a:r>
              <a:rPr lang="en-SG" dirty="0" smtClean="0">
                <a:solidFill>
                  <a:schemeClr val="tx1"/>
                </a:solidFill>
              </a:rPr>
              <a:t>variables: </a:t>
            </a:r>
            <a:r>
              <a:rPr lang="en-SG" dirty="0">
                <a:solidFill>
                  <a:schemeClr val="tx1"/>
                </a:solidFill>
              </a:rPr>
              <a:t>c1, c2, ..., </a:t>
            </a:r>
            <a:r>
              <a:rPr lang="en-SG" dirty="0" smtClean="0">
                <a:solidFill>
                  <a:schemeClr val="tx1"/>
                </a:solidFill>
              </a:rPr>
              <a:t>c30.</a:t>
            </a:r>
          </a:p>
          <a:p>
            <a:pPr lvl="1">
              <a:buFont typeface="Wingdings" pitchFamily="2" charset="2"/>
              <a:buChar char="q"/>
            </a:pPr>
            <a:r>
              <a:rPr lang="en-US" dirty="0" smtClean="0"/>
              <a:t>It’s too lame!</a:t>
            </a:r>
            <a:endParaRPr lang="en-SG" dirty="0" smtClean="0">
              <a:solidFill>
                <a:schemeClr val="tx1"/>
              </a:solidFill>
            </a:endParaRPr>
          </a:p>
          <a:p>
            <a:r>
              <a:rPr lang="en-SG" dirty="0" smtClean="0">
                <a:solidFill>
                  <a:schemeClr val="tx1"/>
                </a:solidFill>
              </a:rPr>
              <a:t>Let’s </a:t>
            </a:r>
            <a:r>
              <a:rPr lang="en-SG" dirty="0">
                <a:solidFill>
                  <a:schemeClr val="tx1"/>
                </a:solidFill>
              </a:rPr>
              <a:t>study a new language feature called </a:t>
            </a:r>
            <a:r>
              <a:rPr lang="en-SG" dirty="0">
                <a:solidFill>
                  <a:srgbClr val="C00000"/>
                </a:solidFill>
              </a:rPr>
              <a:t>ARRAY</a:t>
            </a:r>
            <a:r>
              <a:rPr lang="en-SG" dirty="0">
                <a:solidFill>
                  <a:schemeClr val="tx1"/>
                </a:solidFill>
              </a:rPr>
              <a:t> </a:t>
            </a:r>
            <a:r>
              <a:rPr lang="en-SG" dirty="0" smtClean="0">
                <a:solidFill>
                  <a:schemeClr val="tx1"/>
                </a:solidFill>
              </a:rPr>
              <a:t>to index candidates </a:t>
            </a:r>
            <a:r>
              <a:rPr lang="en-GB" b="1" i="1" dirty="0" smtClean="0">
                <a:solidFill>
                  <a:srgbClr val="C00000"/>
                </a:solidFill>
                <a:latin typeface="Times New Roman" pitchFamily="18" charset="0"/>
                <a:cs typeface="Times New Roman" pitchFamily="18" charset="0"/>
              </a:rPr>
              <a:t>C</a:t>
            </a:r>
            <a:r>
              <a:rPr lang="en-GB" b="1" i="1" baseline="-25000" dirty="0" smtClean="0">
                <a:solidFill>
                  <a:srgbClr val="C00000"/>
                </a:solidFill>
                <a:latin typeface="Times New Roman" pitchFamily="18" charset="0"/>
                <a:cs typeface="Times New Roman" pitchFamily="18" charset="0"/>
              </a:rPr>
              <a:t>0 </a:t>
            </a:r>
            <a:r>
              <a:rPr lang="en-GB" b="1" i="1" dirty="0" smtClean="0">
                <a:solidFill>
                  <a:srgbClr val="C00000"/>
                </a:solidFill>
                <a:latin typeface="Times New Roman" pitchFamily="18" charset="0"/>
                <a:cs typeface="Times New Roman" pitchFamily="18" charset="0"/>
              </a:rPr>
              <a:t>, C</a:t>
            </a:r>
            <a:r>
              <a:rPr lang="en-GB" b="1" i="1" baseline="-25000" dirty="0" smtClean="0">
                <a:solidFill>
                  <a:srgbClr val="C00000"/>
                </a:solidFill>
                <a:latin typeface="Times New Roman" pitchFamily="18" charset="0"/>
                <a:cs typeface="Times New Roman" pitchFamily="18" charset="0"/>
              </a:rPr>
              <a:t>1 </a:t>
            </a:r>
            <a:r>
              <a:rPr lang="en-GB" b="1" i="1" dirty="0" smtClean="0">
                <a:solidFill>
                  <a:srgbClr val="C00000"/>
                </a:solidFill>
                <a:latin typeface="Times New Roman" pitchFamily="18" charset="0"/>
                <a:cs typeface="Times New Roman" pitchFamily="18" charset="0"/>
              </a:rPr>
              <a:t>, …, C</a:t>
            </a:r>
            <a:r>
              <a:rPr lang="en-GB" b="1" i="1" baseline="-25000" dirty="0" smtClean="0">
                <a:solidFill>
                  <a:srgbClr val="C00000"/>
                </a:solidFill>
                <a:latin typeface="Times New Roman" pitchFamily="18" charset="0"/>
                <a:cs typeface="Times New Roman" pitchFamily="18" charset="0"/>
              </a:rPr>
              <a:t>29 </a:t>
            </a:r>
            <a:r>
              <a:rPr lang="en-SG" dirty="0" smtClean="0">
                <a:solidFill>
                  <a:schemeClr val="tx1"/>
                </a:solidFill>
              </a:rPr>
              <a:t>.</a:t>
            </a:r>
            <a:endParaRPr lang="en-SG" dirty="0">
              <a:solidFill>
                <a:schemeClr val="tx1"/>
              </a:solidFill>
            </a:endParaRPr>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996305"/>
            <a:ext cx="9144000" cy="2317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barn(inVertical)">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dissolve">
                                      <p:cBhvr>
                                        <p:cTn id="1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8" name="TextBox 67"/>
          <p:cNvSpPr txBox="1">
            <a:spLocks noChangeArrowheads="1"/>
          </p:cNvSpPr>
          <p:nvPr/>
        </p:nvSpPr>
        <p:spPr bwMode="auto">
          <a:xfrm>
            <a:off x="3300762" y="1568025"/>
            <a:ext cx="2379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dirty="0" err="1">
                <a:solidFill>
                  <a:srgbClr val="800000"/>
                </a:solidFill>
                <a:latin typeface="Courier New" pitchFamily="49" charset="0"/>
                <a:cs typeface="Courier New" pitchFamily="49" charset="0"/>
              </a:rPr>
              <a:t>int</a:t>
            </a:r>
            <a:r>
              <a:rPr lang="en-US" sz="2400" b="1" dirty="0">
                <a:solidFill>
                  <a:srgbClr val="800000"/>
                </a:solidFill>
                <a:latin typeface="Courier New" pitchFamily="49" charset="0"/>
                <a:cs typeface="Courier New" pitchFamily="49" charset="0"/>
              </a:rPr>
              <a:t> c[30</a:t>
            </a:r>
            <a:r>
              <a:rPr lang="en-US" sz="2400" b="1" dirty="0" smtClean="0">
                <a:solidFill>
                  <a:srgbClr val="800000"/>
                </a:solidFill>
                <a:latin typeface="Courier New" pitchFamily="49" charset="0"/>
                <a:cs typeface="Courier New" pitchFamily="49" charset="0"/>
              </a:rPr>
              <a:t>]</a:t>
            </a:r>
            <a:endParaRPr lang="en-SG" sz="2400" b="1" dirty="0">
              <a:solidFill>
                <a:srgbClr val="800000"/>
              </a:solidFill>
              <a:latin typeface="Courier New" pitchFamily="49" charset="0"/>
              <a:cs typeface="Courier New" pitchFamily="49" charset="0"/>
            </a:endParaRPr>
          </a:p>
        </p:txBody>
      </p:sp>
      <p:grpSp>
        <p:nvGrpSpPr>
          <p:cNvPr id="7" name="Group 43"/>
          <p:cNvGrpSpPr>
            <a:grpSpLocks/>
          </p:cNvGrpSpPr>
          <p:nvPr/>
        </p:nvGrpSpPr>
        <p:grpSpPr bwMode="auto">
          <a:xfrm>
            <a:off x="3588100" y="2015700"/>
            <a:ext cx="1927225" cy="676275"/>
            <a:chOff x="3172857" y="3382179"/>
            <a:chExt cx="1927953" cy="677804"/>
          </a:xfrm>
        </p:grpSpPr>
        <p:sp>
          <p:nvSpPr>
            <p:cNvPr id="70" name="TextBox 69"/>
            <p:cNvSpPr txBox="1"/>
            <p:nvPr/>
          </p:nvSpPr>
          <p:spPr>
            <a:xfrm>
              <a:off x="3172857" y="3690850"/>
              <a:ext cx="1927953" cy="36913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mtClean="0">
                  <a:solidFill>
                    <a:srgbClr val="000000"/>
                  </a:solidFill>
                </a:rPr>
                <a:t>Array name</a:t>
              </a:r>
              <a:endParaRPr lang="en-SG" smtClean="0">
                <a:solidFill>
                  <a:srgbClr val="000000"/>
                </a:solidFill>
              </a:endParaRPr>
            </a:p>
          </p:txBody>
        </p:sp>
        <p:cxnSp>
          <p:nvCxnSpPr>
            <p:cNvPr id="20496" name="Straight Arrow Connector 34"/>
            <p:cNvCxnSpPr>
              <a:cxnSpLocks noChangeShapeType="1"/>
              <a:stCxn id="70" idx="0"/>
            </p:cNvCxnSpPr>
            <p:nvPr/>
          </p:nvCxnSpPr>
          <p:spPr bwMode="auto">
            <a:xfrm rot="16200000" flipV="1">
              <a:off x="3897218" y="3451035"/>
              <a:ext cx="308472" cy="170760"/>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8" name="Group 44"/>
          <p:cNvGrpSpPr>
            <a:grpSpLocks/>
          </p:cNvGrpSpPr>
          <p:nvPr/>
        </p:nvGrpSpPr>
        <p:grpSpPr bwMode="auto">
          <a:xfrm>
            <a:off x="1327500" y="2023638"/>
            <a:ext cx="2268537" cy="546100"/>
            <a:chOff x="912564" y="3391359"/>
            <a:chExt cx="2269476" cy="545603"/>
          </a:xfrm>
        </p:grpSpPr>
        <p:sp>
          <p:nvSpPr>
            <p:cNvPr id="73" name="TextBox 72"/>
            <p:cNvSpPr txBox="1"/>
            <p:nvPr/>
          </p:nvSpPr>
          <p:spPr>
            <a:xfrm>
              <a:off x="912564" y="3567411"/>
              <a:ext cx="1928023" cy="36955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dirty="0" smtClean="0">
                  <a:solidFill>
                    <a:srgbClr val="000000"/>
                  </a:solidFill>
                </a:rPr>
                <a:t>Element type</a:t>
              </a:r>
              <a:endParaRPr lang="en-SG" dirty="0" smtClean="0">
                <a:solidFill>
                  <a:srgbClr val="000000"/>
                </a:solidFill>
              </a:endParaRPr>
            </a:p>
          </p:txBody>
        </p:sp>
        <p:cxnSp>
          <p:nvCxnSpPr>
            <p:cNvPr id="20494" name="Straight Arrow Connector 37"/>
            <p:cNvCxnSpPr>
              <a:cxnSpLocks noChangeShapeType="1"/>
            </p:cNvCxnSpPr>
            <p:nvPr/>
          </p:nvCxnSpPr>
          <p:spPr bwMode="auto">
            <a:xfrm flipV="1">
              <a:off x="2555913" y="3391359"/>
              <a:ext cx="626127" cy="167089"/>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9" name="Group 42"/>
          <p:cNvGrpSpPr>
            <a:grpSpLocks/>
          </p:cNvGrpSpPr>
          <p:nvPr/>
        </p:nvGrpSpPr>
        <p:grpSpPr bwMode="auto">
          <a:xfrm>
            <a:off x="4962875" y="1990300"/>
            <a:ext cx="2863850" cy="501650"/>
            <a:chOff x="4548133" y="3358309"/>
            <a:chExt cx="2864383" cy="501534"/>
          </a:xfrm>
        </p:grpSpPr>
        <p:sp>
          <p:nvSpPr>
            <p:cNvPr id="76" name="TextBox 75"/>
            <p:cNvSpPr txBox="1"/>
            <p:nvPr/>
          </p:nvSpPr>
          <p:spPr>
            <a:xfrm>
              <a:off x="5484932" y="3490042"/>
              <a:ext cx="1927584" cy="36980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mtClean="0">
                  <a:solidFill>
                    <a:srgbClr val="000000"/>
                  </a:solidFill>
                </a:rPr>
                <a:t>Array size</a:t>
              </a:r>
              <a:endParaRPr lang="en-SG" smtClean="0">
                <a:solidFill>
                  <a:srgbClr val="000000"/>
                </a:solidFill>
              </a:endParaRPr>
            </a:p>
          </p:txBody>
        </p:sp>
        <p:cxnSp>
          <p:nvCxnSpPr>
            <p:cNvPr id="20492" name="Straight Arrow Connector 40"/>
            <p:cNvCxnSpPr>
              <a:cxnSpLocks noChangeShapeType="1"/>
              <a:stCxn id="76" idx="1"/>
            </p:cNvCxnSpPr>
            <p:nvPr/>
          </p:nvCxnSpPr>
          <p:spPr bwMode="auto">
            <a:xfrm rot="10800000">
              <a:off x="4548133" y="3358309"/>
              <a:ext cx="936431" cy="31686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8"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9</a:t>
            </a:fld>
            <a:endParaRPr lang="en-US" sz="1000" dirty="0"/>
          </a:p>
        </p:txBody>
      </p:sp>
      <p:sp>
        <p:nvSpPr>
          <p:cNvPr id="37" name="Title 3"/>
          <p:cNvSpPr>
            <a:spLocks noGrp="1"/>
          </p:cNvSpPr>
          <p:nvPr>
            <p:ph type="title"/>
          </p:nvPr>
        </p:nvSpPr>
        <p:spPr>
          <a:xfrm>
            <a:off x="457200" y="386860"/>
            <a:ext cx="8229600" cy="808894"/>
          </a:xfrm>
        </p:spPr>
        <p:txBody>
          <a:bodyPr/>
          <a:lstStyle/>
          <a:p>
            <a:r>
              <a:rPr lang="en-GB" dirty="0" smtClean="0"/>
              <a:t>Introducing </a:t>
            </a:r>
            <a:r>
              <a:rPr lang="en-GB" dirty="0"/>
              <a:t>Array </a:t>
            </a:r>
            <a:r>
              <a:rPr lang="en-GB" dirty="0" smtClean="0"/>
              <a:t>(2/4)</a:t>
            </a:r>
            <a:endParaRPr lang="en-SG" dirty="0"/>
          </a:p>
        </p:txBody>
      </p:sp>
      <p:sp>
        <p:nvSpPr>
          <p:cNvPr id="10" name="Content Placeholder 9"/>
          <p:cNvSpPr>
            <a:spLocks noGrp="1"/>
          </p:cNvSpPr>
          <p:nvPr>
            <p:ph idx="1"/>
          </p:nvPr>
        </p:nvSpPr>
        <p:spPr>
          <a:xfrm>
            <a:off x="457200" y="4886434"/>
            <a:ext cx="8229600" cy="1348061"/>
          </a:xfrm>
        </p:spPr>
        <p:txBody>
          <a:bodyPr>
            <a:spAutoFit/>
          </a:bodyPr>
          <a:lstStyle/>
          <a:p>
            <a:r>
              <a:rPr lang="en-US" dirty="0" smtClean="0">
                <a:solidFill>
                  <a:schemeClr val="tx1"/>
                </a:solidFill>
              </a:rPr>
              <a:t>Array index start from </a:t>
            </a:r>
            <a:r>
              <a:rPr lang="en-US" dirty="0" smtClean="0">
                <a:solidFill>
                  <a:srgbClr val="C00000"/>
                </a:solidFill>
              </a:rPr>
              <a:t>0</a:t>
            </a:r>
            <a:r>
              <a:rPr lang="en-US" dirty="0" smtClean="0">
                <a:solidFill>
                  <a:schemeClr val="tx1"/>
                </a:solidFill>
              </a:rPr>
              <a:t>.</a:t>
            </a:r>
          </a:p>
          <a:p>
            <a:r>
              <a:rPr lang="en-US" b="1" dirty="0" smtClean="0">
                <a:latin typeface="Courier New" pitchFamily="49" charset="0"/>
                <a:cs typeface="Courier New" pitchFamily="49" charset="0"/>
              </a:rPr>
              <a:t>c[0]</a:t>
            </a:r>
            <a:r>
              <a:rPr lang="en-US" dirty="0" smtClean="0">
                <a:solidFill>
                  <a:schemeClr val="tx1"/>
                </a:solidFill>
              </a:rPr>
              <a:t>, </a:t>
            </a:r>
            <a:r>
              <a:rPr lang="en-US" b="1" dirty="0">
                <a:latin typeface="Courier New" pitchFamily="49" charset="0"/>
                <a:cs typeface="Courier New" pitchFamily="49" charset="0"/>
              </a:rPr>
              <a:t>c[1]</a:t>
            </a:r>
            <a:r>
              <a:rPr lang="en-US" dirty="0" smtClean="0">
                <a:solidFill>
                  <a:schemeClr val="tx1"/>
                </a:solidFill>
              </a:rPr>
              <a:t>, …, </a:t>
            </a:r>
            <a:r>
              <a:rPr lang="en-US" b="1" dirty="0">
                <a:latin typeface="Courier New" pitchFamily="49" charset="0"/>
                <a:cs typeface="Courier New" pitchFamily="49" charset="0"/>
              </a:rPr>
              <a:t>c[29]</a:t>
            </a:r>
            <a:r>
              <a:rPr lang="en-US" dirty="0" smtClean="0">
                <a:solidFill>
                  <a:schemeClr val="tx1"/>
                </a:solidFill>
              </a:rPr>
              <a:t> are all integer variables. </a:t>
            </a:r>
          </a:p>
          <a:p>
            <a:r>
              <a:rPr lang="en-US" dirty="0" smtClean="0">
                <a:solidFill>
                  <a:schemeClr val="tx1"/>
                </a:solidFill>
              </a:rPr>
              <a:t>Array provides us a means to batch declare variables.</a:t>
            </a:r>
            <a:endParaRPr lang="en-SG" dirty="0">
              <a:solidFill>
                <a:schemeClr val="tx1"/>
              </a:solidFill>
            </a:endParaRPr>
          </a:p>
        </p:txBody>
      </p:sp>
      <p:grpSp>
        <p:nvGrpSpPr>
          <p:cNvPr id="43" name="Group 42"/>
          <p:cNvGrpSpPr/>
          <p:nvPr/>
        </p:nvGrpSpPr>
        <p:grpSpPr>
          <a:xfrm>
            <a:off x="1064517" y="3671154"/>
            <a:ext cx="6662117" cy="777343"/>
            <a:chOff x="1101969" y="4738972"/>
            <a:chExt cx="6662117" cy="777343"/>
          </a:xfrm>
        </p:grpSpPr>
        <p:grpSp>
          <p:nvGrpSpPr>
            <p:cNvPr id="44" name="Group 43"/>
            <p:cNvGrpSpPr/>
            <p:nvPr/>
          </p:nvGrpSpPr>
          <p:grpSpPr>
            <a:xfrm>
              <a:off x="1101969" y="5140785"/>
              <a:ext cx="6543293" cy="375530"/>
              <a:chOff x="1101969" y="5140785"/>
              <a:chExt cx="6543293" cy="375530"/>
            </a:xfrm>
          </p:grpSpPr>
          <p:sp>
            <p:nvSpPr>
              <p:cNvPr id="52" name="Rectangle 16"/>
              <p:cNvSpPr>
                <a:spLocks noChangeArrowheads="1"/>
              </p:cNvSpPr>
              <p:nvPr/>
            </p:nvSpPr>
            <p:spPr bwMode="auto">
              <a:xfrm>
                <a:off x="1948868"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53" name="Rectangle 16"/>
              <p:cNvSpPr>
                <a:spLocks noChangeArrowheads="1"/>
              </p:cNvSpPr>
              <p:nvPr/>
            </p:nvSpPr>
            <p:spPr bwMode="auto">
              <a:xfrm>
                <a:off x="4548188" y="5140785"/>
                <a:ext cx="537183" cy="35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round/>
                    <a:headEnd type="none" w="sm" len="sm"/>
                    <a:tailEnd type="none" w="sm" len="sm"/>
                  </a14:hiddenLine>
                </a:ext>
              </a:extLst>
            </p:spPr>
            <p:txBody>
              <a:bodyPr/>
              <a:lstStyle/>
              <a:p>
                <a:pPr algn="ctr"/>
                <a:r>
                  <a:rPr lang="en-US" sz="2400" b="1" dirty="0"/>
                  <a:t>…</a:t>
                </a:r>
                <a:endParaRPr lang="en-SG" sz="2400" b="1" dirty="0"/>
              </a:p>
            </p:txBody>
          </p:sp>
          <p:sp>
            <p:nvSpPr>
              <p:cNvPr id="54" name="Rectangle 16"/>
              <p:cNvSpPr>
                <a:spLocks noChangeArrowheads="1"/>
              </p:cNvSpPr>
              <p:nvPr/>
            </p:nvSpPr>
            <p:spPr bwMode="auto">
              <a:xfrm>
                <a:off x="2799131"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55" name="Rectangle 16"/>
              <p:cNvSpPr>
                <a:spLocks noChangeArrowheads="1"/>
              </p:cNvSpPr>
              <p:nvPr/>
            </p:nvSpPr>
            <p:spPr bwMode="auto">
              <a:xfrm>
                <a:off x="1101969"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56" name="Rectangle 16"/>
              <p:cNvSpPr>
                <a:spLocks noChangeArrowheads="1"/>
              </p:cNvSpPr>
              <p:nvPr/>
            </p:nvSpPr>
            <p:spPr bwMode="auto">
              <a:xfrm>
                <a:off x="3652457"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57" name="Rectangle 16"/>
              <p:cNvSpPr>
                <a:spLocks noChangeArrowheads="1"/>
              </p:cNvSpPr>
              <p:nvPr/>
            </p:nvSpPr>
            <p:spPr bwMode="auto">
              <a:xfrm>
                <a:off x="5104568"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58" name="Rectangle 16"/>
              <p:cNvSpPr>
                <a:spLocks noChangeArrowheads="1"/>
              </p:cNvSpPr>
              <p:nvPr/>
            </p:nvSpPr>
            <p:spPr bwMode="auto">
              <a:xfrm>
                <a:off x="5951466"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sp>
            <p:nvSpPr>
              <p:cNvPr id="59" name="Rectangle 16"/>
              <p:cNvSpPr>
                <a:spLocks noChangeArrowheads="1"/>
              </p:cNvSpPr>
              <p:nvPr/>
            </p:nvSpPr>
            <p:spPr bwMode="auto">
              <a:xfrm>
                <a:off x="6798364"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dirty="0"/>
              </a:p>
            </p:txBody>
          </p:sp>
        </p:grpSp>
        <p:grpSp>
          <p:nvGrpSpPr>
            <p:cNvPr id="45" name="Group 44"/>
            <p:cNvGrpSpPr/>
            <p:nvPr/>
          </p:nvGrpSpPr>
          <p:grpSpPr>
            <a:xfrm>
              <a:off x="1101969" y="4738972"/>
              <a:ext cx="6662117" cy="400110"/>
              <a:chOff x="1101969" y="4738972"/>
              <a:chExt cx="6662117" cy="400110"/>
            </a:xfrm>
          </p:grpSpPr>
          <p:sp>
            <p:nvSpPr>
              <p:cNvPr id="46" name="TextBox 15"/>
              <p:cNvSpPr txBox="1">
                <a:spLocks noChangeArrowheads="1"/>
              </p:cNvSpPr>
              <p:nvPr/>
            </p:nvSpPr>
            <p:spPr bwMode="auto">
              <a:xfrm>
                <a:off x="1101969" y="4738972"/>
                <a:ext cx="8468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dirty="0" smtClean="0">
                    <a:solidFill>
                      <a:srgbClr val="C00000"/>
                    </a:solidFill>
                    <a:latin typeface="Courier New" pitchFamily="49" charset="0"/>
                    <a:cs typeface="Courier New" pitchFamily="49" charset="0"/>
                  </a:rPr>
                  <a:t>c[0]</a:t>
                </a:r>
                <a:endParaRPr lang="en-SG" sz="1600" b="1" dirty="0">
                  <a:solidFill>
                    <a:srgbClr val="C00000"/>
                  </a:solidFill>
                  <a:latin typeface="Courier New" pitchFamily="49" charset="0"/>
                  <a:cs typeface="Courier New" pitchFamily="49" charset="0"/>
                </a:endParaRPr>
              </a:p>
            </p:txBody>
          </p:sp>
          <p:sp>
            <p:nvSpPr>
              <p:cNvPr id="47" name="TextBox 23"/>
              <p:cNvSpPr txBox="1">
                <a:spLocks noChangeArrowheads="1"/>
              </p:cNvSpPr>
              <p:nvPr/>
            </p:nvSpPr>
            <p:spPr bwMode="auto">
              <a:xfrm>
                <a:off x="3698141" y="4738972"/>
                <a:ext cx="4893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dirty="0"/>
                  <a:t>…</a:t>
                </a:r>
                <a:endParaRPr lang="en-SG" sz="2000" b="1" dirty="0"/>
              </a:p>
            </p:txBody>
          </p:sp>
          <p:sp>
            <p:nvSpPr>
              <p:cNvPr id="48" name="TextBox 15"/>
              <p:cNvSpPr txBox="1">
                <a:spLocks noChangeArrowheads="1"/>
              </p:cNvSpPr>
              <p:nvPr/>
            </p:nvSpPr>
            <p:spPr bwMode="auto">
              <a:xfrm>
                <a:off x="1948868" y="4738972"/>
                <a:ext cx="8468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dirty="0" smtClean="0">
                    <a:solidFill>
                      <a:srgbClr val="C00000"/>
                    </a:solidFill>
                    <a:latin typeface="Courier New" pitchFamily="49" charset="0"/>
                    <a:cs typeface="Courier New" pitchFamily="49" charset="0"/>
                  </a:rPr>
                  <a:t>c[1]</a:t>
                </a:r>
                <a:endParaRPr lang="en-SG" sz="1600" b="1" dirty="0">
                  <a:solidFill>
                    <a:srgbClr val="C00000"/>
                  </a:solidFill>
                  <a:latin typeface="Courier New" pitchFamily="49" charset="0"/>
                  <a:cs typeface="Courier New" pitchFamily="49" charset="0"/>
                </a:endParaRPr>
              </a:p>
            </p:txBody>
          </p:sp>
          <p:sp>
            <p:nvSpPr>
              <p:cNvPr id="49" name="TextBox 15"/>
              <p:cNvSpPr txBox="1">
                <a:spLocks noChangeArrowheads="1"/>
              </p:cNvSpPr>
              <p:nvPr/>
            </p:nvSpPr>
            <p:spPr bwMode="auto">
              <a:xfrm>
                <a:off x="2792997" y="4738972"/>
                <a:ext cx="8468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dirty="0" smtClean="0">
                    <a:solidFill>
                      <a:srgbClr val="C00000"/>
                    </a:solidFill>
                    <a:latin typeface="Courier New" pitchFamily="49" charset="0"/>
                    <a:cs typeface="Courier New" pitchFamily="49" charset="0"/>
                  </a:rPr>
                  <a:t>c[2]</a:t>
                </a:r>
                <a:endParaRPr lang="en-SG" sz="1600" b="1" dirty="0">
                  <a:solidFill>
                    <a:srgbClr val="C00000"/>
                  </a:solidFill>
                  <a:latin typeface="Courier New" pitchFamily="49" charset="0"/>
                  <a:cs typeface="Courier New" pitchFamily="49" charset="0"/>
                </a:endParaRPr>
              </a:p>
            </p:txBody>
          </p:sp>
          <p:sp>
            <p:nvSpPr>
              <p:cNvPr id="50" name="TextBox 15"/>
              <p:cNvSpPr txBox="1">
                <a:spLocks noChangeArrowheads="1"/>
              </p:cNvSpPr>
              <p:nvPr/>
            </p:nvSpPr>
            <p:spPr bwMode="auto">
              <a:xfrm>
                <a:off x="5779477" y="4738972"/>
                <a:ext cx="1018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dirty="0" smtClean="0">
                    <a:solidFill>
                      <a:srgbClr val="C00000"/>
                    </a:solidFill>
                    <a:latin typeface="Courier New" pitchFamily="49" charset="0"/>
                    <a:cs typeface="Courier New" pitchFamily="49" charset="0"/>
                  </a:rPr>
                  <a:t>c[28]</a:t>
                </a:r>
                <a:endParaRPr lang="en-SG" sz="1600" b="1" dirty="0">
                  <a:solidFill>
                    <a:srgbClr val="C00000"/>
                  </a:solidFill>
                  <a:latin typeface="Courier New" pitchFamily="49" charset="0"/>
                  <a:cs typeface="Courier New" pitchFamily="49" charset="0"/>
                </a:endParaRPr>
              </a:p>
            </p:txBody>
          </p:sp>
          <p:sp>
            <p:nvSpPr>
              <p:cNvPr id="51" name="TextBox 15"/>
              <p:cNvSpPr txBox="1">
                <a:spLocks noChangeArrowheads="1"/>
              </p:cNvSpPr>
              <p:nvPr/>
            </p:nvSpPr>
            <p:spPr bwMode="auto">
              <a:xfrm>
                <a:off x="6745199" y="4738972"/>
                <a:ext cx="1018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dirty="0" smtClean="0">
                    <a:solidFill>
                      <a:srgbClr val="C00000"/>
                    </a:solidFill>
                    <a:latin typeface="Courier New" pitchFamily="49" charset="0"/>
                    <a:cs typeface="Courier New" pitchFamily="49" charset="0"/>
                  </a:rPr>
                  <a:t>c[29]</a:t>
                </a:r>
                <a:endParaRPr lang="en-SG" sz="1600" b="1" dirty="0">
                  <a:solidFill>
                    <a:srgbClr val="C00000"/>
                  </a:solidFill>
                  <a:latin typeface="Courier New" pitchFamily="49" charset="0"/>
                  <a:cs typeface="Courier New" pitchFamily="49" charset="0"/>
                </a:endParaRPr>
              </a:p>
            </p:txBody>
          </p:sp>
        </p:grpSp>
      </p:grpSp>
      <p:grpSp>
        <p:nvGrpSpPr>
          <p:cNvPr id="17" name="Group 16"/>
          <p:cNvGrpSpPr/>
          <p:nvPr/>
        </p:nvGrpSpPr>
        <p:grpSpPr>
          <a:xfrm>
            <a:off x="3300763" y="3028897"/>
            <a:ext cx="2950706" cy="652504"/>
            <a:chOff x="3300763" y="3224845"/>
            <a:chExt cx="2950706" cy="652504"/>
          </a:xfrm>
        </p:grpSpPr>
        <p:grpSp>
          <p:nvGrpSpPr>
            <p:cNvPr id="39" name="Group 42"/>
            <p:cNvGrpSpPr>
              <a:grpSpLocks/>
            </p:cNvGrpSpPr>
            <p:nvPr/>
          </p:nvGrpSpPr>
          <p:grpSpPr bwMode="auto">
            <a:xfrm>
              <a:off x="3300763" y="3224845"/>
              <a:ext cx="2544861" cy="639103"/>
              <a:chOff x="4252804" y="3802396"/>
              <a:chExt cx="2545334" cy="638955"/>
            </a:xfrm>
          </p:grpSpPr>
          <p:sp>
            <p:nvSpPr>
              <p:cNvPr id="40" name="TextBox 39"/>
              <p:cNvSpPr txBox="1"/>
              <p:nvPr/>
            </p:nvSpPr>
            <p:spPr>
              <a:xfrm>
                <a:off x="4870554" y="3802396"/>
                <a:ext cx="1927584" cy="36980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dirty="0" smtClean="0">
                    <a:solidFill>
                      <a:srgbClr val="000000"/>
                    </a:solidFill>
                  </a:rPr>
                  <a:t>Array index</a:t>
                </a:r>
                <a:endParaRPr lang="en-SG" dirty="0" smtClean="0">
                  <a:solidFill>
                    <a:srgbClr val="000000"/>
                  </a:solidFill>
                </a:endParaRPr>
              </a:p>
            </p:txBody>
          </p:sp>
          <p:cxnSp>
            <p:nvCxnSpPr>
              <p:cNvPr id="42" name="Straight Arrow Connector 40"/>
              <p:cNvCxnSpPr>
                <a:cxnSpLocks noChangeShapeType="1"/>
              </p:cNvCxnSpPr>
              <p:nvPr/>
            </p:nvCxnSpPr>
            <p:spPr bwMode="auto">
              <a:xfrm flipH="1">
                <a:off x="4252804" y="4172197"/>
                <a:ext cx="1251182" cy="269154"/>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cxnSp>
          <p:nvCxnSpPr>
            <p:cNvPr id="60" name="Straight Arrow Connector 40"/>
            <p:cNvCxnSpPr>
              <a:cxnSpLocks noChangeShapeType="1"/>
            </p:cNvCxnSpPr>
            <p:nvPr/>
          </p:nvCxnSpPr>
          <p:spPr bwMode="auto">
            <a:xfrm>
              <a:off x="5295014" y="3604979"/>
              <a:ext cx="956455" cy="272370"/>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811215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500"/>
                                        <p:tgtEl>
                                          <p:spTgt spid="43"/>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dissolve">
                                      <p:cBhvr>
                                        <p:cTn id="33" dur="500"/>
                                        <p:tgtEl>
                                          <p:spTgt spid="1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dissolve">
                                      <p:cBhvr>
                                        <p:cTn id="38" dur="5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dissolve">
                                      <p:cBhvr>
                                        <p:cTn id="4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theme/theme1.xml><?xml version="1.0" encoding="utf-8"?>
<a:theme xmlns:a="http://schemas.openxmlformats.org/drawingml/2006/main" name="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sq" algn="ctr">
          <a:solidFill>
            <a:srgbClr val="FF0000"/>
          </a:solidFill>
          <a:round/>
          <a:headEnd type="none" w="sm" len="sm"/>
          <a:tailEnd type="none" w="sm" len="sm"/>
        </a:ln>
      </a:spPr>
      <a:bodyP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15267</TotalTime>
  <Words>3654</Words>
  <Application>Microsoft Office PowerPoint</Application>
  <PresentationFormat>On-screen Show (4:3)</PresentationFormat>
  <Paragraphs>747</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Pixel</vt:lpstr>
      <vt:lpstr>PowerPoint Presentation</vt:lpstr>
      <vt:lpstr>Week 7: One-dimensional Arrays</vt:lpstr>
      <vt:lpstr>Motivation #1: Coin Change (1/2)</vt:lpstr>
      <vt:lpstr>Motivation #1: Coin Change (2/2)</vt:lpstr>
      <vt:lpstr>Motivation #2: Vote Counting (1/2)</vt:lpstr>
      <vt:lpstr>Motivation #2: Vote Counting (2/2)</vt:lpstr>
      <vt:lpstr>Motivation #2: Votes for 30 Candidates</vt:lpstr>
      <vt:lpstr>Introducing Array (1/4)</vt:lpstr>
      <vt:lpstr>Introducing Array (2/4)</vt:lpstr>
      <vt:lpstr>Introducing Array (3/4)</vt:lpstr>
      <vt:lpstr>Introducing Array (4/4)</vt:lpstr>
      <vt:lpstr>Vote Counting using Array</vt:lpstr>
      <vt:lpstr>Array Declaration: Syntax</vt:lpstr>
      <vt:lpstr>Array Declarations with Initializers</vt:lpstr>
      <vt:lpstr>Demo #2: Using Array Initializer</vt:lpstr>
      <vt:lpstr>Demo #3: Coin Change Revisit (1/2)</vt:lpstr>
      <vt:lpstr>Demo #3: Coin Change Revisit (2/2)</vt:lpstr>
      <vt:lpstr>Exercise #1: Reversely Printing</vt:lpstr>
      <vt:lpstr>Exercise #2: Missing Digits (1/2)</vt:lpstr>
      <vt:lpstr>Exercise #2: Missing Digits (2/2)</vt:lpstr>
      <vt:lpstr>Arrays and Pointers</vt:lpstr>
      <vt:lpstr>Array Assignment (1/2)</vt:lpstr>
      <vt:lpstr>Array Assignment (2/2)</vt:lpstr>
      <vt:lpstr>Using Array in Function Calls</vt:lpstr>
      <vt:lpstr>Passing Array Arguments (1/4)</vt:lpstr>
      <vt:lpstr>Passing Array Arguments (2/4)</vt:lpstr>
      <vt:lpstr>Passing Array Arguments (3/4)</vt:lpstr>
      <vt:lpstr>Passing Array Arguments (4/4)</vt:lpstr>
      <vt:lpstr>Modifying Array Arguments (1/2)</vt:lpstr>
      <vt:lpstr>Modifying Array Arguments (2/2)</vt:lpstr>
      <vt:lpstr>Exercise #3: Reversely Printing Modular</vt:lpstr>
      <vt:lpstr>Exercise #4: Set Containment</vt:lpstr>
      <vt:lpstr>Summary for Today</vt:lpstr>
      <vt:lpstr>Announcement: Midterm Test</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7 lecture notes</dc:subject>
  <dc:creator>Zhou Lifeng</dc:creator>
  <cp:lastModifiedBy>Zhou Lifeng</cp:lastModifiedBy>
  <cp:revision>1918</cp:revision>
  <dcterms:created xsi:type="dcterms:W3CDTF">1998-09-05T15:03:32Z</dcterms:created>
  <dcterms:modified xsi:type="dcterms:W3CDTF">2013-09-30T11:01:41Z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