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397" r:id="rId1"/>
  </p:sldMasterIdLst>
  <p:notesMasterIdLst>
    <p:notesMasterId r:id="rId49"/>
  </p:notesMasterIdLst>
  <p:handoutMasterIdLst>
    <p:handoutMasterId r:id="rId50"/>
  </p:handoutMasterIdLst>
  <p:sldIdLst>
    <p:sldId id="256" r:id="rId2"/>
    <p:sldId id="743" r:id="rId3"/>
    <p:sldId id="733" r:id="rId4"/>
    <p:sldId id="695" r:id="rId5"/>
    <p:sldId id="707" r:id="rId6"/>
    <p:sldId id="708" r:id="rId7"/>
    <p:sldId id="709" r:id="rId8"/>
    <p:sldId id="710" r:id="rId9"/>
    <p:sldId id="734" r:id="rId10"/>
    <p:sldId id="646" r:id="rId11"/>
    <p:sldId id="730" r:id="rId12"/>
    <p:sldId id="773" r:id="rId13"/>
    <p:sldId id="735" r:id="rId14"/>
    <p:sldId id="764" r:id="rId15"/>
    <p:sldId id="712" r:id="rId16"/>
    <p:sldId id="744" r:id="rId17"/>
    <p:sldId id="663" r:id="rId18"/>
    <p:sldId id="763" r:id="rId19"/>
    <p:sldId id="762" r:id="rId20"/>
    <p:sldId id="774" r:id="rId21"/>
    <p:sldId id="767" r:id="rId22"/>
    <p:sldId id="768" r:id="rId23"/>
    <p:sldId id="769" r:id="rId24"/>
    <p:sldId id="766" r:id="rId25"/>
    <p:sldId id="752" r:id="rId26"/>
    <p:sldId id="753" r:id="rId27"/>
    <p:sldId id="731" r:id="rId28"/>
    <p:sldId id="754" r:id="rId29"/>
    <p:sldId id="755" r:id="rId30"/>
    <p:sldId id="756" r:id="rId31"/>
    <p:sldId id="757" r:id="rId32"/>
    <p:sldId id="758" r:id="rId33"/>
    <p:sldId id="759" r:id="rId34"/>
    <p:sldId id="737" r:id="rId35"/>
    <p:sldId id="694" r:id="rId36"/>
    <p:sldId id="685" r:id="rId37"/>
    <p:sldId id="714" r:id="rId38"/>
    <p:sldId id="715" r:id="rId39"/>
    <p:sldId id="732" r:id="rId40"/>
    <p:sldId id="775" r:id="rId41"/>
    <p:sldId id="723" r:id="rId42"/>
    <p:sldId id="727" r:id="rId43"/>
    <p:sldId id="738" r:id="rId44"/>
    <p:sldId id="726" r:id="rId45"/>
    <p:sldId id="772" r:id="rId46"/>
    <p:sldId id="746" r:id="rId47"/>
    <p:sldId id="308" r:id="rId48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9915FF"/>
    <a:srgbClr val="CCFFFF"/>
    <a:srgbClr val="CCFFCC"/>
    <a:srgbClr val="CC6600"/>
    <a:srgbClr val="FFFFCC"/>
    <a:srgbClr val="CC0000"/>
    <a:srgbClr val="FF66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1" autoAdjust="0"/>
    <p:restoredTop sz="94157" autoAdjust="0"/>
  </p:normalViewPr>
  <p:slideViewPr>
    <p:cSldViewPr snapToGrid="0">
      <p:cViewPr>
        <p:scale>
          <a:sx n="60" d="100"/>
          <a:sy n="60" d="100"/>
        </p:scale>
        <p:origin x="-972" y="-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688"/>
    </p:cViewPr>
  </p:sorterViewPr>
  <p:notesViewPr>
    <p:cSldViewPr snapToGrid="0">
      <p:cViewPr>
        <p:scale>
          <a:sx n="100" d="100"/>
          <a:sy n="100" d="100"/>
        </p:scale>
        <p:origin x="-2808" y="-84"/>
      </p:cViewPr>
      <p:guideLst>
        <p:guide orient="horz" pos="3098"/>
        <p:guide pos="20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628" tIns="47314" rIns="94628" bIns="47314" numCol="1" anchor="t" anchorCtr="0" compatLnSpc="1">
            <a:prstTxWarp prst="textNoShape">
              <a:avLst/>
            </a:prstTxWarp>
          </a:bodyPr>
          <a:lstStyle>
            <a:lvl1pPr defTabSz="946641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628" tIns="47314" rIns="94628" bIns="47314" numCol="1" anchor="t" anchorCtr="0" compatLnSpc="1">
            <a:prstTxWarp prst="textNoShape">
              <a:avLst/>
            </a:prstTxWarp>
          </a:bodyPr>
          <a:lstStyle>
            <a:lvl1pPr algn="r" defTabSz="946641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628" tIns="47314" rIns="94628" bIns="47314" numCol="1" anchor="b" anchorCtr="0" compatLnSpc="1">
            <a:prstTxWarp prst="textNoShape">
              <a:avLst/>
            </a:prstTxWarp>
          </a:bodyPr>
          <a:lstStyle>
            <a:lvl1pPr defTabSz="946641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628" tIns="47314" rIns="94628" bIns="47314" numCol="1" anchor="b" anchorCtr="0" compatLnSpc="1">
            <a:prstTxWarp prst="textNoShape">
              <a:avLst/>
            </a:prstTxWarp>
          </a:bodyPr>
          <a:lstStyle>
            <a:lvl1pPr algn="r" defTabSz="946641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8B21C1AB-2ECD-47A2-BECB-1206244394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160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628" tIns="47314" rIns="94628" bIns="47314" numCol="1" anchor="t" anchorCtr="0" compatLnSpc="1">
            <a:prstTxWarp prst="textNoShape">
              <a:avLst/>
            </a:prstTxWarp>
          </a:bodyPr>
          <a:lstStyle>
            <a:lvl1pPr defTabSz="946641" eaLnBrk="0" hangingPunct="0">
              <a:defRPr lang="en-GB"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CS1010 Programming Methodology</a:t>
            </a:r>
          </a:p>
        </p:txBody>
      </p:sp>
      <p:sp>
        <p:nvSpPr>
          <p:cNvPr id="5120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4713" y="738188"/>
            <a:ext cx="49149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628" tIns="47314" rIns="94628" bIns="473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0"/>
            <a:r>
              <a:rPr lang="en-GB" noProof="0" smtClean="0"/>
              <a:t>Second level</a:t>
            </a:r>
          </a:p>
          <a:p>
            <a:pPr lvl="0"/>
            <a:r>
              <a:rPr lang="en-GB" noProof="0" smtClean="0"/>
              <a:t>Third level</a:t>
            </a:r>
          </a:p>
          <a:p>
            <a:pPr lvl="0"/>
            <a:r>
              <a:rPr lang="en-GB" noProof="0" smtClean="0"/>
              <a:t>Fourth level</a:t>
            </a:r>
          </a:p>
          <a:p>
            <a:pPr lvl="0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628" tIns="47314" rIns="94628" bIns="47314" numCol="1" anchor="b" anchorCtr="0" compatLnSpc="1">
            <a:prstTxWarp prst="textNoShape">
              <a:avLst/>
            </a:prstTxWarp>
          </a:bodyPr>
          <a:lstStyle>
            <a:lvl1pPr defTabSz="946641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40850"/>
            <a:ext cx="2889250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4628" tIns="47314" rIns="94628" bIns="47314" numCol="1" anchor="b" anchorCtr="0" compatLnSpc="1">
            <a:prstTxWarp prst="textNoShape">
              <a:avLst/>
            </a:prstTxWarp>
          </a:bodyPr>
          <a:lstStyle>
            <a:lvl1pPr algn="r" defTabSz="946641" eaLnBrk="0" hangingPunct="0">
              <a:defRPr sz="13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665D7BF7-5EAD-4592-A03D-57F7673998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2125"/>
          </a:xfrm>
          <a:prstGeom prst="rect">
            <a:avLst/>
          </a:prstGeom>
        </p:spPr>
        <p:txBody>
          <a:bodyPr vert="horz" lIns="90877" tIns="45438" rIns="90877" bIns="45438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22874BB-76A7-4FF7-AFC7-7E0F7BB9E78F}" type="datetimeFigureOut">
              <a:rPr lang="en-US"/>
              <a:pPr>
                <a:defRPr/>
              </a:pPr>
              <a:t>10/15/2013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64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t>CS1010 Programming Methodology</a:t>
            </a:r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225425" indent="-225425" eaLnBrk="1" hangingPunct="1">
              <a:spcBef>
                <a:spcPct val="0"/>
              </a:spcBef>
            </a:pPr>
            <a:endParaRPr lang="en-US" sz="1800" smtClean="0">
              <a:latin typeface="Arial" charset="0"/>
            </a:endParaRPr>
          </a:p>
          <a:p>
            <a:pPr marL="225425" indent="-225425" eaLnBrk="1" hangingPunct="1">
              <a:spcBef>
                <a:spcPct val="0"/>
              </a:spcBef>
            </a:pPr>
            <a:endParaRPr lang="en-US" sz="1800" smtClean="0">
              <a:latin typeface="Arial" charset="0"/>
            </a:endParaRPr>
          </a:p>
        </p:txBody>
      </p:sp>
      <p:sp>
        <p:nvSpPr>
          <p:cNvPr id="63493" name="Rectangle 3"/>
          <p:cNvSpPr txBox="1">
            <a:spLocks noChangeArrowheads="1"/>
          </p:cNvSpPr>
          <p:nvPr/>
        </p:nvSpPr>
        <p:spPr bwMode="auto">
          <a:xfrm>
            <a:off x="1041400" y="4821238"/>
            <a:ext cx="4883150" cy="442595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marL="227013" indent="-227013">
              <a:buFont typeface="Calibri" pitchFamily="34" charset="0"/>
              <a:buAutoNum type="arabicPeriod"/>
            </a:pPr>
            <a:r>
              <a:rPr lang="en-US" sz="1200">
                <a:latin typeface="Times New Roman" pitchFamily="18" charset="0"/>
                <a:cs typeface="Times New Roman" pitchFamily="18" charset="0"/>
              </a:rPr>
              <a:t>Picked from real student’s program.</a:t>
            </a:r>
            <a:endParaRPr lang="en-US" sz="12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0" indent="0" eaLnBrk="1" hangingPunct="1">
              <a:spcBef>
                <a:spcPct val="0"/>
              </a:spcBef>
              <a:buFont typeface="+mj-lt"/>
              <a:buNone/>
            </a:pPr>
            <a:endParaRPr lang="en-US" sz="1800" dirty="0" smtClean="0">
              <a:latin typeface="Arial" charset="0"/>
            </a:endParaRPr>
          </a:p>
        </p:txBody>
      </p:sp>
      <p:sp>
        <p:nvSpPr>
          <p:cNvPr id="63493" name="Rectangle 3"/>
          <p:cNvSpPr txBox="1">
            <a:spLocks noChangeArrowheads="1"/>
          </p:cNvSpPr>
          <p:nvPr/>
        </p:nvSpPr>
        <p:spPr bwMode="auto">
          <a:xfrm>
            <a:off x="1041400" y="4821238"/>
            <a:ext cx="4883150" cy="442595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marL="227013" indent="-227013">
              <a:buFont typeface="Calibri" pitchFamily="34" charset="0"/>
              <a:buAutoNum type="arabicPeriod"/>
            </a:pPr>
            <a:r>
              <a:rPr lang="en-US" sz="1200">
                <a:latin typeface="Times New Roman" pitchFamily="18" charset="0"/>
                <a:cs typeface="Times New Roman" pitchFamily="18" charset="0"/>
              </a:rPr>
              <a:t>Picked from real student’s program.</a:t>
            </a:r>
            <a:endParaRPr lang="en-US" sz="12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0" indent="0" eaLnBrk="1" hangingPunct="1">
              <a:spcBef>
                <a:spcPct val="0"/>
              </a:spcBef>
              <a:buFont typeface="+mj-lt"/>
              <a:buNone/>
            </a:pPr>
            <a:endParaRPr lang="en-US" sz="1800" dirty="0" smtClean="0">
              <a:latin typeface="Arial" charset="0"/>
            </a:endParaRPr>
          </a:p>
        </p:txBody>
      </p:sp>
      <p:sp>
        <p:nvSpPr>
          <p:cNvPr id="63493" name="Rectangle 3"/>
          <p:cNvSpPr txBox="1">
            <a:spLocks noChangeArrowheads="1"/>
          </p:cNvSpPr>
          <p:nvPr/>
        </p:nvSpPr>
        <p:spPr bwMode="auto">
          <a:xfrm>
            <a:off x="1041400" y="4821238"/>
            <a:ext cx="4883150" cy="442595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marL="227013" indent="-227013">
              <a:buFont typeface="Calibri" pitchFamily="34" charset="0"/>
              <a:buAutoNum type="arabicPeriod"/>
            </a:pPr>
            <a:r>
              <a:rPr lang="en-US" sz="1200">
                <a:latin typeface="Times New Roman" pitchFamily="18" charset="0"/>
                <a:cs typeface="Times New Roman" pitchFamily="18" charset="0"/>
              </a:rPr>
              <a:t>Picked from real student’s program.</a:t>
            </a:r>
            <a:endParaRPr lang="en-US" sz="12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0" indent="0" eaLnBrk="1" hangingPunct="1">
              <a:spcBef>
                <a:spcPct val="0"/>
              </a:spcBef>
              <a:buFont typeface="+mj-lt"/>
              <a:buNone/>
            </a:pPr>
            <a:r>
              <a:rPr lang="en-US" sz="1800" dirty="0" smtClean="0">
                <a:latin typeface="Arial" charset="0"/>
              </a:rPr>
              <a:t>Second version is more adopted</a:t>
            </a:r>
            <a:r>
              <a:rPr lang="en-US" sz="1800" baseline="0" dirty="0" smtClean="0">
                <a:latin typeface="Arial" charset="0"/>
              </a:rPr>
              <a:t> by seasoned programmers.</a:t>
            </a:r>
            <a:endParaRPr lang="en-US" sz="1800" dirty="0" smtClean="0">
              <a:latin typeface="Arial" charset="0"/>
            </a:endParaRPr>
          </a:p>
        </p:txBody>
      </p:sp>
      <p:sp>
        <p:nvSpPr>
          <p:cNvPr id="63493" name="Rectangle 3"/>
          <p:cNvSpPr txBox="1">
            <a:spLocks noChangeArrowheads="1"/>
          </p:cNvSpPr>
          <p:nvPr/>
        </p:nvSpPr>
        <p:spPr bwMode="auto">
          <a:xfrm>
            <a:off x="1041400" y="4821238"/>
            <a:ext cx="4883150" cy="442595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marL="227013" indent="-227013">
              <a:buFont typeface="Calibri" pitchFamily="34" charset="0"/>
              <a:buAutoNum type="arabicPeriod"/>
            </a:pPr>
            <a:r>
              <a:rPr lang="en-US" sz="1200">
                <a:latin typeface="Times New Roman" pitchFamily="18" charset="0"/>
                <a:cs typeface="Times New Roman" pitchFamily="18" charset="0"/>
              </a:rPr>
              <a:t>Picked from real student’s program.</a:t>
            </a:r>
            <a:endParaRPr lang="en-US" sz="12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endParaRPr lang="en-US" sz="180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223838" indent="-223838" eaLnBrk="1" hangingPunct="1">
              <a:buFont typeface="Calibri" pitchFamily="34" charset="0"/>
              <a:buAutoNum type="arabicPeriod"/>
            </a:pPr>
            <a:r>
              <a:rPr lang="en-SG" sz="1800" dirty="0" smtClean="0">
                <a:latin typeface="Arial" charset="0"/>
              </a:rPr>
              <a:t>Last character of string is null character '\0' – marks the end of string.</a:t>
            </a:r>
          </a:p>
          <a:p>
            <a:pPr marL="223838" marR="0" indent="-22383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eriod"/>
              <a:tabLst/>
              <a:defRPr/>
            </a:pPr>
            <a:r>
              <a:rPr lang="en-SG" sz="1800" dirty="0" smtClean="0">
                <a:latin typeface="Arial" charset="0"/>
              </a:rPr>
              <a:t>Note that the character '0' has ASCII value of 48 while '\0' has ASCII value 0.</a:t>
            </a:r>
          </a:p>
          <a:p>
            <a:pPr marL="223838" marR="0" indent="-22383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eriod"/>
              <a:tabLst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Are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6600"/>
                </a:solidFill>
              </a:rPr>
              <a:t>'A'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and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6600"/>
                </a:solidFill>
              </a:rPr>
              <a:t>"A"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the same thing?</a:t>
            </a:r>
            <a:endParaRPr lang="en-SG" sz="180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 smtClean="0">
                <a:cs typeface="Times New Roman" pitchFamily="18" charset="0"/>
              </a:rPr>
              <a:t>In text processing, one may use either normal character array or string. </a:t>
            </a:r>
            <a:r>
              <a:rPr lang="en-US" dirty="0" smtClean="0">
                <a:cs typeface="Times New Roman" pitchFamily="18" charset="0"/>
              </a:rPr>
              <a:t>Difference between them is the additional '\0' for</a:t>
            </a:r>
            <a:r>
              <a:rPr lang="en-US" baseline="0" dirty="0" smtClean="0">
                <a:cs typeface="Times New Roman" pitchFamily="18" charset="0"/>
              </a:rPr>
              <a:t> string</a:t>
            </a:r>
            <a:r>
              <a:rPr lang="en-US" dirty="0" smtClean="0">
                <a:cs typeface="Times New Roman" pitchFamily="18" charset="0"/>
              </a:rPr>
              <a:t>. Later on you will see C</a:t>
            </a:r>
            <a:r>
              <a:rPr lang="en-US" baseline="0" dirty="0" smtClean="0">
                <a:cs typeface="Times New Roman" pitchFamily="18" charset="0"/>
              </a:rPr>
              <a:t> language provide quite a number of string functions for processing a string of text conveniently.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0" indent="0" eaLnBrk="1" hangingPunct="1">
              <a:spcBef>
                <a:spcPct val="0"/>
              </a:spcBef>
              <a:buFont typeface="+mj-lt"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0" indent="0">
              <a:buFont typeface="+mj-lt"/>
              <a:buNone/>
            </a:pPr>
            <a:endParaRPr lang="en-SG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>
                <a:solidFill>
                  <a:prstClr val="black"/>
                </a:solidFill>
              </a:rPr>
              <a:t>CS1010 Programming Methodology</a:t>
            </a: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="0" dirty="0" smtClean="0">
                <a:cs typeface="Times New Roman" pitchFamily="18" charset="0"/>
              </a:rPr>
              <a:t>Another input function </a:t>
            </a:r>
            <a:r>
              <a:rPr lang="en-US" b="1" dirty="0" smtClean="0">
                <a:cs typeface="Times New Roman" pitchFamily="18" charset="0"/>
              </a:rPr>
              <a:t>gets() </a:t>
            </a:r>
            <a:r>
              <a:rPr lang="en-US" dirty="0" smtClean="0">
                <a:cs typeface="Times New Roman" pitchFamily="18" charset="0"/>
              </a:rPr>
              <a:t>is not introduced</a:t>
            </a:r>
            <a:r>
              <a:rPr lang="en-US" baseline="0" dirty="0" smtClean="0">
                <a:cs typeface="Times New Roman" pitchFamily="18" charset="0"/>
              </a:rPr>
              <a:t> here, due to security reason.</a:t>
            </a:r>
            <a:endParaRPr lang="en-US" b="1" baseline="0" dirty="0" smtClean="0">
              <a:cs typeface="Times New Roman" pitchFamily="18" charset="0"/>
            </a:endParaRPr>
          </a:p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baseline="0" dirty="0" smtClean="0">
                <a:cs typeface="Times New Roman" pitchFamily="18" charset="0"/>
              </a:rPr>
              <a:t>See http://linux.die.net/man/3/gets and http://www.manpagez.com/man/3/fgets/</a:t>
            </a: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</a:pPr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</a:pPr>
            <a:r>
              <a:rPr lang="en-US" dirty="0" smtClean="0">
                <a:cs typeface="Times New Roman" pitchFamily="18" charset="0"/>
              </a:rPr>
              <a:t>This algorithm requires</a:t>
            </a:r>
            <a:r>
              <a:rPr lang="en-US" baseline="0" dirty="0" smtClean="0">
                <a:cs typeface="Times New Roman" pitchFamily="18" charset="0"/>
              </a:rPr>
              <a:t> good programming skills to implement it properly</a:t>
            </a: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>
                <a:cs typeface="Times New Roman" pitchFamily="18" charset="0"/>
              </a:rPr>
              <a:t>For programming at entry level, "algorithm" is rather straightforward,</a:t>
            </a:r>
            <a:r>
              <a:rPr lang="en-US" baseline="0" dirty="0" smtClean="0">
                <a:cs typeface="Times New Roman" pitchFamily="18" charset="0"/>
              </a:rPr>
              <a:t> it just requires some logic thinking; only when taking 3000 level programming modules, students will face some complex problems where classic algorithms may be used as building blocks.</a:t>
            </a: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US" b="0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>
              <a:spcBef>
                <a:spcPct val="0"/>
              </a:spcBef>
              <a:buFont typeface="+mj-lt"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0" indent="0" eaLnBrk="1" hangingPunct="1">
              <a:spcBef>
                <a:spcPct val="0"/>
              </a:spcBef>
              <a:buFont typeface="+mj-lt"/>
              <a:buNone/>
            </a:pPr>
            <a:r>
              <a:rPr lang="en-US" sz="1800" dirty="0" smtClean="0">
                <a:latin typeface="Arial" charset="0"/>
              </a:rPr>
              <a:t>You may also read in data char</a:t>
            </a:r>
            <a:r>
              <a:rPr lang="en-US" sz="1800" baseline="0" dirty="0" smtClean="0">
                <a:latin typeface="Arial" charset="0"/>
              </a:rPr>
              <a:t> by char and print out along the way.</a:t>
            </a:r>
            <a:endParaRPr lang="en-US" sz="1800" dirty="0" smtClean="0">
              <a:latin typeface="Arial" charset="0"/>
            </a:endParaRPr>
          </a:p>
        </p:txBody>
      </p:sp>
      <p:sp>
        <p:nvSpPr>
          <p:cNvPr id="63493" name="Rectangle 3"/>
          <p:cNvSpPr txBox="1">
            <a:spLocks noChangeArrowheads="1"/>
          </p:cNvSpPr>
          <p:nvPr/>
        </p:nvSpPr>
        <p:spPr bwMode="auto">
          <a:xfrm>
            <a:off x="1041400" y="4821238"/>
            <a:ext cx="4883150" cy="4425950"/>
          </a:xfrm>
          <a:prstGeom prst="rect">
            <a:avLst/>
          </a:prstGeom>
          <a:noFill/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marL="227013" indent="-227013">
              <a:buFont typeface="Calibri" pitchFamily="34" charset="0"/>
              <a:buAutoNum type="arabicPeriod"/>
            </a:pPr>
            <a:r>
              <a:rPr lang="en-US" sz="1200">
                <a:latin typeface="Times New Roman" pitchFamily="18" charset="0"/>
                <a:cs typeface="Times New Roman" pitchFamily="18" charset="0"/>
              </a:rPr>
              <a:t>Picked from real student’s program.</a:t>
            </a:r>
            <a:endParaRPr lang="en-US" sz="12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+mj-lt"/>
              <a:buNone/>
            </a:pPr>
            <a:r>
              <a:rPr lang="en-US" dirty="0" smtClean="0">
                <a:cs typeface="Times New Roman" pitchFamily="18" charset="0"/>
              </a:rPr>
              <a:t>The reason for such an output (and the output is non-deterministic) is that the </a:t>
            </a:r>
            <a:r>
              <a:rPr lang="en-US" dirty="0" err="1" smtClean="0">
                <a:cs typeface="Times New Roman" pitchFamily="18" charset="0"/>
              </a:rPr>
              <a:t>strlen</a:t>
            </a:r>
            <a:r>
              <a:rPr lang="en-US" dirty="0" smtClean="0">
                <a:cs typeface="Times New Roman" pitchFamily="18" charset="0"/>
              </a:rPr>
              <a:t>()</a:t>
            </a:r>
            <a:r>
              <a:rPr lang="en-US" baseline="0" dirty="0" smtClean="0">
                <a:cs typeface="Times New Roman" pitchFamily="18" charset="0"/>
              </a:rPr>
              <a:t> function will start counting from the character at location pointed to by </a:t>
            </a:r>
            <a:r>
              <a:rPr lang="en-US" baseline="0" dirty="0" err="1" smtClean="0">
                <a:cs typeface="Times New Roman" pitchFamily="18" charset="0"/>
              </a:rPr>
              <a:t>str</a:t>
            </a:r>
            <a:r>
              <a:rPr lang="en-US" baseline="0" dirty="0" smtClean="0">
                <a:cs typeface="Times New Roman" pitchFamily="18" charset="0"/>
              </a:rPr>
              <a:t>, till the '\0' character.</a:t>
            </a:r>
          </a:p>
          <a:p>
            <a:pPr marL="0" indent="0" eaLnBrk="1" hangingPunct="1">
              <a:spcBef>
                <a:spcPct val="0"/>
              </a:spcBef>
              <a:buFont typeface="+mj-lt"/>
              <a:buNone/>
            </a:pPr>
            <a:r>
              <a:rPr lang="en-US" baseline="0" dirty="0" smtClean="0">
                <a:cs typeface="Times New Roman" pitchFamily="18" charset="0"/>
              </a:rPr>
              <a:t>Likewise, </a:t>
            </a:r>
            <a:r>
              <a:rPr lang="en-US" baseline="0" dirty="0" err="1" smtClean="0">
                <a:cs typeface="Times New Roman" pitchFamily="18" charset="0"/>
              </a:rPr>
              <a:t>printf</a:t>
            </a:r>
            <a:r>
              <a:rPr lang="en-US" baseline="0" dirty="0" smtClean="0">
                <a:cs typeface="Times New Roman" pitchFamily="18" charset="0"/>
              </a:rPr>
              <a:t>() will print %s from the location pointed to by </a:t>
            </a:r>
            <a:r>
              <a:rPr lang="en-US" baseline="0" dirty="0" err="1" smtClean="0">
                <a:cs typeface="Times New Roman" pitchFamily="18" charset="0"/>
              </a:rPr>
              <a:t>str</a:t>
            </a:r>
            <a:r>
              <a:rPr lang="en-US" baseline="0" dirty="0" smtClean="0">
                <a:cs typeface="Times New Roman" pitchFamily="18" charset="0"/>
              </a:rPr>
              <a:t> till the '\0' character.</a:t>
            </a:r>
          </a:p>
          <a:p>
            <a:pPr marL="0" indent="0" eaLnBrk="1" hangingPunct="1">
              <a:spcBef>
                <a:spcPct val="0"/>
              </a:spcBef>
              <a:buFont typeface="+mj-lt"/>
              <a:buNone/>
            </a:pPr>
            <a:r>
              <a:rPr lang="en-US" baseline="0" dirty="0" smtClean="0">
                <a:cs typeface="Times New Roman" pitchFamily="18" charset="0"/>
              </a:rPr>
              <a:t>Without a properly terminator in string, string functions do not work.</a:t>
            </a: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225425" indent="-225425" eaLnBrk="1" hangingPunct="1">
              <a:spcBef>
                <a:spcPct val="0"/>
              </a:spcBef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225425" indent="-225425" eaLnBrk="1" hangingPunct="1">
              <a:spcBef>
                <a:spcPct val="0"/>
              </a:spcBef>
            </a:pPr>
            <a:r>
              <a:rPr lang="en-US" dirty="0" smtClean="0">
                <a:cs typeface="Times New Roman" pitchFamily="18" charset="0"/>
              </a:rPr>
              <a:t>s1 and</a:t>
            </a:r>
            <a:r>
              <a:rPr lang="en-US" baseline="0" dirty="0" smtClean="0">
                <a:cs typeface="Times New Roman" pitchFamily="18" charset="0"/>
              </a:rPr>
              <a:t> s2 are pointers to strings, which we will learn in page 38.</a:t>
            </a: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ASCII values for '\n' and '\0' are 10 and 0 respectively</a:t>
            </a:r>
            <a:endParaRPr lang="en-SG" dirty="0" smtClean="0">
              <a:cs typeface="Arial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CS1010 Programming Methodology</a:t>
            </a:r>
            <a:endParaRPr lang="en-US"/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1388"/>
            <a:fld id="{4C12A8F9-75F3-4303-943E-2200654E99F6}" type="slidenum">
              <a:rPr lang="en-GB" smtClean="0">
                <a:cs typeface="Arial" pitchFamily="34" charset="0"/>
              </a:rPr>
              <a:pPr defTabSz="941388"/>
              <a:t>3</a:t>
            </a:fld>
            <a:endParaRPr lang="en-GB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227013" indent="-2270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Calibri" pitchFamily="34" charset="0"/>
              <a:buAutoNum type="arabicPeriod"/>
            </a:pPr>
            <a:r>
              <a:rPr lang="en-US" dirty="0" smtClean="0">
                <a:cs typeface="Times New Roman" pitchFamily="18" charset="0"/>
              </a:rPr>
              <a:t>Initializing strings character by character is tedious, use function </a:t>
            </a:r>
            <a:r>
              <a:rPr lang="en-US" b="1" dirty="0" err="1" smtClean="0">
                <a:cs typeface="Times New Roman" pitchFamily="18" charset="0"/>
              </a:rPr>
              <a:t>strcpy</a:t>
            </a:r>
            <a:r>
              <a:rPr lang="en-US" b="1" dirty="0" smtClean="0">
                <a:cs typeface="Times New Roman" pitchFamily="18" charset="0"/>
              </a:rPr>
              <a:t>()</a:t>
            </a:r>
          </a:p>
          <a:p>
            <a:pPr marL="227013" indent="-227013" eaLnBrk="1" hangingPunct="1">
              <a:spcBef>
                <a:spcPct val="0"/>
              </a:spcBef>
              <a:buFont typeface="Calibri" pitchFamily="34" charset="0"/>
              <a:buAutoNum type="arabicPeriod"/>
            </a:pPr>
            <a:r>
              <a:rPr lang="en-US" dirty="0" smtClean="0">
                <a:cs typeface="Times New Roman" pitchFamily="18" charset="0"/>
              </a:rPr>
              <a:t>You must ensure that the destination buffer (s1) is able to hold all the characters in the source array, including the terminating null character. Otherwise, </a:t>
            </a:r>
            <a:r>
              <a:rPr lang="en-US" b="1" dirty="0" err="1" smtClean="0">
                <a:cs typeface="Times New Roman" pitchFamily="18" charset="0"/>
              </a:rPr>
              <a:t>strcpy</a:t>
            </a:r>
            <a:r>
              <a:rPr lang="en-US" b="1" dirty="0" smtClean="0">
                <a:cs typeface="Times New Roman" pitchFamily="18" charset="0"/>
              </a:rPr>
              <a:t>() </a:t>
            </a:r>
            <a:r>
              <a:rPr lang="en-US" dirty="0" smtClean="0">
                <a:cs typeface="Times New Roman" pitchFamily="18" charset="0"/>
              </a:rPr>
              <a:t>will overwrite memory past the end of the buffer, causing a buffer overflow.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227013" indent="-2270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Calibri" pitchFamily="34" charset="0"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227013" indent="-227013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Calibri" pitchFamily="34" charset="0"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18" tIns="47309" rIns="94618" bIns="47309"/>
          <a:lstStyle/>
          <a:p>
            <a:pPr defTabSz="946546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 lIns="94618" tIns="47309" rIns="94618" bIns="47309"/>
          <a:lstStyle/>
          <a:p>
            <a:pPr marL="0" indent="0" eaLnBrk="1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</a:pPr>
            <a:r>
              <a:rPr lang="en-US" dirty="0" smtClean="0">
                <a:cs typeface="Times New Roman" pitchFamily="18" charset="0"/>
              </a:rPr>
              <a:t>Some sample inputs: (a) { pineapple, apple</a:t>
            </a:r>
            <a:r>
              <a:rPr lang="en-US" baseline="0" dirty="0" smtClean="0">
                <a:cs typeface="Times New Roman" pitchFamily="18" charset="0"/>
              </a:rPr>
              <a:t> }, (b) { mango, </a:t>
            </a:r>
            <a:r>
              <a:rPr lang="en-US" baseline="0" dirty="0" err="1" smtClean="0">
                <a:cs typeface="Times New Roman" pitchFamily="18" charset="0"/>
              </a:rPr>
              <a:t>mangosteen</a:t>
            </a:r>
            <a:r>
              <a:rPr lang="en-US" baseline="0" dirty="0" smtClean="0">
                <a:cs typeface="Times New Roman" pitchFamily="18" charset="0"/>
              </a:rPr>
              <a:t> }, (c) { pear, pear }</a:t>
            </a: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+mj-lt"/>
              <a:buNone/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</a:pPr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</a:pPr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</a:pPr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227013" indent="-227013" eaLnBrk="1" hangingPunct="1">
              <a:spcBef>
                <a:spcPct val="0"/>
              </a:spcBef>
            </a:pPr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609" tIns="46305" rIns="92609" bIns="46305"/>
          <a:lstStyle/>
          <a:p>
            <a:pPr>
              <a:defRPr/>
            </a:pPr>
            <a:r>
              <a:rPr lang="en-US" sz="1400" dirty="0">
                <a:latin typeface="+mn-lt"/>
              </a:rPr>
              <a:t>CS1010 Programming Methodology</a:t>
            </a:r>
          </a:p>
        </p:txBody>
      </p:sp>
      <p:sp>
        <p:nvSpPr>
          <p:cNvPr id="58371" name="Rectangle 6"/>
          <p:cNvSpPr txBox="1">
            <a:spLocks noGrp="1" noChangeArrowheads="1"/>
          </p:cNvSpPr>
          <p:nvPr/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609" tIns="46305" rIns="92609" bIns="46305" anchor="b"/>
          <a:lstStyle/>
          <a:p>
            <a:pPr defTabSz="925513"/>
            <a:r>
              <a:rPr lang="en-US" sz="1200">
                <a:latin typeface="Times New Roman" pitchFamily="18" charset="0"/>
              </a:rPr>
              <a:t>©The McGraw-Hill Companies, Inc.</a:t>
            </a:r>
          </a:p>
        </p:txBody>
      </p:sp>
      <p:sp>
        <p:nvSpPr>
          <p:cNvPr id="58372" name="Rectangle 7"/>
          <p:cNvSpPr txBox="1">
            <a:spLocks noGrp="1" noChangeArrowheads="1"/>
          </p:cNvSpPr>
          <p:nvPr/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609" tIns="46305" rIns="92609" bIns="46305" anchor="b"/>
          <a:lstStyle/>
          <a:p>
            <a:pPr algn="r" defTabSz="925513"/>
            <a:fld id="{407669F5-8D9E-46F8-864B-9545693685C5}" type="slidenum">
              <a:rPr lang="en-US" sz="1200">
                <a:latin typeface="Times New Roman" pitchFamily="18" charset="0"/>
              </a:rPr>
              <a:pPr algn="r" defTabSz="925513"/>
              <a:t>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738188"/>
            <a:ext cx="4916487" cy="3686175"/>
          </a:xfrm>
          <a:solidFill>
            <a:srgbClr val="FFFFFF"/>
          </a:solidFill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4672013"/>
            <a:ext cx="4887912" cy="4422775"/>
          </a:xfrm>
          <a:solidFill>
            <a:srgbClr val="FFFFFF"/>
          </a:solidFill>
          <a:ln w="9525"/>
        </p:spPr>
        <p:txBody>
          <a:bodyPr lIns="92601" tIns="46301" rIns="92601" bIns="46301"/>
          <a:lstStyle/>
          <a:p>
            <a:pPr marL="228600" indent="-2286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dirty="0" smtClean="0">
                <a:cs typeface="Times New Roman" pitchFamily="18" charset="0"/>
              </a:rPr>
              <a:t>Characters can be stored in a computer memory using the ASCII encoding. The ASCII codes range from 0 to 127. The character 'A' is represented as 65, for example. </a:t>
            </a:r>
          </a:p>
          <a:p>
            <a:pPr marL="228600" indent="-2286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dirty="0" smtClean="0">
                <a:cs typeface="Times New Roman" pitchFamily="18" charset="0"/>
              </a:rPr>
              <a:t>The ASCII values from 0 to 32 are called </a:t>
            </a:r>
            <a:r>
              <a:rPr lang="en-US" b="1" dirty="0" smtClean="0">
                <a:cs typeface="Times New Roman" pitchFamily="18" charset="0"/>
              </a:rPr>
              <a:t>nonprintable control characters</a:t>
            </a:r>
            <a:r>
              <a:rPr lang="en-US" dirty="0" smtClean="0">
                <a:cs typeface="Times New Roman" pitchFamily="18" charset="0"/>
              </a:rPr>
              <a:t>. For example, ASCII code 04 </a:t>
            </a:r>
            <a:r>
              <a:rPr lang="en-US" dirty="0" err="1" smtClean="0">
                <a:cs typeface="Times New Roman" pitchFamily="18" charset="0"/>
              </a:rPr>
              <a:t>eot</a:t>
            </a:r>
            <a:r>
              <a:rPr lang="en-US" dirty="0" smtClean="0">
                <a:cs typeface="Times New Roman" pitchFamily="18" charset="0"/>
              </a:rPr>
              <a:t> stands for End of Transmission. We can use this character to signal the end of transmission of data when sending data over a communication line.</a:t>
            </a:r>
            <a:endParaRPr lang="en-US" sz="180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CS1010 </a:t>
            </a:r>
            <a:r>
              <a:rPr dirty="0"/>
              <a:t>Programming Methodology</a:t>
            </a: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US" b="0" dirty="0" smtClean="0">
                <a:cs typeface="Times New Roman" pitchFamily="18" charset="0"/>
              </a:rPr>
              <a:t>This exercise is tough as it requires pointer arithmetic (i.e., calculation of addresses).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</a:pPr>
            <a:r>
              <a:rPr lang="en-US" dirty="0" smtClean="0"/>
              <a:t>Assigning a string constant to a pointer means let the pointer point to that string constant (i.e., pointer hold address of the first slot of that string constant)</a:t>
            </a:r>
          </a:p>
          <a:p>
            <a:pPr marL="0" indent="0" eaLnBrk="1" hangingPunct="1">
              <a:buFont typeface="Arial" pitchFamily="34" charset="0"/>
              <a:buNone/>
            </a:pPr>
            <a:r>
              <a:rPr lang="en-US" dirty="0" smtClean="0"/>
              <a:t>Assigning</a:t>
            </a:r>
            <a:r>
              <a:rPr lang="en-US" baseline="0" dirty="0" smtClean="0"/>
              <a:t> a string constant to a char array is to copy contents from string constant to array, making it a string.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Assigning a string constant to a pointer means let the pointer point to that string constant (i.e., pointer hold address of the first slot of that string constant)</a:t>
            </a:r>
          </a:p>
          <a:p>
            <a:pPr marL="227013" indent="-227013"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Array of strings is</a:t>
            </a:r>
            <a:r>
              <a:rPr lang="en-US" baseline="0" dirty="0" smtClean="0"/>
              <a:t> a 2D array where each row is a string. You may either process it slot by slot in the normal way, or row by row (i.e., treat each row as a string).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r>
              <a:rPr lang="en-US" dirty="0" smtClean="0"/>
              <a:t>You will need to</a:t>
            </a:r>
            <a:r>
              <a:rPr lang="en-US" baseline="0" dirty="0" smtClean="0"/>
              <a:t> use </a:t>
            </a:r>
            <a:r>
              <a:rPr lang="en-US" baseline="0" dirty="0" err="1" smtClean="0"/>
              <a:t>strtok</a:t>
            </a:r>
            <a:r>
              <a:rPr lang="en-US" baseline="0" dirty="0" smtClean="0"/>
              <a:t> function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CS1010 Programming Methodology</a:t>
            </a:r>
            <a:endParaRPr lang="en-US" dirty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5015" indent="-225015"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CS1010 </a:t>
            </a:r>
            <a:r>
              <a:rPr dirty="0"/>
              <a:t>Programming Methodology</a:t>
            </a: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US" dirty="0" smtClean="0">
                <a:cs typeface="Times New Roman" pitchFamily="18" charset="0"/>
              </a:rPr>
              <a:t>This program illustrate a number of points</a:t>
            </a:r>
          </a:p>
          <a:p>
            <a:pPr marL="623888" lvl="1" indent="-227013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 smtClean="0">
                <a:cs typeface="Times New Roman" pitchFamily="18" charset="0"/>
              </a:rPr>
              <a:t>Declaration of char variable and initialization</a:t>
            </a:r>
          </a:p>
          <a:p>
            <a:pPr marL="623888" lvl="1" indent="-227013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 smtClean="0">
                <a:cs typeface="Times New Roman" pitchFamily="18" charset="0"/>
              </a:rPr>
              <a:t>Relationship between char and integer (through ASCII value)</a:t>
            </a:r>
          </a:p>
          <a:p>
            <a:pPr marL="623888" lvl="1" indent="-227013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 smtClean="0">
                <a:cs typeface="Times New Roman" pitchFamily="18" charset="0"/>
              </a:rPr>
              <a:t>Using %d and %c on a character or an integer (note that using %c on an integer makes sense only if the integer is within the range of ASCII values 0 - 127)</a:t>
            </a:r>
          </a:p>
          <a:p>
            <a:pPr marL="623888" lvl="1" indent="-227013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 smtClean="0">
                <a:cs typeface="Times New Roman" pitchFamily="18" charset="0"/>
              </a:rPr>
              <a:t>Comparing characters (through ASCII values)</a:t>
            </a:r>
          </a:p>
          <a:p>
            <a:pPr marL="623888" lvl="1" indent="-227013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dirty="0" smtClean="0">
                <a:cs typeface="Times New Roman" pitchFamily="18" charset="0"/>
              </a:rPr>
              <a:t>Using char variable as loop variable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US" dirty="0" smtClean="0">
                <a:cs typeface="Times New Roman" pitchFamily="18" charset="0"/>
              </a:rPr>
              <a:t>'p' is 112, 't' is 116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r>
              <a:rPr lang="en-US" b="0" dirty="0" smtClean="0">
                <a:cs typeface="Times New Roman" pitchFamily="18" charset="0"/>
              </a:rPr>
              <a:t>Pay attention to the syntax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US" b="0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889250" cy="492125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 lIns="94628" tIns="47314" rIns="94628" bIns="47314"/>
          <a:lstStyle/>
          <a:p>
            <a:pPr defTabSz="946641" eaLnBrk="0" hangingPunct="0">
              <a:defRPr/>
            </a:pPr>
            <a:r>
              <a:rPr lang="en-GB" sz="1400" dirty="0">
                <a:latin typeface="+mj-lt"/>
              </a:rPr>
              <a:t>CS1010 Programming Methodology</a:t>
            </a: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Calibri" pitchFamily="34" charset="0"/>
              <a:buNone/>
            </a:pPr>
            <a:endParaRPr lang="en-US" b="0" dirty="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990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90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6598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860"/>
            <a:ext cx="8229600" cy="808894"/>
          </a:xfrm>
        </p:spPr>
        <p:txBody>
          <a:bodyPr/>
          <a:lstStyle>
            <a:lvl1pPr>
              <a:defRPr sz="4000">
                <a:solidFill>
                  <a:srgbClr val="9933FF"/>
                </a:solidFill>
                <a:latin typeface="Garamond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236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1000" baseline="0"/>
            </a:lvl1pPr>
          </a:lstStyle>
          <a:p>
            <a:pPr>
              <a:defRPr/>
            </a:pPr>
            <a:r>
              <a:rPr lang="en-US" dirty="0" smtClean="0"/>
              <a:t>Week9 - </a:t>
            </a:r>
            <a:fld id="{D744ECD0-9CB4-48EB-9A4D-0BCA2B3D9F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82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236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1000" baseline="0"/>
            </a:lvl1pPr>
          </a:lstStyle>
          <a:p>
            <a:pPr>
              <a:defRPr/>
            </a:pPr>
            <a:r>
              <a:rPr lang="en-US" dirty="0" smtClean="0"/>
              <a:t>Week11 - </a:t>
            </a:r>
            <a:fld id="{D744ECD0-9CB4-48EB-9A4D-0BCA2B3D9F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73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97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799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9999CC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1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236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1000" baseline="0"/>
            </a:lvl1pPr>
          </a:lstStyle>
          <a:p>
            <a:pPr>
              <a:defRPr/>
            </a:pPr>
            <a:r>
              <a:rPr lang="en-US" dirty="0" smtClean="0"/>
              <a:t>Week9 - </a:t>
            </a:r>
            <a:fld id="{D744ECD0-9CB4-48EB-9A4D-0BCA2B3D9F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98" r:id="rId1"/>
    <p:sldLayoutId id="2147485399" r:id="rId2"/>
    <p:sldLayoutId id="2147485403" r:id="rId3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q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ook.org/programming/c/stdstring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cf.ac.uk/Dave/C/node19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angman.no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7744" y="2170093"/>
            <a:ext cx="8153400" cy="1908215"/>
          </a:xfrm>
        </p:spPr>
        <p:txBody>
          <a:bodyPr>
            <a:spAutoFit/>
          </a:bodyPr>
          <a:lstStyle/>
          <a:p>
            <a:pPr algn="ctr" eaLnBrk="1" hangingPunct="1"/>
            <a:r>
              <a:rPr lang="en-GB" sz="3600" b="1" dirty="0">
                <a:solidFill>
                  <a:srgbClr val="C00000"/>
                </a:solidFill>
              </a:rPr>
              <a:t>CS1010: Programming Methodology</a:t>
            </a:r>
            <a:br>
              <a:rPr lang="en-GB" sz="3600" b="1" dirty="0">
                <a:solidFill>
                  <a:srgbClr val="C00000"/>
                </a:solidFill>
              </a:rPr>
            </a:br>
            <a:r>
              <a:rPr lang="en-GB" sz="5400" b="1" dirty="0">
                <a:solidFill>
                  <a:srgbClr val="C00000"/>
                </a:solidFill>
              </a:rPr>
              <a:t/>
            </a:r>
            <a:br>
              <a:rPr lang="en-GB" sz="5400" b="1" dirty="0">
                <a:solidFill>
                  <a:srgbClr val="C00000"/>
                </a:solidFill>
              </a:rPr>
            </a:br>
            <a:r>
              <a:rPr lang="en-GB" sz="2800" b="1" dirty="0">
                <a:solidFill>
                  <a:schemeClr val="bg1"/>
                </a:solidFill>
              </a:rPr>
              <a:t>Lecture </a:t>
            </a:r>
            <a:r>
              <a:rPr lang="en-GB" sz="2800" b="1" dirty="0" smtClean="0">
                <a:solidFill>
                  <a:schemeClr val="bg1"/>
                </a:solidFill>
              </a:rPr>
              <a:t>9: </a:t>
            </a:r>
            <a:r>
              <a:rPr lang="en-GB" sz="2800" b="1" dirty="0">
                <a:solidFill>
                  <a:schemeClr val="bg1"/>
                </a:solidFill>
              </a:rPr>
              <a:t>Characters and Strings</a:t>
            </a:r>
            <a:endParaRPr lang="en-GB" sz="28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 descr="C:\modules\CG1101\admin\CoBrand-DepOfComputerScien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34000"/>
            <a:ext cx="3657600" cy="83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300980" y="2012753"/>
            <a:ext cx="3511933" cy="1899355"/>
            <a:chOff x="4300980" y="2313830"/>
            <a:chExt cx="3511933" cy="1899355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00980" y="2313830"/>
              <a:ext cx="3500357" cy="189935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(marks &gt;=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80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'A'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else if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(marks &gt;=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70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'B'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else if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(marks &gt;=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60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'C'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. . .</a:t>
              </a:r>
            </a:p>
          </p:txBody>
        </p:sp>
        <p:sp>
          <p:nvSpPr>
            <p:cNvPr id="16395" name="TextBox 11"/>
            <p:cNvSpPr txBox="1">
              <a:spLocks noChangeArrowheads="1"/>
            </p:cNvSpPr>
            <p:nvPr/>
          </p:nvSpPr>
          <p:spPr bwMode="auto">
            <a:xfrm>
              <a:off x="6901519" y="3333228"/>
              <a:ext cx="91139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rgbClr val="0000FF"/>
                  </a:solidFill>
                  <a:sym typeface="Wingdings" pitchFamily="2" charset="2"/>
                </a:rPr>
                <a:t></a:t>
              </a:r>
              <a:endParaRPr lang="en-US" sz="4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855664" y="2614907"/>
            <a:ext cx="3230199" cy="2579087"/>
            <a:chOff x="855664" y="2471058"/>
            <a:chExt cx="3229613" cy="2579088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855664" y="2471058"/>
              <a:ext cx="3229613" cy="244336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A,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B, 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C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D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, F;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(marks &gt;=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80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 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A;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else if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(marks &gt;=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70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B;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else if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(marks &gt;=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60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C;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. . .</a:t>
              </a:r>
            </a:p>
          </p:txBody>
        </p:sp>
        <p:sp>
          <p:nvSpPr>
            <p:cNvPr id="16393" name="TextBox 13"/>
            <p:cNvSpPr txBox="1">
              <a:spLocks noChangeArrowheads="1"/>
            </p:cNvSpPr>
            <p:nvPr/>
          </p:nvSpPr>
          <p:spPr bwMode="auto">
            <a:xfrm>
              <a:off x="3091918" y="3942150"/>
              <a:ext cx="968828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rgbClr val="FF0000"/>
                  </a:solidFill>
                  <a:sym typeface="Wingdings 2"/>
                </a:rPr>
                <a:t></a:t>
              </a:r>
              <a:endParaRPr lang="en-US" sz="6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91333" y="4074975"/>
            <a:ext cx="3521579" cy="2308324"/>
            <a:chOff x="4291333" y="4376052"/>
            <a:chExt cx="3521579" cy="230832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291333" y="4376052"/>
              <a:ext cx="3521579" cy="230832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char </a:t>
              </a:r>
              <a:r>
                <a:rPr lang="en-US" sz="1600" b="1" dirty="0" smtClean="0">
                  <a:latin typeface="Courier New" pitchFamily="49" charset="0"/>
                </a:rPr>
                <a:t>grade;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(marks &gt;=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80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</a:rPr>
                <a:t>	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'A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'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else if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(marks &gt;=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70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</a:rPr>
                <a:t>	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'B'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else if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(marks &gt;=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60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smtClean="0">
                  <a:latin typeface="Courier New" pitchFamily="49" charset="0"/>
                </a:rPr>
                <a:t>	grade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'C'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. . 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.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 grade;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>
              <a:off x="6891873" y="5800565"/>
              <a:ext cx="91139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rgbClr val="0000FF"/>
                  </a:solidFill>
                  <a:sym typeface="Wingdings" pitchFamily="2" charset="2"/>
                </a:rPr>
                <a:t></a:t>
              </a:r>
              <a:endParaRPr lang="en-US" sz="48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Characters</a:t>
            </a:r>
            <a:r>
              <a:rPr lang="en-GB" dirty="0">
                <a:cs typeface="Arial" charset="0"/>
              </a:rPr>
              <a:t>: Common Error</a:t>
            </a:r>
            <a:endParaRPr lang="en-SG" dirty="0"/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0997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character variable named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does not means it is equivalent to </a:t>
            </a:r>
            <a:r>
              <a:rPr lang="en-US" b="1" kern="1200" dirty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'A</a:t>
            </a:r>
            <a:r>
              <a:rPr lang="en-US" b="1" kern="1200" dirty="0" smtClean="0">
                <a:solidFill>
                  <a:srgbClr val="006600"/>
                </a:solidFill>
                <a:latin typeface="Courier New" pitchFamily="49" charset="0"/>
                <a:cs typeface="Arial" charset="0"/>
              </a:rPr>
              <a:t>'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945696"/>
          </a:xfrm>
        </p:spPr>
        <p:txBody>
          <a:bodyPr>
            <a:sp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Write a program </a:t>
            </a:r>
            <a:r>
              <a:rPr lang="en-US" sz="2600" dirty="0" smtClean="0"/>
              <a:t>Week9_SumDigits.c </a:t>
            </a:r>
            <a:r>
              <a:rPr lang="en-US" sz="2600" dirty="0">
                <a:solidFill>
                  <a:schemeClr val="tx1"/>
                </a:solidFill>
              </a:rPr>
              <a:t>to read </a:t>
            </a:r>
            <a:r>
              <a:rPr lang="en-US" sz="2600" dirty="0" smtClean="0">
                <a:solidFill>
                  <a:schemeClr val="tx1"/>
                </a:solidFill>
              </a:rPr>
              <a:t>a line </a:t>
            </a:r>
            <a:r>
              <a:rPr lang="en-US" sz="2600" dirty="0">
                <a:solidFill>
                  <a:schemeClr val="tx1"/>
                </a:solidFill>
              </a:rPr>
              <a:t>of characters; sum up </a:t>
            </a:r>
            <a:r>
              <a:rPr lang="en-US" sz="2600" dirty="0" smtClean="0">
                <a:solidFill>
                  <a:schemeClr val="tx1"/>
                </a:solidFill>
              </a:rPr>
              <a:t>literal values </a:t>
            </a:r>
            <a:r>
              <a:rPr lang="en-US" sz="2600" dirty="0">
                <a:solidFill>
                  <a:schemeClr val="tx1"/>
                </a:solidFill>
              </a:rPr>
              <a:t>of digit characters (e.g., </a:t>
            </a:r>
            <a:r>
              <a:rPr lang="en-US" sz="2600" dirty="0">
                <a:solidFill>
                  <a:srgbClr val="006600"/>
                </a:solidFill>
              </a:rPr>
              <a:t>5</a:t>
            </a:r>
            <a:r>
              <a:rPr lang="en-US" sz="2600" dirty="0">
                <a:solidFill>
                  <a:schemeClr val="tx1"/>
                </a:solidFill>
              </a:rPr>
              <a:t> for </a:t>
            </a:r>
            <a:r>
              <a:rPr lang="en-US" sz="2600" dirty="0">
                <a:solidFill>
                  <a:srgbClr val="006600"/>
                </a:solidFill>
              </a:rPr>
              <a:t>'5'</a:t>
            </a:r>
            <a:r>
              <a:rPr lang="en-US" sz="2600" dirty="0">
                <a:solidFill>
                  <a:schemeClr val="tx1"/>
                </a:solidFill>
              </a:rPr>
              <a:t>) while ignoring non-digit ones; stop after reading the first whitespace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Engage appropriate character functions introduced before</a:t>
            </a:r>
            <a:r>
              <a:rPr lang="en-US" sz="2200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endParaRPr lang="en-US" sz="2200" dirty="0"/>
          </a:p>
          <a:p>
            <a:r>
              <a:rPr lang="en-US" sz="2600" dirty="0" smtClean="0">
                <a:solidFill>
                  <a:schemeClr val="tx1"/>
                </a:solidFill>
              </a:rPr>
              <a:t>Skeleton:</a:t>
            </a:r>
          </a:p>
          <a:p>
            <a:endParaRPr lang="en-US" sz="2600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Sample </a:t>
            </a:r>
            <a:r>
              <a:rPr lang="en-US" sz="2600" dirty="0">
                <a:solidFill>
                  <a:schemeClr val="tx1"/>
                </a:solidFill>
              </a:rPr>
              <a:t>runs:</a:t>
            </a:r>
            <a:endParaRPr lang="en-SG" sz="2600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60810" y="4694845"/>
            <a:ext cx="4592285" cy="64633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800" dirty="0" smtClean="0">
                <a:solidFill>
                  <a:schemeClr val="tx1"/>
                </a:solidFill>
              </a:rPr>
              <a:t>Enter input: </a:t>
            </a:r>
            <a:r>
              <a:rPr lang="en-US" sz="1800" dirty="0" smtClean="0">
                <a:solidFill>
                  <a:srgbClr val="0000FF"/>
                </a:solidFill>
              </a:rPr>
              <a:t>v7d/K3-968</a:t>
            </a:r>
            <a:r>
              <a:rPr lang="en-US" sz="1800" dirty="0">
                <a:solidFill>
                  <a:srgbClr val="0000FF"/>
                </a:solidFill>
              </a:rPr>
              <a:t>+?.2</a:t>
            </a:r>
            <a:r>
              <a:rPr lang="en-US" sz="1800" dirty="0" smtClean="0">
                <a:solidFill>
                  <a:srgbClr val="0000FF"/>
                </a:solidFill>
              </a:rPr>
              <a:t>@+</a:t>
            </a:r>
            <a:endParaRPr lang="en-US" sz="1800" dirty="0">
              <a:solidFill>
                <a:srgbClr val="0000FF"/>
              </a:solidFill>
            </a:endParaRPr>
          </a:p>
          <a:p>
            <a:r>
              <a:rPr lang="en-US" sz="1800" dirty="0"/>
              <a:t>Sum = </a:t>
            </a:r>
            <a:r>
              <a:rPr lang="en-US" sz="1800" dirty="0" smtClean="0"/>
              <a:t>35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3460811" y="5497086"/>
            <a:ext cx="4592285" cy="64633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Enter input: </a:t>
            </a:r>
            <a:r>
              <a:rPr lang="en-US" sz="1800" dirty="0">
                <a:solidFill>
                  <a:srgbClr val="0000FF"/>
                </a:solidFill>
              </a:rPr>
              <a:t>^71()-2%:</a:t>
            </a:r>
            <a:r>
              <a:rPr lang="en-US" sz="1800" dirty="0" smtClean="0">
                <a:solidFill>
                  <a:srgbClr val="0000FF"/>
                </a:solidFill>
              </a:rPr>
              <a:t>46" </a:t>
            </a:r>
            <a:r>
              <a:rPr lang="en-US" sz="1800" dirty="0">
                <a:solidFill>
                  <a:srgbClr val="0000FF"/>
                </a:solidFill>
              </a:rPr>
              <a:t>9W35j</a:t>
            </a:r>
          </a:p>
          <a:p>
            <a:r>
              <a:rPr lang="en-US" sz="1800" dirty="0"/>
              <a:t>Sum = 20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465339" y="3883878"/>
            <a:ext cx="5561138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cp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~cs1010/lecture/</a:t>
            </a:r>
            <a:r>
              <a:rPr lang="en-GB" sz="1800" b="1" dirty="0" smtClean="0">
                <a:solidFill>
                  <a:srgbClr val="000000"/>
                </a:solidFill>
                <a:latin typeface="Courier New" pitchFamily="49" charset="0"/>
              </a:rPr>
              <a:t>Week9_SumDigits.c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Ex </a:t>
            </a:r>
            <a:r>
              <a:rPr lang="en-GB" dirty="0">
                <a:cs typeface="Arial" charset="0"/>
              </a:rPr>
              <a:t>#1: Summing Digit </a:t>
            </a:r>
            <a:r>
              <a:rPr lang="en-GB" dirty="0" smtClean="0">
                <a:cs typeface="Arial" charset="0"/>
              </a:rPr>
              <a:t>Characters (1/3)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653034"/>
          </a:xfrm>
        </p:spPr>
        <p:txBody>
          <a:bodyPr>
            <a:sp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Write a program </a:t>
            </a:r>
            <a:r>
              <a:rPr lang="en-US" sz="2600" dirty="0" smtClean="0"/>
              <a:t>Week9_SumDigits.c </a:t>
            </a:r>
            <a:r>
              <a:rPr lang="en-US" sz="2600" dirty="0">
                <a:solidFill>
                  <a:schemeClr val="tx1"/>
                </a:solidFill>
              </a:rPr>
              <a:t>to read </a:t>
            </a:r>
            <a:r>
              <a:rPr lang="en-US" sz="2600" dirty="0" smtClean="0">
                <a:solidFill>
                  <a:schemeClr val="tx1"/>
                </a:solidFill>
              </a:rPr>
              <a:t>a line </a:t>
            </a:r>
            <a:r>
              <a:rPr lang="en-US" sz="2600" dirty="0">
                <a:solidFill>
                  <a:schemeClr val="tx1"/>
                </a:solidFill>
              </a:rPr>
              <a:t>of characters; sum up </a:t>
            </a:r>
            <a:r>
              <a:rPr lang="en-US" sz="2600" dirty="0" smtClean="0">
                <a:solidFill>
                  <a:schemeClr val="tx1"/>
                </a:solidFill>
              </a:rPr>
              <a:t>literal values </a:t>
            </a:r>
            <a:r>
              <a:rPr lang="en-US" sz="2600" dirty="0">
                <a:solidFill>
                  <a:schemeClr val="tx1"/>
                </a:solidFill>
              </a:rPr>
              <a:t>of digit characters (e.g., </a:t>
            </a:r>
            <a:r>
              <a:rPr lang="en-US" sz="2600" dirty="0">
                <a:solidFill>
                  <a:srgbClr val="006600"/>
                </a:solidFill>
              </a:rPr>
              <a:t>5</a:t>
            </a:r>
            <a:r>
              <a:rPr lang="en-US" sz="2600" dirty="0">
                <a:solidFill>
                  <a:schemeClr val="tx1"/>
                </a:solidFill>
              </a:rPr>
              <a:t> for </a:t>
            </a:r>
            <a:r>
              <a:rPr lang="en-US" sz="2600" dirty="0">
                <a:solidFill>
                  <a:srgbClr val="006600"/>
                </a:solidFill>
              </a:rPr>
              <a:t>'5'</a:t>
            </a:r>
            <a:r>
              <a:rPr lang="en-US" sz="2600" dirty="0">
                <a:solidFill>
                  <a:schemeClr val="tx1"/>
                </a:solidFill>
              </a:rPr>
              <a:t>) while ignoring non-digit ones; stop after reading the first whitespace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</a:p>
          <a:p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Thinking: how do we get literal value of a character?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Ex </a:t>
            </a:r>
            <a:r>
              <a:rPr lang="en-GB" dirty="0">
                <a:cs typeface="Arial" charset="0"/>
              </a:rPr>
              <a:t>#1: Summing Digit </a:t>
            </a:r>
            <a:r>
              <a:rPr lang="en-GB" dirty="0" smtClean="0">
                <a:cs typeface="Arial" charset="0"/>
              </a:rPr>
              <a:t>Characters (2/3)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1924493" y="4405292"/>
            <a:ext cx="4284921" cy="400110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What is the value of </a:t>
            </a:r>
            <a:r>
              <a:rPr 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?</a:t>
            </a:r>
            <a:endParaRPr lang="en-SG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0177" y="5057422"/>
            <a:ext cx="4284921" cy="400110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What is the value of </a:t>
            </a:r>
            <a:r>
              <a:rPr 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'1'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?</a:t>
            </a:r>
            <a:endParaRPr lang="en-SG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2437" y="5727273"/>
            <a:ext cx="4284921" cy="400110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What is the value of </a:t>
            </a:r>
            <a:r>
              <a:rPr lang="en-US" sz="20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'2'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?</a:t>
            </a:r>
            <a:endParaRPr lang="en-SG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39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986773" y="1245819"/>
            <a:ext cx="4931998" cy="5016758"/>
            <a:chOff x="219086" y="1245819"/>
            <a:chExt cx="4851561" cy="5016758"/>
          </a:xfrm>
        </p:grpSpPr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219086" y="1245819"/>
              <a:ext cx="4851561" cy="501675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ctype.h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</a:rPr>
                <a:t>)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{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</a:rPr>
                <a:t>sum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</a:rPr>
                <a:t>;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 smtClean="0">
                  <a:latin typeface="Courier New" pitchFamily="49" charset="0"/>
                </a:rPr>
                <a:t> c;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input: "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endParaRPr lang="en-US" sz="1600" b="1" dirty="0" smtClean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 smtClean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 smtClean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 smtClean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 smtClean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</a:rPr>
                <a:t>  </a:t>
              </a:r>
              <a:r>
                <a:rPr lang="en-US" sz="1600" b="1" dirty="0" err="1" smtClean="0"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</a:rPr>
                <a:t>, sum);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}</a:t>
              </a:r>
              <a:endParaRPr lang="en-US" sz="1600" b="1" dirty="0" smtClean="0">
                <a:latin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30184" y="6000967"/>
              <a:ext cx="1640249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Week9_SumDigitsV2. c</a:t>
              </a:r>
              <a:endParaRPr lang="en-SG" sz="1100" dirty="0"/>
            </a:p>
          </p:txBody>
        </p:sp>
      </p:grpSp>
      <p:sp>
        <p:nvSpPr>
          <p:cNvPr id="14" name="Rectangle 81"/>
          <p:cNvSpPr>
            <a:spLocks noChangeArrowheads="1"/>
          </p:cNvSpPr>
          <p:nvPr/>
        </p:nvSpPr>
        <p:spPr bwMode="auto">
          <a:xfrm>
            <a:off x="4353587" y="3685373"/>
            <a:ext cx="4467020" cy="132343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1600" b="1" dirty="0">
                <a:latin typeface="Courier New" pitchFamily="49" charset="0"/>
              </a:rPr>
              <a:t> ( !</a:t>
            </a:r>
            <a:r>
              <a:rPr lang="en-US" sz="1600" b="1" dirty="0" err="1" smtClean="0">
                <a:latin typeface="Courier New" pitchFamily="49" charset="0"/>
              </a:rPr>
              <a:t>isspace</a:t>
            </a:r>
            <a:r>
              <a:rPr lang="en-US" sz="1600" b="1" dirty="0" smtClean="0">
                <a:latin typeface="Courier New" pitchFamily="49" charset="0"/>
              </a:rPr>
              <a:t>( c </a:t>
            </a:r>
            <a:r>
              <a:rPr lang="en-US" sz="1600" b="1" dirty="0">
                <a:latin typeface="Courier New" pitchFamily="49" charset="0"/>
              </a:rPr>
              <a:t>= </a:t>
            </a:r>
            <a:r>
              <a:rPr lang="en-US" sz="1600" b="1" dirty="0" err="1">
                <a:latin typeface="Courier New" pitchFamily="49" charset="0"/>
              </a:rPr>
              <a:t>getchar</a:t>
            </a:r>
            <a:r>
              <a:rPr lang="en-US" sz="1600" b="1" dirty="0" smtClean="0">
                <a:latin typeface="Courier New" pitchFamily="49" charset="0"/>
              </a:rPr>
              <a:t>() ) 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 marL="342900" indent="-342900">
              <a:defRPr/>
            </a:pPr>
            <a:r>
              <a:rPr lang="en-US" sz="1600" b="1" dirty="0">
                <a:latin typeface="Courier New" pitchFamily="49" charset="0"/>
              </a:rPr>
              <a:t>{   </a:t>
            </a:r>
          </a:p>
          <a:p>
            <a:pPr marL="342900" indent="-342900">
              <a:defRPr/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</a:rPr>
              <a:t> ( </a:t>
            </a:r>
            <a:r>
              <a:rPr lang="en-US" sz="1600" b="1" dirty="0" err="1">
                <a:latin typeface="Courier New" pitchFamily="49" charset="0"/>
              </a:rPr>
              <a:t>isdigit</a:t>
            </a:r>
            <a:r>
              <a:rPr lang="en-US" sz="1600" b="1" dirty="0">
                <a:latin typeface="Courier New" pitchFamily="49" charset="0"/>
              </a:rPr>
              <a:t>(c) )</a:t>
            </a:r>
          </a:p>
          <a:p>
            <a:pPr marL="342900" indent="-342900">
              <a:defRPr/>
            </a:pPr>
            <a:r>
              <a:rPr lang="en-US" sz="1600" b="1" dirty="0">
                <a:latin typeface="Courier New" pitchFamily="49" charset="0"/>
              </a:rPr>
              <a:t>        sum += c -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'0'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600" b="1" dirty="0">
                <a:latin typeface="Courier New" pitchFamily="49" charset="0"/>
              </a:rPr>
              <a:t>}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Ex </a:t>
            </a:r>
            <a:r>
              <a:rPr lang="en-GB" dirty="0">
                <a:cs typeface="Arial" charset="0"/>
              </a:rPr>
              <a:t>#</a:t>
            </a:r>
            <a:r>
              <a:rPr lang="en-GB" dirty="0" smtClean="0">
                <a:cs typeface="Arial" charset="0"/>
              </a:rPr>
              <a:t>1: Reference Solution</a:t>
            </a:r>
            <a:endParaRPr lang="en-SG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7588" y="1245819"/>
            <a:ext cx="3651010" cy="5016758"/>
            <a:chOff x="219086" y="1245819"/>
            <a:chExt cx="3651010" cy="5016758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19086" y="1245819"/>
              <a:ext cx="3640740" cy="501675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r>
                <a:rPr lang="en-US" sz="1600" b="1" dirty="0" smtClean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ctype.h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</a:rPr>
                <a:t>)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{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</a:rPr>
                <a:t>sum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</a:rPr>
                <a:t>;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</a:rPr>
                <a:t>c;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</a:t>
              </a:r>
              <a:r>
                <a:rPr lang="en-US" sz="1600" b="1" dirty="0" err="1" smtClean="0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input: "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</a:t>
              </a:r>
              <a:r>
                <a:rPr lang="en-US" sz="1600" b="1" dirty="0" smtClean="0">
                  <a:latin typeface="Courier New" pitchFamily="49" charset="0"/>
                </a:rPr>
                <a:t>c </a:t>
              </a:r>
              <a:r>
                <a:rPr lang="en-US" sz="1600" b="1" dirty="0">
                  <a:latin typeface="Courier New" pitchFamily="49" charset="0"/>
                </a:rPr>
                <a:t>= </a:t>
              </a:r>
              <a:r>
                <a:rPr lang="en-US" sz="1600" b="1" dirty="0" err="1">
                  <a:latin typeface="Courier New" pitchFamily="49" charset="0"/>
                </a:rPr>
                <a:t>getchar</a:t>
              </a:r>
              <a:r>
                <a:rPr lang="en-US" sz="1600" b="1" dirty="0">
                  <a:latin typeface="Courier New" pitchFamily="49" charset="0"/>
                </a:rPr>
                <a:t>();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while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</a:rPr>
                <a:t>( !</a:t>
              </a:r>
              <a:r>
                <a:rPr lang="en-US" sz="1600" b="1" dirty="0" err="1">
                  <a:latin typeface="Courier New" pitchFamily="49" charset="0"/>
                </a:rPr>
                <a:t>isspace</a:t>
              </a:r>
              <a:r>
                <a:rPr lang="en-US" sz="1600" b="1" dirty="0">
                  <a:latin typeface="Courier New" pitchFamily="49" charset="0"/>
                </a:rPr>
                <a:t>(c) )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</a:t>
              </a:r>
              <a:r>
                <a:rPr lang="en-US" sz="1600" b="1" dirty="0" smtClean="0">
                  <a:latin typeface="Courier New" pitchFamily="49" charset="0"/>
                </a:rPr>
                <a:t>{   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</a:rPr>
                <a:t>( </a:t>
              </a:r>
              <a:r>
                <a:rPr lang="en-US" sz="1600" b="1" dirty="0" err="1">
                  <a:latin typeface="Courier New" pitchFamily="49" charset="0"/>
                </a:rPr>
                <a:t>isdigit</a:t>
              </a:r>
              <a:r>
                <a:rPr lang="en-US" sz="1600" b="1" dirty="0">
                  <a:latin typeface="Courier New" pitchFamily="49" charset="0"/>
                </a:rPr>
                <a:t>(c) )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 </a:t>
              </a:r>
              <a:r>
                <a:rPr lang="en-US" sz="1600" b="1" dirty="0" smtClean="0">
                  <a:latin typeface="Courier New" pitchFamily="49" charset="0"/>
                </a:rPr>
                <a:t>    </a:t>
              </a:r>
              <a:r>
                <a:rPr lang="en-US" sz="1600" b="1" dirty="0">
                  <a:latin typeface="Courier New" pitchFamily="49" charset="0"/>
                </a:rPr>
                <a:t>sum += c -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'0'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</a:t>
              </a:r>
              <a:r>
                <a:rPr lang="en-US" sz="1600" b="1" dirty="0" smtClean="0">
                  <a:latin typeface="Courier New" pitchFamily="49" charset="0"/>
                </a:rPr>
                <a:t>  </a:t>
              </a:r>
              <a:r>
                <a:rPr lang="en-US" sz="1600" b="1" dirty="0">
                  <a:latin typeface="Courier New" pitchFamily="49" charset="0"/>
                </a:rPr>
                <a:t>c = </a:t>
              </a:r>
              <a:r>
                <a:rPr lang="en-US" sz="1600" b="1" dirty="0" err="1">
                  <a:latin typeface="Courier New" pitchFamily="49" charset="0"/>
                </a:rPr>
                <a:t>getchar</a:t>
              </a:r>
              <a:r>
                <a:rPr lang="en-US" sz="1600" b="1" dirty="0">
                  <a:latin typeface="Courier New" pitchFamily="49" charset="0"/>
                </a:rPr>
                <a:t>();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</a:t>
              </a:r>
              <a:r>
                <a:rPr lang="en-US" sz="1600" b="1" dirty="0" smtClean="0">
                  <a:latin typeface="Courier New" pitchFamily="49" charset="0"/>
                </a:rPr>
                <a:t>}   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</a:t>
              </a:r>
              <a:r>
                <a:rPr lang="en-US" sz="1600" b="1" dirty="0" err="1" smtClean="0"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= 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</a:rPr>
                <a:t>, sum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sz="1600" b="1" dirty="0" smtClean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41124" y="6000967"/>
              <a:ext cx="1628972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Week9_SumDigitsV1.c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0299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3220"/>
          </a:xfrm>
        </p:spPr>
        <p:txBody>
          <a:bodyPr>
            <a:spAutoFit/>
          </a:bodyPr>
          <a:lstStyle/>
          <a:p>
            <a:r>
              <a:rPr lang="en-SG" sz="2800" dirty="0" smtClean="0">
                <a:solidFill>
                  <a:schemeClr val="tx1"/>
                </a:solidFill>
              </a:rPr>
              <a:t>An </a:t>
            </a:r>
            <a:r>
              <a:rPr lang="en-SG" sz="2800" dirty="0">
                <a:solidFill>
                  <a:schemeClr val="tx1"/>
                </a:solidFill>
              </a:rPr>
              <a:t>array </a:t>
            </a:r>
            <a:r>
              <a:rPr lang="en-SG" sz="2800" dirty="0" smtClean="0">
                <a:solidFill>
                  <a:schemeClr val="tx1"/>
                </a:solidFill>
              </a:rPr>
              <a:t>in which all elements </a:t>
            </a:r>
            <a:r>
              <a:rPr lang="en-SG" sz="2800" dirty="0">
                <a:solidFill>
                  <a:schemeClr val="tx1"/>
                </a:solidFill>
              </a:rPr>
              <a:t>are </a:t>
            </a:r>
            <a:r>
              <a:rPr lang="en-SG" sz="2800" dirty="0" smtClean="0">
                <a:solidFill>
                  <a:schemeClr val="tx1"/>
                </a:solidFill>
              </a:rPr>
              <a:t>characters.</a:t>
            </a:r>
            <a:endParaRPr lang="en-S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Character Arrays</a:t>
            </a:r>
            <a:endParaRPr lang="en-SG" dirty="0"/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884243" y="2085109"/>
            <a:ext cx="6616522" cy="4247317"/>
            <a:chOff x="655637" y="2324601"/>
            <a:chExt cx="6616522" cy="4247317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655637" y="2324601"/>
              <a:ext cx="6616522" cy="424731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ctype.h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endParaRPr lang="en-US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</a:p>
            <a:p>
              <a:pPr marL="342900" indent="-342900">
                <a:defRPr/>
              </a:pPr>
              <a:r>
                <a:rPr lang="en-US" b="1" dirty="0" smtClean="0">
                  <a:latin typeface="Courier New" pitchFamily="49" charset="0"/>
                </a:rPr>
                <a:t>{</a:t>
              </a:r>
            </a:p>
            <a:p>
              <a:pPr marL="342900" indent="-342900">
                <a:defRPr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</a:rPr>
                <a:t>;</a:t>
              </a:r>
              <a:endParaRPr lang="en-US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 smtClean="0">
                  <a:latin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b="1" dirty="0" smtClean="0">
                  <a:latin typeface="Courier New" pitchFamily="49" charset="0"/>
                </a:rPr>
                <a:t> fruit[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b="1" dirty="0" smtClean="0">
                  <a:latin typeface="Courier New" pitchFamily="49" charset="0"/>
                </a:rPr>
                <a:t>];</a:t>
              </a:r>
              <a:endParaRPr lang="en-US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smtClean="0">
                  <a:solidFill>
                    <a:srgbClr val="0000FF"/>
                  </a:solidFill>
                  <a:latin typeface="Courier New" pitchFamily="49" charset="0"/>
                </a:rPr>
                <a:t>    for</a:t>
              </a:r>
              <a:r>
                <a:rPr lang="en-US" b="1" smtClean="0">
                  <a:latin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</a:rPr>
                <a:t>(</a:t>
              </a:r>
              <a:r>
                <a:rPr lang="en-US" b="1" dirty="0" err="1">
                  <a:latin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</a:rPr>
                <a:t>=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</a:rPr>
                <a:t>; </a:t>
              </a:r>
              <a:r>
                <a:rPr lang="en-US" b="1" dirty="0" err="1">
                  <a:latin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</a:rPr>
                <a:t>&lt;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b="1" dirty="0">
                  <a:latin typeface="Courier New" pitchFamily="49" charset="0"/>
                </a:rPr>
                <a:t>; </a:t>
              </a:r>
              <a:r>
                <a:rPr lang="en-US" b="1" dirty="0" err="1">
                  <a:latin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</a:rPr>
                <a:t>++)</a:t>
              </a:r>
              <a:endParaRPr lang="nn-NO" b="1" dirty="0" smtClean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nn-NO" b="1" dirty="0" smtClean="0">
                  <a:latin typeface="Courier New" pitchFamily="49" charset="0"/>
                </a:rPr>
                <a:t>        scanf(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nn-NO" b="1" dirty="0">
                  <a:solidFill>
                    <a:srgbClr val="FF0000"/>
                  </a:solidFill>
                  <a:latin typeface="Courier New" pitchFamily="49" charset="0"/>
                </a:rPr>
                <a:t>%c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nn-NO" b="1" dirty="0" smtClean="0">
                  <a:latin typeface="Courier New" pitchFamily="49" charset="0"/>
                </a:rPr>
                <a:t>, &amp;fruit[i]);</a:t>
              </a:r>
            </a:p>
            <a:p>
              <a:pPr marL="342900" indent="-342900">
                <a:defRPr/>
              </a:pPr>
              <a:endParaRPr lang="en-US" b="1" dirty="0" smtClean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 smtClean="0">
                  <a:latin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for</a:t>
              </a:r>
              <a:r>
                <a:rPr lang="en-US" b="1" dirty="0" smtClean="0">
                  <a:latin typeface="Courier New" pitchFamily="49" charset="0"/>
                </a:rPr>
                <a:t> (</a:t>
              </a:r>
              <a:r>
                <a:rPr lang="en-US" b="1" dirty="0" err="1" smtClean="0">
                  <a:latin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</a:rPr>
                <a:t>=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</a:rPr>
                <a:t>; </a:t>
              </a:r>
              <a:r>
                <a:rPr lang="en-US" b="1" dirty="0" err="1" smtClean="0">
                  <a:latin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</a:rPr>
                <a:t>&lt;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b="1" dirty="0" smtClean="0">
                  <a:latin typeface="Courier New" pitchFamily="49" charset="0"/>
                </a:rPr>
                <a:t>; </a:t>
              </a:r>
              <a:r>
                <a:rPr lang="en-US" b="1" dirty="0" err="1" smtClean="0">
                  <a:latin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</a:rPr>
                <a:t>++)</a:t>
              </a:r>
            </a:p>
            <a:p>
              <a:pPr marL="342900" indent="-342900">
                <a:defRPr/>
              </a:pPr>
              <a:r>
                <a:rPr lang="en-US" b="1" dirty="0" smtClean="0">
                  <a:latin typeface="Courier New" pitchFamily="49" charset="0"/>
                </a:rPr>
                <a:t>        </a:t>
              </a:r>
              <a:r>
                <a:rPr lang="en-US" b="1" dirty="0" err="1" smtClean="0">
                  <a:latin typeface="Courier New" pitchFamily="49" charset="0"/>
                </a:rPr>
                <a:t>putchar</a:t>
              </a:r>
              <a:r>
                <a:rPr lang="en-US" b="1" dirty="0" smtClean="0">
                  <a:latin typeface="Courier New" pitchFamily="49" charset="0"/>
                </a:rPr>
                <a:t>( </a:t>
              </a:r>
              <a:r>
                <a:rPr lang="en-US" b="1" dirty="0" err="1" smtClean="0">
                  <a:latin typeface="Courier New" pitchFamily="49" charset="0"/>
                </a:rPr>
                <a:t>toupper</a:t>
              </a:r>
              <a:r>
                <a:rPr lang="en-US" b="1" dirty="0" smtClean="0">
                  <a:latin typeface="Courier New" pitchFamily="49" charset="0"/>
                </a:rPr>
                <a:t>(fruit[</a:t>
              </a:r>
              <a:r>
                <a:rPr lang="en-US" b="1" dirty="0" err="1" smtClean="0">
                  <a:latin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</a:rPr>
                <a:t>]) );</a:t>
              </a:r>
              <a:endParaRPr lang="en-US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endParaRPr lang="en-US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03625" y="2324601"/>
              <a:ext cx="1766830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Week9_CharacterArray.c</a:t>
              </a:r>
              <a:endParaRPr lang="en-SG" sz="11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57709" y="4008712"/>
            <a:ext cx="2695096" cy="400110"/>
            <a:chOff x="1501514" y="5290166"/>
            <a:chExt cx="2695096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1501514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a</a:t>
              </a:r>
              <a:endParaRPr lang="en-SG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1467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endParaRPr lang="en-SG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81420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endParaRPr lang="en-SG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21372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l</a:t>
              </a:r>
              <a:endParaRPr lang="en-SG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6610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</a:t>
              </a:r>
              <a:endParaRPr lang="en-SG" sz="20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015187" y="4636587"/>
            <a:ext cx="1024987" cy="64633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sz="1800" dirty="0" smtClean="0">
                <a:solidFill>
                  <a:srgbClr val="0000FF"/>
                </a:solidFill>
              </a:rPr>
              <a:t>apple</a:t>
            </a:r>
            <a:endParaRPr lang="en-US" sz="18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1800" dirty="0" smtClean="0"/>
              <a:t>APPLE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8619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453253"/>
          </a:xfr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We </a:t>
            </a:r>
            <a:r>
              <a:rPr lang="en-US" sz="2800" dirty="0">
                <a:solidFill>
                  <a:schemeClr val="tx1"/>
                </a:solidFill>
              </a:rPr>
              <a:t>have seen </a:t>
            </a:r>
            <a:r>
              <a:rPr lang="en-US" sz="2800" dirty="0"/>
              <a:t>string </a:t>
            </a:r>
            <a:r>
              <a:rPr lang="en-US" sz="2800" dirty="0" smtClean="0"/>
              <a:t>constants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 string is </a:t>
            </a:r>
            <a:r>
              <a:rPr lang="en-US" sz="2800" dirty="0"/>
              <a:t>an array of characters, </a:t>
            </a:r>
            <a:r>
              <a:rPr lang="en-US" sz="2800" dirty="0">
                <a:solidFill>
                  <a:schemeClr val="tx1"/>
                </a:solidFill>
              </a:rPr>
              <a:t>terminated by a </a:t>
            </a:r>
            <a:r>
              <a:rPr lang="en-US" sz="2800" dirty="0"/>
              <a:t>null character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'\0'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(which has ASCII value of </a:t>
            </a:r>
            <a:r>
              <a:rPr lang="en-US" sz="2800" dirty="0"/>
              <a:t>zero</a:t>
            </a:r>
            <a:r>
              <a:rPr lang="en-US" sz="2800" dirty="0" smtClean="0">
                <a:solidFill>
                  <a:schemeClr val="tx1"/>
                </a:solidFill>
              </a:rPr>
              <a:t>).</a:t>
            </a:r>
            <a:endParaRPr lang="en-S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Strings</a:t>
            </a:r>
            <a:endParaRPr lang="en-SG" dirty="0"/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09087" y="5156479"/>
            <a:ext cx="3770286" cy="400110"/>
            <a:chOff x="1501514" y="5290166"/>
            <a:chExt cx="3770286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1501514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</a:t>
              </a:r>
              <a:endParaRPr lang="en-SG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1467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</a:t>
              </a:r>
              <a:endParaRPr lang="en-SG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81420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SG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21372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SG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6610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SG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6562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SG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31800" y="5290166"/>
              <a:ext cx="540000" cy="400110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\0</a:t>
              </a:r>
              <a:endParaRPr lang="en-SG" sz="2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73189" y="5009262"/>
            <a:ext cx="3271646" cy="673181"/>
            <a:chOff x="4773189" y="5216096"/>
            <a:chExt cx="3271646" cy="673181"/>
          </a:xfrm>
        </p:grpSpPr>
        <p:sp>
          <p:nvSpPr>
            <p:cNvPr id="26" name="Oval 25"/>
            <p:cNvSpPr/>
            <p:nvPr/>
          </p:nvSpPr>
          <p:spPr bwMode="auto">
            <a:xfrm>
              <a:off x="4773189" y="5216096"/>
              <a:ext cx="686053" cy="673181"/>
            </a:xfrm>
            <a:prstGeom prst="ellipse">
              <a:avLst/>
            </a:prstGeom>
            <a:noFill/>
            <a:ln w="1905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7" name="Line Callout 2 (Border and Accent Bar) 26"/>
            <p:cNvSpPr/>
            <p:nvPr/>
          </p:nvSpPr>
          <p:spPr bwMode="auto">
            <a:xfrm>
              <a:off x="6441896" y="5301758"/>
              <a:ext cx="1602939" cy="338554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70210"/>
                <a:gd name="adj6" fmla="val -64856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string terminator</a:t>
              </a:r>
              <a:endParaRPr lang="en-SG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Rectangle 81"/>
          <p:cNvSpPr>
            <a:spLocks noChangeArrowheads="1"/>
          </p:cNvSpPr>
          <p:nvPr/>
        </p:nvSpPr>
        <p:spPr bwMode="auto">
          <a:xfrm>
            <a:off x="922959" y="2154303"/>
            <a:ext cx="5016849" cy="400110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>
              <a:buClr>
                <a:schemeClr val="bg2"/>
              </a:buClr>
              <a:buSzPct val="75000"/>
            </a:pPr>
            <a:r>
              <a:rPr lang="en-US" sz="2000" b="1" dirty="0" err="1" smtClean="0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"Average =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%.2f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avg</a:t>
            </a:r>
            <a:r>
              <a:rPr lang="en-US" sz="2000" b="1" dirty="0" smtClean="0">
                <a:latin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0997"/>
          </a:xfrm>
        </p:spPr>
        <p:txBody>
          <a:bodyPr>
            <a:spAutoFit/>
          </a:bodyPr>
          <a:lstStyle/>
          <a:p>
            <a:pPr>
              <a:spcBef>
                <a:spcPts val="300"/>
              </a:spcBef>
            </a:pPr>
            <a:r>
              <a:rPr lang="en-SG" dirty="0" smtClean="0">
                <a:solidFill>
                  <a:schemeClr val="tx1"/>
                </a:solidFill>
              </a:rPr>
              <a:t>Initializer </a:t>
            </a:r>
            <a:r>
              <a:rPr lang="en-SG" dirty="0">
                <a:solidFill>
                  <a:schemeClr val="tx1"/>
                </a:solidFill>
              </a:rPr>
              <a:t>for </a:t>
            </a:r>
            <a:r>
              <a:rPr lang="en-SG" dirty="0" smtClean="0">
                <a:solidFill>
                  <a:schemeClr val="tx1"/>
                </a:solidFill>
              </a:rPr>
              <a:t>string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Two ways</a:t>
            </a:r>
            <a:r>
              <a:rPr lang="en-US" dirty="0" smtClean="0"/>
              <a:t>: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Strings or Char Arrays?</a:t>
            </a:r>
            <a:endParaRPr lang="en-SG" dirty="0"/>
          </a:p>
        </p:txBody>
      </p:sp>
      <p:sp>
        <p:nvSpPr>
          <p:cNvPr id="3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4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142745" y="1000064"/>
            <a:ext cx="3060000" cy="1061440"/>
            <a:chOff x="3993479" y="4021957"/>
            <a:chExt cx="3060000" cy="1061440"/>
          </a:xfrm>
        </p:grpSpPr>
        <p:sp>
          <p:nvSpPr>
            <p:cNvPr id="30" name="Line Callout 2 (Border and Accent Bar) 29"/>
            <p:cNvSpPr/>
            <p:nvPr/>
          </p:nvSpPr>
          <p:spPr bwMode="auto">
            <a:xfrm>
              <a:off x="4855026" y="4021957"/>
              <a:ext cx="1669749" cy="584775"/>
            </a:xfrm>
            <a:prstGeom prst="accentBorderCallout2">
              <a:avLst>
                <a:gd name="adj1" fmla="val 40413"/>
                <a:gd name="adj2" fmla="val 106824"/>
                <a:gd name="adj3" fmla="val 85132"/>
                <a:gd name="adj4" fmla="val 115792"/>
                <a:gd name="adj5" fmla="val 128047"/>
                <a:gd name="adj6" fmla="val 120358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string terminator auto added</a:t>
              </a:r>
              <a:endParaRPr lang="en-SG" sz="16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993479" y="4714065"/>
              <a:ext cx="3060000" cy="369332"/>
              <a:chOff x="1501514" y="5290166"/>
              <a:chExt cx="3235048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501514" y="5290166"/>
                <a:ext cx="540000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endParaRPr lang="en-SG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041467" y="5290166"/>
                <a:ext cx="540000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</a:t>
                </a:r>
                <a:endParaRPr lang="en-SG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581420" y="5290166"/>
                <a:ext cx="540000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</a:t>
                </a:r>
                <a:endParaRPr lang="en-SG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121372" y="5290166"/>
                <a:ext cx="540000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</a:t>
                </a:r>
                <a:endParaRPr lang="en-SG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656610" y="5290166"/>
                <a:ext cx="540000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</a:t>
                </a:r>
                <a:endParaRPr lang="en-SG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6562" y="5290166"/>
                <a:ext cx="540000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\0</a:t>
                </a:r>
                <a:endParaRPr lang="en-SG" dirty="0"/>
              </a:p>
            </p:txBody>
          </p:sp>
        </p:grpSp>
      </p:grpSp>
      <p:sp>
        <p:nvSpPr>
          <p:cNvPr id="42" name="Rectangle 81"/>
          <p:cNvSpPr>
            <a:spLocks noChangeArrowheads="1"/>
          </p:cNvSpPr>
          <p:nvPr/>
        </p:nvSpPr>
        <p:spPr bwMode="auto">
          <a:xfrm>
            <a:off x="1123322" y="2256133"/>
            <a:ext cx="6181245" cy="661720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indent="-114300"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fruit_name</a:t>
            </a:r>
            <a:r>
              <a:rPr lang="en-US" sz="1600" b="1" dirty="0">
                <a:latin typeface="Courier New" pitchFamily="49" charset="0"/>
              </a:rPr>
              <a:t>[]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"apple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endParaRPr lang="en-US" sz="1600" b="1" dirty="0">
              <a:latin typeface="Courier New" pitchFamily="49" charset="0"/>
            </a:endParaRPr>
          </a:p>
          <a:p>
            <a:pPr indent="-114300">
              <a:spcBef>
                <a:spcPts val="600"/>
              </a:spcBef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fruit_name</a:t>
            </a:r>
            <a:r>
              <a:rPr lang="en-US" sz="1600" b="1" dirty="0" smtClean="0">
                <a:latin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US" sz="1600" b="1" dirty="0" smtClean="0">
                <a:latin typeface="Courier New" pitchFamily="49" charset="0"/>
              </a:rPr>
              <a:t>] </a:t>
            </a:r>
            <a:r>
              <a:rPr lang="en-US" sz="1600" b="1" dirty="0">
                <a:latin typeface="Courier New" pitchFamily="49" charset="0"/>
              </a:rPr>
              <a:t>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'a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'p'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'p'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'l'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'e'</a:t>
            </a:r>
            <a:r>
              <a:rPr lang="en-US" sz="1600" b="1" dirty="0" smtClean="0">
                <a:latin typeface="Courier New" pitchFamily="49" charset="0"/>
              </a:rPr>
              <a:t>};</a:t>
            </a:r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352800" y="2052085"/>
            <a:ext cx="1781870" cy="204048"/>
          </a:xfrm>
          <a:prstGeom prst="straightConnector1">
            <a:avLst/>
          </a:prstGeom>
          <a:noFill/>
          <a:ln w="28575" cap="flat" cmpd="sng" algn="ctr">
            <a:solidFill>
              <a:srgbClr val="CC6600"/>
            </a:solidFill>
            <a:prstDash val="solid"/>
            <a:tailEnd type="arrow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5141765" y="3865251"/>
            <a:ext cx="3060000" cy="369332"/>
            <a:chOff x="1501514" y="5290166"/>
            <a:chExt cx="3235048" cy="369332"/>
          </a:xfrm>
        </p:grpSpPr>
        <p:sp>
          <p:nvSpPr>
            <p:cNvPr id="49" name="TextBox 48"/>
            <p:cNvSpPr txBox="1"/>
            <p:nvPr/>
          </p:nvSpPr>
          <p:spPr>
            <a:xfrm>
              <a:off x="1501514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41467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81420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21372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56610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6562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</p:grp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1123323" y="3893181"/>
            <a:ext cx="2229477" cy="338554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54772" y="2959264"/>
            <a:ext cx="3839169" cy="400110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Why 2</a:t>
            </a:r>
            <a:r>
              <a:rPr lang="en-US" sz="2000" baseline="30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nd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line also gives a string?</a:t>
            </a:r>
            <a:endParaRPr lang="en-SG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134670" y="4676897"/>
            <a:ext cx="3060000" cy="369332"/>
            <a:chOff x="1501514" y="5290166"/>
            <a:chExt cx="3235048" cy="369332"/>
          </a:xfrm>
        </p:grpSpPr>
        <p:sp>
          <p:nvSpPr>
            <p:cNvPr id="63" name="TextBox 62"/>
            <p:cNvSpPr txBox="1"/>
            <p:nvPr/>
          </p:nvSpPr>
          <p:spPr>
            <a:xfrm>
              <a:off x="1501514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SG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041467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</a:t>
              </a:r>
              <a:endParaRPr lang="en-SG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81420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121372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</a:t>
              </a:r>
              <a:endParaRPr lang="en-SG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56610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96562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</p:grpSp>
      <p:sp>
        <p:nvSpPr>
          <p:cNvPr id="69" name="Rectangle 81"/>
          <p:cNvSpPr>
            <a:spLocks noChangeArrowheads="1"/>
          </p:cNvSpPr>
          <p:nvPr/>
        </p:nvSpPr>
        <p:spPr bwMode="auto">
          <a:xfrm>
            <a:off x="1116228" y="4400685"/>
            <a:ext cx="3253753" cy="861774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indent="-114300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'e'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indent="-114300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'g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Rectangle 81"/>
          <p:cNvSpPr>
            <a:spLocks noChangeArrowheads="1"/>
          </p:cNvSpPr>
          <p:nvPr/>
        </p:nvSpPr>
        <p:spPr bwMode="auto">
          <a:xfrm>
            <a:off x="1123323" y="5426096"/>
            <a:ext cx="5883534" cy="338554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indent="-114300">
              <a:spcBef>
                <a:spcPts val="600"/>
              </a:spcBef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fruit_name</a:t>
            </a:r>
            <a:r>
              <a:rPr lang="en-US" sz="1600" b="1" dirty="0">
                <a:latin typeface="Courier New" pitchFamily="49" charset="0"/>
              </a:rPr>
              <a:t>[] = {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'a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'p'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'p'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'l'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'e'</a:t>
            </a:r>
            <a:r>
              <a:rPr lang="en-US" sz="1600" b="1" dirty="0" smtClean="0">
                <a:latin typeface="Courier New" pitchFamily="49" charset="0"/>
              </a:rPr>
              <a:t>};</a:t>
            </a:r>
            <a:endParaRPr lang="en-US" sz="1400" dirty="0"/>
          </a:p>
        </p:txBody>
      </p:sp>
      <p:sp>
        <p:nvSpPr>
          <p:cNvPr id="71" name="Content Placeholder 3"/>
          <p:cNvSpPr txBox="1">
            <a:spLocks/>
          </p:cNvSpPr>
          <p:nvPr/>
        </p:nvSpPr>
        <p:spPr bwMode="auto">
          <a:xfrm>
            <a:off x="460738" y="3267812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SG" dirty="0" smtClean="0">
                <a:solidFill>
                  <a:schemeClr val="tx1"/>
                </a:solidFill>
              </a:rPr>
              <a:t>How about the followings?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648592" y="5903230"/>
            <a:ext cx="2549265" cy="369332"/>
            <a:chOff x="1501514" y="5290166"/>
            <a:chExt cx="2695096" cy="369332"/>
          </a:xfrm>
        </p:grpSpPr>
        <p:sp>
          <p:nvSpPr>
            <p:cNvPr id="73" name="TextBox 72"/>
            <p:cNvSpPr txBox="1"/>
            <p:nvPr/>
          </p:nvSpPr>
          <p:spPr>
            <a:xfrm>
              <a:off x="1501514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41467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SG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581420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SG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21372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SG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656610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950412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5" grpId="0" animBg="1"/>
      <p:bldP spid="61" grpId="0" animBg="1"/>
      <p:bldP spid="69" grpId="0" animBg="1"/>
      <p:bldP spid="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3"/>
          <p:cNvSpPr txBox="1">
            <a:spLocks/>
          </p:cNvSpPr>
          <p:nvPr/>
        </p:nvSpPr>
        <p:spPr bwMode="auto">
          <a:xfrm>
            <a:off x="457200" y="2416656"/>
            <a:ext cx="8229600" cy="287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800" dirty="0">
                <a:solidFill>
                  <a:schemeClr val="tx1"/>
                </a:solidFill>
              </a:rPr>
              <a:t>Print string to </a:t>
            </a:r>
            <a:r>
              <a:rPr lang="en-US" sz="2800" dirty="0" smtClean="0">
                <a:solidFill>
                  <a:schemeClr val="tx1"/>
                </a:solidFill>
              </a:rPr>
              <a:t>screen</a:t>
            </a:r>
          </a:p>
          <a:p>
            <a:pPr>
              <a:spcBef>
                <a:spcPts val="300"/>
              </a:spcBef>
            </a:pPr>
            <a:endParaRPr lang="en-US" sz="2800" dirty="0"/>
          </a:p>
          <a:p>
            <a:pPr>
              <a:spcBef>
                <a:spcPts val="300"/>
              </a:spcBef>
            </a:pPr>
            <a:endParaRPr lang="en-US" sz="2800" dirty="0" smtClean="0"/>
          </a:p>
          <a:p>
            <a:pPr>
              <a:spcBef>
                <a:spcPts val="300"/>
              </a:spcBef>
            </a:pPr>
            <a:endParaRPr lang="en-US" sz="2800" dirty="0"/>
          </a:p>
          <a:p>
            <a:pPr>
              <a:spcBef>
                <a:spcPts val="300"/>
              </a:spcBef>
            </a:pPr>
            <a:endParaRPr lang="en-US" sz="2800" dirty="0" smtClean="0"/>
          </a:p>
          <a:p>
            <a:pPr>
              <a:spcBef>
                <a:spcPts val="30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Output stops when the first 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'\0'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is met.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Strings</a:t>
            </a:r>
            <a:r>
              <a:rPr lang="en-GB" dirty="0">
                <a:cs typeface="Arial" charset="0"/>
              </a:rPr>
              <a:t>: </a:t>
            </a:r>
            <a:r>
              <a:rPr lang="en-GB" dirty="0" smtClean="0">
                <a:cs typeface="Arial" charset="0"/>
              </a:rPr>
              <a:t>Output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2" name="Rectangle 81"/>
          <p:cNvSpPr>
            <a:spLocks noChangeArrowheads="1"/>
          </p:cNvSpPr>
          <p:nvPr/>
        </p:nvSpPr>
        <p:spPr bwMode="auto">
          <a:xfrm>
            <a:off x="913615" y="3169453"/>
            <a:ext cx="7466592" cy="1138773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0" lvl="2" indent="-195262"/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//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must be a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string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!</a:t>
            </a:r>
            <a:endParaRPr lang="en-US" sz="2000" b="1" dirty="0">
              <a:latin typeface="Courier New" pitchFamily="49" charset="0"/>
            </a:endParaRPr>
          </a:p>
          <a:p>
            <a:pPr marL="0" lvl="2" indent="-195262"/>
            <a:r>
              <a:rPr lang="en-US" sz="2000" b="1" dirty="0" smtClean="0">
                <a:latin typeface="Courier New" pitchFamily="49" charset="0"/>
              </a:rPr>
              <a:t>puts(</a:t>
            </a:r>
            <a:r>
              <a:rPr lang="en-US" sz="2000" b="1" dirty="0" err="1" smtClean="0">
                <a:latin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</a:rPr>
              <a:t>);               </a:t>
            </a:r>
            <a:r>
              <a:rPr lang="en-US" sz="2000" b="1" dirty="0" smtClean="0">
                <a:solidFill>
                  <a:srgbClr val="800000"/>
                </a:solidFill>
                <a:latin typeface="Courier New" pitchFamily="49" charset="0"/>
              </a:rPr>
              <a:t>// auto change line</a:t>
            </a:r>
          </a:p>
          <a:p>
            <a:pPr marL="0" lvl="2" indent="-195262"/>
            <a:r>
              <a:rPr lang="en-US" sz="2000" b="1" dirty="0" err="1" smtClean="0">
                <a:latin typeface="Courier New" pitchFamily="49" charset="0"/>
              </a:rPr>
              <a:t>printf</a:t>
            </a:r>
            <a:r>
              <a:rPr lang="en-US" sz="2000" b="1" dirty="0" smtClean="0">
                <a:latin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%s\n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8" name="Rectangle 81"/>
          <p:cNvSpPr>
            <a:spLocks noChangeArrowheads="1"/>
          </p:cNvSpPr>
          <p:nvPr/>
        </p:nvSpPr>
        <p:spPr bwMode="auto">
          <a:xfrm>
            <a:off x="913615" y="1497268"/>
            <a:ext cx="3658385" cy="400110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"apple"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14996" y="1831691"/>
            <a:ext cx="3570781" cy="369332"/>
            <a:chOff x="5014996" y="1831691"/>
            <a:chExt cx="3570781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014996" y="1831691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25732" y="1831691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36468" y="1831691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47204" y="1831691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SG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53480" y="1831691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SG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64215" y="1831691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\0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74996" y="1831691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\0</a:t>
              </a:r>
              <a:endParaRPr lang="en-SG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72000" y="4137654"/>
            <a:ext cx="1024987" cy="369332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sz="1800" dirty="0" smtClean="0"/>
              <a:t>apple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Strings</a:t>
            </a:r>
            <a:r>
              <a:rPr lang="en-GB" dirty="0">
                <a:cs typeface="Arial" charset="0"/>
              </a:rPr>
              <a:t>: </a:t>
            </a:r>
            <a:r>
              <a:rPr lang="en-GB" dirty="0" smtClean="0">
                <a:cs typeface="Arial" charset="0"/>
              </a:rPr>
              <a:t>Input a Word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7" name="Rectangle 81"/>
          <p:cNvSpPr>
            <a:spLocks noChangeArrowheads="1"/>
          </p:cNvSpPr>
          <p:nvPr/>
        </p:nvSpPr>
        <p:spPr bwMode="auto">
          <a:xfrm>
            <a:off x="838704" y="2534517"/>
            <a:ext cx="7466592" cy="830997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0" lvl="2" indent="-195262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name[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  <a:p>
            <a:pPr marL="0" lvl="2" indent="-195262"/>
            <a:r>
              <a:rPr lang="en-SG" sz="2000" b="1" dirty="0" err="1" smtClean="0">
                <a:latin typeface="Courier New" pitchFamily="49" charset="0"/>
              </a:rPr>
              <a:t>scanf</a:t>
            </a:r>
            <a:r>
              <a:rPr lang="en-SG" sz="2000" b="1" dirty="0" smtClean="0"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%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SG" sz="2000" b="1" dirty="0" smtClean="0">
                <a:latin typeface="Courier New" pitchFamily="49" charset="0"/>
              </a:rPr>
              <a:t>, name);        </a:t>
            </a:r>
            <a:r>
              <a:rPr lang="en-SG" sz="2000" b="1" dirty="0" smtClean="0">
                <a:solidFill>
                  <a:srgbClr val="800000"/>
                </a:solidFill>
                <a:latin typeface="Courier New" pitchFamily="49" charset="0"/>
              </a:rPr>
              <a:t>// </a:t>
            </a:r>
            <a:r>
              <a:rPr lang="en-SG" sz="2000" b="1" dirty="0">
                <a:solidFill>
                  <a:srgbClr val="800000"/>
                </a:solidFill>
                <a:latin typeface="Courier New" pitchFamily="49" charset="0"/>
              </a:rPr>
              <a:t>reads in a </a:t>
            </a:r>
            <a:r>
              <a:rPr lang="en-SG" sz="2800" b="1" dirty="0">
                <a:solidFill>
                  <a:srgbClr val="FF0000"/>
                </a:solidFill>
                <a:latin typeface="Courier New" pitchFamily="49" charset="0"/>
              </a:rPr>
              <a:t>word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92288"/>
            <a:ext cx="8229600" cy="1717393"/>
          </a:xfrm>
        </p:spPr>
        <p:txBody>
          <a:bodyPr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SG" sz="2400" dirty="0">
                <a:solidFill>
                  <a:schemeClr val="tx1"/>
                </a:solidFill>
              </a:rPr>
              <a:t>Note the absence of the </a:t>
            </a:r>
            <a:r>
              <a:rPr lang="en-SG" sz="2400" dirty="0">
                <a:solidFill>
                  <a:srgbClr val="FF0000"/>
                </a:solidFill>
              </a:rPr>
              <a:t>&amp;</a:t>
            </a:r>
            <a:r>
              <a:rPr lang="en-SG" sz="2400" dirty="0">
                <a:solidFill>
                  <a:schemeClr val="tx1"/>
                </a:solidFill>
              </a:rPr>
              <a:t> operator in the </a:t>
            </a:r>
            <a:r>
              <a:rPr lang="en-SG" sz="2400" dirty="0" smtClean="0">
                <a:solidFill>
                  <a:schemeClr val="tx1"/>
                </a:solidFill>
              </a:rPr>
              <a:t>second argument </a:t>
            </a:r>
            <a:r>
              <a:rPr lang="en-SG" sz="2400" dirty="0">
                <a:solidFill>
                  <a:schemeClr val="tx1"/>
                </a:solidFill>
              </a:rPr>
              <a:t>of </a:t>
            </a:r>
            <a:r>
              <a:rPr lang="en-SG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SG" sz="24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itchFamily="2" charset="2"/>
              <a:buChar char="q"/>
            </a:pPr>
            <a:endParaRPr lang="en-US" sz="2400" dirty="0" smtClean="0"/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Example: user input</a:t>
            </a:r>
            <a:endParaRPr lang="en-US" sz="24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57200" y="1371600"/>
            <a:ext cx="8229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sz="2800" dirty="0" smtClean="0">
                <a:solidFill>
                  <a:schemeClr val="tx1"/>
                </a:solidFill>
              </a:rPr>
              <a:t>We use the following routine to read in a </a:t>
            </a:r>
            <a:r>
              <a:rPr lang="en-SG" sz="2800" u="sng" dirty="0" smtClean="0">
                <a:solidFill>
                  <a:schemeClr val="tx1"/>
                </a:solidFill>
              </a:rPr>
              <a:t>word</a:t>
            </a:r>
            <a:r>
              <a:rPr lang="en-SG" sz="2800" dirty="0" smtClean="0">
                <a:solidFill>
                  <a:schemeClr val="tx1"/>
                </a:solidFill>
              </a:rPr>
              <a:t> (i.e., read until a white space).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4267196" y="4173934"/>
            <a:ext cx="1254574" cy="46166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Why?</a:t>
            </a:r>
            <a:endParaRPr lang="en-SG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97366" y="5528541"/>
            <a:ext cx="2549265" cy="369332"/>
            <a:chOff x="1501514" y="5290166"/>
            <a:chExt cx="2695096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501514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k</a:t>
              </a:r>
              <a:endParaRPr lang="en-S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1467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i</a:t>
              </a:r>
              <a:endParaRPr lang="en-SG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81420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</a:t>
              </a:r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21372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i</a:t>
              </a:r>
              <a:endParaRPr lang="en-S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6610" y="5290166"/>
              <a:ext cx="540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\0</a:t>
              </a:r>
              <a:endParaRPr lang="en-SG" dirty="0"/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135482" y="4898450"/>
            <a:ext cx="873035" cy="409575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2000" dirty="0" smtClean="0">
                <a:solidFill>
                  <a:schemeClr val="bg1"/>
                </a:solidFill>
              </a:rPr>
              <a:t>kiwi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624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954107"/>
          </a:xfrm>
        </p:spPr>
        <p:txBody>
          <a:bodyPr>
            <a:spAutoFit/>
          </a:bodyPr>
          <a:lstStyle/>
          <a:p>
            <a:r>
              <a:rPr lang="en-SG" sz="2800" dirty="0">
                <a:solidFill>
                  <a:schemeClr val="tx1"/>
                </a:solidFill>
              </a:rPr>
              <a:t>We use the following routine to read in </a:t>
            </a:r>
            <a:r>
              <a:rPr lang="en-SG" sz="2800" u="sng" dirty="0">
                <a:solidFill>
                  <a:schemeClr val="tx1"/>
                </a:solidFill>
              </a:rPr>
              <a:t>a line of input</a:t>
            </a:r>
            <a:r>
              <a:rPr lang="en-SG" sz="2800" dirty="0">
                <a:solidFill>
                  <a:schemeClr val="tx1"/>
                </a:solidFill>
              </a:rPr>
              <a:t> and store </a:t>
            </a:r>
            <a:r>
              <a:rPr lang="en-SG" sz="2800" dirty="0" smtClean="0">
                <a:solidFill>
                  <a:schemeClr val="tx1"/>
                </a:solidFill>
              </a:rPr>
              <a:t>it as </a:t>
            </a:r>
            <a:r>
              <a:rPr lang="en-SG" sz="2800" dirty="0">
                <a:solidFill>
                  <a:schemeClr val="tx1"/>
                </a:solidFill>
              </a:rPr>
              <a:t>a string.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Strings</a:t>
            </a:r>
            <a:r>
              <a:rPr lang="en-GB" dirty="0">
                <a:cs typeface="Arial" charset="0"/>
              </a:rPr>
              <a:t>: </a:t>
            </a:r>
            <a:r>
              <a:rPr lang="en-GB" dirty="0" smtClean="0">
                <a:cs typeface="Arial" charset="0"/>
              </a:rPr>
              <a:t>Input a Sentence (1/2)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7" name="Rectangle 81"/>
          <p:cNvSpPr>
            <a:spLocks noChangeArrowheads="1"/>
          </p:cNvSpPr>
          <p:nvPr/>
        </p:nvSpPr>
        <p:spPr bwMode="auto">
          <a:xfrm>
            <a:off x="913615" y="2510241"/>
            <a:ext cx="7466592" cy="2031325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0" lvl="2" indent="-195262"/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0" lvl="2" indent="-195262"/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SG" b="1" dirty="0" err="1" smtClean="0">
                <a:latin typeface="Courier New" pitchFamily="49" charset="0"/>
              </a:rPr>
              <a:t>str</a:t>
            </a:r>
            <a:r>
              <a:rPr lang="en-SG" b="1" dirty="0" smtClean="0">
                <a:latin typeface="Courier New" pitchFamily="49" charset="0"/>
              </a:rPr>
              <a:t>[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</a:rPr>
              <a:t>8</a:t>
            </a:r>
            <a:r>
              <a:rPr lang="en-SG" b="1" dirty="0" smtClean="0">
                <a:latin typeface="Courier New" pitchFamily="49" charset="0"/>
              </a:rPr>
              <a:t>];</a:t>
            </a:r>
            <a:endParaRPr lang="en-SG" b="1" dirty="0">
              <a:latin typeface="Courier New" pitchFamily="49" charset="0"/>
            </a:endParaRPr>
          </a:p>
          <a:p>
            <a:pPr marL="0" lvl="2" indent="-195262"/>
            <a:endParaRPr lang="en-SG" b="1" dirty="0">
              <a:latin typeface="Courier New" pitchFamily="49" charset="0"/>
            </a:endParaRPr>
          </a:p>
          <a:p>
            <a:pPr marL="0" lvl="2" indent="-195262"/>
            <a:r>
              <a:rPr lang="en-SG" b="1" dirty="0" err="1" smtClean="0">
                <a:solidFill>
                  <a:srgbClr val="CC6600"/>
                </a:solidFill>
                <a:latin typeface="Courier New" pitchFamily="49" charset="0"/>
              </a:rPr>
              <a:t>fgets</a:t>
            </a:r>
            <a:r>
              <a:rPr lang="en-SG" b="1" dirty="0" smtClean="0">
                <a:latin typeface="Courier New" pitchFamily="49" charset="0"/>
              </a:rPr>
              <a:t>(</a:t>
            </a:r>
            <a:r>
              <a:rPr lang="en-SG" b="1" dirty="0" err="1" smtClean="0">
                <a:latin typeface="Courier New" pitchFamily="49" charset="0"/>
              </a:rPr>
              <a:t>str</a:t>
            </a:r>
            <a:r>
              <a:rPr lang="en-SG" b="1" dirty="0">
                <a:latin typeface="Courier New" pitchFamily="49" charset="0"/>
              </a:rPr>
              <a:t>, 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</a:rPr>
              <a:t>8</a:t>
            </a:r>
            <a:r>
              <a:rPr lang="en-SG" b="1" dirty="0" smtClean="0">
                <a:latin typeface="Courier New" pitchFamily="49" charset="0"/>
              </a:rPr>
              <a:t>, </a:t>
            </a:r>
            <a:r>
              <a:rPr lang="en-SG" b="1" dirty="0" err="1">
                <a:solidFill>
                  <a:srgbClr val="006600"/>
                </a:solidFill>
                <a:latin typeface="Courier New" pitchFamily="49" charset="0"/>
              </a:rPr>
              <a:t>stdin</a:t>
            </a:r>
            <a:r>
              <a:rPr lang="en-SG" b="1" dirty="0" smtClean="0">
                <a:latin typeface="Courier New" pitchFamily="49" charset="0"/>
              </a:rPr>
              <a:t>);  </a:t>
            </a:r>
            <a:r>
              <a:rPr lang="en-SG" b="1" dirty="0">
                <a:solidFill>
                  <a:srgbClr val="800000"/>
                </a:solidFill>
                <a:latin typeface="Courier New" pitchFamily="49" charset="0"/>
              </a:rPr>
              <a:t>// read a line of input</a:t>
            </a:r>
          </a:p>
          <a:p>
            <a:pPr marL="0" lvl="2" indent="-195262"/>
            <a:r>
              <a:rPr lang="en-US" b="1" dirty="0" err="1" smtClean="0">
                <a:latin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SG" b="1" dirty="0" err="1">
                <a:solidFill>
                  <a:srgbClr val="CC6600"/>
                </a:solidFill>
                <a:latin typeface="Courier New" pitchFamily="49" charset="0"/>
              </a:rPr>
              <a:t>strlen</a:t>
            </a:r>
            <a:r>
              <a:rPr lang="en-SG" b="1" dirty="0">
                <a:latin typeface="Courier New" pitchFamily="49" charset="0"/>
              </a:rPr>
              <a:t>(</a:t>
            </a:r>
            <a:r>
              <a:rPr lang="en-SG" b="1" dirty="0" err="1">
                <a:latin typeface="Courier New" pitchFamily="49" charset="0"/>
              </a:rPr>
              <a:t>str</a:t>
            </a:r>
            <a:r>
              <a:rPr lang="en-SG" b="1" dirty="0" smtClean="0">
                <a:latin typeface="Courier New" pitchFamily="49" charset="0"/>
              </a:rPr>
              <a:t>);  </a:t>
            </a:r>
            <a:r>
              <a:rPr lang="en-SG" b="1" dirty="0">
                <a:solidFill>
                  <a:srgbClr val="800000"/>
                </a:solidFill>
                <a:latin typeface="Courier New" pitchFamily="49" charset="0"/>
              </a:rPr>
              <a:t>//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find length of string</a:t>
            </a:r>
            <a:endParaRPr lang="en-SG" b="1" dirty="0">
              <a:latin typeface="Courier New" pitchFamily="49" charset="0"/>
            </a:endParaRPr>
          </a:p>
          <a:p>
            <a:pPr marL="0" lvl="2" indent="-195262"/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 smtClean="0">
                <a:latin typeface="Courier New" pitchFamily="49" charset="0"/>
              </a:rPr>
              <a:t> ( </a:t>
            </a:r>
            <a:r>
              <a:rPr lang="en-SG" b="1" dirty="0" err="1" smtClean="0">
                <a:latin typeface="Courier New" pitchFamily="49" charset="0"/>
              </a:rPr>
              <a:t>str</a:t>
            </a:r>
            <a:r>
              <a:rPr lang="en-SG" b="1" dirty="0" smtClean="0">
                <a:latin typeface="Courier New" pitchFamily="49" charset="0"/>
              </a:rPr>
              <a:t>[len-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SG" b="1" dirty="0">
                <a:latin typeface="Courier New" pitchFamily="49" charset="0"/>
              </a:rPr>
              <a:t>] == 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</a:rPr>
              <a:t>'\</a:t>
            </a:r>
            <a:r>
              <a:rPr lang="en-SG" b="1" dirty="0" smtClean="0">
                <a:solidFill>
                  <a:srgbClr val="FF0000"/>
                </a:solidFill>
                <a:latin typeface="Courier New" pitchFamily="49" charset="0"/>
              </a:rPr>
              <a:t>n' </a:t>
            </a:r>
            <a:r>
              <a:rPr lang="en-SG" b="1" dirty="0" smtClean="0">
                <a:latin typeface="Courier New" pitchFamily="49" charset="0"/>
              </a:rPr>
              <a:t>)</a:t>
            </a:r>
            <a:endParaRPr lang="en-SG" b="1" dirty="0">
              <a:latin typeface="Courier New" pitchFamily="49" charset="0"/>
            </a:endParaRPr>
          </a:p>
          <a:p>
            <a:pPr marL="0" lvl="2" indent="-195262"/>
            <a:r>
              <a:rPr lang="en-SG" b="1" dirty="0" smtClean="0">
                <a:latin typeface="Courier New" pitchFamily="49" charset="0"/>
              </a:rPr>
              <a:t>     </a:t>
            </a:r>
            <a:r>
              <a:rPr lang="en-SG" b="1" dirty="0" err="1" smtClean="0">
                <a:latin typeface="Courier New" pitchFamily="49" charset="0"/>
              </a:rPr>
              <a:t>str</a:t>
            </a:r>
            <a:r>
              <a:rPr lang="en-SG" b="1" dirty="0" smtClean="0">
                <a:latin typeface="Courier New" pitchFamily="49" charset="0"/>
              </a:rPr>
              <a:t>[len-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SG" b="1" dirty="0">
                <a:latin typeface="Courier New" pitchFamily="49" charset="0"/>
              </a:rPr>
              <a:t>] = 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</a:rPr>
              <a:t>'\0</a:t>
            </a:r>
            <a:r>
              <a:rPr lang="en-SG" b="1" dirty="0" smtClean="0">
                <a:solidFill>
                  <a:srgbClr val="FF0000"/>
                </a:solidFill>
                <a:latin typeface="Courier New" pitchFamily="49" charset="0"/>
              </a:rPr>
              <a:t>'</a:t>
            </a:r>
            <a:r>
              <a:rPr lang="en-SG" b="1" dirty="0" smtClean="0">
                <a:latin typeface="Courier New" pitchFamily="49" charset="0"/>
              </a:rPr>
              <a:t>;</a:t>
            </a:r>
            <a:endParaRPr lang="en-SG" b="1" dirty="0">
              <a:latin typeface="Courier New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457196" y="4681193"/>
            <a:ext cx="8229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Font typeface="Wingdings" pitchFamily="2" charset="2"/>
              <a:buChar char="q"/>
            </a:pPr>
            <a:r>
              <a:rPr lang="en-SG" sz="2400" dirty="0" smtClean="0">
                <a:solidFill>
                  <a:schemeClr val="tx1"/>
                </a:solidFill>
              </a:rPr>
              <a:t>Will read up to 7 characters.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err="1" smtClean="0"/>
              <a:t>fgets</a:t>
            </a:r>
            <a:r>
              <a:rPr lang="en-US" sz="2400" dirty="0" smtClean="0"/>
              <a:t> will read in and store new line char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'\n'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 </a:t>
            </a:r>
            <a:endParaRPr lang="en-SG" sz="2400" dirty="0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859532" y="5731781"/>
            <a:ext cx="1149481" cy="409575"/>
          </a:xfrm>
          <a:prstGeom prst="rect">
            <a:avLst/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urier New" pitchFamily="49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000" dirty="0" err="1" smtClean="0">
                <a:solidFill>
                  <a:schemeClr val="bg1"/>
                </a:solidFill>
              </a:rPr>
              <a:t>ya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ya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66827" y="5751902"/>
            <a:ext cx="4081516" cy="369757"/>
            <a:chOff x="4058221" y="5751902"/>
            <a:chExt cx="4081516" cy="369757"/>
          </a:xfrm>
        </p:grpSpPr>
        <p:sp>
          <p:nvSpPr>
            <p:cNvPr id="32" name="TextBox 31"/>
            <p:cNvSpPr txBox="1"/>
            <p:nvPr/>
          </p:nvSpPr>
          <p:spPr>
            <a:xfrm>
              <a:off x="4058221" y="5751902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</a:t>
              </a:r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68957" y="5751902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79693" y="5751902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S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0429" y="5751902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y</a:t>
              </a:r>
              <a:endParaRPr lang="en-S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96705" y="5751902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07440" y="5751902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\n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18221" y="5752327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\0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8956" y="5752327"/>
              <a:ext cx="510781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?</a:t>
              </a:r>
              <a:endParaRPr lang="en-SG" dirty="0"/>
            </a:p>
          </p:txBody>
        </p:sp>
      </p:grpSp>
      <p:sp>
        <p:nvSpPr>
          <p:cNvPr id="38" name="TextBox 48"/>
          <p:cNvSpPr txBox="1">
            <a:spLocks noChangeArrowheads="1"/>
          </p:cNvSpPr>
          <p:nvPr/>
        </p:nvSpPr>
        <p:spPr bwMode="auto">
          <a:xfrm>
            <a:off x="9358091" y="5767499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 smtClean="0">
                <a:solidFill>
                  <a:srgbClr val="800000"/>
                </a:solidFill>
              </a:rPr>
              <a:t>\0</a:t>
            </a:r>
            <a:endParaRPr lang="en-SG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47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31771 0.0016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Week </a:t>
            </a:r>
            <a:r>
              <a:rPr lang="en-GB" dirty="0" smtClean="0"/>
              <a:t>9: </a:t>
            </a:r>
            <a:r>
              <a:rPr lang="en-GB" dirty="0">
                <a:cs typeface="Arial" charset="0"/>
              </a:rPr>
              <a:t>Characters and Strings</a:t>
            </a:r>
            <a:endParaRPr lang="en-GB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092881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  <a:buClr>
                <a:srgbClr val="00007D"/>
              </a:buClr>
            </a:pPr>
            <a:r>
              <a:rPr lang="en-SG" sz="2800" kern="1200" dirty="0">
                <a:solidFill>
                  <a:srgbClr val="C00000"/>
                </a:solidFill>
              </a:rPr>
              <a:t>Objectives: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Declare and manipulate data of char data </a:t>
            </a:r>
            <a:r>
              <a:rPr lang="en-SG" sz="2400" dirty="0" smtClean="0">
                <a:solidFill>
                  <a:srgbClr val="0000FF"/>
                </a:solidFill>
              </a:rPr>
              <a:t>type.</a:t>
            </a: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SG" sz="2400" kern="1200" dirty="0">
                <a:solidFill>
                  <a:srgbClr val="0000FF"/>
                </a:solidFill>
                <a:ea typeface="+mn-ea"/>
              </a:rPr>
              <a:t>Learn fundamental operations on </a:t>
            </a:r>
            <a:r>
              <a:rPr lang="en-SG" sz="2400" kern="1200" dirty="0" smtClean="0">
                <a:solidFill>
                  <a:srgbClr val="0000FF"/>
                </a:solidFill>
                <a:ea typeface="+mn-ea"/>
              </a:rPr>
              <a:t>strings.</a:t>
            </a:r>
            <a:endParaRPr lang="en-SG" sz="2400" kern="1200" dirty="0">
              <a:solidFill>
                <a:srgbClr val="0000FF"/>
              </a:solidFill>
              <a:ea typeface="+mn-ea"/>
            </a:endParaRPr>
          </a:p>
          <a:p>
            <a:pPr lvl="1">
              <a:spcBef>
                <a:spcPts val="1200"/>
              </a:spcBef>
              <a:buClr>
                <a:srgbClr val="9999CC"/>
              </a:buClr>
              <a:buFont typeface="Wingdings" pitchFamily="2" charset="2"/>
              <a:buChar char="q"/>
            </a:pPr>
            <a:r>
              <a:rPr lang="en-GB" sz="2400" dirty="0">
                <a:solidFill>
                  <a:srgbClr val="0000FF"/>
                </a:solidFill>
              </a:rPr>
              <a:t>Write string processing </a:t>
            </a:r>
            <a:r>
              <a:rPr lang="en-GB" sz="2400" dirty="0" smtClean="0">
                <a:solidFill>
                  <a:srgbClr val="0000FF"/>
                </a:solidFill>
              </a:rPr>
              <a:t>programs.</a:t>
            </a:r>
            <a:endParaRPr lang="en-SG" sz="2400" kern="1200" dirty="0">
              <a:solidFill>
                <a:srgbClr val="0000FF"/>
              </a:solidFill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>
                <a:solidFill>
                  <a:srgbClr val="000000"/>
                </a:solidFill>
              </a:rPr>
              <a:t>CS1010 Programming Methodology</a:t>
            </a:r>
            <a:endParaRPr 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92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Strings</a:t>
            </a:r>
            <a:r>
              <a:rPr lang="en-GB" dirty="0">
                <a:cs typeface="Arial" charset="0"/>
              </a:rPr>
              <a:t>: </a:t>
            </a:r>
            <a:r>
              <a:rPr lang="en-GB" dirty="0" smtClean="0">
                <a:cs typeface="Arial" charset="0"/>
              </a:rPr>
              <a:t>Input a Sentence (2/2)</a:t>
            </a:r>
            <a:endParaRPr lang="en-SG" dirty="0"/>
          </a:p>
        </p:txBody>
      </p:sp>
      <p:sp>
        <p:nvSpPr>
          <p:cNvPr id="2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45915"/>
          </a:xfr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Summary for </a:t>
            </a:r>
            <a:r>
              <a:rPr lang="en-US" dirty="0" err="1"/>
              <a:t>fgets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Read at most </a:t>
            </a:r>
            <a:r>
              <a:rPr lang="en-US" dirty="0" smtClean="0"/>
              <a:t>size-1 </a:t>
            </a:r>
            <a:r>
              <a:rPr lang="en-US" dirty="0" smtClean="0">
                <a:solidFill>
                  <a:schemeClr val="tx1"/>
                </a:solidFill>
              </a:rPr>
              <a:t>characters, or till </a:t>
            </a:r>
            <a:r>
              <a:rPr lang="en-US" dirty="0" smtClean="0"/>
              <a:t>new line </a:t>
            </a:r>
            <a:r>
              <a:rPr lang="en-US" dirty="0"/>
              <a:t>character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/>
              <a:t>New </a:t>
            </a:r>
            <a:r>
              <a:rPr lang="en-US" dirty="0"/>
              <a:t>line char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'\n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might be read and stored in the string, therefore need to remove it if so.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There is another function </a:t>
            </a:r>
            <a:r>
              <a:rPr lang="en-US" sz="2000" i="1" dirty="0" smtClean="0"/>
              <a:t>gets(</a:t>
            </a:r>
            <a:r>
              <a:rPr lang="en-US" sz="2000" i="1" dirty="0" err="1" smtClean="0"/>
              <a:t>str</a:t>
            </a:r>
            <a:r>
              <a:rPr lang="en-US" sz="2000" i="1" dirty="0" smtClean="0"/>
              <a:t>)</a:t>
            </a:r>
            <a:r>
              <a:rPr lang="en-US" sz="2000" i="1" dirty="0" smtClean="0">
                <a:solidFill>
                  <a:schemeClr val="tx1"/>
                </a:solidFill>
              </a:rPr>
              <a:t> to read a string. However, we avoid using it due to security reason.</a:t>
            </a:r>
            <a:endParaRPr lang="en-SG" sz="2000" i="1" dirty="0">
              <a:solidFill>
                <a:schemeClr val="tx1"/>
              </a:solidFill>
            </a:endParaRP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7" name="Rectangle 81"/>
          <p:cNvSpPr>
            <a:spLocks noChangeArrowheads="1"/>
          </p:cNvSpPr>
          <p:nvPr/>
        </p:nvSpPr>
        <p:spPr bwMode="auto">
          <a:xfrm>
            <a:off x="913615" y="2096365"/>
            <a:ext cx="7466592" cy="1200329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0" lvl="2" indent="-195262"/>
            <a:r>
              <a:rPr lang="en-SG" b="1" dirty="0" err="1" smtClean="0">
                <a:latin typeface="Courier New" pitchFamily="49" charset="0"/>
              </a:rPr>
              <a:t>fgets</a:t>
            </a:r>
            <a:r>
              <a:rPr lang="en-SG" b="1" dirty="0" smtClean="0">
                <a:latin typeface="Courier New" pitchFamily="49" charset="0"/>
              </a:rPr>
              <a:t>(</a:t>
            </a:r>
            <a:r>
              <a:rPr lang="en-SG" b="1" dirty="0" err="1" smtClean="0">
                <a:latin typeface="Courier New" pitchFamily="49" charset="0"/>
              </a:rPr>
              <a:t>str</a:t>
            </a:r>
            <a:r>
              <a:rPr lang="en-SG" b="1" dirty="0">
                <a:latin typeface="Courier New" pitchFamily="49" charset="0"/>
              </a:rPr>
              <a:t>, </a:t>
            </a:r>
            <a:r>
              <a:rPr lang="en-SG" b="1" dirty="0" smtClean="0">
                <a:latin typeface="Courier New" pitchFamily="49" charset="0"/>
              </a:rPr>
              <a:t>size, </a:t>
            </a:r>
            <a:r>
              <a:rPr lang="en-SG" b="1" dirty="0" err="1">
                <a:solidFill>
                  <a:srgbClr val="006600"/>
                </a:solidFill>
                <a:latin typeface="Courier New" pitchFamily="49" charset="0"/>
              </a:rPr>
              <a:t>stdin</a:t>
            </a:r>
            <a:r>
              <a:rPr lang="en-SG" b="1" dirty="0" smtClean="0">
                <a:latin typeface="Courier New" pitchFamily="49" charset="0"/>
              </a:rPr>
              <a:t>);</a:t>
            </a:r>
          </a:p>
          <a:p>
            <a:pPr marL="0" lvl="2" indent="-195262"/>
            <a:r>
              <a:rPr lang="en-US" b="1" dirty="0" err="1" smtClean="0">
                <a:latin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</a:rPr>
              <a:t> = </a:t>
            </a:r>
            <a:r>
              <a:rPr lang="en-SG" b="1" dirty="0" err="1">
                <a:latin typeface="Courier New" pitchFamily="49" charset="0"/>
              </a:rPr>
              <a:t>strlen</a:t>
            </a:r>
            <a:r>
              <a:rPr lang="en-SG" b="1" dirty="0">
                <a:latin typeface="Courier New" pitchFamily="49" charset="0"/>
              </a:rPr>
              <a:t>(</a:t>
            </a:r>
            <a:r>
              <a:rPr lang="en-SG" b="1" dirty="0" err="1">
                <a:latin typeface="Courier New" pitchFamily="49" charset="0"/>
              </a:rPr>
              <a:t>str</a:t>
            </a:r>
            <a:r>
              <a:rPr lang="en-SG" b="1" dirty="0" smtClean="0">
                <a:latin typeface="Courier New" pitchFamily="49" charset="0"/>
              </a:rPr>
              <a:t>);  </a:t>
            </a:r>
            <a:r>
              <a:rPr lang="en-SG" b="1" dirty="0" smtClean="0">
                <a:solidFill>
                  <a:srgbClr val="800000"/>
                </a:solidFill>
                <a:latin typeface="Courier New" pitchFamily="49" charset="0"/>
              </a:rPr>
              <a:t>//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find length of string</a:t>
            </a:r>
            <a:endParaRPr lang="en-SG" b="1" dirty="0">
              <a:latin typeface="Courier New" pitchFamily="49" charset="0"/>
            </a:endParaRPr>
          </a:p>
          <a:p>
            <a:pPr marL="0" lvl="2" indent="-195262"/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 smtClean="0">
                <a:latin typeface="Courier New" pitchFamily="49" charset="0"/>
              </a:rPr>
              <a:t> ( </a:t>
            </a:r>
            <a:r>
              <a:rPr lang="en-SG" b="1" dirty="0" err="1" smtClean="0">
                <a:latin typeface="Courier New" pitchFamily="49" charset="0"/>
              </a:rPr>
              <a:t>str</a:t>
            </a:r>
            <a:r>
              <a:rPr lang="en-SG" b="1" dirty="0" smtClean="0">
                <a:latin typeface="Courier New" pitchFamily="49" charset="0"/>
              </a:rPr>
              <a:t>[len-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SG" b="1" dirty="0">
                <a:latin typeface="Courier New" pitchFamily="49" charset="0"/>
              </a:rPr>
              <a:t>] == 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</a:rPr>
              <a:t>'\</a:t>
            </a:r>
            <a:r>
              <a:rPr lang="en-SG" b="1" dirty="0" smtClean="0">
                <a:solidFill>
                  <a:srgbClr val="FF0000"/>
                </a:solidFill>
                <a:latin typeface="Courier New" pitchFamily="49" charset="0"/>
              </a:rPr>
              <a:t>n' </a:t>
            </a:r>
            <a:r>
              <a:rPr lang="en-SG" b="1" dirty="0" smtClean="0">
                <a:latin typeface="Courier New" pitchFamily="49" charset="0"/>
              </a:rPr>
              <a:t>)</a:t>
            </a:r>
            <a:r>
              <a:rPr lang="en-SG" b="1" dirty="0">
                <a:latin typeface="Courier New" pitchFamily="49" charset="0"/>
              </a:rPr>
              <a:t> </a:t>
            </a:r>
            <a:r>
              <a:rPr lang="en-SG" b="1" dirty="0">
                <a:solidFill>
                  <a:srgbClr val="800000"/>
                </a:solidFill>
                <a:latin typeface="Courier New" pitchFamily="49" charset="0"/>
              </a:rPr>
              <a:t>//</a:t>
            </a:r>
            <a:r>
              <a:rPr lang="en-SG" b="1" dirty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check the end of string</a:t>
            </a:r>
            <a:endParaRPr lang="en-SG" b="1" dirty="0">
              <a:latin typeface="Courier New" pitchFamily="49" charset="0"/>
            </a:endParaRPr>
          </a:p>
          <a:p>
            <a:pPr marL="0" lvl="2" indent="-195262"/>
            <a:r>
              <a:rPr lang="en-SG" b="1" dirty="0" smtClean="0">
                <a:latin typeface="Courier New" pitchFamily="49" charset="0"/>
              </a:rPr>
              <a:t>    </a:t>
            </a:r>
            <a:r>
              <a:rPr lang="en-SG" b="1" dirty="0" err="1" smtClean="0">
                <a:latin typeface="Courier New" pitchFamily="49" charset="0"/>
              </a:rPr>
              <a:t>str</a:t>
            </a:r>
            <a:r>
              <a:rPr lang="en-SG" b="1" dirty="0" smtClean="0">
                <a:latin typeface="Courier New" pitchFamily="49" charset="0"/>
              </a:rPr>
              <a:t>[len-</a:t>
            </a:r>
            <a:r>
              <a:rPr lang="en-SG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SG" b="1" dirty="0">
                <a:latin typeface="Courier New" pitchFamily="49" charset="0"/>
              </a:rPr>
              <a:t>] = 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</a:rPr>
              <a:t>'\0</a:t>
            </a:r>
            <a:r>
              <a:rPr lang="en-SG" b="1" dirty="0" smtClean="0">
                <a:solidFill>
                  <a:srgbClr val="FF0000"/>
                </a:solidFill>
                <a:latin typeface="Courier New" pitchFamily="49" charset="0"/>
              </a:rPr>
              <a:t>'</a:t>
            </a:r>
            <a:r>
              <a:rPr lang="en-SG" b="1" dirty="0" smtClean="0">
                <a:latin typeface="Courier New" pitchFamily="49" charset="0"/>
              </a:rPr>
              <a:t>;</a:t>
            </a:r>
            <a:endParaRPr lang="en-SG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77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Demo #4: Remove Vowels (1/4)</a:t>
            </a:r>
            <a:endParaRPr lang="en-SG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8339" y="3306449"/>
            <a:ext cx="7401261" cy="707886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srgbClr val="000000"/>
                </a:solidFill>
              </a:rPr>
              <a:t>Enter a string </a:t>
            </a:r>
            <a:r>
              <a:rPr lang="en-US" sz="2000" dirty="0" smtClean="0">
                <a:solidFill>
                  <a:srgbClr val="000000"/>
                </a:solidFill>
              </a:rPr>
              <a:t>(&lt;=30 </a:t>
            </a:r>
            <a:r>
              <a:rPr lang="en-US" sz="2000" dirty="0">
                <a:solidFill>
                  <a:srgbClr val="000000"/>
                </a:solidFill>
              </a:rPr>
              <a:t>chars</a:t>
            </a:r>
            <a:r>
              <a:rPr lang="en-US" sz="2000" dirty="0" smtClean="0">
                <a:solidFill>
                  <a:srgbClr val="000000"/>
                </a:solidFill>
              </a:rPr>
              <a:t>): </a:t>
            </a:r>
            <a:r>
              <a:rPr lang="en-US" sz="2000" dirty="0">
                <a:solidFill>
                  <a:srgbClr val="0000FF"/>
                </a:solidFill>
              </a:rPr>
              <a:t>Y</a:t>
            </a:r>
            <a:r>
              <a:rPr lang="en-US" sz="2000" dirty="0" smtClean="0">
                <a:solidFill>
                  <a:srgbClr val="0000FF"/>
                </a:solidFill>
              </a:rPr>
              <a:t>our</a:t>
            </a:r>
            <a:r>
              <a:rPr lang="en-US" sz="2000" dirty="0" smtClean="0">
                <a:solidFill>
                  <a:srgbClr val="0000FF"/>
                </a:solidFill>
                <a:sym typeface="Wingdings 2"/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name</a:t>
            </a:r>
            <a:r>
              <a:rPr lang="en-US" sz="2000" dirty="0" smtClean="0">
                <a:solidFill>
                  <a:srgbClr val="0000FF"/>
                </a:solidFill>
              </a:rPr>
              <a:t>?</a:t>
            </a:r>
          </a:p>
          <a:p>
            <a:pPr>
              <a:defRPr/>
            </a:pPr>
            <a:r>
              <a:rPr lang="en-SG" sz="2000" dirty="0"/>
              <a:t>New string: </a:t>
            </a:r>
            <a:r>
              <a:rPr lang="en-SG" sz="2000" dirty="0" err="1" smtClean="0"/>
              <a:t>Yr</a:t>
            </a:r>
            <a:r>
              <a:rPr lang="en-SG" sz="2000" dirty="0" smtClean="0"/>
              <a:t> </a:t>
            </a:r>
            <a:r>
              <a:rPr lang="en-SG" sz="2000" dirty="0"/>
              <a:t>nm</a:t>
            </a:r>
            <a:r>
              <a:rPr lang="en-SG" sz="2000" dirty="0" smtClean="0"/>
              <a:t>?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877437"/>
          </a:xfr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Write a program </a:t>
            </a:r>
            <a:r>
              <a:rPr lang="en-US" sz="2800" dirty="0" smtClean="0"/>
              <a:t>Week9_RemoveVowels.c </a:t>
            </a:r>
            <a:r>
              <a:rPr lang="en-US" sz="2800" dirty="0">
                <a:solidFill>
                  <a:schemeClr val="tx1"/>
                </a:solidFill>
              </a:rPr>
              <a:t>to </a:t>
            </a:r>
            <a:r>
              <a:rPr lang="en-US" sz="2800" dirty="0" smtClean="0">
                <a:solidFill>
                  <a:schemeClr val="tx1"/>
                </a:solidFill>
              </a:rPr>
              <a:t>remove all </a:t>
            </a:r>
            <a:r>
              <a:rPr lang="en-US" sz="2800" dirty="0">
                <a:solidFill>
                  <a:schemeClr val="tx1"/>
                </a:solidFill>
              </a:rPr>
              <a:t>vowels in a given input string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/>
              <a:t>Assume that the input </a:t>
            </a:r>
            <a:r>
              <a:rPr lang="en-US" sz="2200" dirty="0" smtClean="0"/>
              <a:t>string has </a:t>
            </a:r>
            <a:r>
              <a:rPr lang="en-US" sz="2200" dirty="0"/>
              <a:t>at most </a:t>
            </a:r>
            <a:r>
              <a:rPr lang="en-US" sz="2200" dirty="0">
                <a:solidFill>
                  <a:srgbClr val="006600"/>
                </a:solidFill>
              </a:rPr>
              <a:t>30</a:t>
            </a:r>
            <a:r>
              <a:rPr lang="en-US" sz="2200" dirty="0"/>
              <a:t> characters</a:t>
            </a:r>
            <a:r>
              <a:rPr lang="en-US" sz="2200" dirty="0" smtClean="0"/>
              <a:t>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Sample run</a:t>
            </a:r>
            <a:endParaRPr lang="en-SG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0738" y="4426809"/>
            <a:ext cx="8229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sz="2800" dirty="0">
                <a:solidFill>
                  <a:srgbClr val="C00000"/>
                </a:solidFill>
              </a:rPr>
              <a:t>Problem solving</a:t>
            </a:r>
            <a:r>
              <a:rPr lang="en-SG" sz="2800" dirty="0">
                <a:solidFill>
                  <a:schemeClr val="tx1"/>
                </a:solidFill>
              </a:rPr>
              <a:t>: how can you figure out the answer </a:t>
            </a:r>
            <a:r>
              <a:rPr lang="en-SG" sz="2800" u="sng" dirty="0">
                <a:solidFill>
                  <a:schemeClr val="tx1"/>
                </a:solidFill>
              </a:rPr>
              <a:t>manually</a:t>
            </a:r>
            <a:r>
              <a:rPr lang="en-SG" sz="2800" dirty="0">
                <a:solidFill>
                  <a:schemeClr val="tx1"/>
                </a:solidFill>
              </a:rPr>
              <a:t> by yourself</a:t>
            </a:r>
            <a:r>
              <a:rPr lang="en-SG" sz="2800" dirty="0" smtClean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49430" y="5650004"/>
            <a:ext cx="6136267" cy="400524"/>
            <a:chOff x="1700319" y="5490509"/>
            <a:chExt cx="6136267" cy="400524"/>
          </a:xfrm>
        </p:grpSpPr>
        <p:sp>
          <p:nvSpPr>
            <p:cNvPr id="12" name="TextBox 38"/>
            <p:cNvSpPr txBox="1">
              <a:spLocks noChangeArrowheads="1"/>
            </p:cNvSpPr>
            <p:nvPr/>
          </p:nvSpPr>
          <p:spPr bwMode="auto">
            <a:xfrm>
              <a:off x="1700319" y="5490509"/>
              <a:ext cx="5581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Y</a:t>
              </a:r>
              <a:endParaRPr lang="en-SG" sz="2000" dirty="0"/>
            </a:p>
          </p:txBody>
        </p:sp>
        <p:sp>
          <p:nvSpPr>
            <p:cNvPr id="13" name="TextBox 39"/>
            <p:cNvSpPr txBox="1">
              <a:spLocks noChangeArrowheads="1"/>
            </p:cNvSpPr>
            <p:nvPr/>
          </p:nvSpPr>
          <p:spPr bwMode="auto">
            <a:xfrm>
              <a:off x="2258453" y="5490509"/>
              <a:ext cx="5581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o</a:t>
              </a:r>
              <a:endParaRPr lang="en-SG" sz="2000" dirty="0"/>
            </a:p>
          </p:txBody>
        </p:sp>
        <p:sp>
          <p:nvSpPr>
            <p:cNvPr id="14" name="TextBox 40"/>
            <p:cNvSpPr txBox="1">
              <a:spLocks noChangeArrowheads="1"/>
            </p:cNvSpPr>
            <p:nvPr/>
          </p:nvSpPr>
          <p:spPr bwMode="auto">
            <a:xfrm>
              <a:off x="2816586" y="5490509"/>
              <a:ext cx="568693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u</a:t>
              </a:r>
              <a:endParaRPr lang="en-SG" sz="2000" dirty="0"/>
            </a:p>
          </p:txBody>
        </p:sp>
        <p:sp>
          <p:nvSpPr>
            <p:cNvPr id="15" name="TextBox 41"/>
            <p:cNvSpPr txBox="1">
              <a:spLocks noChangeArrowheads="1"/>
            </p:cNvSpPr>
            <p:nvPr/>
          </p:nvSpPr>
          <p:spPr bwMode="auto">
            <a:xfrm>
              <a:off x="3381406" y="5490509"/>
              <a:ext cx="562189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r</a:t>
              </a:r>
              <a:endParaRPr lang="en-SG" sz="2000" dirty="0"/>
            </a:p>
          </p:txBody>
        </p:sp>
        <p:sp>
          <p:nvSpPr>
            <p:cNvPr id="16" name="TextBox 42"/>
            <p:cNvSpPr txBox="1">
              <a:spLocks noChangeArrowheads="1"/>
            </p:cNvSpPr>
            <p:nvPr/>
          </p:nvSpPr>
          <p:spPr bwMode="auto">
            <a:xfrm>
              <a:off x="3943595" y="5490509"/>
              <a:ext cx="5674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SG" sz="2000" dirty="0"/>
            </a:p>
          </p:txBody>
        </p:sp>
        <p:sp>
          <p:nvSpPr>
            <p:cNvPr id="17" name="TextBox 43"/>
            <p:cNvSpPr txBox="1">
              <a:spLocks noChangeArrowheads="1"/>
            </p:cNvSpPr>
            <p:nvPr/>
          </p:nvSpPr>
          <p:spPr bwMode="auto">
            <a:xfrm>
              <a:off x="4511030" y="5490509"/>
              <a:ext cx="568430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n</a:t>
              </a:r>
              <a:endParaRPr lang="en-SG" sz="2000" dirty="0"/>
            </a:p>
          </p:txBody>
        </p:sp>
        <p:sp>
          <p:nvSpPr>
            <p:cNvPr id="18" name="TextBox 44"/>
            <p:cNvSpPr txBox="1">
              <a:spLocks noChangeArrowheads="1"/>
            </p:cNvSpPr>
            <p:nvPr/>
          </p:nvSpPr>
          <p:spPr bwMode="auto">
            <a:xfrm>
              <a:off x="5079459" y="5490509"/>
              <a:ext cx="554473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a</a:t>
              </a:r>
              <a:endParaRPr lang="en-SG" sz="2000" dirty="0"/>
            </a:p>
          </p:txBody>
        </p:sp>
        <p:sp>
          <p:nvSpPr>
            <p:cNvPr id="19" name="TextBox 45"/>
            <p:cNvSpPr txBox="1">
              <a:spLocks noChangeArrowheads="1"/>
            </p:cNvSpPr>
            <p:nvPr/>
          </p:nvSpPr>
          <p:spPr bwMode="auto">
            <a:xfrm>
              <a:off x="5633932" y="5490509"/>
              <a:ext cx="554472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m</a:t>
              </a:r>
              <a:endParaRPr lang="en-SG" sz="2000" dirty="0"/>
            </a:p>
          </p:txBody>
        </p:sp>
        <p:sp>
          <p:nvSpPr>
            <p:cNvPr id="20" name="TextBox 46"/>
            <p:cNvSpPr txBox="1">
              <a:spLocks noChangeArrowheads="1"/>
            </p:cNvSpPr>
            <p:nvPr/>
          </p:nvSpPr>
          <p:spPr bwMode="auto">
            <a:xfrm>
              <a:off x="6188404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e</a:t>
              </a:r>
              <a:endParaRPr lang="en-SG" sz="2000" dirty="0"/>
            </a:p>
          </p:txBody>
        </p:sp>
        <p:sp>
          <p:nvSpPr>
            <p:cNvPr id="31" name="TextBox 46"/>
            <p:cNvSpPr txBox="1">
              <a:spLocks noChangeArrowheads="1"/>
            </p:cNvSpPr>
            <p:nvPr/>
          </p:nvSpPr>
          <p:spPr bwMode="auto">
            <a:xfrm>
              <a:off x="6737798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?</a:t>
              </a:r>
              <a:endParaRPr lang="en-SG" sz="2000" dirty="0"/>
            </a:p>
          </p:txBody>
        </p:sp>
        <p:sp>
          <p:nvSpPr>
            <p:cNvPr id="32" name="TextBox 46"/>
            <p:cNvSpPr txBox="1">
              <a:spLocks noChangeArrowheads="1"/>
            </p:cNvSpPr>
            <p:nvPr/>
          </p:nvSpPr>
          <p:spPr bwMode="auto">
            <a:xfrm>
              <a:off x="7287192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\0</a:t>
              </a:r>
              <a:endParaRPr lang="en-SG" sz="2000" dirty="0"/>
            </a:p>
          </p:txBody>
        </p:sp>
      </p:grpSp>
      <p:pic>
        <p:nvPicPr>
          <p:cNvPr id="1026" name="Picture 2" descr="C:\modules\CS1010\vowe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36" y="0"/>
            <a:ext cx="18764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082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Demo #4: </a:t>
            </a:r>
            <a:r>
              <a:rPr lang="en-GB" dirty="0">
                <a:cs typeface="Arial" charset="0"/>
              </a:rPr>
              <a:t>Remove Vowels </a:t>
            </a:r>
            <a:r>
              <a:rPr lang="en-GB" dirty="0" smtClean="0">
                <a:cs typeface="Arial" charset="0"/>
              </a:rPr>
              <a:t>(2/4</a:t>
            </a:r>
            <a:r>
              <a:rPr lang="en-GB" dirty="0">
                <a:cs typeface="Arial" charset="0"/>
              </a:rPr>
              <a:t>)</a:t>
            </a:r>
            <a:endParaRPr lang="en-SG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US" dirty="0" smtClean="0"/>
              <a:t>Algorithm 1:</a:t>
            </a:r>
            <a:endParaRPr lang="en-SG" dirty="0"/>
          </a:p>
        </p:txBody>
      </p:sp>
      <p:sp>
        <p:nvSpPr>
          <p:cNvPr id="49" name="TextBox 48"/>
          <p:cNvSpPr txBox="1"/>
          <p:nvPr/>
        </p:nvSpPr>
        <p:spPr>
          <a:xfrm>
            <a:off x="6292980" y="1237809"/>
            <a:ext cx="2557889" cy="707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copy every element to the left by 1 position</a:t>
            </a:r>
            <a:endParaRPr lang="en-SG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Freeform 49"/>
          <p:cNvSpPr>
            <a:spLocks/>
          </p:cNvSpPr>
          <p:nvPr/>
        </p:nvSpPr>
        <p:spPr bwMode="auto">
          <a:xfrm>
            <a:off x="2667507" y="2065773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3273933" y="2065856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3878084" y="2065856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4464149" y="2065772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4" name="Freeform 53"/>
          <p:cNvSpPr>
            <a:spLocks/>
          </p:cNvSpPr>
          <p:nvPr/>
        </p:nvSpPr>
        <p:spPr bwMode="auto">
          <a:xfrm>
            <a:off x="4993699" y="2065856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5" name="Freeform 54"/>
          <p:cNvSpPr>
            <a:spLocks/>
          </p:cNvSpPr>
          <p:nvPr/>
        </p:nvSpPr>
        <p:spPr bwMode="auto">
          <a:xfrm>
            <a:off x="5600125" y="2065939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6204276" y="2065939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>
            <a:off x="2666466" y="3167453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3272892" y="3167536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3877043" y="3167536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4463108" y="3167452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2" name="Freeform 61"/>
          <p:cNvSpPr>
            <a:spLocks/>
          </p:cNvSpPr>
          <p:nvPr/>
        </p:nvSpPr>
        <p:spPr bwMode="auto">
          <a:xfrm>
            <a:off x="4992658" y="3167536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>
            <a:off x="5577818" y="3167619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6150070" y="3167619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>
            <a:off x="4392550" y="4242115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4922100" y="4242199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8" name="Freeform 67"/>
          <p:cNvSpPr>
            <a:spLocks/>
          </p:cNvSpPr>
          <p:nvPr/>
        </p:nvSpPr>
        <p:spPr bwMode="auto">
          <a:xfrm>
            <a:off x="5528526" y="4242282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9" name="Freeform 68"/>
          <p:cNvSpPr>
            <a:spLocks/>
          </p:cNvSpPr>
          <p:nvPr/>
        </p:nvSpPr>
        <p:spPr bwMode="auto">
          <a:xfrm>
            <a:off x="6132677" y="4242282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82" name="Group 81"/>
          <p:cNvGrpSpPr/>
          <p:nvPr/>
        </p:nvGrpSpPr>
        <p:grpSpPr>
          <a:xfrm>
            <a:off x="1779123" y="2339738"/>
            <a:ext cx="6136267" cy="400524"/>
            <a:chOff x="1700319" y="5490509"/>
            <a:chExt cx="6136267" cy="400524"/>
          </a:xfrm>
        </p:grpSpPr>
        <p:sp>
          <p:nvSpPr>
            <p:cNvPr id="83" name="TextBox 38"/>
            <p:cNvSpPr txBox="1">
              <a:spLocks noChangeArrowheads="1"/>
            </p:cNvSpPr>
            <p:nvPr/>
          </p:nvSpPr>
          <p:spPr bwMode="auto">
            <a:xfrm>
              <a:off x="1700319" y="5490509"/>
              <a:ext cx="5581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Y</a:t>
              </a:r>
              <a:endParaRPr lang="en-SG" sz="2000" dirty="0"/>
            </a:p>
          </p:txBody>
        </p:sp>
        <p:sp>
          <p:nvSpPr>
            <p:cNvPr id="84" name="TextBox 39"/>
            <p:cNvSpPr txBox="1">
              <a:spLocks noChangeArrowheads="1"/>
            </p:cNvSpPr>
            <p:nvPr/>
          </p:nvSpPr>
          <p:spPr bwMode="auto">
            <a:xfrm>
              <a:off x="2258453" y="5490509"/>
              <a:ext cx="5581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o</a:t>
              </a:r>
              <a:endParaRPr lang="en-SG" sz="2000" dirty="0"/>
            </a:p>
          </p:txBody>
        </p:sp>
        <p:sp>
          <p:nvSpPr>
            <p:cNvPr id="85" name="TextBox 40"/>
            <p:cNvSpPr txBox="1">
              <a:spLocks noChangeArrowheads="1"/>
            </p:cNvSpPr>
            <p:nvPr/>
          </p:nvSpPr>
          <p:spPr bwMode="auto">
            <a:xfrm>
              <a:off x="2816586" y="5490509"/>
              <a:ext cx="568693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u</a:t>
              </a:r>
              <a:endParaRPr lang="en-SG" sz="2000" dirty="0"/>
            </a:p>
          </p:txBody>
        </p:sp>
        <p:sp>
          <p:nvSpPr>
            <p:cNvPr id="86" name="TextBox 41"/>
            <p:cNvSpPr txBox="1">
              <a:spLocks noChangeArrowheads="1"/>
            </p:cNvSpPr>
            <p:nvPr/>
          </p:nvSpPr>
          <p:spPr bwMode="auto">
            <a:xfrm>
              <a:off x="3381406" y="5490509"/>
              <a:ext cx="562189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r</a:t>
              </a:r>
              <a:endParaRPr lang="en-SG" sz="2000" dirty="0"/>
            </a:p>
          </p:txBody>
        </p:sp>
        <p:sp>
          <p:nvSpPr>
            <p:cNvPr id="87" name="TextBox 42"/>
            <p:cNvSpPr txBox="1">
              <a:spLocks noChangeArrowheads="1"/>
            </p:cNvSpPr>
            <p:nvPr/>
          </p:nvSpPr>
          <p:spPr bwMode="auto">
            <a:xfrm>
              <a:off x="3943595" y="5490509"/>
              <a:ext cx="5674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SG" sz="2000" dirty="0"/>
            </a:p>
          </p:txBody>
        </p:sp>
        <p:sp>
          <p:nvSpPr>
            <p:cNvPr id="88" name="TextBox 43"/>
            <p:cNvSpPr txBox="1">
              <a:spLocks noChangeArrowheads="1"/>
            </p:cNvSpPr>
            <p:nvPr/>
          </p:nvSpPr>
          <p:spPr bwMode="auto">
            <a:xfrm>
              <a:off x="4511030" y="5490509"/>
              <a:ext cx="568430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n</a:t>
              </a:r>
              <a:endParaRPr lang="en-SG" sz="2000" dirty="0"/>
            </a:p>
          </p:txBody>
        </p:sp>
        <p:sp>
          <p:nvSpPr>
            <p:cNvPr id="89" name="TextBox 44"/>
            <p:cNvSpPr txBox="1">
              <a:spLocks noChangeArrowheads="1"/>
            </p:cNvSpPr>
            <p:nvPr/>
          </p:nvSpPr>
          <p:spPr bwMode="auto">
            <a:xfrm>
              <a:off x="5079459" y="5490509"/>
              <a:ext cx="554473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a</a:t>
              </a:r>
              <a:endParaRPr lang="en-SG" sz="2000" dirty="0"/>
            </a:p>
          </p:txBody>
        </p:sp>
        <p:sp>
          <p:nvSpPr>
            <p:cNvPr id="90" name="TextBox 45"/>
            <p:cNvSpPr txBox="1">
              <a:spLocks noChangeArrowheads="1"/>
            </p:cNvSpPr>
            <p:nvPr/>
          </p:nvSpPr>
          <p:spPr bwMode="auto">
            <a:xfrm>
              <a:off x="5633932" y="5490509"/>
              <a:ext cx="554472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m</a:t>
              </a:r>
              <a:endParaRPr lang="en-SG" sz="2000" dirty="0"/>
            </a:p>
          </p:txBody>
        </p:sp>
        <p:sp>
          <p:nvSpPr>
            <p:cNvPr id="91" name="TextBox 46"/>
            <p:cNvSpPr txBox="1">
              <a:spLocks noChangeArrowheads="1"/>
            </p:cNvSpPr>
            <p:nvPr/>
          </p:nvSpPr>
          <p:spPr bwMode="auto">
            <a:xfrm>
              <a:off x="6188404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e</a:t>
              </a:r>
              <a:endParaRPr lang="en-SG" sz="2000" dirty="0"/>
            </a:p>
          </p:txBody>
        </p:sp>
        <p:sp>
          <p:nvSpPr>
            <p:cNvPr id="92" name="TextBox 46"/>
            <p:cNvSpPr txBox="1">
              <a:spLocks noChangeArrowheads="1"/>
            </p:cNvSpPr>
            <p:nvPr/>
          </p:nvSpPr>
          <p:spPr bwMode="auto">
            <a:xfrm>
              <a:off x="6737798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?</a:t>
              </a:r>
              <a:endParaRPr lang="en-SG" sz="2000" dirty="0"/>
            </a:p>
          </p:txBody>
        </p:sp>
        <p:sp>
          <p:nvSpPr>
            <p:cNvPr id="93" name="TextBox 46"/>
            <p:cNvSpPr txBox="1">
              <a:spLocks noChangeArrowheads="1"/>
            </p:cNvSpPr>
            <p:nvPr/>
          </p:nvSpPr>
          <p:spPr bwMode="auto">
            <a:xfrm>
              <a:off x="7287192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\0</a:t>
              </a:r>
              <a:endParaRPr lang="en-SG" sz="20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779123" y="3448755"/>
            <a:ext cx="6136267" cy="400524"/>
            <a:chOff x="1700319" y="5490509"/>
            <a:chExt cx="6136267" cy="400524"/>
          </a:xfrm>
        </p:grpSpPr>
        <p:sp>
          <p:nvSpPr>
            <p:cNvPr id="95" name="TextBox 38"/>
            <p:cNvSpPr txBox="1">
              <a:spLocks noChangeArrowheads="1"/>
            </p:cNvSpPr>
            <p:nvPr/>
          </p:nvSpPr>
          <p:spPr bwMode="auto">
            <a:xfrm>
              <a:off x="1700319" y="5490509"/>
              <a:ext cx="5581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Y</a:t>
              </a:r>
              <a:endParaRPr lang="en-SG" sz="2000" dirty="0"/>
            </a:p>
          </p:txBody>
        </p:sp>
        <p:sp>
          <p:nvSpPr>
            <p:cNvPr id="96" name="TextBox 39"/>
            <p:cNvSpPr txBox="1">
              <a:spLocks noChangeArrowheads="1"/>
            </p:cNvSpPr>
            <p:nvPr/>
          </p:nvSpPr>
          <p:spPr bwMode="auto">
            <a:xfrm>
              <a:off x="2258453" y="5490509"/>
              <a:ext cx="5581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u</a:t>
              </a:r>
              <a:endParaRPr lang="en-SG" sz="2000" dirty="0"/>
            </a:p>
          </p:txBody>
        </p:sp>
        <p:sp>
          <p:nvSpPr>
            <p:cNvPr id="97" name="TextBox 40"/>
            <p:cNvSpPr txBox="1">
              <a:spLocks noChangeArrowheads="1"/>
            </p:cNvSpPr>
            <p:nvPr/>
          </p:nvSpPr>
          <p:spPr bwMode="auto">
            <a:xfrm>
              <a:off x="2816586" y="5490509"/>
              <a:ext cx="568693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r</a:t>
              </a:r>
              <a:endParaRPr lang="en-SG" sz="2000" dirty="0"/>
            </a:p>
          </p:txBody>
        </p:sp>
        <p:sp>
          <p:nvSpPr>
            <p:cNvPr id="98" name="TextBox 41"/>
            <p:cNvSpPr txBox="1">
              <a:spLocks noChangeArrowheads="1"/>
            </p:cNvSpPr>
            <p:nvPr/>
          </p:nvSpPr>
          <p:spPr bwMode="auto">
            <a:xfrm>
              <a:off x="3381406" y="5490509"/>
              <a:ext cx="562189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SG" sz="2000" dirty="0"/>
            </a:p>
          </p:txBody>
        </p:sp>
        <p:sp>
          <p:nvSpPr>
            <p:cNvPr id="99" name="TextBox 42"/>
            <p:cNvSpPr txBox="1">
              <a:spLocks noChangeArrowheads="1"/>
            </p:cNvSpPr>
            <p:nvPr/>
          </p:nvSpPr>
          <p:spPr bwMode="auto">
            <a:xfrm>
              <a:off x="3943595" y="5490509"/>
              <a:ext cx="5674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n</a:t>
              </a:r>
              <a:endParaRPr lang="en-SG" sz="2000" dirty="0"/>
            </a:p>
          </p:txBody>
        </p:sp>
        <p:sp>
          <p:nvSpPr>
            <p:cNvPr id="100" name="TextBox 43"/>
            <p:cNvSpPr txBox="1">
              <a:spLocks noChangeArrowheads="1"/>
            </p:cNvSpPr>
            <p:nvPr/>
          </p:nvSpPr>
          <p:spPr bwMode="auto">
            <a:xfrm>
              <a:off x="4511030" y="5490509"/>
              <a:ext cx="568430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a</a:t>
              </a:r>
              <a:endParaRPr lang="en-SG" sz="2000" dirty="0"/>
            </a:p>
          </p:txBody>
        </p:sp>
        <p:sp>
          <p:nvSpPr>
            <p:cNvPr id="101" name="TextBox 44"/>
            <p:cNvSpPr txBox="1">
              <a:spLocks noChangeArrowheads="1"/>
            </p:cNvSpPr>
            <p:nvPr/>
          </p:nvSpPr>
          <p:spPr bwMode="auto">
            <a:xfrm>
              <a:off x="5079459" y="5490509"/>
              <a:ext cx="554473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m</a:t>
              </a:r>
              <a:endParaRPr lang="en-SG" sz="2000" dirty="0"/>
            </a:p>
          </p:txBody>
        </p:sp>
        <p:sp>
          <p:nvSpPr>
            <p:cNvPr id="102" name="TextBox 45"/>
            <p:cNvSpPr txBox="1">
              <a:spLocks noChangeArrowheads="1"/>
            </p:cNvSpPr>
            <p:nvPr/>
          </p:nvSpPr>
          <p:spPr bwMode="auto">
            <a:xfrm>
              <a:off x="5633932" y="5490509"/>
              <a:ext cx="554472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e</a:t>
              </a:r>
              <a:endParaRPr lang="en-SG" sz="2000" dirty="0"/>
            </a:p>
          </p:txBody>
        </p:sp>
        <p:sp>
          <p:nvSpPr>
            <p:cNvPr id="103" name="TextBox 46"/>
            <p:cNvSpPr txBox="1">
              <a:spLocks noChangeArrowheads="1"/>
            </p:cNvSpPr>
            <p:nvPr/>
          </p:nvSpPr>
          <p:spPr bwMode="auto">
            <a:xfrm>
              <a:off x="6188404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?</a:t>
              </a:r>
              <a:endParaRPr lang="en-SG" sz="2000" dirty="0"/>
            </a:p>
          </p:txBody>
        </p:sp>
        <p:sp>
          <p:nvSpPr>
            <p:cNvPr id="104" name="TextBox 46"/>
            <p:cNvSpPr txBox="1">
              <a:spLocks noChangeArrowheads="1"/>
            </p:cNvSpPr>
            <p:nvPr/>
          </p:nvSpPr>
          <p:spPr bwMode="auto">
            <a:xfrm>
              <a:off x="6737798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?</a:t>
              </a:r>
              <a:endParaRPr lang="en-SG" sz="2000" dirty="0"/>
            </a:p>
          </p:txBody>
        </p:sp>
        <p:sp>
          <p:nvSpPr>
            <p:cNvPr id="105" name="TextBox 46"/>
            <p:cNvSpPr txBox="1">
              <a:spLocks noChangeArrowheads="1"/>
            </p:cNvSpPr>
            <p:nvPr/>
          </p:nvSpPr>
          <p:spPr bwMode="auto">
            <a:xfrm>
              <a:off x="7287192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\0</a:t>
              </a:r>
              <a:endParaRPr lang="en-SG" sz="20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779123" y="4547980"/>
            <a:ext cx="6136267" cy="400524"/>
            <a:chOff x="1700319" y="5490509"/>
            <a:chExt cx="6136267" cy="400524"/>
          </a:xfrm>
        </p:grpSpPr>
        <p:sp>
          <p:nvSpPr>
            <p:cNvPr id="107" name="TextBox 38"/>
            <p:cNvSpPr txBox="1">
              <a:spLocks noChangeArrowheads="1"/>
            </p:cNvSpPr>
            <p:nvPr/>
          </p:nvSpPr>
          <p:spPr bwMode="auto">
            <a:xfrm>
              <a:off x="1700319" y="5490509"/>
              <a:ext cx="5581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Y</a:t>
              </a:r>
              <a:endParaRPr lang="en-SG" sz="2000" dirty="0"/>
            </a:p>
          </p:txBody>
        </p:sp>
        <p:sp>
          <p:nvSpPr>
            <p:cNvPr id="108" name="TextBox 39"/>
            <p:cNvSpPr txBox="1">
              <a:spLocks noChangeArrowheads="1"/>
            </p:cNvSpPr>
            <p:nvPr/>
          </p:nvSpPr>
          <p:spPr bwMode="auto">
            <a:xfrm>
              <a:off x="2258453" y="5490509"/>
              <a:ext cx="5581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r</a:t>
              </a:r>
              <a:endParaRPr lang="en-SG" sz="2000" dirty="0"/>
            </a:p>
          </p:txBody>
        </p:sp>
        <p:sp>
          <p:nvSpPr>
            <p:cNvPr id="109" name="TextBox 40"/>
            <p:cNvSpPr txBox="1">
              <a:spLocks noChangeArrowheads="1"/>
            </p:cNvSpPr>
            <p:nvPr/>
          </p:nvSpPr>
          <p:spPr bwMode="auto">
            <a:xfrm>
              <a:off x="2816586" y="5490509"/>
              <a:ext cx="568693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SG" sz="2000" dirty="0"/>
            </a:p>
          </p:txBody>
        </p:sp>
        <p:sp>
          <p:nvSpPr>
            <p:cNvPr id="110" name="TextBox 41"/>
            <p:cNvSpPr txBox="1">
              <a:spLocks noChangeArrowheads="1"/>
            </p:cNvSpPr>
            <p:nvPr/>
          </p:nvSpPr>
          <p:spPr bwMode="auto">
            <a:xfrm>
              <a:off x="3381406" y="5490509"/>
              <a:ext cx="562189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n</a:t>
              </a:r>
              <a:endParaRPr lang="en-SG" sz="2000" dirty="0"/>
            </a:p>
          </p:txBody>
        </p:sp>
        <p:sp>
          <p:nvSpPr>
            <p:cNvPr id="111" name="TextBox 42"/>
            <p:cNvSpPr txBox="1">
              <a:spLocks noChangeArrowheads="1"/>
            </p:cNvSpPr>
            <p:nvPr/>
          </p:nvSpPr>
          <p:spPr bwMode="auto">
            <a:xfrm>
              <a:off x="3943595" y="5490509"/>
              <a:ext cx="5674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a</a:t>
              </a:r>
              <a:endParaRPr lang="en-SG" sz="2000" dirty="0"/>
            </a:p>
          </p:txBody>
        </p:sp>
        <p:sp>
          <p:nvSpPr>
            <p:cNvPr id="112" name="TextBox 43"/>
            <p:cNvSpPr txBox="1">
              <a:spLocks noChangeArrowheads="1"/>
            </p:cNvSpPr>
            <p:nvPr/>
          </p:nvSpPr>
          <p:spPr bwMode="auto">
            <a:xfrm>
              <a:off x="4511030" y="5490509"/>
              <a:ext cx="568430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m</a:t>
              </a:r>
              <a:endParaRPr lang="en-SG" sz="2000" dirty="0"/>
            </a:p>
          </p:txBody>
        </p:sp>
        <p:sp>
          <p:nvSpPr>
            <p:cNvPr id="113" name="TextBox 44"/>
            <p:cNvSpPr txBox="1">
              <a:spLocks noChangeArrowheads="1"/>
            </p:cNvSpPr>
            <p:nvPr/>
          </p:nvSpPr>
          <p:spPr bwMode="auto">
            <a:xfrm>
              <a:off x="5079459" y="5490509"/>
              <a:ext cx="554473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e</a:t>
              </a:r>
              <a:endParaRPr lang="en-SG" sz="2000" dirty="0"/>
            </a:p>
          </p:txBody>
        </p:sp>
        <p:sp>
          <p:nvSpPr>
            <p:cNvPr id="114" name="TextBox 45"/>
            <p:cNvSpPr txBox="1">
              <a:spLocks noChangeArrowheads="1"/>
            </p:cNvSpPr>
            <p:nvPr/>
          </p:nvSpPr>
          <p:spPr bwMode="auto">
            <a:xfrm>
              <a:off x="5633932" y="5490509"/>
              <a:ext cx="554472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?</a:t>
              </a:r>
              <a:endParaRPr lang="en-SG" sz="2000" dirty="0"/>
            </a:p>
          </p:txBody>
        </p:sp>
        <p:sp>
          <p:nvSpPr>
            <p:cNvPr id="115" name="TextBox 46"/>
            <p:cNvSpPr txBox="1">
              <a:spLocks noChangeArrowheads="1"/>
            </p:cNvSpPr>
            <p:nvPr/>
          </p:nvSpPr>
          <p:spPr bwMode="auto">
            <a:xfrm>
              <a:off x="6188404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?</a:t>
              </a:r>
              <a:endParaRPr lang="en-SG" sz="2000" dirty="0"/>
            </a:p>
          </p:txBody>
        </p:sp>
        <p:sp>
          <p:nvSpPr>
            <p:cNvPr id="116" name="TextBox 46"/>
            <p:cNvSpPr txBox="1">
              <a:spLocks noChangeArrowheads="1"/>
            </p:cNvSpPr>
            <p:nvPr/>
          </p:nvSpPr>
          <p:spPr bwMode="auto">
            <a:xfrm>
              <a:off x="6737798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?</a:t>
              </a:r>
              <a:endParaRPr lang="en-SG" sz="2000" dirty="0"/>
            </a:p>
          </p:txBody>
        </p:sp>
        <p:sp>
          <p:nvSpPr>
            <p:cNvPr id="117" name="TextBox 46"/>
            <p:cNvSpPr txBox="1">
              <a:spLocks noChangeArrowheads="1"/>
            </p:cNvSpPr>
            <p:nvPr/>
          </p:nvSpPr>
          <p:spPr bwMode="auto">
            <a:xfrm>
              <a:off x="7287192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\0</a:t>
              </a:r>
              <a:endParaRPr lang="en-SG" sz="2000" dirty="0"/>
            </a:p>
          </p:txBody>
        </p:sp>
      </p:grpSp>
      <p:sp>
        <p:nvSpPr>
          <p:cNvPr id="119" name="Freeform 118"/>
          <p:cNvSpPr>
            <a:spLocks/>
          </p:cNvSpPr>
          <p:nvPr/>
        </p:nvSpPr>
        <p:spPr bwMode="auto">
          <a:xfrm>
            <a:off x="6750688" y="2065939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21" name="Freeform 120"/>
          <p:cNvSpPr>
            <a:spLocks/>
          </p:cNvSpPr>
          <p:nvPr/>
        </p:nvSpPr>
        <p:spPr bwMode="auto">
          <a:xfrm>
            <a:off x="6694420" y="3167619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122" name="Group 121"/>
          <p:cNvGrpSpPr/>
          <p:nvPr/>
        </p:nvGrpSpPr>
        <p:grpSpPr>
          <a:xfrm>
            <a:off x="1779123" y="5730950"/>
            <a:ext cx="6136267" cy="400524"/>
            <a:chOff x="1700319" y="5490509"/>
            <a:chExt cx="6136267" cy="400524"/>
          </a:xfrm>
        </p:grpSpPr>
        <p:sp>
          <p:nvSpPr>
            <p:cNvPr id="123" name="TextBox 38"/>
            <p:cNvSpPr txBox="1">
              <a:spLocks noChangeArrowheads="1"/>
            </p:cNvSpPr>
            <p:nvPr/>
          </p:nvSpPr>
          <p:spPr bwMode="auto">
            <a:xfrm>
              <a:off x="1700319" y="5490509"/>
              <a:ext cx="5581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Y</a:t>
              </a:r>
              <a:endParaRPr lang="en-SG" sz="2000" dirty="0"/>
            </a:p>
          </p:txBody>
        </p:sp>
        <p:sp>
          <p:nvSpPr>
            <p:cNvPr id="124" name="TextBox 39"/>
            <p:cNvSpPr txBox="1">
              <a:spLocks noChangeArrowheads="1"/>
            </p:cNvSpPr>
            <p:nvPr/>
          </p:nvSpPr>
          <p:spPr bwMode="auto">
            <a:xfrm>
              <a:off x="2258453" y="5490509"/>
              <a:ext cx="5581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r</a:t>
              </a:r>
              <a:endParaRPr lang="en-SG" sz="2000" dirty="0"/>
            </a:p>
          </p:txBody>
        </p:sp>
        <p:sp>
          <p:nvSpPr>
            <p:cNvPr id="125" name="TextBox 40"/>
            <p:cNvSpPr txBox="1">
              <a:spLocks noChangeArrowheads="1"/>
            </p:cNvSpPr>
            <p:nvPr/>
          </p:nvSpPr>
          <p:spPr bwMode="auto">
            <a:xfrm>
              <a:off x="2816586" y="5490509"/>
              <a:ext cx="568693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SG" sz="2000" dirty="0"/>
            </a:p>
          </p:txBody>
        </p:sp>
        <p:sp>
          <p:nvSpPr>
            <p:cNvPr id="126" name="TextBox 41"/>
            <p:cNvSpPr txBox="1">
              <a:spLocks noChangeArrowheads="1"/>
            </p:cNvSpPr>
            <p:nvPr/>
          </p:nvSpPr>
          <p:spPr bwMode="auto">
            <a:xfrm>
              <a:off x="3381406" y="5490509"/>
              <a:ext cx="562189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n</a:t>
              </a:r>
              <a:endParaRPr lang="en-SG" sz="2000" dirty="0"/>
            </a:p>
          </p:txBody>
        </p:sp>
        <p:sp>
          <p:nvSpPr>
            <p:cNvPr id="127" name="TextBox 42"/>
            <p:cNvSpPr txBox="1">
              <a:spLocks noChangeArrowheads="1"/>
            </p:cNvSpPr>
            <p:nvPr/>
          </p:nvSpPr>
          <p:spPr bwMode="auto">
            <a:xfrm>
              <a:off x="3943595" y="5490509"/>
              <a:ext cx="5674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m</a:t>
              </a:r>
              <a:endParaRPr lang="en-SG" sz="2000" dirty="0"/>
            </a:p>
          </p:txBody>
        </p:sp>
        <p:sp>
          <p:nvSpPr>
            <p:cNvPr id="128" name="TextBox 43"/>
            <p:cNvSpPr txBox="1">
              <a:spLocks noChangeArrowheads="1"/>
            </p:cNvSpPr>
            <p:nvPr/>
          </p:nvSpPr>
          <p:spPr bwMode="auto">
            <a:xfrm>
              <a:off x="4511030" y="5490509"/>
              <a:ext cx="568430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?</a:t>
              </a:r>
              <a:endParaRPr lang="en-SG" sz="2000" dirty="0"/>
            </a:p>
          </p:txBody>
        </p:sp>
        <p:sp>
          <p:nvSpPr>
            <p:cNvPr id="129" name="TextBox 44"/>
            <p:cNvSpPr txBox="1">
              <a:spLocks noChangeArrowheads="1"/>
            </p:cNvSpPr>
            <p:nvPr/>
          </p:nvSpPr>
          <p:spPr bwMode="auto">
            <a:xfrm>
              <a:off x="5079459" y="5490509"/>
              <a:ext cx="554473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?</a:t>
              </a:r>
              <a:endParaRPr lang="en-SG" sz="2000" dirty="0"/>
            </a:p>
          </p:txBody>
        </p:sp>
        <p:sp>
          <p:nvSpPr>
            <p:cNvPr id="130" name="TextBox 45"/>
            <p:cNvSpPr txBox="1">
              <a:spLocks noChangeArrowheads="1"/>
            </p:cNvSpPr>
            <p:nvPr/>
          </p:nvSpPr>
          <p:spPr bwMode="auto">
            <a:xfrm>
              <a:off x="5633932" y="5490509"/>
              <a:ext cx="554472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?</a:t>
              </a:r>
              <a:endParaRPr lang="en-SG" sz="2000" dirty="0"/>
            </a:p>
          </p:txBody>
        </p:sp>
        <p:sp>
          <p:nvSpPr>
            <p:cNvPr id="131" name="TextBox 46"/>
            <p:cNvSpPr txBox="1">
              <a:spLocks noChangeArrowheads="1"/>
            </p:cNvSpPr>
            <p:nvPr/>
          </p:nvSpPr>
          <p:spPr bwMode="auto">
            <a:xfrm>
              <a:off x="6188404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?</a:t>
              </a:r>
              <a:endParaRPr lang="en-SG" sz="2000" dirty="0"/>
            </a:p>
          </p:txBody>
        </p:sp>
        <p:sp>
          <p:nvSpPr>
            <p:cNvPr id="132" name="TextBox 46"/>
            <p:cNvSpPr txBox="1">
              <a:spLocks noChangeArrowheads="1"/>
            </p:cNvSpPr>
            <p:nvPr/>
          </p:nvSpPr>
          <p:spPr bwMode="auto">
            <a:xfrm>
              <a:off x="6737798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?</a:t>
              </a:r>
              <a:endParaRPr lang="en-SG" sz="2000" dirty="0"/>
            </a:p>
          </p:txBody>
        </p:sp>
        <p:sp>
          <p:nvSpPr>
            <p:cNvPr id="133" name="TextBox 46"/>
            <p:cNvSpPr txBox="1">
              <a:spLocks noChangeArrowheads="1"/>
            </p:cNvSpPr>
            <p:nvPr/>
          </p:nvSpPr>
          <p:spPr bwMode="auto">
            <a:xfrm>
              <a:off x="7287192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\0</a:t>
              </a:r>
              <a:endParaRPr lang="en-SG" sz="2000" dirty="0"/>
            </a:p>
          </p:txBody>
        </p:sp>
      </p:grpSp>
      <p:sp>
        <p:nvSpPr>
          <p:cNvPr id="134" name="TextBox 48"/>
          <p:cNvSpPr txBox="1">
            <a:spLocks noChangeArrowheads="1"/>
          </p:cNvSpPr>
          <p:nvPr/>
        </p:nvSpPr>
        <p:spPr bwMode="auto">
          <a:xfrm>
            <a:off x="9145431" y="5741583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 smtClean="0">
                <a:solidFill>
                  <a:srgbClr val="800000"/>
                </a:solidFill>
              </a:rPr>
              <a:t>\0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135" name="Freeform 134"/>
          <p:cNvSpPr>
            <a:spLocks/>
          </p:cNvSpPr>
          <p:nvPr/>
        </p:nvSpPr>
        <p:spPr bwMode="auto">
          <a:xfrm>
            <a:off x="6705017" y="4235291"/>
            <a:ext cx="454707" cy="249237"/>
          </a:xfrm>
          <a:custGeom>
            <a:avLst/>
            <a:gdLst>
              <a:gd name="T0" fmla="*/ 0 w 646176"/>
              <a:gd name="T1" fmla="*/ 3495 h 331216"/>
              <a:gd name="T2" fmla="*/ 1412204 w 646176"/>
              <a:gd name="T3" fmla="*/ 22 h 331216"/>
              <a:gd name="T4" fmla="*/ 2993874 w 646176"/>
              <a:gd name="T5" fmla="*/ 3366 h 331216"/>
              <a:gd name="T6" fmla="*/ 0 60000 65536"/>
              <a:gd name="T7" fmla="*/ 0 60000 65536"/>
              <a:gd name="T8" fmla="*/ 0 60000 65536"/>
              <a:gd name="T9" fmla="*/ 0 w 646176"/>
              <a:gd name="T10" fmla="*/ 0 h 331216"/>
              <a:gd name="T11" fmla="*/ 646176 w 646176"/>
              <a:gd name="T12" fmla="*/ 331216 h 331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6176" h="331216">
                <a:moveTo>
                  <a:pt x="0" y="331216"/>
                </a:moveTo>
                <a:cubicBezTo>
                  <a:pt x="98552" y="167640"/>
                  <a:pt x="197104" y="4064"/>
                  <a:pt x="304800" y="2032"/>
                </a:cubicBezTo>
                <a:cubicBezTo>
                  <a:pt x="412496" y="0"/>
                  <a:pt x="529336" y="159512"/>
                  <a:pt x="646176" y="319024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" name="Up Arrow 2"/>
          <p:cNvSpPr/>
          <p:nvPr/>
        </p:nvSpPr>
        <p:spPr bwMode="auto">
          <a:xfrm>
            <a:off x="2526298" y="2828263"/>
            <a:ext cx="180052" cy="202019"/>
          </a:xfrm>
          <a:prstGeom prst="upArrow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en-SG"/>
          </a:p>
        </p:txBody>
      </p:sp>
      <p:sp>
        <p:nvSpPr>
          <p:cNvPr id="79" name="Up Arrow 78"/>
          <p:cNvSpPr/>
          <p:nvPr/>
        </p:nvSpPr>
        <p:spPr bwMode="auto">
          <a:xfrm>
            <a:off x="2526298" y="3914521"/>
            <a:ext cx="180052" cy="202019"/>
          </a:xfrm>
          <a:prstGeom prst="upArrow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en-SG"/>
          </a:p>
        </p:txBody>
      </p:sp>
      <p:sp>
        <p:nvSpPr>
          <p:cNvPr id="80" name="Up Arrow 79"/>
          <p:cNvSpPr/>
          <p:nvPr/>
        </p:nvSpPr>
        <p:spPr bwMode="auto">
          <a:xfrm>
            <a:off x="4205876" y="5023883"/>
            <a:ext cx="180052" cy="202019"/>
          </a:xfrm>
          <a:prstGeom prst="upArrow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en-SG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99623" y="2190557"/>
            <a:ext cx="9719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/>
              <a:t>Original string:</a:t>
            </a:r>
            <a:endParaRPr lang="en-SG" dirty="0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399622" y="3339088"/>
            <a:ext cx="112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/>
              <a:t>After change:</a:t>
            </a:r>
            <a:endParaRPr lang="en-SG" dirty="0"/>
          </a:p>
        </p:txBody>
      </p:sp>
      <p:sp>
        <p:nvSpPr>
          <p:cNvPr id="136" name="TextBox 135"/>
          <p:cNvSpPr txBox="1">
            <a:spLocks noChangeArrowheads="1"/>
          </p:cNvSpPr>
          <p:nvPr/>
        </p:nvSpPr>
        <p:spPr bwMode="auto">
          <a:xfrm>
            <a:off x="399621" y="4425076"/>
            <a:ext cx="112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/>
              <a:t>After change:</a:t>
            </a:r>
            <a:endParaRPr lang="en-SG" dirty="0"/>
          </a:p>
        </p:txBody>
      </p: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399620" y="5576853"/>
            <a:ext cx="11208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/>
              <a:t>Final string:</a:t>
            </a:r>
            <a:endParaRPr lang="en-SG" dirty="0"/>
          </a:p>
        </p:txBody>
      </p:sp>
      <p:cxnSp>
        <p:nvCxnSpPr>
          <p:cNvPr id="139" name="Straight Connector 37"/>
          <p:cNvCxnSpPr>
            <a:cxnSpLocks noChangeShapeType="1"/>
          </p:cNvCxnSpPr>
          <p:nvPr/>
        </p:nvCxnSpPr>
        <p:spPr bwMode="auto">
          <a:xfrm>
            <a:off x="500659" y="5435600"/>
            <a:ext cx="8101012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61245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44444E-6 L -0.42795 0.00324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119" grpId="0" animBg="1"/>
      <p:bldP spid="121" grpId="0" animBg="1"/>
      <p:bldP spid="134" grpId="0" animBg="1"/>
      <p:bldP spid="135" grpId="0" animBg="1"/>
      <p:bldP spid="3" grpId="0" animBg="1"/>
      <p:bldP spid="79" grpId="0" animBg="1"/>
      <p:bldP spid="80" grpId="0" animBg="1"/>
      <p:bldP spid="118" grpId="0"/>
      <p:bldP spid="136" grpId="0"/>
      <p:bldP spid="1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/>
          <p:cNvGrpSpPr/>
          <p:nvPr/>
        </p:nvGrpSpPr>
        <p:grpSpPr>
          <a:xfrm>
            <a:off x="1460133" y="3419099"/>
            <a:ext cx="6136267" cy="400524"/>
            <a:chOff x="1700319" y="5490509"/>
            <a:chExt cx="6136267" cy="400524"/>
          </a:xfrm>
        </p:grpSpPr>
        <p:sp>
          <p:nvSpPr>
            <p:cNvPr id="153" name="TextBox 38"/>
            <p:cNvSpPr txBox="1">
              <a:spLocks noChangeArrowheads="1"/>
            </p:cNvSpPr>
            <p:nvPr/>
          </p:nvSpPr>
          <p:spPr bwMode="auto">
            <a:xfrm>
              <a:off x="1700319" y="5490509"/>
              <a:ext cx="558134" cy="40011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\</a:t>
              </a:r>
              <a:r>
                <a:rPr lang="en-US" sz="2000" dirty="0" smtClean="0"/>
                <a:t>0</a:t>
              </a:r>
              <a:endParaRPr lang="en-SG" sz="2000" dirty="0"/>
            </a:p>
          </p:txBody>
        </p:sp>
        <p:sp>
          <p:nvSpPr>
            <p:cNvPr id="154" name="TextBox 39"/>
            <p:cNvSpPr txBox="1">
              <a:spLocks noChangeArrowheads="1"/>
            </p:cNvSpPr>
            <p:nvPr/>
          </p:nvSpPr>
          <p:spPr bwMode="auto">
            <a:xfrm>
              <a:off x="2258453" y="5490509"/>
              <a:ext cx="5581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\0</a:t>
              </a:r>
              <a:endParaRPr lang="en-SG" sz="2000" dirty="0"/>
            </a:p>
          </p:txBody>
        </p:sp>
        <p:sp>
          <p:nvSpPr>
            <p:cNvPr id="155" name="TextBox 40"/>
            <p:cNvSpPr txBox="1">
              <a:spLocks noChangeArrowheads="1"/>
            </p:cNvSpPr>
            <p:nvPr/>
          </p:nvSpPr>
          <p:spPr bwMode="auto">
            <a:xfrm>
              <a:off x="2816586" y="5490509"/>
              <a:ext cx="568693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\0</a:t>
              </a:r>
              <a:endParaRPr lang="en-SG" sz="2000" dirty="0"/>
            </a:p>
          </p:txBody>
        </p:sp>
        <p:sp>
          <p:nvSpPr>
            <p:cNvPr id="156" name="TextBox 41"/>
            <p:cNvSpPr txBox="1">
              <a:spLocks noChangeArrowheads="1"/>
            </p:cNvSpPr>
            <p:nvPr/>
          </p:nvSpPr>
          <p:spPr bwMode="auto">
            <a:xfrm>
              <a:off x="3381406" y="5490509"/>
              <a:ext cx="562189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\0</a:t>
              </a:r>
              <a:endParaRPr lang="en-SG" sz="2000" dirty="0"/>
            </a:p>
          </p:txBody>
        </p:sp>
        <p:sp>
          <p:nvSpPr>
            <p:cNvPr id="157" name="TextBox 42"/>
            <p:cNvSpPr txBox="1">
              <a:spLocks noChangeArrowheads="1"/>
            </p:cNvSpPr>
            <p:nvPr/>
          </p:nvSpPr>
          <p:spPr bwMode="auto">
            <a:xfrm>
              <a:off x="3943595" y="5490509"/>
              <a:ext cx="5674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\0</a:t>
              </a:r>
              <a:endParaRPr lang="en-SG" sz="2000" dirty="0"/>
            </a:p>
          </p:txBody>
        </p:sp>
        <p:sp>
          <p:nvSpPr>
            <p:cNvPr id="158" name="TextBox 43"/>
            <p:cNvSpPr txBox="1">
              <a:spLocks noChangeArrowheads="1"/>
            </p:cNvSpPr>
            <p:nvPr/>
          </p:nvSpPr>
          <p:spPr bwMode="auto">
            <a:xfrm>
              <a:off x="4511030" y="5490509"/>
              <a:ext cx="568430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\0</a:t>
              </a:r>
              <a:endParaRPr lang="en-SG" sz="2000" dirty="0"/>
            </a:p>
          </p:txBody>
        </p:sp>
        <p:sp>
          <p:nvSpPr>
            <p:cNvPr id="159" name="TextBox 44"/>
            <p:cNvSpPr txBox="1">
              <a:spLocks noChangeArrowheads="1"/>
            </p:cNvSpPr>
            <p:nvPr/>
          </p:nvSpPr>
          <p:spPr bwMode="auto">
            <a:xfrm>
              <a:off x="5079459" y="5490509"/>
              <a:ext cx="554473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\0</a:t>
              </a:r>
              <a:endParaRPr lang="en-SG" sz="2000" dirty="0"/>
            </a:p>
          </p:txBody>
        </p:sp>
        <p:sp>
          <p:nvSpPr>
            <p:cNvPr id="160" name="TextBox 45"/>
            <p:cNvSpPr txBox="1">
              <a:spLocks noChangeArrowheads="1"/>
            </p:cNvSpPr>
            <p:nvPr/>
          </p:nvSpPr>
          <p:spPr bwMode="auto">
            <a:xfrm>
              <a:off x="5633932" y="5490509"/>
              <a:ext cx="554472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\0</a:t>
              </a:r>
              <a:endParaRPr lang="en-SG" sz="2000" dirty="0"/>
            </a:p>
          </p:txBody>
        </p:sp>
        <p:sp>
          <p:nvSpPr>
            <p:cNvPr id="161" name="TextBox 46"/>
            <p:cNvSpPr txBox="1">
              <a:spLocks noChangeArrowheads="1"/>
            </p:cNvSpPr>
            <p:nvPr/>
          </p:nvSpPr>
          <p:spPr bwMode="auto">
            <a:xfrm>
              <a:off x="6188404" y="5490509"/>
              <a:ext cx="549394" cy="40011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\</a:t>
              </a:r>
              <a:r>
                <a:rPr lang="en-US" sz="2000" dirty="0" smtClean="0"/>
                <a:t>0</a:t>
              </a:r>
              <a:endParaRPr lang="en-SG" sz="2000" dirty="0"/>
            </a:p>
          </p:txBody>
        </p:sp>
        <p:sp>
          <p:nvSpPr>
            <p:cNvPr id="162" name="TextBox 46"/>
            <p:cNvSpPr txBox="1">
              <a:spLocks noChangeArrowheads="1"/>
            </p:cNvSpPr>
            <p:nvPr/>
          </p:nvSpPr>
          <p:spPr bwMode="auto">
            <a:xfrm>
              <a:off x="6737798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\0</a:t>
              </a:r>
              <a:endParaRPr lang="en-SG" sz="2000" dirty="0"/>
            </a:p>
          </p:txBody>
        </p:sp>
        <p:sp>
          <p:nvSpPr>
            <p:cNvPr id="163" name="TextBox 46"/>
            <p:cNvSpPr txBox="1">
              <a:spLocks noChangeArrowheads="1"/>
            </p:cNvSpPr>
            <p:nvPr/>
          </p:nvSpPr>
          <p:spPr bwMode="auto">
            <a:xfrm>
              <a:off x="7287192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\0</a:t>
              </a:r>
              <a:endParaRPr lang="en-SG" sz="2000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460133" y="3419513"/>
            <a:ext cx="6136267" cy="400524"/>
            <a:chOff x="1700319" y="5490509"/>
            <a:chExt cx="6136267" cy="400524"/>
          </a:xfrm>
        </p:grpSpPr>
        <p:sp>
          <p:nvSpPr>
            <p:cNvPr id="141" name="TextBox 38"/>
            <p:cNvSpPr txBox="1">
              <a:spLocks noChangeArrowheads="1"/>
            </p:cNvSpPr>
            <p:nvPr/>
          </p:nvSpPr>
          <p:spPr bwMode="auto">
            <a:xfrm>
              <a:off x="1700319" y="5490509"/>
              <a:ext cx="5581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Y</a:t>
              </a:r>
              <a:endParaRPr lang="en-SG" sz="2000" dirty="0"/>
            </a:p>
          </p:txBody>
        </p:sp>
        <p:sp>
          <p:nvSpPr>
            <p:cNvPr id="142" name="TextBox 39"/>
            <p:cNvSpPr txBox="1">
              <a:spLocks noChangeArrowheads="1"/>
            </p:cNvSpPr>
            <p:nvPr/>
          </p:nvSpPr>
          <p:spPr bwMode="auto">
            <a:xfrm>
              <a:off x="2258453" y="5490509"/>
              <a:ext cx="5581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r</a:t>
              </a:r>
              <a:endParaRPr lang="en-SG" sz="2000" dirty="0"/>
            </a:p>
          </p:txBody>
        </p:sp>
        <p:sp>
          <p:nvSpPr>
            <p:cNvPr id="143" name="TextBox 40"/>
            <p:cNvSpPr txBox="1">
              <a:spLocks noChangeArrowheads="1"/>
            </p:cNvSpPr>
            <p:nvPr/>
          </p:nvSpPr>
          <p:spPr bwMode="auto">
            <a:xfrm>
              <a:off x="2816586" y="5490509"/>
              <a:ext cx="568693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SG" sz="2000" dirty="0"/>
            </a:p>
          </p:txBody>
        </p:sp>
        <p:sp>
          <p:nvSpPr>
            <p:cNvPr id="144" name="TextBox 41"/>
            <p:cNvSpPr txBox="1">
              <a:spLocks noChangeArrowheads="1"/>
            </p:cNvSpPr>
            <p:nvPr/>
          </p:nvSpPr>
          <p:spPr bwMode="auto">
            <a:xfrm>
              <a:off x="3381406" y="5490509"/>
              <a:ext cx="562189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n</a:t>
              </a:r>
              <a:endParaRPr lang="en-SG" sz="2000" dirty="0"/>
            </a:p>
          </p:txBody>
        </p:sp>
        <p:sp>
          <p:nvSpPr>
            <p:cNvPr id="145" name="TextBox 42"/>
            <p:cNvSpPr txBox="1">
              <a:spLocks noChangeArrowheads="1"/>
            </p:cNvSpPr>
            <p:nvPr/>
          </p:nvSpPr>
          <p:spPr bwMode="auto">
            <a:xfrm>
              <a:off x="3943595" y="5490509"/>
              <a:ext cx="5674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m</a:t>
              </a:r>
              <a:endParaRPr lang="en-SG" sz="2000" dirty="0"/>
            </a:p>
          </p:txBody>
        </p:sp>
        <p:sp>
          <p:nvSpPr>
            <p:cNvPr id="146" name="TextBox 43"/>
            <p:cNvSpPr txBox="1">
              <a:spLocks noChangeArrowheads="1"/>
            </p:cNvSpPr>
            <p:nvPr/>
          </p:nvSpPr>
          <p:spPr bwMode="auto">
            <a:xfrm>
              <a:off x="4511030" y="5490509"/>
              <a:ext cx="568430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?</a:t>
              </a:r>
              <a:endParaRPr lang="en-SG" sz="2000" dirty="0"/>
            </a:p>
          </p:txBody>
        </p:sp>
        <p:sp>
          <p:nvSpPr>
            <p:cNvPr id="147" name="TextBox 44"/>
            <p:cNvSpPr txBox="1">
              <a:spLocks noChangeArrowheads="1"/>
            </p:cNvSpPr>
            <p:nvPr/>
          </p:nvSpPr>
          <p:spPr bwMode="auto">
            <a:xfrm>
              <a:off x="5079459" y="5490509"/>
              <a:ext cx="554473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\0</a:t>
              </a:r>
              <a:endParaRPr lang="en-SG" sz="2000" dirty="0"/>
            </a:p>
          </p:txBody>
        </p:sp>
        <p:sp>
          <p:nvSpPr>
            <p:cNvPr id="148" name="TextBox 45"/>
            <p:cNvSpPr txBox="1">
              <a:spLocks noChangeArrowheads="1"/>
            </p:cNvSpPr>
            <p:nvPr/>
          </p:nvSpPr>
          <p:spPr bwMode="auto">
            <a:xfrm>
              <a:off x="5633932" y="5490509"/>
              <a:ext cx="554472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\0</a:t>
              </a:r>
              <a:endParaRPr lang="en-SG" sz="2000" dirty="0"/>
            </a:p>
          </p:txBody>
        </p:sp>
        <p:sp>
          <p:nvSpPr>
            <p:cNvPr id="149" name="TextBox 46"/>
            <p:cNvSpPr txBox="1">
              <a:spLocks noChangeArrowheads="1"/>
            </p:cNvSpPr>
            <p:nvPr/>
          </p:nvSpPr>
          <p:spPr bwMode="auto">
            <a:xfrm>
              <a:off x="6188404" y="5490509"/>
              <a:ext cx="549394" cy="40011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\</a:t>
              </a:r>
              <a:r>
                <a:rPr lang="en-US" sz="2000" dirty="0" smtClean="0"/>
                <a:t>0</a:t>
              </a:r>
              <a:endParaRPr lang="en-SG" sz="2000" dirty="0"/>
            </a:p>
          </p:txBody>
        </p:sp>
        <p:sp>
          <p:nvSpPr>
            <p:cNvPr id="150" name="TextBox 46"/>
            <p:cNvSpPr txBox="1">
              <a:spLocks noChangeArrowheads="1"/>
            </p:cNvSpPr>
            <p:nvPr/>
          </p:nvSpPr>
          <p:spPr bwMode="auto">
            <a:xfrm>
              <a:off x="6737798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\0</a:t>
              </a:r>
              <a:endParaRPr lang="en-SG" sz="2000" dirty="0"/>
            </a:p>
          </p:txBody>
        </p:sp>
        <p:sp>
          <p:nvSpPr>
            <p:cNvPr id="151" name="TextBox 46"/>
            <p:cNvSpPr txBox="1">
              <a:spLocks noChangeArrowheads="1"/>
            </p:cNvSpPr>
            <p:nvPr/>
          </p:nvSpPr>
          <p:spPr bwMode="auto">
            <a:xfrm>
              <a:off x="7287192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\0</a:t>
              </a:r>
              <a:endParaRPr lang="en-SG" sz="2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Demo #4: </a:t>
            </a:r>
            <a:r>
              <a:rPr lang="en-GB" dirty="0">
                <a:cs typeface="Arial" charset="0"/>
              </a:rPr>
              <a:t>Remove Vowels </a:t>
            </a:r>
            <a:r>
              <a:rPr lang="en-GB" dirty="0" smtClean="0">
                <a:cs typeface="Arial" charset="0"/>
              </a:rPr>
              <a:t>(3/4</a:t>
            </a:r>
            <a:r>
              <a:rPr lang="en-GB" dirty="0">
                <a:cs typeface="Arial" charset="0"/>
              </a:rPr>
              <a:t>)</a:t>
            </a:r>
            <a:endParaRPr lang="en-SG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US" dirty="0" smtClean="0"/>
              <a:t>Algorithm 2:</a:t>
            </a:r>
            <a:endParaRPr lang="en-SG" dirty="0"/>
          </a:p>
        </p:txBody>
      </p:sp>
      <p:grpSp>
        <p:nvGrpSpPr>
          <p:cNvPr id="82" name="Group 81"/>
          <p:cNvGrpSpPr/>
          <p:nvPr/>
        </p:nvGrpSpPr>
        <p:grpSpPr>
          <a:xfrm>
            <a:off x="1460133" y="2254674"/>
            <a:ext cx="6136267" cy="400524"/>
            <a:chOff x="1700319" y="5490509"/>
            <a:chExt cx="6136267" cy="400524"/>
          </a:xfrm>
        </p:grpSpPr>
        <p:sp>
          <p:nvSpPr>
            <p:cNvPr id="83" name="TextBox 38"/>
            <p:cNvSpPr txBox="1">
              <a:spLocks noChangeArrowheads="1"/>
            </p:cNvSpPr>
            <p:nvPr/>
          </p:nvSpPr>
          <p:spPr bwMode="auto">
            <a:xfrm>
              <a:off x="1700319" y="5490509"/>
              <a:ext cx="5581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Y</a:t>
              </a:r>
              <a:endParaRPr lang="en-SG" sz="2000" dirty="0"/>
            </a:p>
          </p:txBody>
        </p:sp>
        <p:sp>
          <p:nvSpPr>
            <p:cNvPr id="84" name="TextBox 39"/>
            <p:cNvSpPr txBox="1">
              <a:spLocks noChangeArrowheads="1"/>
            </p:cNvSpPr>
            <p:nvPr/>
          </p:nvSpPr>
          <p:spPr bwMode="auto">
            <a:xfrm>
              <a:off x="2258453" y="5490509"/>
              <a:ext cx="5581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o</a:t>
              </a:r>
              <a:endParaRPr lang="en-SG" sz="2000" dirty="0"/>
            </a:p>
          </p:txBody>
        </p:sp>
        <p:sp>
          <p:nvSpPr>
            <p:cNvPr id="85" name="TextBox 40"/>
            <p:cNvSpPr txBox="1">
              <a:spLocks noChangeArrowheads="1"/>
            </p:cNvSpPr>
            <p:nvPr/>
          </p:nvSpPr>
          <p:spPr bwMode="auto">
            <a:xfrm>
              <a:off x="2816586" y="5490509"/>
              <a:ext cx="568693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u</a:t>
              </a:r>
              <a:endParaRPr lang="en-SG" sz="2000" dirty="0"/>
            </a:p>
          </p:txBody>
        </p:sp>
        <p:sp>
          <p:nvSpPr>
            <p:cNvPr id="86" name="TextBox 41"/>
            <p:cNvSpPr txBox="1">
              <a:spLocks noChangeArrowheads="1"/>
            </p:cNvSpPr>
            <p:nvPr/>
          </p:nvSpPr>
          <p:spPr bwMode="auto">
            <a:xfrm>
              <a:off x="3381406" y="5490509"/>
              <a:ext cx="562189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r</a:t>
              </a:r>
              <a:endParaRPr lang="en-SG" sz="2000" dirty="0"/>
            </a:p>
          </p:txBody>
        </p:sp>
        <p:sp>
          <p:nvSpPr>
            <p:cNvPr id="87" name="TextBox 42"/>
            <p:cNvSpPr txBox="1">
              <a:spLocks noChangeArrowheads="1"/>
            </p:cNvSpPr>
            <p:nvPr/>
          </p:nvSpPr>
          <p:spPr bwMode="auto">
            <a:xfrm>
              <a:off x="3943595" y="5490509"/>
              <a:ext cx="56743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SG" sz="2000" dirty="0"/>
            </a:p>
          </p:txBody>
        </p:sp>
        <p:sp>
          <p:nvSpPr>
            <p:cNvPr id="88" name="TextBox 43"/>
            <p:cNvSpPr txBox="1">
              <a:spLocks noChangeArrowheads="1"/>
            </p:cNvSpPr>
            <p:nvPr/>
          </p:nvSpPr>
          <p:spPr bwMode="auto">
            <a:xfrm>
              <a:off x="4511030" y="5490509"/>
              <a:ext cx="568430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/>
                <a:t>n</a:t>
              </a:r>
              <a:endParaRPr lang="en-SG" sz="2000" dirty="0"/>
            </a:p>
          </p:txBody>
        </p:sp>
        <p:sp>
          <p:nvSpPr>
            <p:cNvPr id="89" name="TextBox 44"/>
            <p:cNvSpPr txBox="1">
              <a:spLocks noChangeArrowheads="1"/>
            </p:cNvSpPr>
            <p:nvPr/>
          </p:nvSpPr>
          <p:spPr bwMode="auto">
            <a:xfrm>
              <a:off x="5079459" y="5490509"/>
              <a:ext cx="554473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a</a:t>
              </a:r>
              <a:endParaRPr lang="en-SG" sz="2000" dirty="0"/>
            </a:p>
          </p:txBody>
        </p:sp>
        <p:sp>
          <p:nvSpPr>
            <p:cNvPr id="90" name="TextBox 45"/>
            <p:cNvSpPr txBox="1">
              <a:spLocks noChangeArrowheads="1"/>
            </p:cNvSpPr>
            <p:nvPr/>
          </p:nvSpPr>
          <p:spPr bwMode="auto">
            <a:xfrm>
              <a:off x="5633932" y="5490509"/>
              <a:ext cx="554472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m</a:t>
              </a:r>
              <a:endParaRPr lang="en-SG" sz="2000" dirty="0"/>
            </a:p>
          </p:txBody>
        </p:sp>
        <p:sp>
          <p:nvSpPr>
            <p:cNvPr id="91" name="TextBox 46"/>
            <p:cNvSpPr txBox="1">
              <a:spLocks noChangeArrowheads="1"/>
            </p:cNvSpPr>
            <p:nvPr/>
          </p:nvSpPr>
          <p:spPr bwMode="auto">
            <a:xfrm>
              <a:off x="6188404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e</a:t>
              </a:r>
              <a:endParaRPr lang="en-SG" sz="2000" dirty="0"/>
            </a:p>
          </p:txBody>
        </p:sp>
        <p:sp>
          <p:nvSpPr>
            <p:cNvPr id="92" name="TextBox 46"/>
            <p:cNvSpPr txBox="1">
              <a:spLocks noChangeArrowheads="1"/>
            </p:cNvSpPr>
            <p:nvPr/>
          </p:nvSpPr>
          <p:spPr bwMode="auto">
            <a:xfrm>
              <a:off x="6737798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?</a:t>
              </a:r>
              <a:endParaRPr lang="en-SG" sz="2000" dirty="0"/>
            </a:p>
          </p:txBody>
        </p:sp>
        <p:sp>
          <p:nvSpPr>
            <p:cNvPr id="93" name="TextBox 46"/>
            <p:cNvSpPr txBox="1">
              <a:spLocks noChangeArrowheads="1"/>
            </p:cNvSpPr>
            <p:nvPr/>
          </p:nvSpPr>
          <p:spPr bwMode="auto">
            <a:xfrm>
              <a:off x="7287192" y="5490509"/>
              <a:ext cx="549394" cy="40052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2000" dirty="0" smtClean="0"/>
                <a:t>\0</a:t>
              </a:r>
              <a:endParaRPr lang="en-SG" sz="2000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80747" y="2255088"/>
            <a:ext cx="45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str</a:t>
            </a:r>
            <a:endParaRPr lang="en-SG" sz="2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739200" y="2718996"/>
            <a:ext cx="0" cy="630262"/>
          </a:xfrm>
          <a:prstGeom prst="straightConnector1">
            <a:avLst/>
          </a:prstGeom>
          <a:noFill/>
          <a:ln w="19050" cap="sq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18" name="TextBox 117"/>
          <p:cNvSpPr txBox="1"/>
          <p:nvPr/>
        </p:nvSpPr>
        <p:spPr>
          <a:xfrm>
            <a:off x="337050" y="3419513"/>
            <a:ext cx="90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newstr</a:t>
            </a:r>
            <a:endParaRPr lang="en-SG" sz="2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 bwMode="auto">
          <a:xfrm flipH="1">
            <a:off x="2330662" y="2801971"/>
            <a:ext cx="1071397" cy="464312"/>
          </a:xfrm>
          <a:prstGeom prst="straightConnector1">
            <a:avLst/>
          </a:prstGeom>
          <a:noFill/>
          <a:ln w="19050" cap="sq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36" name="Straight Arrow Connector 135"/>
          <p:cNvCxnSpPr/>
          <p:nvPr/>
        </p:nvCxnSpPr>
        <p:spPr bwMode="auto">
          <a:xfrm flipH="1">
            <a:off x="2947747" y="2801971"/>
            <a:ext cx="1074555" cy="464312"/>
          </a:xfrm>
          <a:prstGeom prst="straightConnector1">
            <a:avLst/>
          </a:prstGeom>
          <a:noFill/>
          <a:ln w="19050" cap="sq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37" name="Straight Arrow Connector 136"/>
          <p:cNvCxnSpPr/>
          <p:nvPr/>
        </p:nvCxnSpPr>
        <p:spPr bwMode="auto">
          <a:xfrm flipH="1">
            <a:off x="3534088" y="2801971"/>
            <a:ext cx="1074555" cy="464312"/>
          </a:xfrm>
          <a:prstGeom prst="straightConnector1">
            <a:avLst/>
          </a:prstGeom>
          <a:noFill/>
          <a:ln w="19050" cap="sq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38" name="Straight Arrow Connector 137"/>
          <p:cNvCxnSpPr/>
          <p:nvPr/>
        </p:nvCxnSpPr>
        <p:spPr bwMode="auto">
          <a:xfrm flipH="1">
            <a:off x="4071365" y="2801971"/>
            <a:ext cx="1555795" cy="464312"/>
          </a:xfrm>
          <a:prstGeom prst="straightConnector1">
            <a:avLst/>
          </a:prstGeom>
          <a:noFill/>
          <a:ln w="19050" cap="sq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39" name="Straight Arrow Connector 138"/>
          <p:cNvCxnSpPr/>
          <p:nvPr/>
        </p:nvCxnSpPr>
        <p:spPr bwMode="auto">
          <a:xfrm flipH="1">
            <a:off x="4839273" y="2801971"/>
            <a:ext cx="1920920" cy="464312"/>
          </a:xfrm>
          <a:prstGeom prst="straightConnector1">
            <a:avLst/>
          </a:prstGeom>
          <a:noFill/>
          <a:ln w="19050" cap="sq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64" name="Content Placeholder 2"/>
          <p:cNvSpPr txBox="1">
            <a:spLocks/>
          </p:cNvSpPr>
          <p:nvPr/>
        </p:nvSpPr>
        <p:spPr bwMode="auto">
          <a:xfrm>
            <a:off x="460738" y="4341745"/>
            <a:ext cx="8229600" cy="177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SG" sz="2800" dirty="0">
                <a:solidFill>
                  <a:schemeClr val="tx1"/>
                </a:solidFill>
              </a:rPr>
              <a:t>A</a:t>
            </a:r>
            <a:r>
              <a:rPr lang="en-SG" sz="2800" dirty="0" smtClean="0">
                <a:solidFill>
                  <a:srgbClr val="C00000"/>
                </a:solidFill>
              </a:rPr>
              <a:t> good algorithm</a:t>
            </a:r>
            <a:r>
              <a:rPr lang="en-SG" sz="2800" dirty="0" smtClean="0">
                <a:solidFill>
                  <a:schemeClr val="tx1"/>
                </a:solidFill>
              </a:rPr>
              <a:t> save your life.</a:t>
            </a:r>
            <a:endParaRPr lang="en-SG" sz="2800" dirty="0">
              <a:solidFill>
                <a:schemeClr val="tx1"/>
              </a:solidFill>
            </a:endParaRPr>
          </a:p>
          <a:p>
            <a:r>
              <a:rPr lang="en-SG" sz="2800" dirty="0" smtClean="0">
                <a:solidFill>
                  <a:srgbClr val="C00000"/>
                </a:solidFill>
              </a:rPr>
              <a:t>Algorithms</a:t>
            </a:r>
            <a:r>
              <a:rPr lang="en-SG" sz="2800" dirty="0" smtClean="0">
                <a:solidFill>
                  <a:schemeClr val="tx1"/>
                </a:solidFill>
              </a:rPr>
              <a:t> come from: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Book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Your experience (practice makes perfect)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97612" y="4151130"/>
            <a:ext cx="2156694" cy="707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We will implement this algorithm</a:t>
            </a:r>
            <a:endParaRPr lang="en-SG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58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Week9 - </a:t>
            </a:r>
            <a:fld id="{D744ECD0-9CB4-48EB-9A4D-0BCA2B3D9F7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92125" y="499266"/>
            <a:ext cx="8215896" cy="6309420"/>
            <a:chOff x="492125" y="904320"/>
            <a:chExt cx="8215896" cy="6309420"/>
          </a:xfrm>
        </p:grpSpPr>
        <p:sp>
          <p:nvSpPr>
            <p:cNvPr id="18435" name="Rectangle 8"/>
            <p:cNvSpPr>
              <a:spLocks noChangeArrowheads="1"/>
            </p:cNvSpPr>
            <p:nvPr/>
          </p:nvSpPr>
          <p:spPr bwMode="auto">
            <a:xfrm>
              <a:off x="492125" y="904320"/>
              <a:ext cx="8215896" cy="630942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string.h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ctype.h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len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index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[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31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],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newstr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[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31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] = {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'\0'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};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"Enter a string (&lt;=30 chars):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latin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fgets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31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</a:rPr>
                <a:t>stdin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len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latin typeface="Courier New" pitchFamily="49" charset="0"/>
                </a:rPr>
                <a:t>)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 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    if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[len-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] ==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'\n'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// clean up '\n' if any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      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[len-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'\0'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endParaRPr lang="en-US" sz="10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  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len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// check updated string length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len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++) {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    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switch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(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toupper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]) ) {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       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case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'A'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: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case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'E'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: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case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'I'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: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case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'O'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: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case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'U'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: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           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break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// skip this vowel in </a:t>
              </a:r>
              <a:r>
                <a:rPr lang="en-US" sz="1600" b="1" dirty="0" err="1">
                  <a:solidFill>
                    <a:srgbClr val="800000"/>
                  </a:solidFill>
                  <a:latin typeface="Courier New" pitchFamily="49" charset="0"/>
                </a:rPr>
                <a:t>newstr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       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default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:  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// copy this non-vowel to </a:t>
              </a:r>
              <a:r>
                <a:rPr lang="en-US" sz="1600" b="1" dirty="0" err="1">
                  <a:solidFill>
                    <a:srgbClr val="800000"/>
                  </a:solidFill>
                  <a:latin typeface="Courier New" pitchFamily="49" charset="0"/>
                </a:rPr>
                <a:t>newstr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              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newstr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[index] =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[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];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               index++;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       }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   }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SG" sz="1600" b="1" dirty="0">
                  <a:solidFill>
                    <a:srgbClr val="000000"/>
                  </a:solidFill>
                  <a:latin typeface="Courier New" pitchFamily="49" charset="0"/>
                </a:rPr>
                <a:t>    </a:t>
              </a:r>
              <a:r>
                <a:rPr lang="en-SG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SG" sz="16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</a:rPr>
                <a:t>"New string: </a:t>
              </a:r>
              <a:r>
                <a:rPr lang="en-SG" sz="1600" b="1" dirty="0">
                  <a:solidFill>
                    <a:srgbClr val="FF0000"/>
                  </a:solidFill>
                  <a:latin typeface="Courier New" pitchFamily="49" charset="0"/>
                </a:rPr>
                <a:t>%s\n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SG" sz="16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SG" sz="1600" b="1" dirty="0" err="1">
                  <a:solidFill>
                    <a:srgbClr val="000000"/>
                  </a:solidFill>
                  <a:latin typeface="Courier New" pitchFamily="49" charset="0"/>
                </a:rPr>
                <a:t>newstr</a:t>
              </a:r>
              <a:r>
                <a:rPr lang="en-SG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19138" algn="l"/>
                  <a:tab pos="1073150" algn="l"/>
                  <a:tab pos="1438275" algn="l"/>
                  <a:tab pos="1792288" algn="l"/>
                  <a:tab pos="2157413" algn="l"/>
                </a:tabLst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  <a:endParaRPr lang="en-US" sz="16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10041" y="6949979"/>
              <a:ext cx="1794081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Week9_RemoveVowels.c</a:t>
              </a:r>
              <a:endParaRPr lang="en-SG" sz="1100" dirty="0"/>
            </a:p>
          </p:txBody>
        </p:sp>
      </p:grpSp>
      <p:sp>
        <p:nvSpPr>
          <p:cNvPr id="6" name="Line Callout 2 (Border and Accent Bar) 5"/>
          <p:cNvSpPr/>
          <p:nvPr/>
        </p:nvSpPr>
        <p:spPr bwMode="auto">
          <a:xfrm>
            <a:off x="4087626" y="658413"/>
            <a:ext cx="3280738" cy="584775"/>
          </a:xfrm>
          <a:prstGeom prst="accentBorderCallout2">
            <a:avLst>
              <a:gd name="adj1" fmla="val 17455"/>
              <a:gd name="adj2" fmla="val -4740"/>
              <a:gd name="adj3" fmla="val 18750"/>
              <a:gd name="adj4" fmla="val -16667"/>
              <a:gd name="adj5" fmla="val 35249"/>
              <a:gd name="adj6" fmla="val -34967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/>
              <a:t>Need to include </a:t>
            </a:r>
            <a:r>
              <a:rPr lang="en-US" sz="1600" dirty="0">
                <a:solidFill>
                  <a:srgbClr val="C00000"/>
                </a:solidFill>
              </a:rPr>
              <a:t>&lt;</a:t>
            </a:r>
            <a:r>
              <a:rPr lang="en-US" sz="1600" dirty="0" err="1">
                <a:solidFill>
                  <a:srgbClr val="C00000"/>
                </a:solidFill>
              </a:rPr>
              <a:t>string.h</a:t>
            </a:r>
            <a:r>
              <a:rPr lang="en-US" sz="1600" dirty="0">
                <a:solidFill>
                  <a:srgbClr val="C00000"/>
                </a:solidFill>
              </a:rPr>
              <a:t>&gt;</a:t>
            </a:r>
            <a:r>
              <a:rPr lang="en-SG" sz="1600" dirty="0">
                <a:solidFill>
                  <a:srgbClr val="C00000"/>
                </a:solidFill>
              </a:rPr>
              <a:t> </a:t>
            </a:r>
            <a:r>
              <a:rPr lang="en-SG" sz="1600" dirty="0"/>
              <a:t>to use string functions such as </a:t>
            </a:r>
            <a:r>
              <a:rPr lang="en-SG" sz="1600" dirty="0" err="1" smtClean="0">
                <a:solidFill>
                  <a:srgbClr val="C00000"/>
                </a:solidFill>
              </a:rPr>
              <a:t>strlen</a:t>
            </a:r>
            <a:r>
              <a:rPr lang="en-SG" sz="1600" dirty="0" smtClean="0">
                <a:solidFill>
                  <a:srgbClr val="C00000"/>
                </a:solidFill>
              </a:rPr>
              <a:t>()</a:t>
            </a:r>
            <a:r>
              <a:rPr lang="en-SG" sz="1600" dirty="0" smtClean="0"/>
              <a:t>.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9938" y="1650998"/>
            <a:ext cx="1393395" cy="40011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Q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Why 31?</a:t>
            </a:r>
            <a:endParaRPr lang="en-SG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85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09036"/>
          </a:xfrm>
        </p:spPr>
        <p:txBody>
          <a:bodyPr>
            <a:spAutoFit/>
          </a:bodyPr>
          <a:lstStyle/>
          <a:p>
            <a:r>
              <a:rPr lang="en-US" kern="1200" dirty="0">
                <a:solidFill>
                  <a:schemeClr val="tx1"/>
                </a:solidFill>
              </a:rPr>
              <a:t>Write a program </a:t>
            </a:r>
            <a:r>
              <a:rPr lang="en-US" kern="1200" dirty="0"/>
              <a:t>Week9_Fill.c</a:t>
            </a:r>
            <a:r>
              <a:rPr lang="en-US" kern="1200" dirty="0">
                <a:solidFill>
                  <a:schemeClr val="tx1"/>
                </a:solidFill>
              </a:rPr>
              <a:t> to print out duplicated copies of a string entered by user, up to a total of 40 characters output.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length of input string is between 1 and 10.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Skeleton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</a:rPr>
              <a:t>Sample run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C00000"/>
                </a:solidFill>
              </a:rPr>
              <a:t>Thinking</a:t>
            </a:r>
            <a:r>
              <a:rPr lang="en-US" dirty="0" smtClean="0">
                <a:solidFill>
                  <a:schemeClr val="tx1"/>
                </a:solidFill>
              </a:rPr>
              <a:t>: how many copies of the string to print out?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Exercise #2: Fill Strings</a:t>
            </a:r>
            <a:endParaRPr lang="en-SG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3888" y="4126594"/>
            <a:ext cx="7123814" cy="64633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SG" sz="1800" dirty="0">
                <a:solidFill>
                  <a:srgbClr val="000000"/>
                </a:solidFill>
              </a:rPr>
              <a:t>Enter a string (between 1 and 10 characters): </a:t>
            </a:r>
            <a:r>
              <a:rPr lang="en-US" sz="1800" dirty="0" smtClean="0">
                <a:solidFill>
                  <a:srgbClr val="0000FF"/>
                </a:solidFill>
              </a:rPr>
              <a:t>AB</a:t>
            </a:r>
            <a:endParaRPr lang="en-US" sz="18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SG" sz="1800" dirty="0" smtClean="0"/>
              <a:t>ABABABABABABABABABABABABABABABABABABABAB</a:t>
            </a:r>
            <a:endParaRPr lang="en-US" sz="1800" dirty="0"/>
          </a:p>
        </p:txBody>
      </p:sp>
      <p:sp>
        <p:nvSpPr>
          <p:cNvPr id="11" name="TextBox 16"/>
          <p:cNvSpPr txBox="1"/>
          <p:nvPr/>
        </p:nvSpPr>
        <p:spPr>
          <a:xfrm>
            <a:off x="2481319" y="3066232"/>
            <a:ext cx="4280981" cy="338554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cs typeface="Courier New" pitchFamily="49" charset="0"/>
              </a:defRPr>
            </a:lvl1pPr>
          </a:lstStyle>
          <a:p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</a:rPr>
              <a:t>cp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~cs1010/lecture/</a:t>
            </a:r>
            <a:r>
              <a:rPr lang="en-GB" sz="1600" b="1" dirty="0" smtClean="0">
                <a:solidFill>
                  <a:srgbClr val="000000"/>
                </a:solidFill>
                <a:latin typeface="Courier New" pitchFamily="49" charset="0"/>
              </a:rPr>
              <a:t>Week9_Fill.c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7426" y="4938240"/>
            <a:ext cx="7123814" cy="64633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SG" sz="1800" dirty="0">
                <a:solidFill>
                  <a:srgbClr val="000000"/>
                </a:solidFill>
              </a:rPr>
              <a:t>Enter a string (between 1 and 10 characters): </a:t>
            </a:r>
            <a:r>
              <a:rPr lang="en-US" sz="1800" dirty="0" err="1" smtClean="0">
                <a:solidFill>
                  <a:srgbClr val="0000FF"/>
                </a:solidFill>
              </a:rPr>
              <a:t>abc</a:t>
            </a:r>
            <a:endParaRPr lang="en-US" sz="18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SG" sz="1800" dirty="0" err="1"/>
              <a:t>abcabcabcabcabcabcabcabcabcabcabcabcabc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0765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Exercise #2: Reference Solution</a:t>
            </a:r>
            <a:endParaRPr lang="en-SG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74158" y="1458473"/>
            <a:ext cx="7953153" cy="4770537"/>
            <a:chOff x="-23115" y="1011893"/>
            <a:chExt cx="4440214" cy="4770537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-23115" y="1011893"/>
              <a:ext cx="4440214" cy="47705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 smtClean="0">
                  <a:latin typeface="Courier New" pitchFamily="49" charset="0"/>
                </a:rPr>
                <a:t>)</a:t>
              </a:r>
            </a:p>
            <a:p>
              <a:pPr marL="342900" indent="-342900">
                <a:defRPr/>
              </a:pPr>
              <a:r>
                <a:rPr lang="en-US" sz="1600" b="1" dirty="0" smtClean="0">
                  <a:latin typeface="Courier New" pitchFamily="49" charset="0"/>
                </a:rPr>
                <a:t>{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    </a:t>
              </a:r>
              <a:r>
                <a:rPr lang="en-US" sz="1600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 err="1" smtClean="0">
                  <a:latin typeface="Courier New" pitchFamily="49" charset="0"/>
                </a:rPr>
                <a:t>str</a:t>
              </a:r>
              <a:r>
                <a:rPr lang="en-US" sz="1600" b="1" dirty="0" smtClean="0">
                  <a:latin typeface="Courier New" pitchFamily="49" charset="0"/>
                </a:rPr>
                <a:t>[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  <a:r>
                <a:rPr lang="en-US" sz="1600" b="1" dirty="0" smtClean="0">
                  <a:latin typeface="Courier New" pitchFamily="49" charset="0"/>
                </a:rPr>
                <a:t>+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>
                  <a:latin typeface="Courier New" pitchFamily="49" charset="0"/>
                </a:rPr>
                <a:t>], </a:t>
              </a:r>
              <a:r>
                <a:rPr lang="en-US" sz="1600" b="1" dirty="0" err="1">
                  <a:latin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</a:rPr>
                <a:t>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</a:rPr>
                <a:t>, </a:t>
              </a:r>
              <a:r>
                <a:rPr lang="en-US" sz="1600" b="1" dirty="0" err="1" smtClean="0">
                  <a:latin typeface="Courier New" pitchFamily="49" charset="0"/>
                </a:rPr>
                <a:t>len</a:t>
              </a:r>
              <a:r>
                <a:rPr lang="en-US" sz="1600" b="1" dirty="0" smtClean="0">
                  <a:latin typeface="Courier New" pitchFamily="49" charset="0"/>
                </a:rPr>
                <a:t>, copy;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</a:t>
              </a:r>
              <a:r>
                <a:rPr lang="en-US" sz="1600" b="1" dirty="0" smtClean="0">
                  <a:latin typeface="Courier New" pitchFamily="49" charset="0"/>
                </a:rPr>
                <a:t>  </a:t>
              </a:r>
              <a:r>
                <a:rPr lang="en-US" sz="1600" b="1" dirty="0" err="1" smtClean="0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"Enter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</a:rPr>
                <a:t>a string (between 1 and 10 characters):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 smtClean="0">
                  <a:latin typeface="Courier New" pitchFamily="49" charset="0"/>
                </a:rPr>
                <a:t>    </a:t>
              </a:r>
              <a:r>
                <a:rPr lang="en-US" sz="1600" b="1" dirty="0" err="1" smtClean="0">
                  <a:latin typeface="Courier New" pitchFamily="49" charset="0"/>
                </a:rPr>
                <a:t>fgets</a:t>
              </a:r>
              <a:r>
                <a:rPr lang="en-US" sz="1600" b="1" dirty="0" smtClean="0">
                  <a:latin typeface="Courier New" pitchFamily="49" charset="0"/>
                </a:rPr>
                <a:t>(</a:t>
              </a:r>
              <a:r>
                <a:rPr lang="en-US" sz="1600" b="1" dirty="0" err="1" smtClean="0">
                  <a:latin typeface="Courier New" pitchFamily="49" charset="0"/>
                </a:rPr>
                <a:t>str</a:t>
              </a:r>
              <a:r>
                <a:rPr lang="en-US" sz="1600" b="1" dirty="0" smtClean="0">
                  <a:latin typeface="Courier New" pitchFamily="49" charset="0"/>
                </a:rPr>
                <a:t>,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b="1" dirty="0" smtClean="0"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stdin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  <a:endParaRPr lang="en-US" sz="1600" b="1" dirty="0" smtClean="0">
                <a:solidFill>
                  <a:srgbClr val="8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</a:rPr>
                <a:t>   </a:t>
              </a:r>
              <a:r>
                <a:rPr lang="en-US" sz="1600" b="1" dirty="0" err="1" smtClean="0">
                  <a:latin typeface="Courier New" pitchFamily="49" charset="0"/>
                </a:rPr>
                <a:t>len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</a:rPr>
                <a:t>= </a:t>
              </a:r>
              <a:r>
                <a:rPr lang="en-US" sz="1600" b="1" dirty="0" err="1">
                  <a:latin typeface="Courier New" pitchFamily="49" charset="0"/>
                </a:rPr>
                <a:t>strlen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</a:rPr>
                <a:t>str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</a:t>
              </a:r>
              <a:r>
                <a:rPr lang="en-US" sz="1600" b="1" dirty="0" smtClean="0">
                  <a:latin typeface="Courier New" pitchFamily="49" charset="0"/>
                </a:rPr>
                <a:t>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</a:rPr>
                <a:t>str</a:t>
              </a:r>
              <a:r>
                <a:rPr lang="en-US" sz="1600" b="1" dirty="0">
                  <a:latin typeface="Courier New" pitchFamily="49" charset="0"/>
                </a:rPr>
                <a:t>[len-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latin typeface="Courier New" pitchFamily="49" charset="0"/>
                </a:rPr>
                <a:t>] ==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'\n'</a:t>
              </a:r>
              <a:r>
                <a:rPr lang="en-US" sz="1600" b="1" dirty="0">
                  <a:latin typeface="Courier New" pitchFamily="49" charset="0"/>
                </a:rPr>
                <a:t>)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</a:t>
              </a:r>
              <a:r>
                <a:rPr lang="en-US" sz="1600" b="1" dirty="0" smtClean="0">
                  <a:latin typeface="Courier New" pitchFamily="49" charset="0"/>
                </a:rPr>
                <a:t>      </a:t>
              </a:r>
              <a:r>
                <a:rPr lang="en-US" sz="1600" b="1" dirty="0" err="1" smtClean="0">
                  <a:latin typeface="Courier New" pitchFamily="49" charset="0"/>
                </a:rPr>
                <a:t>str</a:t>
              </a:r>
              <a:r>
                <a:rPr lang="en-US" sz="1600" b="1" dirty="0" smtClean="0">
                  <a:latin typeface="Courier New" pitchFamily="49" charset="0"/>
                </a:rPr>
                <a:t>[len-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latin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'\0'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 smtClean="0">
                  <a:latin typeface="Courier New" pitchFamily="49" charset="0"/>
                </a:rPr>
                <a:t>    </a:t>
              </a:r>
              <a:r>
                <a:rPr lang="en-US" sz="1600" b="1" dirty="0" err="1">
                  <a:latin typeface="Courier New" pitchFamily="49" charset="0"/>
                </a:rPr>
                <a:t>len</a:t>
              </a:r>
              <a:r>
                <a:rPr lang="en-US" sz="1600" b="1" dirty="0">
                  <a:latin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</a:rPr>
                <a:t>strlen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</a:rPr>
                <a:t>str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</a:rPr>
                <a:t>   copy </a:t>
              </a:r>
              <a:r>
                <a:rPr lang="en-US" sz="1600" b="1" dirty="0">
                  <a:latin typeface="Courier New" pitchFamily="49" charset="0"/>
                </a:rPr>
                <a:t>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sz="1600" b="1" dirty="0" smtClean="0">
                  <a:latin typeface="Courier New" pitchFamily="49" charset="0"/>
                </a:rPr>
                <a:t>/</a:t>
              </a:r>
              <a:r>
                <a:rPr lang="en-US" sz="1600" b="1" dirty="0" err="1" smtClean="0">
                  <a:latin typeface="Courier New" pitchFamily="49" charset="0"/>
                </a:rPr>
                <a:t>len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for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</a:rPr>
                <a:t>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</a:rPr>
                <a:t>; </a:t>
              </a:r>
              <a:r>
                <a:rPr lang="en-US" sz="1600" b="1" dirty="0" err="1">
                  <a:latin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</a:rPr>
                <a:t>&lt;copy; </a:t>
              </a:r>
              <a:r>
                <a:rPr lang="en-US" sz="1600" b="1" dirty="0" err="1">
                  <a:latin typeface="Courier New" pitchFamily="49" charset="0"/>
                </a:rPr>
                <a:t>i</a:t>
              </a:r>
              <a:r>
                <a:rPr lang="en-US" sz="1600" b="1" dirty="0">
                  <a:latin typeface="Courier New" pitchFamily="49" charset="0"/>
                </a:rPr>
                <a:t>++)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  </a:t>
              </a:r>
              <a:r>
                <a:rPr lang="en-US" sz="1600" b="1" dirty="0" smtClean="0">
                  <a:latin typeface="Courier New" pitchFamily="49" charset="0"/>
                </a:rPr>
                <a:t>     </a:t>
              </a:r>
              <a:r>
                <a:rPr lang="en-US" sz="1600" b="1" dirty="0" err="1" smtClean="0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%s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</a:rPr>
                <a:t>, </a:t>
              </a:r>
              <a:r>
                <a:rPr lang="en-US" sz="1600" b="1" dirty="0" err="1">
                  <a:latin typeface="Courier New" pitchFamily="49" charset="0"/>
                </a:rPr>
                <a:t>str</a:t>
              </a:r>
              <a:r>
                <a:rPr lang="en-US" sz="1600" b="1" dirty="0" smtClean="0"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r>
                <a:rPr lang="en-US" sz="1600" b="1" dirty="0" smtClean="0">
                  <a:latin typeface="Courier New" pitchFamily="49" charset="0"/>
                </a:rPr>
                <a:t>    </a:t>
              </a:r>
              <a:r>
                <a:rPr lang="en-US" sz="1600" b="1" dirty="0" err="1" smtClean="0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</a:rPr>
                <a:t>   </a:t>
              </a:r>
              <a:r>
                <a:rPr lang="en-US" sz="1600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 smtClean="0"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}</a:t>
              </a:r>
              <a:endParaRPr lang="en-US" sz="1600" b="1" dirty="0" smtClean="0">
                <a:latin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58375" y="1011893"/>
              <a:ext cx="555048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Week9_Fill.c</a:t>
              </a:r>
              <a:endParaRPr lang="en-SG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3574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39787" y="1898248"/>
            <a:ext cx="5165797" cy="4524315"/>
            <a:chOff x="739787" y="1898248"/>
            <a:chExt cx="5165797" cy="4524315"/>
          </a:xfrm>
        </p:grpSpPr>
        <p:sp>
          <p:nvSpPr>
            <p:cNvPr id="10" name="TextBox 9"/>
            <p:cNvSpPr txBox="1"/>
            <p:nvPr/>
          </p:nvSpPr>
          <p:spPr>
            <a:xfrm>
              <a:off x="739787" y="1898248"/>
              <a:ext cx="5162309" cy="452431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'l'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'e'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"Length =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%s\n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781558" y="1898248"/>
              <a:ext cx="1124026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Week9_Error.c</a:t>
              </a:r>
              <a:endParaRPr lang="en-SG" sz="11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00535" y="3855063"/>
            <a:ext cx="3715500" cy="1138773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 correct way is to add the following: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or write,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"apple"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94614" y="5789271"/>
            <a:ext cx="5449656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%s and string functions work only on </a:t>
            </a:r>
            <a:r>
              <a:rPr lang="en-US" sz="2000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truely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strings.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Character </a:t>
            </a:r>
            <a:r>
              <a:rPr lang="en-GB" dirty="0">
                <a:cs typeface="Arial" charset="0"/>
              </a:rPr>
              <a:t>Array </a:t>
            </a:r>
            <a:r>
              <a:rPr lang="en-GB" dirty="0" smtClean="0">
                <a:cs typeface="Arial" charset="0"/>
              </a:rPr>
              <a:t>w/o Terminator </a:t>
            </a:r>
            <a:r>
              <a:rPr lang="en-GB" dirty="0" smtClean="0">
                <a:solidFill>
                  <a:srgbClr val="FF0000"/>
                </a:solidFill>
                <a:cs typeface="Arial" charset="0"/>
              </a:rPr>
              <a:t>'\0'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3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303978" y="1691304"/>
            <a:ext cx="2216920" cy="958374"/>
            <a:chOff x="5061273" y="2342909"/>
            <a:chExt cx="2216920" cy="958374"/>
          </a:xfrm>
        </p:grpSpPr>
        <p:sp>
          <p:nvSpPr>
            <p:cNvPr id="13" name="TextBox 12"/>
            <p:cNvSpPr txBox="1"/>
            <p:nvPr/>
          </p:nvSpPr>
          <p:spPr>
            <a:xfrm>
              <a:off x="5061273" y="2342909"/>
              <a:ext cx="2216920" cy="36933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  <a:cs typeface="Calibri" pitchFamily="34" charset="0"/>
                </a:rPr>
                <a:t>One possible output: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61273" y="2716508"/>
              <a:ext cx="2216920" cy="584775"/>
            </a:xfrm>
            <a:prstGeom prst="rect">
              <a:avLst/>
            </a:prstGeom>
            <a:ln w="19050">
              <a:solidFill>
                <a:srgbClr val="8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9933FF"/>
                  </a:solidFill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SG" dirty="0"/>
                <a:t>Length = 8</a:t>
              </a:r>
            </a:p>
            <a:p>
              <a:r>
                <a:rPr lang="en-SG" dirty="0" err="1"/>
                <a:t>str</a:t>
              </a:r>
              <a:r>
                <a:rPr lang="en-SG" dirty="0"/>
                <a:t> = </a:t>
              </a:r>
              <a:r>
                <a:rPr lang="en-SG" dirty="0" err="1"/>
                <a:t>apple¿øp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49141" y="3219418"/>
            <a:ext cx="4282894" cy="369332"/>
            <a:chOff x="4562253" y="3688550"/>
            <a:chExt cx="4282894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4562253" y="3688550"/>
              <a:ext cx="432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87264" y="3688550"/>
              <a:ext cx="432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21800" y="3688550"/>
              <a:ext cx="432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6811" y="3688550"/>
              <a:ext cx="432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76887" y="3688550"/>
              <a:ext cx="432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1897" y="3688550"/>
              <a:ext cx="432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29822" y="3688550"/>
              <a:ext cx="432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54833" y="3688550"/>
              <a:ext cx="432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89369" y="3688550"/>
              <a:ext cx="432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13147" y="3688550"/>
              <a:ext cx="432000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?</a:t>
              </a:r>
              <a:endParaRPr lang="en-SG" dirty="0"/>
            </a:p>
          </p:txBody>
        </p:sp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665"/>
          </a:xfrm>
        </p:spPr>
        <p:txBody>
          <a:bodyPr>
            <a:spAutoFit/>
          </a:bodyPr>
          <a:lstStyle/>
          <a:p>
            <a:r>
              <a:rPr lang="en-US" dirty="0"/>
              <a:t>What is the output of this code</a:t>
            </a:r>
            <a:r>
              <a:rPr lang="en-US" dirty="0" smtClean="0"/>
              <a:t>?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String </a:t>
            </a:r>
            <a:r>
              <a:rPr lang="en-GB" dirty="0">
                <a:cs typeface="Arial" charset="0"/>
              </a:rPr>
              <a:t>Functions (</a:t>
            </a:r>
            <a:r>
              <a:rPr lang="en-GB" dirty="0" smtClean="0">
                <a:cs typeface="Arial" charset="0"/>
              </a:rPr>
              <a:t>1/5)</a:t>
            </a:r>
            <a:endParaRPr lang="en-SG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938992"/>
          </a:xfrm>
        </p:spPr>
        <p:txBody>
          <a:bodyPr>
            <a:spAutoFit/>
          </a:bodyPr>
          <a:lstStyle/>
          <a:p>
            <a:r>
              <a:rPr lang="en-US" dirty="0"/>
              <a:t>C provides a library of string </a:t>
            </a:r>
            <a:r>
              <a:rPr lang="en-US" dirty="0" smtClean="0"/>
              <a:t>functions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Must include </a:t>
            </a:r>
            <a:r>
              <a:rPr lang="en-US" dirty="0">
                <a:solidFill>
                  <a:srgbClr val="006600"/>
                </a:solidFill>
              </a:rPr>
              <a:t>&lt;</a:t>
            </a:r>
            <a:r>
              <a:rPr lang="en-US" dirty="0" err="1">
                <a:solidFill>
                  <a:srgbClr val="006600"/>
                </a:solidFill>
              </a:rPr>
              <a:t>string.h</a:t>
            </a:r>
            <a:r>
              <a:rPr lang="en-US" dirty="0" smtClean="0">
                <a:solidFill>
                  <a:srgbClr val="006600"/>
                </a:solidFill>
              </a:rPr>
              <a:t>&gt;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www.elook.org/programming/c/stdstring.html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www.cs.cf.ac.uk/Dave/C/node19.html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and other links you can find on the </a:t>
            </a:r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7" name="Rectangle 81"/>
          <p:cNvSpPr>
            <a:spLocks noChangeArrowheads="1"/>
          </p:cNvSpPr>
          <p:nvPr/>
        </p:nvSpPr>
        <p:spPr bwMode="auto">
          <a:xfrm>
            <a:off x="1322367" y="4456957"/>
            <a:ext cx="4334414" cy="646331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s[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12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"Matthew Ho"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(s) 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92631" y="5237159"/>
            <a:ext cx="6808353" cy="768722"/>
            <a:chOff x="1926426" y="2320298"/>
            <a:chExt cx="6808353" cy="768722"/>
          </a:xfrm>
        </p:grpSpPr>
        <p:grpSp>
          <p:nvGrpSpPr>
            <p:cNvPr id="10" name="Group 9"/>
            <p:cNvGrpSpPr/>
            <p:nvPr/>
          </p:nvGrpSpPr>
          <p:grpSpPr>
            <a:xfrm>
              <a:off x="1926426" y="2320298"/>
              <a:ext cx="6808353" cy="343081"/>
              <a:chOff x="1750092" y="2725738"/>
              <a:chExt cx="6808353" cy="343081"/>
            </a:xfrm>
          </p:grpSpPr>
          <p:sp>
            <p:nvSpPr>
              <p:cNvPr id="24" name="TextBox 19"/>
              <p:cNvSpPr txBox="1">
                <a:spLocks noChangeArrowheads="1"/>
              </p:cNvSpPr>
              <p:nvPr/>
            </p:nvSpPr>
            <p:spPr bwMode="auto">
              <a:xfrm>
                <a:off x="1750092" y="2728270"/>
                <a:ext cx="943367" cy="338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 smtClean="0"/>
                  <a:t>s[0</a:t>
                </a:r>
                <a:r>
                  <a:rPr lang="en-US" sz="1600" dirty="0"/>
                  <a:t>]</a:t>
                </a:r>
              </a:p>
            </p:txBody>
          </p:sp>
          <p:sp>
            <p:nvSpPr>
              <p:cNvPr id="25" name="TextBox 20"/>
              <p:cNvSpPr txBox="1">
                <a:spLocks noChangeArrowheads="1"/>
              </p:cNvSpPr>
              <p:nvPr/>
            </p:nvSpPr>
            <p:spPr bwMode="auto">
              <a:xfrm>
                <a:off x="2557075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[1]</a:t>
                </a:r>
              </a:p>
            </p:txBody>
          </p:sp>
          <p:sp>
            <p:nvSpPr>
              <p:cNvPr id="26" name="TextBox 21"/>
              <p:cNvSpPr txBox="1">
                <a:spLocks noChangeArrowheads="1"/>
              </p:cNvSpPr>
              <p:nvPr/>
            </p:nvSpPr>
            <p:spPr bwMode="auto">
              <a:xfrm>
                <a:off x="3117855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[2]</a:t>
                </a:r>
              </a:p>
            </p:txBody>
          </p:sp>
          <p:sp>
            <p:nvSpPr>
              <p:cNvPr id="27" name="TextBox 22"/>
              <p:cNvSpPr txBox="1">
                <a:spLocks noChangeArrowheads="1"/>
              </p:cNvSpPr>
              <p:nvPr/>
            </p:nvSpPr>
            <p:spPr bwMode="auto">
              <a:xfrm>
                <a:off x="364158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[3]</a:t>
                </a:r>
              </a:p>
            </p:txBody>
          </p:sp>
          <p:sp>
            <p:nvSpPr>
              <p:cNvPr id="28" name="TextBox 23"/>
              <p:cNvSpPr txBox="1">
                <a:spLocks noChangeArrowheads="1"/>
              </p:cNvSpPr>
              <p:nvPr/>
            </p:nvSpPr>
            <p:spPr bwMode="auto">
              <a:xfrm>
                <a:off x="420785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[4]</a:t>
                </a:r>
              </a:p>
            </p:txBody>
          </p:sp>
          <p:sp>
            <p:nvSpPr>
              <p:cNvPr id="29" name="TextBox 24"/>
              <p:cNvSpPr txBox="1">
                <a:spLocks noChangeArrowheads="1"/>
              </p:cNvSpPr>
              <p:nvPr/>
            </p:nvSpPr>
            <p:spPr bwMode="auto">
              <a:xfrm>
                <a:off x="475285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[5]</a:t>
                </a:r>
              </a:p>
            </p:txBody>
          </p:sp>
          <p:sp>
            <p:nvSpPr>
              <p:cNvPr id="30" name="TextBox 25"/>
              <p:cNvSpPr txBox="1">
                <a:spLocks noChangeArrowheads="1"/>
              </p:cNvSpPr>
              <p:nvPr/>
            </p:nvSpPr>
            <p:spPr bwMode="auto">
              <a:xfrm>
                <a:off x="528334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[6]</a:t>
                </a:r>
              </a:p>
            </p:txBody>
          </p:sp>
          <p:sp>
            <p:nvSpPr>
              <p:cNvPr id="31" name="TextBox 26"/>
              <p:cNvSpPr txBox="1">
                <a:spLocks noChangeArrowheads="1"/>
              </p:cNvSpPr>
              <p:nvPr/>
            </p:nvSpPr>
            <p:spPr bwMode="auto">
              <a:xfrm>
                <a:off x="583298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[7]</a:t>
                </a:r>
              </a:p>
            </p:txBody>
          </p:sp>
          <p:sp>
            <p:nvSpPr>
              <p:cNvPr id="32" name="TextBox 38"/>
              <p:cNvSpPr txBox="1">
                <a:spLocks noChangeArrowheads="1"/>
              </p:cNvSpPr>
              <p:nvPr/>
            </p:nvSpPr>
            <p:spPr bwMode="auto">
              <a:xfrm>
                <a:off x="638223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[8]</a:t>
                </a:r>
              </a:p>
            </p:txBody>
          </p:sp>
          <p:sp>
            <p:nvSpPr>
              <p:cNvPr id="33" name="TextBox 39"/>
              <p:cNvSpPr txBox="1">
                <a:spLocks noChangeArrowheads="1"/>
              </p:cNvSpPr>
              <p:nvPr/>
            </p:nvSpPr>
            <p:spPr bwMode="auto">
              <a:xfrm>
                <a:off x="691761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[9]</a:t>
                </a:r>
              </a:p>
            </p:txBody>
          </p:sp>
          <p:sp>
            <p:nvSpPr>
              <p:cNvPr id="34" name="TextBox 39"/>
              <p:cNvSpPr txBox="1">
                <a:spLocks noChangeArrowheads="1"/>
              </p:cNvSpPr>
              <p:nvPr/>
            </p:nvSpPr>
            <p:spPr bwMode="auto">
              <a:xfrm>
                <a:off x="7407563" y="2725738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[10]</a:t>
                </a:r>
                <a:endParaRPr lang="en-US" sz="1600" dirty="0"/>
              </a:p>
            </p:txBody>
          </p:sp>
          <p:sp>
            <p:nvSpPr>
              <p:cNvPr id="35" name="TextBox 39"/>
              <p:cNvSpPr txBox="1">
                <a:spLocks noChangeArrowheads="1"/>
              </p:cNvSpPr>
              <p:nvPr/>
            </p:nvSpPr>
            <p:spPr bwMode="auto">
              <a:xfrm>
                <a:off x="7989168" y="2727667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[11]</a:t>
                </a:r>
                <a:endParaRPr lang="en-US" sz="16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127348" y="2719688"/>
              <a:ext cx="6598381" cy="369332"/>
              <a:chOff x="2127348" y="2719688"/>
              <a:chExt cx="6598381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27348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</a:t>
                </a:r>
                <a:endParaRPr lang="en-SG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67104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endParaRPr lang="en-SG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22692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</a:t>
                </a:r>
                <a:endParaRPr lang="en-SG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70618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</a:t>
                </a:r>
                <a:endParaRPr lang="en-SG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20792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</a:t>
                </a:r>
                <a:endParaRPr lang="en-SG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64486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</a:t>
                </a:r>
                <a:endParaRPr lang="en-SG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11909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</a:t>
                </a:r>
                <a:endParaRPr lang="en-SG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955604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SG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51148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</a:t>
                </a:r>
                <a:endParaRPr lang="en-SG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06736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</a:t>
                </a:r>
                <a:endParaRPr lang="en-SG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1721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17309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</p:grpSp>
      </p:grpSp>
      <p:sp>
        <p:nvSpPr>
          <p:cNvPr id="36" name="Content Placeholder 3"/>
          <p:cNvSpPr txBox="1">
            <a:spLocks/>
          </p:cNvSpPr>
          <p:nvPr/>
        </p:nvSpPr>
        <p:spPr bwMode="auto">
          <a:xfrm>
            <a:off x="457200" y="3577403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b="1" kern="1200" dirty="0" err="1" smtClean="0">
                <a:solidFill>
                  <a:srgbClr val="CC6600"/>
                </a:solidFill>
                <a:cs typeface="Calibri" pitchFamily="34" charset="0"/>
              </a:rPr>
              <a:t>strlen</a:t>
            </a:r>
            <a:r>
              <a:rPr lang="en-US" b="1" kern="1200" dirty="0" smtClean="0">
                <a:solidFill>
                  <a:srgbClr val="CC6600"/>
                </a:solidFill>
                <a:cs typeface="Calibri" pitchFamily="34" charset="0"/>
              </a:rPr>
              <a:t> (s)</a:t>
            </a:r>
          </a:p>
          <a:p>
            <a:pPr lvl="1">
              <a:buFont typeface="Wingdings" pitchFamily="2" charset="2"/>
              <a:buChar char="q"/>
            </a:pPr>
            <a:r>
              <a:rPr lang="en-SG" dirty="0" smtClean="0"/>
              <a:t>Return the number of chars in </a:t>
            </a:r>
            <a:r>
              <a:rPr lang="en-SG" i="1" dirty="0" smtClean="0">
                <a:solidFill>
                  <a:srgbClr val="0000FF"/>
                </a:solidFill>
              </a:rPr>
              <a:t>s</a:t>
            </a:r>
            <a:r>
              <a:rPr lang="en-SG" dirty="0" smtClean="0"/>
              <a:t>, excluding the null character.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9501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505301"/>
          </a:xfrm>
        </p:spPr>
        <p:txBody>
          <a:bodyPr>
            <a:spAutoFit/>
          </a:bodyPr>
          <a:lstStyle/>
          <a:p>
            <a:r>
              <a:rPr lang="en-US" b="1" kern="1200" dirty="0" smtClean="0">
                <a:solidFill>
                  <a:srgbClr val="CC6600"/>
                </a:solidFill>
                <a:cs typeface="Calibri" pitchFamily="34" charset="0"/>
              </a:rPr>
              <a:t>strcmp (</a:t>
            </a:r>
            <a:r>
              <a:rPr lang="en-US" b="1" kern="1200" dirty="0">
                <a:solidFill>
                  <a:srgbClr val="CC6600"/>
                </a:solidFill>
                <a:cs typeface="Calibri" pitchFamily="34" charset="0"/>
              </a:rPr>
              <a:t>s1, s2</a:t>
            </a:r>
            <a:r>
              <a:rPr lang="en-US" b="1" kern="1200" dirty="0" smtClean="0">
                <a:solidFill>
                  <a:srgbClr val="CC6600"/>
                </a:solidFill>
                <a:cs typeface="Calibri" pitchFamily="34" charset="0"/>
              </a:rPr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Compare </a:t>
            </a:r>
            <a:r>
              <a:rPr lang="en-US" i="1" dirty="0">
                <a:solidFill>
                  <a:srgbClr val="0000FF"/>
                </a:solidFill>
              </a:rPr>
              <a:t>s1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s2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 smtClean="0"/>
              <a:t>character by character, from left to right. Comparison stops once a difference is found or reach the end.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Return</a:t>
            </a:r>
          </a:p>
          <a:p>
            <a:pPr lvl="2"/>
            <a:r>
              <a:rPr lang="en-SG" dirty="0"/>
              <a:t>a </a:t>
            </a:r>
            <a:r>
              <a:rPr lang="en-SG" dirty="0">
                <a:solidFill>
                  <a:srgbClr val="C00000"/>
                </a:solidFill>
              </a:rPr>
              <a:t>negative integer </a:t>
            </a:r>
            <a:r>
              <a:rPr lang="en-SG" dirty="0"/>
              <a:t>if </a:t>
            </a:r>
            <a:r>
              <a:rPr lang="en-SG" i="1" dirty="0">
                <a:solidFill>
                  <a:srgbClr val="0000FF"/>
                </a:solidFill>
              </a:rPr>
              <a:t>s1</a:t>
            </a:r>
            <a:r>
              <a:rPr lang="en-SG" dirty="0"/>
              <a:t> is </a:t>
            </a:r>
            <a:r>
              <a:rPr lang="en-SG" dirty="0" smtClean="0"/>
              <a:t>less </a:t>
            </a:r>
            <a:r>
              <a:rPr lang="en-SG" dirty="0"/>
              <a:t>than </a:t>
            </a:r>
            <a:r>
              <a:rPr lang="en-SG" i="1" dirty="0">
                <a:solidFill>
                  <a:srgbClr val="0000FF"/>
                </a:solidFill>
              </a:rPr>
              <a:t>s2</a:t>
            </a:r>
            <a:r>
              <a:rPr lang="en-SG" dirty="0"/>
              <a:t>, </a:t>
            </a:r>
            <a:r>
              <a:rPr lang="en-SG" dirty="0" smtClean="0"/>
              <a:t>or</a:t>
            </a:r>
          </a:p>
          <a:p>
            <a:pPr lvl="2"/>
            <a:r>
              <a:rPr lang="en-SG" dirty="0"/>
              <a:t>a </a:t>
            </a:r>
            <a:r>
              <a:rPr lang="en-SG" dirty="0">
                <a:solidFill>
                  <a:srgbClr val="C00000"/>
                </a:solidFill>
              </a:rPr>
              <a:t>positive integer </a:t>
            </a:r>
            <a:r>
              <a:rPr lang="en-SG" dirty="0"/>
              <a:t>if </a:t>
            </a:r>
            <a:r>
              <a:rPr lang="en-SG" i="1" dirty="0">
                <a:solidFill>
                  <a:srgbClr val="0000FF"/>
                </a:solidFill>
              </a:rPr>
              <a:t>s1</a:t>
            </a:r>
            <a:r>
              <a:rPr lang="en-SG" dirty="0"/>
              <a:t> is </a:t>
            </a:r>
            <a:r>
              <a:rPr lang="en-SG" dirty="0" smtClean="0"/>
              <a:t>greater </a:t>
            </a:r>
            <a:r>
              <a:rPr lang="en-SG" dirty="0"/>
              <a:t>than </a:t>
            </a:r>
            <a:r>
              <a:rPr lang="en-SG" i="1" dirty="0">
                <a:solidFill>
                  <a:srgbClr val="0000FF"/>
                </a:solidFill>
              </a:rPr>
              <a:t>s2</a:t>
            </a:r>
            <a:r>
              <a:rPr lang="en-SG" dirty="0"/>
              <a:t>, or</a:t>
            </a:r>
          </a:p>
          <a:p>
            <a:pPr lvl="2"/>
            <a:r>
              <a:rPr lang="en-SG" dirty="0"/>
              <a:t>0 if </a:t>
            </a:r>
            <a:r>
              <a:rPr lang="en-SG" i="1" dirty="0">
                <a:solidFill>
                  <a:srgbClr val="0000FF"/>
                </a:solidFill>
              </a:rPr>
              <a:t>s1</a:t>
            </a:r>
            <a:r>
              <a:rPr lang="en-SG" dirty="0"/>
              <a:t> and </a:t>
            </a:r>
            <a:r>
              <a:rPr lang="en-SG" i="1" dirty="0">
                <a:solidFill>
                  <a:srgbClr val="0000FF"/>
                </a:solidFill>
              </a:rPr>
              <a:t>s2</a:t>
            </a:r>
            <a:r>
              <a:rPr lang="en-SG" dirty="0"/>
              <a:t> are equal</a:t>
            </a:r>
            <a:r>
              <a:rPr lang="en-SG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String </a:t>
            </a:r>
            <a:r>
              <a:rPr lang="en-GB" dirty="0">
                <a:cs typeface="Arial" charset="0"/>
              </a:rPr>
              <a:t>Functions </a:t>
            </a:r>
            <a:r>
              <a:rPr lang="en-GB" dirty="0" smtClean="0">
                <a:cs typeface="Arial" charset="0"/>
              </a:rPr>
              <a:t>(2/5)</a:t>
            </a:r>
            <a:endParaRPr lang="en-SG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" name="Rectangle 81"/>
          <p:cNvSpPr>
            <a:spLocks noChangeArrowheads="1"/>
          </p:cNvSpPr>
          <p:nvPr/>
        </p:nvSpPr>
        <p:spPr bwMode="auto">
          <a:xfrm>
            <a:off x="1445907" y="3947558"/>
            <a:ext cx="5869293" cy="1200329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*s1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ab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*s2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s3[]=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aB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(s1, s2)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(s1, s3)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57200" y="534499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b="1" dirty="0" err="1">
                <a:solidFill>
                  <a:srgbClr val="CC6600"/>
                </a:solidFill>
                <a:cs typeface="Calibri" pitchFamily="34" charset="0"/>
              </a:rPr>
              <a:t>strncmp</a:t>
            </a:r>
            <a:r>
              <a:rPr lang="en-US" b="1" dirty="0">
                <a:solidFill>
                  <a:srgbClr val="CC6600"/>
                </a:solidFill>
                <a:cs typeface="Calibri" pitchFamily="34" charset="0"/>
              </a:rPr>
              <a:t> (s1, s2, n)</a:t>
            </a:r>
          </a:p>
          <a:p>
            <a:pPr lvl="1">
              <a:buFont typeface="Wingdings" pitchFamily="2" charset="2"/>
              <a:buChar char="q"/>
            </a:pPr>
            <a:r>
              <a:rPr lang="en-SG" dirty="0" smtClean="0"/>
              <a:t>Compare the first </a:t>
            </a:r>
            <a:r>
              <a:rPr lang="en-SG" i="1" dirty="0" smtClean="0"/>
              <a:t>n</a:t>
            </a:r>
            <a:r>
              <a:rPr lang="en-SG" dirty="0" smtClean="0"/>
              <a:t> characters of </a:t>
            </a:r>
            <a:r>
              <a:rPr lang="en-SG" i="1" dirty="0" smtClean="0">
                <a:solidFill>
                  <a:srgbClr val="0000FF"/>
                </a:solidFill>
              </a:rPr>
              <a:t>s1</a:t>
            </a:r>
            <a:r>
              <a:rPr lang="en-SG" dirty="0" smtClean="0"/>
              <a:t> and </a:t>
            </a:r>
            <a:r>
              <a:rPr lang="en-SG" i="1" dirty="0" smtClean="0">
                <a:solidFill>
                  <a:srgbClr val="0000FF"/>
                </a:solidFill>
              </a:rPr>
              <a:t>s2</a:t>
            </a:r>
            <a:r>
              <a:rPr lang="en-SG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80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70537"/>
          </a:xfrm>
        </p:spPr>
        <p:txBody>
          <a:bodyPr>
            <a:sp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In C, </a:t>
            </a:r>
            <a:r>
              <a:rPr lang="en-SG" dirty="0" smtClean="0"/>
              <a:t>characters</a:t>
            </a:r>
            <a:r>
              <a:rPr lang="en-SG" dirty="0" smtClean="0">
                <a:solidFill>
                  <a:schemeClr val="tx1"/>
                </a:solidFill>
              </a:rPr>
              <a:t> </a:t>
            </a:r>
            <a:r>
              <a:rPr lang="en-SG" dirty="0">
                <a:solidFill>
                  <a:schemeClr val="tx1"/>
                </a:solidFill>
              </a:rPr>
              <a:t>are represented using the data type </a:t>
            </a:r>
            <a:r>
              <a:rPr lang="en-SG" b="1" kern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SG" dirty="0"/>
              <a:t>Character constants </a:t>
            </a:r>
            <a:r>
              <a:rPr lang="en-SG" dirty="0">
                <a:solidFill>
                  <a:schemeClr val="tx1"/>
                </a:solidFill>
              </a:rPr>
              <a:t>are written as symbols enclosed in single quotes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dirty="0"/>
              <a:t>Examples: </a:t>
            </a:r>
            <a:r>
              <a:rPr lang="en-SG" b="1" kern="1200" dirty="0" smtClean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'G'</a:t>
            </a:r>
            <a:r>
              <a:rPr lang="en-SG" dirty="0" smtClean="0"/>
              <a:t>, </a:t>
            </a:r>
            <a:r>
              <a:rPr lang="en-SG" b="1" kern="1200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'8'</a:t>
            </a:r>
            <a:r>
              <a:rPr lang="en-SG" dirty="0"/>
              <a:t>, </a:t>
            </a:r>
            <a:r>
              <a:rPr lang="en-SG" b="1" kern="1200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'*'</a:t>
            </a:r>
            <a:r>
              <a:rPr lang="en-SG" dirty="0"/>
              <a:t>, </a:t>
            </a:r>
            <a:r>
              <a:rPr lang="en-SG" b="1" kern="1200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' '</a:t>
            </a:r>
            <a:r>
              <a:rPr lang="en-SG" dirty="0"/>
              <a:t>, </a:t>
            </a:r>
            <a:r>
              <a:rPr lang="en-SG" b="1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'\n</a:t>
            </a:r>
            <a:r>
              <a:rPr lang="en-SG" b="1" kern="12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en-SG" dirty="0" smtClean="0"/>
              <a:t>, </a:t>
            </a:r>
            <a:r>
              <a:rPr lang="en-SG" b="1" kern="1200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'\</a:t>
            </a:r>
            <a:r>
              <a:rPr lang="en-SG" b="1" kern="1200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0'</a:t>
            </a:r>
            <a:endParaRPr lang="en-SG" b="1" kern="1200" dirty="0">
              <a:solidFill>
                <a:srgbClr val="FF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dirty="0"/>
              <a:t>Recall: </a:t>
            </a:r>
            <a:r>
              <a:rPr lang="en-SG" dirty="0" smtClean="0">
                <a:solidFill>
                  <a:srgbClr val="9915FF"/>
                </a:solidFill>
              </a:rPr>
              <a:t>Week 8 Exercise #2 “Valid </a:t>
            </a:r>
            <a:r>
              <a:rPr lang="en-SG" dirty="0">
                <a:solidFill>
                  <a:srgbClr val="9915FF"/>
                </a:solidFill>
              </a:rPr>
              <a:t>P</a:t>
            </a:r>
            <a:r>
              <a:rPr lang="en-SG" dirty="0" smtClean="0">
                <a:solidFill>
                  <a:srgbClr val="9915FF"/>
                </a:solidFill>
              </a:rPr>
              <a:t>ath in Maze”</a:t>
            </a:r>
          </a:p>
          <a:p>
            <a:pPr>
              <a:spcBef>
                <a:spcPts val="1200"/>
              </a:spcBef>
            </a:pPr>
            <a:r>
              <a:rPr lang="en-SG" dirty="0">
                <a:solidFill>
                  <a:schemeClr val="tx1"/>
                </a:solidFill>
              </a:rPr>
              <a:t>Characters are stored in one byte, and are encoded as numbers using the </a:t>
            </a:r>
            <a:r>
              <a:rPr lang="en-SG" dirty="0"/>
              <a:t>ASCII</a:t>
            </a:r>
            <a:r>
              <a:rPr lang="en-SG" dirty="0">
                <a:solidFill>
                  <a:schemeClr val="tx1"/>
                </a:solidFill>
              </a:rPr>
              <a:t> scheme</a:t>
            </a:r>
            <a:r>
              <a:rPr lang="en-SG" dirty="0" smtClean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i="1" dirty="0">
                <a:solidFill>
                  <a:srgbClr val="0000FF"/>
                </a:solidFill>
              </a:rPr>
              <a:t>ASCII</a:t>
            </a:r>
            <a:r>
              <a:rPr lang="en-SG" dirty="0"/>
              <a:t> (American Standard Code for Information Interchange), is one of the document coding schemes widely used today.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i="1" dirty="0">
                <a:solidFill>
                  <a:srgbClr val="0000FF"/>
                </a:solidFill>
              </a:rPr>
              <a:t>Unicode</a:t>
            </a:r>
            <a:r>
              <a:rPr lang="en-SG" dirty="0">
                <a:solidFill>
                  <a:srgbClr val="0000FF"/>
                </a:solidFill>
              </a:rPr>
              <a:t> </a:t>
            </a:r>
            <a:r>
              <a:rPr lang="en-SG" dirty="0"/>
              <a:t>is another commonly used standard for multi-language texts</a:t>
            </a:r>
            <a:r>
              <a:rPr lang="en-SG" dirty="0" smtClean="0"/>
              <a:t>.</a:t>
            </a:r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Characters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2151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0997"/>
          </a:xfrm>
        </p:spPr>
        <p:txBody>
          <a:bodyPr>
            <a:spAutoFit/>
          </a:bodyPr>
          <a:lstStyle/>
          <a:p>
            <a:r>
              <a:rPr lang="en-US" b="1" kern="1200" dirty="0" err="1" smtClean="0">
                <a:solidFill>
                  <a:srgbClr val="CC6600"/>
                </a:solidFill>
                <a:cs typeface="Calibri" pitchFamily="34" charset="0"/>
              </a:rPr>
              <a:t>strcpy</a:t>
            </a:r>
            <a:r>
              <a:rPr lang="en-US" b="1" kern="1200" dirty="0" smtClean="0">
                <a:solidFill>
                  <a:srgbClr val="CC6600"/>
                </a:solidFill>
                <a:cs typeface="Calibri" pitchFamily="34" charset="0"/>
              </a:rPr>
              <a:t> (</a:t>
            </a:r>
            <a:r>
              <a:rPr lang="en-US" b="1" kern="1200" dirty="0">
                <a:solidFill>
                  <a:srgbClr val="CC6600"/>
                </a:solidFill>
                <a:cs typeface="Calibri" pitchFamily="34" charset="0"/>
              </a:rPr>
              <a:t>s1, s2</a:t>
            </a:r>
            <a:r>
              <a:rPr lang="en-US" b="1" kern="1200" dirty="0" smtClean="0">
                <a:solidFill>
                  <a:srgbClr val="CC6600"/>
                </a:solidFill>
                <a:cs typeface="Calibri" pitchFamily="34" charset="0"/>
              </a:rPr>
              <a:t>)</a:t>
            </a:r>
          </a:p>
          <a:p>
            <a:pPr lvl="1">
              <a:buFont typeface="Wingdings" pitchFamily="2" charset="2"/>
              <a:buChar char="q"/>
            </a:pPr>
            <a:r>
              <a:rPr lang="en-SG" dirty="0"/>
              <a:t>Copy the string pointed to by </a:t>
            </a:r>
            <a:r>
              <a:rPr lang="en-SG" i="1" dirty="0">
                <a:solidFill>
                  <a:srgbClr val="0000FF"/>
                </a:solidFill>
              </a:rPr>
              <a:t>s2</a:t>
            </a:r>
            <a:r>
              <a:rPr lang="en-SG" dirty="0"/>
              <a:t> into array pointed to by </a:t>
            </a:r>
            <a:r>
              <a:rPr lang="en-SG" i="1" dirty="0">
                <a:solidFill>
                  <a:srgbClr val="0000FF"/>
                </a:solidFill>
              </a:rPr>
              <a:t>s1</a:t>
            </a:r>
            <a:r>
              <a:rPr lang="en-SG" dirty="0" smtClean="0"/>
              <a:t>.</a:t>
            </a:r>
            <a:endParaRPr lang="en-SG" dirty="0"/>
          </a:p>
        </p:txBody>
      </p:sp>
      <p:grpSp>
        <p:nvGrpSpPr>
          <p:cNvPr id="63" name="Group 62"/>
          <p:cNvGrpSpPr/>
          <p:nvPr/>
        </p:nvGrpSpPr>
        <p:grpSpPr>
          <a:xfrm>
            <a:off x="1124670" y="4006269"/>
            <a:ext cx="4045805" cy="338554"/>
            <a:chOff x="4703508" y="2138066"/>
            <a:chExt cx="4045805" cy="338554"/>
          </a:xfrm>
        </p:grpSpPr>
        <p:sp>
          <p:nvSpPr>
            <p:cNvPr id="64" name="TextBox 63"/>
            <p:cNvSpPr txBox="1"/>
            <p:nvPr/>
          </p:nvSpPr>
          <p:spPr>
            <a:xfrm>
              <a:off x="4703508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</a:t>
              </a:r>
              <a:endParaRPr lang="en-SG" sz="1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08382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</a:t>
              </a:r>
              <a:endParaRPr lang="en-SG" sz="16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13254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t</a:t>
              </a:r>
              <a:endParaRPr lang="en-SG" sz="16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918126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t</a:t>
              </a:r>
              <a:endParaRPr lang="en-SG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19463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h</a:t>
              </a:r>
              <a:endParaRPr lang="en-SG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724336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</a:t>
              </a:r>
              <a:endParaRPr lang="en-SG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129751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w</a:t>
              </a:r>
              <a:endParaRPr lang="en-SG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34624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\</a:t>
              </a:r>
              <a:r>
                <a:rPr lang="en-US" sz="1600" dirty="0" smtClean="0"/>
                <a:t>0</a:t>
              </a:r>
              <a:endParaRPr lang="en-SG" sz="16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939532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344405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46219" y="4016902"/>
            <a:ext cx="4003002" cy="324000"/>
            <a:chOff x="9181310" y="2222189"/>
            <a:chExt cx="4003002" cy="343272"/>
          </a:xfrm>
        </p:grpSpPr>
        <p:sp>
          <p:nvSpPr>
            <p:cNvPr id="46" name="TextBox 48"/>
            <p:cNvSpPr txBox="1">
              <a:spLocks noChangeArrowheads="1"/>
            </p:cNvSpPr>
            <p:nvPr/>
          </p:nvSpPr>
          <p:spPr bwMode="auto">
            <a:xfrm>
              <a:off x="11198440" y="2222189"/>
              <a:ext cx="38068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y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47" name="TextBox 48"/>
            <p:cNvSpPr txBox="1">
              <a:spLocks noChangeArrowheads="1"/>
            </p:cNvSpPr>
            <p:nvPr/>
          </p:nvSpPr>
          <p:spPr bwMode="auto">
            <a:xfrm>
              <a:off x="11607978" y="2222192"/>
              <a:ext cx="38068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48" name="TextBox 48"/>
            <p:cNvSpPr txBox="1">
              <a:spLocks noChangeArrowheads="1"/>
            </p:cNvSpPr>
            <p:nvPr/>
          </p:nvSpPr>
          <p:spPr bwMode="auto">
            <a:xfrm>
              <a:off x="11998752" y="2224548"/>
              <a:ext cx="38068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>
                  <a:solidFill>
                    <a:srgbClr val="800000"/>
                  </a:solidFill>
                </a:rPr>
                <a:t>l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12407898" y="2222192"/>
              <a:ext cx="38068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>
                  <a:solidFill>
                    <a:srgbClr val="800000"/>
                  </a:solidFill>
                </a:rPr>
                <a:t>o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50" name="TextBox 48"/>
            <p:cNvSpPr txBox="1">
              <a:spLocks noChangeArrowheads="1"/>
            </p:cNvSpPr>
            <p:nvPr/>
          </p:nvSpPr>
          <p:spPr bwMode="auto">
            <a:xfrm>
              <a:off x="12803625" y="2222192"/>
              <a:ext cx="38068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>
                  <a:solidFill>
                    <a:srgbClr val="800000"/>
                  </a:solidFill>
                </a:rPr>
                <a:t>n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54" name="TextBox 48"/>
            <p:cNvSpPr txBox="1">
              <a:spLocks noChangeArrowheads="1"/>
            </p:cNvSpPr>
            <p:nvPr/>
          </p:nvSpPr>
          <p:spPr bwMode="auto">
            <a:xfrm>
              <a:off x="9181310" y="2224548"/>
              <a:ext cx="38068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A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55" name="TextBox 48"/>
            <p:cNvSpPr txBox="1">
              <a:spLocks noChangeArrowheads="1"/>
            </p:cNvSpPr>
            <p:nvPr/>
          </p:nvSpPr>
          <p:spPr bwMode="auto">
            <a:xfrm>
              <a:off x="9579559" y="2224551"/>
              <a:ext cx="38068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56" name="TextBox 48"/>
            <p:cNvSpPr txBox="1">
              <a:spLocks noChangeArrowheads="1"/>
            </p:cNvSpPr>
            <p:nvPr/>
          </p:nvSpPr>
          <p:spPr bwMode="auto">
            <a:xfrm>
              <a:off x="9981622" y="2226907"/>
              <a:ext cx="38068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v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10390768" y="2224551"/>
              <a:ext cx="38068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e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75" name="TextBox 48"/>
            <p:cNvSpPr txBox="1">
              <a:spLocks noChangeArrowheads="1"/>
            </p:cNvSpPr>
            <p:nvPr/>
          </p:nvSpPr>
          <p:spPr bwMode="auto">
            <a:xfrm>
              <a:off x="10797784" y="2224551"/>
              <a:ext cx="380687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r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String </a:t>
            </a:r>
            <a:r>
              <a:rPr lang="en-GB" dirty="0">
                <a:cs typeface="Arial" charset="0"/>
              </a:rPr>
              <a:t>Functions </a:t>
            </a:r>
            <a:r>
              <a:rPr lang="en-GB" dirty="0" smtClean="0">
                <a:cs typeface="Arial" charset="0"/>
              </a:rPr>
              <a:t>(3/5)</a:t>
            </a:r>
            <a:endParaRPr lang="en-SG" dirty="0"/>
          </a:p>
        </p:txBody>
      </p:sp>
      <p:sp>
        <p:nvSpPr>
          <p:cNvPr id="83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8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8" name="Rectangle 81"/>
          <p:cNvSpPr>
            <a:spLocks noChangeArrowheads="1"/>
          </p:cNvSpPr>
          <p:nvPr/>
        </p:nvSpPr>
        <p:spPr bwMode="auto">
          <a:xfrm>
            <a:off x="1162872" y="2339398"/>
            <a:ext cx="3147015" cy="584775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name[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10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"Matthew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03508" y="2323128"/>
            <a:ext cx="4045805" cy="338554"/>
            <a:chOff x="4703508" y="2138066"/>
            <a:chExt cx="4045805" cy="338554"/>
          </a:xfrm>
        </p:grpSpPr>
        <p:sp>
          <p:nvSpPr>
            <p:cNvPr id="40" name="TextBox 39"/>
            <p:cNvSpPr txBox="1"/>
            <p:nvPr/>
          </p:nvSpPr>
          <p:spPr>
            <a:xfrm>
              <a:off x="4703508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108382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13254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18126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19463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24336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29751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34624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939532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?</a:t>
              </a:r>
              <a:endParaRPr lang="en-SG" sz="16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344405" y="2138066"/>
              <a:ext cx="404908" cy="338554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?</a:t>
              </a:r>
              <a:endParaRPr lang="en-SG" sz="1600" dirty="0"/>
            </a:p>
          </p:txBody>
        </p:sp>
      </p:grpSp>
      <p:sp>
        <p:nvSpPr>
          <p:cNvPr id="74" name="Rectangle 81"/>
          <p:cNvSpPr>
            <a:spLocks noChangeArrowheads="1"/>
          </p:cNvSpPr>
          <p:nvPr/>
        </p:nvSpPr>
        <p:spPr bwMode="auto">
          <a:xfrm>
            <a:off x="1162871" y="3514766"/>
            <a:ext cx="4247610" cy="338554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(name,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 very long name"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75064" y="4006269"/>
            <a:ext cx="2831151" cy="338554"/>
            <a:chOff x="5175064" y="4942465"/>
            <a:chExt cx="2831151" cy="338554"/>
          </a:xfrm>
        </p:grpSpPr>
        <p:sp>
          <p:nvSpPr>
            <p:cNvPr id="76" name="TextBox 75"/>
            <p:cNvSpPr txBox="1"/>
            <p:nvPr/>
          </p:nvSpPr>
          <p:spPr>
            <a:xfrm>
              <a:off x="5175064" y="4942465"/>
              <a:ext cx="404908" cy="338554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g</a:t>
              </a:r>
              <a:endParaRPr lang="en-SG" sz="16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79938" y="4942465"/>
              <a:ext cx="404908" cy="338554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SG" sz="1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84810" y="4942465"/>
              <a:ext cx="404908" cy="338554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n</a:t>
              </a:r>
              <a:endParaRPr lang="en-SG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89682" y="4942465"/>
              <a:ext cx="404908" cy="338554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</a:t>
              </a:r>
              <a:endParaRPr lang="en-SG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91019" y="4942465"/>
              <a:ext cx="404908" cy="338554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</a:t>
              </a:r>
              <a:endParaRPr lang="en-SG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195892" y="4942465"/>
              <a:ext cx="404908" cy="338554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</a:t>
              </a:r>
              <a:endParaRPr lang="en-SG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01307" y="4942465"/>
              <a:ext cx="404908" cy="338554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\0</a:t>
              </a:r>
              <a:endParaRPr lang="en-SG" sz="1600" dirty="0"/>
            </a:p>
          </p:txBody>
        </p:sp>
      </p:grpSp>
      <p:sp>
        <p:nvSpPr>
          <p:cNvPr id="86" name="Content Placeholder 1"/>
          <p:cNvSpPr txBox="1">
            <a:spLocks/>
          </p:cNvSpPr>
          <p:nvPr/>
        </p:nvSpPr>
        <p:spPr bwMode="auto">
          <a:xfrm>
            <a:off x="457196" y="3058926"/>
            <a:ext cx="822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buFont typeface="Wingdings" pitchFamily="2" charset="2"/>
              <a:buChar char="q"/>
            </a:pPr>
            <a:r>
              <a:rPr lang="en-US" dirty="0"/>
              <a:t>What happens when string to be copied is too long?</a:t>
            </a:r>
            <a:endParaRPr lang="en-SG" dirty="0"/>
          </a:p>
        </p:txBody>
      </p:sp>
      <p:sp>
        <p:nvSpPr>
          <p:cNvPr id="88" name="Content Placeholder 4"/>
          <p:cNvSpPr txBox="1">
            <a:spLocks/>
          </p:cNvSpPr>
          <p:nvPr/>
        </p:nvSpPr>
        <p:spPr bwMode="auto">
          <a:xfrm>
            <a:off x="457200" y="485512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b="1" dirty="0" err="1" smtClean="0">
                <a:solidFill>
                  <a:srgbClr val="CC6600"/>
                </a:solidFill>
                <a:cs typeface="Calibri" pitchFamily="34" charset="0"/>
              </a:rPr>
              <a:t>strncpy</a:t>
            </a:r>
            <a:r>
              <a:rPr lang="en-US" b="1" dirty="0" smtClean="0">
                <a:solidFill>
                  <a:srgbClr val="CC6600"/>
                </a:solidFill>
                <a:cs typeface="Calibri" pitchFamily="34" charset="0"/>
              </a:rPr>
              <a:t> (</a:t>
            </a:r>
            <a:r>
              <a:rPr lang="en-US" b="1" dirty="0">
                <a:solidFill>
                  <a:srgbClr val="CC6600"/>
                </a:solidFill>
                <a:cs typeface="Calibri" pitchFamily="34" charset="0"/>
              </a:rPr>
              <a:t>s1, s2, n)</a:t>
            </a:r>
            <a:endParaRPr lang="en-US" b="1" kern="1200" dirty="0" smtClean="0">
              <a:solidFill>
                <a:srgbClr val="CC6600"/>
              </a:solidFill>
              <a:cs typeface="Calibri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SG" dirty="0" smtClean="0"/>
              <a:t>Copy the first </a:t>
            </a:r>
            <a:r>
              <a:rPr lang="en-SG" i="1" dirty="0" smtClean="0"/>
              <a:t>n</a:t>
            </a:r>
            <a:r>
              <a:rPr lang="en-SG" dirty="0" smtClean="0"/>
              <a:t> characters of </a:t>
            </a:r>
            <a:r>
              <a:rPr lang="en-SG" i="1" dirty="0" smtClean="0">
                <a:solidFill>
                  <a:srgbClr val="0000FF"/>
                </a:solidFill>
              </a:rPr>
              <a:t>s2</a:t>
            </a:r>
            <a:r>
              <a:rPr lang="en-SG" dirty="0" smtClean="0"/>
              <a:t> into </a:t>
            </a:r>
            <a:r>
              <a:rPr lang="en-SG" i="1" dirty="0" smtClean="0">
                <a:solidFill>
                  <a:srgbClr val="0000FF"/>
                </a:solidFill>
              </a:rPr>
              <a:t>s1</a:t>
            </a:r>
            <a:r>
              <a:rPr lang="en-SG" dirty="0" smtClean="0"/>
              <a:t>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727304" y="2328897"/>
            <a:ext cx="3200776" cy="328989"/>
            <a:chOff x="4727304" y="2328897"/>
            <a:chExt cx="3200776" cy="328989"/>
          </a:xfrm>
        </p:grpSpPr>
        <p:sp>
          <p:nvSpPr>
            <p:cNvPr id="95" name="TextBox 48"/>
            <p:cNvSpPr txBox="1">
              <a:spLocks noChangeArrowheads="1"/>
            </p:cNvSpPr>
            <p:nvPr/>
          </p:nvSpPr>
          <p:spPr bwMode="auto">
            <a:xfrm>
              <a:off x="7137855" y="2333886"/>
              <a:ext cx="380687" cy="319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w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96" name="TextBox 48"/>
            <p:cNvSpPr txBox="1">
              <a:spLocks noChangeArrowheads="1"/>
            </p:cNvSpPr>
            <p:nvPr/>
          </p:nvSpPr>
          <p:spPr bwMode="auto">
            <a:xfrm>
              <a:off x="7547393" y="2333889"/>
              <a:ext cx="380687" cy="319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\0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100" name="TextBox 48"/>
            <p:cNvSpPr txBox="1">
              <a:spLocks noChangeArrowheads="1"/>
            </p:cNvSpPr>
            <p:nvPr/>
          </p:nvSpPr>
          <p:spPr bwMode="auto">
            <a:xfrm>
              <a:off x="4727304" y="2335989"/>
              <a:ext cx="380687" cy="319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M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101" name="TextBox 48"/>
            <p:cNvSpPr txBox="1">
              <a:spLocks noChangeArrowheads="1"/>
            </p:cNvSpPr>
            <p:nvPr/>
          </p:nvSpPr>
          <p:spPr bwMode="auto">
            <a:xfrm>
              <a:off x="5125553" y="2335992"/>
              <a:ext cx="380687" cy="319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a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102" name="TextBox 48"/>
            <p:cNvSpPr txBox="1">
              <a:spLocks noChangeArrowheads="1"/>
            </p:cNvSpPr>
            <p:nvPr/>
          </p:nvSpPr>
          <p:spPr bwMode="auto">
            <a:xfrm>
              <a:off x="5527616" y="2338092"/>
              <a:ext cx="380687" cy="319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t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936762" y="2335992"/>
              <a:ext cx="380687" cy="319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t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104" name="TextBox 48"/>
            <p:cNvSpPr txBox="1">
              <a:spLocks noChangeArrowheads="1"/>
            </p:cNvSpPr>
            <p:nvPr/>
          </p:nvSpPr>
          <p:spPr bwMode="auto">
            <a:xfrm>
              <a:off x="6737199" y="2335992"/>
              <a:ext cx="380687" cy="319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e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62" name="TextBox 48"/>
            <p:cNvSpPr txBox="1">
              <a:spLocks noChangeArrowheads="1"/>
            </p:cNvSpPr>
            <p:nvPr/>
          </p:nvSpPr>
          <p:spPr bwMode="auto">
            <a:xfrm>
              <a:off x="6336683" y="2328897"/>
              <a:ext cx="380687" cy="32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h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859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4" grpId="0" animBg="1"/>
      <p:bldP spid="8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String </a:t>
            </a:r>
            <a:r>
              <a:rPr lang="en-GB" dirty="0">
                <a:cs typeface="Arial" charset="0"/>
              </a:rPr>
              <a:t>Functions </a:t>
            </a:r>
            <a:r>
              <a:rPr lang="en-GB" dirty="0" smtClean="0">
                <a:cs typeface="Arial" charset="0"/>
              </a:rPr>
              <a:t>(4/5)</a:t>
            </a:r>
            <a:endParaRPr lang="en-SG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" name="Rectangle 81"/>
          <p:cNvSpPr>
            <a:spLocks noChangeArrowheads="1"/>
          </p:cNvSpPr>
          <p:nvPr/>
        </p:nvSpPr>
        <p:spPr bwMode="auto">
          <a:xfrm>
            <a:off x="1162871" y="2586152"/>
            <a:ext cx="6066268" cy="646331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s1[12]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"apple"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*s2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pie"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(s1, s2);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38773"/>
          </a:xfrm>
        </p:spPr>
        <p:txBody>
          <a:bodyPr>
            <a:spAutoFit/>
          </a:bodyPr>
          <a:lstStyle/>
          <a:p>
            <a:r>
              <a:rPr lang="en-US" b="1" kern="1200" dirty="0" err="1" smtClean="0">
                <a:solidFill>
                  <a:srgbClr val="CC6600"/>
                </a:solidFill>
                <a:cs typeface="Calibri" pitchFamily="34" charset="0"/>
              </a:rPr>
              <a:t>strcat</a:t>
            </a:r>
            <a:r>
              <a:rPr lang="en-US" b="1" kern="1200" dirty="0" smtClean="0">
                <a:solidFill>
                  <a:srgbClr val="CC6600"/>
                </a:solidFill>
                <a:cs typeface="Calibri" pitchFamily="34" charset="0"/>
              </a:rPr>
              <a:t> (s1</a:t>
            </a:r>
            <a:r>
              <a:rPr lang="en-US" b="1" kern="1200" dirty="0">
                <a:solidFill>
                  <a:srgbClr val="CC6600"/>
                </a:solidFill>
                <a:cs typeface="Calibri" pitchFamily="34" charset="0"/>
              </a:rPr>
              <a:t>, s2)</a:t>
            </a:r>
          </a:p>
          <a:p>
            <a:pPr lvl="1">
              <a:buFont typeface="Wingdings" pitchFamily="2" charset="2"/>
              <a:buChar char="q"/>
            </a:pPr>
            <a:r>
              <a:rPr lang="en-SG" dirty="0" smtClean="0"/>
              <a:t>Append </a:t>
            </a:r>
            <a:r>
              <a:rPr lang="en-SG" dirty="0"/>
              <a:t>a copy of string </a:t>
            </a:r>
            <a:r>
              <a:rPr lang="en-SG" i="1" kern="1200" dirty="0">
                <a:solidFill>
                  <a:srgbClr val="0000FF"/>
                </a:solidFill>
                <a:ea typeface="+mn-ea"/>
              </a:rPr>
              <a:t>s2</a:t>
            </a:r>
            <a:r>
              <a:rPr lang="en-SG" dirty="0"/>
              <a:t>, including the terminating null character, to the end of string </a:t>
            </a:r>
            <a:r>
              <a:rPr lang="en-SG" i="1" kern="1200" dirty="0">
                <a:solidFill>
                  <a:srgbClr val="0000FF"/>
                </a:solidFill>
                <a:ea typeface="+mn-ea"/>
              </a:rPr>
              <a:t>s1</a:t>
            </a:r>
            <a:r>
              <a:rPr lang="en-SG" dirty="0"/>
              <a:t>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93642" y="3364767"/>
            <a:ext cx="6911394" cy="768722"/>
            <a:chOff x="1823385" y="2320298"/>
            <a:chExt cx="6911394" cy="768722"/>
          </a:xfrm>
        </p:grpSpPr>
        <p:grpSp>
          <p:nvGrpSpPr>
            <p:cNvPr id="28" name="Group 27"/>
            <p:cNvGrpSpPr/>
            <p:nvPr/>
          </p:nvGrpSpPr>
          <p:grpSpPr>
            <a:xfrm>
              <a:off x="1823385" y="2320298"/>
              <a:ext cx="6911394" cy="343081"/>
              <a:chOff x="1647051" y="2725738"/>
              <a:chExt cx="6911394" cy="343081"/>
            </a:xfrm>
          </p:grpSpPr>
          <p:sp>
            <p:nvSpPr>
              <p:cNvPr id="42" name="TextBox 19"/>
              <p:cNvSpPr txBox="1">
                <a:spLocks noChangeArrowheads="1"/>
              </p:cNvSpPr>
              <p:nvPr/>
            </p:nvSpPr>
            <p:spPr bwMode="auto">
              <a:xfrm>
                <a:off x="1647051" y="2728270"/>
                <a:ext cx="943367" cy="338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 smtClean="0"/>
                  <a:t>s1[0</a:t>
                </a:r>
                <a:r>
                  <a:rPr lang="en-US" sz="1600" dirty="0"/>
                  <a:t>]</a:t>
                </a:r>
              </a:p>
            </p:txBody>
          </p:sp>
          <p:sp>
            <p:nvSpPr>
              <p:cNvPr id="43" name="TextBox 20"/>
              <p:cNvSpPr txBox="1">
                <a:spLocks noChangeArrowheads="1"/>
              </p:cNvSpPr>
              <p:nvPr/>
            </p:nvSpPr>
            <p:spPr bwMode="auto">
              <a:xfrm>
                <a:off x="2557075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[1]</a:t>
                </a:r>
              </a:p>
            </p:txBody>
          </p:sp>
          <p:sp>
            <p:nvSpPr>
              <p:cNvPr id="44" name="TextBox 21"/>
              <p:cNvSpPr txBox="1">
                <a:spLocks noChangeArrowheads="1"/>
              </p:cNvSpPr>
              <p:nvPr/>
            </p:nvSpPr>
            <p:spPr bwMode="auto">
              <a:xfrm>
                <a:off x="3117855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[2]</a:t>
                </a:r>
              </a:p>
            </p:txBody>
          </p:sp>
          <p:sp>
            <p:nvSpPr>
              <p:cNvPr id="45" name="TextBox 22"/>
              <p:cNvSpPr txBox="1">
                <a:spLocks noChangeArrowheads="1"/>
              </p:cNvSpPr>
              <p:nvPr/>
            </p:nvSpPr>
            <p:spPr bwMode="auto">
              <a:xfrm>
                <a:off x="364158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[3]</a:t>
                </a:r>
              </a:p>
            </p:txBody>
          </p:sp>
          <p:sp>
            <p:nvSpPr>
              <p:cNvPr id="46" name="TextBox 23"/>
              <p:cNvSpPr txBox="1">
                <a:spLocks noChangeArrowheads="1"/>
              </p:cNvSpPr>
              <p:nvPr/>
            </p:nvSpPr>
            <p:spPr bwMode="auto">
              <a:xfrm>
                <a:off x="420785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[4]</a:t>
                </a:r>
              </a:p>
            </p:txBody>
          </p:sp>
          <p:sp>
            <p:nvSpPr>
              <p:cNvPr id="47" name="TextBox 24"/>
              <p:cNvSpPr txBox="1">
                <a:spLocks noChangeArrowheads="1"/>
              </p:cNvSpPr>
              <p:nvPr/>
            </p:nvSpPr>
            <p:spPr bwMode="auto">
              <a:xfrm>
                <a:off x="475285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[5]</a:t>
                </a:r>
              </a:p>
            </p:txBody>
          </p:sp>
          <p:sp>
            <p:nvSpPr>
              <p:cNvPr id="48" name="TextBox 25"/>
              <p:cNvSpPr txBox="1">
                <a:spLocks noChangeArrowheads="1"/>
              </p:cNvSpPr>
              <p:nvPr/>
            </p:nvSpPr>
            <p:spPr bwMode="auto">
              <a:xfrm>
                <a:off x="528334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[6]</a:t>
                </a:r>
              </a:p>
            </p:txBody>
          </p:sp>
          <p:sp>
            <p:nvSpPr>
              <p:cNvPr id="49" name="TextBox 26"/>
              <p:cNvSpPr txBox="1">
                <a:spLocks noChangeArrowheads="1"/>
              </p:cNvSpPr>
              <p:nvPr/>
            </p:nvSpPr>
            <p:spPr bwMode="auto">
              <a:xfrm>
                <a:off x="583298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[7]</a:t>
                </a:r>
              </a:p>
            </p:txBody>
          </p:sp>
          <p:sp>
            <p:nvSpPr>
              <p:cNvPr id="50" name="TextBox 38"/>
              <p:cNvSpPr txBox="1">
                <a:spLocks noChangeArrowheads="1"/>
              </p:cNvSpPr>
              <p:nvPr/>
            </p:nvSpPr>
            <p:spPr bwMode="auto">
              <a:xfrm>
                <a:off x="638223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[8]</a:t>
                </a:r>
              </a:p>
            </p:txBody>
          </p:sp>
          <p:sp>
            <p:nvSpPr>
              <p:cNvPr id="51" name="TextBox 39"/>
              <p:cNvSpPr txBox="1">
                <a:spLocks noChangeArrowheads="1"/>
              </p:cNvSpPr>
              <p:nvPr/>
            </p:nvSpPr>
            <p:spPr bwMode="auto">
              <a:xfrm>
                <a:off x="691761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[9]</a:t>
                </a:r>
              </a:p>
            </p:txBody>
          </p:sp>
          <p:sp>
            <p:nvSpPr>
              <p:cNvPr id="52" name="TextBox 39"/>
              <p:cNvSpPr txBox="1">
                <a:spLocks noChangeArrowheads="1"/>
              </p:cNvSpPr>
              <p:nvPr/>
            </p:nvSpPr>
            <p:spPr bwMode="auto">
              <a:xfrm>
                <a:off x="7407563" y="2725738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[10]</a:t>
                </a:r>
                <a:endParaRPr lang="en-US" sz="1600" dirty="0"/>
              </a:p>
            </p:txBody>
          </p:sp>
          <p:sp>
            <p:nvSpPr>
              <p:cNvPr id="53" name="TextBox 39"/>
              <p:cNvSpPr txBox="1">
                <a:spLocks noChangeArrowheads="1"/>
              </p:cNvSpPr>
              <p:nvPr/>
            </p:nvSpPr>
            <p:spPr bwMode="auto">
              <a:xfrm>
                <a:off x="7989168" y="2727667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[11]</a:t>
                </a:r>
                <a:endParaRPr lang="en-US" sz="16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127348" y="2719688"/>
              <a:ext cx="6598381" cy="369332"/>
              <a:chOff x="2127348" y="2719688"/>
              <a:chExt cx="6598381" cy="369332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127348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endParaRPr lang="en-SG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67104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</a:t>
                </a:r>
                <a:endParaRPr lang="en-SG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22692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p</a:t>
                </a:r>
                <a:endParaRPr lang="en-SG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70618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</a:t>
                </a:r>
                <a:endParaRPr lang="en-SG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320792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</a:t>
                </a:r>
                <a:endParaRPr lang="en-SG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864486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\0</a:t>
                </a:r>
                <a:endParaRPr lang="en-SG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411909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\0</a:t>
                </a:r>
                <a:endParaRPr lang="en-SG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955604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1148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06736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61721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17309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887229" y="3788329"/>
            <a:ext cx="2670192" cy="340660"/>
            <a:chOff x="3887229" y="4169339"/>
            <a:chExt cx="2670192" cy="340660"/>
          </a:xfrm>
        </p:grpSpPr>
        <p:sp>
          <p:nvSpPr>
            <p:cNvPr id="55" name="TextBox 48"/>
            <p:cNvSpPr txBox="1">
              <a:spLocks noChangeArrowheads="1"/>
            </p:cNvSpPr>
            <p:nvPr/>
          </p:nvSpPr>
          <p:spPr bwMode="auto">
            <a:xfrm>
              <a:off x="6089421" y="4169339"/>
              <a:ext cx="468000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\0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57" name="TextBox 48"/>
            <p:cNvSpPr txBox="1">
              <a:spLocks noChangeArrowheads="1"/>
            </p:cNvSpPr>
            <p:nvPr/>
          </p:nvSpPr>
          <p:spPr bwMode="auto">
            <a:xfrm>
              <a:off x="3887229" y="4171442"/>
              <a:ext cx="468000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4966055" y="4171445"/>
              <a:ext cx="468000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err="1" smtClean="0">
                  <a:solidFill>
                    <a:srgbClr val="800000"/>
                  </a:solidFill>
                </a:rPr>
                <a:t>i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61" name="TextBox 48"/>
            <p:cNvSpPr txBox="1">
              <a:spLocks noChangeArrowheads="1"/>
            </p:cNvSpPr>
            <p:nvPr/>
          </p:nvSpPr>
          <p:spPr bwMode="auto">
            <a:xfrm>
              <a:off x="5525475" y="4171445"/>
              <a:ext cx="468000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e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58" name="TextBox 48"/>
            <p:cNvSpPr txBox="1">
              <a:spLocks noChangeArrowheads="1"/>
            </p:cNvSpPr>
            <p:nvPr/>
          </p:nvSpPr>
          <p:spPr bwMode="auto">
            <a:xfrm>
              <a:off x="4426996" y="4171445"/>
              <a:ext cx="468000" cy="3385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p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</p:grpSp>
      <p:sp>
        <p:nvSpPr>
          <p:cNvPr id="63" name="Content Placeholder 4"/>
          <p:cNvSpPr txBox="1">
            <a:spLocks/>
          </p:cNvSpPr>
          <p:nvPr/>
        </p:nvSpPr>
        <p:spPr bwMode="auto">
          <a:xfrm>
            <a:off x="457200" y="4853855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b="1" dirty="0" err="1" smtClean="0">
                <a:solidFill>
                  <a:srgbClr val="CC6600"/>
                </a:solidFill>
                <a:cs typeface="Calibri" pitchFamily="34" charset="0"/>
              </a:rPr>
              <a:t>strncat</a:t>
            </a:r>
            <a:r>
              <a:rPr lang="en-US" b="1" dirty="0" smtClean="0">
                <a:solidFill>
                  <a:srgbClr val="CC6600"/>
                </a:solidFill>
                <a:cs typeface="Calibri" pitchFamily="34" charset="0"/>
              </a:rPr>
              <a:t> (s1</a:t>
            </a:r>
            <a:r>
              <a:rPr lang="en-US" b="1" dirty="0">
                <a:solidFill>
                  <a:srgbClr val="CC6600"/>
                </a:solidFill>
                <a:cs typeface="Calibri" pitchFamily="34" charset="0"/>
              </a:rPr>
              <a:t>, s2, n)</a:t>
            </a:r>
            <a:endParaRPr lang="en-US" b="1" kern="1200" dirty="0" smtClean="0">
              <a:solidFill>
                <a:srgbClr val="CC6600"/>
              </a:solidFill>
              <a:cs typeface="Calibri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SG" dirty="0"/>
              <a:t>Append </a:t>
            </a:r>
            <a:r>
              <a:rPr lang="en-SG" dirty="0" smtClean="0"/>
              <a:t>at most </a:t>
            </a:r>
            <a:r>
              <a:rPr lang="en-SG" i="1" dirty="0" smtClean="0"/>
              <a:t>n</a:t>
            </a:r>
            <a:r>
              <a:rPr lang="en-SG" dirty="0" smtClean="0"/>
              <a:t> characters from </a:t>
            </a:r>
            <a:r>
              <a:rPr lang="en-SG" i="1" dirty="0">
                <a:solidFill>
                  <a:srgbClr val="0000FF"/>
                </a:solidFill>
              </a:rPr>
              <a:t>s2</a:t>
            </a:r>
            <a:r>
              <a:rPr lang="en-SG" dirty="0" smtClean="0"/>
              <a:t> to </a:t>
            </a:r>
            <a:r>
              <a:rPr lang="en-SG" i="1" dirty="0">
                <a:solidFill>
                  <a:srgbClr val="0000FF"/>
                </a:solidFill>
              </a:rPr>
              <a:t>s1</a:t>
            </a:r>
            <a:r>
              <a:rPr lang="en-SG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10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String </a:t>
            </a:r>
            <a:r>
              <a:rPr lang="en-GB" dirty="0">
                <a:cs typeface="Arial" charset="0"/>
              </a:rPr>
              <a:t>Functions </a:t>
            </a:r>
            <a:r>
              <a:rPr lang="en-GB" dirty="0" smtClean="0">
                <a:cs typeface="Arial" charset="0"/>
              </a:rPr>
              <a:t>(5/5)</a:t>
            </a:r>
            <a:endParaRPr lang="en-SG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" name="Rectangle 81"/>
          <p:cNvSpPr>
            <a:spLocks noChangeArrowheads="1"/>
          </p:cNvSpPr>
          <p:nvPr/>
        </p:nvSpPr>
        <p:spPr bwMode="auto">
          <a:xfrm>
            <a:off x="1162871" y="5383854"/>
            <a:ext cx="6066268" cy="646331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*p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"orange"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"ran"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Up Arrow 2"/>
          <p:cNvSpPr/>
          <p:nvPr/>
        </p:nvSpPr>
        <p:spPr bwMode="auto">
          <a:xfrm flipV="1">
            <a:off x="3853979" y="5217316"/>
            <a:ext cx="139849" cy="250607"/>
          </a:xfrm>
          <a:prstGeom prst="upArrow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en-SG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908038"/>
            <a:ext cx="8229600" cy="1205458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kern="1200" dirty="0" err="1" smtClean="0">
                <a:solidFill>
                  <a:srgbClr val="CC6600"/>
                </a:solidFill>
                <a:cs typeface="Calibri" pitchFamily="34" charset="0"/>
              </a:rPr>
              <a:t>strstr</a:t>
            </a:r>
            <a:r>
              <a:rPr lang="en-US" b="1" kern="1200" dirty="0" smtClean="0">
                <a:solidFill>
                  <a:srgbClr val="CC6600"/>
                </a:solidFill>
                <a:cs typeface="Calibri" pitchFamily="34" charset="0"/>
              </a:rPr>
              <a:t> (</a:t>
            </a:r>
            <a:r>
              <a:rPr lang="en-US" b="1" kern="1200" dirty="0">
                <a:solidFill>
                  <a:srgbClr val="CC6600"/>
                </a:solidFill>
                <a:cs typeface="Calibri" pitchFamily="34" charset="0"/>
              </a:rPr>
              <a:t>s1, s2)</a:t>
            </a:r>
          </a:p>
          <a:p>
            <a:pPr lvl="1">
              <a:spcBef>
                <a:spcPts val="480"/>
              </a:spcBef>
              <a:buFont typeface="Wingdings" pitchFamily="2" charset="2"/>
              <a:buChar char="q"/>
            </a:pPr>
            <a:r>
              <a:rPr lang="en-US" dirty="0"/>
              <a:t>Returns a pointer to the first appearance of string </a:t>
            </a:r>
            <a:r>
              <a:rPr lang="en-US" i="1" kern="1200" dirty="0">
                <a:solidFill>
                  <a:srgbClr val="0000FF"/>
                </a:solidFill>
                <a:ea typeface="+mn-ea"/>
              </a:rPr>
              <a:t>s2</a:t>
            </a:r>
            <a:r>
              <a:rPr lang="en-US" dirty="0" smtClean="0"/>
              <a:t> in </a:t>
            </a:r>
            <a:r>
              <a:rPr lang="en-US" i="1" kern="1200" dirty="0">
                <a:solidFill>
                  <a:srgbClr val="0000FF"/>
                </a:solidFill>
                <a:ea typeface="+mn-ea"/>
              </a:rPr>
              <a:t>s1</a:t>
            </a:r>
            <a:r>
              <a:rPr lang="en-US" dirty="0"/>
              <a:t>.</a:t>
            </a:r>
            <a:endParaRPr lang="en-US" dirty="0">
              <a:solidFill>
                <a:srgbClr val="006600"/>
              </a:solidFill>
            </a:endParaRPr>
          </a:p>
          <a:p>
            <a:pPr lvl="1">
              <a:spcBef>
                <a:spcPts val="480"/>
              </a:spcBef>
              <a:buFont typeface="Wingdings" pitchFamily="2" charset="2"/>
              <a:buChar char="q"/>
            </a:pPr>
            <a:r>
              <a:rPr lang="en-US" dirty="0"/>
              <a:t>Returns a </a:t>
            </a:r>
            <a:r>
              <a:rPr lang="en-US" dirty="0">
                <a:solidFill>
                  <a:srgbClr val="006600"/>
                </a:solidFill>
              </a:rPr>
              <a:t>NULL</a:t>
            </a:r>
            <a:r>
              <a:rPr lang="en-US" dirty="0"/>
              <a:t> pointer if </a:t>
            </a:r>
            <a:r>
              <a:rPr lang="en-US" i="1" kern="1200" dirty="0">
                <a:solidFill>
                  <a:srgbClr val="0000FF"/>
                </a:solidFill>
                <a:ea typeface="+mn-ea"/>
              </a:rPr>
              <a:t>s2</a:t>
            </a:r>
            <a:r>
              <a:rPr lang="en-US" dirty="0"/>
              <a:t> is not found in </a:t>
            </a:r>
            <a:r>
              <a:rPr lang="en-US" i="1" kern="1200" dirty="0">
                <a:solidFill>
                  <a:srgbClr val="0000FF"/>
                </a:solidFill>
                <a:ea typeface="+mn-ea"/>
              </a:rPr>
              <a:t>s1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 bwMode="auto">
          <a:xfrm>
            <a:off x="457200" y="1371600"/>
            <a:ext cx="8229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b="1" kern="1200" dirty="0" err="1" smtClean="0">
                <a:solidFill>
                  <a:srgbClr val="CC6600"/>
                </a:solidFill>
                <a:cs typeface="Calibri" pitchFamily="34" charset="0"/>
              </a:rPr>
              <a:t>strchr</a:t>
            </a:r>
            <a:r>
              <a:rPr lang="en-US" b="1" kern="1200" dirty="0" smtClean="0">
                <a:solidFill>
                  <a:srgbClr val="CC6600"/>
                </a:solidFill>
                <a:cs typeface="Calibri" pitchFamily="34" charset="0"/>
              </a:rPr>
              <a:t> (s, c)</a:t>
            </a:r>
          </a:p>
          <a:p>
            <a:pPr lvl="1">
              <a:buFont typeface="Wingdings" pitchFamily="2" charset="2"/>
              <a:buChar char="q"/>
            </a:pPr>
            <a:r>
              <a:rPr lang="en-SG" dirty="0" smtClean="0"/>
              <a:t>Return </a:t>
            </a:r>
            <a:r>
              <a:rPr lang="en-SG" dirty="0"/>
              <a:t>a pointer to the first occurrence of </a:t>
            </a:r>
            <a:r>
              <a:rPr lang="en-SG" dirty="0" smtClean="0"/>
              <a:t>character </a:t>
            </a:r>
            <a:r>
              <a:rPr lang="en-SG" i="1" dirty="0">
                <a:solidFill>
                  <a:srgbClr val="0000FF"/>
                </a:solidFill>
              </a:rPr>
              <a:t>c</a:t>
            </a:r>
            <a:r>
              <a:rPr lang="en-SG" dirty="0" smtClean="0"/>
              <a:t> </a:t>
            </a:r>
            <a:r>
              <a:rPr lang="en-SG" dirty="0"/>
              <a:t>in string </a:t>
            </a:r>
            <a:r>
              <a:rPr lang="en-SG" i="1" dirty="0">
                <a:solidFill>
                  <a:srgbClr val="0000FF"/>
                </a:solidFill>
              </a:rPr>
              <a:t>s</a:t>
            </a:r>
            <a:r>
              <a:rPr lang="en-SG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Returns a </a:t>
            </a:r>
            <a:r>
              <a:rPr lang="en-US" dirty="0">
                <a:solidFill>
                  <a:srgbClr val="006600"/>
                </a:solidFill>
              </a:rPr>
              <a:t>NULL</a:t>
            </a:r>
            <a:r>
              <a:rPr lang="en-US" dirty="0"/>
              <a:t> pointer if </a:t>
            </a:r>
            <a:r>
              <a:rPr lang="en-SG" i="1" dirty="0">
                <a:solidFill>
                  <a:srgbClr val="0000FF"/>
                </a:solidFill>
              </a:rPr>
              <a:t>c</a:t>
            </a:r>
            <a:r>
              <a:rPr lang="en-US" dirty="0" smtClean="0"/>
              <a:t> </a:t>
            </a:r>
            <a:r>
              <a:rPr lang="en-US" dirty="0"/>
              <a:t>is not found in </a:t>
            </a:r>
            <a:r>
              <a:rPr lang="en-SG" i="1" dirty="0">
                <a:solidFill>
                  <a:srgbClr val="0000FF"/>
                </a:solidFill>
              </a:rPr>
              <a:t>s</a:t>
            </a:r>
            <a:r>
              <a:rPr lang="en-US" dirty="0" smtClean="0"/>
              <a:t>.</a:t>
            </a:r>
            <a:endParaRPr lang="en-SG" dirty="0"/>
          </a:p>
        </p:txBody>
      </p:sp>
      <p:sp>
        <p:nvSpPr>
          <p:cNvPr id="15" name="Rectangle 81"/>
          <p:cNvSpPr>
            <a:spLocks noChangeArrowheads="1"/>
          </p:cNvSpPr>
          <p:nvPr/>
        </p:nvSpPr>
        <p:spPr bwMode="auto">
          <a:xfrm>
            <a:off x="1162871" y="2828763"/>
            <a:ext cx="6066268" cy="646331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*p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"orange"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Up Arrow 15"/>
          <p:cNvSpPr/>
          <p:nvPr/>
        </p:nvSpPr>
        <p:spPr bwMode="auto">
          <a:xfrm flipV="1">
            <a:off x="3978770" y="2620801"/>
            <a:ext cx="139849" cy="250607"/>
          </a:xfrm>
          <a:prstGeom prst="upArrow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2926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15687" y="1208458"/>
            <a:ext cx="8414657" cy="5016758"/>
            <a:chOff x="492125" y="1211263"/>
            <a:chExt cx="8194675" cy="5016758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92125" y="1211263"/>
              <a:ext cx="8194675" cy="501675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 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{	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s1[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pineapples"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s2[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apple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*p;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"strcmp(s1,s2)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  <a:cs typeface="Courier New" pitchFamily="49" charset="0"/>
                </a:rPr>
                <a:t>strcmp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(s1, s2));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//compare s1, s2</a:t>
              </a:r>
              <a:endPara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p = 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  <a:cs typeface="Courier New" pitchFamily="49" charset="0"/>
                </a:rPr>
                <a:t>strstr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(s1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, s2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); 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check the first appearance of s2 in s1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(p !=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strstr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(s1,s2) returns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p);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strstr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(s1,s2) returns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r>
                <a:rPr lang="en-US" sz="16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(s1,s2); 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copy s2 to s1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"After 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 s1 = 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%s\n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, s1);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90514" y="1211263"/>
              <a:ext cx="1792478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Week9_StringFunctions.c</a:t>
              </a:r>
              <a:endParaRPr lang="en-SG" sz="1100" dirty="0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Demo #5: </a:t>
            </a:r>
            <a:r>
              <a:rPr lang="en-GB" dirty="0">
                <a:cs typeface="Arial" charset="0"/>
              </a:rPr>
              <a:t>String </a:t>
            </a:r>
            <a:r>
              <a:rPr lang="en-GB" dirty="0" smtClean="0">
                <a:cs typeface="Arial" charset="0"/>
              </a:rPr>
              <a:t>Functions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181193" y="5556469"/>
            <a:ext cx="3624943" cy="830997"/>
          </a:xfrm>
          <a:prstGeom prst="rect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SG" dirty="0" err="1" smtClean="0"/>
              <a:t>strcmp</a:t>
            </a:r>
            <a:r>
              <a:rPr lang="en-SG" dirty="0" smtClean="0"/>
              <a:t>(s1,s2</a:t>
            </a:r>
            <a:r>
              <a:rPr lang="en-SG" dirty="0"/>
              <a:t>) = 15</a:t>
            </a:r>
          </a:p>
          <a:p>
            <a:r>
              <a:rPr lang="en-SG" dirty="0" err="1"/>
              <a:t>strstr</a:t>
            </a:r>
            <a:r>
              <a:rPr lang="en-SG" dirty="0"/>
              <a:t>(s1,s2) returns apples</a:t>
            </a:r>
          </a:p>
          <a:p>
            <a:r>
              <a:rPr lang="en-SG" dirty="0"/>
              <a:t>After </a:t>
            </a:r>
            <a:r>
              <a:rPr lang="en-SG" dirty="0" err="1" smtClean="0"/>
              <a:t>strcpy</a:t>
            </a:r>
            <a:r>
              <a:rPr lang="en-SG" dirty="0" smtClean="0"/>
              <a:t>, </a:t>
            </a:r>
            <a:r>
              <a:rPr lang="en-SG" dirty="0"/>
              <a:t>s1 = 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41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angman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9405" y="3112789"/>
            <a:ext cx="4326826" cy="333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Demo #6: </a:t>
            </a:r>
            <a:r>
              <a:rPr lang="en-GB" dirty="0">
                <a:cs typeface="Arial" charset="0"/>
              </a:rPr>
              <a:t>Hangman </a:t>
            </a:r>
            <a:r>
              <a:rPr lang="en-GB" dirty="0" smtClean="0">
                <a:cs typeface="Arial" charset="0"/>
              </a:rPr>
              <a:t>Game </a:t>
            </a:r>
            <a:r>
              <a:rPr lang="en-GB" dirty="0">
                <a:cs typeface="Arial" charset="0"/>
              </a:rPr>
              <a:t>(</a:t>
            </a:r>
            <a:r>
              <a:rPr lang="en-GB" dirty="0" smtClean="0">
                <a:cs typeface="Arial" charset="0"/>
              </a:rPr>
              <a:t>1/6)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012859"/>
          </a:xfrm>
        </p:spPr>
        <p:txBody>
          <a:bodyPr>
            <a:spAutoFit/>
          </a:bodyPr>
          <a:lstStyle/>
          <a:p>
            <a:r>
              <a:rPr lang="en-US" dirty="0"/>
              <a:t>Hangman game </a:t>
            </a:r>
            <a:r>
              <a:rPr lang="en-US" dirty="0">
                <a:solidFill>
                  <a:schemeClr val="tx1"/>
                </a:solidFill>
              </a:rPr>
              <a:t>– Player tries to guess a word by filling in the blanks. Each incorrect guess brings the player closer to being “hanged”.</a:t>
            </a:r>
          </a:p>
          <a:p>
            <a:r>
              <a:rPr lang="en-US" dirty="0"/>
              <a:t>Let’s play! </a:t>
            </a:r>
            <a:r>
              <a:rPr lang="en-US" dirty="0">
                <a:hlinkClick r:id="rId4"/>
              </a:rPr>
              <a:t>http://www.hangman.no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(choose 2 player game)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55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Write a program </a:t>
            </a:r>
            <a:r>
              <a:rPr lang="en-US" sz="2800" dirty="0" smtClean="0"/>
              <a:t>Week9_Hangman_ver1.c </a:t>
            </a:r>
            <a:r>
              <a:rPr lang="en-US" sz="2800" dirty="0">
                <a:solidFill>
                  <a:schemeClr val="tx1"/>
                </a:solidFill>
              </a:rPr>
              <a:t>to simulate this game.</a:t>
            </a: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Assume that a player is given 5 lives.</a:t>
            </a: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Each incorrect guess will reduce the number of lives by 1. </a:t>
            </a: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Each correct guess will display the letter in the word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SG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Demo #6: </a:t>
            </a:r>
            <a:r>
              <a:rPr lang="en-GB" dirty="0">
                <a:cs typeface="Arial" charset="0"/>
              </a:rPr>
              <a:t>Hangman </a:t>
            </a:r>
            <a:r>
              <a:rPr lang="en-GB" dirty="0" smtClean="0">
                <a:cs typeface="Arial" charset="0"/>
              </a:rPr>
              <a:t>Game </a:t>
            </a:r>
            <a:r>
              <a:rPr lang="en-GB" dirty="0">
                <a:cs typeface="Arial" charset="0"/>
              </a:rPr>
              <a:t>(2/6)</a:t>
            </a:r>
            <a:endParaRPr lang="en-SG" dirty="0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5740" y="1766887"/>
            <a:ext cx="4480714" cy="4185761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sz="1400" dirty="0"/>
              <a:t>Number of lives: </a:t>
            </a:r>
            <a:r>
              <a:rPr lang="en-US" sz="1400" dirty="0" smtClean="0"/>
              <a:t>5</a:t>
            </a:r>
            <a:endParaRPr lang="en-US" sz="1400" dirty="0"/>
          </a:p>
          <a:p>
            <a:pPr>
              <a:defRPr/>
            </a:pPr>
            <a:r>
              <a:rPr lang="en-US" sz="1400" dirty="0"/>
              <a:t>Guess a letter in the word _ _ _ _ _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</a:rPr>
              <a:t>h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400" dirty="0"/>
              <a:t>Number of lives: </a:t>
            </a:r>
            <a:r>
              <a:rPr lang="en-US" sz="1400" dirty="0" smtClean="0"/>
              <a:t>4</a:t>
            </a:r>
            <a:endParaRPr lang="en-US" sz="1400" dirty="0"/>
          </a:p>
          <a:p>
            <a:pPr>
              <a:defRPr/>
            </a:pPr>
            <a:r>
              <a:rPr lang="en-US" sz="1400" dirty="0"/>
              <a:t>Guess a letter in the word _ _ _ _ _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</a:rPr>
              <a:t>p</a:t>
            </a:r>
          </a:p>
          <a:p>
            <a:pPr>
              <a:defRPr/>
            </a:pPr>
            <a:r>
              <a:rPr lang="en-US" sz="1400" dirty="0"/>
              <a:t>Number of lives: 4</a:t>
            </a:r>
          </a:p>
          <a:p>
            <a:pPr>
              <a:defRPr/>
            </a:pPr>
            <a:r>
              <a:rPr lang="en-US" sz="1400" dirty="0"/>
              <a:t>Guess a letter in the word _ p </a:t>
            </a:r>
            <a:r>
              <a:rPr lang="en-US" sz="1400" dirty="0" err="1"/>
              <a:t>p</a:t>
            </a:r>
            <a:r>
              <a:rPr lang="en-US" sz="1400" dirty="0"/>
              <a:t> _ _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</a:rPr>
              <a:t>b</a:t>
            </a:r>
          </a:p>
          <a:p>
            <a:pPr>
              <a:defRPr/>
            </a:pPr>
            <a:r>
              <a:rPr lang="en-US" sz="1400" dirty="0"/>
              <a:t>Number of lives: 3</a:t>
            </a:r>
          </a:p>
          <a:p>
            <a:pPr>
              <a:defRPr/>
            </a:pPr>
            <a:r>
              <a:rPr lang="en-US" sz="1400" dirty="0"/>
              <a:t>Guess a letter in the word _ p </a:t>
            </a:r>
            <a:r>
              <a:rPr lang="en-US" sz="1400" dirty="0" err="1"/>
              <a:t>p</a:t>
            </a:r>
            <a:r>
              <a:rPr lang="en-US" sz="1400" dirty="0"/>
              <a:t> _ _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</a:rPr>
              <a:t>m</a:t>
            </a:r>
          </a:p>
          <a:p>
            <a:pPr>
              <a:defRPr/>
            </a:pPr>
            <a:r>
              <a:rPr lang="en-US" sz="1400" dirty="0"/>
              <a:t>Number of lives: 2</a:t>
            </a:r>
          </a:p>
          <a:p>
            <a:pPr>
              <a:defRPr/>
            </a:pPr>
            <a:r>
              <a:rPr lang="en-US" sz="1400" dirty="0"/>
              <a:t>Guess a letter in the word _ p </a:t>
            </a:r>
            <a:r>
              <a:rPr lang="en-US" sz="1400" dirty="0" err="1"/>
              <a:t>p</a:t>
            </a:r>
            <a:r>
              <a:rPr lang="en-US" sz="1400" dirty="0"/>
              <a:t> _ _</a:t>
            </a:r>
          </a:p>
          <a:p>
            <a:pPr>
              <a:defRPr/>
            </a:pPr>
            <a:r>
              <a:rPr lang="en-US" sz="1400" dirty="0">
                <a:solidFill>
                  <a:srgbClr val="0000FF"/>
                </a:solidFill>
              </a:rPr>
              <a:t>x</a:t>
            </a:r>
          </a:p>
          <a:p>
            <a:pPr>
              <a:defRPr/>
            </a:pPr>
            <a:r>
              <a:rPr lang="en-US" sz="1400" dirty="0"/>
              <a:t>Number of lives: 1</a:t>
            </a:r>
          </a:p>
          <a:p>
            <a:pPr>
              <a:defRPr/>
            </a:pPr>
            <a:r>
              <a:rPr lang="en-US" sz="1400" dirty="0"/>
              <a:t>Guess a letter in the word _ p </a:t>
            </a:r>
            <a:r>
              <a:rPr lang="en-US" sz="1400" dirty="0" err="1"/>
              <a:t>p</a:t>
            </a:r>
            <a:r>
              <a:rPr lang="en-US" sz="1400" dirty="0"/>
              <a:t> _ _</a:t>
            </a:r>
          </a:p>
          <a:p>
            <a:pPr>
              <a:defRPr/>
            </a:pPr>
            <a:r>
              <a:rPr lang="en-US" sz="1400" dirty="0" err="1">
                <a:solidFill>
                  <a:srgbClr val="0000FF"/>
                </a:solidFill>
              </a:rPr>
              <a:t>i</a:t>
            </a:r>
            <a:endParaRPr lang="en-US" sz="14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1400" dirty="0"/>
              <a:t>Sorry, you’re hanged! The word is apple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766763" y="1606550"/>
            <a:ext cx="77724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22471" y="1357313"/>
            <a:ext cx="4051109" cy="4155299"/>
            <a:chOff x="4722471" y="1357313"/>
            <a:chExt cx="4051109" cy="4155299"/>
          </a:xfrm>
        </p:grpSpPr>
        <p:sp>
          <p:nvSpPr>
            <p:cNvPr id="14" name="TextBox 13"/>
            <p:cNvSpPr txBox="1"/>
            <p:nvPr/>
          </p:nvSpPr>
          <p:spPr>
            <a:xfrm>
              <a:off x="4722471" y="1973182"/>
              <a:ext cx="4051109" cy="3539430"/>
            </a:xfrm>
            <a:prstGeom prst="rect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9933FF"/>
                  </a:solidFill>
                  <a:latin typeface="Courier New" pitchFamily="49" charset="0"/>
                  <a:cs typeface="Courier New" pitchFamily="49" charset="0"/>
                </a:defRPr>
              </a:lvl1pPr>
            </a:lstStyle>
            <a:p>
              <a:pPr>
                <a:defRPr/>
              </a:pPr>
              <a:r>
                <a:rPr lang="en-US" sz="1400" dirty="0"/>
                <a:t>Number of lives: </a:t>
              </a:r>
              <a:r>
                <a:rPr lang="en-US" sz="1400" dirty="0" smtClean="0"/>
                <a:t>5</a:t>
              </a:r>
              <a:endParaRPr lang="en-US" sz="1400" dirty="0"/>
            </a:p>
            <a:p>
              <a:pPr>
                <a:defRPr/>
              </a:pPr>
              <a:r>
                <a:rPr lang="en-US" sz="1400" dirty="0"/>
                <a:t>Guess a letter in the word _ _ _ _ _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</a:rPr>
                <a:t>p</a:t>
              </a:r>
            </a:p>
            <a:p>
              <a:pPr>
                <a:defRPr/>
              </a:pPr>
              <a:r>
                <a:rPr lang="en-US" sz="1400" dirty="0"/>
                <a:t>Number of lives: </a:t>
              </a:r>
              <a:r>
                <a:rPr lang="en-US" sz="1400" dirty="0" smtClean="0"/>
                <a:t>5</a:t>
              </a:r>
              <a:endParaRPr lang="en-US" sz="1400" dirty="0"/>
            </a:p>
            <a:p>
              <a:pPr>
                <a:defRPr/>
              </a:pPr>
              <a:r>
                <a:rPr lang="en-US" sz="1400" dirty="0"/>
                <a:t>Guess a letter in the word _ p </a:t>
              </a:r>
              <a:r>
                <a:rPr lang="en-US" sz="1400" dirty="0" err="1"/>
                <a:t>p</a:t>
              </a:r>
              <a:r>
                <a:rPr lang="en-US" sz="1400" dirty="0"/>
                <a:t> _ _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</a:rPr>
                <a:t>e</a:t>
              </a:r>
            </a:p>
            <a:p>
              <a:pPr>
                <a:defRPr/>
              </a:pPr>
              <a:r>
                <a:rPr lang="en-US" sz="1400" dirty="0"/>
                <a:t>Number of lives: </a:t>
              </a:r>
              <a:r>
                <a:rPr lang="en-US" sz="1400" dirty="0" smtClean="0"/>
                <a:t>5</a:t>
              </a:r>
              <a:endParaRPr lang="en-US" sz="1400" dirty="0"/>
            </a:p>
            <a:p>
              <a:pPr>
                <a:defRPr/>
              </a:pPr>
              <a:r>
                <a:rPr lang="en-US" sz="1400" dirty="0"/>
                <a:t>Guess a letter in the word _ p </a:t>
              </a:r>
              <a:r>
                <a:rPr lang="en-US" sz="1400" dirty="0" err="1"/>
                <a:t>p</a:t>
              </a:r>
              <a:r>
                <a:rPr lang="en-US" sz="1400" dirty="0"/>
                <a:t> _ e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</a:rPr>
                <a:t>o</a:t>
              </a:r>
            </a:p>
            <a:p>
              <a:pPr>
                <a:defRPr/>
              </a:pPr>
              <a:r>
                <a:rPr lang="en-US" sz="1400" dirty="0"/>
                <a:t>Number of lives: 4</a:t>
              </a:r>
            </a:p>
            <a:p>
              <a:pPr>
                <a:defRPr/>
              </a:pPr>
              <a:r>
                <a:rPr lang="en-US" sz="1400" dirty="0"/>
                <a:t>Guess a letter in the word _ p </a:t>
              </a:r>
              <a:r>
                <a:rPr lang="en-US" sz="1400" dirty="0" err="1"/>
                <a:t>p</a:t>
              </a:r>
              <a:r>
                <a:rPr lang="en-US" sz="1400" dirty="0"/>
                <a:t> _ e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</a:rPr>
                <a:t>a</a:t>
              </a:r>
            </a:p>
            <a:p>
              <a:pPr>
                <a:defRPr/>
              </a:pPr>
              <a:r>
                <a:rPr lang="en-US" sz="1400" dirty="0"/>
                <a:t>Number of lives: </a:t>
              </a:r>
              <a:r>
                <a:rPr lang="en-US" sz="1400" dirty="0" smtClean="0"/>
                <a:t>4</a:t>
              </a:r>
              <a:endParaRPr lang="en-US" sz="1400" dirty="0"/>
            </a:p>
            <a:p>
              <a:pPr>
                <a:defRPr/>
              </a:pPr>
              <a:r>
                <a:rPr lang="en-US" sz="1400" dirty="0"/>
                <a:t>Guess a letter in the word a p </a:t>
              </a:r>
              <a:r>
                <a:rPr lang="en-US" sz="1400" dirty="0" err="1"/>
                <a:t>p</a:t>
              </a:r>
              <a:r>
                <a:rPr lang="en-US" sz="1400" dirty="0"/>
                <a:t> _ e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</a:rPr>
                <a:t>l</a:t>
              </a:r>
            </a:p>
            <a:p>
              <a:pPr>
                <a:defRPr/>
              </a:pPr>
              <a:r>
                <a:rPr lang="en-US" sz="1400" dirty="0"/>
                <a:t>Congratulations! The word is apple.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404112" y="1357313"/>
              <a:ext cx="226857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</a:pPr>
              <a:r>
                <a:rPr lang="en-US" sz="2000" dirty="0"/>
                <a:t>Sample run #2: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Demo #6: </a:t>
            </a:r>
            <a:r>
              <a:rPr lang="en-GB" dirty="0">
                <a:cs typeface="Arial" charset="0"/>
              </a:rPr>
              <a:t>Hangman </a:t>
            </a:r>
            <a:r>
              <a:rPr lang="en-GB" dirty="0" smtClean="0">
                <a:cs typeface="Arial" charset="0"/>
              </a:rPr>
              <a:t>Game </a:t>
            </a:r>
            <a:r>
              <a:rPr lang="en-GB" dirty="0">
                <a:cs typeface="Arial" charset="0"/>
              </a:rPr>
              <a:t>(3/6)</a:t>
            </a:r>
            <a:endParaRPr lang="en-SG" dirty="0">
              <a:cs typeface="Arial" charset="0"/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1054400" y="1354845"/>
            <a:ext cx="2268570" cy="400110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Sample run </a:t>
            </a:r>
            <a:r>
              <a:rPr lang="en-US" sz="2000" dirty="0" smtClean="0">
                <a:solidFill>
                  <a:schemeClr val="tx1"/>
                </a:solidFill>
              </a:rPr>
              <a:t>#1: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09600" y="1414462"/>
            <a:ext cx="7805195" cy="4524315"/>
            <a:chOff x="609600" y="1414462"/>
            <a:chExt cx="7805195" cy="4524315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09600" y="1414462"/>
              <a:ext cx="7805195" cy="452431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SG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SG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</a:rPr>
                <a:t>// for string function </a:t>
              </a:r>
              <a:r>
                <a:rPr lang="en-US" b="1" dirty="0" err="1" smtClean="0">
                  <a:solidFill>
                    <a:srgbClr val="800000"/>
                  </a:solidFill>
                  <a:latin typeface="Courier New" pitchFamily="49" charset="0"/>
                </a:rPr>
                <a:t>strlen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</a:rPr>
                <a:t>() </a:t>
              </a:r>
              <a:endPara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</a:rPr>
                <a:t>has_letter</a:t>
              </a:r>
              <a:r>
                <a:rPr lang="en-US" b="1" dirty="0">
                  <a:latin typeface="Courier New" pitchFamily="49" charset="0"/>
                </a:rPr>
                <a:t>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b="1" dirty="0">
                  <a:latin typeface="Courier New" pitchFamily="49" charset="0"/>
                </a:rPr>
                <a:t> [], char);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b="1" dirty="0">
                <a:latin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char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</a:rPr>
                <a:t>input;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</a:rPr>
                <a:t>word[]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"apple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</a:rPr>
                <a:t>; 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</a:rPr>
                <a:t>// to guess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b="1" dirty="0" smtClean="0">
                  <a:latin typeface="Courier New" pitchFamily="49" charset="0"/>
                </a:rPr>
                <a:t> show[] </a:t>
              </a:r>
              <a:r>
                <a:rPr lang="en-US" b="1" dirty="0">
                  <a:latin typeface="Courier New" pitchFamily="49" charset="0"/>
                </a:rPr>
                <a:t>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"_____"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 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</a:rPr>
                <a:t>//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</a:rPr>
                <a:t>live panel show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</a:rPr>
                <a:t>to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</a:rPr>
                <a:t>user</a:t>
              </a:r>
              <a:endParaRPr lang="en-US" b="1" dirty="0">
                <a:solidFill>
                  <a:srgbClr val="800000"/>
                </a:solidFill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</a:rPr>
                <a:t>i</a:t>
              </a:r>
              <a:r>
                <a:rPr lang="en-US" b="1" dirty="0">
                  <a:latin typeface="Courier New" pitchFamily="49" charset="0"/>
                </a:rPr>
                <a:t>, count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</a:rPr>
                <a:t>num_lives</a:t>
              </a:r>
              <a:r>
                <a:rPr lang="en-US" b="1" dirty="0">
                  <a:latin typeface="Courier New" pitchFamily="49" charset="0"/>
                </a:rPr>
                <a:t>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</a:rPr>
                <a:t>  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</a:rPr>
                <a:t>length = </a:t>
              </a:r>
              <a:r>
                <a:rPr lang="en-US" b="1" dirty="0" err="1">
                  <a:latin typeface="Courier New" pitchFamily="49" charset="0"/>
                </a:rPr>
                <a:t>strlen</a:t>
              </a:r>
              <a:r>
                <a:rPr lang="en-US" b="1" dirty="0">
                  <a:latin typeface="Courier New" pitchFamily="49" charset="0"/>
                </a:rPr>
                <a:t>(word);</a:t>
              </a:r>
            </a:p>
            <a:p>
              <a:pPr marL="342900" indent="-342900">
                <a:defRPr/>
              </a:pPr>
              <a:endParaRPr lang="en-US" dirty="0" smtClean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</a:rPr>
                <a:t>  //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</a:rPr>
                <a:t>to be continued next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</a:rPr>
                <a:t>page</a:t>
              </a:r>
            </a:p>
            <a:p>
              <a:pPr marL="342900" indent="-342900">
                <a:defRPr/>
              </a:pPr>
              <a:r>
                <a:rPr lang="en-US" dirty="0" smtClean="0">
                  <a:latin typeface="Courier New" pitchFamily="49" charset="0"/>
                </a:rPr>
                <a:t>    </a:t>
              </a:r>
              <a:endParaRPr lang="en-US" sz="14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632929" y="1414463"/>
              <a:ext cx="1776448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Week9_Hangman_ver1.c</a:t>
              </a:r>
              <a:endParaRPr lang="en-SG" sz="1100" dirty="0"/>
            </a:p>
          </p:txBody>
        </p:sp>
      </p:grp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Demo </a:t>
            </a:r>
            <a:r>
              <a:rPr lang="en-GB" dirty="0">
                <a:cs typeface="Arial" charset="0"/>
              </a:rPr>
              <a:t>#6: Hangman </a:t>
            </a:r>
            <a:r>
              <a:rPr lang="en-GB" dirty="0" smtClean="0">
                <a:cs typeface="Arial" charset="0"/>
              </a:rPr>
              <a:t>Game </a:t>
            </a:r>
            <a:r>
              <a:rPr lang="en-GB" dirty="0">
                <a:cs typeface="Arial" charset="0"/>
              </a:rPr>
              <a:t>(4/6)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57202" y="473613"/>
            <a:ext cx="8153400" cy="6247864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B05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"Number of lives: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%d\n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num_lives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</a:t>
            </a:r>
            <a:r>
              <a:rPr lang="en-US" sz="1600" b="1" dirty="0" err="1" smtClean="0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"Guess a letter in the word 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puts(show); 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// print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out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"_____" in the first round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</a:t>
            </a:r>
            <a:r>
              <a:rPr lang="en-US" sz="1600" b="1" dirty="0" err="1" smtClean="0">
                <a:latin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%c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&amp;input</a:t>
            </a:r>
            <a:r>
              <a:rPr lang="en-US" sz="1600" b="1" dirty="0" smtClean="0">
                <a:latin typeface="Courier New" pitchFamily="49" charset="0"/>
              </a:rPr>
              <a:t>);  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//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get rid of whitespace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if</a:t>
            </a:r>
            <a:r>
              <a:rPr lang="en-US" sz="1600" b="1" dirty="0" smtClean="0">
                <a:latin typeface="Courier New" pitchFamily="49" charset="0"/>
              </a:rPr>
              <a:t> ( </a:t>
            </a:r>
            <a:r>
              <a:rPr lang="en-US" sz="1600" b="1" dirty="0" err="1" smtClean="0">
                <a:latin typeface="Courier New" pitchFamily="49" charset="0"/>
              </a:rPr>
              <a:t>has_letter</a:t>
            </a:r>
            <a:r>
              <a:rPr lang="en-US" sz="1600" b="1" dirty="0" smtClean="0">
                <a:latin typeface="Courier New" pitchFamily="49" charset="0"/>
              </a:rPr>
              <a:t>(word</a:t>
            </a:r>
            <a:r>
              <a:rPr lang="en-US" sz="1600" b="1" dirty="0">
                <a:latin typeface="Courier New" pitchFamily="49" charset="0"/>
              </a:rPr>
              <a:t>, input</a:t>
            </a:r>
            <a:r>
              <a:rPr lang="en-US" sz="1600" b="1" dirty="0" smtClean="0">
                <a:latin typeface="Courier New" pitchFamily="49" charset="0"/>
              </a:rPr>
              <a:t>) ) {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// function on next page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</a:rPr>
              <a:t>;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&lt;length;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++)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// show the correctly guessed letter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</a:rPr>
              <a:t> ( (</a:t>
            </a:r>
            <a:r>
              <a:rPr lang="en-US" sz="1600" b="1" dirty="0">
                <a:latin typeface="Courier New" pitchFamily="49" charset="0"/>
              </a:rPr>
              <a:t>input == word[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]) &amp;&amp; </a:t>
            </a:r>
            <a:r>
              <a:rPr lang="en-US" sz="1600" b="1" dirty="0" smtClean="0">
                <a:latin typeface="Courier New" pitchFamily="49" charset="0"/>
              </a:rPr>
              <a:t>(show[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'_'</a:t>
            </a:r>
            <a:r>
              <a:rPr lang="en-US" sz="1600" b="1" dirty="0" smtClean="0">
                <a:latin typeface="Courier New" pitchFamily="49" charset="0"/>
              </a:rPr>
              <a:t>) ) {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   show[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 = input;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   count++;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// one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more letter revealed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}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}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num_lives</a:t>
            </a:r>
            <a:r>
              <a:rPr lang="en-US" sz="1600" b="1" dirty="0" smtClean="0">
                <a:latin typeface="Courier New" pitchFamily="49" charset="0"/>
              </a:rPr>
              <a:t>--;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// decrease number of lives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}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( (</a:t>
            </a:r>
            <a:r>
              <a:rPr lang="en-US" sz="1600" b="1" dirty="0" err="1">
                <a:latin typeface="Courier New" pitchFamily="49" charset="0"/>
              </a:rPr>
              <a:t>num_lives</a:t>
            </a:r>
            <a:r>
              <a:rPr lang="en-US" sz="1600" b="1" dirty="0">
                <a:latin typeface="Courier New" pitchFamily="49" charset="0"/>
              </a:rPr>
              <a:t> &gt;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</a:rPr>
              <a:t>) &amp;&amp; (count != length</a:t>
            </a:r>
            <a:r>
              <a:rPr lang="en-US" sz="1600" b="1" dirty="0" smtClean="0">
                <a:latin typeface="Courier New" pitchFamily="49" charset="0"/>
              </a:rPr>
              <a:t>) );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num_lives</a:t>
            </a:r>
            <a:r>
              <a:rPr lang="en-US" sz="1600" b="1" dirty="0">
                <a:latin typeface="Courier New" pitchFamily="49" charset="0"/>
              </a:rPr>
              <a:t> ==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</a:t>
            </a:r>
            <a:r>
              <a:rPr lang="en-US" sz="1600" b="1" dirty="0" err="1" smtClean="0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"Sorry, you're hanged! The word is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%s\n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word);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</a:t>
            </a:r>
            <a:r>
              <a:rPr lang="en-US" sz="1600" b="1" dirty="0" err="1" smtClean="0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"Congratulations! The word is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%s\n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word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  <a:tab pos="2505075" algn="l"/>
                <a:tab pos="2868613" algn="l"/>
              </a:tabLst>
              <a:defRPr/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14350" y="1433352"/>
            <a:ext cx="7634227" cy="424731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B05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//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to continue previous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page</a:t>
            </a:r>
          </a:p>
          <a:p>
            <a:pPr marL="342900" indent="-342900">
              <a:defRPr/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// Check whether word contains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input character</a:t>
            </a:r>
            <a:endParaRPr lang="en-US" b="1" dirty="0">
              <a:solidFill>
                <a:srgbClr val="800000"/>
              </a:solidFill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has_letter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itchFamily="49" charset="0"/>
              </a:rPr>
              <a:t> word[],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input)</a:t>
            </a: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j;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length = </a:t>
            </a:r>
            <a:r>
              <a:rPr lang="en-US" b="1" dirty="0" err="1">
                <a:latin typeface="Courier New" pitchFamily="49" charset="0"/>
              </a:rPr>
              <a:t>strlen</a:t>
            </a:r>
            <a:r>
              <a:rPr lang="en-US" b="1" dirty="0">
                <a:latin typeface="Courier New" pitchFamily="49" charset="0"/>
              </a:rPr>
              <a:t>(word);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(j=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; j&lt;length; j++)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</a:rPr>
              <a:t> (input </a:t>
            </a:r>
            <a:r>
              <a:rPr lang="en-US" b="1" dirty="0">
                <a:latin typeface="Courier New" pitchFamily="49" charset="0"/>
              </a:rPr>
              <a:t>== word[j])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 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</a:rPr>
              <a:t>; 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// input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appears in word</a:t>
            </a: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 }</a:t>
            </a: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</a:rPr>
              <a:t>;  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//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input does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not occur in word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b="1" dirty="0" smtClean="0">
                <a:latin typeface="Courier New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Demo </a:t>
            </a:r>
            <a:r>
              <a:rPr lang="en-GB" dirty="0">
                <a:cs typeface="Arial" charset="0"/>
              </a:rPr>
              <a:t>#6: Hangman </a:t>
            </a:r>
            <a:r>
              <a:rPr lang="en-GB" dirty="0" smtClean="0">
                <a:cs typeface="Arial" charset="0"/>
              </a:rPr>
              <a:t>Game </a:t>
            </a:r>
            <a:r>
              <a:rPr lang="en-GB" dirty="0">
                <a:cs typeface="Arial" charset="0"/>
              </a:rPr>
              <a:t>(6/6)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 txBox="1">
            <a:spLocks noGrp="1"/>
          </p:cNvSpPr>
          <p:nvPr/>
        </p:nvSpPr>
        <p:spPr bwMode="auto">
          <a:xfrm>
            <a:off x="228600" y="6248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800">
              <a:latin typeface="Times New Roman" pitchFamily="18" charset="0"/>
            </a:endParaRPr>
          </a:p>
          <a:p>
            <a:r>
              <a:rPr lang="en-US" sz="800">
                <a:solidFill>
                  <a:srgbClr val="996633"/>
                </a:solidFill>
                <a:latin typeface="Times New Roman" pitchFamily="18" charset="0"/>
              </a:rPr>
              <a:t>©The McGraw-Hill Companies, Inc. Permission required for reproduction or display.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485328" y="1423392"/>
            <a:ext cx="6332538" cy="4594225"/>
            <a:chOff x="687" y="681"/>
            <a:chExt cx="3989" cy="2894"/>
          </a:xfrm>
        </p:grpSpPr>
        <p:sp>
          <p:nvSpPr>
            <p:cNvPr id="69636" name="Rectangle 1028"/>
            <p:cNvSpPr>
              <a:spLocks noChangeArrowheads="1"/>
            </p:cNvSpPr>
            <p:nvPr/>
          </p:nvSpPr>
          <p:spPr bwMode="auto">
            <a:xfrm>
              <a:off x="687" y="681"/>
              <a:ext cx="3989" cy="28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pic>
          <p:nvPicPr>
            <p:cNvPr id="11278" name="Picture 102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2" y="744"/>
              <a:ext cx="3816" cy="2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030"/>
          <p:cNvGrpSpPr>
            <a:grpSpLocks/>
          </p:cNvGrpSpPr>
          <p:nvPr/>
        </p:nvGrpSpPr>
        <p:grpSpPr bwMode="auto">
          <a:xfrm>
            <a:off x="852041" y="1591667"/>
            <a:ext cx="7954962" cy="3170237"/>
            <a:chOff x="643" y="838"/>
            <a:chExt cx="5011" cy="1997"/>
          </a:xfrm>
        </p:grpSpPr>
        <p:grpSp>
          <p:nvGrpSpPr>
            <p:cNvPr id="11271" name="Group 1031"/>
            <p:cNvGrpSpPr>
              <a:grpSpLocks/>
            </p:cNvGrpSpPr>
            <p:nvPr/>
          </p:nvGrpSpPr>
          <p:grpSpPr bwMode="auto">
            <a:xfrm>
              <a:off x="4205" y="2082"/>
              <a:ext cx="1449" cy="753"/>
              <a:chOff x="4205" y="2082"/>
              <a:chExt cx="1449" cy="753"/>
            </a:xfrm>
          </p:grpSpPr>
          <p:sp>
            <p:nvSpPr>
              <p:cNvPr id="69640" name="AutoShape 1032"/>
              <p:cNvSpPr>
                <a:spLocks noChangeArrowheads="1"/>
              </p:cNvSpPr>
              <p:nvPr/>
            </p:nvSpPr>
            <p:spPr bwMode="auto">
              <a:xfrm>
                <a:off x="4659" y="2082"/>
                <a:ext cx="995" cy="753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9525">
                <a:solidFill>
                  <a:srgbClr val="CCECFF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chemeClr val="tx1"/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ja-JP" sz="140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For example, character </a:t>
                </a:r>
                <a:r>
                  <a:rPr lang="en-US" altLang="ja-JP" sz="1400" dirty="0">
                    <a:solidFill>
                      <a:srgbClr val="FF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'O'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is </a:t>
                </a:r>
                <a:r>
                  <a:rPr lang="en-US" altLang="ja-JP" sz="1400" dirty="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79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(row value </a:t>
                </a:r>
                <a:r>
                  <a:rPr lang="en-US" altLang="ja-JP" sz="1400" dirty="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70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+ col value </a:t>
                </a:r>
                <a:r>
                  <a:rPr lang="en-US" altLang="ja-JP" sz="1400" dirty="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9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 = </a:t>
                </a:r>
                <a:r>
                  <a:rPr lang="en-US" altLang="ja-JP" sz="1400" dirty="0">
                    <a:solidFill>
                      <a:schemeClr val="tx2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79</a:t>
                </a:r>
                <a:r>
                  <a:rPr lang="en-US" altLang="ja-JP" sz="1400" dirty="0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  <a:cs typeface="+mn-cs"/>
                  </a:rPr>
                  <a:t>).</a:t>
                </a:r>
              </a:p>
            </p:txBody>
          </p:sp>
          <p:cxnSp>
            <p:nvCxnSpPr>
              <p:cNvPr id="11276" name="AutoShape 1033"/>
              <p:cNvCxnSpPr>
                <a:cxnSpLocks noChangeShapeType="1"/>
                <a:stCxn id="69640" idx="1"/>
              </p:cNvCxnSpPr>
              <p:nvPr/>
            </p:nvCxnSpPr>
            <p:spPr bwMode="auto">
              <a:xfrm flipH="1" flipV="1">
                <a:off x="4205" y="2457"/>
                <a:ext cx="454" cy="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  <p:sp>
          <p:nvSpPr>
            <p:cNvPr id="11272" name="AutoShape 1034"/>
            <p:cNvSpPr>
              <a:spLocks noChangeArrowheads="1"/>
            </p:cNvSpPr>
            <p:nvPr/>
          </p:nvSpPr>
          <p:spPr bwMode="auto">
            <a:xfrm>
              <a:off x="3981" y="2371"/>
              <a:ext cx="192" cy="192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O</a:t>
              </a:r>
            </a:p>
          </p:txBody>
        </p:sp>
        <p:sp>
          <p:nvSpPr>
            <p:cNvPr id="11273" name="AutoShape 1035"/>
            <p:cNvSpPr>
              <a:spLocks noChangeArrowheads="1"/>
            </p:cNvSpPr>
            <p:nvPr/>
          </p:nvSpPr>
          <p:spPr bwMode="auto">
            <a:xfrm>
              <a:off x="3978" y="838"/>
              <a:ext cx="192" cy="169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9</a:t>
              </a:r>
            </a:p>
          </p:txBody>
        </p:sp>
        <p:sp>
          <p:nvSpPr>
            <p:cNvPr id="11274" name="AutoShape 1036"/>
            <p:cNvSpPr>
              <a:spLocks noChangeArrowheads="1"/>
            </p:cNvSpPr>
            <p:nvPr/>
          </p:nvSpPr>
          <p:spPr bwMode="auto">
            <a:xfrm>
              <a:off x="643" y="2402"/>
              <a:ext cx="192" cy="169"/>
            </a:xfrm>
            <a:prstGeom prst="roundRect">
              <a:avLst>
                <a:gd name="adj" fmla="val 6250"/>
              </a:avLst>
            </a:prstGeom>
            <a:solidFill>
              <a:schemeClr val="tx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rgbClr val="ECF9FE"/>
                  </a:solidFill>
                  <a:latin typeface="Courier New" pitchFamily="49" charset="0"/>
                  <a:ea typeface="ＭＳ Ｐゴシック" pitchFamily="34" charset="-128"/>
                </a:rPr>
                <a:t>70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Characters</a:t>
            </a:r>
            <a:r>
              <a:rPr lang="en-US" dirty="0">
                <a:cs typeface="Arial" charset="0"/>
              </a:rPr>
              <a:t>: </a:t>
            </a:r>
            <a:r>
              <a:rPr lang="en-US" dirty="0" smtClean="0">
                <a:cs typeface="Arial" charset="0"/>
              </a:rPr>
              <a:t>ASCII </a:t>
            </a:r>
            <a:r>
              <a:rPr lang="en-US" dirty="0">
                <a:cs typeface="Arial" charset="0"/>
              </a:rPr>
              <a:t>T</a:t>
            </a:r>
            <a:r>
              <a:rPr lang="en-US" dirty="0" smtClean="0">
                <a:cs typeface="Arial" charset="0"/>
              </a:rPr>
              <a:t>able</a:t>
            </a:r>
            <a:endParaRPr lang="en-SG" dirty="0"/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3516"/>
          </a:xfrm>
        </p:spPr>
        <p:txBody>
          <a:bodyPr>
            <a:spAutoFit/>
          </a:bodyPr>
          <a:lstStyle/>
          <a:p>
            <a:r>
              <a:rPr lang="en-SG" sz="2800" dirty="0" smtClean="0">
                <a:solidFill>
                  <a:schemeClr val="tx1"/>
                </a:solidFill>
              </a:rPr>
              <a:t>Modify the </a:t>
            </a:r>
            <a:r>
              <a:rPr lang="en-SG" sz="2800" dirty="0">
                <a:solidFill>
                  <a:schemeClr val="tx1"/>
                </a:solidFill>
              </a:rPr>
              <a:t>program </a:t>
            </a:r>
            <a:r>
              <a:rPr lang="en-SG" sz="2800" dirty="0" smtClean="0"/>
              <a:t>Week9_Hangman_v1.c </a:t>
            </a:r>
            <a:r>
              <a:rPr lang="en-SG" sz="2800" dirty="0" smtClean="0">
                <a:solidFill>
                  <a:schemeClr val="tx1"/>
                </a:solidFill>
              </a:rPr>
              <a:t>to “</a:t>
            </a:r>
            <a:r>
              <a:rPr lang="en-SG" sz="2800" dirty="0" smtClean="0"/>
              <a:t>Week9_Hangman_v2</a:t>
            </a:r>
            <a:r>
              <a:rPr lang="en-SG" sz="2800" dirty="0" smtClean="0">
                <a:solidFill>
                  <a:schemeClr val="tx1"/>
                </a:solidFill>
              </a:rPr>
              <a:t>” as follows.</a:t>
            </a:r>
          </a:p>
          <a:p>
            <a:pPr lvl="1"/>
            <a:r>
              <a:rPr lang="en-SG" sz="2400" dirty="0"/>
              <a:t>Program will keep a list of 10 words and randomly choose a word from this list for the user to guess. (Each word is at most 15 characters long</a:t>
            </a:r>
            <a:r>
              <a:rPr lang="en-SG" sz="2400" dirty="0" smtClean="0"/>
              <a:t>.)</a:t>
            </a:r>
          </a:p>
          <a:p>
            <a:pPr lvl="1"/>
            <a:r>
              <a:rPr lang="en-SG" sz="2400" dirty="0" smtClean="0"/>
              <a:t>Give user </a:t>
            </a:r>
            <a:r>
              <a:rPr lang="en-SG" sz="2400" dirty="0"/>
              <a:t>the option to exit the game or guess the next word.</a:t>
            </a:r>
            <a:endParaRPr lang="en-SG" sz="2400" dirty="0" smtClean="0">
              <a:solidFill>
                <a:schemeClr val="tx1"/>
              </a:solidFill>
            </a:endParaRPr>
          </a:p>
          <a:p>
            <a:endParaRPr lang="en-SG" sz="2800" dirty="0" smtClean="0">
              <a:solidFill>
                <a:schemeClr val="tx1"/>
              </a:solidFill>
            </a:endParaRPr>
          </a:p>
          <a:p>
            <a:r>
              <a:rPr lang="en-SG" sz="2800" dirty="0" smtClean="0">
                <a:solidFill>
                  <a:schemeClr val="tx1"/>
                </a:solidFill>
              </a:rPr>
              <a:t>We </a:t>
            </a:r>
            <a:r>
              <a:rPr lang="en-SG" sz="2800" dirty="0">
                <a:solidFill>
                  <a:schemeClr val="tx1"/>
                </a:solidFill>
              </a:rPr>
              <a:t>will discuss this exercise in next week’s discussion </a:t>
            </a:r>
            <a:r>
              <a:rPr lang="en-SG" sz="2800" dirty="0" smtClean="0">
                <a:solidFill>
                  <a:schemeClr val="tx1"/>
                </a:solidFill>
              </a:rPr>
              <a:t>session.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Ex #3 </a:t>
            </a:r>
            <a:r>
              <a:rPr lang="en-GB" dirty="0">
                <a:cs typeface="Arial" charset="0"/>
              </a:rPr>
              <a:t>(take-home): </a:t>
            </a:r>
            <a:r>
              <a:rPr lang="en-GB" dirty="0" smtClean="0">
                <a:cs typeface="Arial" charset="0"/>
              </a:rPr>
              <a:t>Hangman Game v2 </a:t>
            </a:r>
            <a:endParaRPr lang="en-SG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68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3684" y="1123247"/>
            <a:ext cx="8263801" cy="5254761"/>
            <a:chOff x="158750" y="1092425"/>
            <a:chExt cx="8263801" cy="525476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58750" y="1099596"/>
              <a:ext cx="8263801" cy="524759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5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5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5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5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SG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endParaRPr lang="en-US" sz="1500" b="1" dirty="0" smtClean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500" b="1" dirty="0" smtClean="0">
                  <a:latin typeface="Courier New" pitchFamily="49" charset="0"/>
                </a:rPr>
                <a:t> main(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500" b="1" dirty="0" smtClean="0">
                  <a:latin typeface="Courier New" pitchFamily="49" charset="0"/>
                </a:rPr>
                <a:t>)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 smtClean="0">
                  <a:latin typeface="Courier New" pitchFamily="49" charset="0"/>
                </a:rPr>
                <a:t>{</a:t>
              </a:r>
              <a:endParaRPr lang="en-US" sz="15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15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500" b="1" dirty="0" smtClean="0">
                  <a:latin typeface="Courier New" pitchFamily="49" charset="0"/>
                </a:rPr>
                <a:t> name[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</a:t>
              </a:r>
              <a:r>
                <a:rPr lang="en-US" sz="1500" b="1" dirty="0" smtClean="0">
                  <a:latin typeface="Courier New" pitchFamily="49" charset="0"/>
                </a:rPr>
                <a:t>] </a:t>
              </a:r>
              <a:r>
                <a:rPr lang="en-US" sz="1500" b="1" dirty="0">
                  <a:latin typeface="Courier New" pitchFamily="49" charset="0"/>
                </a:rPr>
                <a:t>=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"Chan Tan"</a:t>
              </a:r>
              <a:r>
                <a:rPr lang="en-US" sz="1500" b="1" dirty="0">
                  <a:latin typeface="Courier New" pitchFamily="49" charset="0"/>
                </a:rPr>
                <a:t>;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 char</a:t>
              </a:r>
              <a:r>
                <a:rPr lang="en-US" sz="1500" b="1" dirty="0" smtClean="0">
                  <a:latin typeface="Courier New" pitchFamily="49" charset="0"/>
                </a:rPr>
                <a:t> </a:t>
              </a:r>
              <a:r>
                <a:rPr lang="en-US" sz="1500" b="1" dirty="0">
                  <a:latin typeface="Courier New" pitchFamily="49" charset="0"/>
                </a:rPr>
                <a:t>*</a:t>
              </a:r>
              <a:r>
                <a:rPr lang="en-US" sz="1500" b="1" dirty="0" err="1">
                  <a:latin typeface="Courier New" pitchFamily="49" charset="0"/>
                </a:rPr>
                <a:t>namePtr</a:t>
              </a:r>
              <a:r>
                <a:rPr lang="en-US" sz="1500" b="1" dirty="0">
                  <a:latin typeface="Courier New" pitchFamily="49" charset="0"/>
                </a:rPr>
                <a:t> =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"Chan Tan"</a:t>
              </a:r>
              <a:r>
                <a:rPr lang="en-US" sz="1500" b="1" dirty="0">
                  <a:latin typeface="Courier New" pitchFamily="49" charset="0"/>
                </a:rPr>
                <a:t>; 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								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1500" b="1" dirty="0" err="1" smtClean="0">
                  <a:latin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"name =</a:t>
              </a: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</a:rPr>
                <a:t>%s\n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</a:rPr>
                <a:t>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1500" b="1" dirty="0" err="1" smtClean="0">
                  <a:latin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namePtr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</a:rPr>
                <a:t>%s\n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</a:rPr>
                <a:t>, </a:t>
              </a:r>
              <a:r>
                <a:rPr lang="en-US" sz="1500" b="1" dirty="0" err="1">
                  <a:latin typeface="Courier New" pitchFamily="49" charset="0"/>
                </a:rPr>
                <a:t>namePtr</a:t>
              </a:r>
              <a:r>
                <a:rPr lang="en-US" sz="15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1500" b="1" dirty="0" err="1" smtClean="0">
                  <a:latin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"Address</a:t>
              </a: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of 1st array </a:t>
              </a:r>
              <a:r>
                <a:rPr lang="en-US" sz="15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element for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name =</a:t>
              </a: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</a:rPr>
                <a:t>%p\n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</a:rPr>
                <a:t>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1500" b="1" dirty="0" err="1" smtClean="0">
                  <a:latin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"Address</a:t>
              </a: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of 1st array element for </a:t>
              </a:r>
              <a:r>
                <a:rPr lang="en-US" sz="15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namePtr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</a:rPr>
                <a:t>%p\n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</a:rPr>
                <a:t>,</a:t>
              </a:r>
              <a:r>
                <a:rPr lang="en-US" sz="1500" b="1" dirty="0" err="1">
                  <a:latin typeface="Courier New" pitchFamily="49" charset="0"/>
                </a:rPr>
                <a:t>namePtr</a:t>
              </a:r>
              <a:r>
                <a:rPr lang="en-US" sz="15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5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2000" b="1" dirty="0" err="1">
                  <a:solidFill>
                    <a:srgbClr val="CC6600"/>
                  </a:solidFill>
                  <a:latin typeface="Courier New" pitchFamily="49" charset="0"/>
                </a:rPr>
                <a:t>strcpy</a:t>
              </a:r>
              <a:r>
                <a:rPr lang="en-US" sz="1500" b="1" dirty="0" smtClean="0">
                  <a:latin typeface="Courier New" pitchFamily="49" charset="0"/>
                </a:rPr>
                <a:t>(name</a:t>
              </a:r>
              <a:r>
                <a:rPr lang="en-US" sz="1500" b="1" dirty="0">
                  <a:latin typeface="Courier New" pitchFamily="49" charset="0"/>
                </a:rPr>
                <a:t>,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"Lee Hsu"</a:t>
              </a:r>
              <a:r>
                <a:rPr lang="en-US" sz="15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1500" b="1" dirty="0" err="1" smtClean="0">
                  <a:latin typeface="Courier New" pitchFamily="49" charset="0"/>
                </a:rPr>
                <a:t>namePtr</a:t>
              </a:r>
              <a:r>
                <a:rPr lang="en-US" sz="1500" b="1" dirty="0" smtClean="0">
                  <a:latin typeface="Courier New" pitchFamily="49" charset="0"/>
                </a:rPr>
                <a:t> </a:t>
              </a:r>
              <a:r>
                <a:rPr lang="en-US" sz="1500" b="1" dirty="0">
                  <a:latin typeface="Courier New" pitchFamily="49" charset="0"/>
                </a:rPr>
                <a:t>= </a:t>
              </a:r>
              <a:r>
                <a:rPr lang="en-US" sz="1500" b="1" dirty="0" smtClean="0">
                  <a:latin typeface="Courier New" pitchFamily="49" charset="0"/>
                </a:rPr>
                <a:t>     </a:t>
              </a:r>
              <a:r>
                <a:rPr lang="en-US" sz="15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Lee Hsu"</a:t>
              </a:r>
              <a:r>
                <a:rPr lang="en-US" sz="1500" b="1" dirty="0">
                  <a:latin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5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1500" b="1" dirty="0" err="1" smtClean="0">
                  <a:latin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"name =</a:t>
              </a: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</a:rPr>
                <a:t>%s\n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</a:rPr>
                <a:t>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1500" b="1" dirty="0" err="1" smtClean="0">
                  <a:latin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namePtr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</a:t>
              </a: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</a:rPr>
                <a:t>%s\n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</a:rPr>
                <a:t>, </a:t>
              </a:r>
              <a:r>
                <a:rPr lang="en-US" sz="1500" b="1" dirty="0" err="1">
                  <a:latin typeface="Courier New" pitchFamily="49" charset="0"/>
                </a:rPr>
                <a:t>namePtr</a:t>
              </a:r>
              <a:r>
                <a:rPr lang="en-US" sz="15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1500" b="1" dirty="0" err="1" smtClean="0">
                  <a:latin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"Address of 1st array element for name =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</a:rPr>
                <a:t>%p\n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</a:rPr>
                <a:t>, name);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>
                  <a:latin typeface="Courier New" pitchFamily="49" charset="0"/>
                </a:rPr>
                <a:t> </a:t>
              </a:r>
              <a:r>
                <a:rPr lang="en-US" sz="1500" b="1" dirty="0" smtClean="0">
                  <a:latin typeface="Courier New" pitchFamily="49" charset="0"/>
                </a:rPr>
                <a:t>  </a:t>
              </a:r>
              <a:r>
                <a:rPr lang="en-US" sz="1500" b="1" dirty="0" err="1" smtClean="0">
                  <a:latin typeface="Courier New" pitchFamily="49" charset="0"/>
                </a:rPr>
                <a:t>printf</a:t>
              </a:r>
              <a:r>
                <a:rPr lang="en-US" sz="1500" b="1" dirty="0">
                  <a:latin typeface="Courier New" pitchFamily="49" charset="0"/>
                </a:rPr>
                <a:t>(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"Address of 1st array element for </a:t>
              </a:r>
              <a:r>
                <a:rPr lang="en-US" sz="15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namePtr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500" b="1" dirty="0">
                  <a:solidFill>
                    <a:srgbClr val="FF0000"/>
                  </a:solidFill>
                  <a:latin typeface="Courier New" pitchFamily="49" charset="0"/>
                </a:rPr>
                <a:t>%p\n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500" b="1" dirty="0">
                  <a:latin typeface="Courier New" pitchFamily="49" charset="0"/>
                </a:rPr>
                <a:t>,</a:t>
              </a:r>
              <a:r>
                <a:rPr lang="en-US" sz="1500" b="1" dirty="0" err="1">
                  <a:latin typeface="Courier New" pitchFamily="49" charset="0"/>
                </a:rPr>
                <a:t>namePtr</a:t>
              </a:r>
              <a:r>
                <a:rPr lang="en-US" sz="1500" b="1" dirty="0">
                  <a:latin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endParaRPr lang="en-US" sz="1500" b="1" dirty="0" smtClean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 smtClean="0">
                  <a:latin typeface="Courier New" pitchFamily="49" charset="0"/>
                </a:rPr>
                <a:t>   </a:t>
              </a:r>
              <a:r>
                <a:rPr lang="en-US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500" b="1" dirty="0" smtClean="0">
                  <a:latin typeface="Courier New" pitchFamily="49" charset="0"/>
                </a:rPr>
                <a:t> </a:t>
              </a:r>
              <a:r>
                <a:rPr lang="en-US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500" b="1" dirty="0" smtClean="0">
                  <a:latin typeface="Courier New" pitchFamily="49" charset="0"/>
                </a:rPr>
                <a:t>;</a:t>
              </a:r>
              <a:endParaRPr lang="en-US" sz="1500" b="1" dirty="0">
                <a:latin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9863" algn="l"/>
                  <a:tab pos="1790700" algn="l"/>
                  <a:tab pos="2154238" algn="l"/>
                </a:tabLst>
                <a:defRPr/>
              </a:pPr>
              <a:r>
                <a:rPr lang="en-US" sz="1500" b="1" dirty="0" smtClean="0">
                  <a:latin typeface="Courier New" pitchFamily="49" charset="0"/>
                </a:rPr>
                <a:t>}</a:t>
              </a:r>
              <a:endParaRPr lang="en-US" sz="15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91066" y="1092425"/>
              <a:ext cx="1627369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Week9_StringPointer.c</a:t>
              </a:r>
              <a:endParaRPr lang="en-SG" sz="1100" dirty="0"/>
            </a:p>
          </p:txBody>
        </p:sp>
      </p:grpSp>
      <p:sp>
        <p:nvSpPr>
          <p:cNvPr id="8" name="Line Callout 2 (Border and Accent Bar) 7"/>
          <p:cNvSpPr>
            <a:spLocks/>
          </p:cNvSpPr>
          <p:nvPr/>
        </p:nvSpPr>
        <p:spPr bwMode="auto">
          <a:xfrm>
            <a:off x="4376851" y="1550790"/>
            <a:ext cx="4633588" cy="1323439"/>
          </a:xfrm>
          <a:prstGeom prst="accentBorderCallout2">
            <a:avLst>
              <a:gd name="adj1" fmla="val 36032"/>
              <a:gd name="adj2" fmla="val -2181"/>
              <a:gd name="adj3" fmla="val 36402"/>
              <a:gd name="adj4" fmla="val -6768"/>
              <a:gd name="adj5" fmla="val 46401"/>
              <a:gd name="adj6" fmla="val -11748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is a character array of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12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elements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namePtr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is a pointer to a character. </a:t>
            </a:r>
          </a:p>
          <a:p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Difference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is 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sets aside space for </a:t>
            </a:r>
            <a:r>
              <a:rPr lang="en-US" sz="1600" u="sng" dirty="0" smtClean="0">
                <a:latin typeface="Calibri" pitchFamily="34" charset="0"/>
                <a:cs typeface="Calibri" pitchFamily="34" charset="0"/>
              </a:rPr>
              <a:t>12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characters, but </a:t>
            </a:r>
            <a:r>
              <a:rPr lang="en-US" sz="16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namePtr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is a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character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pointer variable that is initialized to point to a string constant of </a:t>
            </a:r>
            <a:r>
              <a:rPr lang="en-US" sz="1600" u="sng" dirty="0">
                <a:latin typeface="Calibri" pitchFamily="34" charset="0"/>
                <a:cs typeface="Calibri" pitchFamily="34" charset="0"/>
              </a:rPr>
              <a:t>9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characters.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Line Callout 2 (Border and Accent Bar) 10"/>
          <p:cNvSpPr>
            <a:spLocks/>
          </p:cNvSpPr>
          <p:nvPr/>
        </p:nvSpPr>
        <p:spPr bwMode="auto">
          <a:xfrm>
            <a:off x="4344951" y="3948450"/>
            <a:ext cx="4266519" cy="584775"/>
          </a:xfrm>
          <a:prstGeom prst="accentBorderCallout2">
            <a:avLst>
              <a:gd name="adj1" fmla="val 17023"/>
              <a:gd name="adj2" fmla="val -1792"/>
              <a:gd name="adj3" fmla="val 18987"/>
              <a:gd name="adj4" fmla="val -7327"/>
              <a:gd name="adj5" fmla="val 42396"/>
              <a:gd name="adj6" fmla="val -17275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updated using </a:t>
            </a:r>
            <a:r>
              <a:rPr lang="en-US" sz="1600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strcpy</a:t>
            </a:r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()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namePtr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point to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another string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constant using =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Callout 2 (Border and Accent Bar) 10"/>
          <p:cNvSpPr>
            <a:spLocks/>
          </p:cNvSpPr>
          <p:nvPr/>
        </p:nvSpPr>
        <p:spPr bwMode="auto">
          <a:xfrm>
            <a:off x="4232950" y="5679146"/>
            <a:ext cx="4613338" cy="584775"/>
          </a:xfrm>
          <a:prstGeom prst="accentBorderCallout2">
            <a:avLst>
              <a:gd name="adj1" fmla="val 13792"/>
              <a:gd name="adj2" fmla="val -1958"/>
              <a:gd name="adj3" fmla="val 13792"/>
              <a:gd name="adj4" fmla="val -10116"/>
              <a:gd name="adj5" fmla="val -2441"/>
              <a:gd name="adj6" fmla="val -24896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Address of </a:t>
            </a:r>
            <a:r>
              <a:rPr lang="en-US" sz="16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array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remains the same</a:t>
            </a:r>
          </a:p>
          <a:p>
            <a:r>
              <a:rPr lang="en-US" sz="1600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namePtr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points to another string of different address 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3233" y="2124807"/>
            <a:ext cx="247426" cy="402256"/>
            <a:chOff x="333487" y="2124807"/>
            <a:chExt cx="247426" cy="402256"/>
          </a:xfrm>
          <a:solidFill>
            <a:srgbClr val="C00000"/>
          </a:solidFill>
        </p:grpSpPr>
        <p:sp>
          <p:nvSpPr>
            <p:cNvPr id="2" name="Right Arrow 1"/>
            <p:cNvSpPr/>
            <p:nvPr/>
          </p:nvSpPr>
          <p:spPr bwMode="auto">
            <a:xfrm>
              <a:off x="333487" y="2124807"/>
              <a:ext cx="247426" cy="166571"/>
            </a:xfrm>
            <a:prstGeom prst="rightArrow">
              <a:avLst/>
            </a:prstGeom>
            <a:grp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xtLst/>
          </p:spPr>
          <p:txBody>
            <a:bodyPr wrap="none" rtlCol="0" anchor="ctr"/>
            <a:lstStyle/>
            <a:p>
              <a:pPr algn="ctr"/>
              <a:endParaRPr lang="en-SG"/>
            </a:p>
          </p:txBody>
        </p:sp>
        <p:sp>
          <p:nvSpPr>
            <p:cNvPr id="12" name="Right Arrow 11"/>
            <p:cNvSpPr/>
            <p:nvPr/>
          </p:nvSpPr>
          <p:spPr bwMode="auto">
            <a:xfrm>
              <a:off x="333487" y="2360492"/>
              <a:ext cx="247426" cy="166571"/>
            </a:xfrm>
            <a:prstGeom prst="rightArrow">
              <a:avLst/>
            </a:prstGeom>
            <a:grp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xtLst/>
          </p:spPr>
          <p:txBody>
            <a:bodyPr wrap="none"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2955" y="4008932"/>
            <a:ext cx="247426" cy="402256"/>
            <a:chOff x="333487" y="2124807"/>
            <a:chExt cx="247426" cy="402256"/>
          </a:xfrm>
          <a:solidFill>
            <a:srgbClr val="C00000"/>
          </a:solidFill>
        </p:grpSpPr>
        <p:sp>
          <p:nvSpPr>
            <p:cNvPr id="17" name="Right Arrow 16"/>
            <p:cNvSpPr/>
            <p:nvPr/>
          </p:nvSpPr>
          <p:spPr bwMode="auto">
            <a:xfrm>
              <a:off x="333487" y="2124807"/>
              <a:ext cx="247426" cy="166571"/>
            </a:xfrm>
            <a:prstGeom prst="rightArrow">
              <a:avLst/>
            </a:prstGeom>
            <a:grp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xtLst/>
          </p:spPr>
          <p:txBody>
            <a:bodyPr wrap="none" rtlCol="0" anchor="ctr"/>
            <a:lstStyle/>
            <a:p>
              <a:pPr algn="ctr"/>
              <a:endParaRPr lang="en-SG"/>
            </a:p>
          </p:txBody>
        </p:sp>
        <p:sp>
          <p:nvSpPr>
            <p:cNvPr id="18" name="Right Arrow 17"/>
            <p:cNvSpPr/>
            <p:nvPr/>
          </p:nvSpPr>
          <p:spPr bwMode="auto">
            <a:xfrm>
              <a:off x="333487" y="2360492"/>
              <a:ext cx="247426" cy="166571"/>
            </a:xfrm>
            <a:prstGeom prst="rightArrow">
              <a:avLst/>
            </a:prstGeom>
            <a:grp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xtLst/>
          </p:spPr>
          <p:txBody>
            <a:bodyPr wrap="none"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Pointer </a:t>
            </a:r>
            <a:r>
              <a:rPr lang="en-GB" dirty="0">
                <a:cs typeface="Arial" charset="0"/>
              </a:rPr>
              <a:t>to String (1/3)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174" y="4029356"/>
            <a:ext cx="1478866" cy="761859"/>
            <a:chOff x="293339" y="2853773"/>
            <a:chExt cx="1478866" cy="761859"/>
          </a:xfrm>
        </p:grpSpPr>
        <p:sp>
          <p:nvSpPr>
            <p:cNvPr id="32780" name="TextBox 42"/>
            <p:cNvSpPr txBox="1">
              <a:spLocks noChangeArrowheads="1"/>
            </p:cNvSpPr>
            <p:nvPr/>
          </p:nvSpPr>
          <p:spPr bwMode="auto">
            <a:xfrm>
              <a:off x="293339" y="2853773"/>
              <a:ext cx="1052320" cy="338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namePtr</a:t>
              </a:r>
            </a:p>
          </p:txBody>
        </p:sp>
        <p:sp>
          <p:nvSpPr>
            <p:cNvPr id="32781" name="Rectangle 55"/>
            <p:cNvSpPr>
              <a:spLocks noChangeArrowheads="1"/>
            </p:cNvSpPr>
            <p:nvPr/>
          </p:nvSpPr>
          <p:spPr bwMode="auto">
            <a:xfrm>
              <a:off x="619921" y="3209306"/>
              <a:ext cx="551561" cy="33855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600">
                <a:latin typeface="Calibri" pitchFamily="34" charset="0"/>
                <a:cs typeface="Arial" pitchFamily="34" charset="0"/>
              </a:endParaRPr>
            </a:p>
          </p:txBody>
        </p:sp>
        <p:cxnSp>
          <p:nvCxnSpPr>
            <p:cNvPr id="32782" name="Straight Arrow Connector 57"/>
            <p:cNvCxnSpPr>
              <a:cxnSpLocks noChangeShapeType="1"/>
            </p:cNvCxnSpPr>
            <p:nvPr/>
          </p:nvCxnSpPr>
          <p:spPr bwMode="auto">
            <a:xfrm>
              <a:off x="982788" y="3426980"/>
              <a:ext cx="789417" cy="188652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Pointer </a:t>
            </a:r>
            <a:r>
              <a:rPr lang="en-GB" dirty="0">
                <a:cs typeface="Arial" charset="0"/>
              </a:rPr>
              <a:t>to String (</a:t>
            </a:r>
            <a:r>
              <a:rPr lang="en-GB" dirty="0" smtClean="0">
                <a:cs typeface="Arial" charset="0"/>
              </a:rPr>
              <a:t>2/3)</a:t>
            </a:r>
            <a:endParaRPr lang="en-SG" dirty="0"/>
          </a:p>
        </p:txBody>
      </p:sp>
      <p:sp>
        <p:nvSpPr>
          <p:cNvPr id="55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5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640748" y="1141119"/>
            <a:ext cx="8269332" cy="156966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B05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266700" algn="l"/>
                <a:tab pos="531813" algn="l"/>
                <a:tab pos="809625" algn="l"/>
                <a:tab pos="107632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 smtClean="0">
                <a:latin typeface="Courier New" pitchFamily="49" charset="0"/>
              </a:rPr>
              <a:t> name[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 b="1" dirty="0" smtClean="0">
                <a:latin typeface="Courier New" pitchFamily="49" charset="0"/>
              </a:rPr>
              <a:t>] </a:t>
            </a:r>
            <a:r>
              <a:rPr lang="en-US" sz="1600" b="1" dirty="0">
                <a:latin typeface="Courier New" pitchFamily="49" charset="0"/>
              </a:rPr>
              <a:t>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"Chan Tan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</a:rPr>
              <a:t>; 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*</a:t>
            </a:r>
            <a:r>
              <a:rPr lang="en-US" sz="1600" b="1" dirty="0" err="1">
                <a:latin typeface="Courier New" pitchFamily="49" charset="0"/>
              </a:rPr>
              <a:t>namePtr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"Chan Tan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"name =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%s\n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name);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namePtr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%s\n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namePtr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"Address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of 1st array element for name =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%p\n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name);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"Address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of 1st array element for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namePtr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%p\n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</a:t>
            </a:r>
            <a:r>
              <a:rPr lang="en-US" sz="1600" b="1" dirty="0" err="1">
                <a:latin typeface="Courier New" pitchFamily="49" charset="0"/>
              </a:rPr>
              <a:t>namePtr</a:t>
            </a:r>
            <a:r>
              <a:rPr lang="en-US" sz="1600" b="1" dirty="0" smtClean="0">
                <a:latin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8072" y="2809581"/>
            <a:ext cx="7052912" cy="768722"/>
            <a:chOff x="1681867" y="2320298"/>
            <a:chExt cx="7052912" cy="768722"/>
          </a:xfrm>
        </p:grpSpPr>
        <p:grpSp>
          <p:nvGrpSpPr>
            <p:cNvPr id="74" name="Group 73"/>
            <p:cNvGrpSpPr/>
            <p:nvPr/>
          </p:nvGrpSpPr>
          <p:grpSpPr>
            <a:xfrm>
              <a:off x="1681867" y="2320298"/>
              <a:ext cx="7052912" cy="343081"/>
              <a:chOff x="1505533" y="2725738"/>
              <a:chExt cx="7052912" cy="343081"/>
            </a:xfrm>
          </p:grpSpPr>
          <p:sp>
            <p:nvSpPr>
              <p:cNvPr id="32794" name="TextBox 19"/>
              <p:cNvSpPr txBox="1">
                <a:spLocks noChangeArrowheads="1"/>
              </p:cNvSpPr>
              <p:nvPr/>
            </p:nvSpPr>
            <p:spPr bwMode="auto">
              <a:xfrm>
                <a:off x="1505533" y="2728270"/>
                <a:ext cx="943367" cy="338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name[0]</a:t>
                </a:r>
              </a:p>
            </p:txBody>
          </p:sp>
          <p:sp>
            <p:nvSpPr>
              <p:cNvPr id="32795" name="TextBox 20"/>
              <p:cNvSpPr txBox="1">
                <a:spLocks noChangeArrowheads="1"/>
              </p:cNvSpPr>
              <p:nvPr/>
            </p:nvSpPr>
            <p:spPr bwMode="auto">
              <a:xfrm>
                <a:off x="2557075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[1]</a:t>
                </a:r>
              </a:p>
            </p:txBody>
          </p:sp>
          <p:sp>
            <p:nvSpPr>
              <p:cNvPr id="32796" name="TextBox 21"/>
              <p:cNvSpPr txBox="1">
                <a:spLocks noChangeArrowheads="1"/>
              </p:cNvSpPr>
              <p:nvPr/>
            </p:nvSpPr>
            <p:spPr bwMode="auto">
              <a:xfrm>
                <a:off x="3117855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[2]</a:t>
                </a:r>
              </a:p>
            </p:txBody>
          </p:sp>
          <p:sp>
            <p:nvSpPr>
              <p:cNvPr id="32797" name="TextBox 22"/>
              <p:cNvSpPr txBox="1">
                <a:spLocks noChangeArrowheads="1"/>
              </p:cNvSpPr>
              <p:nvPr/>
            </p:nvSpPr>
            <p:spPr bwMode="auto">
              <a:xfrm>
                <a:off x="364158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[3]</a:t>
                </a:r>
              </a:p>
            </p:txBody>
          </p:sp>
          <p:sp>
            <p:nvSpPr>
              <p:cNvPr id="32798" name="TextBox 23"/>
              <p:cNvSpPr txBox="1">
                <a:spLocks noChangeArrowheads="1"/>
              </p:cNvSpPr>
              <p:nvPr/>
            </p:nvSpPr>
            <p:spPr bwMode="auto">
              <a:xfrm>
                <a:off x="420785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[4]</a:t>
                </a:r>
              </a:p>
            </p:txBody>
          </p:sp>
          <p:sp>
            <p:nvSpPr>
              <p:cNvPr id="32799" name="TextBox 24"/>
              <p:cNvSpPr txBox="1">
                <a:spLocks noChangeArrowheads="1"/>
              </p:cNvSpPr>
              <p:nvPr/>
            </p:nvSpPr>
            <p:spPr bwMode="auto">
              <a:xfrm>
                <a:off x="475285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[5]</a:t>
                </a:r>
              </a:p>
            </p:txBody>
          </p:sp>
          <p:sp>
            <p:nvSpPr>
              <p:cNvPr id="32800" name="TextBox 25"/>
              <p:cNvSpPr txBox="1">
                <a:spLocks noChangeArrowheads="1"/>
              </p:cNvSpPr>
              <p:nvPr/>
            </p:nvSpPr>
            <p:spPr bwMode="auto">
              <a:xfrm>
                <a:off x="528334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[6]</a:t>
                </a:r>
              </a:p>
            </p:txBody>
          </p:sp>
          <p:sp>
            <p:nvSpPr>
              <p:cNvPr id="32801" name="TextBox 26"/>
              <p:cNvSpPr txBox="1">
                <a:spLocks noChangeArrowheads="1"/>
              </p:cNvSpPr>
              <p:nvPr/>
            </p:nvSpPr>
            <p:spPr bwMode="auto">
              <a:xfrm>
                <a:off x="583298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[7]</a:t>
                </a:r>
              </a:p>
            </p:txBody>
          </p:sp>
          <p:sp>
            <p:nvSpPr>
              <p:cNvPr id="32802" name="TextBox 38"/>
              <p:cNvSpPr txBox="1">
                <a:spLocks noChangeArrowheads="1"/>
              </p:cNvSpPr>
              <p:nvPr/>
            </p:nvSpPr>
            <p:spPr bwMode="auto">
              <a:xfrm>
                <a:off x="638223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[8]</a:t>
                </a:r>
              </a:p>
            </p:txBody>
          </p:sp>
          <p:sp>
            <p:nvSpPr>
              <p:cNvPr id="32803" name="TextBox 39"/>
              <p:cNvSpPr txBox="1">
                <a:spLocks noChangeArrowheads="1"/>
              </p:cNvSpPr>
              <p:nvPr/>
            </p:nvSpPr>
            <p:spPr bwMode="auto">
              <a:xfrm>
                <a:off x="691761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[9]</a:t>
                </a:r>
              </a:p>
            </p:txBody>
          </p:sp>
          <p:sp>
            <p:nvSpPr>
              <p:cNvPr id="72" name="TextBox 39"/>
              <p:cNvSpPr txBox="1">
                <a:spLocks noChangeArrowheads="1"/>
              </p:cNvSpPr>
              <p:nvPr/>
            </p:nvSpPr>
            <p:spPr bwMode="auto">
              <a:xfrm>
                <a:off x="7407563" y="2725738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[10]</a:t>
                </a:r>
                <a:endParaRPr lang="en-US" sz="1600" dirty="0"/>
              </a:p>
            </p:txBody>
          </p:sp>
          <p:sp>
            <p:nvSpPr>
              <p:cNvPr id="73" name="TextBox 39"/>
              <p:cNvSpPr txBox="1">
                <a:spLocks noChangeArrowheads="1"/>
              </p:cNvSpPr>
              <p:nvPr/>
            </p:nvSpPr>
            <p:spPr bwMode="auto">
              <a:xfrm>
                <a:off x="7989168" y="2727667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[11]</a:t>
                </a:r>
                <a:endParaRPr lang="en-US" sz="16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127348" y="2719688"/>
              <a:ext cx="6598381" cy="369332"/>
              <a:chOff x="2127348" y="2719688"/>
              <a:chExt cx="6598381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127348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</a:t>
                </a:r>
                <a:endParaRPr lang="en-SG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67104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</a:t>
                </a:r>
                <a:endParaRPr lang="en-SG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22692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endParaRPr lang="en-SG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770618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</a:t>
                </a:r>
                <a:endParaRPr lang="en-SG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320792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SG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864486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</a:t>
                </a:r>
                <a:endParaRPr lang="en-SG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411909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endParaRPr lang="en-SG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955604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</a:t>
                </a:r>
                <a:endParaRPr lang="en-SG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51148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\0</a:t>
                </a:r>
                <a:endParaRPr lang="en-SG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06736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61721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17309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661040" y="4617357"/>
            <a:ext cx="4936771" cy="369332"/>
            <a:chOff x="1390181" y="3832121"/>
            <a:chExt cx="4936771" cy="369332"/>
          </a:xfrm>
        </p:grpSpPr>
        <p:sp>
          <p:nvSpPr>
            <p:cNvPr id="108" name="TextBox 107"/>
            <p:cNvSpPr txBox="1"/>
            <p:nvPr/>
          </p:nvSpPr>
          <p:spPr>
            <a:xfrm>
              <a:off x="1390181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en-SG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933876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SG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489756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033451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</a:t>
              </a:r>
              <a:endParaRPr lang="en-SG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583625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SG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27319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</a:t>
              </a:r>
              <a:endParaRPr lang="en-SG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674742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218437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</a:t>
              </a:r>
              <a:endParaRPr lang="en-SG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74316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\0</a:t>
              </a:r>
              <a:endParaRPr lang="en-SG" dirty="0"/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1583925" y="5260564"/>
            <a:ext cx="5614258" cy="954107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SG" sz="1400" dirty="0" smtClean="0"/>
              <a:t>name </a:t>
            </a:r>
            <a:r>
              <a:rPr lang="en-SG" sz="1400" dirty="0"/>
              <a:t>= Chan Tan</a:t>
            </a:r>
          </a:p>
          <a:p>
            <a:pPr>
              <a:defRPr/>
            </a:pPr>
            <a:r>
              <a:rPr lang="en-SG" sz="1400" dirty="0" err="1"/>
              <a:t>namePtr</a:t>
            </a:r>
            <a:r>
              <a:rPr lang="en-SG" sz="1400" dirty="0"/>
              <a:t> = Chan Tan</a:t>
            </a:r>
          </a:p>
          <a:p>
            <a:pPr>
              <a:defRPr/>
            </a:pPr>
            <a:r>
              <a:rPr lang="en-SG" sz="1400" dirty="0"/>
              <a:t>Address of 1st array element for name = ffbff6e0</a:t>
            </a:r>
          </a:p>
          <a:p>
            <a:pPr>
              <a:defRPr/>
            </a:pPr>
            <a:r>
              <a:rPr lang="en-SG" sz="1400" dirty="0"/>
              <a:t>Address of 1st array element for </a:t>
            </a:r>
            <a:r>
              <a:rPr lang="en-SG" sz="1400" dirty="0" err="1"/>
              <a:t>namePtr</a:t>
            </a:r>
            <a:r>
              <a:rPr lang="en-SG" sz="1400" dirty="0"/>
              <a:t> = </a:t>
            </a:r>
            <a:r>
              <a:rPr lang="en-SG" sz="1400" dirty="0" smtClean="0"/>
              <a:t>10a70</a:t>
            </a:r>
            <a:endParaRPr lang="en-US" sz="1400" dirty="0"/>
          </a:p>
        </p:txBody>
      </p:sp>
      <p:sp>
        <p:nvSpPr>
          <p:cNvPr id="144" name="Line Callout 2 (Border and Accent Bar) 10"/>
          <p:cNvSpPr>
            <a:spLocks/>
          </p:cNvSpPr>
          <p:nvPr/>
        </p:nvSpPr>
        <p:spPr bwMode="auto">
          <a:xfrm>
            <a:off x="7319379" y="4570012"/>
            <a:ext cx="1421850" cy="584775"/>
          </a:xfrm>
          <a:prstGeom prst="accentBorderCallout2">
            <a:avLst>
              <a:gd name="adj1" fmla="val 43441"/>
              <a:gd name="adj2" fmla="val -3380"/>
              <a:gd name="adj3" fmla="val 25806"/>
              <a:gd name="adj4" fmla="val -20429"/>
              <a:gd name="adj5" fmla="val 22369"/>
              <a:gd name="adj6" fmla="val -47744"/>
            </a:avLst>
          </a:prstGeom>
          <a:solidFill>
            <a:srgbClr val="EBEBF5"/>
          </a:solidFill>
          <a:ln w="12700" cap="sq" algn="ctr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alibri" pitchFamily="34" charset="0"/>
                <a:cs typeface="Calibri" pitchFamily="34" charset="0"/>
              </a:rPr>
              <a:t>string constant in system area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299979" y="1221165"/>
            <a:ext cx="247426" cy="166571"/>
          </a:xfrm>
          <a:prstGeom prst="rightArrow">
            <a:avLst/>
          </a:prstGeom>
          <a:solidFill>
            <a:srgbClr val="C00000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/>
        </p:spPr>
        <p:txBody>
          <a:bodyPr wrap="none" rtlCol="0" anchor="ctr"/>
          <a:lstStyle/>
          <a:p>
            <a:pPr algn="ctr"/>
            <a:endParaRPr lang="en-SG"/>
          </a:p>
        </p:txBody>
      </p:sp>
      <p:sp>
        <p:nvSpPr>
          <p:cNvPr id="51" name="Right Arrow 50"/>
          <p:cNvSpPr/>
          <p:nvPr/>
        </p:nvSpPr>
        <p:spPr bwMode="auto">
          <a:xfrm>
            <a:off x="299979" y="1456850"/>
            <a:ext cx="247426" cy="166571"/>
          </a:xfrm>
          <a:prstGeom prst="rightArrow">
            <a:avLst/>
          </a:prstGeom>
          <a:solidFill>
            <a:srgbClr val="C00000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/>
        </p:spPr>
        <p:txBody>
          <a:bodyPr wrap="none"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4" grpId="0" animBg="1"/>
      <p:bldP spid="50" grpId="0" animBg="1"/>
      <p:bldP spid="50" grpId="1" animBg="1"/>
      <p:bldP spid="50" grpId="2" animBg="1"/>
      <p:bldP spid="51" grpId="0" animBg="1"/>
      <p:bldP spid="51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Pointer </a:t>
            </a:r>
            <a:r>
              <a:rPr lang="en-GB" dirty="0">
                <a:cs typeface="Arial" charset="0"/>
              </a:rPr>
              <a:t>to String </a:t>
            </a:r>
            <a:r>
              <a:rPr lang="en-GB" dirty="0" smtClean="0">
                <a:cs typeface="Arial" charset="0"/>
              </a:rPr>
              <a:t>(3/3)</a:t>
            </a:r>
            <a:endParaRPr lang="en-SG" dirty="0"/>
          </a:p>
        </p:txBody>
      </p:sp>
      <p:sp>
        <p:nvSpPr>
          <p:cNvPr id="7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7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640747" y="1141119"/>
            <a:ext cx="8322495" cy="156966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B05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strcpy</a:t>
            </a:r>
            <a:r>
              <a:rPr lang="en-US" sz="1600" b="1" dirty="0">
                <a:latin typeface="Courier New" pitchFamily="49" charset="0"/>
              </a:rPr>
              <a:t>(name,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"Lee Hsu"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namePtr</a:t>
            </a:r>
            <a:r>
              <a:rPr lang="en-US" sz="1600" b="1" dirty="0">
                <a:latin typeface="Courier New" pitchFamily="49" charset="0"/>
              </a:rPr>
              <a:t> =   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"Lee Hsu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"name =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%s\n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name);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namePtr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%s\n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namePtr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"Address of 1st array element for name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%p\n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 name);</a:t>
            </a:r>
          </a:p>
          <a:p>
            <a:pPr>
              <a:tabLst>
                <a:tab pos="363538" algn="l"/>
                <a:tab pos="714375" algn="l"/>
                <a:tab pos="1077913" algn="l"/>
                <a:tab pos="1439863" algn="l"/>
                <a:tab pos="1790700" algn="l"/>
                <a:tab pos="2154238" algn="l"/>
              </a:tabLst>
              <a:defRPr/>
            </a:pP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"Address of 1st array element for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namePtr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%p\n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</a:rPr>
              <a:t>,</a:t>
            </a:r>
            <a:r>
              <a:rPr lang="en-US" sz="1600" b="1" dirty="0" err="1">
                <a:latin typeface="Courier New" pitchFamily="49" charset="0"/>
              </a:rPr>
              <a:t>namePtr</a:t>
            </a:r>
            <a:r>
              <a:rPr lang="en-US" sz="1600" b="1" dirty="0">
                <a:latin typeface="Courier New" pitchFamily="49" charset="0"/>
              </a:rPr>
              <a:t>);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8072" y="2809581"/>
            <a:ext cx="7052912" cy="768722"/>
            <a:chOff x="1681867" y="2320298"/>
            <a:chExt cx="7052912" cy="768722"/>
          </a:xfrm>
        </p:grpSpPr>
        <p:grpSp>
          <p:nvGrpSpPr>
            <p:cNvPr id="74" name="Group 73"/>
            <p:cNvGrpSpPr/>
            <p:nvPr/>
          </p:nvGrpSpPr>
          <p:grpSpPr>
            <a:xfrm>
              <a:off x="1681867" y="2320298"/>
              <a:ext cx="7052912" cy="343081"/>
              <a:chOff x="1505533" y="2725738"/>
              <a:chExt cx="7052912" cy="343081"/>
            </a:xfrm>
          </p:grpSpPr>
          <p:sp>
            <p:nvSpPr>
              <p:cNvPr id="32794" name="TextBox 19"/>
              <p:cNvSpPr txBox="1">
                <a:spLocks noChangeArrowheads="1"/>
              </p:cNvSpPr>
              <p:nvPr/>
            </p:nvSpPr>
            <p:spPr bwMode="auto">
              <a:xfrm>
                <a:off x="1505533" y="2728270"/>
                <a:ext cx="943367" cy="338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name[0]</a:t>
                </a:r>
              </a:p>
            </p:txBody>
          </p:sp>
          <p:sp>
            <p:nvSpPr>
              <p:cNvPr id="32795" name="TextBox 20"/>
              <p:cNvSpPr txBox="1">
                <a:spLocks noChangeArrowheads="1"/>
              </p:cNvSpPr>
              <p:nvPr/>
            </p:nvSpPr>
            <p:spPr bwMode="auto">
              <a:xfrm>
                <a:off x="2557075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[1]</a:t>
                </a:r>
              </a:p>
            </p:txBody>
          </p:sp>
          <p:sp>
            <p:nvSpPr>
              <p:cNvPr id="32796" name="TextBox 21"/>
              <p:cNvSpPr txBox="1">
                <a:spLocks noChangeArrowheads="1"/>
              </p:cNvSpPr>
              <p:nvPr/>
            </p:nvSpPr>
            <p:spPr bwMode="auto">
              <a:xfrm>
                <a:off x="3117855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/>
                  <a:t>[2]</a:t>
                </a:r>
              </a:p>
            </p:txBody>
          </p:sp>
          <p:sp>
            <p:nvSpPr>
              <p:cNvPr id="32797" name="TextBox 22"/>
              <p:cNvSpPr txBox="1">
                <a:spLocks noChangeArrowheads="1"/>
              </p:cNvSpPr>
              <p:nvPr/>
            </p:nvSpPr>
            <p:spPr bwMode="auto">
              <a:xfrm>
                <a:off x="364158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[3]</a:t>
                </a:r>
              </a:p>
            </p:txBody>
          </p:sp>
          <p:sp>
            <p:nvSpPr>
              <p:cNvPr id="32798" name="TextBox 23"/>
              <p:cNvSpPr txBox="1">
                <a:spLocks noChangeArrowheads="1"/>
              </p:cNvSpPr>
              <p:nvPr/>
            </p:nvSpPr>
            <p:spPr bwMode="auto">
              <a:xfrm>
                <a:off x="420785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[4]</a:t>
                </a:r>
              </a:p>
            </p:txBody>
          </p:sp>
          <p:sp>
            <p:nvSpPr>
              <p:cNvPr id="32799" name="TextBox 24"/>
              <p:cNvSpPr txBox="1">
                <a:spLocks noChangeArrowheads="1"/>
              </p:cNvSpPr>
              <p:nvPr/>
            </p:nvSpPr>
            <p:spPr bwMode="auto">
              <a:xfrm>
                <a:off x="475285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[5]</a:t>
                </a:r>
              </a:p>
            </p:txBody>
          </p:sp>
          <p:sp>
            <p:nvSpPr>
              <p:cNvPr id="32800" name="TextBox 25"/>
              <p:cNvSpPr txBox="1">
                <a:spLocks noChangeArrowheads="1"/>
              </p:cNvSpPr>
              <p:nvPr/>
            </p:nvSpPr>
            <p:spPr bwMode="auto">
              <a:xfrm>
                <a:off x="528334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[6]</a:t>
                </a:r>
              </a:p>
            </p:txBody>
          </p:sp>
          <p:sp>
            <p:nvSpPr>
              <p:cNvPr id="32801" name="TextBox 26"/>
              <p:cNvSpPr txBox="1">
                <a:spLocks noChangeArrowheads="1"/>
              </p:cNvSpPr>
              <p:nvPr/>
            </p:nvSpPr>
            <p:spPr bwMode="auto">
              <a:xfrm>
                <a:off x="5832986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[7]</a:t>
                </a:r>
              </a:p>
            </p:txBody>
          </p:sp>
          <p:sp>
            <p:nvSpPr>
              <p:cNvPr id="32802" name="TextBox 38"/>
              <p:cNvSpPr txBox="1">
                <a:spLocks noChangeArrowheads="1"/>
              </p:cNvSpPr>
              <p:nvPr/>
            </p:nvSpPr>
            <p:spPr bwMode="auto">
              <a:xfrm>
                <a:off x="6382239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[8]</a:t>
                </a:r>
              </a:p>
            </p:txBody>
          </p:sp>
          <p:sp>
            <p:nvSpPr>
              <p:cNvPr id="32803" name="TextBox 39"/>
              <p:cNvSpPr txBox="1">
                <a:spLocks noChangeArrowheads="1"/>
              </p:cNvSpPr>
              <p:nvPr/>
            </p:nvSpPr>
            <p:spPr bwMode="auto">
              <a:xfrm>
                <a:off x="6917614" y="2725738"/>
                <a:ext cx="413629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/>
                  <a:t>[9]</a:t>
                </a:r>
              </a:p>
            </p:txBody>
          </p:sp>
          <p:sp>
            <p:nvSpPr>
              <p:cNvPr id="72" name="TextBox 39"/>
              <p:cNvSpPr txBox="1">
                <a:spLocks noChangeArrowheads="1"/>
              </p:cNvSpPr>
              <p:nvPr/>
            </p:nvSpPr>
            <p:spPr bwMode="auto">
              <a:xfrm>
                <a:off x="7407563" y="2725738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[10]</a:t>
                </a:r>
                <a:endParaRPr lang="en-US" sz="1600" dirty="0"/>
              </a:p>
            </p:txBody>
          </p:sp>
          <p:sp>
            <p:nvSpPr>
              <p:cNvPr id="73" name="TextBox 39"/>
              <p:cNvSpPr txBox="1">
                <a:spLocks noChangeArrowheads="1"/>
              </p:cNvSpPr>
              <p:nvPr/>
            </p:nvSpPr>
            <p:spPr bwMode="auto">
              <a:xfrm>
                <a:off x="7989168" y="2727667"/>
                <a:ext cx="569277" cy="34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[11]</a:t>
                </a:r>
                <a:endParaRPr lang="en-US" sz="16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127348" y="2719688"/>
              <a:ext cx="6598381" cy="369332"/>
              <a:chOff x="2127348" y="2719688"/>
              <a:chExt cx="6598381" cy="369332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2127348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</a:t>
                </a:r>
                <a:endParaRPr lang="en-SG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67104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h</a:t>
                </a:r>
                <a:endParaRPr lang="en-SG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22692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endParaRPr lang="en-SG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3770618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</a:t>
                </a:r>
                <a:endParaRPr lang="en-SG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320792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SG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864486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</a:t>
                </a:r>
                <a:endParaRPr lang="en-SG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411909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endParaRPr lang="en-SG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955604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</a:t>
                </a:r>
                <a:endParaRPr lang="en-SG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51148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\0</a:t>
                </a:r>
                <a:endParaRPr lang="en-SG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06736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761721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173093" y="2719688"/>
                <a:ext cx="552636" cy="369332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\0</a:t>
                </a:r>
                <a:endParaRPr lang="en-SG" dirty="0"/>
              </a:p>
            </p:txBody>
          </p:sp>
        </p:grpSp>
      </p:grpSp>
      <p:sp>
        <p:nvSpPr>
          <p:cNvPr id="143" name="TextBox 142"/>
          <p:cNvSpPr txBox="1"/>
          <p:nvPr/>
        </p:nvSpPr>
        <p:spPr>
          <a:xfrm>
            <a:off x="1583925" y="5260564"/>
            <a:ext cx="5614258" cy="954107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SG" sz="1400" dirty="0"/>
              <a:t>name = Lee Hsu</a:t>
            </a:r>
          </a:p>
          <a:p>
            <a:pPr>
              <a:defRPr/>
            </a:pPr>
            <a:r>
              <a:rPr lang="en-SG" sz="1400" dirty="0" err="1"/>
              <a:t>namePtr</a:t>
            </a:r>
            <a:r>
              <a:rPr lang="en-SG" sz="1400" dirty="0"/>
              <a:t> = Lee Hsu</a:t>
            </a:r>
          </a:p>
          <a:p>
            <a:pPr>
              <a:defRPr/>
            </a:pPr>
            <a:r>
              <a:rPr lang="en-SG" sz="1400" dirty="0"/>
              <a:t>Address of 1st array </a:t>
            </a:r>
            <a:r>
              <a:rPr lang="en-SG" sz="1400" dirty="0" smtClean="0"/>
              <a:t>element for </a:t>
            </a:r>
            <a:r>
              <a:rPr lang="en-SG" sz="1400" dirty="0"/>
              <a:t>name = ffbff6e0</a:t>
            </a:r>
          </a:p>
          <a:p>
            <a:pPr>
              <a:defRPr/>
            </a:pPr>
            <a:r>
              <a:rPr lang="en-SG" sz="1400" dirty="0"/>
              <a:t>Address of 1st array element for </a:t>
            </a:r>
            <a:r>
              <a:rPr lang="en-SG" sz="1400" dirty="0" err="1"/>
              <a:t>namePtr</a:t>
            </a:r>
            <a:r>
              <a:rPr lang="en-SG" sz="1400" dirty="0"/>
              <a:t> = 108b0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360881" y="3220954"/>
            <a:ext cx="4254776" cy="340615"/>
            <a:chOff x="1360881" y="3220954"/>
            <a:chExt cx="4254776" cy="340615"/>
          </a:xfrm>
        </p:grpSpPr>
        <p:sp>
          <p:nvSpPr>
            <p:cNvPr id="92" name="TextBox 48"/>
            <p:cNvSpPr txBox="1">
              <a:spLocks noChangeArrowheads="1"/>
            </p:cNvSpPr>
            <p:nvPr/>
          </p:nvSpPr>
          <p:spPr bwMode="auto">
            <a:xfrm>
              <a:off x="1360881" y="3220954"/>
              <a:ext cx="446088" cy="338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L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93" name="TextBox 48"/>
            <p:cNvSpPr txBox="1">
              <a:spLocks noChangeArrowheads="1"/>
            </p:cNvSpPr>
            <p:nvPr/>
          </p:nvSpPr>
          <p:spPr bwMode="auto">
            <a:xfrm>
              <a:off x="1893690" y="3220954"/>
              <a:ext cx="446088" cy="338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e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94" name="TextBox 48"/>
            <p:cNvSpPr txBox="1">
              <a:spLocks noChangeArrowheads="1"/>
            </p:cNvSpPr>
            <p:nvPr/>
          </p:nvSpPr>
          <p:spPr bwMode="auto">
            <a:xfrm>
              <a:off x="2444196" y="3223431"/>
              <a:ext cx="446088" cy="338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e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95" name="TextBox 48"/>
            <p:cNvSpPr txBox="1">
              <a:spLocks noChangeArrowheads="1"/>
            </p:cNvSpPr>
            <p:nvPr/>
          </p:nvSpPr>
          <p:spPr bwMode="auto">
            <a:xfrm>
              <a:off x="2989774" y="3220954"/>
              <a:ext cx="446088" cy="338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 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96" name="TextBox 48"/>
            <p:cNvSpPr txBox="1">
              <a:spLocks noChangeArrowheads="1"/>
            </p:cNvSpPr>
            <p:nvPr/>
          </p:nvSpPr>
          <p:spPr bwMode="auto">
            <a:xfrm>
              <a:off x="3532857" y="3220954"/>
              <a:ext cx="446088" cy="338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H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97" name="TextBox 48"/>
            <p:cNvSpPr txBox="1">
              <a:spLocks noChangeArrowheads="1"/>
            </p:cNvSpPr>
            <p:nvPr/>
          </p:nvSpPr>
          <p:spPr bwMode="auto">
            <a:xfrm>
              <a:off x="4093637" y="3223431"/>
              <a:ext cx="446088" cy="338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s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98" name="TextBox 48"/>
            <p:cNvSpPr txBox="1">
              <a:spLocks noChangeArrowheads="1"/>
            </p:cNvSpPr>
            <p:nvPr/>
          </p:nvSpPr>
          <p:spPr bwMode="auto">
            <a:xfrm>
              <a:off x="4650454" y="3221721"/>
              <a:ext cx="446088" cy="338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u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  <p:sp>
          <p:nvSpPr>
            <p:cNvPr id="99" name="TextBox 48"/>
            <p:cNvSpPr txBox="1">
              <a:spLocks noChangeArrowheads="1"/>
            </p:cNvSpPr>
            <p:nvPr/>
          </p:nvSpPr>
          <p:spPr bwMode="auto">
            <a:xfrm>
              <a:off x="5169569" y="3220954"/>
              <a:ext cx="446088" cy="338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 smtClean="0">
                  <a:solidFill>
                    <a:srgbClr val="800000"/>
                  </a:solidFill>
                </a:rPr>
                <a:t>\0</a:t>
              </a:r>
              <a:endParaRPr lang="en-SG" sz="1600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82174" y="4029356"/>
            <a:ext cx="1478866" cy="761859"/>
            <a:chOff x="293339" y="2853773"/>
            <a:chExt cx="1478866" cy="761859"/>
          </a:xfrm>
        </p:grpSpPr>
        <p:sp>
          <p:nvSpPr>
            <p:cNvPr id="122" name="TextBox 42"/>
            <p:cNvSpPr txBox="1">
              <a:spLocks noChangeArrowheads="1"/>
            </p:cNvSpPr>
            <p:nvPr/>
          </p:nvSpPr>
          <p:spPr bwMode="auto">
            <a:xfrm>
              <a:off x="293339" y="2853773"/>
              <a:ext cx="1052320" cy="338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 err="1"/>
                <a:t>namePtr</a:t>
              </a:r>
              <a:endParaRPr lang="en-US" sz="1600" dirty="0"/>
            </a:p>
          </p:txBody>
        </p:sp>
        <p:sp>
          <p:nvSpPr>
            <p:cNvPr id="123" name="Rectangle 55"/>
            <p:cNvSpPr>
              <a:spLocks noChangeArrowheads="1"/>
            </p:cNvSpPr>
            <p:nvPr/>
          </p:nvSpPr>
          <p:spPr bwMode="auto">
            <a:xfrm>
              <a:off x="619921" y="3209306"/>
              <a:ext cx="551561" cy="338554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600">
                <a:latin typeface="Calibri" pitchFamily="34" charset="0"/>
                <a:cs typeface="Arial" pitchFamily="34" charset="0"/>
              </a:endParaRPr>
            </a:p>
          </p:txBody>
        </p:sp>
        <p:cxnSp>
          <p:nvCxnSpPr>
            <p:cNvPr id="124" name="Straight Arrow Connector 57"/>
            <p:cNvCxnSpPr>
              <a:cxnSpLocks noChangeShapeType="1"/>
            </p:cNvCxnSpPr>
            <p:nvPr/>
          </p:nvCxnSpPr>
          <p:spPr bwMode="auto">
            <a:xfrm>
              <a:off x="982788" y="3426980"/>
              <a:ext cx="789417" cy="188652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5" name="Group 124"/>
          <p:cNvGrpSpPr/>
          <p:nvPr/>
        </p:nvGrpSpPr>
        <p:grpSpPr>
          <a:xfrm>
            <a:off x="1661040" y="4617357"/>
            <a:ext cx="4936771" cy="369332"/>
            <a:chOff x="1390181" y="3832121"/>
            <a:chExt cx="4936771" cy="369332"/>
          </a:xfrm>
        </p:grpSpPr>
        <p:sp>
          <p:nvSpPr>
            <p:cNvPr id="126" name="TextBox 125"/>
            <p:cNvSpPr txBox="1"/>
            <p:nvPr/>
          </p:nvSpPr>
          <p:spPr>
            <a:xfrm>
              <a:off x="1390181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en-SG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933876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SG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489756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033451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</a:t>
              </a:r>
              <a:endParaRPr lang="en-SG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583625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SG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127319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</a:t>
              </a:r>
              <a:endParaRPr lang="en-SG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674742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SG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218437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</a:t>
              </a:r>
              <a:endParaRPr lang="en-SG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774316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\0</a:t>
              </a:r>
              <a:endParaRPr lang="en-SG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659330" y="3937563"/>
            <a:ext cx="4380892" cy="369332"/>
            <a:chOff x="1390181" y="3832121"/>
            <a:chExt cx="4380892" cy="369332"/>
          </a:xfrm>
        </p:grpSpPr>
        <p:sp>
          <p:nvSpPr>
            <p:cNvPr id="136" name="TextBox 135"/>
            <p:cNvSpPr txBox="1"/>
            <p:nvPr/>
          </p:nvSpPr>
          <p:spPr>
            <a:xfrm>
              <a:off x="1390181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SG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933876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SG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489756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SG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033451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SG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583625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</a:t>
              </a:r>
              <a:endParaRPr lang="en-SG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127319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</a:t>
              </a:r>
              <a:endParaRPr lang="en-SG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674742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</a:t>
              </a:r>
              <a:endParaRPr lang="en-SG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218437" y="3832121"/>
              <a:ext cx="552636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\0</a:t>
              </a:r>
              <a:endParaRPr lang="en-SG" dirty="0"/>
            </a:p>
          </p:txBody>
        </p:sp>
      </p:grpSp>
      <p:cxnSp>
        <p:nvCxnSpPr>
          <p:cNvPr id="148" name="Straight Arrow Connector 147"/>
          <p:cNvCxnSpPr>
            <a:cxnSpLocks noChangeShapeType="1"/>
            <a:endCxn id="136" idx="1"/>
          </p:cNvCxnSpPr>
          <p:nvPr/>
        </p:nvCxnSpPr>
        <p:spPr bwMode="auto">
          <a:xfrm flipV="1">
            <a:off x="848072" y="4122229"/>
            <a:ext cx="811258" cy="431937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68" name="Right Arrow 67"/>
          <p:cNvSpPr/>
          <p:nvPr/>
        </p:nvSpPr>
        <p:spPr bwMode="auto">
          <a:xfrm>
            <a:off x="299979" y="1221165"/>
            <a:ext cx="247426" cy="166571"/>
          </a:xfrm>
          <a:prstGeom prst="rightArrow">
            <a:avLst/>
          </a:prstGeom>
          <a:solidFill>
            <a:srgbClr val="C00000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/>
        </p:spPr>
        <p:txBody>
          <a:bodyPr wrap="none" rtlCol="0" anchor="ctr"/>
          <a:lstStyle/>
          <a:p>
            <a:pPr algn="ctr"/>
            <a:endParaRPr lang="en-SG"/>
          </a:p>
        </p:txBody>
      </p:sp>
      <p:sp>
        <p:nvSpPr>
          <p:cNvPr id="69" name="Right Arrow 68"/>
          <p:cNvSpPr/>
          <p:nvPr/>
        </p:nvSpPr>
        <p:spPr bwMode="auto">
          <a:xfrm>
            <a:off x="299979" y="1456850"/>
            <a:ext cx="247426" cy="166571"/>
          </a:xfrm>
          <a:prstGeom prst="rightArrow">
            <a:avLst/>
          </a:prstGeom>
          <a:solidFill>
            <a:srgbClr val="C00000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/>
        </p:spPr>
        <p:txBody>
          <a:bodyPr wrap="none" rtlCol="0" anchor="ctr"/>
          <a:lstStyle/>
          <a:p>
            <a:pPr algn="ctr"/>
            <a:endParaRPr lang="en-SG"/>
          </a:p>
        </p:txBody>
      </p:sp>
      <p:sp>
        <p:nvSpPr>
          <p:cNvPr id="71" name="TextBox 70"/>
          <p:cNvSpPr txBox="1"/>
          <p:nvPr/>
        </p:nvSpPr>
        <p:spPr>
          <a:xfrm>
            <a:off x="1078762" y="4386184"/>
            <a:ext cx="521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1" dirty="0" smtClean="0">
                <a:solidFill>
                  <a:srgbClr val="FF0000"/>
                </a:solidFill>
                <a:sym typeface="Wingdings 2"/>
              </a:rPr>
              <a:t></a:t>
            </a:r>
            <a:endParaRPr lang="en-SG" sz="4000" b="1" dirty="0">
              <a:solidFill>
                <a:srgbClr val="FF0000"/>
              </a:solidFill>
            </a:endParaRPr>
          </a:p>
        </p:txBody>
      </p:sp>
      <p:grpSp>
        <p:nvGrpSpPr>
          <p:cNvPr id="75" name="Group 22"/>
          <p:cNvGrpSpPr>
            <a:grpSpLocks/>
          </p:cNvGrpSpPr>
          <p:nvPr/>
        </p:nvGrpSpPr>
        <p:grpSpPr bwMode="auto">
          <a:xfrm>
            <a:off x="3678866" y="1035431"/>
            <a:ext cx="4353125" cy="369332"/>
            <a:chOff x="827458" y="5975797"/>
            <a:chExt cx="4354251" cy="368845"/>
          </a:xfrm>
        </p:grpSpPr>
        <p:cxnSp>
          <p:nvCxnSpPr>
            <p:cNvPr id="78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827458" y="6128114"/>
              <a:ext cx="1281984" cy="116347"/>
            </a:xfrm>
            <a:prstGeom prst="straightConnector1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tailEnd type="arrow"/>
            </a:ln>
            <a:extLst/>
          </p:spPr>
        </p:cxnSp>
        <p:sp>
          <p:nvSpPr>
            <p:cNvPr id="89" name="TextBox 15"/>
            <p:cNvSpPr txBox="1">
              <a:spLocks noChangeArrowheads="1"/>
            </p:cNvSpPr>
            <p:nvPr/>
          </p:nvSpPr>
          <p:spPr bwMode="auto">
            <a:xfrm>
              <a:off x="2125013" y="5975797"/>
              <a:ext cx="3056696" cy="368845"/>
            </a:xfrm>
            <a:prstGeom prst="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800" i="1" dirty="0">
                  <a:latin typeface="Calibri" panose="020F0502020204030204" pitchFamily="34" charset="0"/>
                </a:rPr>
                <a:t>Change the content of a string</a:t>
              </a:r>
              <a:endParaRPr lang="en-SG" sz="1800" i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90" name="Group 22"/>
          <p:cNvGrpSpPr>
            <a:grpSpLocks/>
          </p:cNvGrpSpPr>
          <p:nvPr/>
        </p:nvGrpSpPr>
        <p:grpSpPr bwMode="auto">
          <a:xfrm>
            <a:off x="3607040" y="1538357"/>
            <a:ext cx="5186074" cy="369332"/>
            <a:chOff x="767591" y="5975797"/>
            <a:chExt cx="5187415" cy="368845"/>
          </a:xfrm>
        </p:grpSpPr>
        <p:cxnSp>
          <p:nvCxnSpPr>
            <p:cNvPr id="91" name="Straight Arrow Connector 14"/>
            <p:cNvCxnSpPr>
              <a:cxnSpLocks noChangeShapeType="1"/>
            </p:cNvCxnSpPr>
            <p:nvPr/>
          </p:nvCxnSpPr>
          <p:spPr bwMode="auto">
            <a:xfrm flipH="1" flipV="1">
              <a:off x="767591" y="5975797"/>
              <a:ext cx="1341851" cy="152317"/>
            </a:xfrm>
            <a:prstGeom prst="straightConnector1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tailEnd type="arrow"/>
            </a:ln>
            <a:extLst/>
          </p:spPr>
        </p:cxnSp>
        <p:sp>
          <p:nvSpPr>
            <p:cNvPr id="100" name="TextBox 15"/>
            <p:cNvSpPr txBox="1">
              <a:spLocks noChangeArrowheads="1"/>
            </p:cNvSpPr>
            <p:nvPr/>
          </p:nvSpPr>
          <p:spPr bwMode="auto">
            <a:xfrm>
              <a:off x="2125012" y="5975797"/>
              <a:ext cx="3829994" cy="368845"/>
            </a:xfrm>
            <a:prstGeom prst="rect">
              <a:avLst/>
            </a:prstGeom>
            <a:solidFill>
              <a:srgbClr val="CCCC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800" i="1" dirty="0">
                  <a:latin typeface="Calibri" panose="020F0502020204030204" pitchFamily="34" charset="0"/>
                </a:rPr>
                <a:t>Change the </a:t>
              </a:r>
              <a:r>
                <a:rPr lang="en-US" sz="1800" i="1" dirty="0" smtClean="0">
                  <a:latin typeface="Calibri" panose="020F0502020204030204" pitchFamily="34" charset="0"/>
                </a:rPr>
                <a:t>destination pointer point to</a:t>
              </a:r>
              <a:endParaRPr lang="en-SG" sz="1800" i="1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788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68" grpId="0" animBg="1"/>
      <p:bldP spid="68" grpId="1" animBg="1"/>
      <p:bldP spid="68" grpId="2" animBg="1"/>
      <p:bldP spid="69" grpId="0" animBg="1"/>
      <p:bldP spid="69" grpId="1" animBg="1"/>
      <p:bldP spid="7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Array </a:t>
            </a:r>
            <a:r>
              <a:rPr lang="en-GB" dirty="0">
                <a:cs typeface="Arial" charset="0"/>
              </a:rPr>
              <a:t>of Strings</a:t>
            </a:r>
            <a:endParaRPr lang="en-SG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539430"/>
          </a:xfrm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sz="2800" dirty="0" smtClean="0"/>
              <a:t>Declaration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 smtClean="0"/>
              <a:t>Declaration and Initialization</a:t>
            </a:r>
          </a:p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Output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2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3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1" name="Rectangle 81"/>
          <p:cNvSpPr>
            <a:spLocks noChangeArrowheads="1"/>
          </p:cNvSpPr>
          <p:nvPr/>
        </p:nvSpPr>
        <p:spPr bwMode="auto">
          <a:xfrm>
            <a:off x="935484" y="1985821"/>
            <a:ext cx="6192513" cy="338554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SG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fruits[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][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] = {{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}}; 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81"/>
          <p:cNvSpPr>
            <a:spLocks noChangeArrowheads="1"/>
          </p:cNvSpPr>
          <p:nvPr/>
        </p:nvSpPr>
        <p:spPr bwMode="auto">
          <a:xfrm>
            <a:off x="935485" y="3681751"/>
            <a:ext cx="5862502" cy="338554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SG" sz="1600" b="1" dirty="0" smtClean="0">
                <a:latin typeface="Courier New" pitchFamily="49" charset="0"/>
              </a:rPr>
              <a:t> </a:t>
            </a:r>
            <a:r>
              <a:rPr lang="en-SG" sz="1600" b="1" dirty="0">
                <a:latin typeface="Courier New" pitchFamily="49" charset="0"/>
              </a:rPr>
              <a:t>fruits[][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SG" sz="1600" b="1" dirty="0">
                <a:latin typeface="Courier New" pitchFamily="49" charset="0"/>
              </a:rPr>
              <a:t>] = {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</a:rPr>
              <a:t>"apple"</a:t>
            </a:r>
            <a:r>
              <a:rPr lang="en-SG" sz="1600" b="1" dirty="0">
                <a:latin typeface="Courier New" pitchFamily="49" charset="0"/>
              </a:rPr>
              <a:t>,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</a:rPr>
              <a:t>"mango"</a:t>
            </a:r>
            <a:r>
              <a:rPr lang="en-SG" sz="1600" b="1" dirty="0">
                <a:latin typeface="Courier New" pitchFamily="49" charset="0"/>
              </a:rPr>
              <a:t>, 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</a:rPr>
              <a:t>"pear"</a:t>
            </a:r>
            <a:r>
              <a:rPr lang="en-SG" sz="1600" b="1" dirty="0" smtClean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15" name="Rectangle 81"/>
          <p:cNvSpPr>
            <a:spLocks noChangeArrowheads="1"/>
          </p:cNvSpPr>
          <p:nvPr/>
        </p:nvSpPr>
        <p:spPr bwMode="auto">
          <a:xfrm>
            <a:off x="935485" y="4852055"/>
            <a:ext cx="6439328" cy="830997"/>
          </a:xfrm>
          <a:prstGeom prst="rect">
            <a:avLst/>
          </a:prstGeom>
          <a:noFill/>
          <a:ln w="9525">
            <a:solidFill>
              <a:srgbClr val="009DD9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// fruit[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</a:rPr>
              <a:t>i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]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is the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starting address of i</a:t>
            </a:r>
            <a:r>
              <a:rPr lang="en-US" sz="1600" b="1" baseline="30000" dirty="0">
                <a:solidFill>
                  <a:srgbClr val="800000"/>
                </a:solidFill>
                <a:latin typeface="Courier New" pitchFamily="49" charset="0"/>
              </a:rPr>
              <a:t>th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</a:rPr>
              <a:t> row</a:t>
            </a:r>
            <a:endParaRPr lang="en-SG" sz="1600" b="1" dirty="0">
              <a:solidFill>
                <a:srgbClr val="800000"/>
              </a:solidFill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"fruits: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 %s\n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fruits[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], fruits[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marL="342900" indent="-34290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en-SG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"character: </a:t>
            </a:r>
            <a:r>
              <a:rPr lang="en-SG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%c\n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, fruits[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SG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]);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1279" y="5502602"/>
            <a:ext cx="2574730" cy="584775"/>
          </a:xfrm>
          <a:prstGeom prst="rect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fr-FR" dirty="0"/>
              <a:t>fruits: </a:t>
            </a:r>
            <a:r>
              <a:rPr lang="fr-FR" dirty="0" err="1"/>
              <a:t>apple</a:t>
            </a:r>
            <a:r>
              <a:rPr lang="fr-FR" dirty="0"/>
              <a:t> </a:t>
            </a:r>
            <a:r>
              <a:rPr lang="fr-FR" dirty="0" err="1"/>
              <a:t>mango</a:t>
            </a:r>
            <a:endParaRPr lang="fr-FR" dirty="0"/>
          </a:p>
          <a:p>
            <a:r>
              <a:rPr lang="fr-FR" dirty="0" err="1"/>
              <a:t>character</a:t>
            </a:r>
            <a:r>
              <a:rPr lang="fr-FR" dirty="0"/>
              <a:t>: 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435819" y="2504316"/>
            <a:ext cx="2250981" cy="900728"/>
            <a:chOff x="6435819" y="2759508"/>
            <a:chExt cx="2250981" cy="900728"/>
          </a:xfrm>
        </p:grpSpPr>
        <p:sp>
          <p:nvSpPr>
            <p:cNvPr id="82" name="TextBox 81"/>
            <p:cNvSpPr txBox="1"/>
            <p:nvPr/>
          </p:nvSpPr>
          <p:spPr>
            <a:xfrm>
              <a:off x="6436029" y="2759508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SG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11622" y="2759508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</a:t>
              </a:r>
              <a:endParaRPr lang="en-SG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187212" y="2759508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</a:t>
              </a:r>
              <a:endParaRPr lang="en-SG" sz="1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562803" y="2759508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</a:t>
              </a:r>
              <a:endParaRPr lang="en-SG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35115" y="2759508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</a:t>
              </a:r>
              <a:endParaRPr lang="en-SG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310705" y="2759508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\0</a:t>
              </a:r>
              <a:endParaRPr lang="en-SG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436501" y="3057186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</a:t>
              </a:r>
              <a:endParaRPr lang="en-SG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812093" y="3057186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SG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187684" y="3057186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</a:t>
              </a:r>
              <a:endParaRPr lang="en-SG" sz="14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563274" y="3057186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g</a:t>
              </a:r>
              <a:endParaRPr lang="en-SG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935586" y="3057186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o</a:t>
              </a:r>
              <a:endParaRPr lang="en-SG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311176" y="3057186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\0</a:t>
              </a:r>
              <a:endParaRPr lang="en-SG" sz="1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435819" y="3354863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</a:t>
              </a:r>
              <a:endParaRPr lang="en-SG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11411" y="3354863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</a:t>
              </a:r>
              <a:endParaRPr lang="en-SG" sz="14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187001" y="3354863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</a:t>
              </a:r>
              <a:endParaRPr lang="en-SG" sz="14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562593" y="3354863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</a:t>
              </a:r>
              <a:endParaRPr lang="en-SG" sz="14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934904" y="3354863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\0</a:t>
              </a:r>
              <a:endParaRPr lang="en-SG" sz="1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310494" y="3354863"/>
              <a:ext cx="375624" cy="305373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\0</a:t>
              </a:r>
              <a:endParaRPr lang="en-SG" sz="14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Take-home Ex #4: Arrow Program</a:t>
            </a:r>
            <a:endParaRPr lang="en-SG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554545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Write a program </a:t>
            </a:r>
            <a:r>
              <a:rPr lang="en-US" dirty="0"/>
              <a:t>Week9_Arrow.c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SG" dirty="0" smtClean="0">
                <a:solidFill>
                  <a:schemeClr val="tx1"/>
                </a:solidFill>
              </a:rPr>
              <a:t>read </a:t>
            </a:r>
            <a:r>
              <a:rPr lang="en-SG" dirty="0">
                <a:solidFill>
                  <a:schemeClr val="tx1"/>
                </a:solidFill>
              </a:rPr>
              <a:t>in a list names </a:t>
            </a:r>
            <a:r>
              <a:rPr lang="en-SG" dirty="0" smtClean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randomly </a:t>
            </a:r>
            <a:r>
              <a:rPr lang="en-US" dirty="0">
                <a:solidFill>
                  <a:schemeClr val="tx1"/>
                </a:solidFill>
              </a:rPr>
              <a:t>select a student to answer question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Each name is given as last name followed by first name.</a:t>
            </a:r>
            <a:endParaRPr lang="en-SG" dirty="0" smtClean="0"/>
          </a:p>
          <a:p>
            <a:pPr lvl="1">
              <a:buFont typeface="Wingdings" pitchFamily="2" charset="2"/>
              <a:buChar char="q"/>
            </a:pPr>
            <a:r>
              <a:rPr lang="en-SG" dirty="0" smtClean="0"/>
              <a:t>Randomly select a name from the list of names, print </a:t>
            </a:r>
            <a:r>
              <a:rPr lang="en-SG" dirty="0"/>
              <a:t>out the first name, followed by the last name</a:t>
            </a:r>
            <a:r>
              <a:rPr lang="en-SG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SG" dirty="0"/>
              <a:t>You may assume that each name contains at most 30 characters, and there are at most 12 names</a:t>
            </a:r>
            <a:r>
              <a:rPr lang="en-SG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4472" y="4022238"/>
            <a:ext cx="6984395" cy="2308324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dk1"/>
                </a:solidFill>
              </a:rPr>
              <a:t>Enter at most 12 </a:t>
            </a:r>
            <a:r>
              <a:rPr lang="en-US" dirty="0" smtClean="0">
                <a:solidFill>
                  <a:schemeClr val="dk1"/>
                </a:solidFill>
              </a:rPr>
              <a:t>names, end with an empty line:</a:t>
            </a:r>
            <a:endParaRPr lang="en-SG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SG" dirty="0" err="1">
                <a:solidFill>
                  <a:srgbClr val="0000FF"/>
                </a:solidFill>
              </a:rPr>
              <a:t>Khoo</a:t>
            </a:r>
            <a:r>
              <a:rPr lang="en-SG" dirty="0">
                <a:solidFill>
                  <a:srgbClr val="0000FF"/>
                </a:solidFill>
              </a:rPr>
              <a:t> </a:t>
            </a:r>
            <a:r>
              <a:rPr lang="en-SG" dirty="0" err="1">
                <a:solidFill>
                  <a:srgbClr val="0000FF"/>
                </a:solidFill>
              </a:rPr>
              <a:t>Siau</a:t>
            </a:r>
            <a:r>
              <a:rPr lang="en-SG" dirty="0">
                <a:solidFill>
                  <a:srgbClr val="0000FF"/>
                </a:solidFill>
              </a:rPr>
              <a:t> Cheng</a:t>
            </a:r>
          </a:p>
          <a:p>
            <a:pPr>
              <a:defRPr/>
            </a:pPr>
            <a:r>
              <a:rPr lang="en-SG" dirty="0" smtClean="0">
                <a:solidFill>
                  <a:srgbClr val="0000FF"/>
                </a:solidFill>
              </a:rPr>
              <a:t>Hsu Wynne</a:t>
            </a:r>
            <a:endParaRPr lang="en-SG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SG" dirty="0">
                <a:solidFill>
                  <a:srgbClr val="0000FF"/>
                </a:solidFill>
              </a:rPr>
              <a:t>Lee Mong Li</a:t>
            </a:r>
          </a:p>
          <a:p>
            <a:pPr>
              <a:defRPr/>
            </a:pPr>
            <a:r>
              <a:rPr lang="en-SG" dirty="0">
                <a:solidFill>
                  <a:srgbClr val="0000FF"/>
                </a:solidFill>
              </a:rPr>
              <a:t>Tan </a:t>
            </a:r>
            <a:r>
              <a:rPr lang="en-SG" dirty="0" smtClean="0">
                <a:solidFill>
                  <a:srgbClr val="0000FF"/>
                </a:solidFill>
              </a:rPr>
              <a:t>Aaron</a:t>
            </a:r>
            <a:endParaRPr lang="en-SG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SG" dirty="0">
                <a:solidFill>
                  <a:srgbClr val="0000FF"/>
                </a:solidFill>
              </a:rPr>
              <a:t>Zhou </a:t>
            </a:r>
            <a:r>
              <a:rPr lang="en-SG" dirty="0" err="1">
                <a:solidFill>
                  <a:srgbClr val="0000FF"/>
                </a:solidFill>
              </a:rPr>
              <a:t>Lifeng</a:t>
            </a:r>
            <a:endParaRPr lang="en-SG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SG" dirty="0">
                <a:solidFill>
                  <a:srgbClr val="0000FF"/>
                </a:solidFill>
              </a:rPr>
              <a:t>Zhao Jin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</a:rPr>
              <a:t>(user pressed ctrl-d here)</a:t>
            </a:r>
          </a:p>
          <a:p>
            <a:pPr>
              <a:defRPr/>
            </a:pPr>
            <a:r>
              <a:rPr lang="en-US" dirty="0" err="1" smtClean="0"/>
              <a:t>Lifeng</a:t>
            </a:r>
            <a:r>
              <a:rPr lang="en-US" dirty="0" smtClean="0"/>
              <a:t> Zhou, </a:t>
            </a:r>
            <a:r>
              <a:rPr lang="en-US" dirty="0"/>
              <a:t>would you please answer the question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31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/>
          <a:lstStyle/>
          <a:p>
            <a:pPr eaLnBrk="1" hangingPunct="1"/>
            <a:r>
              <a:rPr lang="en-GB" dirty="0"/>
              <a:t>Summary for Today</a:t>
            </a:r>
            <a:endParaRPr lang="en-GB" dirty="0" smtClean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65539" name="Rectangle 7"/>
          <p:cNvSpPr>
            <a:spLocks noChangeArrowheads="1"/>
          </p:cNvSpPr>
          <p:nvPr/>
        </p:nvSpPr>
        <p:spPr bwMode="auto">
          <a:xfrm>
            <a:off x="4038600" y="1981200"/>
            <a:ext cx="449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4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 b="1" baseline="30000">
              <a:solidFill>
                <a:srgbClr val="8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62815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SG" sz="3200" dirty="0">
                <a:solidFill>
                  <a:srgbClr val="C00000"/>
                </a:solidFill>
                <a:cs typeface="Arial" charset="0"/>
              </a:rPr>
              <a:t>Today’s most important </a:t>
            </a:r>
            <a:r>
              <a:rPr lang="en-SG" sz="3200" dirty="0" smtClean="0">
                <a:solidFill>
                  <a:srgbClr val="C00000"/>
                </a:solidFill>
                <a:cs typeface="Arial" charset="0"/>
              </a:rPr>
              <a:t>lessons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600" dirty="0" smtClean="0">
                <a:solidFill>
                  <a:srgbClr val="0000FF"/>
                </a:solidFill>
              </a:rPr>
              <a:t>Characters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Declaring and using </a:t>
            </a:r>
            <a:r>
              <a:rPr lang="en-SG" sz="2400" dirty="0" smtClean="0">
                <a:solidFill>
                  <a:srgbClr val="0000FF"/>
                </a:solidFill>
              </a:rPr>
              <a:t>characters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Character </a:t>
            </a:r>
            <a:r>
              <a:rPr lang="en-SG" sz="2400" dirty="0" smtClean="0">
                <a:solidFill>
                  <a:srgbClr val="0000FF"/>
                </a:solidFill>
              </a:rPr>
              <a:t>I/O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Character functions</a:t>
            </a:r>
            <a:endParaRPr lang="en-SG" sz="2400" dirty="0" smtClean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600" dirty="0">
                <a:solidFill>
                  <a:srgbClr val="0000FF"/>
                </a:solidFill>
              </a:rPr>
              <a:t>Strings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Declaring and initializing </a:t>
            </a:r>
            <a:r>
              <a:rPr lang="en-SG" sz="2400" dirty="0" smtClean="0">
                <a:solidFill>
                  <a:srgbClr val="0000FF"/>
                </a:solidFill>
              </a:rPr>
              <a:t>strings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String </a:t>
            </a:r>
            <a:r>
              <a:rPr lang="en-SG" sz="2400" dirty="0" smtClean="0">
                <a:solidFill>
                  <a:srgbClr val="0000FF"/>
                </a:solidFill>
              </a:rPr>
              <a:t>I/O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400" dirty="0">
                <a:solidFill>
                  <a:srgbClr val="0000FF"/>
                </a:solidFill>
              </a:rPr>
              <a:t>Array of strings</a:t>
            </a:r>
          </a:p>
          <a:p>
            <a:pPr lvl="2">
              <a:spcBef>
                <a:spcPts val="600"/>
              </a:spcBef>
              <a:buFont typeface="Wingdings" pitchFamily="2" charset="2"/>
              <a:buChar char="q"/>
            </a:pPr>
            <a:r>
              <a:rPr lang="en-SG" sz="2400" dirty="0" smtClean="0">
                <a:solidFill>
                  <a:srgbClr val="0000FF"/>
                </a:solidFill>
              </a:rPr>
              <a:t>String </a:t>
            </a:r>
            <a:r>
              <a:rPr lang="en-SG" sz="2400" dirty="0">
                <a:solidFill>
                  <a:srgbClr val="0000FF"/>
                </a:solidFill>
              </a:rPr>
              <a:t>functions</a:t>
            </a:r>
          </a:p>
        </p:txBody>
      </p:sp>
      <p:pic>
        <p:nvPicPr>
          <p:cNvPr id="10" name="Picture 6" descr="youngboyreadin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6586" y="4792821"/>
            <a:ext cx="1362777" cy="157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10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smtClean="0">
                <a:solidFill>
                  <a:srgbClr val="9933FF"/>
                </a:solidFill>
                <a:latin typeface="Garamond" pitchFamily="18" charset="0"/>
              </a:rPr>
              <a:t>End of File</a:t>
            </a:r>
            <a:endParaRPr lang="en-GB" b="1" smtClean="0">
              <a:solidFill>
                <a:srgbClr val="993366"/>
              </a:solidFill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37807" y="1447086"/>
            <a:ext cx="7244367" cy="4801314"/>
            <a:chOff x="737807" y="1447086"/>
            <a:chExt cx="7244367" cy="4801314"/>
          </a:xfrm>
        </p:grpSpPr>
        <p:sp>
          <p:nvSpPr>
            <p:cNvPr id="16" name="TextBox 15"/>
            <p:cNvSpPr txBox="1"/>
            <p:nvPr/>
          </p:nvSpPr>
          <p:spPr>
            <a:xfrm>
              <a:off x="737807" y="1447086"/>
              <a:ext cx="7244367" cy="480131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defRPr/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endParaRPr lang="en-US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</a:p>
            <a:p>
              <a:pPr marL="342900" indent="-342900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{</a:t>
              </a:r>
            </a:p>
            <a:p>
              <a:pPr marL="342900" indent="-342900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 ch1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'a'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, ch2, ch3;</a:t>
              </a:r>
            </a:p>
            <a:p>
              <a:pPr marL="342900" indent="-342900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endParaRPr lang="en-US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	ch2 = ch1 +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2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;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</a:rPr>
                <a:t>// two </a:t>
              </a:r>
              <a:r>
                <a:rPr lang="en-US" b="1">
                  <a:solidFill>
                    <a:srgbClr val="800000"/>
                  </a:solidFill>
                  <a:latin typeface="Courier New" pitchFamily="49" charset="0"/>
                </a:rPr>
                <a:t>positions </a:t>
              </a:r>
              <a:r>
                <a:rPr lang="en-US" b="1" smtClean="0">
                  <a:solidFill>
                    <a:srgbClr val="800000"/>
                  </a:solidFill>
                  <a:latin typeface="Courier New" pitchFamily="49" charset="0"/>
                </a:rPr>
                <a:t>forward in table…</a:t>
              </a:r>
              <a:endParaRPr lang="en-US" b="1" dirty="0">
                <a:solidFill>
                  <a:srgbClr val="8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ch2 =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, ch2);</a:t>
              </a:r>
            </a:p>
            <a:p>
              <a:pPr marL="342900" indent="-342900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ch2 =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, ch2);</a:t>
              </a:r>
            </a:p>
            <a:p>
              <a:pPr marL="342900" indent="-342900">
                <a:defRPr/>
              </a:pPr>
              <a:endParaRPr lang="en-US" b="1" dirty="0" smtClean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65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b="1" dirty="0" err="1" smtClean="0">
                  <a:solidFill>
                    <a:srgbClr val="000000"/>
                  </a:solidFill>
                  <a:latin typeface="Courier New" pitchFamily="49" charset="0"/>
                </a:rPr>
                <a:t>i</a:t>
              </a:r>
              <a:r>
                <a:rPr lang="en-US" b="1" dirty="0" smtClean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endParaRPr lang="en-US" b="1" dirty="0">
                <a:solidFill>
                  <a:srgbClr val="8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</a:rPr>
                <a:t>   // to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</a:rPr>
                <a:t>be continued </a:t>
              </a: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</a:rPr>
                <a:t>next 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</a:rPr>
                <a:t>page</a:t>
              </a:r>
            </a:p>
            <a:p>
              <a:pPr marL="342900" indent="-342900">
                <a:defRPr/>
              </a:pPr>
              <a:endParaRPr lang="en-US" b="1" dirty="0">
                <a:solidFill>
                  <a:srgbClr val="800000"/>
                </a:solidFill>
                <a:latin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3936" y="1447264"/>
              <a:ext cx="1885453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Week9_CharacterDemo1.c</a:t>
              </a:r>
              <a:endParaRPr lang="en-SG" sz="1100" dirty="0"/>
            </a:p>
          </p:txBody>
        </p:sp>
      </p:grpSp>
      <p:sp>
        <p:nvSpPr>
          <p:cNvPr id="11" name="Line Callout 2 (Border and Accent Bar) 10"/>
          <p:cNvSpPr/>
          <p:nvPr/>
        </p:nvSpPr>
        <p:spPr bwMode="auto">
          <a:xfrm>
            <a:off x="5570398" y="2316692"/>
            <a:ext cx="1995162" cy="338554"/>
          </a:xfrm>
          <a:prstGeom prst="accentBorderCallout2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declare </a:t>
            </a: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char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variables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5505909" y="3870610"/>
            <a:ext cx="1530753" cy="5847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557"/>
              <a:gd name="adj6" fmla="val -5284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use </a:t>
            </a:r>
            <a:r>
              <a:rPr lang="en-US" sz="1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%</a:t>
            </a: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to print out a character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3316" y="4707920"/>
            <a:ext cx="1263913" cy="1077218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SG" dirty="0"/>
              <a:t>ch2 = c</a:t>
            </a:r>
          </a:p>
          <a:p>
            <a:r>
              <a:rPr lang="en-SG" dirty="0"/>
              <a:t>ch2 = 99</a:t>
            </a:r>
          </a:p>
          <a:p>
            <a:r>
              <a:rPr lang="en-SG" dirty="0" err="1" smtClean="0"/>
              <a:t>i</a:t>
            </a:r>
            <a:r>
              <a:rPr lang="en-SG" dirty="0" smtClean="0"/>
              <a:t> </a:t>
            </a:r>
            <a:r>
              <a:rPr lang="en-SG" dirty="0"/>
              <a:t>= 65</a:t>
            </a:r>
          </a:p>
          <a:p>
            <a:r>
              <a:rPr lang="en-SG" dirty="0" err="1"/>
              <a:t>i</a:t>
            </a:r>
            <a:r>
              <a:rPr lang="en-SG" dirty="0"/>
              <a:t> = A</a:t>
            </a:r>
          </a:p>
        </p:txBody>
      </p:sp>
      <p:sp>
        <p:nvSpPr>
          <p:cNvPr id="21" name="Line Callout 2 (Border and Accent Bar) 20"/>
          <p:cNvSpPr/>
          <p:nvPr/>
        </p:nvSpPr>
        <p:spPr bwMode="auto">
          <a:xfrm>
            <a:off x="5102400" y="4569421"/>
            <a:ext cx="1733298" cy="830997"/>
          </a:xfrm>
          <a:prstGeom prst="accentBorderCallout2">
            <a:avLst>
              <a:gd name="adj1" fmla="val 18750"/>
              <a:gd name="adj2" fmla="val -8333"/>
              <a:gd name="adj3" fmla="val 568"/>
              <a:gd name="adj4" fmla="val -31258"/>
              <a:gd name="adj5" fmla="val -41693"/>
              <a:gd name="adj6" fmla="val -89090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use </a:t>
            </a: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%d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to print out ASCII value of a character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Demo </a:t>
            </a:r>
            <a:r>
              <a:rPr lang="en-GB" dirty="0">
                <a:cs typeface="Arial" charset="0"/>
              </a:rPr>
              <a:t>#1: Using Characters (1/2)</a:t>
            </a:r>
            <a:endParaRPr lang="en-SG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35894" y="1530511"/>
            <a:ext cx="6296629" cy="36933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 //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</a:rPr>
              <a:t>to continue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</a:rPr>
              <a:t>previous page</a:t>
            </a:r>
          </a:p>
          <a:p>
            <a:pPr marL="342900" indent="-342900">
              <a:defRPr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'A'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&lt;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'c'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"'A' is less than 'c'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 marL="342900" indent="-342900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"'A' is not less than 'c'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(ch3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'p'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; ch3 &lt;=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't'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; ch3++)</a:t>
            </a:r>
          </a:p>
          <a:p>
            <a:pPr marL="342900" indent="-342900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"ch3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%c\n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, ch3);</a:t>
            </a:r>
          </a:p>
          <a:p>
            <a:pPr marL="342900" indent="-342900">
              <a:defRPr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Line Callout 2 (Border and Accent Bar) 10"/>
          <p:cNvSpPr/>
          <p:nvPr/>
        </p:nvSpPr>
        <p:spPr bwMode="auto">
          <a:xfrm>
            <a:off x="4334992" y="1955648"/>
            <a:ext cx="1820481" cy="338554"/>
          </a:xfrm>
          <a:prstGeom prst="accentBorderCallout2">
            <a:avLst>
              <a:gd name="adj1" fmla="val 18750"/>
              <a:gd name="adj2" fmla="val -8333"/>
              <a:gd name="adj3" fmla="val 21900"/>
              <a:gd name="adj4" fmla="val -26585"/>
              <a:gd name="adj5" fmla="val 97282"/>
              <a:gd name="adj6" fmla="val -66487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compare characters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Line Callout 2 (Border and Accent Bar) 13"/>
          <p:cNvSpPr/>
          <p:nvPr/>
        </p:nvSpPr>
        <p:spPr bwMode="auto">
          <a:xfrm>
            <a:off x="6723003" y="3430960"/>
            <a:ext cx="2072653" cy="5847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490"/>
              <a:gd name="adj6" fmla="val -46791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use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character variable as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loop counter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45867" y="4439000"/>
            <a:ext cx="2691274" cy="1569660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SG" dirty="0"/>
              <a:t>'A' is less than </a:t>
            </a:r>
            <a:r>
              <a:rPr lang="en-SG" dirty="0" smtClean="0"/>
              <a:t>'c'</a:t>
            </a:r>
          </a:p>
          <a:p>
            <a:r>
              <a:rPr lang="en-SG" dirty="0"/>
              <a:t>ch3 = p</a:t>
            </a:r>
          </a:p>
          <a:p>
            <a:r>
              <a:rPr lang="en-SG" dirty="0"/>
              <a:t>ch3 = q</a:t>
            </a:r>
          </a:p>
          <a:p>
            <a:r>
              <a:rPr lang="en-SG" dirty="0"/>
              <a:t>ch3 = r</a:t>
            </a:r>
          </a:p>
          <a:p>
            <a:r>
              <a:rPr lang="en-SG" dirty="0"/>
              <a:t>ch3 = s</a:t>
            </a:r>
          </a:p>
          <a:p>
            <a:r>
              <a:rPr lang="en-SG" dirty="0"/>
              <a:t>ch3 = </a:t>
            </a:r>
            <a:r>
              <a:rPr lang="en-SG" dirty="0" smtClean="0"/>
              <a:t>t</a:t>
            </a:r>
            <a:endParaRPr lang="en-SG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Demo </a:t>
            </a:r>
            <a:r>
              <a:rPr lang="en-GB" dirty="0">
                <a:cs typeface="Arial" charset="0"/>
              </a:rPr>
              <a:t>#1: Using Characters (2/2)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84243" y="2324601"/>
            <a:ext cx="5897563" cy="3785652"/>
            <a:chOff x="655637" y="2324601"/>
            <a:chExt cx="5897563" cy="3785652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655637" y="2324601"/>
              <a:ext cx="5897563" cy="378565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>
              <a:spAutoFit/>
            </a:bodyPr>
            <a:lstStyle/>
            <a:p>
              <a:pPr marL="342900" indent="-342900">
                <a:defRPr/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</a:p>
            <a:p>
              <a:pPr marL="342900" indent="-342900">
                <a:defRPr/>
              </a:pPr>
              <a:r>
                <a:rPr lang="en-US" sz="1600" b="1" dirty="0" smtClean="0">
                  <a:latin typeface="Courier New" pitchFamily="49" charset="0"/>
                </a:rPr>
                <a:t>{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</a:rPr>
                <a:t>ch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printf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character: "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= </a:t>
              </a:r>
              <a:r>
                <a:rPr lang="en-US" sz="1600" b="1" dirty="0" err="1">
                  <a:latin typeface="Courier New" pitchFamily="49" charset="0"/>
                </a:rPr>
                <a:t>getchar</a:t>
              </a:r>
              <a:r>
                <a:rPr lang="en-US" sz="1600" b="1" dirty="0" smtClean="0">
                  <a:latin typeface="Courier New" pitchFamily="49" charset="0"/>
                </a:rPr>
                <a:t>();  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// </a:t>
              </a:r>
              <a:r>
                <a:rPr lang="en-US" sz="1600" b="1" dirty="0" err="1">
                  <a:solidFill>
                    <a:srgbClr val="800000"/>
                  </a:solidFill>
                  <a:latin typeface="Courier New" pitchFamily="49" charset="0"/>
                </a:rPr>
                <a:t>scanf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("%c", &amp;</a:t>
              </a:r>
              <a:r>
                <a:rPr lang="en-US" sz="1600" b="1" dirty="0" err="1">
                  <a:solidFill>
                    <a:srgbClr val="8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</a:rPr>
                <a:t>"Character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entered is "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putchar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</a:rPr>
                <a:t>ch</a:t>
              </a:r>
              <a:r>
                <a:rPr lang="en-US" sz="1600" b="1" dirty="0" smtClean="0">
                  <a:latin typeface="Courier New" pitchFamily="49" charset="0"/>
                </a:rPr>
                <a:t>);     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</a:rPr>
                <a:t>// </a:t>
              </a:r>
              <a:r>
                <a:rPr lang="en-US" sz="1600" b="1" dirty="0" err="1" smtClean="0">
                  <a:solidFill>
                    <a:srgbClr val="800000"/>
                  </a:solidFill>
                  <a:latin typeface="Courier New" pitchFamily="49" charset="0"/>
                </a:rPr>
                <a:t>printf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("%c", </a:t>
              </a:r>
              <a:r>
                <a:rPr lang="en-US" sz="1600" b="1" dirty="0" err="1" smtClean="0">
                  <a:solidFill>
                    <a:srgbClr val="800000"/>
                  </a:solidFill>
                  <a:latin typeface="Courier New" pitchFamily="49" charset="0"/>
                </a:rPr>
                <a:t>ch</a:t>
              </a:r>
              <a:r>
                <a:rPr lang="en-US" sz="1600" b="1" dirty="0" smtClean="0">
                  <a:solidFill>
                    <a:srgbClr val="800000"/>
                  </a:solidFill>
                  <a:latin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 err="1">
                  <a:latin typeface="Courier New" pitchFamily="49" charset="0"/>
                </a:rPr>
                <a:t>putchar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'\n'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marL="342900" indent="-342900">
                <a:defRPr/>
              </a:pPr>
              <a:endParaRPr lang="en-US" sz="16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 marL="342900" indent="-342900">
                <a:defRPr/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65403" y="2324601"/>
              <a:ext cx="1885453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Week9_CharacterDemo2.c</a:t>
              </a:r>
              <a:endParaRPr lang="en-SG" sz="1100" dirty="0"/>
            </a:p>
          </p:txBody>
        </p:sp>
      </p:grpSp>
      <p:sp>
        <p:nvSpPr>
          <p:cNvPr id="11" name="Line Callout 2 (Border and Accent Bar) 10"/>
          <p:cNvSpPr/>
          <p:nvPr/>
        </p:nvSpPr>
        <p:spPr bwMode="auto">
          <a:xfrm>
            <a:off x="3767707" y="3401964"/>
            <a:ext cx="2524235" cy="33855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986"/>
              <a:gd name="adj6" fmla="val -47084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read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a character from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stdin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Line Callout 2 (Border and Accent Bar) 13"/>
          <p:cNvSpPr/>
          <p:nvPr/>
        </p:nvSpPr>
        <p:spPr bwMode="auto">
          <a:xfrm>
            <a:off x="3377125" y="5475857"/>
            <a:ext cx="2418739" cy="33855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213"/>
              <a:gd name="adj6" fmla="val -5652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print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a character to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stdout</a:t>
            </a:r>
            <a:endParaRPr lang="en-SG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Demo </a:t>
            </a:r>
            <a:r>
              <a:rPr lang="en-GB" dirty="0">
                <a:cs typeface="Arial" charset="0"/>
              </a:rPr>
              <a:t>#2: Character I/O</a:t>
            </a:r>
            <a:endParaRPr lang="en-SG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28956" y="4552908"/>
            <a:ext cx="2631687" cy="523220"/>
          </a:xfrm>
          <a:prstGeom prst="rect">
            <a:avLst/>
          </a:prstGeom>
          <a:ln>
            <a:solidFill>
              <a:srgbClr val="8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9933FF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Enter a character: </a:t>
            </a:r>
            <a:r>
              <a:rPr lang="en-US" sz="1400" dirty="0">
                <a:solidFill>
                  <a:srgbClr val="0000FF"/>
                </a:solidFill>
              </a:rPr>
              <a:t>W</a:t>
            </a:r>
          </a:p>
          <a:p>
            <a:pPr>
              <a:defRPr/>
            </a:pPr>
            <a:r>
              <a:rPr lang="en-US" sz="1400" dirty="0"/>
              <a:t>Character entered is W </a:t>
            </a:r>
          </a:p>
        </p:txBody>
      </p:sp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0997"/>
          </a:xfr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Besides</a:t>
            </a:r>
            <a:r>
              <a:rPr lang="en-US" dirty="0"/>
              <a:t> </a:t>
            </a:r>
            <a:r>
              <a:rPr lang="en-US" dirty="0" err="1"/>
              <a:t>scanf</a:t>
            </a:r>
            <a:r>
              <a:rPr lang="en-US" dirty="0"/>
              <a:t>()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()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we can also use </a:t>
            </a:r>
            <a:r>
              <a:rPr lang="en-US" dirty="0" err="1"/>
              <a:t>getchar</a:t>
            </a:r>
            <a:r>
              <a:rPr lang="en-US" dirty="0"/>
              <a:t>()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putchar</a:t>
            </a:r>
            <a:r>
              <a:rPr lang="en-US" dirty="0"/>
              <a:t>() </a:t>
            </a:r>
            <a:r>
              <a:rPr lang="en-US" dirty="0">
                <a:solidFill>
                  <a:schemeClr val="tx1"/>
                </a:solidFill>
              </a:rPr>
              <a:t>for character </a:t>
            </a:r>
            <a:r>
              <a:rPr lang="en-US" dirty="0" smtClean="0">
                <a:solidFill>
                  <a:schemeClr val="tx1"/>
                </a:solidFill>
              </a:rPr>
              <a:t>input and output.</a:t>
            </a:r>
            <a:endParaRPr lang="en-S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5327" y="1116453"/>
            <a:ext cx="8223759" cy="5324535"/>
            <a:chOff x="434894" y="1272567"/>
            <a:chExt cx="8223759" cy="5324535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34894" y="1272567"/>
              <a:ext cx="8223759" cy="5324535"/>
            </a:xfrm>
            <a:prstGeom prst="rect">
              <a:avLst/>
            </a:prstGeom>
            <a:noFill/>
            <a:ln w="9525" algn="ctr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defRPr/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ctype.h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marL="342900" indent="-342900">
                <a:defRPr/>
              </a:pPr>
              <a:r>
                <a:rPr lang="en-US" sz="1400" b="1" dirty="0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{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character: 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=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getchar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( </a:t>
              </a:r>
              <a:r>
                <a:rPr lang="en-US" sz="1600" b="1" dirty="0" err="1" smtClean="0">
                  <a:solidFill>
                    <a:srgbClr val="CC6600"/>
                  </a:solidFill>
                  <a:latin typeface="Courier New" pitchFamily="49" charset="0"/>
                </a:rPr>
                <a:t>isalpha</a:t>
              </a:r>
              <a:r>
                <a:rPr lang="en-US" sz="1600" b="1" dirty="0" smtClean="0">
                  <a:solidFill>
                    <a:srgbClr val="CC66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CC66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)</a:t>
              </a:r>
              <a:r>
                <a:rPr lang="en-US" sz="1400" b="1" dirty="0" smtClean="0">
                  <a:solidFill>
                    <a:srgbClr val="E46C0A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) { 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</a:rPr>
                <a:t>//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</a:rPr>
                <a:t>is English letter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</a:rPr>
                <a:t>?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  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( 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isupper(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FF6699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) { 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</a:rPr>
                <a:t>//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</a:rPr>
                <a:t>is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</a:rPr>
                <a:t>upper case?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     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"'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%c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a uppercase-letter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     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"Corresponding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lowercase: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tolower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ch</a:t>
              </a:r>
              <a:r>
                <a:rPr lang="en-US" sz="1600" b="1" dirty="0" smtClean="0">
                  <a:solidFill>
                    <a:srgbClr val="CC6600"/>
                  </a:solidFill>
                  <a:latin typeface="Courier New" pitchFamily="49" charset="0"/>
                </a:rPr>
                <a:t>) </a:t>
              </a:r>
              <a:r>
                <a:rPr lang="en-US" sz="1400" b="1" dirty="0" smtClean="0">
                  <a:latin typeface="Courier New" pitchFamily="49" charset="0"/>
                </a:rPr>
                <a:t>);</a:t>
              </a:r>
              <a:endParaRPr lang="en-US" sz="1400" b="1" dirty="0"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   }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  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</a:rPr>
                <a:t>else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( 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islower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)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) { 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</a:rPr>
                <a:t>//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</a:rPr>
                <a:t>is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</a:rPr>
                <a:t>lower case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</a:rPr>
                <a:t>?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     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"'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%c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 is a lowercase-letter.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     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"Corresponding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uppercase: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%c\n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toupper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ch</a:t>
              </a:r>
              <a:r>
                <a:rPr lang="en-US" sz="1600" b="1" dirty="0" smtClean="0">
                  <a:solidFill>
                    <a:srgbClr val="CC6600"/>
                  </a:solidFill>
                  <a:latin typeface="Courier New" pitchFamily="49" charset="0"/>
                </a:rPr>
                <a:t>) </a:t>
              </a:r>
              <a:r>
                <a:rPr lang="en-US" sz="1400" b="1" dirty="0" smtClean="0">
                  <a:latin typeface="Courier New" pitchFamily="49" charset="0"/>
                </a:rPr>
                <a:t>);</a:t>
              </a:r>
              <a:endParaRPr lang="en-US" sz="1400" b="1" dirty="0"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   }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}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( 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isdigit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)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"'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%c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a digit character.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( </a:t>
              </a:r>
              <a:r>
                <a:rPr lang="en-US" sz="1600" b="1" dirty="0" err="1" smtClean="0">
                  <a:solidFill>
                    <a:srgbClr val="CC6600"/>
                  </a:solidFill>
                  <a:latin typeface="Courier New" pitchFamily="49" charset="0"/>
                </a:rPr>
                <a:t>isalnum</a:t>
              </a:r>
              <a:r>
                <a:rPr lang="en-US" sz="1600" b="1" dirty="0" smtClean="0">
                  <a:solidFill>
                    <a:srgbClr val="CC66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 smtClean="0">
                  <a:solidFill>
                    <a:srgbClr val="CC6600"/>
                  </a:solidFill>
                  <a:latin typeface="Courier New" pitchFamily="49" charset="0"/>
                </a:rPr>
                <a:t>ch</a:t>
              </a:r>
              <a:r>
                <a:rPr lang="en-US" sz="1600" b="1" dirty="0" smtClean="0">
                  <a:solidFill>
                    <a:srgbClr val="CC6600"/>
                  </a:solidFill>
                  <a:latin typeface="Courier New" pitchFamily="49" charset="0"/>
                </a:rPr>
                <a:t>)</a:t>
              </a:r>
              <a:r>
                <a:rPr lang="en-US" sz="1400" b="1" dirty="0" smtClean="0">
                  <a:solidFill>
                    <a:srgbClr val="CC66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 smtClean="0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"'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%c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is an alphanumeric character.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( 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isspace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)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%c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 is a whitespace character.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</a:rPr>
                <a:t>if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( 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ispunct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C6600"/>
                  </a:solidFill>
                  <a:latin typeface="Courier New" pitchFamily="49" charset="0"/>
                </a:rPr>
                <a:t>ch</a:t>
              </a:r>
              <a:r>
                <a:rPr lang="en-US" sz="1600" b="1" dirty="0">
                  <a:solidFill>
                    <a:srgbClr val="CC6600"/>
                  </a:solidFill>
                  <a:latin typeface="Courier New" pitchFamily="49" charset="0"/>
                </a:rPr>
                <a:t>)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)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"'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%c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 is a punctuation character.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400" b="1" dirty="0" err="1">
                  <a:solidFill>
                    <a:srgbClr val="000000"/>
                  </a:solidFill>
                  <a:latin typeface="Courier New" pitchFamily="49" charset="0"/>
                </a:rPr>
                <a:t>ch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 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400" b="1" dirty="0" smtClean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73200" y="1274500"/>
              <a:ext cx="1885453" cy="26161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spAutoFit/>
            </a:bodyPr>
            <a:lstStyle/>
            <a:p>
              <a:pPr>
                <a:defRPr/>
              </a:pPr>
              <a:r>
                <a:rPr lang="en-US" sz="1100" dirty="0" smtClean="0"/>
                <a:t>Week9_CharacterDemo3.c</a:t>
              </a:r>
              <a:endParaRPr lang="en-SG" sz="11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65239" y="3547024"/>
            <a:ext cx="2548130" cy="830997"/>
            <a:chOff x="6261100" y="3835400"/>
            <a:chExt cx="2548130" cy="830997"/>
          </a:xfrm>
        </p:grpSpPr>
        <p:cxnSp>
          <p:nvCxnSpPr>
            <p:cNvPr id="11" name="Straight Arrow Connector 10"/>
            <p:cNvCxnSpPr>
              <a:stCxn id="9" idx="1"/>
            </p:cNvCxnSpPr>
            <p:nvPr/>
          </p:nvCxnSpPr>
          <p:spPr bwMode="auto">
            <a:xfrm flipH="1" flipV="1">
              <a:off x="6261101" y="3945977"/>
              <a:ext cx="685798" cy="30492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H="1">
              <a:off x="6261100" y="4330392"/>
              <a:ext cx="685800" cy="215900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6946899" y="3835400"/>
              <a:ext cx="1862331" cy="8309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sz="1600" dirty="0" err="1" smtClean="0">
                  <a:latin typeface="Calibri" pitchFamily="34" charset="0"/>
                  <a:cs typeface="Calibri" pitchFamily="34" charset="0"/>
                </a:rPr>
                <a:t>tolower</a:t>
              </a: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(</a:t>
              </a:r>
              <a:r>
                <a:rPr lang="en-US" sz="1600" dirty="0" err="1" smtClean="0">
                  <a:latin typeface="Calibri" pitchFamily="34" charset="0"/>
                  <a:cs typeface="Calibri" pitchFamily="34" charset="0"/>
                </a:rPr>
                <a:t>ch</a:t>
              </a:r>
              <a:r>
                <a:rPr lang="en-US" sz="1600" dirty="0">
                  <a:latin typeface="Calibri" pitchFamily="34" charset="0"/>
                  <a:cs typeface="Calibri" pitchFamily="34" charset="0"/>
                </a:rPr>
                <a:t>) and </a:t>
              </a:r>
              <a:r>
                <a:rPr lang="en-US" sz="1600" dirty="0" err="1">
                  <a:latin typeface="Calibri" pitchFamily="34" charset="0"/>
                  <a:cs typeface="Calibri" pitchFamily="34" charset="0"/>
                </a:rPr>
                <a:t>toupper</a:t>
              </a:r>
              <a:r>
                <a:rPr lang="en-US" sz="1600" dirty="0">
                  <a:latin typeface="Calibri" pitchFamily="34" charset="0"/>
                  <a:cs typeface="Calibri" pitchFamily="34" charset="0"/>
                </a:rPr>
                <a:t>(</a:t>
              </a:r>
              <a:r>
                <a:rPr lang="en-US" sz="1600" dirty="0" err="1">
                  <a:latin typeface="Calibri" pitchFamily="34" charset="0"/>
                  <a:cs typeface="Calibri" pitchFamily="34" charset="0"/>
                </a:rPr>
                <a:t>ch</a:t>
              </a:r>
              <a:r>
                <a:rPr lang="en-US" sz="1600" dirty="0">
                  <a:latin typeface="Calibri" pitchFamily="34" charset="0"/>
                  <a:cs typeface="Calibri" pitchFamily="34" charset="0"/>
                </a:rPr>
                <a:t>) do </a:t>
              </a:r>
              <a:r>
                <a:rPr lang="en-US" sz="16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NOT</a:t>
              </a:r>
              <a:r>
                <a:rPr lang="en-US" sz="1600" dirty="0">
                  <a:latin typeface="Calibri" pitchFamily="34" charset="0"/>
                  <a:cs typeface="Calibri" pitchFamily="34" charset="0"/>
                </a:rPr>
                <a:t> change </a:t>
              </a:r>
              <a:r>
                <a:rPr lang="en-US" sz="1600" i="1" dirty="0" err="1" smtClean="0">
                  <a:latin typeface="Calibri" pitchFamily="34" charset="0"/>
                  <a:cs typeface="Calibri" pitchFamily="34" charset="0"/>
                </a:rPr>
                <a:t>ch</a:t>
              </a: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 itself!</a:t>
              </a:r>
              <a:endParaRPr lang="en-SG" sz="16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cs typeface="Arial" charset="0"/>
              </a:rPr>
              <a:t>Demo </a:t>
            </a:r>
            <a:r>
              <a:rPr lang="en-GB" dirty="0">
                <a:cs typeface="Arial" charset="0"/>
              </a:rPr>
              <a:t>#3: Character Functions</a:t>
            </a:r>
            <a:endParaRPr lang="en-SG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0" name="Line Callout 2 (Border and Accent Bar) 19"/>
          <p:cNvSpPr/>
          <p:nvPr/>
        </p:nvSpPr>
        <p:spPr bwMode="auto">
          <a:xfrm>
            <a:off x="3353490" y="1238558"/>
            <a:ext cx="2921619" cy="5847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2810"/>
              <a:gd name="adj6" fmla="val -35501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to use character functions, need to include library </a:t>
            </a:r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1600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ctype.h</a:t>
            </a:r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&gt;</a:t>
            </a:r>
            <a:endParaRPr lang="en-SG" sz="16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459379"/>
            <a:ext cx="22124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smtClean="0"/>
              <a:t>CS1010 Programming Methodology</a:t>
            </a:r>
            <a:endParaRPr lang="en-US" sz="1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9180" y="6459379"/>
            <a:ext cx="90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Week9 </a:t>
            </a:r>
            <a:r>
              <a:rPr lang="en-US" dirty="0"/>
              <a:t>- </a:t>
            </a:r>
            <a:fld id="{D744ECD0-9CB4-48EB-9A4D-0BCA2B3D9F75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46302"/>
              </p:ext>
            </p:extLst>
          </p:nvPr>
        </p:nvGraphicFramePr>
        <p:xfrm>
          <a:off x="267631" y="520527"/>
          <a:ext cx="8575285" cy="613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528"/>
                <a:gridCol w="71127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Char function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Explanation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err="1" smtClean="0">
                          <a:latin typeface="Calibri" pitchFamily="34" charset="0"/>
                          <a:cs typeface="Calibri" pitchFamily="34" charset="0"/>
                        </a:rPr>
                        <a:t>isalpha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(c)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Returns a </a:t>
                      </a:r>
                      <a:r>
                        <a:rPr lang="en-SG" sz="1800" u="sng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nonzero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value if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is an English letter; return zero otherwise.</a:t>
                      </a:r>
                      <a:endParaRPr lang="en-SG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err="1" smtClean="0">
                          <a:latin typeface="Calibri" pitchFamily="34" charset="0"/>
                          <a:cs typeface="Calibri" pitchFamily="34" charset="0"/>
                        </a:rPr>
                        <a:t>isupper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(c)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Returns a </a:t>
                      </a:r>
                      <a:r>
                        <a:rPr lang="en-SG" u="sng" dirty="0" smtClean="0">
                          <a:latin typeface="Calibri" pitchFamily="34" charset="0"/>
                          <a:cs typeface="Calibri" pitchFamily="34" charset="0"/>
                        </a:rPr>
                        <a:t>nonzero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value if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is an uppercase 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English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letter; 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 zero otherwise.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err="1" smtClean="0">
                          <a:latin typeface="Calibri" pitchFamily="34" charset="0"/>
                          <a:cs typeface="Calibri" pitchFamily="34" charset="0"/>
                        </a:rPr>
                        <a:t>islower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(c)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Returns a </a:t>
                      </a:r>
                      <a:r>
                        <a:rPr lang="en-SG" sz="1800" u="sng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nonzero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value if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is a lowercase 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English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letter; 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 zero otherwise.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err="1" smtClean="0">
                          <a:latin typeface="Calibri" pitchFamily="34" charset="0"/>
                          <a:cs typeface="Calibri" pitchFamily="34" charset="0"/>
                        </a:rPr>
                        <a:t>isdigit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(c)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Returns a </a:t>
                      </a:r>
                      <a:r>
                        <a:rPr lang="en-SG" sz="1800" u="sng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nonzero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value if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is a digit character</a:t>
                      </a:r>
                      <a:r>
                        <a:rPr lang="en-SG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('0', '1', … '9'); 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 zero otherwise.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 err="1" smtClean="0">
                          <a:latin typeface="Calibri" pitchFamily="34" charset="0"/>
                          <a:cs typeface="Calibri" pitchFamily="34" charset="0"/>
                        </a:rPr>
                        <a:t>isalnum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(c)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Returns a </a:t>
                      </a:r>
                      <a:r>
                        <a:rPr lang="en-SG" sz="1800" u="sng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nonzero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value if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is an English letter or a digit character; 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 zero otherwise.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isspace(c)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Returns a </a:t>
                      </a:r>
                      <a:r>
                        <a:rPr lang="en-SG" sz="1800" u="sng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nonzero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value if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is a blank, </a:t>
                      </a:r>
                      <a:r>
                        <a:rPr lang="en-SG" dirty="0" err="1" smtClean="0">
                          <a:latin typeface="Calibri" pitchFamily="34" charset="0"/>
                          <a:cs typeface="Calibri" pitchFamily="34" charset="0"/>
                        </a:rPr>
                        <a:t>formfeed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, newline, tab</a:t>
                      </a:r>
                      <a:r>
                        <a:rPr lang="en-SG" baseline="0" dirty="0" smtClean="0">
                          <a:latin typeface="Calibri" pitchFamily="34" charset="0"/>
                          <a:cs typeface="Calibri" pitchFamily="34" charset="0"/>
                        </a:rPr>
                        <a:t> (i.e., whitespace)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; 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 zero otherwise.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libri" pitchFamily="34" charset="0"/>
                          <a:cs typeface="Calibri" pitchFamily="34" charset="0"/>
                        </a:rPr>
                        <a:t>ispunct</a:t>
                      </a:r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(c)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Returns a </a:t>
                      </a:r>
                      <a:r>
                        <a:rPr lang="en-SG" sz="1800" u="sng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nonzero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value if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is a punctuation ('</a:t>
                      </a:r>
                      <a:r>
                        <a:rPr lang="en-SG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"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', '</a:t>
                      </a:r>
                      <a:r>
                        <a:rPr lang="en-SG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', … '</a:t>
                      </a:r>
                      <a:r>
                        <a:rPr lang="en-SG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;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'</a:t>
                      </a:r>
                      <a:r>
                        <a:rPr lang="en-SG" baseline="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; 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return zero otherwise.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latin typeface="Calibri" pitchFamily="34" charset="0"/>
                          <a:cs typeface="Calibri" pitchFamily="34" charset="0"/>
                        </a:rPr>
                        <a:t>tolower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(c)</a:t>
                      </a:r>
                    </a:p>
                    <a:p>
                      <a:pPr algn="ctr"/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If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is an uppercase English</a:t>
                      </a:r>
                      <a:r>
                        <a:rPr lang="en-SG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letter, returns corresponding lowercase letter; returns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otherwise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.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err="1" smtClean="0">
                          <a:latin typeface="Calibri" pitchFamily="34" charset="0"/>
                          <a:cs typeface="Calibri" pitchFamily="34" charset="0"/>
                        </a:rPr>
                        <a:t>toupper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If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 is a lowercase English</a:t>
                      </a:r>
                      <a:r>
                        <a:rPr lang="en-SG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letter, returns corresponding uppercase letter; returns </a:t>
                      </a:r>
                      <a:r>
                        <a:rPr lang="en-SG" i="1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SG" dirty="0" smtClean="0">
                          <a:latin typeface="Calibri" pitchFamily="34" charset="0"/>
                          <a:cs typeface="Calibri" pitchFamily="34" charset="0"/>
                        </a:rPr>
                        <a:t>otherwise</a:t>
                      </a:r>
                      <a:r>
                        <a:rPr lang="en-SG" sz="180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.</a:t>
                      </a:r>
                      <a:endParaRPr lang="en-SG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95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55.424"/>
  <p:tag name="TIMELINE" val="26.3"/>
</p:tagLst>
</file>

<file path=ppt/theme/theme1.xml><?xml version="1.0" encoding="utf-8"?>
<a:theme xmlns:a="http://schemas.openxmlformats.org/drawingml/2006/main" name="1_Pixel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C00000"/>
      </a:hlink>
      <a:folHlink>
        <a:srgbClr val="CC99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>
          <a:solidFill>
            <a:srgbClr val="CC0000"/>
          </a:solidFill>
          <a:prstDash val="solid"/>
          <a:round/>
          <a:headEnd type="none" w="sm" len="sm"/>
          <a:tailEnd type="triangle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wrap="none" rtlCol="0" anchor="ctr"/>
      <a:lstStyle>
        <a:defPPr algn="ctr">
          <a:defRPr/>
        </a:defPPr>
      </a:lstStyle>
    </a:spDef>
    <a:lnDef>
      <a:spPr bwMode="auto">
        <a:noFill/>
        <a:ln w="19050" cap="sq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30155</TotalTime>
  <Words>5651</Words>
  <Application>Microsoft Office PowerPoint</Application>
  <PresentationFormat>On-screen Show (4:3)</PresentationFormat>
  <Paragraphs>1241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1_Pixel</vt:lpstr>
      <vt:lpstr>CS1010: Programming Methodology  Lecture 9: Characters and Strings</vt:lpstr>
      <vt:lpstr>Week 9: Characters and Strings</vt:lpstr>
      <vt:lpstr>Characters</vt:lpstr>
      <vt:lpstr>Characters: ASCII Table</vt:lpstr>
      <vt:lpstr>Demo #1: Using Characters (1/2)</vt:lpstr>
      <vt:lpstr>Demo #1: Using Characters (2/2)</vt:lpstr>
      <vt:lpstr>Demo #2: Character I/O</vt:lpstr>
      <vt:lpstr>Demo #3: Character Functions</vt:lpstr>
      <vt:lpstr>PowerPoint Presentation</vt:lpstr>
      <vt:lpstr>Characters: Common Error</vt:lpstr>
      <vt:lpstr>Ex #1: Summing Digit Characters (1/3)</vt:lpstr>
      <vt:lpstr>Ex #1: Summing Digit Characters (2/3)</vt:lpstr>
      <vt:lpstr>Ex #1: Reference Solution</vt:lpstr>
      <vt:lpstr>Character Arrays</vt:lpstr>
      <vt:lpstr>Strings</vt:lpstr>
      <vt:lpstr>Strings or Char Arrays?</vt:lpstr>
      <vt:lpstr>Strings: Output</vt:lpstr>
      <vt:lpstr>Strings: Input a Word</vt:lpstr>
      <vt:lpstr>Strings: Input a Sentence (1/2)</vt:lpstr>
      <vt:lpstr>Strings: Input a Sentence (2/2)</vt:lpstr>
      <vt:lpstr>Demo #4: Remove Vowels (1/4)</vt:lpstr>
      <vt:lpstr>Demo #4: Remove Vowels (2/4)</vt:lpstr>
      <vt:lpstr>Demo #4: Remove Vowels (3/4)</vt:lpstr>
      <vt:lpstr>PowerPoint Presentation</vt:lpstr>
      <vt:lpstr>Exercise #2: Fill Strings</vt:lpstr>
      <vt:lpstr>Exercise #2: Reference Solution</vt:lpstr>
      <vt:lpstr>Character Array w/o Terminator '\0'</vt:lpstr>
      <vt:lpstr>String Functions (1/5)</vt:lpstr>
      <vt:lpstr>String Functions (2/5)</vt:lpstr>
      <vt:lpstr>String Functions (3/5)</vt:lpstr>
      <vt:lpstr>String Functions (4/5)</vt:lpstr>
      <vt:lpstr>String Functions (5/5)</vt:lpstr>
      <vt:lpstr>Demo #5: String Functions</vt:lpstr>
      <vt:lpstr>Demo #6: Hangman Game (1/6)</vt:lpstr>
      <vt:lpstr>Demo #6: Hangman Game (2/6)</vt:lpstr>
      <vt:lpstr>Demo #6: Hangman Game (3/6)</vt:lpstr>
      <vt:lpstr>Demo #6: Hangman Game (4/6)</vt:lpstr>
      <vt:lpstr>PowerPoint Presentation</vt:lpstr>
      <vt:lpstr>Demo #6: Hangman Game (6/6)</vt:lpstr>
      <vt:lpstr>Ex #3 (take-home): Hangman Game v2 </vt:lpstr>
      <vt:lpstr>Pointer to String (1/3)</vt:lpstr>
      <vt:lpstr>Pointer to String (2/3)</vt:lpstr>
      <vt:lpstr>Pointer to String (3/3)</vt:lpstr>
      <vt:lpstr>Array of Strings</vt:lpstr>
      <vt:lpstr>Take-home Ex #4: Arrow Program</vt:lpstr>
      <vt:lpstr>Summary for Today</vt:lpstr>
      <vt:lpstr>End of File</vt:lpstr>
    </vt:vector>
  </TitlesOfParts>
  <Company>SoC, 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9 lecture notes</dc:subject>
  <dc:creator>Zhou Lifeng</dc:creator>
  <cp:lastModifiedBy>Zhou Lifeng</cp:lastModifiedBy>
  <cp:revision>3868</cp:revision>
  <cp:lastPrinted>2012-10-13T08:33:59Z</cp:lastPrinted>
  <dcterms:created xsi:type="dcterms:W3CDTF">1998-09-05T15:03:32Z</dcterms:created>
  <dcterms:modified xsi:type="dcterms:W3CDTF">2013-10-14T16:55:49Z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