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769" r:id="rId1"/>
  </p:sldMasterIdLst>
  <p:notesMasterIdLst>
    <p:notesMasterId r:id="rId44"/>
  </p:notesMasterIdLst>
  <p:handoutMasterIdLst>
    <p:handoutMasterId r:id="rId45"/>
  </p:handoutMasterIdLst>
  <p:sldIdLst>
    <p:sldId id="256" r:id="rId2"/>
    <p:sldId id="642" r:id="rId3"/>
    <p:sldId id="636" r:id="rId4"/>
    <p:sldId id="620" r:id="rId5"/>
    <p:sldId id="568" r:id="rId6"/>
    <p:sldId id="573" r:id="rId7"/>
    <p:sldId id="621" r:id="rId8"/>
    <p:sldId id="574" r:id="rId9"/>
    <p:sldId id="611" r:id="rId10"/>
    <p:sldId id="628" r:id="rId11"/>
    <p:sldId id="629" r:id="rId12"/>
    <p:sldId id="638" r:id="rId13"/>
    <p:sldId id="637" r:id="rId14"/>
    <p:sldId id="622" r:id="rId15"/>
    <p:sldId id="623" r:id="rId16"/>
    <p:sldId id="624" r:id="rId17"/>
    <p:sldId id="639" r:id="rId18"/>
    <p:sldId id="626" r:id="rId19"/>
    <p:sldId id="627" r:id="rId20"/>
    <p:sldId id="617" r:id="rId21"/>
    <p:sldId id="586" r:id="rId22"/>
    <p:sldId id="587" r:id="rId23"/>
    <p:sldId id="630" r:id="rId24"/>
    <p:sldId id="631" r:id="rId25"/>
    <p:sldId id="589" r:id="rId26"/>
    <p:sldId id="590" r:id="rId27"/>
    <p:sldId id="645" r:id="rId28"/>
    <p:sldId id="646" r:id="rId29"/>
    <p:sldId id="647" r:id="rId30"/>
    <p:sldId id="648" r:id="rId31"/>
    <p:sldId id="649" r:id="rId32"/>
    <p:sldId id="591" r:id="rId33"/>
    <p:sldId id="592" r:id="rId34"/>
    <p:sldId id="593" r:id="rId35"/>
    <p:sldId id="641" r:id="rId36"/>
    <p:sldId id="640" r:id="rId37"/>
    <p:sldId id="635" r:id="rId38"/>
    <p:sldId id="632" r:id="rId39"/>
    <p:sldId id="555" r:id="rId40"/>
    <p:sldId id="650" r:id="rId41"/>
    <p:sldId id="644" r:id="rId42"/>
    <p:sldId id="567" r:id="rId43"/>
  </p:sldIdLst>
  <p:sldSz cx="9144000" cy="6858000" type="screen4x3"/>
  <p:notesSz cx="6662738" cy="98329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CC00FF"/>
    <a:srgbClr val="CCFFCC"/>
    <a:srgbClr val="99FFCC"/>
    <a:srgbClr val="FFFFCC"/>
    <a:srgbClr val="9933FF"/>
    <a:srgbClr val="FF0000"/>
    <a:srgbClr val="800000"/>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2253" autoAdjust="0"/>
    <p:restoredTop sz="94954" autoAdjust="0"/>
  </p:normalViewPr>
  <p:slideViewPr>
    <p:cSldViewPr snapToGrid="0" snapToObjects="1">
      <p:cViewPr>
        <p:scale>
          <a:sx n="60" d="100"/>
          <a:sy n="60" d="100"/>
        </p:scale>
        <p:origin x="-1576" y="-140"/>
      </p:cViewPr>
      <p:guideLst>
        <p:guide orient="horz" pos="2160"/>
        <p:guide pos="2880"/>
      </p:guideLst>
    </p:cSldViewPr>
  </p:slideViewPr>
  <p:outlineViewPr>
    <p:cViewPr>
      <p:scale>
        <a:sx n="33" d="100"/>
        <a:sy n="33" d="100"/>
      </p:scale>
      <p:origin x="0" y="12068"/>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100" d="100"/>
          <a:sy n="100" d="100"/>
        </p:scale>
        <p:origin x="-2808" y="-78"/>
      </p:cViewPr>
      <p:guideLst>
        <p:guide orient="horz" pos="3098"/>
        <p:guide pos="2099"/>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35.xml"/><Relationship Id="rId3" Type="http://schemas.openxmlformats.org/officeDocument/2006/relationships/slide" Target="slides/slide22.xml"/><Relationship Id="rId7" Type="http://schemas.openxmlformats.org/officeDocument/2006/relationships/slide" Target="slides/slide33.xml"/><Relationship Id="rId2" Type="http://schemas.openxmlformats.org/officeDocument/2006/relationships/slide" Target="slides/slide21.xml"/><Relationship Id="rId1" Type="http://schemas.openxmlformats.org/officeDocument/2006/relationships/slide" Target="slides/slide20.xml"/><Relationship Id="rId6" Type="http://schemas.openxmlformats.org/officeDocument/2006/relationships/slide" Target="slides/slide26.xml"/><Relationship Id="rId11" Type="http://schemas.openxmlformats.org/officeDocument/2006/relationships/slide" Target="slides/slide38.xml"/><Relationship Id="rId5" Type="http://schemas.openxmlformats.org/officeDocument/2006/relationships/slide" Target="slides/slide24.xml"/><Relationship Id="rId10" Type="http://schemas.openxmlformats.org/officeDocument/2006/relationships/slide" Target="slides/slide37.xml"/><Relationship Id="rId4" Type="http://schemas.openxmlformats.org/officeDocument/2006/relationships/slide" Target="slides/slide23.xml"/><Relationship Id="rId9"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2887663" cy="492125"/>
          </a:xfrm>
          <a:prstGeom prst="rect">
            <a:avLst/>
          </a:prstGeom>
          <a:noFill/>
          <a:ln w="12700" cap="sq">
            <a:noFill/>
            <a:miter lim="800000"/>
            <a:headEnd type="none" w="sm" len="sm"/>
            <a:tailEnd type="none" w="sm" len="sm"/>
          </a:ln>
          <a:effectLst/>
        </p:spPr>
        <p:txBody>
          <a:bodyPr vert="horz" wrap="square" lIns="95314" tIns="47657" rIns="95314" bIns="47657" numCol="1" anchor="t" anchorCtr="0" compatLnSpc="1">
            <a:prstTxWarp prst="textNoShape">
              <a:avLst/>
            </a:prstTxWarp>
          </a:bodyPr>
          <a:lstStyle>
            <a:lvl1pPr defTabSz="953506" eaLnBrk="0" hangingPunct="0">
              <a:defRPr sz="1300">
                <a:latin typeface="Times New Roman" pitchFamily="18" charset="0"/>
                <a:cs typeface="Arial" charset="0"/>
              </a:defRPr>
            </a:lvl1pPr>
          </a:lstStyle>
          <a:p>
            <a:pPr>
              <a:defRPr/>
            </a:pPr>
            <a:r>
              <a:rPr lang="en-GB"/>
              <a:t>CS1010 Programming Methodology</a:t>
            </a:r>
          </a:p>
        </p:txBody>
      </p:sp>
      <p:sp>
        <p:nvSpPr>
          <p:cNvPr id="62467" name="Rectangle 1027"/>
          <p:cNvSpPr>
            <a:spLocks noGrp="1" noChangeArrowheads="1"/>
          </p:cNvSpPr>
          <p:nvPr>
            <p:ph type="dt" sz="quarter" idx="1"/>
          </p:nvPr>
        </p:nvSpPr>
        <p:spPr bwMode="auto">
          <a:xfrm>
            <a:off x="3775075" y="0"/>
            <a:ext cx="2887663" cy="492125"/>
          </a:xfrm>
          <a:prstGeom prst="rect">
            <a:avLst/>
          </a:prstGeom>
          <a:noFill/>
          <a:ln w="12700" cap="sq">
            <a:noFill/>
            <a:miter lim="800000"/>
            <a:headEnd type="none" w="sm" len="sm"/>
            <a:tailEnd type="none" w="sm" len="sm"/>
          </a:ln>
          <a:effectLst/>
        </p:spPr>
        <p:txBody>
          <a:bodyPr vert="horz" wrap="square" lIns="95314" tIns="47657" rIns="95314" bIns="47657" numCol="1" anchor="t" anchorCtr="0" compatLnSpc="1">
            <a:prstTxWarp prst="textNoShape">
              <a:avLst/>
            </a:prstTxWarp>
          </a:bodyPr>
          <a:lstStyle>
            <a:lvl1pPr algn="r" defTabSz="952500" eaLnBrk="0" hangingPunct="0">
              <a:defRPr sz="1300">
                <a:latin typeface="Times New Roman" pitchFamily="18" charset="0"/>
              </a:defRPr>
            </a:lvl1pPr>
          </a:lstStyle>
          <a:p>
            <a:endParaRPr lang="en-GB"/>
          </a:p>
        </p:txBody>
      </p:sp>
      <p:sp>
        <p:nvSpPr>
          <p:cNvPr id="62468" name="Rectangle 1028"/>
          <p:cNvSpPr>
            <a:spLocks noGrp="1" noChangeArrowheads="1"/>
          </p:cNvSpPr>
          <p:nvPr>
            <p:ph type="ftr" sz="quarter" idx="2"/>
          </p:nvPr>
        </p:nvSpPr>
        <p:spPr bwMode="auto">
          <a:xfrm>
            <a:off x="0" y="9340850"/>
            <a:ext cx="2887663" cy="492125"/>
          </a:xfrm>
          <a:prstGeom prst="rect">
            <a:avLst/>
          </a:prstGeom>
          <a:noFill/>
          <a:ln w="12700" cap="sq">
            <a:noFill/>
            <a:miter lim="800000"/>
            <a:headEnd type="none" w="sm" len="sm"/>
            <a:tailEnd type="none" w="sm" len="sm"/>
          </a:ln>
          <a:effectLst/>
        </p:spPr>
        <p:txBody>
          <a:bodyPr vert="horz" wrap="square" lIns="95314" tIns="47657" rIns="95314" bIns="47657" numCol="1" anchor="b" anchorCtr="0" compatLnSpc="1">
            <a:prstTxWarp prst="textNoShape">
              <a:avLst/>
            </a:prstTxWarp>
          </a:bodyPr>
          <a:lstStyle>
            <a:lvl1pPr defTabSz="952500" eaLnBrk="0" hangingPunct="0">
              <a:defRPr sz="1300">
                <a:latin typeface="Times New Roman" pitchFamily="18" charset="0"/>
              </a:defRPr>
            </a:lvl1pPr>
          </a:lstStyle>
          <a:p>
            <a:endParaRPr lang="en-GB"/>
          </a:p>
        </p:txBody>
      </p:sp>
      <p:sp>
        <p:nvSpPr>
          <p:cNvPr id="62469" name="Rectangle 1029"/>
          <p:cNvSpPr>
            <a:spLocks noGrp="1" noChangeArrowheads="1"/>
          </p:cNvSpPr>
          <p:nvPr>
            <p:ph type="sldNum" sz="quarter" idx="3"/>
          </p:nvPr>
        </p:nvSpPr>
        <p:spPr bwMode="auto">
          <a:xfrm>
            <a:off x="3775075" y="9340850"/>
            <a:ext cx="2887663" cy="492125"/>
          </a:xfrm>
          <a:prstGeom prst="rect">
            <a:avLst/>
          </a:prstGeom>
          <a:noFill/>
          <a:ln w="12700" cap="sq">
            <a:noFill/>
            <a:miter lim="800000"/>
            <a:headEnd type="none" w="sm" len="sm"/>
            <a:tailEnd type="none" w="sm" len="sm"/>
          </a:ln>
          <a:effectLst/>
        </p:spPr>
        <p:txBody>
          <a:bodyPr vert="horz" wrap="square" lIns="95314" tIns="47657" rIns="95314" bIns="47657" numCol="1" anchor="b" anchorCtr="0" compatLnSpc="1">
            <a:prstTxWarp prst="textNoShape">
              <a:avLst/>
            </a:prstTxWarp>
          </a:bodyPr>
          <a:lstStyle>
            <a:lvl1pPr algn="r" defTabSz="952500" eaLnBrk="0" hangingPunct="0">
              <a:defRPr sz="1300">
                <a:latin typeface="Times New Roman" pitchFamily="18" charset="0"/>
              </a:defRPr>
            </a:lvl1pPr>
          </a:lstStyle>
          <a:p>
            <a:fld id="{A77202F6-8C6C-473A-A128-73B38962454A}" type="slidenum">
              <a:rPr lang="en-GB"/>
              <a:pPr/>
              <a:t>‹#›</a:t>
            </a:fld>
            <a:endParaRPr lang="en-GB"/>
          </a:p>
        </p:txBody>
      </p:sp>
    </p:spTree>
    <p:extLst>
      <p:ext uri="{BB962C8B-B14F-4D97-AF65-F5344CB8AC3E}">
        <p14:creationId xmlns:p14="http://schemas.microsoft.com/office/powerpoint/2010/main" val="23264565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887663" cy="492125"/>
          </a:xfrm>
          <a:prstGeom prst="rect">
            <a:avLst/>
          </a:prstGeom>
          <a:noFill/>
          <a:ln w="12700" cap="sq">
            <a:noFill/>
            <a:miter lim="800000"/>
            <a:headEnd type="none" w="sm" len="sm"/>
            <a:tailEnd type="none" w="sm" len="sm"/>
          </a:ln>
          <a:effectLst/>
        </p:spPr>
        <p:txBody>
          <a:bodyPr vert="horz" wrap="square" lIns="95314" tIns="47657" rIns="95314" bIns="47657" numCol="1" anchor="t" anchorCtr="0" compatLnSpc="1">
            <a:prstTxWarp prst="textNoShape">
              <a:avLst/>
            </a:prstTxWarp>
          </a:bodyPr>
          <a:lstStyle>
            <a:lvl1pPr defTabSz="953506" eaLnBrk="0" hangingPunct="0">
              <a:defRPr lang="en-GB" sz="1400">
                <a:latin typeface="+mj-lt"/>
                <a:cs typeface="Arial" charset="0"/>
              </a:defRPr>
            </a:lvl1pPr>
          </a:lstStyle>
          <a:p>
            <a:pPr>
              <a:defRPr/>
            </a:pPr>
            <a:r>
              <a:rPr lang="en-US"/>
              <a:t>CS1010 Programming Methodology</a:t>
            </a:r>
          </a:p>
        </p:txBody>
      </p:sp>
      <p:sp>
        <p:nvSpPr>
          <p:cNvPr id="50179" name="Rectangle 4"/>
          <p:cNvSpPr>
            <a:spLocks noGrp="1" noRot="1" noChangeAspect="1" noChangeArrowheads="1" noTextEdit="1"/>
          </p:cNvSpPr>
          <p:nvPr>
            <p:ph type="sldImg" idx="2"/>
          </p:nvPr>
        </p:nvSpPr>
        <p:spPr bwMode="auto">
          <a:xfrm>
            <a:off x="874713" y="738188"/>
            <a:ext cx="4914900" cy="3686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1" name="Rectangle 5"/>
          <p:cNvSpPr>
            <a:spLocks noGrp="1" noChangeArrowheads="1"/>
          </p:cNvSpPr>
          <p:nvPr>
            <p:ph type="body" sz="quarter" idx="3"/>
          </p:nvPr>
        </p:nvSpPr>
        <p:spPr bwMode="auto">
          <a:xfrm>
            <a:off x="889000" y="4668838"/>
            <a:ext cx="4884738" cy="4425950"/>
          </a:xfrm>
          <a:prstGeom prst="rect">
            <a:avLst/>
          </a:prstGeom>
          <a:noFill/>
          <a:ln w="12700" cap="sq">
            <a:noFill/>
            <a:miter lim="800000"/>
            <a:headEnd type="none" w="sm" len="sm"/>
            <a:tailEnd type="none" w="sm" len="sm"/>
          </a:ln>
          <a:effectLst/>
        </p:spPr>
        <p:txBody>
          <a:bodyPr vert="horz" wrap="square" lIns="95314" tIns="47657" rIns="95314" bIns="47657"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9340850"/>
            <a:ext cx="2887663" cy="492125"/>
          </a:xfrm>
          <a:prstGeom prst="rect">
            <a:avLst/>
          </a:prstGeom>
          <a:noFill/>
          <a:ln w="12700" cap="sq">
            <a:noFill/>
            <a:miter lim="800000"/>
            <a:headEnd type="none" w="sm" len="sm"/>
            <a:tailEnd type="none" w="sm" len="sm"/>
          </a:ln>
          <a:effectLst/>
        </p:spPr>
        <p:txBody>
          <a:bodyPr vert="horz" wrap="square" lIns="95314" tIns="47657" rIns="95314" bIns="47657" numCol="1" anchor="b" anchorCtr="0" compatLnSpc="1">
            <a:prstTxWarp prst="textNoShape">
              <a:avLst/>
            </a:prstTxWarp>
          </a:bodyPr>
          <a:lstStyle>
            <a:lvl1pPr defTabSz="952500" eaLnBrk="0" hangingPunct="0">
              <a:defRPr sz="1300">
                <a:latin typeface="Times New Roman" pitchFamily="18" charset="0"/>
              </a:defRPr>
            </a:lvl1pPr>
          </a:lstStyle>
          <a:p>
            <a:endParaRPr lang="en-GB"/>
          </a:p>
        </p:txBody>
      </p:sp>
      <p:sp>
        <p:nvSpPr>
          <p:cNvPr id="60423" name="Rectangle 7"/>
          <p:cNvSpPr>
            <a:spLocks noGrp="1" noChangeArrowheads="1"/>
          </p:cNvSpPr>
          <p:nvPr>
            <p:ph type="sldNum" sz="quarter" idx="5"/>
          </p:nvPr>
        </p:nvSpPr>
        <p:spPr bwMode="auto">
          <a:xfrm>
            <a:off x="3775075" y="9340850"/>
            <a:ext cx="2887663" cy="492125"/>
          </a:xfrm>
          <a:prstGeom prst="rect">
            <a:avLst/>
          </a:prstGeom>
          <a:noFill/>
          <a:ln w="12700" cap="sq">
            <a:noFill/>
            <a:miter lim="800000"/>
            <a:headEnd type="none" w="sm" len="sm"/>
            <a:tailEnd type="none" w="sm" len="sm"/>
          </a:ln>
          <a:effectLst/>
        </p:spPr>
        <p:txBody>
          <a:bodyPr vert="horz" wrap="square" lIns="95314" tIns="47657" rIns="95314" bIns="47657" numCol="1" anchor="b" anchorCtr="0" compatLnSpc="1">
            <a:prstTxWarp prst="textNoShape">
              <a:avLst/>
            </a:prstTxWarp>
          </a:bodyPr>
          <a:lstStyle>
            <a:lvl1pPr algn="r" defTabSz="952500" eaLnBrk="0" hangingPunct="0">
              <a:defRPr sz="1300">
                <a:latin typeface="Times New Roman" pitchFamily="18" charset="0"/>
              </a:defRPr>
            </a:lvl1pPr>
          </a:lstStyle>
          <a:p>
            <a:fld id="{F54A0A0D-5D57-4D28-B6BA-A646BF7911D2}" type="slidenum">
              <a:rPr lang="en-GB"/>
              <a:pPr/>
              <a:t>‹#›</a:t>
            </a:fld>
            <a:endParaRPr lang="en-GB"/>
          </a:p>
        </p:txBody>
      </p:sp>
      <p:sp>
        <p:nvSpPr>
          <p:cNvPr id="8" name="Date Placeholder 7"/>
          <p:cNvSpPr>
            <a:spLocks noGrp="1"/>
          </p:cNvSpPr>
          <p:nvPr>
            <p:ph type="dt" idx="1"/>
          </p:nvPr>
        </p:nvSpPr>
        <p:spPr>
          <a:xfrm>
            <a:off x="3775075" y="0"/>
            <a:ext cx="2886075" cy="492125"/>
          </a:xfrm>
          <a:prstGeom prst="rect">
            <a:avLst/>
          </a:prstGeom>
        </p:spPr>
        <p:txBody>
          <a:bodyPr vert="horz" wrap="square" lIns="91536" tIns="45768" rIns="91536" bIns="45768" numCol="1" anchor="t" anchorCtr="0" compatLnSpc="1">
            <a:prstTxWarp prst="textNoShape">
              <a:avLst/>
            </a:prstTxWarp>
          </a:bodyPr>
          <a:lstStyle>
            <a:lvl1pPr algn="r">
              <a:defRPr sz="1200"/>
            </a:lvl1pPr>
          </a:lstStyle>
          <a:p>
            <a:fld id="{09B8B13E-CBE6-414E-9FA7-0A5CD98EDAAE}" type="datetimeFigureOut">
              <a:rPr lang="en-US"/>
              <a:pPr/>
              <a:t>10/21/2013</a:t>
            </a:fld>
            <a:endParaRPr lang="en-US"/>
          </a:p>
        </p:txBody>
      </p:sp>
    </p:spTree>
    <p:extLst>
      <p:ext uri="{BB962C8B-B14F-4D97-AF65-F5344CB8AC3E}">
        <p14:creationId xmlns:p14="http://schemas.microsoft.com/office/powerpoint/2010/main" val="3659316232"/>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51203" name="Rectangle 1026"/>
          <p:cNvSpPr>
            <a:spLocks noGrp="1" noRot="1" noChangeAspect="1" noChangeArrowheads="1" noTextEdit="1"/>
          </p:cNvSpPr>
          <p:nvPr>
            <p:ph type="sldImg"/>
          </p:nvPr>
        </p:nvSpPr>
        <p:spPr>
          <a:ln/>
        </p:spPr>
      </p:sp>
      <p:sp>
        <p:nvSpPr>
          <p:cNvPr id="51204"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SG"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246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35142E7D-26A8-4B78-874E-87B680BC9CCE}" type="slidenum">
              <a:rPr lang="en-GB">
                <a:latin typeface="Times New Roman" pitchFamily="18" charset="0"/>
              </a:rPr>
              <a:pPr/>
              <a:t>10</a:t>
            </a:fld>
            <a:endParaRPr lang="en-GB">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227013" indent="-227013">
              <a:buFont typeface="Calibri" pitchFamily="34" charset="0"/>
              <a:buAutoNum type="arabicPeriod"/>
            </a:pPr>
            <a:r>
              <a:rPr lang="en-US" dirty="0" smtClean="0"/>
              <a:t>Bring students’ attention to the values -2 and -1 returned by </a:t>
            </a:r>
            <a:r>
              <a:rPr lang="en-US" b="1" dirty="0" err="1" smtClean="0"/>
              <a:t>search_teammate</a:t>
            </a:r>
            <a:r>
              <a:rPr lang="en-US" b="1" dirty="0" smtClean="0"/>
              <a:t>()</a:t>
            </a:r>
            <a:r>
              <a:rPr lang="en-US" dirty="0" smtClean="0"/>
              <a:t> function. This is some sort of information coding. Of course, we could have written a separate function to check if player exists, and if so, call </a:t>
            </a:r>
            <a:r>
              <a:rPr lang="en-US" b="1" dirty="0" err="1" smtClean="0"/>
              <a:t>search_teammate</a:t>
            </a:r>
            <a:r>
              <a:rPr lang="en-US" b="1" dirty="0" smtClean="0"/>
              <a:t>() </a:t>
            </a:r>
            <a:r>
              <a:rPr lang="en-US" dirty="0" smtClean="0"/>
              <a:t>to search for a compatible teammate.</a:t>
            </a:r>
          </a:p>
          <a:p>
            <a:pPr marL="227013" indent="-227013">
              <a:buFont typeface="Calibri" pitchFamily="34" charset="0"/>
              <a:buAutoNum type="arabicPeriod"/>
            </a:pPr>
            <a:r>
              <a:rPr lang="en-US" dirty="0" smtClean="0"/>
              <a:t>What if there are more than one compatible teammate? Our solution returns the index of the first one found.</a:t>
            </a:r>
            <a:endParaRPr lang="en-SG" dirty="0"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349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21D3481B-0630-4CFD-8344-3BD5C49F8785}" type="slidenum">
              <a:rPr lang="en-GB">
                <a:latin typeface="Times New Roman" pitchFamily="18" charset="0"/>
              </a:rPr>
              <a:pPr/>
              <a:t>11</a:t>
            </a:fld>
            <a:endParaRPr lang="en-GB">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a:buFont typeface="Calibri" pitchFamily="34" charset="0"/>
              <a:buNone/>
            </a:pPr>
            <a:endParaRPr lang="en-SG" dirty="0"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349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21D3481B-0630-4CFD-8344-3BD5C49F8785}" type="slidenum">
              <a:rPr lang="en-GB">
                <a:latin typeface="Times New Roman" pitchFamily="18" charset="0"/>
              </a:rPr>
              <a:pPr/>
              <a:t>12</a:t>
            </a:fld>
            <a:endParaRPr lang="en-GB">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a:buFont typeface="Calibri" pitchFamily="34" charset="0"/>
              <a:buNone/>
            </a:pPr>
            <a:endParaRPr lang="en-SG" dirty="0"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349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21D3481B-0630-4CFD-8344-3BD5C49F8785}" type="slidenum">
              <a:rPr lang="en-GB">
                <a:latin typeface="Times New Roman" pitchFamily="18" charset="0"/>
              </a:rPr>
              <a:pPr/>
              <a:t>13</a:t>
            </a:fld>
            <a:endParaRPr lang="en-GB">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64515"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4516"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CB5DCB92-0EF5-44A5-9694-638385AFA4AF}" type="slidenum">
              <a:rPr lang="en-US" sz="1300">
                <a:latin typeface="Times New Roman" pitchFamily="18" charset="0"/>
              </a:rPr>
              <a:pPr algn="r" eaLnBrk="1" hangingPunct="1"/>
              <a:t>14</a:t>
            </a:fld>
            <a:endParaRPr lang="en-US" sz="1300">
              <a:latin typeface="Times New Roman" pitchFamily="18" charset="0"/>
            </a:endParaRPr>
          </a:p>
        </p:txBody>
      </p:sp>
      <p:sp>
        <p:nvSpPr>
          <p:cNvPr id="64517"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64518"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227013" indent="-227013" eaLnBrk="1" hangingPunct="1">
              <a:tabLst>
                <a:tab pos="850900" algn="l"/>
                <a:tab pos="1135063" algn="l"/>
                <a:tab pos="1362075" algn="l"/>
              </a:tabLst>
            </a:pPr>
            <a:endParaRPr lang="en-US"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65539"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5540"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47C95573-BEBF-4A6B-B911-02DEB964D104}" type="slidenum">
              <a:rPr lang="en-US" sz="1300">
                <a:latin typeface="Times New Roman" pitchFamily="18" charset="0"/>
              </a:rPr>
              <a:pPr algn="r" eaLnBrk="1" hangingPunct="1"/>
              <a:t>15</a:t>
            </a:fld>
            <a:endParaRPr lang="en-US" sz="1300">
              <a:latin typeface="Times New Roman" pitchFamily="18" charset="0"/>
            </a:endParaRPr>
          </a:p>
        </p:txBody>
      </p:sp>
      <p:sp>
        <p:nvSpPr>
          <p:cNvPr id="65541"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65542"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227013" indent="-227013" eaLnBrk="1" hangingPunct="1">
              <a:tabLst>
                <a:tab pos="850900" algn="l"/>
                <a:tab pos="1135063" algn="l"/>
                <a:tab pos="1362075" algn="l"/>
              </a:tabLst>
            </a:pPr>
            <a:endParaRPr lang="en-US"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66563"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6564"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7E98F315-9C27-4235-8879-73E1AD11C538}" type="slidenum">
              <a:rPr lang="en-US" sz="1300">
                <a:latin typeface="Times New Roman" pitchFamily="18" charset="0"/>
              </a:rPr>
              <a:pPr algn="r" eaLnBrk="1" hangingPunct="1"/>
              <a:t>16</a:t>
            </a:fld>
            <a:endParaRPr lang="en-US" sz="1300">
              <a:latin typeface="Times New Roman" pitchFamily="18" charset="0"/>
            </a:endParaRPr>
          </a:p>
        </p:txBody>
      </p:sp>
      <p:sp>
        <p:nvSpPr>
          <p:cNvPr id="66565"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66566"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227013" indent="-227013" eaLnBrk="1" hangingPunct="1">
              <a:tabLst>
                <a:tab pos="850900" algn="l"/>
                <a:tab pos="1135063" algn="l"/>
                <a:tab pos="1362075" algn="l"/>
              </a:tabLst>
            </a:pPr>
            <a:endParaRPr lang="en-US" smtClean="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69635"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9636"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FAAD6B6D-AF1C-48BA-9155-70F054BEB2BC}" type="slidenum">
              <a:rPr lang="en-US" sz="1300">
                <a:latin typeface="Times New Roman" pitchFamily="18" charset="0"/>
              </a:rPr>
              <a:pPr algn="r" eaLnBrk="1" hangingPunct="1"/>
              <a:t>17</a:t>
            </a:fld>
            <a:endParaRPr lang="en-US" sz="1300">
              <a:latin typeface="Times New Roman" pitchFamily="18" charset="0"/>
            </a:endParaRPr>
          </a:p>
        </p:txBody>
      </p:sp>
      <p:sp>
        <p:nvSpPr>
          <p:cNvPr id="69637"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69638"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227013" indent="-227013" eaLnBrk="1" hangingPunct="1">
              <a:tabLst>
                <a:tab pos="850900" algn="l"/>
                <a:tab pos="1135063" algn="l"/>
                <a:tab pos="1362075" algn="l"/>
              </a:tabLst>
            </a:pPr>
            <a:endParaRPr lang="en-US" dirty="0" smtClean="0">
              <a:ea typeface="ＭＳ Ｐゴシック" pitchFamily="34" charset="-128"/>
            </a:endParaRPr>
          </a:p>
          <a:p>
            <a:pPr marL="227013" indent="-227013" eaLnBrk="1" hangingPunct="1">
              <a:buFont typeface="Calibri" pitchFamily="34" charset="0"/>
              <a:buAutoNum type="arabicPeriod"/>
              <a:tabLst>
                <a:tab pos="850900" algn="l"/>
                <a:tab pos="1135063" algn="l"/>
                <a:tab pos="1362075" algn="l"/>
              </a:tabLst>
            </a:pPr>
            <a:endParaRPr lang="en-US" dirty="0" smtClean="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67587"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7588"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4CEA9652-588F-441D-BA04-EC49A2C15F4C}" type="slidenum">
              <a:rPr lang="en-US" sz="1300">
                <a:latin typeface="Times New Roman" pitchFamily="18" charset="0"/>
              </a:rPr>
              <a:pPr algn="r" eaLnBrk="1" hangingPunct="1"/>
              <a:t>18</a:t>
            </a:fld>
            <a:endParaRPr lang="en-US" sz="1300">
              <a:latin typeface="Times New Roman" pitchFamily="18" charset="0"/>
            </a:endParaRPr>
          </a:p>
        </p:txBody>
      </p:sp>
      <p:sp>
        <p:nvSpPr>
          <p:cNvPr id="67589"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67590"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indent="0" eaLnBrk="1" hangingPunct="1">
              <a:buFont typeface="Calibri" pitchFamily="34" charset="0"/>
              <a:buNone/>
              <a:tabLst>
                <a:tab pos="850900" algn="l"/>
                <a:tab pos="1135063" algn="l"/>
                <a:tab pos="1362075" algn="l"/>
              </a:tabLst>
            </a:pPr>
            <a:endParaRPr lang="en-US" dirty="0" smtClean="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68611"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8612"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9AE987A7-C6B3-474F-BD58-D6DDFF09AC21}" type="slidenum">
              <a:rPr lang="en-US" sz="1300">
                <a:latin typeface="Times New Roman" pitchFamily="18" charset="0"/>
              </a:rPr>
              <a:pPr algn="r" eaLnBrk="1" hangingPunct="1"/>
              <a:t>19</a:t>
            </a:fld>
            <a:endParaRPr lang="en-US" sz="1300">
              <a:latin typeface="Times New Roman" pitchFamily="18" charset="0"/>
            </a:endParaRPr>
          </a:p>
        </p:txBody>
      </p:sp>
      <p:sp>
        <p:nvSpPr>
          <p:cNvPr id="68613"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68614"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227013" indent="-227013" eaLnBrk="1" hangingPunct="1">
              <a:tabLst>
                <a:tab pos="850900" algn="l"/>
                <a:tab pos="1135063" algn="l"/>
                <a:tab pos="1362075" algn="l"/>
              </a:tabLst>
            </a:pPr>
            <a:endParaRPr lang="en-US" dirty="0"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dirty="0"/>
              <a:t>CS1010 Programming Methodology</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70659"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0660"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DFCD6075-6537-4C86-934C-519FD9802028}" type="slidenum">
              <a:rPr lang="en-US" sz="1300">
                <a:latin typeface="Times New Roman" pitchFamily="18" charset="0"/>
              </a:rPr>
              <a:pPr algn="r" eaLnBrk="1" hangingPunct="1"/>
              <a:t>20</a:t>
            </a:fld>
            <a:endParaRPr lang="en-US" sz="1300">
              <a:latin typeface="Times New Roman" pitchFamily="18" charset="0"/>
            </a:endParaRPr>
          </a:p>
        </p:txBody>
      </p:sp>
      <p:sp>
        <p:nvSpPr>
          <p:cNvPr id="70661"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0662"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227013" indent="-227013" eaLnBrk="1" hangingPunct="1"/>
            <a:endParaRPr lang="ja-JP"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71683"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1684"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2D8442E1-DE09-4477-8639-1AA82227C750}" type="slidenum">
              <a:rPr lang="en-US" sz="1300">
                <a:latin typeface="Times New Roman" pitchFamily="18" charset="0"/>
              </a:rPr>
              <a:pPr algn="r" eaLnBrk="1" hangingPunct="1"/>
              <a:t>21</a:t>
            </a:fld>
            <a:endParaRPr lang="en-US" sz="1300">
              <a:latin typeface="Times New Roman" pitchFamily="18" charset="0"/>
            </a:endParaRPr>
          </a:p>
        </p:txBody>
      </p:sp>
      <p:sp>
        <p:nvSpPr>
          <p:cNvPr id="71685"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1686"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eaLnBrk="1" hangingPunct="1"/>
            <a:endParaRPr lang="ja-JP"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72707"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2708"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BB9574E3-B06A-4346-806A-EFD2CFC067CA}" type="slidenum">
              <a:rPr lang="en-US" sz="1300">
                <a:latin typeface="Times New Roman" pitchFamily="18" charset="0"/>
              </a:rPr>
              <a:pPr algn="r" eaLnBrk="1" hangingPunct="1"/>
              <a:t>22</a:t>
            </a:fld>
            <a:endParaRPr lang="en-US" sz="1300">
              <a:latin typeface="Times New Roman" pitchFamily="18" charset="0"/>
            </a:endParaRPr>
          </a:p>
        </p:txBody>
      </p:sp>
      <p:sp>
        <p:nvSpPr>
          <p:cNvPr id="72709"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2710"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eaLnBrk="1" hangingPunct="1"/>
            <a:endParaRPr lang="ja-JP"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73731"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3732"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A2A406C2-5BB6-481E-9D00-6855DCD5DCE2}" type="slidenum">
              <a:rPr lang="en-US" sz="1300">
                <a:latin typeface="Times New Roman" pitchFamily="18" charset="0"/>
              </a:rPr>
              <a:pPr algn="r" eaLnBrk="1" hangingPunct="1"/>
              <a:t>23</a:t>
            </a:fld>
            <a:endParaRPr lang="en-US" sz="1300">
              <a:latin typeface="Times New Roman" pitchFamily="18" charset="0"/>
            </a:endParaRPr>
          </a:p>
        </p:txBody>
      </p:sp>
      <p:sp>
        <p:nvSpPr>
          <p:cNvPr id="73733"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3734"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eaLnBrk="1" hangingPunct="1"/>
            <a:endParaRPr lang="ja-JP"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74755"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4756"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146A46C3-8C34-4F8E-AFEF-9603F80C6457}" type="slidenum">
              <a:rPr lang="en-US" sz="1300">
                <a:latin typeface="Times New Roman" pitchFamily="18" charset="0"/>
              </a:rPr>
              <a:pPr algn="r" eaLnBrk="1" hangingPunct="1"/>
              <a:t>24</a:t>
            </a:fld>
            <a:endParaRPr lang="en-US" sz="1300">
              <a:latin typeface="Times New Roman" pitchFamily="18" charset="0"/>
            </a:endParaRPr>
          </a:p>
        </p:txBody>
      </p:sp>
      <p:sp>
        <p:nvSpPr>
          <p:cNvPr id="74757"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4758"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eaLnBrk="1" hangingPunct="1"/>
            <a:endParaRPr lang="ja-JP"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75779"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5780"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A02BB89C-6A5E-46E7-97DA-F8BF1873769D}" type="slidenum">
              <a:rPr lang="en-US" sz="1300">
                <a:latin typeface="Times New Roman" pitchFamily="18" charset="0"/>
              </a:rPr>
              <a:pPr algn="r" eaLnBrk="1" hangingPunct="1"/>
              <a:t>25</a:t>
            </a:fld>
            <a:endParaRPr lang="en-US" sz="1300">
              <a:latin typeface="Times New Roman" pitchFamily="18" charset="0"/>
            </a:endParaRPr>
          </a:p>
        </p:txBody>
      </p:sp>
      <p:sp>
        <p:nvSpPr>
          <p:cNvPr id="75781"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5782"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indent="0" eaLnBrk="1" hangingPunct="1">
              <a:buFont typeface="Calibri" pitchFamily="34" charset="0"/>
              <a:buNone/>
              <a:tabLst>
                <a:tab pos="850900" algn="l"/>
                <a:tab pos="1135063" algn="l"/>
                <a:tab pos="1362075" algn="l"/>
              </a:tabLst>
            </a:pPr>
            <a:endParaRPr lang="en-SG" dirty="0" smtClean="0">
              <a:ea typeface="ＭＳ Ｐゴシック" pitchFamily="34" charset="-128"/>
              <a:cs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76803"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6804"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D84B6848-BC34-4921-9A90-9D9E2FA7A118}" type="slidenum">
              <a:rPr lang="en-US" sz="1300">
                <a:latin typeface="Times New Roman" pitchFamily="18" charset="0"/>
              </a:rPr>
              <a:pPr algn="r" eaLnBrk="1" hangingPunct="1"/>
              <a:t>26</a:t>
            </a:fld>
            <a:endParaRPr lang="en-US" sz="1300">
              <a:latin typeface="Times New Roman" pitchFamily="18" charset="0"/>
            </a:endParaRPr>
          </a:p>
        </p:txBody>
      </p:sp>
      <p:sp>
        <p:nvSpPr>
          <p:cNvPr id="76805"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6806"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eaLnBrk="1" hangingPunct="1">
              <a:tabLst>
                <a:tab pos="850900" algn="l"/>
                <a:tab pos="1135063" algn="l"/>
                <a:tab pos="1362075" algn="l"/>
              </a:tabLst>
            </a:pPr>
            <a:endParaRPr lang="en-SG" smtClean="0">
              <a:ea typeface="ＭＳ Ｐゴシック" pitchFamily="34" charset="-128"/>
              <a:cs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228600" indent="-228600" eaLnBrk="1" hangingPunct="1">
              <a:buFont typeface="+mj-lt"/>
              <a:buAutoNum type="arabicPeriod"/>
              <a:tabLst>
                <a:tab pos="850900" algn="l"/>
                <a:tab pos="1135063" algn="l"/>
                <a:tab pos="1362075" algn="l"/>
              </a:tabLst>
            </a:pPr>
            <a:r>
              <a:rPr lang="en-US" dirty="0" smtClean="0">
                <a:ea typeface="ＭＳ Ｐゴシック" pitchFamily="34" charset="-128"/>
                <a:cs typeface="Times New Roman" pitchFamily="18" charset="0"/>
              </a:rPr>
              <a:t>This is a guided exercise, to show students how we apply the Selection Sort they</a:t>
            </a:r>
            <a:r>
              <a:rPr lang="en-US" baseline="0" dirty="0" smtClean="0">
                <a:ea typeface="ＭＳ Ｐゴシック" pitchFamily="34" charset="-128"/>
                <a:cs typeface="Times New Roman" pitchFamily="18" charset="0"/>
              </a:rPr>
              <a:t> learned to a new problem that requires them to adapt the Selection Sort, not using it wholesale as presented earlier.</a:t>
            </a:r>
          </a:p>
          <a:p>
            <a:pPr marL="228600" indent="-228600" eaLnBrk="1" hangingPunct="1">
              <a:buFont typeface="+mj-lt"/>
              <a:buAutoNum type="arabicPeriod"/>
              <a:tabLst>
                <a:tab pos="850900" algn="l"/>
                <a:tab pos="1135063" algn="l"/>
                <a:tab pos="1362075" algn="l"/>
              </a:tabLst>
            </a:pPr>
            <a:r>
              <a:rPr lang="en-US" dirty="0" smtClean="0">
                <a:ea typeface="ＭＳ Ｐゴシック" pitchFamily="34" charset="-128"/>
                <a:cs typeface="Times New Roman" pitchFamily="18" charset="0"/>
              </a:rPr>
              <a:t>In general, such</a:t>
            </a:r>
            <a:r>
              <a:rPr lang="en-US" baseline="0" dirty="0" smtClean="0">
                <a:ea typeface="ＭＳ Ｐゴシック" pitchFamily="34" charset="-128"/>
                <a:cs typeface="Times New Roman" pitchFamily="18" charset="0"/>
              </a:rPr>
              <a:t> multi-key sorting can be done by performing multi-phase sort. For this problem, sort by y-coordinates first, then sort by x-coordinates. However, this requires the sort to be </a:t>
            </a:r>
            <a:r>
              <a:rPr lang="en-US" b="1" baseline="0" dirty="0" smtClean="0">
                <a:ea typeface="ＭＳ Ｐゴシック" pitchFamily="34" charset="-128"/>
                <a:cs typeface="Times New Roman" pitchFamily="18" charset="0"/>
              </a:rPr>
              <a:t>stable</a:t>
            </a:r>
            <a:r>
              <a:rPr lang="en-US" baseline="0" dirty="0" smtClean="0">
                <a:ea typeface="ＭＳ Ｐゴシック" pitchFamily="34" charset="-128"/>
                <a:cs typeface="Times New Roman" pitchFamily="18" charset="0"/>
              </a:rPr>
              <a:t>.</a:t>
            </a:r>
          </a:p>
          <a:p>
            <a:pPr marL="228600" indent="-228600" eaLnBrk="1" hangingPunct="1">
              <a:buFont typeface="+mj-lt"/>
              <a:buAutoNum type="arabicPeriod"/>
              <a:tabLst>
                <a:tab pos="850900" algn="l"/>
                <a:tab pos="1135063" algn="l"/>
                <a:tab pos="1362075" algn="l"/>
              </a:tabLst>
            </a:pPr>
            <a:r>
              <a:rPr lang="en-US" baseline="0" dirty="0" smtClean="0">
                <a:ea typeface="ＭＳ Ｐゴシック" pitchFamily="34" charset="-128"/>
                <a:cs typeface="Times New Roman" pitchFamily="18" charset="0"/>
              </a:rPr>
              <a:t>Selection sort is not stable, hence it cannot be done this way.</a:t>
            </a:r>
            <a:endParaRPr lang="en-SG" dirty="0" smtClean="0">
              <a:ea typeface="ＭＳ Ｐゴシック" pitchFamily="34" charset="-128"/>
              <a:cs typeface="Times New Roman" pitchFamily="18"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144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0443B273-A09F-4EE9-8204-4F3DFD65CBFE}" type="slidenum">
              <a:rPr lang="en-GB">
                <a:latin typeface="Times New Roman" pitchFamily="18" charset="0"/>
              </a:rPr>
              <a:pPr/>
              <a:t>27</a:t>
            </a:fld>
            <a:endParaRPr lang="en-GB">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SG" dirty="0"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144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0443B273-A09F-4EE9-8204-4F3DFD65CBFE}" type="slidenum">
              <a:rPr lang="en-GB">
                <a:latin typeface="Times New Roman" pitchFamily="18" charset="0"/>
              </a:rPr>
              <a:pPr/>
              <a:t>28</a:t>
            </a:fld>
            <a:endParaRPr lang="en-GB">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eaLnBrk="1" hangingPunct="1">
              <a:buFont typeface="+mj-lt"/>
              <a:buNone/>
              <a:tabLst>
                <a:tab pos="850900" algn="l"/>
                <a:tab pos="1135063" algn="l"/>
                <a:tab pos="1362075" algn="l"/>
              </a:tabLst>
            </a:pPr>
            <a:endParaRPr lang="en-SG" dirty="0" smtClean="0">
              <a:ea typeface="ＭＳ Ｐゴシック" pitchFamily="34" charset="-128"/>
              <a:cs typeface="Times New Roman" pitchFamily="18"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144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0443B273-A09F-4EE9-8204-4F3DFD65CBFE}" type="slidenum">
              <a:rPr lang="en-GB">
                <a:latin typeface="Times New Roman" pitchFamily="18" charset="0"/>
              </a:rPr>
              <a:pPr/>
              <a:t>29</a:t>
            </a:fld>
            <a:endParaRPr lang="en-GB">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SG" dirty="0"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55301"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B044B8CB-061F-430C-9CFA-D6ABF5023807}" type="slidenum">
              <a:rPr lang="en-GB">
                <a:latin typeface="Times New Roman" pitchFamily="18" charset="0"/>
              </a:rPr>
              <a:pPr/>
              <a:t>3</a:t>
            </a:fld>
            <a:endParaRPr lang="en-GB">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eaLnBrk="1" hangingPunct="1">
              <a:buFont typeface="+mj-lt"/>
              <a:buNone/>
              <a:tabLst>
                <a:tab pos="850900" algn="l"/>
                <a:tab pos="1135063" algn="l"/>
                <a:tab pos="1362075" algn="l"/>
              </a:tabLst>
            </a:pPr>
            <a:endParaRPr lang="en-SG" dirty="0" smtClean="0">
              <a:ea typeface="ＭＳ Ｐゴシック" pitchFamily="34" charset="-128"/>
              <a:cs typeface="Times New Roman" pitchFamily="18"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144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0443B273-A09F-4EE9-8204-4F3DFD65CBFE}" type="slidenum">
              <a:rPr lang="en-GB">
                <a:latin typeface="Times New Roman" pitchFamily="18" charset="0"/>
              </a:rPr>
              <a:pPr/>
              <a:t>30</a:t>
            </a:fld>
            <a:endParaRPr lang="en-GB">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eaLnBrk="1" hangingPunct="1">
              <a:buFont typeface="+mj-lt"/>
              <a:buNone/>
              <a:tabLst>
                <a:tab pos="850900" algn="l"/>
                <a:tab pos="1135063" algn="l"/>
                <a:tab pos="1362075" algn="l"/>
              </a:tabLst>
            </a:pPr>
            <a:endParaRPr lang="en-SG" dirty="0" smtClean="0">
              <a:ea typeface="ＭＳ Ｐゴシック" pitchFamily="34" charset="-128"/>
              <a:cs typeface="Times New Roman" pitchFamily="18"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144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0443B273-A09F-4EE9-8204-4F3DFD65CBFE}" type="slidenum">
              <a:rPr lang="en-GB">
                <a:latin typeface="Times New Roman" pitchFamily="18" charset="0"/>
              </a:rPr>
              <a:pPr/>
              <a:t>31</a:t>
            </a:fld>
            <a:endParaRPr lang="en-GB">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77827"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7828"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31419DB1-190E-46E7-86F7-385B8D6BCFD4}" type="slidenum">
              <a:rPr lang="en-US" sz="1300">
                <a:latin typeface="Times New Roman" pitchFamily="18" charset="0"/>
              </a:rPr>
              <a:pPr algn="r" eaLnBrk="1" hangingPunct="1"/>
              <a:t>32</a:t>
            </a:fld>
            <a:endParaRPr lang="en-US" sz="1300">
              <a:latin typeface="Times New Roman" pitchFamily="18" charset="0"/>
            </a:endParaRPr>
          </a:p>
        </p:txBody>
      </p:sp>
      <p:sp>
        <p:nvSpPr>
          <p:cNvPr id="77829"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7830"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en-SG" dirty="0" smtClean="0">
              <a:solidFill>
                <a:schemeClr val="tx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78851"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8852"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9CE4E650-B96A-4FF3-88E4-75585383A787}" type="slidenum">
              <a:rPr lang="en-US" sz="1300">
                <a:latin typeface="Times New Roman" pitchFamily="18" charset="0"/>
              </a:rPr>
              <a:pPr algn="r" eaLnBrk="1" hangingPunct="1"/>
              <a:t>33</a:t>
            </a:fld>
            <a:endParaRPr lang="en-US" sz="1300">
              <a:latin typeface="Times New Roman" pitchFamily="18" charset="0"/>
            </a:endParaRPr>
          </a:p>
        </p:txBody>
      </p:sp>
      <p:sp>
        <p:nvSpPr>
          <p:cNvPr id="78853"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8854"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eaLnBrk="1" hangingPunct="1"/>
            <a:r>
              <a:rPr lang="en-US" altLang="ja-JP" dirty="0" smtClean="0"/>
              <a:t>What is the meaning behind the name "bubble" sort? Notice the effect of one pass is to migrate the largest element to the last position of the array. In addition, because we are exchanging the pairs if they are out of order, other elements migrate toward the end of the array. If we view the array vertically with the first position at the bottom and the last position at the top, the data movements we see is like bubbles moving toward the surface of water.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79875"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9876"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4EAC810C-4BA5-4305-88C4-604579AE9B49}" type="slidenum">
              <a:rPr lang="en-US" sz="1300">
                <a:latin typeface="Times New Roman" pitchFamily="18" charset="0"/>
              </a:rPr>
              <a:pPr algn="r" eaLnBrk="1" hangingPunct="1"/>
              <a:t>34</a:t>
            </a:fld>
            <a:endParaRPr lang="en-US" sz="1300">
              <a:latin typeface="Times New Roman" pitchFamily="18" charset="0"/>
            </a:endParaRPr>
          </a:p>
        </p:txBody>
      </p:sp>
      <p:sp>
        <p:nvSpPr>
          <p:cNvPr id="79877"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79878"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indent="0" eaLnBrk="1" hangingPunct="1">
              <a:buFont typeface="Calibri" pitchFamily="34" charset="0"/>
              <a:buNone/>
              <a:tabLst>
                <a:tab pos="454025" algn="l"/>
                <a:tab pos="1135063" algn="l"/>
                <a:tab pos="1362075" algn="l"/>
              </a:tabLst>
            </a:pPr>
            <a:endParaRPr lang="en-US" dirty="0" smtClean="0">
              <a:ea typeface="ＭＳ Ｐゴシック" pitchFamily="34" charset="-128"/>
              <a:cs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80899"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80900"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9B1BB32D-3036-460F-BB2A-B47EE96313F4}" type="slidenum">
              <a:rPr lang="en-US" sz="1300">
                <a:latin typeface="Times New Roman" pitchFamily="18" charset="0"/>
              </a:rPr>
              <a:pPr algn="r" eaLnBrk="1" hangingPunct="1"/>
              <a:t>35</a:t>
            </a:fld>
            <a:endParaRPr lang="en-US" sz="1300">
              <a:latin typeface="Times New Roman" pitchFamily="18" charset="0"/>
            </a:endParaRPr>
          </a:p>
        </p:txBody>
      </p:sp>
      <p:sp>
        <p:nvSpPr>
          <p:cNvPr id="80901"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80902"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eaLnBrk="1" hangingPunct="1">
              <a:tabLst>
                <a:tab pos="850900" algn="l"/>
                <a:tab pos="1135063" algn="l"/>
                <a:tab pos="1362075" algn="l"/>
              </a:tabLst>
            </a:pPr>
            <a:endParaRPr lang="en-US" smtClean="0">
              <a:ea typeface="ＭＳ Ｐゴシック" pitchFamily="34" charset="-128"/>
              <a:cs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81923"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81924"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9E0946CF-024F-471E-88BE-3AE203095753}" type="slidenum">
              <a:rPr lang="en-US" sz="1300">
                <a:latin typeface="Times New Roman" pitchFamily="18" charset="0"/>
              </a:rPr>
              <a:pPr algn="r" eaLnBrk="1" hangingPunct="1"/>
              <a:t>36</a:t>
            </a:fld>
            <a:endParaRPr lang="en-US" sz="1300">
              <a:latin typeface="Times New Roman" pitchFamily="18" charset="0"/>
            </a:endParaRPr>
          </a:p>
        </p:txBody>
      </p:sp>
      <p:sp>
        <p:nvSpPr>
          <p:cNvPr id="81925"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81926"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indent="0" eaLnBrk="1" hangingPunct="1">
              <a:buFont typeface="Calibri" pitchFamily="34" charset="0"/>
              <a:buNone/>
              <a:tabLst>
                <a:tab pos="850900" algn="l"/>
                <a:tab pos="1135063" algn="l"/>
                <a:tab pos="1362075" algn="l"/>
              </a:tabLst>
            </a:pPr>
            <a:endParaRPr lang="en-US" dirty="0" smtClean="0">
              <a:ea typeface="ＭＳ Ｐゴシック" pitchFamily="34" charset="-128"/>
              <a:cs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82947"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82948"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8752FC18-B65A-4666-A9DE-72CBE108BFD3}" type="slidenum">
              <a:rPr lang="en-US" sz="1300">
                <a:latin typeface="Times New Roman" pitchFamily="18" charset="0"/>
              </a:rPr>
              <a:pPr algn="r" eaLnBrk="1" hangingPunct="1"/>
              <a:t>37</a:t>
            </a:fld>
            <a:endParaRPr lang="en-US" sz="1300">
              <a:latin typeface="Times New Roman" pitchFamily="18" charset="0"/>
            </a:endParaRPr>
          </a:p>
        </p:txBody>
      </p:sp>
      <p:sp>
        <p:nvSpPr>
          <p:cNvPr id="82949"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82950"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indent="0" eaLnBrk="1" hangingPunct="1">
              <a:buFont typeface="Calibri" pitchFamily="34" charset="0"/>
              <a:buNone/>
              <a:tabLst>
                <a:tab pos="850900" algn="l"/>
                <a:tab pos="1135063" algn="l"/>
                <a:tab pos="1362075" algn="l"/>
              </a:tabLst>
            </a:pPr>
            <a:endParaRPr lang="en-US" dirty="0" smtClean="0">
              <a:ea typeface="ＭＳ Ｐゴシック" pitchFamily="34" charset="-128"/>
              <a:cs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txBox="1">
            <a:spLocks noGrp="1" noChangeArrowheads="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83971"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83972"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5F046EF2-09BF-454D-8FE2-CB3E887053A1}" type="slidenum">
              <a:rPr lang="en-US" sz="1300">
                <a:latin typeface="Times New Roman" pitchFamily="18" charset="0"/>
              </a:rPr>
              <a:pPr algn="r" eaLnBrk="1" hangingPunct="1"/>
              <a:t>38</a:t>
            </a:fld>
            <a:endParaRPr lang="en-US" sz="1300">
              <a:latin typeface="Times New Roman" pitchFamily="18" charset="0"/>
            </a:endParaRPr>
          </a:p>
        </p:txBody>
      </p:sp>
      <p:sp>
        <p:nvSpPr>
          <p:cNvPr id="83973"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83974"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indent="0" eaLnBrk="1" hangingPunct="1">
              <a:buFont typeface="Calibri" pitchFamily="34" charset="0"/>
              <a:buNone/>
              <a:tabLst>
                <a:tab pos="850900" algn="l"/>
                <a:tab pos="1135063" algn="l"/>
                <a:tab pos="1362075" algn="l"/>
              </a:tabLst>
            </a:pPr>
            <a:endParaRPr lang="en-US" dirty="0" smtClean="0">
              <a:ea typeface="ＭＳ Ｐゴシック" pitchFamily="34" charset="-128"/>
              <a:cs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txBox="1">
            <a:spLocks noGrp="1" noChangeArrowheads="1"/>
          </p:cNvSpPr>
          <p:nvPr/>
        </p:nvSpPr>
        <p:spPr bwMode="auto">
          <a:xfrm>
            <a:off x="0" y="0"/>
            <a:ext cx="28876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5310" tIns="47655" rIns="95310" bIns="47655"/>
          <a:lstStyle>
            <a:lvl1pPr defTabSz="950913" eaLnBrk="0" hangingPunct="0">
              <a:defRPr>
                <a:solidFill>
                  <a:schemeClr val="tx1"/>
                </a:solidFill>
                <a:latin typeface="Arial" charset="0"/>
                <a:cs typeface="Arial" charset="0"/>
              </a:defRPr>
            </a:lvl1pPr>
            <a:lvl2pPr marL="742950" indent="-285750" defTabSz="950913" eaLnBrk="0" hangingPunct="0">
              <a:defRPr>
                <a:solidFill>
                  <a:schemeClr val="tx1"/>
                </a:solidFill>
                <a:latin typeface="Arial" charset="0"/>
                <a:cs typeface="Arial" charset="0"/>
              </a:defRPr>
            </a:lvl2pPr>
            <a:lvl3pPr marL="1143000" indent="-228600" defTabSz="950913" eaLnBrk="0" hangingPunct="0">
              <a:defRPr>
                <a:solidFill>
                  <a:schemeClr val="tx1"/>
                </a:solidFill>
                <a:latin typeface="Arial" charset="0"/>
                <a:cs typeface="Arial" charset="0"/>
              </a:defRPr>
            </a:lvl3pPr>
            <a:lvl4pPr marL="1600200" indent="-228600" defTabSz="950913" eaLnBrk="0" hangingPunct="0">
              <a:defRPr>
                <a:solidFill>
                  <a:schemeClr val="tx1"/>
                </a:solidFill>
                <a:latin typeface="Arial" charset="0"/>
                <a:cs typeface="Arial" charset="0"/>
              </a:defRPr>
            </a:lvl4pPr>
            <a:lvl5pPr marL="2057400" indent="-228600" defTabSz="950913" eaLnBrk="0" hangingPunct="0">
              <a:defRPr>
                <a:solidFill>
                  <a:schemeClr val="tx1"/>
                </a:solidFill>
                <a:latin typeface="Arial" charset="0"/>
                <a:cs typeface="Arial" charset="0"/>
              </a:defRPr>
            </a:lvl5pPr>
            <a:lvl6pPr marL="2514600" indent="-228600" defTabSz="950913" eaLnBrk="0" fontAlgn="base" hangingPunct="0">
              <a:spcBef>
                <a:spcPct val="0"/>
              </a:spcBef>
              <a:spcAft>
                <a:spcPct val="0"/>
              </a:spcAft>
              <a:defRPr>
                <a:solidFill>
                  <a:schemeClr val="tx1"/>
                </a:solidFill>
                <a:latin typeface="Arial" charset="0"/>
                <a:cs typeface="Arial" charset="0"/>
              </a:defRPr>
            </a:lvl6pPr>
            <a:lvl7pPr marL="2971800" indent="-228600" defTabSz="950913" eaLnBrk="0" fontAlgn="base" hangingPunct="0">
              <a:spcBef>
                <a:spcPct val="0"/>
              </a:spcBef>
              <a:spcAft>
                <a:spcPct val="0"/>
              </a:spcAft>
              <a:defRPr>
                <a:solidFill>
                  <a:schemeClr val="tx1"/>
                </a:solidFill>
                <a:latin typeface="Arial" charset="0"/>
                <a:cs typeface="Arial" charset="0"/>
              </a:defRPr>
            </a:lvl7pPr>
            <a:lvl8pPr marL="3429000" indent="-228600" defTabSz="950913" eaLnBrk="0" fontAlgn="base" hangingPunct="0">
              <a:spcBef>
                <a:spcPct val="0"/>
              </a:spcBef>
              <a:spcAft>
                <a:spcPct val="0"/>
              </a:spcAft>
              <a:defRPr>
                <a:solidFill>
                  <a:schemeClr val="tx1"/>
                </a:solidFill>
                <a:latin typeface="Arial" charset="0"/>
                <a:cs typeface="Arial" charset="0"/>
              </a:defRPr>
            </a:lvl8pPr>
            <a:lvl9pPr marL="3886200" indent="-228600" defTabSz="950913" eaLnBrk="0" fontAlgn="base" hangingPunct="0">
              <a:spcBef>
                <a:spcPct val="0"/>
              </a:spcBef>
              <a:spcAft>
                <a:spcPct val="0"/>
              </a:spcAft>
              <a:defRPr>
                <a:solidFill>
                  <a:schemeClr val="tx1"/>
                </a:solidFill>
                <a:latin typeface="Arial" charset="0"/>
                <a:cs typeface="Arial" charset="0"/>
              </a:defRPr>
            </a:lvl9pPr>
          </a:lstStyle>
          <a:p>
            <a:r>
              <a:rPr lang="en-GB" sz="1400">
                <a:latin typeface="Calibri" pitchFamily="34" charset="0"/>
              </a:rPr>
              <a:t>CS1010 Programming Methodology</a:t>
            </a:r>
          </a:p>
        </p:txBody>
      </p:sp>
      <p:sp>
        <p:nvSpPr>
          <p:cNvPr id="84995" name="Rectangle 2"/>
          <p:cNvSpPr>
            <a:spLocks noGrp="1" noRot="1" noChangeAspect="1" noChangeArrowheads="1" noTextEdit="1"/>
          </p:cNvSpPr>
          <p:nvPr>
            <p:ph type="sldImg"/>
          </p:nvPr>
        </p:nvSpPr>
        <p:spPr>
          <a:xfrm>
            <a:off x="873125" y="738188"/>
            <a:ext cx="4916488" cy="3686175"/>
          </a:xfrm>
          <a:ln/>
        </p:spPr>
      </p:sp>
      <p:sp>
        <p:nvSpPr>
          <p:cNvPr id="849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lIns="95310" tIns="47655" rIns="95310" bIns="47655"/>
          <a:lstStyle/>
          <a:p>
            <a:pPr marL="0" indent="0" eaLnBrk="1" hangingPunct="1">
              <a:buFont typeface="Calibri" pitchFamily="34" charset="0"/>
              <a:buNone/>
              <a:tabLst>
                <a:tab pos="454025" algn="l"/>
                <a:tab pos="1135063" algn="l"/>
                <a:tab pos="1362075" algn="l"/>
              </a:tabLst>
            </a:pPr>
            <a:endParaRPr lang="en-SG" dirty="0" smtClean="0">
              <a:ea typeface="ＭＳ Ｐゴシック" pitchFamily="34" charset="-128"/>
              <a:cs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227013" indent="-227013"/>
            <a:endParaRPr lang="en-SG"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5632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E3180116-8D7B-4A10-A22E-5D3D2C8F0533}" type="slidenum">
              <a:rPr lang="en-GB">
                <a:latin typeface="Times New Roman" pitchFamily="18" charset="0"/>
              </a:rPr>
              <a:pPr/>
              <a:t>4</a:t>
            </a:fld>
            <a:endParaRPr lang="en-GB">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txBox="1">
            <a:spLocks noGrp="1" noChangeArrowheads="1"/>
          </p:cNvSpPr>
          <p:nvPr/>
        </p:nvSpPr>
        <p:spPr bwMode="auto">
          <a:xfrm>
            <a:off x="0" y="0"/>
            <a:ext cx="28876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5310" tIns="47655" rIns="95310" bIns="47655"/>
          <a:lstStyle>
            <a:lvl1pPr defTabSz="950913" eaLnBrk="0" hangingPunct="0">
              <a:defRPr>
                <a:solidFill>
                  <a:schemeClr val="tx1"/>
                </a:solidFill>
                <a:latin typeface="Arial" charset="0"/>
                <a:cs typeface="Arial" charset="0"/>
              </a:defRPr>
            </a:lvl1pPr>
            <a:lvl2pPr marL="742950" indent="-285750" defTabSz="950913" eaLnBrk="0" hangingPunct="0">
              <a:defRPr>
                <a:solidFill>
                  <a:schemeClr val="tx1"/>
                </a:solidFill>
                <a:latin typeface="Arial" charset="0"/>
                <a:cs typeface="Arial" charset="0"/>
              </a:defRPr>
            </a:lvl2pPr>
            <a:lvl3pPr marL="1143000" indent="-228600" defTabSz="950913" eaLnBrk="0" hangingPunct="0">
              <a:defRPr>
                <a:solidFill>
                  <a:schemeClr val="tx1"/>
                </a:solidFill>
                <a:latin typeface="Arial" charset="0"/>
                <a:cs typeface="Arial" charset="0"/>
              </a:defRPr>
            </a:lvl3pPr>
            <a:lvl4pPr marL="1600200" indent="-228600" defTabSz="950913" eaLnBrk="0" hangingPunct="0">
              <a:defRPr>
                <a:solidFill>
                  <a:schemeClr val="tx1"/>
                </a:solidFill>
                <a:latin typeface="Arial" charset="0"/>
                <a:cs typeface="Arial" charset="0"/>
              </a:defRPr>
            </a:lvl4pPr>
            <a:lvl5pPr marL="2057400" indent="-228600" defTabSz="950913" eaLnBrk="0" hangingPunct="0">
              <a:defRPr>
                <a:solidFill>
                  <a:schemeClr val="tx1"/>
                </a:solidFill>
                <a:latin typeface="Arial" charset="0"/>
                <a:cs typeface="Arial" charset="0"/>
              </a:defRPr>
            </a:lvl5pPr>
            <a:lvl6pPr marL="2514600" indent="-228600" defTabSz="950913" eaLnBrk="0" fontAlgn="base" hangingPunct="0">
              <a:spcBef>
                <a:spcPct val="0"/>
              </a:spcBef>
              <a:spcAft>
                <a:spcPct val="0"/>
              </a:spcAft>
              <a:defRPr>
                <a:solidFill>
                  <a:schemeClr val="tx1"/>
                </a:solidFill>
                <a:latin typeface="Arial" charset="0"/>
                <a:cs typeface="Arial" charset="0"/>
              </a:defRPr>
            </a:lvl6pPr>
            <a:lvl7pPr marL="2971800" indent="-228600" defTabSz="950913" eaLnBrk="0" fontAlgn="base" hangingPunct="0">
              <a:spcBef>
                <a:spcPct val="0"/>
              </a:spcBef>
              <a:spcAft>
                <a:spcPct val="0"/>
              </a:spcAft>
              <a:defRPr>
                <a:solidFill>
                  <a:schemeClr val="tx1"/>
                </a:solidFill>
                <a:latin typeface="Arial" charset="0"/>
                <a:cs typeface="Arial" charset="0"/>
              </a:defRPr>
            </a:lvl7pPr>
            <a:lvl8pPr marL="3429000" indent="-228600" defTabSz="950913" eaLnBrk="0" fontAlgn="base" hangingPunct="0">
              <a:spcBef>
                <a:spcPct val="0"/>
              </a:spcBef>
              <a:spcAft>
                <a:spcPct val="0"/>
              </a:spcAft>
              <a:defRPr>
                <a:solidFill>
                  <a:schemeClr val="tx1"/>
                </a:solidFill>
                <a:latin typeface="Arial" charset="0"/>
                <a:cs typeface="Arial" charset="0"/>
              </a:defRPr>
            </a:lvl8pPr>
            <a:lvl9pPr marL="3886200" indent="-228600" defTabSz="950913" eaLnBrk="0" fontAlgn="base" hangingPunct="0">
              <a:spcBef>
                <a:spcPct val="0"/>
              </a:spcBef>
              <a:spcAft>
                <a:spcPct val="0"/>
              </a:spcAft>
              <a:defRPr>
                <a:solidFill>
                  <a:schemeClr val="tx1"/>
                </a:solidFill>
                <a:latin typeface="Arial" charset="0"/>
                <a:cs typeface="Arial" charset="0"/>
              </a:defRPr>
            </a:lvl9pPr>
          </a:lstStyle>
          <a:p>
            <a:r>
              <a:rPr lang="en-GB" sz="1400">
                <a:latin typeface="Calibri" pitchFamily="34" charset="0"/>
              </a:rPr>
              <a:t>CS1010 Programming Methodology</a:t>
            </a:r>
          </a:p>
        </p:txBody>
      </p:sp>
      <p:sp>
        <p:nvSpPr>
          <p:cNvPr id="84995" name="Rectangle 2"/>
          <p:cNvSpPr>
            <a:spLocks noGrp="1" noRot="1" noChangeAspect="1" noChangeArrowheads="1" noTextEdit="1"/>
          </p:cNvSpPr>
          <p:nvPr>
            <p:ph type="sldImg"/>
          </p:nvPr>
        </p:nvSpPr>
        <p:spPr>
          <a:xfrm>
            <a:off x="873125" y="738188"/>
            <a:ext cx="4916488" cy="3686175"/>
          </a:xfrm>
          <a:ln/>
        </p:spPr>
      </p:sp>
      <p:sp>
        <p:nvSpPr>
          <p:cNvPr id="849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lIns="95310" tIns="47655" rIns="95310" bIns="47655"/>
          <a:lstStyle/>
          <a:p>
            <a:pPr marL="0" indent="0" eaLnBrk="1" hangingPunct="1">
              <a:buFont typeface="Calibri" pitchFamily="34" charset="0"/>
              <a:buNone/>
              <a:tabLst>
                <a:tab pos="454025" algn="l"/>
                <a:tab pos="1135063" algn="l"/>
                <a:tab pos="1362075" algn="l"/>
              </a:tabLst>
            </a:pPr>
            <a:endParaRPr lang="en-SG" dirty="0" smtClean="0">
              <a:ea typeface="ＭＳ Ｐゴシック" pitchFamily="34" charset="-128"/>
              <a:cs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txBox="1">
            <a:spLocks noGrp="1" noChangeArrowheads="1"/>
          </p:cNvSpPr>
          <p:nvPr/>
        </p:nvSpPr>
        <p:spPr bwMode="auto">
          <a:xfrm>
            <a:off x="0" y="0"/>
            <a:ext cx="28876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5310" tIns="47655" rIns="95310" bIns="47655"/>
          <a:lstStyle>
            <a:lvl1pPr defTabSz="950913" eaLnBrk="0" hangingPunct="0">
              <a:defRPr>
                <a:solidFill>
                  <a:schemeClr val="tx1"/>
                </a:solidFill>
                <a:latin typeface="Arial" charset="0"/>
                <a:cs typeface="Arial" charset="0"/>
              </a:defRPr>
            </a:lvl1pPr>
            <a:lvl2pPr marL="742950" indent="-285750" defTabSz="950913" eaLnBrk="0" hangingPunct="0">
              <a:defRPr>
                <a:solidFill>
                  <a:schemeClr val="tx1"/>
                </a:solidFill>
                <a:latin typeface="Arial" charset="0"/>
                <a:cs typeface="Arial" charset="0"/>
              </a:defRPr>
            </a:lvl2pPr>
            <a:lvl3pPr marL="1143000" indent="-228600" defTabSz="950913" eaLnBrk="0" hangingPunct="0">
              <a:defRPr>
                <a:solidFill>
                  <a:schemeClr val="tx1"/>
                </a:solidFill>
                <a:latin typeface="Arial" charset="0"/>
                <a:cs typeface="Arial" charset="0"/>
              </a:defRPr>
            </a:lvl3pPr>
            <a:lvl4pPr marL="1600200" indent="-228600" defTabSz="950913" eaLnBrk="0" hangingPunct="0">
              <a:defRPr>
                <a:solidFill>
                  <a:schemeClr val="tx1"/>
                </a:solidFill>
                <a:latin typeface="Arial" charset="0"/>
                <a:cs typeface="Arial" charset="0"/>
              </a:defRPr>
            </a:lvl4pPr>
            <a:lvl5pPr marL="2057400" indent="-228600" defTabSz="950913" eaLnBrk="0" hangingPunct="0">
              <a:defRPr>
                <a:solidFill>
                  <a:schemeClr val="tx1"/>
                </a:solidFill>
                <a:latin typeface="Arial" charset="0"/>
                <a:cs typeface="Arial" charset="0"/>
              </a:defRPr>
            </a:lvl5pPr>
            <a:lvl6pPr marL="2514600" indent="-228600" defTabSz="950913" eaLnBrk="0" fontAlgn="base" hangingPunct="0">
              <a:spcBef>
                <a:spcPct val="0"/>
              </a:spcBef>
              <a:spcAft>
                <a:spcPct val="0"/>
              </a:spcAft>
              <a:defRPr>
                <a:solidFill>
                  <a:schemeClr val="tx1"/>
                </a:solidFill>
                <a:latin typeface="Arial" charset="0"/>
                <a:cs typeface="Arial" charset="0"/>
              </a:defRPr>
            </a:lvl6pPr>
            <a:lvl7pPr marL="2971800" indent="-228600" defTabSz="950913" eaLnBrk="0" fontAlgn="base" hangingPunct="0">
              <a:spcBef>
                <a:spcPct val="0"/>
              </a:spcBef>
              <a:spcAft>
                <a:spcPct val="0"/>
              </a:spcAft>
              <a:defRPr>
                <a:solidFill>
                  <a:schemeClr val="tx1"/>
                </a:solidFill>
                <a:latin typeface="Arial" charset="0"/>
                <a:cs typeface="Arial" charset="0"/>
              </a:defRPr>
            </a:lvl7pPr>
            <a:lvl8pPr marL="3429000" indent="-228600" defTabSz="950913" eaLnBrk="0" fontAlgn="base" hangingPunct="0">
              <a:spcBef>
                <a:spcPct val="0"/>
              </a:spcBef>
              <a:spcAft>
                <a:spcPct val="0"/>
              </a:spcAft>
              <a:defRPr>
                <a:solidFill>
                  <a:schemeClr val="tx1"/>
                </a:solidFill>
                <a:latin typeface="Arial" charset="0"/>
                <a:cs typeface="Arial" charset="0"/>
              </a:defRPr>
            </a:lvl8pPr>
            <a:lvl9pPr marL="3886200" indent="-228600" defTabSz="950913" eaLnBrk="0" fontAlgn="base" hangingPunct="0">
              <a:spcBef>
                <a:spcPct val="0"/>
              </a:spcBef>
              <a:spcAft>
                <a:spcPct val="0"/>
              </a:spcAft>
              <a:defRPr>
                <a:solidFill>
                  <a:schemeClr val="tx1"/>
                </a:solidFill>
                <a:latin typeface="Arial" charset="0"/>
                <a:cs typeface="Arial" charset="0"/>
              </a:defRPr>
            </a:lvl9pPr>
          </a:lstStyle>
          <a:p>
            <a:r>
              <a:rPr lang="en-GB" sz="1400">
                <a:latin typeface="Calibri" pitchFamily="34" charset="0"/>
              </a:rPr>
              <a:t>CS1010 Programming Methodology</a:t>
            </a:r>
          </a:p>
        </p:txBody>
      </p:sp>
      <p:sp>
        <p:nvSpPr>
          <p:cNvPr id="88067" name="Rectangle 2"/>
          <p:cNvSpPr>
            <a:spLocks noGrp="1" noRot="1" noChangeAspect="1" noChangeArrowheads="1" noTextEdit="1"/>
          </p:cNvSpPr>
          <p:nvPr>
            <p:ph type="sldImg"/>
          </p:nvPr>
        </p:nvSpPr>
        <p:spPr>
          <a:xfrm>
            <a:off x="873125" y="738188"/>
            <a:ext cx="4916488" cy="3686175"/>
          </a:xfrm>
          <a:ln/>
        </p:spPr>
      </p:sp>
      <p:sp>
        <p:nvSpPr>
          <p:cNvPr id="880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lIns="95310" tIns="47655" rIns="95310" bIns="47655"/>
          <a:lstStyle/>
          <a:p>
            <a:pPr eaLnBrk="1" hangingPunct="1"/>
            <a:endParaRPr lang="en-SG"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SG" dirty="0" smtClean="0"/>
          </a:p>
        </p:txBody>
      </p:sp>
      <p:sp>
        <p:nvSpPr>
          <p:cNvPr id="4" name="Header Placeholder 3"/>
          <p:cNvSpPr>
            <a:spLocks noGrp="1"/>
          </p:cNvSpPr>
          <p:nvPr>
            <p:ph type="hdr" sz="quarter"/>
          </p:nvPr>
        </p:nvSpPr>
        <p:spPr/>
        <p:txBody>
          <a:bodyPr/>
          <a:lstStyle/>
          <a:p>
            <a:pPr>
              <a:defRPr/>
            </a:pPr>
            <a:r>
              <a:rPr lang="en-US" dirty="0" smtClean="0"/>
              <a:t>CS1010 Programming Methodology</a:t>
            </a:r>
            <a:endParaRPr lang="en-US" dirty="0"/>
          </a:p>
        </p:txBody>
      </p:sp>
      <p:sp>
        <p:nvSpPr>
          <p:cNvPr id="5734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41E47181-DA43-4664-9F06-E3F4B2087E29}" type="slidenum">
              <a:rPr lang="en-GB">
                <a:latin typeface="Times New Roman" pitchFamily="18" charset="0"/>
              </a:rPr>
              <a:pPr/>
              <a:t>5</a:t>
            </a:fld>
            <a:endParaRPr lang="en-GB">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58371"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58372"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556CEC86-ED83-44BC-9877-8B711E7E4C1C}" type="slidenum">
              <a:rPr lang="en-US" sz="1300">
                <a:latin typeface="Times New Roman" pitchFamily="18" charset="0"/>
              </a:rPr>
              <a:pPr algn="r" eaLnBrk="1" hangingPunct="1"/>
              <a:t>6</a:t>
            </a:fld>
            <a:endParaRPr lang="en-US" sz="1300">
              <a:latin typeface="Times New Roman" pitchFamily="18" charset="0"/>
            </a:endParaRPr>
          </a:p>
        </p:txBody>
      </p:sp>
      <p:sp>
        <p:nvSpPr>
          <p:cNvPr id="58373"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58374"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indent="0" eaLnBrk="1" hangingPunct="1">
              <a:buFont typeface="Calibri" pitchFamily="34" charset="0"/>
              <a:buNone/>
              <a:tabLst>
                <a:tab pos="850900" algn="l"/>
                <a:tab pos="1135063" algn="l"/>
                <a:tab pos="1362075" algn="l"/>
              </a:tabLst>
            </a:pPr>
            <a:endParaRPr lang="en-SG" dirty="0" smtClean="0">
              <a:ea typeface="ＭＳ Ｐゴシック" pitchFamily="34" charset="-128"/>
              <a:cs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59395"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59396"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2211590F-DC84-4043-818D-AD43CBE04473}" type="slidenum">
              <a:rPr lang="en-US" sz="1300">
                <a:latin typeface="Times New Roman" pitchFamily="18" charset="0"/>
              </a:rPr>
              <a:pPr algn="r" eaLnBrk="1" hangingPunct="1"/>
              <a:t>7</a:t>
            </a:fld>
            <a:endParaRPr lang="en-US" sz="1300">
              <a:latin typeface="Times New Roman" pitchFamily="18" charset="0"/>
            </a:endParaRPr>
          </a:p>
        </p:txBody>
      </p:sp>
      <p:sp>
        <p:nvSpPr>
          <p:cNvPr id="59397"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59398"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indent="0" eaLnBrk="1" hangingPunct="1">
              <a:buFont typeface="Calibri" pitchFamily="34" charset="0"/>
              <a:buNone/>
              <a:tabLst>
                <a:tab pos="850900" algn="l"/>
                <a:tab pos="1135063" algn="l"/>
                <a:tab pos="1362075" algn="l"/>
              </a:tabLst>
            </a:pPr>
            <a:endParaRPr lang="en-SG" dirty="0" smtClean="0">
              <a:ea typeface="ＭＳ Ｐゴシック" pitchFamily="34" charset="-128"/>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txBox="1">
            <a:spLocks noGrp="1" noChangeArrowheads="1"/>
          </p:cNvSpPr>
          <p:nvPr/>
        </p:nvSpPr>
        <p:spPr bwMode="auto">
          <a:xfrm>
            <a:off x="0" y="0"/>
            <a:ext cx="2886075" cy="492125"/>
          </a:xfrm>
          <a:prstGeom prst="rect">
            <a:avLst/>
          </a:prstGeom>
          <a:noFill/>
          <a:ln w="9525">
            <a:noFill/>
            <a:miter lim="800000"/>
            <a:headEnd/>
            <a:tailEnd/>
          </a:ln>
        </p:spPr>
        <p:txBody>
          <a:bodyPr lIns="95354" tIns="47676" rIns="95354" bIns="47676"/>
          <a:lstStyle/>
          <a:p>
            <a:pPr>
              <a:defRPr/>
            </a:pPr>
            <a:r>
              <a:rPr lang="en-SG" sz="1400" dirty="0">
                <a:latin typeface="+mn-lt"/>
                <a:cs typeface="Arial" pitchFamily="34" charset="0"/>
              </a:rPr>
              <a:t>CS1010 Programming Methodology</a:t>
            </a:r>
          </a:p>
        </p:txBody>
      </p:sp>
      <p:sp>
        <p:nvSpPr>
          <p:cNvPr id="60419" name="Rectangle 6"/>
          <p:cNvSpPr txBox="1">
            <a:spLocks noGrp="1" noChangeArrowheads="1"/>
          </p:cNvSpPr>
          <p:nvPr/>
        </p:nvSpPr>
        <p:spPr bwMode="auto">
          <a:xfrm>
            <a:off x="0"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0420" name="Rectangle 7"/>
          <p:cNvSpPr txBox="1">
            <a:spLocks noGrp="1" noChangeArrowheads="1"/>
          </p:cNvSpPr>
          <p:nvPr/>
        </p:nvSpPr>
        <p:spPr bwMode="auto">
          <a:xfrm>
            <a:off x="3776663" y="934085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54" tIns="47676" rIns="95354" bIns="47676"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26E16878-506A-4EDB-9BED-1FF7975FF46E}" type="slidenum">
              <a:rPr lang="en-US" sz="1300">
                <a:latin typeface="Times New Roman" pitchFamily="18" charset="0"/>
              </a:rPr>
              <a:pPr algn="r" eaLnBrk="1" hangingPunct="1"/>
              <a:t>8</a:t>
            </a:fld>
            <a:endParaRPr lang="en-US" sz="1300">
              <a:latin typeface="Times New Roman" pitchFamily="18" charset="0"/>
            </a:endParaRPr>
          </a:p>
        </p:txBody>
      </p:sp>
      <p:sp>
        <p:nvSpPr>
          <p:cNvPr id="60421" name="Rectangle 2"/>
          <p:cNvSpPr>
            <a:spLocks noGrp="1" noRot="1" noChangeAspect="1" noChangeArrowheads="1" noTextEdit="1"/>
          </p:cNvSpPr>
          <p:nvPr>
            <p:ph type="sldImg"/>
          </p:nvPr>
        </p:nvSpPr>
        <p:spPr>
          <a:xfrm>
            <a:off x="873125" y="738188"/>
            <a:ext cx="4916488" cy="3686175"/>
          </a:xfrm>
          <a:solidFill>
            <a:srgbClr val="FFFFFF"/>
          </a:solidFill>
          <a:ln/>
        </p:spPr>
      </p:sp>
      <p:sp>
        <p:nvSpPr>
          <p:cNvPr id="60422" name="Rectangle 3"/>
          <p:cNvSpPr>
            <a:spLocks noGrp="1" noChangeArrowheads="1"/>
          </p:cNvSpPr>
          <p:nvPr>
            <p:ph type="body" idx="1"/>
          </p:nvPr>
        </p:nvSpPr>
        <p:spPr>
          <a:xfrm>
            <a:off x="887413" y="4670425"/>
            <a:ext cx="4887912" cy="4424363"/>
          </a:xfrm>
          <a:solidFill>
            <a:srgbClr val="FFFFFF"/>
          </a:solidFill>
          <a:ln>
            <a:solidFill>
              <a:srgbClr val="000000"/>
            </a:solidFill>
          </a:ln>
        </p:spPr>
        <p:txBody>
          <a:bodyPr lIns="95354" tIns="47676" rIns="95354" bIns="47676"/>
          <a:lstStyle/>
          <a:p>
            <a:pPr marL="0" indent="0" eaLnBrk="1" hangingPunct="1">
              <a:buFont typeface="Calibri" pitchFamily="34" charset="0"/>
              <a:buNone/>
              <a:tabLst>
                <a:tab pos="850900" algn="l"/>
                <a:tab pos="1135063" algn="l"/>
                <a:tab pos="1362075" algn="l"/>
              </a:tabLst>
            </a:pPr>
            <a:endParaRPr lang="en-US" dirty="0"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en-US" dirty="0" smtClean="0"/>
              <a:t>This is a tough</a:t>
            </a:r>
            <a:r>
              <a:rPr lang="en-US" baseline="0" dirty="0" smtClean="0"/>
              <a:t> exercise and students are given half an hour on this.</a:t>
            </a:r>
            <a:endParaRPr lang="en-SG" dirty="0"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144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fld id="{0443B273-A09F-4EE9-8204-4F3DFD65CBFE}" type="slidenum">
              <a:rPr lang="en-GB">
                <a:latin typeface="Times New Roman" pitchFamily="18" charset="0"/>
              </a:rPr>
              <a:pPr/>
              <a:t>9</a:t>
            </a:fld>
            <a:endParaRPr lang="en-GB">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grpSp>
      </p:grpSp>
      <p:sp>
        <p:nvSpPr>
          <p:cNvPr id="2990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9902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21" name="Footer Placeholder 6"/>
          <p:cNvSpPr>
            <a:spLocks noGrp="1"/>
          </p:cNvSpPr>
          <p:nvPr>
            <p:ph type="ftr" sz="quarter" idx="3"/>
          </p:nvPr>
        </p:nvSpPr>
        <p:spPr>
          <a:xfrm>
            <a:off x="457200" y="6459379"/>
            <a:ext cx="2212465" cy="246221"/>
          </a:xfrm>
          <a:prstGeom prst="rect">
            <a:avLst/>
          </a:prstGeom>
          <a:noFill/>
        </p:spPr>
        <p:txBody>
          <a:bodyPr wrap="square">
            <a:spAutoFit/>
          </a:bodyPr>
          <a:lstStyle/>
          <a:p>
            <a:r>
              <a:rPr lang="en-US" sz="1000" dirty="0" smtClean="0"/>
              <a:t>CS1010 Programming Methodology</a:t>
            </a:r>
          </a:p>
        </p:txBody>
      </p:sp>
      <p:sp>
        <p:nvSpPr>
          <p:cNvPr id="22" name="Slide Number Placeholder 7"/>
          <p:cNvSpPr>
            <a:spLocks noGrp="1"/>
          </p:cNvSpPr>
          <p:nvPr>
            <p:ph type="sldNum" sz="quarter" idx="4"/>
          </p:nvPr>
        </p:nvSpPr>
        <p:spPr>
          <a:xfrm>
            <a:off x="7779180" y="6459379"/>
            <a:ext cx="923651" cy="246221"/>
          </a:xfrm>
          <a:prstGeom prst="rect">
            <a:avLst/>
          </a:prstGeom>
          <a:noFill/>
        </p:spPr>
        <p:txBody>
          <a:bodyPr wrap="square">
            <a:spAutoFit/>
          </a:bodyPr>
          <a:lstStyle>
            <a:lvl1pPr>
              <a:defRPr sz="1000" baseline="0"/>
            </a:lvl1pPr>
          </a:lstStyle>
          <a:p>
            <a:pPr>
              <a:defRPr/>
            </a:pPr>
            <a:r>
              <a:rPr lang="en-US" dirty="0" smtClean="0"/>
              <a:t>Week10 - </a:t>
            </a:r>
            <a:fld id="{D744ECD0-9CB4-48EB-9A4D-0BCA2B3D9F75}" type="slidenum">
              <a:rPr lang="en-US" smtClean="0"/>
              <a:pPr>
                <a:defRPr/>
              </a:pPr>
              <a:t>‹#›</a:t>
            </a:fld>
            <a:endParaRPr lang="en-US" dirty="0"/>
          </a:p>
        </p:txBody>
      </p:sp>
    </p:spTree>
    <p:extLst>
      <p:ext uri="{BB962C8B-B14F-4D97-AF65-F5344CB8AC3E}">
        <p14:creationId xmlns:p14="http://schemas.microsoft.com/office/powerpoint/2010/main" val="25052458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6860"/>
            <a:ext cx="8229600" cy="808894"/>
          </a:xfrm>
        </p:spPr>
        <p:txBody>
          <a:bodyPr/>
          <a:lstStyle>
            <a:lvl1pPr>
              <a:defRPr sz="4000">
                <a:solidFill>
                  <a:srgbClr val="9933FF"/>
                </a:solidFill>
                <a:latin typeface="Garamond"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495800"/>
          </a:xfrm>
        </p:spPr>
        <p:txBody>
          <a:bodyPr/>
          <a:lstStyle>
            <a:lvl1pPr>
              <a:defRPr sz="2400">
                <a:solidFill>
                  <a:srgbClr val="0000FF"/>
                </a:solidFill>
              </a:defRPr>
            </a:lvl1pPr>
            <a:lvl2pPr marL="742950" indent="-285750">
              <a:buFont typeface="Wingdings" pitchFamily="2" charset="2"/>
              <a:buChar char="q"/>
              <a:defRPr sz="2000"/>
            </a:lvl2pPr>
            <a:lvl3pPr>
              <a:defRPr sz="1800"/>
            </a:lvl3pPr>
            <a:lvl4pPr marL="1600200" indent="-228600">
              <a:buFont typeface="Wingdings" pitchFamily="2" charset="2"/>
              <a:buChar char="q"/>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6"/>
          <p:cNvSpPr>
            <a:spLocks noGrp="1"/>
          </p:cNvSpPr>
          <p:nvPr>
            <p:ph type="ftr" sz="quarter" idx="3"/>
          </p:nvPr>
        </p:nvSpPr>
        <p:spPr>
          <a:xfrm>
            <a:off x="457200" y="6459379"/>
            <a:ext cx="2212465" cy="246221"/>
          </a:xfrm>
          <a:prstGeom prst="rect">
            <a:avLst/>
          </a:prstGeom>
          <a:noFill/>
        </p:spPr>
        <p:txBody>
          <a:bodyPr wrap="square">
            <a:spAutoFit/>
          </a:bodyPr>
          <a:lstStyle/>
          <a:p>
            <a:r>
              <a:rPr lang="en-US" sz="1000" dirty="0" smtClean="0"/>
              <a:t>CS1010 Programming Methodology</a:t>
            </a:r>
          </a:p>
        </p:txBody>
      </p:sp>
      <p:sp>
        <p:nvSpPr>
          <p:cNvPr id="8" name="Slide Number Placeholder 7"/>
          <p:cNvSpPr>
            <a:spLocks noGrp="1"/>
          </p:cNvSpPr>
          <p:nvPr>
            <p:ph type="sldNum" sz="quarter" idx="4"/>
          </p:nvPr>
        </p:nvSpPr>
        <p:spPr>
          <a:xfrm>
            <a:off x="7779180" y="6459379"/>
            <a:ext cx="923651" cy="246221"/>
          </a:xfrm>
          <a:prstGeom prst="rect">
            <a:avLst/>
          </a:prstGeom>
          <a:noFill/>
        </p:spPr>
        <p:txBody>
          <a:bodyPr wrap="square">
            <a:spAutoFit/>
          </a:bodyPr>
          <a:lstStyle>
            <a:lvl1pPr>
              <a:defRPr sz="1000" baseline="0"/>
            </a:lvl1pPr>
          </a:lstStyle>
          <a:p>
            <a:pPr>
              <a:defRPr/>
            </a:pPr>
            <a:r>
              <a:rPr lang="en-US" dirty="0" smtClean="0"/>
              <a:t>Week10 - </a:t>
            </a:r>
            <a:fld id="{D744ECD0-9CB4-48EB-9A4D-0BCA2B3D9F75}" type="slidenum">
              <a:rPr lang="en-US" smtClean="0"/>
              <a:pPr>
                <a:defRPr/>
              </a:pPr>
              <a:t>‹#›</a:t>
            </a:fld>
            <a:endParaRPr lang="en-US" dirty="0"/>
          </a:p>
        </p:txBody>
      </p:sp>
    </p:spTree>
    <p:extLst>
      <p:ext uri="{BB962C8B-B14F-4D97-AF65-F5344CB8AC3E}">
        <p14:creationId xmlns:p14="http://schemas.microsoft.com/office/powerpoint/2010/main" val="593788975"/>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0"/>
            <a:ext cx="9144000" cy="546100"/>
            <a:chOff x="0" y="0"/>
            <a:chExt cx="5760" cy="344"/>
          </a:xfrm>
        </p:grpSpPr>
        <p:sp>
          <p:nvSpPr>
            <p:cNvPr id="2979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endParaRPr>
            </a:p>
          </p:txBody>
        </p:sp>
        <p:sp>
          <p:nvSpPr>
            <p:cNvPr id="2979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Footer Placeholder 6"/>
          <p:cNvSpPr>
            <a:spLocks noGrp="1"/>
          </p:cNvSpPr>
          <p:nvPr>
            <p:ph type="ftr" sz="quarter" idx="3"/>
          </p:nvPr>
        </p:nvSpPr>
        <p:spPr>
          <a:xfrm>
            <a:off x="457200" y="6459379"/>
            <a:ext cx="2212465" cy="246221"/>
          </a:xfrm>
          <a:prstGeom prst="rect">
            <a:avLst/>
          </a:prstGeom>
          <a:noFill/>
        </p:spPr>
        <p:txBody>
          <a:bodyPr wrap="square">
            <a:spAutoFit/>
          </a:bodyPr>
          <a:lstStyle/>
          <a:p>
            <a:r>
              <a:rPr lang="en-US" sz="1000" dirty="0" smtClean="0"/>
              <a:t>CS1010 Programming Methodology</a:t>
            </a:r>
          </a:p>
        </p:txBody>
      </p:sp>
      <p:sp>
        <p:nvSpPr>
          <p:cNvPr id="18" name="Slide Number Placeholder 7"/>
          <p:cNvSpPr>
            <a:spLocks noGrp="1"/>
          </p:cNvSpPr>
          <p:nvPr>
            <p:ph type="sldNum" sz="quarter" idx="4"/>
          </p:nvPr>
        </p:nvSpPr>
        <p:spPr>
          <a:xfrm>
            <a:off x="7779180" y="6459379"/>
            <a:ext cx="923651" cy="246221"/>
          </a:xfrm>
          <a:prstGeom prst="rect">
            <a:avLst/>
          </a:prstGeom>
          <a:noFill/>
        </p:spPr>
        <p:txBody>
          <a:bodyPr wrap="square">
            <a:spAutoFit/>
          </a:bodyPr>
          <a:lstStyle>
            <a:lvl1pPr>
              <a:defRPr sz="1000" baseline="0"/>
            </a:lvl1pPr>
          </a:lstStyle>
          <a:p>
            <a:pPr>
              <a:defRPr/>
            </a:pPr>
            <a:r>
              <a:rPr lang="en-US" dirty="0" smtClean="0"/>
              <a:t>Week10 - </a:t>
            </a:r>
            <a:fld id="{D744ECD0-9CB4-48EB-9A4D-0BCA2B3D9F75}" type="slidenum">
              <a:rPr lang="en-US" smtClean="0"/>
              <a:pPr>
                <a:defRPr/>
              </a:pPr>
              <a:t>‹#›</a:t>
            </a:fld>
            <a:endParaRPr lang="en-US" dirty="0"/>
          </a:p>
        </p:txBody>
      </p:sp>
    </p:spTree>
    <p:extLst>
      <p:ext uri="{BB962C8B-B14F-4D97-AF65-F5344CB8AC3E}">
        <p14:creationId xmlns:p14="http://schemas.microsoft.com/office/powerpoint/2010/main" val="3651483444"/>
      </p:ext>
    </p:extLst>
  </p:cSld>
  <p:clrMap bg1="lt1" tx1="dk1" bg2="lt2" tx2="dk2" accent1="accent1" accent2="accent2" accent3="accent3" accent4="accent4" accent5="accent5" accent6="accent6" hlink="hlink" folHlink="folHlink"/>
  <p:sldLayoutIdLst>
    <p:sldLayoutId id="2147484770" r:id="rId1"/>
    <p:sldLayoutId id="2147484771" r:id="rId2"/>
  </p:sldLayoutIdLst>
  <p:transition/>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q"/>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sorting-algorithms.com/"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www.youtube.com/watch?v=lyZQPjUT5B4" TargetMode="External"/><Relationship Id="rId4" Type="http://schemas.openxmlformats.org/officeDocument/2006/relationships/hyperlink" Target="http://www.cs.ubc.ca/~harrison/Java/sorting-demo.html"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417744" y="2170093"/>
            <a:ext cx="8153400" cy="1908215"/>
          </a:xfrm>
        </p:spPr>
        <p:txBody>
          <a:bodyPr>
            <a:spAutoFit/>
          </a:bodyPr>
          <a:lstStyle/>
          <a:p>
            <a:pPr algn="ctr" eaLnBrk="1" hangingPunct="1"/>
            <a:r>
              <a:rPr lang="en-GB" sz="3600" b="1" dirty="0">
                <a:solidFill>
                  <a:srgbClr val="C00000"/>
                </a:solidFill>
              </a:rPr>
              <a:t>CS1010: Programming Methodology</a:t>
            </a:r>
            <a:br>
              <a:rPr lang="en-GB" sz="3600" b="1" dirty="0">
                <a:solidFill>
                  <a:srgbClr val="C00000"/>
                </a:solidFill>
              </a:rPr>
            </a:br>
            <a:r>
              <a:rPr lang="en-GB" sz="5400" b="1" dirty="0">
                <a:solidFill>
                  <a:srgbClr val="C00000"/>
                </a:solidFill>
              </a:rPr>
              <a:t/>
            </a:r>
            <a:br>
              <a:rPr lang="en-GB" sz="5400" b="1" dirty="0">
                <a:solidFill>
                  <a:srgbClr val="C00000"/>
                </a:solidFill>
              </a:rPr>
            </a:br>
            <a:r>
              <a:rPr lang="en-GB" sz="2800" b="1" dirty="0">
                <a:solidFill>
                  <a:schemeClr val="bg1"/>
                </a:solidFill>
              </a:rPr>
              <a:t>Lecture </a:t>
            </a:r>
            <a:r>
              <a:rPr lang="en-GB" sz="2800" b="1" dirty="0" smtClean="0">
                <a:solidFill>
                  <a:schemeClr val="bg1"/>
                </a:solidFill>
              </a:rPr>
              <a:t>10: Searching and Sorting</a:t>
            </a:r>
            <a:endParaRPr lang="en-GB" sz="2800" b="1" dirty="0" smtClean="0">
              <a:solidFill>
                <a:srgbClr val="C00000"/>
              </a:solidFill>
            </a:endParaRPr>
          </a:p>
        </p:txBody>
      </p:sp>
      <p:pic>
        <p:nvPicPr>
          <p:cNvPr id="7" name="Picture 2" descr="C:\modules\CG1101\admin\CoBrand-DepOfComputerScienc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5334000"/>
            <a:ext cx="3657600" cy="8339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3"/>
          <p:cNvSpPr txBox="1">
            <a:spLocks/>
          </p:cNvSpPr>
          <p:nvPr/>
        </p:nvSpPr>
        <p:spPr bwMode="auto">
          <a:xfrm>
            <a:off x="455490" y="5284284"/>
            <a:ext cx="1814920"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smtClean="0">
                <a:solidFill>
                  <a:schemeClr val="tx1"/>
                </a:solidFill>
              </a:rPr>
              <a:t>Skeleton:</a:t>
            </a:r>
          </a:p>
        </p:txBody>
      </p:sp>
      <p:sp>
        <p:nvSpPr>
          <p:cNvPr id="16" name="TextBox 15"/>
          <p:cNvSpPr txBox="1"/>
          <p:nvPr/>
        </p:nvSpPr>
        <p:spPr>
          <a:xfrm>
            <a:off x="490806" y="1857375"/>
            <a:ext cx="3146247" cy="3293209"/>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pPr eaLnBrk="1" hangingPunct="1"/>
            <a:r>
              <a:rPr lang="en-US" dirty="0">
                <a:solidFill>
                  <a:srgbClr val="000000"/>
                </a:solidFill>
              </a:rPr>
              <a:t>Enter 5 players’ info:</a:t>
            </a:r>
          </a:p>
          <a:p>
            <a:pPr eaLnBrk="1" hangingPunct="1"/>
            <a:r>
              <a:rPr lang="en-US" dirty="0">
                <a:solidFill>
                  <a:srgbClr val="0000FF"/>
                </a:solidFill>
              </a:rPr>
              <a:t>Alvin 23 M</a:t>
            </a:r>
          </a:p>
          <a:p>
            <a:pPr eaLnBrk="1" hangingPunct="1"/>
            <a:r>
              <a:rPr lang="en-US" dirty="0">
                <a:solidFill>
                  <a:srgbClr val="0000FF"/>
                </a:solidFill>
              </a:rPr>
              <a:t>Byron 21 M</a:t>
            </a:r>
          </a:p>
          <a:p>
            <a:pPr eaLnBrk="1" hangingPunct="1"/>
            <a:r>
              <a:rPr lang="en-US" dirty="0">
                <a:solidFill>
                  <a:srgbClr val="0000FF"/>
                </a:solidFill>
              </a:rPr>
              <a:t>May 19 F</a:t>
            </a:r>
          </a:p>
          <a:p>
            <a:pPr eaLnBrk="1" hangingPunct="1"/>
            <a:r>
              <a:rPr lang="en-US" dirty="0">
                <a:solidFill>
                  <a:srgbClr val="0000FF"/>
                </a:solidFill>
              </a:rPr>
              <a:t>June 21 F</a:t>
            </a:r>
          </a:p>
          <a:p>
            <a:pPr eaLnBrk="1" hangingPunct="1"/>
            <a:r>
              <a:rPr lang="en-US" dirty="0">
                <a:solidFill>
                  <a:srgbClr val="0000FF"/>
                </a:solidFill>
              </a:rPr>
              <a:t>Jupiter 22 M</a:t>
            </a:r>
          </a:p>
          <a:p>
            <a:pPr eaLnBrk="1" hangingPunct="1"/>
            <a:r>
              <a:rPr lang="en-US" dirty="0"/>
              <a:t>The list of </a:t>
            </a:r>
            <a:r>
              <a:rPr lang="en-US"/>
              <a:t>players </a:t>
            </a:r>
            <a:r>
              <a:rPr lang="en-US" smtClean="0"/>
              <a:t>is:</a:t>
            </a:r>
            <a:endParaRPr lang="en-US" dirty="0"/>
          </a:p>
          <a:p>
            <a:pPr eaLnBrk="1" hangingPunct="1"/>
            <a:r>
              <a:rPr lang="en-US" dirty="0"/>
              <a:t>Name	Age	Gender</a:t>
            </a:r>
          </a:p>
          <a:p>
            <a:pPr eaLnBrk="1" hangingPunct="1"/>
            <a:r>
              <a:rPr lang="en-US" dirty="0"/>
              <a:t>Alvin	23	M</a:t>
            </a:r>
          </a:p>
          <a:p>
            <a:pPr eaLnBrk="1" hangingPunct="1"/>
            <a:r>
              <a:rPr lang="en-US" dirty="0"/>
              <a:t>Byron	21	M</a:t>
            </a:r>
          </a:p>
          <a:p>
            <a:pPr eaLnBrk="1" hangingPunct="1"/>
            <a:r>
              <a:rPr lang="en-US" dirty="0"/>
              <a:t>May	19	F</a:t>
            </a:r>
          </a:p>
          <a:p>
            <a:pPr eaLnBrk="1" hangingPunct="1"/>
            <a:r>
              <a:rPr lang="en-US" dirty="0"/>
              <a:t>June	21	F</a:t>
            </a:r>
          </a:p>
          <a:p>
            <a:pPr eaLnBrk="1" hangingPunct="1"/>
            <a:r>
              <a:rPr lang="en-US" dirty="0"/>
              <a:t>Jupiter	22	M</a:t>
            </a:r>
            <a:endParaRPr lang="en-SG" dirty="0"/>
          </a:p>
        </p:txBody>
      </p:sp>
      <p:sp>
        <p:nvSpPr>
          <p:cNvPr id="5" name="Title 4"/>
          <p:cNvSpPr>
            <a:spLocks noGrp="1"/>
          </p:cNvSpPr>
          <p:nvPr>
            <p:ph type="title"/>
          </p:nvPr>
        </p:nvSpPr>
        <p:spPr/>
        <p:txBody>
          <a:bodyPr/>
          <a:lstStyle/>
          <a:p>
            <a:r>
              <a:rPr lang="en-GB" dirty="0" smtClean="0"/>
              <a:t>Ex </a:t>
            </a:r>
            <a:r>
              <a:rPr lang="en-GB" dirty="0"/>
              <a:t>#1: Compatible Teammate (</a:t>
            </a:r>
            <a:r>
              <a:rPr lang="en-GB" dirty="0" smtClean="0"/>
              <a:t>2/5)</a:t>
            </a:r>
            <a:endParaRPr lang="en-SG" dirty="0"/>
          </a:p>
        </p:txBody>
      </p:sp>
      <p:sp>
        <p:nvSpPr>
          <p:cNvPr id="17" name="TextBox 16"/>
          <p:cNvSpPr txBox="1"/>
          <p:nvPr/>
        </p:nvSpPr>
        <p:spPr>
          <a:xfrm>
            <a:off x="3891589" y="1857375"/>
            <a:ext cx="4985284" cy="584775"/>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pPr eaLnBrk="1" hangingPunct="1"/>
            <a:r>
              <a:rPr lang="en-US" dirty="0">
                <a:solidFill>
                  <a:srgbClr val="000000"/>
                </a:solidFill>
              </a:rPr>
              <a:t>Enter a player's name: </a:t>
            </a:r>
            <a:r>
              <a:rPr lang="en-US" dirty="0">
                <a:solidFill>
                  <a:srgbClr val="0000FF"/>
                </a:solidFill>
              </a:rPr>
              <a:t>Byron</a:t>
            </a:r>
          </a:p>
          <a:p>
            <a:pPr eaLnBrk="1" hangingPunct="1"/>
            <a:r>
              <a:rPr lang="en-US" dirty="0" smtClean="0"/>
              <a:t>Byron's </a:t>
            </a:r>
            <a:r>
              <a:rPr lang="en-US" dirty="0"/>
              <a:t>compatible teammate is June</a:t>
            </a:r>
            <a:r>
              <a:rPr lang="en-US" dirty="0" smtClean="0"/>
              <a:t>.</a:t>
            </a:r>
            <a:endParaRPr lang="en-SG" dirty="0"/>
          </a:p>
        </p:txBody>
      </p:sp>
      <p:grpSp>
        <p:nvGrpSpPr>
          <p:cNvPr id="11" name="Group 10"/>
          <p:cNvGrpSpPr/>
          <p:nvPr/>
        </p:nvGrpSpPr>
        <p:grpSpPr>
          <a:xfrm>
            <a:off x="3842376" y="2718415"/>
            <a:ext cx="5034497" cy="954663"/>
            <a:chOff x="3986212" y="2841703"/>
            <a:chExt cx="5034497" cy="954663"/>
          </a:xfrm>
        </p:grpSpPr>
        <p:sp>
          <p:nvSpPr>
            <p:cNvPr id="19" name="TextBox 18"/>
            <p:cNvSpPr txBox="1"/>
            <p:nvPr/>
          </p:nvSpPr>
          <p:spPr>
            <a:xfrm>
              <a:off x="4035424" y="3211591"/>
              <a:ext cx="4985285" cy="584775"/>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pPr eaLnBrk="1" hangingPunct="1"/>
              <a:r>
                <a:rPr lang="en-US" dirty="0">
                  <a:solidFill>
                    <a:srgbClr val="000000"/>
                  </a:solidFill>
                </a:rPr>
                <a:t>Enter a player's name: </a:t>
              </a:r>
              <a:r>
                <a:rPr lang="en-US" dirty="0">
                  <a:solidFill>
                    <a:srgbClr val="0000FF"/>
                  </a:solidFill>
                </a:rPr>
                <a:t>Alvin</a:t>
              </a:r>
            </a:p>
            <a:p>
              <a:pPr eaLnBrk="1" hangingPunct="1"/>
              <a:r>
                <a:rPr lang="en-US" dirty="0"/>
                <a:t>Sorry, </a:t>
              </a:r>
              <a:r>
                <a:rPr lang="en-US" dirty="0" smtClean="0"/>
                <a:t>can't </a:t>
              </a:r>
              <a:r>
                <a:rPr lang="en-US" dirty="0"/>
                <a:t>find a teammate for Alvin!</a:t>
              </a:r>
              <a:endParaRPr lang="en-SG" dirty="0"/>
            </a:p>
          </p:txBody>
        </p:sp>
        <p:sp>
          <p:nvSpPr>
            <p:cNvPr id="18" name="TextBox 17"/>
            <p:cNvSpPr txBox="1"/>
            <p:nvPr/>
          </p:nvSpPr>
          <p:spPr>
            <a:xfrm>
              <a:off x="3986212" y="2841703"/>
              <a:ext cx="528638" cy="369888"/>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i="1" smtClean="0">
                  <a:solidFill>
                    <a:srgbClr val="000000"/>
                  </a:solidFill>
                </a:rPr>
                <a:t>or</a:t>
              </a:r>
              <a:endParaRPr lang="en-SG" i="1" smtClean="0">
                <a:solidFill>
                  <a:srgbClr val="000000"/>
                </a:solidFill>
              </a:endParaRPr>
            </a:p>
          </p:txBody>
        </p:sp>
      </p:grpSp>
      <p:sp>
        <p:nvSpPr>
          <p:cNvPr id="20" name="Content Placeholder 3"/>
          <p:cNvSpPr txBox="1">
            <a:spLocks/>
          </p:cNvSpPr>
          <p:nvPr/>
        </p:nvSpPr>
        <p:spPr bwMode="auto">
          <a:xfrm>
            <a:off x="457200" y="1371600"/>
            <a:ext cx="2345514"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smtClean="0">
                <a:solidFill>
                  <a:schemeClr val="tx1"/>
                </a:solidFill>
              </a:rPr>
              <a:t>Sample runs:</a:t>
            </a:r>
            <a:endParaRPr lang="en-SG" dirty="0">
              <a:solidFill>
                <a:srgbClr val="9933FF"/>
              </a:solidFill>
            </a:endParaRPr>
          </a:p>
        </p:txBody>
      </p:sp>
      <p:grpSp>
        <p:nvGrpSpPr>
          <p:cNvPr id="22" name="Group 21"/>
          <p:cNvGrpSpPr/>
          <p:nvPr/>
        </p:nvGrpSpPr>
        <p:grpSpPr>
          <a:xfrm>
            <a:off x="3840666" y="4052325"/>
            <a:ext cx="5036207" cy="954663"/>
            <a:chOff x="3986212" y="2841703"/>
            <a:chExt cx="5036207" cy="954663"/>
          </a:xfrm>
        </p:grpSpPr>
        <p:sp>
          <p:nvSpPr>
            <p:cNvPr id="24" name="TextBox 23"/>
            <p:cNvSpPr txBox="1"/>
            <p:nvPr/>
          </p:nvSpPr>
          <p:spPr>
            <a:xfrm>
              <a:off x="4035425" y="3211591"/>
              <a:ext cx="4986994" cy="584775"/>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pPr eaLnBrk="1" hangingPunct="1"/>
              <a:r>
                <a:rPr lang="en-US" dirty="0">
                  <a:solidFill>
                    <a:srgbClr val="000000"/>
                  </a:solidFill>
                </a:rPr>
                <a:t>Enter a player's name: </a:t>
              </a:r>
              <a:r>
                <a:rPr lang="en-US" dirty="0">
                  <a:solidFill>
                    <a:srgbClr val="0000FF"/>
                  </a:solidFill>
                </a:rPr>
                <a:t>John</a:t>
              </a:r>
            </a:p>
            <a:p>
              <a:pPr eaLnBrk="1" hangingPunct="1"/>
              <a:r>
                <a:rPr lang="en-US" dirty="0"/>
                <a:t>No such player John.</a:t>
              </a:r>
              <a:endParaRPr lang="en-SG" dirty="0"/>
            </a:p>
          </p:txBody>
        </p:sp>
        <p:sp>
          <p:nvSpPr>
            <p:cNvPr id="23" name="TextBox 22"/>
            <p:cNvSpPr txBox="1"/>
            <p:nvPr/>
          </p:nvSpPr>
          <p:spPr>
            <a:xfrm>
              <a:off x="3986212" y="2841703"/>
              <a:ext cx="528638" cy="369888"/>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i="1" smtClean="0">
                  <a:solidFill>
                    <a:srgbClr val="000000"/>
                  </a:solidFill>
                </a:rPr>
                <a:t>or</a:t>
              </a:r>
              <a:endParaRPr lang="en-SG" i="1" smtClean="0">
                <a:solidFill>
                  <a:srgbClr val="000000"/>
                </a:solidFill>
              </a:endParaRPr>
            </a:p>
          </p:txBody>
        </p:sp>
      </p:grpSp>
      <p:sp>
        <p:nvSpPr>
          <p:cNvPr id="25" name="TextBox 16"/>
          <p:cNvSpPr txBox="1"/>
          <p:nvPr/>
        </p:nvSpPr>
        <p:spPr>
          <a:xfrm>
            <a:off x="2541690" y="5358649"/>
            <a:ext cx="4934875" cy="338554"/>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2000">
                <a:cs typeface="Courier New" pitchFamily="49" charset="0"/>
              </a:defRPr>
            </a:lvl1pPr>
          </a:lstStyle>
          <a:p>
            <a:r>
              <a:rPr lang="en-US" sz="1600" b="1" dirty="0" err="1">
                <a:latin typeface="Courier New" pitchFamily="49" charset="0"/>
              </a:rPr>
              <a:t>cp</a:t>
            </a:r>
            <a:r>
              <a:rPr lang="en-US" sz="1600" b="1" dirty="0">
                <a:latin typeface="Courier New" pitchFamily="49" charset="0"/>
              </a:rPr>
              <a:t> </a:t>
            </a:r>
            <a:r>
              <a:rPr lang="en-US" sz="1600" b="1" dirty="0" smtClean="0">
                <a:latin typeface="Courier New" pitchFamily="49" charset="0"/>
              </a:rPr>
              <a:t>~cs1010/lecture/</a:t>
            </a:r>
            <a:r>
              <a:rPr lang="en-GB" sz="1600" b="1" dirty="0" smtClean="0">
                <a:latin typeface="Courier New" pitchFamily="49" charset="0"/>
              </a:rPr>
              <a:t>Week10_TeamMate.c</a:t>
            </a:r>
            <a:r>
              <a:rPr lang="en-US" sz="1600" b="1" dirty="0" smtClean="0">
                <a:latin typeface="Courier New" pitchFamily="49" charset="0"/>
              </a:rPr>
              <a:t> </a:t>
            </a:r>
            <a:r>
              <a:rPr lang="en-US" sz="1600" b="1" dirty="0">
                <a:latin typeface="Courier New" pitchFamily="49" charset="0"/>
              </a:rPr>
              <a:t>.</a:t>
            </a:r>
          </a:p>
        </p:txBody>
      </p:sp>
      <p:sp>
        <p:nvSpPr>
          <p:cNvPr id="6" name="Footer Placeholder 5"/>
          <p:cNvSpPr>
            <a:spLocks noGrp="1"/>
          </p:cNvSpPr>
          <p:nvPr>
            <p:ph type="ftr" sz="quarter" idx="3"/>
          </p:nvPr>
        </p:nvSpPr>
        <p:spPr/>
        <p:txBody>
          <a:bodyPr/>
          <a:lstStyle/>
          <a:p>
            <a:r>
              <a:rPr lang="en-US" sz="1000" smtClean="0"/>
              <a:t>CS1010 Programming Methodology</a:t>
            </a:r>
            <a:endParaRPr lang="en-US" sz="1000" dirty="0" smtClean="0"/>
          </a:p>
        </p:txBody>
      </p:sp>
      <p:sp>
        <p:nvSpPr>
          <p:cNvPr id="7" name="Slide Number Placeholder 6"/>
          <p:cNvSpPr>
            <a:spLocks noGrp="1"/>
          </p:cNvSpPr>
          <p:nvPr>
            <p:ph type="sldNum" sz="quarter" idx="4"/>
          </p:nvPr>
        </p:nvSpPr>
        <p:spPr/>
        <p:txBody>
          <a:bodyPr/>
          <a:lstStyle/>
          <a:p>
            <a:pPr>
              <a:defRPr/>
            </a:pPr>
            <a:r>
              <a:rPr lang="en-US" smtClean="0"/>
              <a:t>Week10 - </a:t>
            </a:r>
            <a:fld id="{D744ECD0-9CB4-48EB-9A4D-0BCA2B3D9F75}" type="slidenum">
              <a:rPr lang="en-US" smtClean="0"/>
              <a:pPr>
                <a:defRPr/>
              </a:pPr>
              <a:t>10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7"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bwMode="auto">
          <a:xfrm>
            <a:off x="544524" y="1212045"/>
            <a:ext cx="8032968" cy="5170646"/>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eaLnBrk="1" hangingPunct="1"/>
            <a:r>
              <a:rPr lang="en-US" sz="1500" b="1" dirty="0" err="1">
                <a:solidFill>
                  <a:srgbClr val="0000FF"/>
                </a:solidFill>
                <a:latin typeface="Courier New" pitchFamily="49" charset="0"/>
                <a:cs typeface="Courier New" pitchFamily="49" charset="0"/>
              </a:rPr>
              <a:t>int</a:t>
            </a:r>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main(</a:t>
            </a:r>
            <a:r>
              <a:rPr lang="en-US" sz="1500" b="1" dirty="0" smtClean="0">
                <a:solidFill>
                  <a:srgbClr val="0000FF"/>
                </a:solidFill>
                <a:latin typeface="Courier New" pitchFamily="49" charset="0"/>
                <a:cs typeface="Courier New" pitchFamily="49" charset="0"/>
              </a:rPr>
              <a:t>void</a:t>
            </a:r>
            <a:r>
              <a:rPr lang="en-US" sz="1500" b="1" dirty="0" smtClean="0">
                <a:solidFill>
                  <a:srgbClr val="000000"/>
                </a:solidFill>
                <a:latin typeface="Courier New" pitchFamily="49" charset="0"/>
                <a:cs typeface="Courier New" pitchFamily="49" charset="0"/>
              </a:rPr>
              <a:t>) {</a:t>
            </a:r>
            <a:endParaRPr lang="en-US" sz="1500" b="1" dirty="0">
              <a:solidFill>
                <a:srgbClr val="000000"/>
              </a:solidFill>
              <a:latin typeface="Courier New" pitchFamily="49" charset="0"/>
              <a:cs typeface="Courier New" pitchFamily="49" charset="0"/>
            </a:endParaRPr>
          </a:p>
          <a:p>
            <a:pPr eaLnBrk="1" hangingPunct="1"/>
            <a:r>
              <a:rPr lang="en-US" sz="1500" b="1" dirty="0" smtClean="0">
                <a:solidFill>
                  <a:srgbClr val="000000"/>
                </a:solidFill>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char</a:t>
            </a:r>
            <a:r>
              <a:rPr lang="en-US" sz="1500" b="1" dirty="0" smtClean="0">
                <a:solidFill>
                  <a:srgbClr val="000000"/>
                </a:solidFill>
                <a:latin typeface="Courier New" pitchFamily="49" charset="0"/>
                <a:cs typeface="Courier New" pitchFamily="49" charset="0"/>
              </a:rPr>
              <a:t> names[NUM_PLAYER][</a:t>
            </a:r>
            <a:r>
              <a:rPr lang="en-US" sz="1500" b="1" dirty="0">
                <a:solidFill>
                  <a:srgbClr val="000000"/>
                </a:solidFill>
                <a:latin typeface="Courier New" pitchFamily="49" charset="0"/>
                <a:cs typeface="Courier New" pitchFamily="49" charset="0"/>
              </a:rPr>
              <a:t>NAME_LE</a:t>
            </a:r>
            <a:r>
              <a:rPr lang="en-US" sz="1500" b="1" dirty="0" smtClean="0">
                <a:solidFill>
                  <a:srgbClr val="000000"/>
                </a:solidFill>
                <a:latin typeface="Courier New" pitchFamily="49" charset="0"/>
                <a:cs typeface="Courier New" pitchFamily="49" charset="0"/>
              </a:rPr>
              <a:t>+</a:t>
            </a:r>
            <a:r>
              <a:rPr lang="en-US" sz="1500" b="1" dirty="0" smtClean="0">
                <a:solidFill>
                  <a:srgbClr val="006600"/>
                </a:solidFill>
                <a:latin typeface="Courier New" pitchFamily="49" charset="0"/>
                <a:cs typeface="Courier New" pitchFamily="49" charset="0"/>
              </a:rPr>
              <a:t>1</a:t>
            </a:r>
            <a:r>
              <a:rPr lang="en-US" sz="1500" b="1" dirty="0">
                <a:solidFill>
                  <a:srgbClr val="000000"/>
                </a:solidFill>
                <a:latin typeface="Courier New" pitchFamily="49" charset="0"/>
                <a:cs typeface="Courier New" pitchFamily="49" charset="0"/>
              </a:rPr>
              <a:t>];</a:t>
            </a:r>
          </a:p>
          <a:p>
            <a:pPr eaLnBrk="1" hangingPunct="1"/>
            <a:r>
              <a:rPr lang="en-US" sz="1500" b="1" dirty="0" smtClean="0">
                <a:solidFill>
                  <a:srgbClr val="000000"/>
                </a:solidFill>
                <a:latin typeface="Courier New" pitchFamily="49" charset="0"/>
                <a:cs typeface="Courier New" pitchFamily="49" charset="0"/>
              </a:rPr>
              <a:t>   </a:t>
            </a:r>
            <a:r>
              <a:rPr lang="en-US" sz="1500" b="1" dirty="0" err="1" smtClean="0">
                <a:solidFill>
                  <a:srgbClr val="0000FF"/>
                </a:solidFill>
                <a:latin typeface="Courier New" pitchFamily="49" charset="0"/>
                <a:cs typeface="Courier New" pitchFamily="49" charset="0"/>
              </a:rPr>
              <a:t>int</a:t>
            </a:r>
            <a:r>
              <a:rPr lang="en-US" sz="1500" b="1" dirty="0" smtClean="0">
                <a:solidFill>
                  <a:srgbClr val="000000"/>
                </a:solidFill>
                <a:latin typeface="Courier New" pitchFamily="49" charset="0"/>
                <a:cs typeface="Courier New" pitchFamily="49" charset="0"/>
              </a:rPr>
              <a:t>  ages [NUM_PLAYER</a:t>
            </a:r>
            <a:r>
              <a:rPr lang="en-US" sz="1500" b="1" dirty="0">
                <a:solidFill>
                  <a:srgbClr val="000000"/>
                </a:solidFill>
                <a:latin typeface="Courier New" pitchFamily="49" charset="0"/>
                <a:cs typeface="Courier New" pitchFamily="49" charset="0"/>
              </a:rPr>
              <a:t>];</a:t>
            </a:r>
          </a:p>
          <a:p>
            <a:pPr eaLnBrk="1" hangingPunct="1"/>
            <a:r>
              <a:rPr lang="en-US" sz="1500" b="1" dirty="0" smtClean="0">
                <a:solidFill>
                  <a:srgbClr val="000000"/>
                </a:solidFill>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char</a:t>
            </a:r>
            <a:r>
              <a:rPr lang="en-US" sz="1500" b="1" dirty="0" smtClean="0">
                <a:solidFill>
                  <a:srgbClr val="000000"/>
                </a:solidFill>
                <a:latin typeface="Courier New" pitchFamily="49" charset="0"/>
                <a:cs typeface="Courier New" pitchFamily="49" charset="0"/>
              </a:rPr>
              <a:t> genders[NUM_PLAYER</a:t>
            </a:r>
            <a:r>
              <a:rPr lang="en-US" sz="1500" b="1" dirty="0">
                <a:solidFill>
                  <a:srgbClr val="000000"/>
                </a:solidFill>
                <a:latin typeface="Courier New" pitchFamily="49" charset="0"/>
                <a:cs typeface="Courier New" pitchFamily="49" charset="0"/>
              </a:rPr>
              <a:t>];</a:t>
            </a:r>
          </a:p>
          <a:p>
            <a:pPr eaLnBrk="1" hangingPunct="1"/>
            <a:r>
              <a:rPr lang="en-US" sz="1500" b="1" dirty="0" smtClean="0">
                <a:solidFill>
                  <a:srgbClr val="000000"/>
                </a:solidFill>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char</a:t>
            </a:r>
            <a:r>
              <a:rPr lang="en-US" sz="1500" b="1" dirty="0" smtClean="0">
                <a:solidFill>
                  <a:srgbClr val="000000"/>
                </a:solidFill>
                <a:latin typeface="Courier New" pitchFamily="49" charset="0"/>
                <a:cs typeface="Courier New" pitchFamily="49" charset="0"/>
              </a:rPr>
              <a:t> </a:t>
            </a:r>
            <a:r>
              <a:rPr lang="en-US" sz="1500" b="1" dirty="0" err="1" smtClean="0">
                <a:solidFill>
                  <a:srgbClr val="000000"/>
                </a:solidFill>
                <a:latin typeface="Courier New" pitchFamily="49" charset="0"/>
                <a:cs typeface="Courier New" pitchFamily="49" charset="0"/>
              </a:rPr>
              <a:t>player_name</a:t>
            </a:r>
            <a:r>
              <a:rPr lang="en-US" sz="1500" b="1" dirty="0" smtClean="0">
                <a:solidFill>
                  <a:srgbClr val="000000"/>
                </a:solidFill>
                <a:latin typeface="Courier New" pitchFamily="49" charset="0"/>
                <a:cs typeface="Courier New" pitchFamily="49" charset="0"/>
              </a:rPr>
              <a:t>[NAME_LEN+1</a:t>
            </a:r>
            <a:r>
              <a:rPr lang="en-US" sz="1500" b="1" dirty="0">
                <a:solidFill>
                  <a:srgbClr val="000000"/>
                </a:solidFill>
                <a:latin typeface="Courier New" pitchFamily="49" charset="0"/>
                <a:cs typeface="Courier New" pitchFamily="49" charset="0"/>
              </a:rPr>
              <a:t>];</a:t>
            </a:r>
          </a:p>
          <a:p>
            <a:pPr eaLnBrk="1" hangingPunct="1"/>
            <a:endParaRPr lang="en-US" sz="1500" b="1" dirty="0" smtClean="0">
              <a:solidFill>
                <a:srgbClr val="000000"/>
              </a:solidFill>
              <a:latin typeface="Courier New" pitchFamily="49" charset="0"/>
              <a:cs typeface="Courier New" pitchFamily="49" charset="0"/>
            </a:endParaRPr>
          </a:p>
          <a:p>
            <a:pPr eaLnBrk="1" hangingPunct="1"/>
            <a:r>
              <a:rPr lang="en-US" sz="1500" b="1" dirty="0" smtClean="0">
                <a:solidFill>
                  <a:srgbClr val="000000"/>
                </a:solidFill>
                <a:latin typeface="Courier New" pitchFamily="49" charset="0"/>
                <a:cs typeface="Courier New" pitchFamily="49" charset="0"/>
              </a:rPr>
              <a:t>   ...</a:t>
            </a:r>
          </a:p>
          <a:p>
            <a:pPr eaLnBrk="1" hangingPunct="1"/>
            <a:endParaRPr lang="en-US" sz="1500" b="1" dirty="0">
              <a:solidFill>
                <a:srgbClr val="000000"/>
              </a:solidFill>
              <a:latin typeface="Courier New" pitchFamily="49" charset="0"/>
              <a:cs typeface="Courier New" pitchFamily="49" charset="0"/>
            </a:endParaRPr>
          </a:p>
          <a:p>
            <a:pPr eaLnBrk="1" hangingPunct="1"/>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  </a:t>
            </a:r>
            <a:r>
              <a:rPr lang="en-US" sz="1500" b="1" dirty="0" err="1" smtClean="0">
                <a:solidFill>
                  <a:srgbClr val="000000"/>
                </a:solidFill>
                <a:latin typeface="Courier New" pitchFamily="49" charset="0"/>
                <a:cs typeface="Courier New" pitchFamily="49" charset="0"/>
              </a:rPr>
              <a:t>printf</a:t>
            </a:r>
            <a:r>
              <a:rPr lang="en-US" sz="1500" b="1" dirty="0">
                <a:solidFill>
                  <a:srgbClr val="000000"/>
                </a:solidFill>
                <a:latin typeface="Courier New" pitchFamily="49" charset="0"/>
                <a:cs typeface="Courier New" pitchFamily="49" charset="0"/>
              </a:rPr>
              <a:t>(</a:t>
            </a:r>
            <a:r>
              <a:rPr lang="en-US" sz="1500" b="1" dirty="0">
                <a:solidFill>
                  <a:srgbClr val="006600"/>
                </a:solidFill>
                <a:latin typeface="Courier New" pitchFamily="49" charset="0"/>
                <a:cs typeface="Courier New" pitchFamily="49" charset="0"/>
              </a:rPr>
              <a:t>"Enter a player's name: "</a:t>
            </a:r>
            <a:r>
              <a:rPr lang="en-US" sz="1500" b="1" dirty="0">
                <a:latin typeface="Courier New" pitchFamily="49" charset="0"/>
                <a:cs typeface="Courier New" pitchFamily="49" charset="0"/>
              </a:rPr>
              <a:t>);</a:t>
            </a:r>
          </a:p>
          <a:p>
            <a:pPr eaLnBrk="1" hangingPunct="1"/>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  </a:t>
            </a:r>
            <a:r>
              <a:rPr lang="en-US" sz="1500" b="1" dirty="0" err="1" smtClean="0">
                <a:solidFill>
                  <a:srgbClr val="000000"/>
                </a:solidFill>
                <a:latin typeface="Courier New" pitchFamily="49" charset="0"/>
                <a:cs typeface="Courier New" pitchFamily="49" charset="0"/>
              </a:rPr>
              <a:t>scanf</a:t>
            </a:r>
            <a:r>
              <a:rPr lang="en-US" sz="1500" b="1" dirty="0">
                <a:solidFill>
                  <a:srgbClr val="000000"/>
                </a:solidFill>
                <a:latin typeface="Courier New" pitchFamily="49" charset="0"/>
                <a:cs typeface="Courier New" pitchFamily="49" charset="0"/>
              </a:rPr>
              <a:t>(</a:t>
            </a:r>
            <a:r>
              <a:rPr lang="en-US" sz="1500" b="1" dirty="0">
                <a:solidFill>
                  <a:srgbClr val="006600"/>
                </a:solidFill>
                <a:latin typeface="Courier New" pitchFamily="49" charset="0"/>
                <a:cs typeface="Courier New" pitchFamily="49" charset="0"/>
              </a:rPr>
              <a:t>"</a:t>
            </a:r>
            <a:r>
              <a:rPr lang="en-US" sz="1500" b="1" dirty="0">
                <a:solidFill>
                  <a:srgbClr val="FF0000"/>
                </a:solidFill>
                <a:latin typeface="Courier New" pitchFamily="49" charset="0"/>
                <a:cs typeface="Courier New" pitchFamily="49" charset="0"/>
              </a:rPr>
              <a:t>%s</a:t>
            </a:r>
            <a:r>
              <a:rPr lang="en-US" sz="1500" b="1" dirty="0">
                <a:solidFill>
                  <a:srgbClr val="006600"/>
                </a:solidFill>
                <a:latin typeface="Courier New" pitchFamily="49" charset="0"/>
                <a:cs typeface="Courier New" pitchFamily="49" charset="0"/>
              </a:rPr>
              <a:t>"</a:t>
            </a:r>
            <a:r>
              <a:rPr lang="en-US" sz="1500" b="1" dirty="0">
                <a:solidFill>
                  <a:srgbClr val="000000"/>
                </a:solidFill>
                <a:latin typeface="Courier New" pitchFamily="49" charset="0"/>
                <a:cs typeface="Courier New" pitchFamily="49" charset="0"/>
              </a:rPr>
              <a:t>, </a:t>
            </a:r>
            <a:r>
              <a:rPr lang="en-US" sz="1500" b="1" dirty="0" err="1">
                <a:solidFill>
                  <a:srgbClr val="000000"/>
                </a:solidFill>
                <a:latin typeface="Courier New" pitchFamily="49" charset="0"/>
                <a:cs typeface="Courier New" pitchFamily="49" charset="0"/>
              </a:rPr>
              <a:t>player_name</a:t>
            </a:r>
            <a:r>
              <a:rPr lang="en-US" sz="1500" b="1" dirty="0" smtClean="0">
                <a:solidFill>
                  <a:srgbClr val="000000"/>
                </a:solidFill>
                <a:latin typeface="Courier New" pitchFamily="49" charset="0"/>
                <a:cs typeface="Courier New" pitchFamily="49" charset="0"/>
              </a:rPr>
              <a:t>);  </a:t>
            </a:r>
            <a:r>
              <a:rPr lang="en-US" sz="1500" b="1" dirty="0">
                <a:solidFill>
                  <a:srgbClr val="800000"/>
                </a:solidFill>
                <a:latin typeface="Courier New" pitchFamily="49" charset="0"/>
              </a:rPr>
              <a:t>// suppose no blank in input</a:t>
            </a:r>
          </a:p>
          <a:p>
            <a:pPr eaLnBrk="1" hangingPunct="1"/>
            <a:endParaRPr lang="en-US" sz="1500" b="1" dirty="0">
              <a:solidFill>
                <a:srgbClr val="000000"/>
              </a:solidFill>
              <a:latin typeface="Courier New" pitchFamily="49" charset="0"/>
              <a:cs typeface="Courier New" pitchFamily="49" charset="0"/>
            </a:endParaRPr>
          </a:p>
          <a:p>
            <a:pPr eaLnBrk="1" hangingPunct="1"/>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  </a:t>
            </a:r>
            <a:r>
              <a:rPr lang="en-US" sz="1500" b="1" dirty="0" smtClean="0">
                <a:latin typeface="Courier New" pitchFamily="49" charset="0"/>
                <a:cs typeface="Courier New" pitchFamily="49" charset="0"/>
              </a:rPr>
              <a:t>result </a:t>
            </a: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search_teammate</a:t>
            </a:r>
            <a:r>
              <a:rPr lang="en-US" sz="1500" b="1" dirty="0">
                <a:latin typeface="Courier New" pitchFamily="49" charset="0"/>
                <a:cs typeface="Courier New" pitchFamily="49" charset="0"/>
              </a:rPr>
              <a:t>(names, ages, genders, </a:t>
            </a:r>
            <a:r>
              <a:rPr lang="en-US" sz="1500" b="1" dirty="0" err="1" smtClean="0">
                <a:latin typeface="Courier New" pitchFamily="49" charset="0"/>
                <a:cs typeface="Courier New" pitchFamily="49" charset="0"/>
              </a:rPr>
              <a:t>player_name</a:t>
            </a:r>
            <a:r>
              <a:rPr lang="en-US" sz="1500" b="1" dirty="0" smtClean="0">
                <a:latin typeface="Courier New" pitchFamily="49" charset="0"/>
                <a:cs typeface="Courier New" pitchFamily="49" charset="0"/>
              </a:rPr>
              <a:t>);</a:t>
            </a:r>
          </a:p>
          <a:p>
            <a:pPr eaLnBrk="1" hangingPunct="1"/>
            <a:endParaRPr lang="en-US" sz="1500" b="1" dirty="0" smtClean="0">
              <a:latin typeface="Courier New" pitchFamily="49" charset="0"/>
              <a:cs typeface="Courier New" pitchFamily="49" charset="0"/>
            </a:endParaRPr>
          </a:p>
          <a:p>
            <a:pPr eaLnBrk="1" hangingPunct="1"/>
            <a:r>
              <a:rPr lang="en-US" sz="1500" b="1" dirty="0" smtClean="0">
                <a:solidFill>
                  <a:srgbClr val="000000"/>
                </a:solidFill>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if</a:t>
            </a:r>
            <a:r>
              <a:rPr lang="en-US" sz="1500" b="1" dirty="0" smtClean="0">
                <a:solidFill>
                  <a:srgbClr val="000000"/>
                </a:solidFill>
                <a:latin typeface="Courier New" pitchFamily="49" charset="0"/>
                <a:cs typeface="Courier New" pitchFamily="49" charset="0"/>
              </a:rPr>
              <a:t> </a:t>
            </a:r>
            <a:r>
              <a:rPr lang="en-US" sz="1500" b="1" dirty="0">
                <a:solidFill>
                  <a:srgbClr val="000000"/>
                </a:solidFill>
                <a:latin typeface="Courier New" pitchFamily="49" charset="0"/>
                <a:cs typeface="Courier New" pitchFamily="49" charset="0"/>
              </a:rPr>
              <a:t>(result == </a:t>
            </a:r>
            <a:r>
              <a:rPr lang="en-US" sz="1500" b="1" dirty="0">
                <a:solidFill>
                  <a:srgbClr val="006600"/>
                </a:solidFill>
                <a:latin typeface="Courier New" pitchFamily="49" charset="0"/>
                <a:cs typeface="Courier New" pitchFamily="49" charset="0"/>
              </a:rPr>
              <a:t>-2</a:t>
            </a:r>
            <a:r>
              <a:rPr lang="en-US" sz="1500" b="1" dirty="0" smtClean="0">
                <a:solidFill>
                  <a:srgbClr val="000000"/>
                </a:solidFill>
                <a:latin typeface="Courier New" pitchFamily="49" charset="0"/>
                <a:cs typeface="Courier New" pitchFamily="49" charset="0"/>
              </a:rPr>
              <a:t>)</a:t>
            </a:r>
            <a:r>
              <a:rPr lang="en-US" sz="1500" b="1" dirty="0">
                <a:solidFill>
                  <a:srgbClr val="800000"/>
                </a:solidFill>
                <a:latin typeface="Courier New" pitchFamily="49" charset="0"/>
              </a:rPr>
              <a:t> // </a:t>
            </a:r>
            <a:r>
              <a:rPr lang="en-US" sz="1500" b="1" dirty="0" smtClean="0">
                <a:solidFill>
                  <a:srgbClr val="800000"/>
                </a:solidFill>
                <a:latin typeface="Courier New" pitchFamily="49" charset="0"/>
              </a:rPr>
              <a:t>no such player</a:t>
            </a:r>
            <a:endParaRPr lang="en-US" sz="1500" b="1" dirty="0">
              <a:solidFill>
                <a:srgbClr val="000000"/>
              </a:solidFill>
              <a:latin typeface="Courier New" pitchFamily="49" charset="0"/>
              <a:cs typeface="Courier New" pitchFamily="49" charset="0"/>
            </a:endParaRPr>
          </a:p>
          <a:p>
            <a:pPr eaLnBrk="1" hangingPunct="1"/>
            <a:r>
              <a:rPr lang="en-US" sz="1500" b="1" dirty="0" smtClean="0">
                <a:solidFill>
                  <a:srgbClr val="000000"/>
                </a:solidFill>
                <a:latin typeface="Courier New" pitchFamily="49" charset="0"/>
                <a:cs typeface="Courier New" pitchFamily="49" charset="0"/>
              </a:rPr>
              <a:t>      </a:t>
            </a:r>
            <a:r>
              <a:rPr lang="en-US" sz="1500" b="1" dirty="0" err="1" smtClean="0">
                <a:solidFill>
                  <a:srgbClr val="000000"/>
                </a:solidFill>
                <a:latin typeface="Courier New" pitchFamily="49" charset="0"/>
                <a:cs typeface="Courier New" pitchFamily="49" charset="0"/>
              </a:rPr>
              <a:t>printf</a:t>
            </a:r>
            <a:r>
              <a:rPr lang="en-US" sz="1500" b="1" dirty="0">
                <a:solidFill>
                  <a:srgbClr val="000000"/>
                </a:solidFill>
                <a:latin typeface="Courier New" pitchFamily="49" charset="0"/>
                <a:cs typeface="Courier New" pitchFamily="49" charset="0"/>
              </a:rPr>
              <a:t>(</a:t>
            </a:r>
            <a:r>
              <a:rPr lang="en-US" sz="1500" b="1" dirty="0">
                <a:solidFill>
                  <a:srgbClr val="006600"/>
                </a:solidFill>
                <a:latin typeface="Courier New" pitchFamily="49" charset="0"/>
                <a:cs typeface="Courier New" pitchFamily="49" charset="0"/>
              </a:rPr>
              <a:t>"No such player </a:t>
            </a:r>
            <a:r>
              <a:rPr lang="en-US" sz="1500" b="1" dirty="0">
                <a:solidFill>
                  <a:srgbClr val="FF0000"/>
                </a:solidFill>
                <a:latin typeface="Courier New" pitchFamily="49" charset="0"/>
                <a:cs typeface="Courier New" pitchFamily="49" charset="0"/>
              </a:rPr>
              <a:t>%s</a:t>
            </a:r>
            <a:r>
              <a:rPr lang="en-US" sz="1500" b="1" dirty="0">
                <a:solidFill>
                  <a:srgbClr val="006600"/>
                </a:solidFill>
                <a:latin typeface="Courier New" pitchFamily="49" charset="0"/>
                <a:cs typeface="Courier New" pitchFamily="49" charset="0"/>
              </a:rPr>
              <a:t>.</a:t>
            </a:r>
            <a:r>
              <a:rPr lang="en-US" sz="1500" b="1" dirty="0">
                <a:solidFill>
                  <a:srgbClr val="FF0000"/>
                </a:solidFill>
                <a:latin typeface="Courier New" pitchFamily="49" charset="0"/>
                <a:cs typeface="Courier New" pitchFamily="49" charset="0"/>
              </a:rPr>
              <a:t>\n</a:t>
            </a:r>
            <a:r>
              <a:rPr lang="en-US" sz="1500" b="1" dirty="0">
                <a:solidFill>
                  <a:srgbClr val="006600"/>
                </a:solidFill>
                <a:latin typeface="Courier New" pitchFamily="49" charset="0"/>
                <a:cs typeface="Courier New" pitchFamily="49" charset="0"/>
              </a:rPr>
              <a:t>"</a:t>
            </a:r>
            <a:r>
              <a:rPr lang="en-US" sz="1500" b="1" dirty="0">
                <a:solidFill>
                  <a:srgbClr val="000000"/>
                </a:solidFill>
                <a:latin typeface="Courier New" pitchFamily="49" charset="0"/>
                <a:cs typeface="Courier New" pitchFamily="49" charset="0"/>
              </a:rPr>
              <a:t>, </a:t>
            </a:r>
            <a:r>
              <a:rPr lang="en-US" sz="1500" b="1" dirty="0" err="1">
                <a:solidFill>
                  <a:srgbClr val="000000"/>
                </a:solidFill>
                <a:latin typeface="Courier New" pitchFamily="49" charset="0"/>
                <a:cs typeface="Courier New" pitchFamily="49" charset="0"/>
              </a:rPr>
              <a:t>player_name</a:t>
            </a:r>
            <a:r>
              <a:rPr lang="en-US" sz="1500" b="1" dirty="0">
                <a:solidFill>
                  <a:srgbClr val="000000"/>
                </a:solidFill>
                <a:latin typeface="Courier New" pitchFamily="49" charset="0"/>
                <a:cs typeface="Courier New" pitchFamily="49" charset="0"/>
              </a:rPr>
              <a:t>);</a:t>
            </a:r>
          </a:p>
          <a:p>
            <a:pPr eaLnBrk="1" hangingPunct="1"/>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else</a:t>
            </a:r>
            <a:r>
              <a:rPr lang="en-US" sz="1500" b="1" dirty="0" smtClean="0">
                <a:solidFill>
                  <a:srgbClr val="000000"/>
                </a:solidFill>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if</a:t>
            </a:r>
            <a:r>
              <a:rPr lang="en-US" sz="1500" b="1" dirty="0">
                <a:solidFill>
                  <a:srgbClr val="000000"/>
                </a:solidFill>
                <a:latin typeface="Courier New" pitchFamily="49" charset="0"/>
                <a:cs typeface="Courier New" pitchFamily="49" charset="0"/>
              </a:rPr>
              <a:t> (result == </a:t>
            </a:r>
            <a:r>
              <a:rPr lang="en-US" sz="1500" b="1" dirty="0">
                <a:solidFill>
                  <a:srgbClr val="006600"/>
                </a:solidFill>
                <a:latin typeface="Courier New" pitchFamily="49" charset="0"/>
                <a:cs typeface="Courier New" pitchFamily="49" charset="0"/>
              </a:rPr>
              <a:t>-1</a:t>
            </a:r>
            <a:r>
              <a:rPr lang="en-US" sz="1500" b="1" dirty="0" smtClean="0">
                <a:solidFill>
                  <a:srgbClr val="000000"/>
                </a:solidFill>
                <a:latin typeface="Courier New" pitchFamily="49" charset="0"/>
                <a:cs typeface="Courier New" pitchFamily="49" charset="0"/>
              </a:rPr>
              <a:t>)</a:t>
            </a:r>
            <a:r>
              <a:rPr lang="en-US" sz="1500" b="1" dirty="0">
                <a:solidFill>
                  <a:srgbClr val="800000"/>
                </a:solidFill>
                <a:latin typeface="Courier New" pitchFamily="49" charset="0"/>
              </a:rPr>
              <a:t> // </a:t>
            </a:r>
            <a:r>
              <a:rPr lang="en-US" sz="1500" b="1" dirty="0" smtClean="0">
                <a:solidFill>
                  <a:srgbClr val="800000"/>
                </a:solidFill>
                <a:latin typeface="Courier New" pitchFamily="49" charset="0"/>
              </a:rPr>
              <a:t>cannot find a teammate</a:t>
            </a:r>
            <a:endParaRPr lang="en-US" sz="1500" b="1" dirty="0">
              <a:solidFill>
                <a:srgbClr val="000000"/>
              </a:solidFill>
              <a:latin typeface="Courier New" pitchFamily="49" charset="0"/>
              <a:cs typeface="Courier New" pitchFamily="49" charset="0"/>
            </a:endParaRPr>
          </a:p>
          <a:p>
            <a:pPr eaLnBrk="1" hangingPunct="1"/>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     </a:t>
            </a:r>
            <a:r>
              <a:rPr lang="en-US" sz="1500" b="1" dirty="0" err="1" smtClean="0">
                <a:solidFill>
                  <a:srgbClr val="000000"/>
                </a:solidFill>
                <a:latin typeface="Courier New" pitchFamily="49" charset="0"/>
                <a:cs typeface="Courier New" pitchFamily="49" charset="0"/>
              </a:rPr>
              <a:t>printf</a:t>
            </a:r>
            <a:r>
              <a:rPr lang="en-US" sz="1500" b="1" dirty="0">
                <a:solidFill>
                  <a:srgbClr val="000000"/>
                </a:solidFill>
                <a:latin typeface="Courier New" pitchFamily="49" charset="0"/>
                <a:cs typeface="Courier New" pitchFamily="49" charset="0"/>
              </a:rPr>
              <a:t>(</a:t>
            </a:r>
            <a:r>
              <a:rPr lang="en-US" sz="1500" b="1" dirty="0">
                <a:solidFill>
                  <a:srgbClr val="006600"/>
                </a:solidFill>
                <a:latin typeface="Courier New" pitchFamily="49" charset="0"/>
                <a:cs typeface="Courier New" pitchFamily="49" charset="0"/>
              </a:rPr>
              <a:t>"Sorry, </a:t>
            </a:r>
            <a:r>
              <a:rPr lang="en-US" sz="1500" b="1" dirty="0" smtClean="0">
                <a:solidFill>
                  <a:srgbClr val="006600"/>
                </a:solidFill>
                <a:latin typeface="Courier New" pitchFamily="49" charset="0"/>
                <a:cs typeface="Courier New" pitchFamily="49" charset="0"/>
              </a:rPr>
              <a:t>can't </a:t>
            </a:r>
            <a:r>
              <a:rPr lang="en-US" sz="1500" b="1" dirty="0">
                <a:solidFill>
                  <a:srgbClr val="006600"/>
                </a:solidFill>
                <a:latin typeface="Courier New" pitchFamily="49" charset="0"/>
                <a:cs typeface="Courier New" pitchFamily="49" charset="0"/>
              </a:rPr>
              <a:t>find a teammate for </a:t>
            </a:r>
            <a:r>
              <a:rPr lang="en-US" sz="1500" b="1" dirty="0">
                <a:solidFill>
                  <a:srgbClr val="FF0000"/>
                </a:solidFill>
                <a:latin typeface="Courier New" pitchFamily="49" charset="0"/>
                <a:cs typeface="Courier New" pitchFamily="49" charset="0"/>
              </a:rPr>
              <a:t>%s</a:t>
            </a:r>
            <a:r>
              <a:rPr lang="en-US" sz="1500" b="1" dirty="0">
                <a:solidFill>
                  <a:srgbClr val="006600"/>
                </a:solidFill>
                <a:latin typeface="Courier New" pitchFamily="49" charset="0"/>
                <a:cs typeface="Courier New" pitchFamily="49" charset="0"/>
              </a:rPr>
              <a:t>!</a:t>
            </a:r>
            <a:r>
              <a:rPr lang="en-US" sz="1500" b="1" dirty="0">
                <a:solidFill>
                  <a:srgbClr val="FF0000"/>
                </a:solidFill>
                <a:latin typeface="Courier New" pitchFamily="49" charset="0"/>
                <a:cs typeface="Courier New" pitchFamily="49" charset="0"/>
              </a:rPr>
              <a:t>\n</a:t>
            </a:r>
            <a:r>
              <a:rPr lang="en-US" sz="1500" b="1" dirty="0">
                <a:solidFill>
                  <a:srgbClr val="006600"/>
                </a:solidFill>
                <a:latin typeface="Courier New" pitchFamily="49" charset="0"/>
                <a:cs typeface="Courier New" pitchFamily="49" charset="0"/>
              </a:rPr>
              <a:t>"</a:t>
            </a:r>
            <a:r>
              <a:rPr lang="en-US" sz="1500" b="1" dirty="0">
                <a:solidFill>
                  <a:srgbClr val="000000"/>
                </a:solidFill>
                <a:latin typeface="Courier New" pitchFamily="49" charset="0"/>
                <a:cs typeface="Courier New" pitchFamily="49" charset="0"/>
              </a:rPr>
              <a:t>, </a:t>
            </a:r>
            <a:r>
              <a:rPr lang="en-US" sz="1500" b="1" dirty="0" err="1">
                <a:solidFill>
                  <a:srgbClr val="000000"/>
                </a:solidFill>
                <a:latin typeface="Courier New" pitchFamily="49" charset="0"/>
                <a:cs typeface="Courier New" pitchFamily="49" charset="0"/>
              </a:rPr>
              <a:t>player_name</a:t>
            </a:r>
            <a:r>
              <a:rPr lang="en-US" sz="1500" b="1" dirty="0">
                <a:solidFill>
                  <a:srgbClr val="000000"/>
                </a:solidFill>
                <a:latin typeface="Courier New" pitchFamily="49" charset="0"/>
                <a:cs typeface="Courier New" pitchFamily="49" charset="0"/>
              </a:rPr>
              <a:t>);</a:t>
            </a:r>
          </a:p>
          <a:p>
            <a:pPr eaLnBrk="1" hangingPunct="1"/>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else  </a:t>
            </a:r>
            <a:r>
              <a:rPr lang="en-US" sz="1500" b="1" dirty="0" smtClean="0">
                <a:solidFill>
                  <a:srgbClr val="800000"/>
                </a:solidFill>
                <a:latin typeface="Courier New" pitchFamily="49" charset="0"/>
              </a:rPr>
              <a:t>// result is index of teammate</a:t>
            </a:r>
            <a:endParaRPr lang="en-US" sz="1500" b="1" dirty="0">
              <a:solidFill>
                <a:srgbClr val="800000"/>
              </a:solidFill>
              <a:latin typeface="Courier New" pitchFamily="49" charset="0"/>
            </a:endParaRPr>
          </a:p>
          <a:p>
            <a:pPr eaLnBrk="1" hangingPunct="1"/>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     </a:t>
            </a:r>
            <a:r>
              <a:rPr lang="en-US" sz="1500" b="1" dirty="0" err="1" smtClean="0">
                <a:solidFill>
                  <a:srgbClr val="000000"/>
                </a:solidFill>
                <a:latin typeface="Courier New" pitchFamily="49" charset="0"/>
                <a:cs typeface="Courier New" pitchFamily="49" charset="0"/>
              </a:rPr>
              <a:t>printf</a:t>
            </a:r>
            <a:r>
              <a:rPr lang="en-US" sz="1500" b="1" dirty="0">
                <a:solidFill>
                  <a:srgbClr val="000000"/>
                </a:solidFill>
                <a:latin typeface="Courier New" pitchFamily="49" charset="0"/>
                <a:cs typeface="Courier New" pitchFamily="49" charset="0"/>
              </a:rPr>
              <a:t>(</a:t>
            </a:r>
            <a:r>
              <a:rPr lang="en-US" sz="1500" b="1" dirty="0">
                <a:solidFill>
                  <a:srgbClr val="006600"/>
                </a:solidFill>
                <a:latin typeface="Courier New" pitchFamily="49" charset="0"/>
                <a:cs typeface="Courier New" pitchFamily="49" charset="0"/>
              </a:rPr>
              <a:t>"</a:t>
            </a:r>
            <a:r>
              <a:rPr lang="en-US" sz="1500" b="1" dirty="0">
                <a:solidFill>
                  <a:srgbClr val="FF0000"/>
                </a:solidFill>
                <a:latin typeface="Courier New" pitchFamily="49" charset="0"/>
                <a:cs typeface="Courier New" pitchFamily="49" charset="0"/>
              </a:rPr>
              <a:t>%s</a:t>
            </a:r>
            <a:r>
              <a:rPr lang="en-US" sz="1500" b="1" dirty="0">
                <a:solidFill>
                  <a:srgbClr val="006600"/>
                </a:solidFill>
                <a:latin typeface="Courier New" pitchFamily="49" charset="0"/>
                <a:cs typeface="Courier New" pitchFamily="49" charset="0"/>
              </a:rPr>
              <a:t>'s</a:t>
            </a:r>
            <a:r>
              <a:rPr lang="en-US" sz="1500" b="1" dirty="0">
                <a:solidFill>
                  <a:srgbClr val="000000"/>
                </a:solidFill>
                <a:latin typeface="Courier New" pitchFamily="49" charset="0"/>
                <a:cs typeface="Courier New" pitchFamily="49" charset="0"/>
              </a:rPr>
              <a:t> </a:t>
            </a:r>
            <a:r>
              <a:rPr lang="en-US" sz="1500" b="1" dirty="0">
                <a:solidFill>
                  <a:srgbClr val="006600"/>
                </a:solidFill>
                <a:latin typeface="Courier New" pitchFamily="49" charset="0"/>
                <a:cs typeface="Courier New" pitchFamily="49" charset="0"/>
              </a:rPr>
              <a:t>compatible teammate is</a:t>
            </a:r>
            <a:r>
              <a:rPr lang="en-US" sz="1500" b="1" dirty="0">
                <a:solidFill>
                  <a:srgbClr val="000000"/>
                </a:solidFill>
                <a:latin typeface="Courier New" pitchFamily="49" charset="0"/>
                <a:cs typeface="Courier New" pitchFamily="49" charset="0"/>
              </a:rPr>
              <a:t> </a:t>
            </a:r>
            <a:r>
              <a:rPr lang="en-US" sz="1500" b="1" dirty="0">
                <a:solidFill>
                  <a:srgbClr val="FF0000"/>
                </a:solidFill>
                <a:latin typeface="Courier New" pitchFamily="49" charset="0"/>
                <a:cs typeface="Courier New" pitchFamily="49" charset="0"/>
              </a:rPr>
              <a:t>%s</a:t>
            </a:r>
            <a:r>
              <a:rPr lang="en-US" sz="1500" b="1" dirty="0">
                <a:solidFill>
                  <a:srgbClr val="006600"/>
                </a:solidFill>
                <a:latin typeface="Courier New" pitchFamily="49" charset="0"/>
                <a:cs typeface="Courier New" pitchFamily="49" charset="0"/>
              </a:rPr>
              <a:t>.</a:t>
            </a:r>
            <a:r>
              <a:rPr lang="en-US" sz="1500" b="1" dirty="0">
                <a:solidFill>
                  <a:srgbClr val="FF0000"/>
                </a:solidFill>
                <a:latin typeface="Courier New" pitchFamily="49" charset="0"/>
                <a:cs typeface="Courier New" pitchFamily="49" charset="0"/>
              </a:rPr>
              <a:t>\n</a:t>
            </a:r>
            <a:r>
              <a:rPr lang="en-US" sz="1500" b="1" dirty="0">
                <a:solidFill>
                  <a:srgbClr val="006600"/>
                </a:solidFill>
                <a:latin typeface="Courier New" pitchFamily="49" charset="0"/>
                <a:cs typeface="Courier New" pitchFamily="49" charset="0"/>
              </a:rPr>
              <a:t>"</a:t>
            </a:r>
            <a:r>
              <a:rPr lang="en-US" sz="1500" b="1" dirty="0">
                <a:solidFill>
                  <a:srgbClr val="000000"/>
                </a:solidFill>
                <a:latin typeface="Courier New" pitchFamily="49" charset="0"/>
                <a:cs typeface="Courier New" pitchFamily="49" charset="0"/>
              </a:rPr>
              <a:t>, </a:t>
            </a:r>
            <a:endParaRPr lang="en-US" sz="1500" b="1" dirty="0" smtClean="0">
              <a:solidFill>
                <a:srgbClr val="000000"/>
              </a:solidFill>
              <a:latin typeface="Courier New" pitchFamily="49" charset="0"/>
              <a:cs typeface="Courier New" pitchFamily="49" charset="0"/>
            </a:endParaRPr>
          </a:p>
          <a:p>
            <a:pPr eaLnBrk="1" hangingPunct="1"/>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             </a:t>
            </a:r>
            <a:r>
              <a:rPr lang="en-US" sz="1500" b="1" dirty="0" err="1" smtClean="0">
                <a:solidFill>
                  <a:srgbClr val="000000"/>
                </a:solidFill>
                <a:latin typeface="Courier New" pitchFamily="49" charset="0"/>
                <a:cs typeface="Courier New" pitchFamily="49" charset="0"/>
              </a:rPr>
              <a:t>player_name</a:t>
            </a:r>
            <a:r>
              <a:rPr lang="en-US" sz="1500" b="1" dirty="0">
                <a:solidFill>
                  <a:srgbClr val="000000"/>
                </a:solidFill>
                <a:latin typeface="Courier New" pitchFamily="49" charset="0"/>
                <a:cs typeface="Courier New" pitchFamily="49" charset="0"/>
              </a:rPr>
              <a:t>, names[result]);</a:t>
            </a:r>
          </a:p>
          <a:p>
            <a:pPr eaLnBrk="1" hangingPunct="1"/>
            <a:r>
              <a:rPr lang="en-US" sz="1500" b="1" dirty="0">
                <a:solidFill>
                  <a:srgbClr val="000000"/>
                </a:solidFill>
                <a:latin typeface="Courier New" pitchFamily="49" charset="0"/>
                <a:cs typeface="Courier New" pitchFamily="49" charset="0"/>
              </a:rPr>
              <a:t> </a:t>
            </a:r>
            <a:r>
              <a:rPr lang="en-US" sz="1500" b="1" dirty="0" smtClean="0">
                <a:solidFill>
                  <a:srgbClr val="000000"/>
                </a:solidFill>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return</a:t>
            </a:r>
            <a:r>
              <a:rPr lang="en-US" sz="1500" b="1" dirty="0" smtClean="0">
                <a:solidFill>
                  <a:srgbClr val="000000"/>
                </a:solidFill>
                <a:latin typeface="Courier New" pitchFamily="49" charset="0"/>
                <a:cs typeface="Courier New" pitchFamily="49" charset="0"/>
              </a:rPr>
              <a:t> </a:t>
            </a:r>
            <a:r>
              <a:rPr lang="en-US" sz="1500" b="1" dirty="0">
                <a:solidFill>
                  <a:srgbClr val="006600"/>
                </a:solidFill>
                <a:latin typeface="Courier New" pitchFamily="49" charset="0"/>
                <a:cs typeface="Courier New" pitchFamily="49" charset="0"/>
              </a:rPr>
              <a:t>0</a:t>
            </a:r>
            <a:r>
              <a:rPr lang="en-US" sz="1500" b="1" dirty="0">
                <a:solidFill>
                  <a:srgbClr val="000000"/>
                </a:solidFill>
                <a:latin typeface="Courier New" pitchFamily="49" charset="0"/>
                <a:cs typeface="Courier New" pitchFamily="49" charset="0"/>
              </a:rPr>
              <a:t>;</a:t>
            </a:r>
          </a:p>
          <a:p>
            <a:pPr eaLnBrk="1" hangingPunct="1"/>
            <a:r>
              <a:rPr lang="en-US" sz="1500" b="1" dirty="0">
                <a:solidFill>
                  <a:srgbClr val="000000"/>
                </a:solidFill>
                <a:latin typeface="Courier New" pitchFamily="49" charset="0"/>
                <a:cs typeface="Courier New" pitchFamily="49" charset="0"/>
              </a:rPr>
              <a:t>}</a:t>
            </a:r>
            <a:endParaRPr lang="en-SG" sz="1500" b="1" dirty="0">
              <a:solidFill>
                <a:srgbClr val="000000"/>
              </a:solidFill>
              <a:latin typeface="Courier New" pitchFamily="49" charset="0"/>
              <a:cs typeface="Courier New" pitchFamily="49" charset="0"/>
            </a:endParaRPr>
          </a:p>
        </p:txBody>
      </p:sp>
      <p:sp>
        <p:nvSpPr>
          <p:cNvPr id="8" name="Rectangle 7"/>
          <p:cNvSpPr/>
          <p:nvPr/>
        </p:nvSpPr>
        <p:spPr>
          <a:xfrm>
            <a:off x="6972065" y="1215409"/>
            <a:ext cx="1601721"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Week10_TeamMate.c</a:t>
            </a:r>
            <a:endParaRPr lang="en-SG" sz="1100" dirty="0"/>
          </a:p>
        </p:txBody>
      </p:sp>
      <p:sp>
        <p:nvSpPr>
          <p:cNvPr id="5" name="Title 4"/>
          <p:cNvSpPr>
            <a:spLocks noGrp="1"/>
          </p:cNvSpPr>
          <p:nvPr>
            <p:ph type="title"/>
          </p:nvPr>
        </p:nvSpPr>
        <p:spPr/>
        <p:txBody>
          <a:bodyPr/>
          <a:lstStyle/>
          <a:p>
            <a:r>
              <a:rPr lang="en-GB" dirty="0" smtClean="0"/>
              <a:t>Ex </a:t>
            </a:r>
            <a:r>
              <a:rPr lang="en-GB" dirty="0"/>
              <a:t>#1: Compatible Teammate </a:t>
            </a:r>
            <a:r>
              <a:rPr lang="en-GB" dirty="0" smtClean="0"/>
              <a:t>(3/5)</a:t>
            </a:r>
            <a:endParaRPr lang="en-SG" dirty="0"/>
          </a:p>
        </p:txBody>
      </p:sp>
      <p:sp>
        <p:nvSpPr>
          <p:cNvPr id="11" name="Rectangle 10"/>
          <p:cNvSpPr/>
          <p:nvPr/>
        </p:nvSpPr>
        <p:spPr bwMode="auto">
          <a:xfrm>
            <a:off x="821932" y="3698697"/>
            <a:ext cx="7233006" cy="346732"/>
          </a:xfrm>
          <a:prstGeom prst="rect">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SG">
              <a:solidFill>
                <a:schemeClr val="tx1"/>
              </a:solidFill>
              <a:latin typeface="Arial" charset="0"/>
              <a:cs typeface="Arial" charset="0"/>
            </a:endParaRPr>
          </a:p>
        </p:txBody>
      </p:sp>
      <p:sp>
        <p:nvSpPr>
          <p:cNvPr id="7" name="Footer Placeholder 6"/>
          <p:cNvSpPr>
            <a:spLocks noGrp="1"/>
          </p:cNvSpPr>
          <p:nvPr>
            <p:ph type="ftr" sz="quarter" idx="3"/>
          </p:nvPr>
        </p:nvSpPr>
        <p:spPr/>
        <p:txBody>
          <a:bodyPr/>
          <a:lstStyle/>
          <a:p>
            <a:r>
              <a:rPr lang="en-US" sz="1000" smtClean="0"/>
              <a:t>CS1010 Programming Methodology</a:t>
            </a:r>
            <a:endParaRPr lang="en-US" sz="1000" dirty="0" smtClean="0"/>
          </a:p>
        </p:txBody>
      </p:sp>
      <p:sp>
        <p:nvSpPr>
          <p:cNvPr id="12" name="Slide Number Placeholder 11"/>
          <p:cNvSpPr>
            <a:spLocks noGrp="1"/>
          </p:cNvSpPr>
          <p:nvPr>
            <p:ph type="sldNum" sz="quarter" idx="4"/>
          </p:nvPr>
        </p:nvSpPr>
        <p:spPr/>
        <p:txBody>
          <a:bodyPr/>
          <a:lstStyle/>
          <a:p>
            <a:pPr>
              <a:defRPr/>
            </a:pPr>
            <a:r>
              <a:rPr lang="en-US" smtClean="0"/>
              <a:t>Week10 - </a:t>
            </a:r>
            <a:fld id="{D744ECD0-9CB4-48EB-9A4D-0BCA2B3D9F75}" type="slidenum">
              <a:rPr lang="en-US" smtClean="0"/>
              <a:pPr>
                <a:defRPr/>
              </a:pPr>
              <a:t>11</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13" end="13"/>
                                            </p:txEl>
                                          </p:spTgt>
                                        </p:tgtEl>
                                        <p:attrNameLst>
                                          <p:attrName>style.visibility</p:attrName>
                                        </p:attrNameLst>
                                      </p:cBhvr>
                                      <p:to>
                                        <p:strVal val="visible"/>
                                      </p:to>
                                    </p:set>
                                    <p:animEffect transition="in" filter="dissolve">
                                      <p:cBhvr>
                                        <p:cTn id="12" dur="500"/>
                                        <p:tgtEl>
                                          <p:spTgt spid="15">
                                            <p:txEl>
                                              <p:pRg st="13" end="13"/>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5">
                                            <p:txEl>
                                              <p:pRg st="14" end="14"/>
                                            </p:txEl>
                                          </p:spTgt>
                                        </p:tgtEl>
                                        <p:attrNameLst>
                                          <p:attrName>style.visibility</p:attrName>
                                        </p:attrNameLst>
                                      </p:cBhvr>
                                      <p:to>
                                        <p:strVal val="visible"/>
                                      </p:to>
                                    </p:set>
                                    <p:animEffect transition="in" filter="dissolve">
                                      <p:cBhvr>
                                        <p:cTn id="15" dur="500"/>
                                        <p:tgtEl>
                                          <p:spTgt spid="15">
                                            <p:txEl>
                                              <p:pRg st="14" end="1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5">
                                            <p:txEl>
                                              <p:pRg st="15" end="15"/>
                                            </p:txEl>
                                          </p:spTgt>
                                        </p:tgtEl>
                                        <p:attrNameLst>
                                          <p:attrName>style.visibility</p:attrName>
                                        </p:attrNameLst>
                                      </p:cBhvr>
                                      <p:to>
                                        <p:strVal val="visible"/>
                                      </p:to>
                                    </p:set>
                                    <p:animEffect transition="in" filter="dissolve">
                                      <p:cBhvr>
                                        <p:cTn id="18" dur="500"/>
                                        <p:tgtEl>
                                          <p:spTgt spid="15">
                                            <p:txEl>
                                              <p:pRg st="15" end="1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5">
                                            <p:txEl>
                                              <p:pRg st="16" end="16"/>
                                            </p:txEl>
                                          </p:spTgt>
                                        </p:tgtEl>
                                        <p:attrNameLst>
                                          <p:attrName>style.visibility</p:attrName>
                                        </p:attrNameLst>
                                      </p:cBhvr>
                                      <p:to>
                                        <p:strVal val="visible"/>
                                      </p:to>
                                    </p:set>
                                    <p:animEffect transition="in" filter="dissolve">
                                      <p:cBhvr>
                                        <p:cTn id="21" dur="500"/>
                                        <p:tgtEl>
                                          <p:spTgt spid="15">
                                            <p:txEl>
                                              <p:pRg st="16" end="1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5">
                                            <p:txEl>
                                              <p:pRg st="17" end="17"/>
                                            </p:txEl>
                                          </p:spTgt>
                                        </p:tgtEl>
                                        <p:attrNameLst>
                                          <p:attrName>style.visibility</p:attrName>
                                        </p:attrNameLst>
                                      </p:cBhvr>
                                      <p:to>
                                        <p:strVal val="visible"/>
                                      </p:to>
                                    </p:set>
                                    <p:animEffect transition="in" filter="dissolve">
                                      <p:cBhvr>
                                        <p:cTn id="24" dur="500"/>
                                        <p:tgtEl>
                                          <p:spTgt spid="15">
                                            <p:txEl>
                                              <p:pRg st="17" end="17"/>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15">
                                            <p:txEl>
                                              <p:pRg st="18" end="18"/>
                                            </p:txEl>
                                          </p:spTgt>
                                        </p:tgtEl>
                                        <p:attrNameLst>
                                          <p:attrName>style.visibility</p:attrName>
                                        </p:attrNameLst>
                                      </p:cBhvr>
                                      <p:to>
                                        <p:strVal val="visible"/>
                                      </p:to>
                                    </p:set>
                                    <p:animEffect transition="in" filter="dissolve">
                                      <p:cBhvr>
                                        <p:cTn id="27" dur="500"/>
                                        <p:tgtEl>
                                          <p:spTgt spid="15">
                                            <p:txEl>
                                              <p:pRg st="18" end="18"/>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15">
                                            <p:txEl>
                                              <p:pRg st="19" end="19"/>
                                            </p:txEl>
                                          </p:spTgt>
                                        </p:tgtEl>
                                        <p:attrNameLst>
                                          <p:attrName>style.visibility</p:attrName>
                                        </p:attrNameLst>
                                      </p:cBhvr>
                                      <p:to>
                                        <p:strVal val="visible"/>
                                      </p:to>
                                    </p:set>
                                    <p:animEffect transition="in" filter="dissolve">
                                      <p:cBhvr>
                                        <p:cTn id="30" dur="500"/>
                                        <p:tgtEl>
                                          <p:spTgt spid="1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Ex </a:t>
            </a:r>
            <a:r>
              <a:rPr lang="en-GB" dirty="0"/>
              <a:t>#1: Compatible Teammate </a:t>
            </a:r>
            <a:r>
              <a:rPr lang="en-GB" dirty="0" smtClean="0"/>
              <a:t>(4/5)</a:t>
            </a:r>
            <a:endParaRPr lang="en-SG" dirty="0"/>
          </a:p>
        </p:txBody>
      </p:sp>
      <p:sp>
        <p:nvSpPr>
          <p:cNvPr id="10" name="TextBox 9"/>
          <p:cNvSpPr txBox="1"/>
          <p:nvPr/>
        </p:nvSpPr>
        <p:spPr bwMode="auto">
          <a:xfrm>
            <a:off x="182880" y="1201771"/>
            <a:ext cx="8326427" cy="5170646"/>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eaLnBrk="1" hangingPunct="1"/>
            <a:r>
              <a:rPr lang="en-SG" sz="1500" b="1" dirty="0" smtClean="0">
                <a:solidFill>
                  <a:srgbClr val="800000"/>
                </a:solidFill>
                <a:latin typeface="Courier New" pitchFamily="49" charset="0"/>
                <a:cs typeface="Courier New" pitchFamily="49" charset="0"/>
              </a:rPr>
              <a:t>// </a:t>
            </a:r>
            <a:r>
              <a:rPr lang="en-SG" sz="1500" b="1" dirty="0">
                <a:solidFill>
                  <a:srgbClr val="800000"/>
                </a:solidFill>
                <a:latin typeface="Courier New" pitchFamily="49" charset="0"/>
                <a:cs typeface="Courier New" pitchFamily="49" charset="0"/>
              </a:rPr>
              <a:t>Search for a student's compatible teammate</a:t>
            </a:r>
          </a:p>
          <a:p>
            <a:pPr eaLnBrk="1" hangingPunct="1"/>
            <a:r>
              <a:rPr lang="en-SG" sz="1500" b="1" dirty="0" err="1">
                <a:solidFill>
                  <a:srgbClr val="0000FF"/>
                </a:solidFill>
                <a:latin typeface="Courier New" pitchFamily="49" charset="0"/>
                <a:cs typeface="Courier New" pitchFamily="49" charset="0"/>
              </a:rPr>
              <a:t>int</a:t>
            </a:r>
            <a:r>
              <a:rPr lang="en-SG" sz="1500" b="1" dirty="0">
                <a:latin typeface="Courier New" pitchFamily="49" charset="0"/>
                <a:cs typeface="Courier New" pitchFamily="49" charset="0"/>
              </a:rPr>
              <a:t> </a:t>
            </a:r>
            <a:r>
              <a:rPr lang="en-SG" sz="1500" b="1" dirty="0" err="1">
                <a:latin typeface="Courier New" pitchFamily="49" charset="0"/>
                <a:cs typeface="Courier New" pitchFamily="49" charset="0"/>
              </a:rPr>
              <a:t>search_teammate</a:t>
            </a:r>
            <a:r>
              <a:rPr lang="en-SG" sz="1500" b="1" dirty="0">
                <a:latin typeface="Courier New" pitchFamily="49" charset="0"/>
                <a:cs typeface="Courier New" pitchFamily="49" charset="0"/>
              </a:rPr>
              <a:t>(</a:t>
            </a:r>
            <a:r>
              <a:rPr lang="en-SG" sz="1500" b="1" dirty="0">
                <a:solidFill>
                  <a:srgbClr val="0000FF"/>
                </a:solidFill>
                <a:latin typeface="Courier New" pitchFamily="49" charset="0"/>
                <a:cs typeface="Courier New" pitchFamily="49" charset="0"/>
              </a:rPr>
              <a:t>char</a:t>
            </a:r>
            <a:r>
              <a:rPr lang="en-SG" sz="1500" b="1" dirty="0">
                <a:latin typeface="Courier New" pitchFamily="49" charset="0"/>
                <a:cs typeface="Courier New" pitchFamily="49" charset="0"/>
              </a:rPr>
              <a:t> names[][NAME_LEN+</a:t>
            </a:r>
            <a:r>
              <a:rPr lang="en-SG" sz="1500" b="1" dirty="0">
                <a:solidFill>
                  <a:srgbClr val="006600"/>
                </a:solidFill>
                <a:latin typeface="Courier New" pitchFamily="49" charset="0"/>
                <a:cs typeface="Courier New" pitchFamily="49" charset="0"/>
              </a:rPr>
              <a:t>1</a:t>
            </a:r>
            <a:r>
              <a:rPr lang="en-SG" sz="1500" b="1" dirty="0">
                <a:latin typeface="Courier New" pitchFamily="49" charset="0"/>
                <a:cs typeface="Courier New" pitchFamily="49" charset="0"/>
              </a:rPr>
              <a:t>], </a:t>
            </a:r>
            <a:r>
              <a:rPr lang="en-SG" sz="1500" b="1" dirty="0" err="1">
                <a:solidFill>
                  <a:srgbClr val="0000FF"/>
                </a:solidFill>
                <a:latin typeface="Courier New" pitchFamily="49" charset="0"/>
                <a:cs typeface="Courier New" pitchFamily="49" charset="0"/>
              </a:rPr>
              <a:t>int</a:t>
            </a:r>
            <a:r>
              <a:rPr lang="en-SG" sz="1500" b="1" dirty="0">
                <a:latin typeface="Courier New" pitchFamily="49" charset="0"/>
                <a:cs typeface="Courier New" pitchFamily="49" charset="0"/>
              </a:rPr>
              <a:t> ages[], </a:t>
            </a:r>
            <a:endParaRPr lang="en-SG" sz="1500" b="1" dirty="0" smtClean="0">
              <a:latin typeface="Courier New" pitchFamily="49" charset="0"/>
              <a:cs typeface="Courier New" pitchFamily="49" charset="0"/>
            </a:endParaRPr>
          </a:p>
          <a:p>
            <a:pPr eaLnBrk="1" hangingPunct="1"/>
            <a:r>
              <a:rPr lang="en-SG" sz="1500" b="1" dirty="0">
                <a:solidFill>
                  <a:srgbClr val="0000FF"/>
                </a:solidFill>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                   char</a:t>
            </a:r>
            <a:r>
              <a:rPr lang="en-SG" sz="1500" b="1" dirty="0" smtClean="0">
                <a:latin typeface="Courier New" pitchFamily="49" charset="0"/>
                <a:cs typeface="Courier New" pitchFamily="49" charset="0"/>
              </a:rPr>
              <a:t> </a:t>
            </a:r>
            <a:r>
              <a:rPr lang="en-SG" sz="1500" b="1" dirty="0">
                <a:latin typeface="Courier New" pitchFamily="49" charset="0"/>
                <a:cs typeface="Courier New" pitchFamily="49" charset="0"/>
              </a:rPr>
              <a:t>genders[], </a:t>
            </a:r>
            <a:r>
              <a:rPr lang="en-SG" sz="1500" b="1" dirty="0">
                <a:solidFill>
                  <a:srgbClr val="0000FF"/>
                </a:solidFill>
                <a:latin typeface="Courier New" pitchFamily="49" charset="0"/>
                <a:cs typeface="Courier New" pitchFamily="49" charset="0"/>
              </a:rPr>
              <a:t>char</a:t>
            </a:r>
            <a:r>
              <a:rPr lang="en-SG" sz="1500" b="1" dirty="0">
                <a:latin typeface="Courier New" pitchFamily="49" charset="0"/>
                <a:cs typeface="Courier New" pitchFamily="49" charset="0"/>
              </a:rPr>
              <a:t> </a:t>
            </a:r>
            <a:r>
              <a:rPr lang="en-SG" sz="1500" b="1" dirty="0" err="1">
                <a:latin typeface="Courier New" pitchFamily="49" charset="0"/>
                <a:cs typeface="Courier New" pitchFamily="49" charset="0"/>
              </a:rPr>
              <a:t>player_name</a:t>
            </a:r>
            <a:r>
              <a:rPr lang="en-SG" sz="1500" b="1" dirty="0">
                <a:latin typeface="Courier New" pitchFamily="49" charset="0"/>
                <a:cs typeface="Courier New" pitchFamily="49" charset="0"/>
              </a:rPr>
              <a:t>[])</a:t>
            </a:r>
          </a:p>
          <a:p>
            <a:pPr eaLnBrk="1" hangingPunct="1"/>
            <a:r>
              <a:rPr lang="en-SG" sz="1500" b="1" dirty="0">
                <a:latin typeface="Courier New" pitchFamily="49" charset="0"/>
                <a:cs typeface="Courier New" pitchFamily="49" charset="0"/>
              </a:rPr>
              <a:t>{</a:t>
            </a:r>
          </a:p>
          <a:p>
            <a:pPr eaLnBrk="1" hangingPunct="1"/>
            <a:r>
              <a:rPr lang="en-SG" sz="1500" b="1" dirty="0">
                <a:latin typeface="Courier New" pitchFamily="49" charset="0"/>
                <a:cs typeface="Courier New" pitchFamily="49" charset="0"/>
              </a:rPr>
              <a:t>    </a:t>
            </a:r>
            <a:r>
              <a:rPr lang="en-SG" sz="1500" b="1" dirty="0" err="1">
                <a:solidFill>
                  <a:srgbClr val="0000FF"/>
                </a:solidFill>
                <a:latin typeface="Courier New" pitchFamily="49" charset="0"/>
                <a:cs typeface="Courier New" pitchFamily="49" charset="0"/>
              </a:rPr>
              <a:t>int</a:t>
            </a:r>
            <a:r>
              <a:rPr lang="en-SG" sz="1500" b="1" dirty="0">
                <a:latin typeface="Courier New" pitchFamily="49" charset="0"/>
                <a:cs typeface="Courier New" pitchFamily="49" charset="0"/>
              </a:rPr>
              <a:t> </a:t>
            </a:r>
            <a:r>
              <a:rPr lang="en-SG" sz="1500" b="1" dirty="0" err="1" smtClean="0">
                <a:latin typeface="Courier New" pitchFamily="49" charset="0"/>
                <a:cs typeface="Courier New" pitchFamily="49" charset="0"/>
              </a:rPr>
              <a:t>i</a:t>
            </a:r>
            <a:r>
              <a:rPr lang="en-SG" sz="1500" b="1" dirty="0" smtClean="0">
                <a:latin typeface="Courier New" pitchFamily="49" charset="0"/>
                <a:cs typeface="Courier New" pitchFamily="49" charset="0"/>
              </a:rPr>
              <a:t>, </a:t>
            </a:r>
            <a:r>
              <a:rPr lang="en-SG" sz="1500" b="1" dirty="0" err="1">
                <a:latin typeface="Courier New" pitchFamily="49" charset="0"/>
                <a:cs typeface="Courier New" pitchFamily="49" charset="0"/>
              </a:rPr>
              <a:t>player_index</a:t>
            </a:r>
            <a:r>
              <a:rPr lang="en-SG" sz="1500" b="1" dirty="0">
                <a:latin typeface="Courier New" pitchFamily="49" charset="0"/>
                <a:cs typeface="Courier New" pitchFamily="49" charset="0"/>
              </a:rPr>
              <a:t>, </a:t>
            </a:r>
            <a:r>
              <a:rPr lang="en-SG" sz="1500" b="1" dirty="0" err="1">
                <a:latin typeface="Courier New" pitchFamily="49" charset="0"/>
                <a:cs typeface="Courier New" pitchFamily="49" charset="0"/>
              </a:rPr>
              <a:t>player_age</a:t>
            </a:r>
            <a:r>
              <a:rPr lang="en-SG" sz="1500" b="1" dirty="0">
                <a:latin typeface="Courier New" pitchFamily="49" charset="0"/>
                <a:cs typeface="Courier New" pitchFamily="49" charset="0"/>
              </a:rPr>
              <a:t>;</a:t>
            </a:r>
          </a:p>
          <a:p>
            <a:pPr eaLnBrk="1" hangingPunct="1"/>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char</a:t>
            </a:r>
            <a:r>
              <a:rPr lang="en-SG" sz="1500" b="1" dirty="0">
                <a:latin typeface="Courier New" pitchFamily="49" charset="0"/>
                <a:cs typeface="Courier New" pitchFamily="49" charset="0"/>
              </a:rPr>
              <a:t> </a:t>
            </a:r>
            <a:r>
              <a:rPr lang="en-SG" sz="1500" b="1" dirty="0" err="1">
                <a:latin typeface="Courier New" pitchFamily="49" charset="0"/>
                <a:cs typeface="Courier New" pitchFamily="49" charset="0"/>
              </a:rPr>
              <a:t>player_gender</a:t>
            </a:r>
            <a:r>
              <a:rPr lang="en-SG" sz="1500" b="1" dirty="0">
                <a:latin typeface="Courier New" pitchFamily="49" charset="0"/>
                <a:cs typeface="Courier New" pitchFamily="49" charset="0"/>
              </a:rPr>
              <a:t>;</a:t>
            </a:r>
          </a:p>
          <a:p>
            <a:pPr eaLnBrk="1" hangingPunct="1"/>
            <a:endParaRPr lang="en-SG" sz="1500" b="1" dirty="0">
              <a:latin typeface="Courier New" pitchFamily="49" charset="0"/>
              <a:cs typeface="Courier New" pitchFamily="49" charset="0"/>
            </a:endParaRPr>
          </a:p>
          <a:p>
            <a:pPr eaLnBrk="1" hangingPunct="1"/>
            <a:r>
              <a:rPr lang="en-SG" sz="1500" b="1" dirty="0">
                <a:latin typeface="Courier New" pitchFamily="49" charset="0"/>
                <a:cs typeface="Courier New" pitchFamily="49" charset="0"/>
              </a:rPr>
              <a:t>    </a:t>
            </a:r>
            <a:r>
              <a:rPr lang="en-SG" sz="1500" b="1" dirty="0" err="1">
                <a:solidFill>
                  <a:srgbClr val="000000"/>
                </a:solidFill>
                <a:latin typeface="Courier New" pitchFamily="49" charset="0"/>
                <a:cs typeface="Courier New" pitchFamily="49" charset="0"/>
              </a:rPr>
              <a:t>player_index</a:t>
            </a:r>
            <a:r>
              <a:rPr lang="en-SG" sz="1500" b="1" dirty="0">
                <a:latin typeface="Courier New" pitchFamily="49" charset="0"/>
                <a:cs typeface="Courier New" pitchFamily="49" charset="0"/>
              </a:rPr>
              <a:t> = </a:t>
            </a:r>
            <a:r>
              <a:rPr lang="en-SG" sz="1500" b="1" dirty="0" err="1">
                <a:latin typeface="Courier New" pitchFamily="49" charset="0"/>
                <a:cs typeface="Courier New" pitchFamily="49" charset="0"/>
              </a:rPr>
              <a:t>search_player</a:t>
            </a:r>
            <a:r>
              <a:rPr lang="en-SG" sz="1500" b="1" dirty="0">
                <a:latin typeface="Courier New" pitchFamily="49" charset="0"/>
                <a:cs typeface="Courier New" pitchFamily="49" charset="0"/>
              </a:rPr>
              <a:t>(names, </a:t>
            </a:r>
            <a:r>
              <a:rPr lang="en-SG" sz="1500" b="1" dirty="0" err="1">
                <a:latin typeface="Courier New" pitchFamily="49" charset="0"/>
                <a:cs typeface="Courier New" pitchFamily="49" charset="0"/>
              </a:rPr>
              <a:t>player_name</a:t>
            </a:r>
            <a:r>
              <a:rPr lang="en-SG" sz="1500" b="1" dirty="0" smtClean="0">
                <a:latin typeface="Courier New" pitchFamily="49" charset="0"/>
                <a:cs typeface="Courier New" pitchFamily="49" charset="0"/>
              </a:rPr>
              <a:t>);</a:t>
            </a:r>
          </a:p>
          <a:p>
            <a:pPr eaLnBrk="1" hangingPunct="1"/>
            <a:endParaRPr lang="en-US" sz="1500" b="1" dirty="0">
              <a:latin typeface="Courier New" pitchFamily="49" charset="0"/>
              <a:cs typeface="Courier New" pitchFamily="49" charset="0"/>
            </a:endParaRPr>
          </a:p>
          <a:p>
            <a:pPr eaLnBrk="1" hangingPunct="1"/>
            <a:r>
              <a:rPr lang="en-SG" sz="1500" b="1" dirty="0" smtClean="0">
                <a:solidFill>
                  <a:srgbClr val="0000FF"/>
                </a:solidFill>
                <a:latin typeface="Courier New" pitchFamily="49" charset="0"/>
                <a:cs typeface="Courier New" pitchFamily="49" charset="0"/>
              </a:rPr>
              <a:t>    if</a:t>
            </a:r>
            <a:r>
              <a:rPr lang="en-SG" sz="1500" b="1" dirty="0" smtClean="0">
                <a:latin typeface="Courier New" pitchFamily="49" charset="0"/>
                <a:cs typeface="Courier New" pitchFamily="49" charset="0"/>
              </a:rPr>
              <a:t> </a:t>
            </a:r>
            <a:r>
              <a:rPr lang="en-SG" sz="1500" b="1" dirty="0">
                <a:latin typeface="Courier New" pitchFamily="49" charset="0"/>
                <a:cs typeface="Courier New" pitchFamily="49" charset="0"/>
              </a:rPr>
              <a:t>(</a:t>
            </a:r>
            <a:r>
              <a:rPr lang="en-SG" sz="1500" b="1" dirty="0" err="1">
                <a:latin typeface="Courier New" pitchFamily="49" charset="0"/>
                <a:cs typeface="Courier New" pitchFamily="49" charset="0"/>
              </a:rPr>
              <a:t>player_index</a:t>
            </a:r>
            <a:r>
              <a:rPr lang="en-SG" sz="1500" b="1" dirty="0">
                <a:latin typeface="Courier New" pitchFamily="49" charset="0"/>
                <a:cs typeface="Courier New" pitchFamily="49" charset="0"/>
              </a:rPr>
              <a:t> == </a:t>
            </a:r>
            <a:r>
              <a:rPr lang="en-SG" sz="1500" b="1" dirty="0" smtClean="0">
                <a:solidFill>
                  <a:srgbClr val="006600"/>
                </a:solidFill>
                <a:latin typeface="Courier New" pitchFamily="49" charset="0"/>
                <a:cs typeface="Courier New" pitchFamily="49" charset="0"/>
              </a:rPr>
              <a:t>-2</a:t>
            </a:r>
            <a:r>
              <a:rPr lang="en-SG" sz="1500" b="1" dirty="0" smtClean="0">
                <a:latin typeface="Courier New" pitchFamily="49" charset="0"/>
                <a:cs typeface="Courier New" pitchFamily="49" charset="0"/>
              </a:rPr>
              <a:t>)</a:t>
            </a:r>
            <a:endParaRPr lang="en-SG" sz="1500" b="1" dirty="0">
              <a:latin typeface="Courier New" pitchFamily="49" charset="0"/>
              <a:cs typeface="Courier New" pitchFamily="49" charset="0"/>
            </a:endParaRPr>
          </a:p>
          <a:p>
            <a:pPr eaLnBrk="1" hangingPunct="1"/>
            <a:r>
              <a:rPr lang="en-SG" sz="1500" b="1" dirty="0">
                <a:latin typeface="Courier New" pitchFamily="49" charset="0"/>
                <a:cs typeface="Courier New" pitchFamily="49" charset="0"/>
              </a:rPr>
              <a:t>    </a:t>
            </a:r>
            <a:r>
              <a:rPr lang="en-SG" sz="1500" b="1" dirty="0" smtClean="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return</a:t>
            </a:r>
            <a:r>
              <a:rPr lang="en-SG" sz="1500" b="1" dirty="0" smtClean="0">
                <a:latin typeface="Courier New" pitchFamily="49" charset="0"/>
                <a:cs typeface="Courier New" pitchFamily="49" charset="0"/>
              </a:rPr>
              <a:t> </a:t>
            </a:r>
            <a:r>
              <a:rPr lang="en-SG" sz="1500" b="1" dirty="0">
                <a:solidFill>
                  <a:srgbClr val="006600"/>
                </a:solidFill>
                <a:latin typeface="Courier New" pitchFamily="49" charset="0"/>
                <a:cs typeface="Courier New" pitchFamily="49" charset="0"/>
              </a:rPr>
              <a:t>-2</a:t>
            </a:r>
            <a:r>
              <a:rPr lang="en-SG" sz="1500" b="1" dirty="0">
                <a:latin typeface="Courier New" pitchFamily="49" charset="0"/>
                <a:cs typeface="Courier New" pitchFamily="49" charset="0"/>
              </a:rPr>
              <a:t>;  </a:t>
            </a:r>
            <a:r>
              <a:rPr lang="en-SG" sz="1500" b="1" dirty="0">
                <a:solidFill>
                  <a:srgbClr val="800000"/>
                </a:solidFill>
                <a:latin typeface="Courier New" pitchFamily="49" charset="0"/>
                <a:cs typeface="Courier New" pitchFamily="49" charset="0"/>
              </a:rPr>
              <a:t>// no such player</a:t>
            </a:r>
          </a:p>
          <a:p>
            <a:pPr eaLnBrk="1" hangingPunct="1"/>
            <a:endParaRPr lang="en-US" sz="1500" b="1" dirty="0" smtClean="0">
              <a:solidFill>
                <a:srgbClr val="800000"/>
              </a:solidFill>
              <a:latin typeface="Courier New" pitchFamily="49" charset="0"/>
              <a:cs typeface="Courier New" pitchFamily="49" charset="0"/>
            </a:endParaRPr>
          </a:p>
          <a:p>
            <a:pPr eaLnBrk="1" hangingPunct="1"/>
            <a:endParaRPr lang="en-US" sz="1500" b="1" dirty="0">
              <a:solidFill>
                <a:srgbClr val="800000"/>
              </a:solidFill>
              <a:latin typeface="Courier New" pitchFamily="49" charset="0"/>
              <a:cs typeface="Courier New" pitchFamily="49" charset="0"/>
            </a:endParaRPr>
          </a:p>
          <a:p>
            <a:pPr eaLnBrk="1" hangingPunct="1"/>
            <a:endParaRPr lang="en-US" sz="1500" b="1" dirty="0" smtClean="0">
              <a:solidFill>
                <a:srgbClr val="800000"/>
              </a:solidFill>
              <a:latin typeface="Courier New" pitchFamily="49" charset="0"/>
              <a:cs typeface="Courier New" pitchFamily="49" charset="0"/>
            </a:endParaRPr>
          </a:p>
          <a:p>
            <a:pPr eaLnBrk="1" hangingPunct="1"/>
            <a:endParaRPr lang="en-US" sz="1500" b="1" dirty="0">
              <a:solidFill>
                <a:srgbClr val="800000"/>
              </a:solidFill>
              <a:latin typeface="Courier New" pitchFamily="49" charset="0"/>
              <a:cs typeface="Courier New" pitchFamily="49" charset="0"/>
            </a:endParaRPr>
          </a:p>
          <a:p>
            <a:pPr eaLnBrk="1" hangingPunct="1"/>
            <a:endParaRPr lang="en-US" sz="1500" b="1" dirty="0" smtClean="0">
              <a:solidFill>
                <a:srgbClr val="800000"/>
              </a:solidFill>
              <a:latin typeface="Courier New" pitchFamily="49" charset="0"/>
              <a:cs typeface="Courier New" pitchFamily="49" charset="0"/>
            </a:endParaRPr>
          </a:p>
          <a:p>
            <a:pPr eaLnBrk="1" hangingPunct="1"/>
            <a:endParaRPr lang="en-US" sz="1500" b="1" dirty="0">
              <a:solidFill>
                <a:srgbClr val="800000"/>
              </a:solidFill>
              <a:latin typeface="Courier New" pitchFamily="49" charset="0"/>
              <a:cs typeface="Courier New" pitchFamily="49" charset="0"/>
            </a:endParaRPr>
          </a:p>
          <a:p>
            <a:pPr eaLnBrk="1" hangingPunct="1"/>
            <a:endParaRPr lang="en-US" sz="1500" b="1" dirty="0" smtClean="0">
              <a:solidFill>
                <a:srgbClr val="800000"/>
              </a:solidFill>
              <a:latin typeface="Courier New" pitchFamily="49" charset="0"/>
              <a:cs typeface="Courier New" pitchFamily="49" charset="0"/>
            </a:endParaRPr>
          </a:p>
          <a:p>
            <a:pPr eaLnBrk="1" hangingPunct="1"/>
            <a:endParaRPr lang="en-US" sz="1500" b="1" dirty="0">
              <a:solidFill>
                <a:srgbClr val="800000"/>
              </a:solidFill>
              <a:latin typeface="Courier New" pitchFamily="49" charset="0"/>
              <a:cs typeface="Courier New" pitchFamily="49" charset="0"/>
            </a:endParaRPr>
          </a:p>
          <a:p>
            <a:pPr eaLnBrk="1" hangingPunct="1"/>
            <a:endParaRPr lang="en-US" sz="1500" b="1" dirty="0" smtClean="0">
              <a:solidFill>
                <a:srgbClr val="800000"/>
              </a:solidFill>
              <a:latin typeface="Courier New" pitchFamily="49" charset="0"/>
              <a:cs typeface="Courier New" pitchFamily="49" charset="0"/>
            </a:endParaRPr>
          </a:p>
          <a:p>
            <a:pPr eaLnBrk="1" hangingPunct="1"/>
            <a:r>
              <a:rPr lang="en-SG" sz="1500" b="1" dirty="0" smtClean="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return</a:t>
            </a:r>
            <a:r>
              <a:rPr lang="en-SG" sz="1500" b="1" dirty="0">
                <a:latin typeface="Courier New" pitchFamily="49" charset="0"/>
                <a:cs typeface="Courier New" pitchFamily="49" charset="0"/>
              </a:rPr>
              <a:t> </a:t>
            </a:r>
            <a:r>
              <a:rPr lang="en-SG" sz="1500" b="1" dirty="0">
                <a:solidFill>
                  <a:srgbClr val="006600"/>
                </a:solidFill>
                <a:latin typeface="Courier New" pitchFamily="49" charset="0"/>
                <a:cs typeface="Courier New" pitchFamily="49" charset="0"/>
              </a:rPr>
              <a:t>-1</a:t>
            </a:r>
            <a:r>
              <a:rPr lang="en-SG" sz="1500" b="1" dirty="0">
                <a:latin typeface="Courier New" pitchFamily="49" charset="0"/>
                <a:cs typeface="Courier New" pitchFamily="49" charset="0"/>
              </a:rPr>
              <a:t>;  </a:t>
            </a:r>
            <a:r>
              <a:rPr lang="en-SG" sz="1500" b="1" dirty="0">
                <a:solidFill>
                  <a:srgbClr val="800000"/>
                </a:solidFill>
                <a:latin typeface="Courier New" pitchFamily="49" charset="0"/>
                <a:cs typeface="Courier New" pitchFamily="49" charset="0"/>
              </a:rPr>
              <a:t>// no teammate found</a:t>
            </a:r>
          </a:p>
          <a:p>
            <a:pPr eaLnBrk="1" hangingPunct="1"/>
            <a:r>
              <a:rPr lang="en-SG" sz="1500" b="1" dirty="0">
                <a:latin typeface="Courier New" pitchFamily="49" charset="0"/>
                <a:cs typeface="Courier New" pitchFamily="49" charset="0"/>
              </a:rPr>
              <a:t>}</a:t>
            </a:r>
            <a:endParaRPr lang="en-US" sz="1500" b="1" dirty="0" smtClean="0">
              <a:latin typeface="Courier New" pitchFamily="49" charset="0"/>
              <a:cs typeface="Courier New" pitchFamily="49" charset="0"/>
            </a:endParaRPr>
          </a:p>
        </p:txBody>
      </p:sp>
      <p:sp>
        <p:nvSpPr>
          <p:cNvPr id="11" name="Rectangle 10"/>
          <p:cNvSpPr/>
          <p:nvPr/>
        </p:nvSpPr>
        <p:spPr>
          <a:xfrm>
            <a:off x="6942825" y="1205135"/>
            <a:ext cx="1563250"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Week10_TeamMate.c</a:t>
            </a:r>
            <a:endParaRPr lang="en-SG" sz="1100" dirty="0"/>
          </a:p>
        </p:txBody>
      </p:sp>
      <p:sp>
        <p:nvSpPr>
          <p:cNvPr id="8" name="Rectangle 81"/>
          <p:cNvSpPr>
            <a:spLocks noChangeArrowheads="1"/>
          </p:cNvSpPr>
          <p:nvPr/>
        </p:nvSpPr>
        <p:spPr bwMode="auto">
          <a:xfrm>
            <a:off x="645935" y="3967387"/>
            <a:ext cx="7701999" cy="1569660"/>
          </a:xfrm>
          <a:prstGeom prst="rect">
            <a:avLst/>
          </a:prstGeom>
          <a:noFill/>
          <a:ln w="19050">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1" hangingPunct="1"/>
            <a:r>
              <a:rPr lang="en-SG" sz="1600" b="1" dirty="0" err="1" smtClean="0">
                <a:latin typeface="Courier New" pitchFamily="49" charset="0"/>
                <a:cs typeface="Courier New" pitchFamily="49" charset="0"/>
              </a:rPr>
              <a:t>player_age</a:t>
            </a:r>
            <a:r>
              <a:rPr lang="en-SG" sz="1600" b="1" dirty="0" smtClean="0">
                <a:latin typeface="Courier New" pitchFamily="49" charset="0"/>
                <a:cs typeface="Courier New" pitchFamily="49" charset="0"/>
              </a:rPr>
              <a:t> </a:t>
            </a:r>
            <a:r>
              <a:rPr lang="en-SG" sz="1600" b="1" dirty="0">
                <a:latin typeface="Courier New" pitchFamily="49" charset="0"/>
                <a:cs typeface="Courier New" pitchFamily="49" charset="0"/>
              </a:rPr>
              <a:t>= ages[</a:t>
            </a:r>
            <a:r>
              <a:rPr lang="en-SG" sz="1600" b="1" dirty="0" err="1">
                <a:latin typeface="Courier New" pitchFamily="49" charset="0"/>
                <a:cs typeface="Courier New" pitchFamily="49" charset="0"/>
              </a:rPr>
              <a:t>player_index</a:t>
            </a:r>
            <a:r>
              <a:rPr lang="en-SG" sz="1600" b="1" dirty="0">
                <a:latin typeface="Courier New" pitchFamily="49" charset="0"/>
                <a:cs typeface="Courier New" pitchFamily="49" charset="0"/>
              </a:rPr>
              <a:t>];</a:t>
            </a:r>
          </a:p>
          <a:p>
            <a:pPr eaLnBrk="1" hangingPunct="1"/>
            <a:r>
              <a:rPr lang="en-SG" sz="1600" b="1" dirty="0" err="1" smtClean="0">
                <a:latin typeface="Courier New" pitchFamily="49" charset="0"/>
                <a:cs typeface="Courier New" pitchFamily="49" charset="0"/>
              </a:rPr>
              <a:t>player_gender</a:t>
            </a:r>
            <a:r>
              <a:rPr lang="en-SG" sz="1600" b="1" dirty="0" smtClean="0">
                <a:latin typeface="Courier New" pitchFamily="49" charset="0"/>
                <a:cs typeface="Courier New" pitchFamily="49" charset="0"/>
              </a:rPr>
              <a:t> </a:t>
            </a:r>
            <a:r>
              <a:rPr lang="en-SG" sz="1600" b="1" dirty="0">
                <a:latin typeface="Courier New" pitchFamily="49" charset="0"/>
                <a:cs typeface="Courier New" pitchFamily="49" charset="0"/>
              </a:rPr>
              <a:t>= genders[</a:t>
            </a:r>
            <a:r>
              <a:rPr lang="en-SG" sz="1600" b="1" dirty="0" err="1">
                <a:latin typeface="Courier New" pitchFamily="49" charset="0"/>
                <a:cs typeface="Courier New" pitchFamily="49" charset="0"/>
              </a:rPr>
              <a:t>player_index</a:t>
            </a:r>
            <a:r>
              <a:rPr lang="en-SG" sz="1600" b="1" dirty="0">
                <a:latin typeface="Courier New" pitchFamily="49" charset="0"/>
                <a:cs typeface="Courier New" pitchFamily="49" charset="0"/>
              </a:rPr>
              <a:t>];</a:t>
            </a:r>
          </a:p>
          <a:p>
            <a:pPr eaLnBrk="1" hangingPunct="1"/>
            <a:endParaRPr lang="en-SG" sz="1600" b="1" dirty="0">
              <a:latin typeface="Courier New" pitchFamily="49" charset="0"/>
              <a:cs typeface="Courier New" pitchFamily="49" charset="0"/>
            </a:endParaRPr>
          </a:p>
          <a:p>
            <a:pPr eaLnBrk="1" hangingPunct="1"/>
            <a:r>
              <a:rPr lang="en-SG" sz="1600" b="1" dirty="0" smtClean="0">
                <a:solidFill>
                  <a:srgbClr val="0000FF"/>
                </a:solidFill>
                <a:latin typeface="Courier New" pitchFamily="49" charset="0"/>
                <a:cs typeface="Courier New" pitchFamily="49" charset="0"/>
              </a:rPr>
              <a:t>for</a:t>
            </a:r>
            <a:r>
              <a:rPr lang="en-SG" sz="1600" b="1" dirty="0" smtClean="0">
                <a:latin typeface="Courier New" pitchFamily="49" charset="0"/>
                <a:cs typeface="Courier New" pitchFamily="49" charset="0"/>
              </a:rPr>
              <a:t> </a:t>
            </a:r>
            <a:r>
              <a:rPr lang="en-SG" sz="1600" b="1" dirty="0">
                <a:latin typeface="Courier New" pitchFamily="49" charset="0"/>
                <a:cs typeface="Courier New" pitchFamily="49" charset="0"/>
              </a:rPr>
              <a:t>(</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&lt;NUM_PLAYER; </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a:t>
            </a:r>
          </a:p>
          <a:p>
            <a:pPr eaLnBrk="1" hangingPunct="1"/>
            <a:r>
              <a:rPr lang="en-SG" sz="1600" b="1" dirty="0" smtClean="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(ages[</a:t>
            </a:r>
            <a:r>
              <a:rPr lang="en-SG" sz="1600" b="1" dirty="0" err="1" smtClean="0">
                <a:latin typeface="Courier New" pitchFamily="49" charset="0"/>
                <a:cs typeface="Courier New" pitchFamily="49" charset="0"/>
              </a:rPr>
              <a:t>i</a:t>
            </a:r>
            <a:r>
              <a:rPr lang="en-SG" sz="1600" b="1" dirty="0">
                <a:latin typeface="Courier New" pitchFamily="49" charset="0"/>
                <a:cs typeface="Courier New" pitchFamily="49" charset="0"/>
              </a:rPr>
              <a:t>] == </a:t>
            </a:r>
            <a:r>
              <a:rPr lang="en-SG" sz="1600" b="1" dirty="0" err="1" smtClean="0">
                <a:latin typeface="Courier New" pitchFamily="49" charset="0"/>
                <a:cs typeface="Courier New" pitchFamily="49" charset="0"/>
              </a:rPr>
              <a:t>player_age</a:t>
            </a:r>
            <a:r>
              <a:rPr lang="en-SG" sz="1600" b="1" dirty="0" smtClean="0">
                <a:latin typeface="Courier New" pitchFamily="49" charset="0"/>
                <a:cs typeface="Courier New" pitchFamily="49" charset="0"/>
              </a:rPr>
              <a:t> </a:t>
            </a:r>
            <a:r>
              <a:rPr lang="en-SG" sz="1600" b="1" dirty="0">
                <a:latin typeface="Courier New" pitchFamily="49" charset="0"/>
                <a:cs typeface="Courier New" pitchFamily="49" charset="0"/>
              </a:rPr>
              <a:t>&amp;&amp; genders[</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 != </a:t>
            </a:r>
            <a:r>
              <a:rPr lang="en-SG" sz="1600" b="1" dirty="0" err="1" smtClean="0">
                <a:latin typeface="Courier New" pitchFamily="49" charset="0"/>
                <a:cs typeface="Courier New" pitchFamily="49" charset="0"/>
              </a:rPr>
              <a:t>player_gender</a:t>
            </a:r>
            <a:r>
              <a:rPr lang="en-SG" sz="1600" b="1" dirty="0" smtClean="0">
                <a:latin typeface="Courier New" pitchFamily="49" charset="0"/>
                <a:cs typeface="Courier New" pitchFamily="49" charset="0"/>
              </a:rPr>
              <a:t>)</a:t>
            </a:r>
          </a:p>
          <a:p>
            <a:pPr eaLnBrk="1" hangingPunct="1"/>
            <a:r>
              <a:rPr lang="en-SG" sz="1600" b="1" dirty="0" smtClean="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found a teammate</a:t>
            </a:r>
            <a:endParaRPr lang="en-US" sz="1600" b="1" dirty="0">
              <a:latin typeface="Courier New" pitchFamily="49" charset="0"/>
            </a:endParaRPr>
          </a:p>
        </p:txBody>
      </p:sp>
      <p:sp>
        <p:nvSpPr>
          <p:cNvPr id="13" name="Rectangle 12"/>
          <p:cNvSpPr/>
          <p:nvPr/>
        </p:nvSpPr>
        <p:spPr bwMode="auto">
          <a:xfrm>
            <a:off x="552982" y="2805783"/>
            <a:ext cx="5954144" cy="346732"/>
          </a:xfrm>
          <a:prstGeom prst="rect">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SG">
              <a:solidFill>
                <a:schemeClr val="tx1"/>
              </a:solidFill>
              <a:latin typeface="Arial" charset="0"/>
              <a:cs typeface="Arial" charset="0"/>
            </a:endParaRPr>
          </a:p>
        </p:txBody>
      </p:sp>
      <p:sp>
        <p:nvSpPr>
          <p:cNvPr id="7" name="Footer Placeholder 6"/>
          <p:cNvSpPr>
            <a:spLocks noGrp="1"/>
          </p:cNvSpPr>
          <p:nvPr>
            <p:ph type="ftr" sz="quarter" idx="3"/>
          </p:nvPr>
        </p:nvSpPr>
        <p:spPr/>
        <p:txBody>
          <a:bodyPr/>
          <a:lstStyle/>
          <a:p>
            <a:r>
              <a:rPr lang="en-US" sz="1000" smtClean="0"/>
              <a:t>CS1010 Programming Methodology</a:t>
            </a:r>
            <a:endParaRPr lang="en-US" sz="1000" dirty="0" smtClean="0"/>
          </a:p>
        </p:txBody>
      </p:sp>
      <p:sp>
        <p:nvSpPr>
          <p:cNvPr id="14" name="Slide Number Placeholder 13"/>
          <p:cNvSpPr>
            <a:spLocks noGrp="1"/>
          </p:cNvSpPr>
          <p:nvPr>
            <p:ph type="sldNum" sz="quarter" idx="4"/>
          </p:nvPr>
        </p:nvSpPr>
        <p:spPr/>
        <p:txBody>
          <a:bodyPr/>
          <a:lstStyle/>
          <a:p>
            <a:pPr>
              <a:defRPr/>
            </a:pPr>
            <a:r>
              <a:rPr lang="en-US" smtClean="0"/>
              <a:t>Week10 - </a:t>
            </a:r>
            <a:fld id="{D744ECD0-9CB4-48EB-9A4D-0BCA2B3D9F75}" type="slidenum">
              <a:rPr lang="en-US" smtClean="0"/>
              <a:pPr>
                <a:defRPr/>
              </a:pPr>
              <a:t>12</a:t>
            </a:fld>
            <a:endParaRPr lang="en-US" dirty="0"/>
          </a:p>
        </p:txBody>
      </p:sp>
    </p:spTree>
    <p:extLst>
      <p:ext uri="{BB962C8B-B14F-4D97-AF65-F5344CB8AC3E}">
        <p14:creationId xmlns:p14="http://schemas.microsoft.com/office/powerpoint/2010/main" val="23772443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9" end="9"/>
                                            </p:txEl>
                                          </p:spTgt>
                                        </p:tgtEl>
                                        <p:attrNameLst>
                                          <p:attrName>style.visibility</p:attrName>
                                        </p:attrNameLst>
                                      </p:cBhvr>
                                      <p:to>
                                        <p:strVal val="visible"/>
                                      </p:to>
                                    </p:set>
                                    <p:animEffect transition="in" filter="dissolve">
                                      <p:cBhvr>
                                        <p:cTn id="12" dur="500"/>
                                        <p:tgtEl>
                                          <p:spTgt spid="10">
                                            <p:txEl>
                                              <p:pRg st="9" end="9"/>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animEffect transition="in" filter="dissolve">
                                      <p:cBhvr>
                                        <p:cTn id="15" dur="500"/>
                                        <p:tgtEl>
                                          <p:spTgt spid="10">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Ex </a:t>
            </a:r>
            <a:r>
              <a:rPr lang="en-GB" dirty="0"/>
              <a:t>#1: Compatible Teammate </a:t>
            </a:r>
            <a:r>
              <a:rPr lang="en-GB" dirty="0" smtClean="0"/>
              <a:t>(5/5)</a:t>
            </a:r>
            <a:endParaRPr lang="en-SG" dirty="0"/>
          </a:p>
        </p:txBody>
      </p:sp>
      <p:grpSp>
        <p:nvGrpSpPr>
          <p:cNvPr id="9" name="Group 8"/>
          <p:cNvGrpSpPr/>
          <p:nvPr/>
        </p:nvGrpSpPr>
        <p:grpSpPr>
          <a:xfrm>
            <a:off x="544524" y="1523145"/>
            <a:ext cx="8032968" cy="3793046"/>
            <a:chOff x="123290" y="1122459"/>
            <a:chExt cx="8032968" cy="3793046"/>
          </a:xfrm>
        </p:grpSpPr>
        <p:sp>
          <p:nvSpPr>
            <p:cNvPr id="10" name="TextBox 9"/>
            <p:cNvSpPr txBox="1"/>
            <p:nvPr/>
          </p:nvSpPr>
          <p:spPr bwMode="auto">
            <a:xfrm>
              <a:off x="123290" y="1129853"/>
              <a:ext cx="8032968" cy="378565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eaLnBrk="1" hangingPunct="1"/>
              <a:r>
                <a:rPr lang="en-SG" sz="1600" b="1" dirty="0">
                  <a:solidFill>
                    <a:srgbClr val="800000"/>
                  </a:solidFill>
                  <a:latin typeface="Courier New" pitchFamily="49" charset="0"/>
                  <a:cs typeface="Courier New" pitchFamily="49" charset="0"/>
                </a:rPr>
                <a:t>// look for the index of the </a:t>
              </a:r>
              <a:r>
                <a:rPr lang="en-SG" sz="1600" b="1" dirty="0" smtClean="0">
                  <a:solidFill>
                    <a:srgbClr val="800000"/>
                  </a:solidFill>
                  <a:latin typeface="Courier New" pitchFamily="49" charset="0"/>
                  <a:cs typeface="Courier New" pitchFamily="49" charset="0"/>
                </a:rPr>
                <a:t>player</a:t>
              </a:r>
              <a:endParaRPr lang="en-SG" sz="1600" b="1" dirty="0">
                <a:solidFill>
                  <a:srgbClr val="800000"/>
                </a:solidFill>
                <a:latin typeface="Courier New" pitchFamily="49" charset="0"/>
                <a:cs typeface="Courier New" pitchFamily="49" charset="0"/>
              </a:endParaRPr>
            </a:p>
            <a:p>
              <a:pPr eaLnBrk="1" hangingPunct="1"/>
              <a:r>
                <a:rPr lang="en-SG" sz="1600" b="1" dirty="0">
                  <a:solidFill>
                    <a:srgbClr val="800000"/>
                  </a:solidFill>
                  <a:latin typeface="Courier New" pitchFamily="49" charset="0"/>
                  <a:cs typeface="Courier New" pitchFamily="49" charset="0"/>
                </a:rPr>
                <a:t>// returns the index of the player in </a:t>
              </a:r>
              <a:r>
                <a:rPr lang="en-SG" sz="1600" b="1" dirty="0" smtClean="0">
                  <a:solidFill>
                    <a:srgbClr val="800000"/>
                  </a:solidFill>
                  <a:latin typeface="Courier New" pitchFamily="49" charset="0"/>
                  <a:cs typeface="Courier New" pitchFamily="49" charset="0"/>
                </a:rPr>
                <a:t>names </a:t>
              </a:r>
              <a:r>
                <a:rPr lang="en-SG" sz="1600" b="1" dirty="0">
                  <a:solidFill>
                    <a:srgbClr val="800000"/>
                  </a:solidFill>
                  <a:latin typeface="Courier New" pitchFamily="49" charset="0"/>
                  <a:cs typeface="Courier New" pitchFamily="49" charset="0"/>
                </a:rPr>
                <a:t>array</a:t>
              </a:r>
            </a:p>
            <a:p>
              <a:pPr eaLnBrk="1" hangingPunct="1"/>
              <a:r>
                <a:rPr lang="en-SG" sz="1600" b="1" dirty="0">
                  <a:solidFill>
                    <a:srgbClr val="800000"/>
                  </a:solidFill>
                  <a:latin typeface="Courier New" pitchFamily="49" charset="0"/>
                  <a:cs typeface="Courier New" pitchFamily="49" charset="0"/>
                </a:rPr>
                <a:t>// return </a:t>
              </a:r>
              <a:r>
                <a:rPr lang="en-SG" sz="1600" b="1" dirty="0" smtClean="0">
                  <a:solidFill>
                    <a:srgbClr val="800000"/>
                  </a:solidFill>
                  <a:latin typeface="Courier New" pitchFamily="49" charset="0"/>
                  <a:cs typeface="Courier New" pitchFamily="49" charset="0"/>
                </a:rPr>
                <a:t>-2 </a:t>
              </a:r>
              <a:r>
                <a:rPr lang="en-SG" sz="1600" b="1" dirty="0">
                  <a:solidFill>
                    <a:srgbClr val="800000"/>
                  </a:solidFill>
                  <a:latin typeface="Courier New" pitchFamily="49" charset="0"/>
                  <a:cs typeface="Courier New" pitchFamily="49" charset="0"/>
                </a:rPr>
                <a:t>if not found</a:t>
              </a:r>
            </a:p>
            <a:p>
              <a:pPr eaLnBrk="1" hangingPunct="1"/>
              <a:r>
                <a:rPr lang="en-SG" sz="1600" b="1" dirty="0" err="1">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search_player</a:t>
              </a:r>
              <a:r>
                <a:rPr lang="en-SG" sz="1600" b="1" dirty="0">
                  <a:latin typeface="Courier New" pitchFamily="49" charset="0"/>
                  <a:cs typeface="Courier New" pitchFamily="49" charset="0"/>
                </a:rPr>
                <a:t>(</a:t>
              </a:r>
              <a:r>
                <a:rPr lang="en-SG" sz="1600" b="1" dirty="0">
                  <a:solidFill>
                    <a:srgbClr val="0000FF"/>
                  </a:solidFill>
                  <a:latin typeface="Courier New" pitchFamily="49" charset="0"/>
                  <a:cs typeface="Courier New" pitchFamily="49" charset="0"/>
                </a:rPr>
                <a:t>char</a:t>
              </a:r>
              <a:r>
                <a:rPr lang="en-SG" sz="1600" b="1" dirty="0">
                  <a:latin typeface="Courier New" pitchFamily="49" charset="0"/>
                  <a:cs typeface="Courier New" pitchFamily="49" charset="0"/>
                </a:rPr>
                <a:t> names[][NAME_LEN+</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char</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player_name</a:t>
              </a:r>
              <a:r>
                <a:rPr lang="en-SG" sz="1600" b="1" dirty="0">
                  <a:latin typeface="Courier New" pitchFamily="49" charset="0"/>
                  <a:cs typeface="Courier New" pitchFamily="49" charset="0"/>
                </a:rPr>
                <a:t>[])</a:t>
              </a:r>
            </a:p>
            <a:p>
              <a:pPr eaLnBrk="1" hangingPunct="1"/>
              <a:r>
                <a:rPr lang="en-SG" sz="1600" b="1" dirty="0">
                  <a:latin typeface="Courier New" pitchFamily="49" charset="0"/>
                  <a:cs typeface="Courier New" pitchFamily="49" charset="0"/>
                </a:rPr>
                <a:t>{</a:t>
              </a:r>
            </a:p>
            <a:p>
              <a:pPr eaLnBrk="1" hangingPunct="1"/>
              <a:r>
                <a:rPr lang="en-SG" sz="1600" b="1" dirty="0">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i</a:t>
              </a:r>
              <a:r>
                <a:rPr lang="en-SG" sz="1600" b="1" dirty="0" smtClean="0">
                  <a:latin typeface="Courier New" pitchFamily="49" charset="0"/>
                  <a:cs typeface="Courier New" pitchFamily="49" charset="0"/>
                </a:rPr>
                <a:t>;</a:t>
              </a:r>
            </a:p>
            <a:p>
              <a:pPr eaLnBrk="1" hangingPunct="1"/>
              <a:endParaRPr lang="en-SG" sz="1600" b="1" dirty="0">
                <a:latin typeface="Courier New" pitchFamily="49" charset="0"/>
                <a:cs typeface="Courier New" pitchFamily="49" charset="0"/>
              </a:endParaRPr>
            </a:p>
            <a:p>
              <a:pPr eaLnBrk="1" hangingPunct="1"/>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&lt;NUM_PLAYER; </a:t>
              </a:r>
              <a:r>
                <a:rPr lang="en-SG" sz="1600" b="1" dirty="0" err="1">
                  <a:latin typeface="Courier New" pitchFamily="49" charset="0"/>
                  <a:cs typeface="Courier New" pitchFamily="49" charset="0"/>
                </a:rPr>
                <a:t>i</a:t>
              </a:r>
              <a:r>
                <a:rPr lang="en-SG" sz="1600" b="1" dirty="0" smtClean="0">
                  <a:latin typeface="Courier New" pitchFamily="49" charset="0"/>
                  <a:cs typeface="Courier New" pitchFamily="49" charset="0"/>
                </a:rPr>
                <a:t>++)</a:t>
              </a:r>
            </a:p>
            <a:p>
              <a:pPr eaLnBrk="1" hangingPunct="1"/>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endParaRPr lang="en-SG" sz="1600" b="1" dirty="0">
                <a:latin typeface="Courier New" pitchFamily="49" charset="0"/>
                <a:cs typeface="Courier New" pitchFamily="49" charset="0"/>
              </a:endParaRPr>
            </a:p>
            <a:p>
              <a:pPr eaLnBrk="1" hangingPunct="1"/>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 </a:t>
              </a:r>
              <a:r>
                <a:rPr lang="en-SG" sz="1600" b="1" dirty="0" err="1">
                  <a:latin typeface="Courier New" pitchFamily="49" charset="0"/>
                  <a:cs typeface="Courier New" pitchFamily="49" charset="0"/>
                </a:rPr>
                <a:t>strcmp</a:t>
              </a:r>
              <a:r>
                <a:rPr lang="en-SG" sz="1600" b="1" dirty="0">
                  <a:latin typeface="Courier New" pitchFamily="49" charset="0"/>
                  <a:cs typeface="Courier New" pitchFamily="49" charset="0"/>
                </a:rPr>
                <a:t>(names[</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player_name</a:t>
              </a:r>
              <a:r>
                <a:rPr lang="en-SG" sz="1600" b="1" dirty="0">
                  <a:latin typeface="Courier New" pitchFamily="49" charset="0"/>
                  <a:cs typeface="Courier New" pitchFamily="49" charset="0"/>
                </a:rPr>
                <a:t>)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 </a:t>
              </a:r>
              <a:r>
                <a:rPr lang="en-SG" sz="1600" b="1" dirty="0">
                  <a:solidFill>
                    <a:srgbClr val="800000"/>
                  </a:solidFill>
                  <a:latin typeface="Courier New" pitchFamily="49" charset="0"/>
                  <a:cs typeface="Courier New" pitchFamily="49" charset="0"/>
                </a:rPr>
                <a:t>// match</a:t>
              </a:r>
            </a:p>
            <a:p>
              <a:pPr eaLnBrk="1" hangingPunct="1"/>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return the index of the player</a:t>
              </a:r>
            </a:p>
            <a:p>
              <a:pPr eaLnBrk="1" hangingPunct="1"/>
              <a:r>
                <a:rPr lang="en-US" sz="1600" b="1" dirty="0" smtClean="0">
                  <a:latin typeface="Courier New" pitchFamily="49" charset="0"/>
                  <a:cs typeface="Courier New" pitchFamily="49" charset="0"/>
                </a:rPr>
                <a:t>    }</a:t>
              </a:r>
            </a:p>
            <a:p>
              <a:pPr eaLnBrk="1" hangingPunct="1"/>
              <a:endParaRPr lang="en-SG" sz="1600" b="1" dirty="0">
                <a:latin typeface="Courier New" pitchFamily="49" charset="0"/>
                <a:cs typeface="Courier New" pitchFamily="49" charset="0"/>
              </a:endParaRPr>
            </a:p>
            <a:p>
              <a:pPr eaLnBrk="1" hangingPunct="1"/>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-2</a:t>
              </a:r>
              <a:r>
                <a:rPr lang="en-SG" sz="1600" b="1" dirty="0" smtClean="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no such player!</a:t>
              </a:r>
            </a:p>
            <a:p>
              <a:pPr eaLnBrk="1" hangingPunct="1"/>
              <a:r>
                <a:rPr lang="en-SG" sz="1600" b="1" dirty="0" smtClean="0">
                  <a:latin typeface="Courier New" pitchFamily="49" charset="0"/>
                  <a:cs typeface="Courier New" pitchFamily="49" charset="0"/>
                </a:rPr>
                <a:t>}</a:t>
              </a:r>
              <a:endParaRPr lang="en-US" sz="1600" b="1" dirty="0" smtClean="0">
                <a:latin typeface="Courier New" pitchFamily="49" charset="0"/>
                <a:cs typeface="Courier New" pitchFamily="49" charset="0"/>
              </a:endParaRPr>
            </a:p>
          </p:txBody>
        </p:sp>
        <p:sp>
          <p:nvSpPr>
            <p:cNvPr id="11" name="Rectangle 10"/>
            <p:cNvSpPr/>
            <p:nvPr/>
          </p:nvSpPr>
          <p:spPr>
            <a:xfrm>
              <a:off x="6550831" y="1122459"/>
              <a:ext cx="1601721"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Week10_TeamMate.c</a:t>
              </a:r>
              <a:endParaRPr lang="en-SG" sz="1100" dirty="0"/>
            </a:p>
          </p:txBody>
        </p:sp>
      </p:grpSp>
      <p:sp>
        <p:nvSpPr>
          <p:cNvPr id="6" name="Footer Placeholder 5"/>
          <p:cNvSpPr>
            <a:spLocks noGrp="1"/>
          </p:cNvSpPr>
          <p:nvPr>
            <p:ph type="ftr" sz="quarter" idx="3"/>
          </p:nvPr>
        </p:nvSpPr>
        <p:spPr/>
        <p:txBody>
          <a:bodyPr/>
          <a:lstStyle/>
          <a:p>
            <a:r>
              <a:rPr lang="en-US" sz="1000" smtClean="0"/>
              <a:t>CS1010 Programming Methodology</a:t>
            </a:r>
            <a:endParaRPr lang="en-US" sz="1000" dirty="0" smtClean="0"/>
          </a:p>
        </p:txBody>
      </p:sp>
      <p:sp>
        <p:nvSpPr>
          <p:cNvPr id="7" name="Slide Number Placeholder 6"/>
          <p:cNvSpPr>
            <a:spLocks noGrp="1"/>
          </p:cNvSpPr>
          <p:nvPr>
            <p:ph type="sldNum" sz="quarter" idx="4"/>
          </p:nvPr>
        </p:nvSpPr>
        <p:spPr/>
        <p:txBody>
          <a:bodyPr/>
          <a:lstStyle/>
          <a:p>
            <a:pPr>
              <a:defRPr/>
            </a:pPr>
            <a:r>
              <a:rPr lang="en-US" smtClean="0"/>
              <a:t>Week10 - </a:t>
            </a:r>
            <a:fld id="{D744ECD0-9CB4-48EB-9A4D-0BCA2B3D9F75}" type="slidenum">
              <a:rPr lang="en-US" smtClean="0"/>
              <a:pPr>
                <a:defRPr/>
              </a:pPr>
              <a:t>13</a:t>
            </a:fld>
            <a:endParaRPr lang="en-US" dirty="0"/>
          </a:p>
        </p:txBody>
      </p:sp>
    </p:spTree>
    <p:extLst>
      <p:ext uri="{BB962C8B-B14F-4D97-AF65-F5344CB8AC3E}">
        <p14:creationId xmlns:p14="http://schemas.microsoft.com/office/powerpoint/2010/main" val="138788614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t>
            </a:r>
            <a:r>
              <a:rPr lang="en-US" dirty="0"/>
              <a:t>Search (1/6)</a:t>
            </a:r>
            <a:endParaRPr lang="en-SG" dirty="0"/>
          </a:p>
        </p:txBody>
      </p:sp>
      <p:sp>
        <p:nvSpPr>
          <p:cNvPr id="4" name="Content Placeholder 3"/>
          <p:cNvSpPr>
            <a:spLocks noGrp="1"/>
          </p:cNvSpPr>
          <p:nvPr>
            <p:ph idx="1"/>
          </p:nvPr>
        </p:nvSpPr>
        <p:spPr/>
        <p:txBody>
          <a:bodyPr/>
          <a:lstStyle/>
          <a:p>
            <a:pPr eaLnBrk="1" hangingPunct="1">
              <a:lnSpc>
                <a:spcPct val="90000"/>
              </a:lnSpc>
              <a:spcBef>
                <a:spcPts val="1200"/>
              </a:spcBef>
            </a:pPr>
            <a:r>
              <a:rPr lang="en-US" dirty="0">
                <a:solidFill>
                  <a:schemeClr val="tx1"/>
                </a:solidFill>
              </a:rPr>
              <a:t>You are going to witness a </a:t>
            </a:r>
            <a:r>
              <a:rPr lang="en-US" dirty="0"/>
              <a:t>radically different approach</a:t>
            </a:r>
            <a:r>
              <a:rPr lang="en-US" dirty="0">
                <a:solidFill>
                  <a:schemeClr val="tx1"/>
                </a:solidFill>
              </a:rPr>
              <a:t>, one that has become the basis of many well-known algorithms.</a:t>
            </a:r>
          </a:p>
          <a:p>
            <a:pPr eaLnBrk="1" hangingPunct="1">
              <a:lnSpc>
                <a:spcPct val="90000"/>
              </a:lnSpc>
              <a:spcBef>
                <a:spcPts val="1200"/>
              </a:spcBef>
            </a:pPr>
            <a:r>
              <a:rPr lang="en-US" dirty="0">
                <a:solidFill>
                  <a:schemeClr val="tx1"/>
                </a:solidFill>
              </a:rPr>
              <a:t>The idea is simple and fantastic, but </a:t>
            </a:r>
            <a:r>
              <a:rPr lang="en-US" dirty="0" smtClean="0">
                <a:solidFill>
                  <a:schemeClr val="tx1"/>
                </a:solidFill>
              </a:rPr>
              <a:t>applied </a:t>
            </a:r>
            <a:r>
              <a:rPr lang="en-US" dirty="0">
                <a:solidFill>
                  <a:schemeClr val="tx1"/>
                </a:solidFill>
              </a:rPr>
              <a:t>on the searching problem, it has this pre-condition that </a:t>
            </a:r>
            <a:r>
              <a:rPr lang="en-US" dirty="0"/>
              <a:t>the list must be sorted </a:t>
            </a:r>
            <a:r>
              <a:rPr lang="en-US" dirty="0" smtClean="0"/>
              <a:t>beforehand</a:t>
            </a:r>
            <a:r>
              <a:rPr lang="en-US" dirty="0">
                <a:solidFill>
                  <a:schemeClr val="tx1"/>
                </a:solidFill>
              </a:rPr>
              <a:t>.</a:t>
            </a:r>
          </a:p>
          <a:p>
            <a:pPr eaLnBrk="1" hangingPunct="1">
              <a:lnSpc>
                <a:spcPct val="90000"/>
              </a:lnSpc>
              <a:spcBef>
                <a:spcPts val="1200"/>
              </a:spcBef>
            </a:pPr>
            <a:r>
              <a:rPr lang="en-US" dirty="0">
                <a:solidFill>
                  <a:schemeClr val="tx1"/>
                </a:solidFill>
              </a:rPr>
              <a:t>How the data is organized (in this case, sorted) usually affects how we choose/design an algorithm to access them.</a:t>
            </a:r>
          </a:p>
          <a:p>
            <a:pPr eaLnBrk="1" hangingPunct="1">
              <a:lnSpc>
                <a:spcPct val="90000"/>
              </a:lnSpc>
              <a:spcBef>
                <a:spcPts val="1200"/>
              </a:spcBef>
            </a:pPr>
            <a:r>
              <a:rPr lang="en-US" dirty="0">
                <a:solidFill>
                  <a:schemeClr val="tx1"/>
                </a:solidFill>
              </a:rPr>
              <a:t>In other words, sometimes (actually, very often) we </a:t>
            </a:r>
            <a:r>
              <a:rPr lang="en-US" dirty="0"/>
              <a:t>seek out new way to organize the data </a:t>
            </a:r>
            <a:r>
              <a:rPr lang="en-US" dirty="0">
                <a:solidFill>
                  <a:schemeClr val="tx1"/>
                </a:solidFill>
              </a:rPr>
              <a:t>so that we can process them more efficiency.</a:t>
            </a:r>
            <a:endParaRPr lang="en-US" sz="2000" dirty="0">
              <a:solidFill>
                <a:schemeClr val="tx1"/>
              </a:solidFill>
            </a:endParaRPr>
          </a:p>
        </p:txBody>
      </p:sp>
      <p:sp>
        <p:nvSpPr>
          <p:cNvPr id="9" name="Footer Placeholder 8"/>
          <p:cNvSpPr>
            <a:spLocks noGrp="1"/>
          </p:cNvSpPr>
          <p:nvPr>
            <p:ph type="ftr" sz="quarter" idx="3"/>
          </p:nvPr>
        </p:nvSpPr>
        <p:spPr/>
        <p:txBody>
          <a:bodyPr/>
          <a:lstStyle/>
          <a:p>
            <a:r>
              <a:rPr lang="en-US" sz="1000" smtClean="0"/>
              <a:t>CS1010 Programming Methodology</a:t>
            </a:r>
            <a:endParaRPr lang="en-US" sz="1000" dirty="0" smtClean="0"/>
          </a:p>
        </p:txBody>
      </p:sp>
      <p:sp>
        <p:nvSpPr>
          <p:cNvPr id="10" name="Slide Number Placeholder 9"/>
          <p:cNvSpPr>
            <a:spLocks noGrp="1"/>
          </p:cNvSpPr>
          <p:nvPr>
            <p:ph type="sldNum" sz="quarter" idx="4"/>
          </p:nvPr>
        </p:nvSpPr>
        <p:spPr/>
        <p:txBody>
          <a:bodyPr/>
          <a:lstStyle/>
          <a:p>
            <a:pPr>
              <a:defRPr/>
            </a:pPr>
            <a:r>
              <a:rPr lang="en-US" smtClean="0"/>
              <a:t>Week10 - </a:t>
            </a:r>
            <a:fld id="{D744ECD0-9CB4-48EB-9A4D-0BCA2B3D9F75}" type="slidenum">
              <a:rPr lang="en-US" smtClean="0"/>
              <a:pPr>
                <a:defRPr/>
              </a:pPr>
              <a:t>14</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dissolv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dissolve">
                                      <p:cBhvr>
                                        <p:cTn id="1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Binary </a:t>
            </a:r>
            <a:r>
              <a:rPr lang="en-US" dirty="0"/>
              <a:t>Search (2/6</a:t>
            </a:r>
            <a:r>
              <a:rPr lang="en-US" dirty="0" smtClean="0"/>
              <a:t>): Algorithm</a:t>
            </a:r>
            <a:endParaRPr lang="en-SG" dirty="0"/>
          </a:p>
        </p:txBody>
      </p:sp>
      <p:sp>
        <p:nvSpPr>
          <p:cNvPr id="2" name="Content Placeholder 1"/>
          <p:cNvSpPr>
            <a:spLocks noGrp="1"/>
          </p:cNvSpPr>
          <p:nvPr>
            <p:ph idx="1"/>
          </p:nvPr>
        </p:nvSpPr>
        <p:spPr/>
        <p:txBody>
          <a:bodyPr/>
          <a:lstStyle/>
          <a:p>
            <a:pPr marL="400050" lvl="1" indent="0" eaLnBrk="1" hangingPunct="1">
              <a:lnSpc>
                <a:spcPct val="90000"/>
              </a:lnSpc>
              <a:spcBef>
                <a:spcPts val="1200"/>
              </a:spcBef>
              <a:buNone/>
            </a:pPr>
            <a:r>
              <a:rPr lang="en-US" dirty="0" smtClean="0"/>
              <a:t>(</a:t>
            </a:r>
            <a:r>
              <a:rPr lang="en-US" dirty="0" smtClean="0">
                <a:solidFill>
                  <a:srgbClr val="C00000"/>
                </a:solidFill>
              </a:rPr>
              <a:t>Pre-condition: list is sorted in ascending order</a:t>
            </a:r>
            <a:r>
              <a:rPr lang="en-US" dirty="0" smtClean="0"/>
              <a:t>)</a:t>
            </a:r>
          </a:p>
          <a:p>
            <a:pPr eaLnBrk="1" hangingPunct="1">
              <a:lnSpc>
                <a:spcPct val="90000"/>
              </a:lnSpc>
              <a:spcBef>
                <a:spcPts val="600"/>
              </a:spcBef>
            </a:pPr>
            <a:r>
              <a:rPr lang="en-US" sz="2800" dirty="0" smtClean="0"/>
              <a:t>Algorithm</a:t>
            </a:r>
            <a:endParaRPr lang="en-US" sz="2800" dirty="0"/>
          </a:p>
          <a:p>
            <a:pPr lvl="1" eaLnBrk="1" hangingPunct="1">
              <a:spcBef>
                <a:spcPts val="1200"/>
              </a:spcBef>
              <a:buFont typeface="Wingdings" pitchFamily="2" charset="2"/>
              <a:buChar char="q"/>
            </a:pPr>
            <a:r>
              <a:rPr lang="en-US" sz="2400" dirty="0"/>
              <a:t>Look for the </a:t>
            </a:r>
            <a:r>
              <a:rPr lang="en-US" sz="2400" i="1" dirty="0">
                <a:solidFill>
                  <a:srgbClr val="CC00FF"/>
                </a:solidFill>
              </a:rPr>
              <a:t>key</a:t>
            </a:r>
            <a:r>
              <a:rPr lang="en-US" sz="2400" dirty="0">
                <a:solidFill>
                  <a:srgbClr val="CC00FF"/>
                </a:solidFill>
              </a:rPr>
              <a:t> </a:t>
            </a:r>
            <a:r>
              <a:rPr lang="en-US" sz="2400" dirty="0"/>
              <a:t>in the middle position of the list. </a:t>
            </a:r>
            <a:endParaRPr lang="en-US" sz="2400" dirty="0" smtClean="0"/>
          </a:p>
          <a:p>
            <a:pPr marL="857250" lvl="2" indent="0" eaLnBrk="1" hangingPunct="1">
              <a:spcBef>
                <a:spcPts val="1200"/>
              </a:spcBef>
              <a:buNone/>
            </a:pPr>
            <a:r>
              <a:rPr lang="en-US" sz="2400" dirty="0" smtClean="0"/>
              <a:t>Either </a:t>
            </a:r>
            <a:r>
              <a:rPr lang="en-US" sz="2400" dirty="0"/>
              <a:t>of the following 2 cases happens:</a:t>
            </a:r>
          </a:p>
          <a:p>
            <a:pPr lvl="2" eaLnBrk="1" hangingPunct="1">
              <a:spcBef>
                <a:spcPts val="1200"/>
              </a:spcBef>
            </a:pPr>
            <a:r>
              <a:rPr lang="en-US" sz="2000" dirty="0">
                <a:solidFill>
                  <a:srgbClr val="0000FF"/>
                </a:solidFill>
              </a:rPr>
              <a:t>If the </a:t>
            </a:r>
            <a:r>
              <a:rPr lang="en-US" sz="2000" i="1" dirty="0">
                <a:solidFill>
                  <a:srgbClr val="0000FF"/>
                </a:solidFill>
              </a:rPr>
              <a:t>key</a:t>
            </a:r>
            <a:r>
              <a:rPr lang="en-US" sz="2000" dirty="0">
                <a:solidFill>
                  <a:srgbClr val="0000FF"/>
                </a:solidFill>
              </a:rPr>
              <a:t> is </a:t>
            </a:r>
            <a:r>
              <a:rPr lang="en-US" sz="2000" b="1" dirty="0">
                <a:solidFill>
                  <a:srgbClr val="0000FF"/>
                </a:solidFill>
              </a:rPr>
              <a:t>smaller</a:t>
            </a:r>
            <a:r>
              <a:rPr lang="en-US" sz="2000" dirty="0">
                <a:solidFill>
                  <a:srgbClr val="0000FF"/>
                </a:solidFill>
              </a:rPr>
              <a:t> than the middle element, then “discard” the right half of the list and repeat the process.</a:t>
            </a:r>
          </a:p>
          <a:p>
            <a:pPr lvl="2" eaLnBrk="1" hangingPunct="1">
              <a:spcBef>
                <a:spcPts val="1200"/>
              </a:spcBef>
            </a:pPr>
            <a:r>
              <a:rPr lang="en-US" sz="2000" dirty="0">
                <a:solidFill>
                  <a:srgbClr val="0000FF"/>
                </a:solidFill>
              </a:rPr>
              <a:t>If the </a:t>
            </a:r>
            <a:r>
              <a:rPr lang="en-US" sz="2000" i="1" dirty="0">
                <a:solidFill>
                  <a:srgbClr val="0000FF"/>
                </a:solidFill>
              </a:rPr>
              <a:t>key</a:t>
            </a:r>
            <a:r>
              <a:rPr lang="en-US" sz="2000" dirty="0">
                <a:solidFill>
                  <a:srgbClr val="0000FF"/>
                </a:solidFill>
              </a:rPr>
              <a:t> is </a:t>
            </a:r>
            <a:r>
              <a:rPr lang="en-US" sz="2000" b="1" dirty="0">
                <a:solidFill>
                  <a:srgbClr val="0000FF"/>
                </a:solidFill>
              </a:rPr>
              <a:t>greater</a:t>
            </a:r>
            <a:r>
              <a:rPr lang="en-US" sz="2000" dirty="0">
                <a:solidFill>
                  <a:srgbClr val="0000FF"/>
                </a:solidFill>
              </a:rPr>
              <a:t> than the middle element, then “discard” the left half of the list and repeat the process.</a:t>
            </a:r>
          </a:p>
          <a:p>
            <a:pPr lvl="1" eaLnBrk="1" hangingPunct="1">
              <a:spcBef>
                <a:spcPts val="1200"/>
              </a:spcBef>
              <a:buFont typeface="Wingdings" pitchFamily="2" charset="2"/>
              <a:buChar char="q"/>
            </a:pPr>
            <a:r>
              <a:rPr lang="en-US" sz="2400" dirty="0"/>
              <a:t>Terminating condition: </a:t>
            </a:r>
            <a:r>
              <a:rPr lang="en-US" sz="2400" dirty="0" smtClean="0"/>
              <a:t>either the </a:t>
            </a:r>
            <a:r>
              <a:rPr lang="en-US" sz="2400" i="1" dirty="0">
                <a:solidFill>
                  <a:srgbClr val="CC00FF"/>
                </a:solidFill>
              </a:rPr>
              <a:t>key</a:t>
            </a:r>
            <a:r>
              <a:rPr lang="en-US" sz="2400" dirty="0">
                <a:solidFill>
                  <a:srgbClr val="CC00FF"/>
                </a:solidFill>
              </a:rPr>
              <a:t> </a:t>
            </a:r>
            <a:r>
              <a:rPr lang="en-US" sz="2400" dirty="0" smtClean="0"/>
              <a:t>is </a:t>
            </a:r>
            <a:r>
              <a:rPr lang="en-US" sz="2400" dirty="0"/>
              <a:t>found, or when all elements have been “discarded</a:t>
            </a:r>
            <a:r>
              <a:rPr lang="en-US" sz="2400" dirty="0" smtClean="0"/>
              <a:t>”.</a:t>
            </a:r>
            <a:endParaRPr lang="en-SG" sz="2400" dirty="0"/>
          </a:p>
        </p:txBody>
      </p:sp>
      <p:sp>
        <p:nvSpPr>
          <p:cNvPr id="9" name="Footer Placeholder 8"/>
          <p:cNvSpPr>
            <a:spLocks noGrp="1"/>
          </p:cNvSpPr>
          <p:nvPr>
            <p:ph type="ftr" sz="quarter" idx="3"/>
          </p:nvPr>
        </p:nvSpPr>
        <p:spPr/>
        <p:txBody>
          <a:bodyPr/>
          <a:lstStyle/>
          <a:p>
            <a:r>
              <a:rPr lang="en-US" sz="1000" smtClean="0"/>
              <a:t>CS1010 Programming Methodology</a:t>
            </a:r>
            <a:endParaRPr lang="en-US" sz="1000" dirty="0" smtClean="0"/>
          </a:p>
        </p:txBody>
      </p:sp>
      <p:sp>
        <p:nvSpPr>
          <p:cNvPr id="10" name="Slide Number Placeholder 9"/>
          <p:cNvSpPr>
            <a:spLocks noGrp="1"/>
          </p:cNvSpPr>
          <p:nvPr>
            <p:ph type="sldNum" sz="quarter" idx="4"/>
          </p:nvPr>
        </p:nvSpPr>
        <p:spPr/>
        <p:txBody>
          <a:bodyPr/>
          <a:lstStyle/>
          <a:p>
            <a:pPr>
              <a:defRPr/>
            </a:pPr>
            <a:r>
              <a:rPr lang="en-US" smtClean="0"/>
              <a:t>Week10 - </a:t>
            </a:r>
            <a:fld id="{D744ECD0-9CB4-48EB-9A4D-0BCA2B3D9F75}" type="slidenum">
              <a:rPr lang="en-US" smtClean="0"/>
              <a:pPr>
                <a:defRPr/>
              </a:pPr>
              <a:t>15</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dissolv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dissolve">
                                      <p:cBhvr>
                                        <p:cTn id="12" dur="500"/>
                                        <p:tgtEl>
                                          <p:spTgt spid="2">
                                            <p:txEl>
                                              <p:pRg st="2" end="2"/>
                                            </p:txEl>
                                          </p:spTgt>
                                        </p:tgtEl>
                                      </p:cBhvr>
                                    </p:animEffect>
                                  </p:childTnLst>
                                </p:cTn>
                              </p:par>
                              <p:par>
                                <p:cTn id="13" presetID="9" presetClass="entr" presetSubtype="0" fill="hold" nodeType="withEffect">
                                  <p:stCondLst>
                                    <p:cond delay="50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dissolv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dissolve">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dissolve">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dissolve">
                                      <p:cBhvr>
                                        <p:cTn id="3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57"/>
          <p:cNvGrpSpPr>
            <a:grpSpLocks/>
          </p:cNvGrpSpPr>
          <p:nvPr/>
        </p:nvGrpSpPr>
        <p:grpSpPr bwMode="auto">
          <a:xfrm>
            <a:off x="1310977" y="2211421"/>
            <a:ext cx="6537623" cy="769937"/>
            <a:chOff x="1310290" y="2036187"/>
            <a:chExt cx="6538311" cy="770931"/>
          </a:xfrm>
        </p:grpSpPr>
        <p:sp>
          <p:nvSpPr>
            <p:cNvPr id="27673" name="TextBox 38"/>
            <p:cNvSpPr txBox="1">
              <a:spLocks noChangeArrowheads="1"/>
            </p:cNvSpPr>
            <p:nvPr/>
          </p:nvSpPr>
          <p:spPr bwMode="auto">
            <a:xfrm>
              <a:off x="1715180"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5</a:t>
              </a:r>
              <a:endParaRPr lang="en-SG" sz="2400"/>
            </a:p>
          </p:txBody>
        </p:sp>
        <p:sp>
          <p:nvSpPr>
            <p:cNvPr id="27674" name="TextBox 39"/>
            <p:cNvSpPr txBox="1">
              <a:spLocks noChangeArrowheads="1"/>
            </p:cNvSpPr>
            <p:nvPr/>
          </p:nvSpPr>
          <p:spPr bwMode="auto">
            <a:xfrm>
              <a:off x="2397352"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12</a:t>
              </a:r>
              <a:endParaRPr lang="en-SG" sz="2400"/>
            </a:p>
          </p:txBody>
        </p:sp>
        <p:sp>
          <p:nvSpPr>
            <p:cNvPr id="27675" name="TextBox 40"/>
            <p:cNvSpPr txBox="1">
              <a:spLocks noChangeArrowheads="1"/>
            </p:cNvSpPr>
            <p:nvPr/>
          </p:nvSpPr>
          <p:spPr bwMode="auto">
            <a:xfrm>
              <a:off x="3079524"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17</a:t>
              </a:r>
              <a:endParaRPr lang="en-SG" sz="2400"/>
            </a:p>
          </p:txBody>
        </p:sp>
        <p:sp>
          <p:nvSpPr>
            <p:cNvPr id="27676" name="TextBox 41"/>
            <p:cNvSpPr txBox="1">
              <a:spLocks noChangeArrowheads="1"/>
            </p:cNvSpPr>
            <p:nvPr/>
          </p:nvSpPr>
          <p:spPr bwMode="auto">
            <a:xfrm>
              <a:off x="3761696"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23</a:t>
              </a:r>
              <a:endParaRPr lang="en-SG" sz="2400"/>
            </a:p>
          </p:txBody>
        </p:sp>
        <p:sp>
          <p:nvSpPr>
            <p:cNvPr id="27677" name="TextBox 42"/>
            <p:cNvSpPr txBox="1">
              <a:spLocks noChangeArrowheads="1"/>
            </p:cNvSpPr>
            <p:nvPr/>
          </p:nvSpPr>
          <p:spPr bwMode="auto">
            <a:xfrm>
              <a:off x="4443868"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38</a:t>
              </a:r>
              <a:endParaRPr lang="en-SG" sz="2400"/>
            </a:p>
          </p:txBody>
        </p:sp>
        <p:sp>
          <p:nvSpPr>
            <p:cNvPr id="27678" name="TextBox 43"/>
            <p:cNvSpPr txBox="1">
              <a:spLocks noChangeArrowheads="1"/>
            </p:cNvSpPr>
            <p:nvPr/>
          </p:nvSpPr>
          <p:spPr bwMode="auto">
            <a:xfrm>
              <a:off x="5126040"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44</a:t>
              </a:r>
              <a:endParaRPr lang="en-SG" sz="2400"/>
            </a:p>
          </p:txBody>
        </p:sp>
        <p:sp>
          <p:nvSpPr>
            <p:cNvPr id="27679" name="TextBox 44"/>
            <p:cNvSpPr txBox="1">
              <a:spLocks noChangeArrowheads="1"/>
            </p:cNvSpPr>
            <p:nvPr/>
          </p:nvSpPr>
          <p:spPr bwMode="auto">
            <a:xfrm>
              <a:off x="5808212"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77</a:t>
              </a:r>
              <a:endParaRPr lang="en-SG" sz="2400"/>
            </a:p>
          </p:txBody>
        </p:sp>
        <p:sp>
          <p:nvSpPr>
            <p:cNvPr id="27680" name="TextBox 45"/>
            <p:cNvSpPr txBox="1">
              <a:spLocks noChangeArrowheads="1"/>
            </p:cNvSpPr>
            <p:nvPr/>
          </p:nvSpPr>
          <p:spPr bwMode="auto">
            <a:xfrm>
              <a:off x="6490384"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84</a:t>
              </a:r>
              <a:endParaRPr lang="en-SG" sz="2400"/>
            </a:p>
          </p:txBody>
        </p:sp>
        <p:sp>
          <p:nvSpPr>
            <p:cNvPr id="27681" name="TextBox 46"/>
            <p:cNvSpPr txBox="1">
              <a:spLocks noChangeArrowheads="1"/>
            </p:cNvSpPr>
            <p:nvPr/>
          </p:nvSpPr>
          <p:spPr bwMode="auto">
            <a:xfrm>
              <a:off x="7166429"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90</a:t>
              </a:r>
              <a:endParaRPr lang="en-SG" sz="2400"/>
            </a:p>
          </p:txBody>
        </p:sp>
        <p:sp>
          <p:nvSpPr>
            <p:cNvPr id="27682" name="TextBox 47"/>
            <p:cNvSpPr txBox="1">
              <a:spLocks noChangeArrowheads="1"/>
            </p:cNvSpPr>
            <p:nvPr/>
          </p:nvSpPr>
          <p:spPr bwMode="auto">
            <a:xfrm>
              <a:off x="1715180"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27683" name="TextBox 48"/>
            <p:cNvSpPr txBox="1">
              <a:spLocks noChangeArrowheads="1"/>
            </p:cNvSpPr>
            <p:nvPr/>
          </p:nvSpPr>
          <p:spPr bwMode="auto">
            <a:xfrm>
              <a:off x="2397352"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27684" name="TextBox 49"/>
            <p:cNvSpPr txBox="1">
              <a:spLocks noChangeArrowheads="1"/>
            </p:cNvSpPr>
            <p:nvPr/>
          </p:nvSpPr>
          <p:spPr bwMode="auto">
            <a:xfrm>
              <a:off x="3079524"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27685" name="TextBox 50"/>
            <p:cNvSpPr txBox="1">
              <a:spLocks noChangeArrowheads="1"/>
            </p:cNvSpPr>
            <p:nvPr/>
          </p:nvSpPr>
          <p:spPr bwMode="auto">
            <a:xfrm>
              <a:off x="3761696" y="2036187"/>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27686" name="TextBox 51"/>
            <p:cNvSpPr txBox="1">
              <a:spLocks noChangeArrowheads="1"/>
            </p:cNvSpPr>
            <p:nvPr/>
          </p:nvSpPr>
          <p:spPr bwMode="auto">
            <a:xfrm>
              <a:off x="4443868"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27687" name="TextBox 52"/>
            <p:cNvSpPr txBox="1">
              <a:spLocks noChangeArrowheads="1"/>
            </p:cNvSpPr>
            <p:nvPr/>
          </p:nvSpPr>
          <p:spPr bwMode="auto">
            <a:xfrm>
              <a:off x="5119913"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27688" name="TextBox 53"/>
            <p:cNvSpPr txBox="1">
              <a:spLocks noChangeArrowheads="1"/>
            </p:cNvSpPr>
            <p:nvPr/>
          </p:nvSpPr>
          <p:spPr bwMode="auto">
            <a:xfrm>
              <a:off x="5802085"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[6]</a:t>
              </a:r>
              <a:endParaRPr lang="en-SG" sz="1400"/>
            </a:p>
          </p:txBody>
        </p:sp>
        <p:sp>
          <p:nvSpPr>
            <p:cNvPr id="27689" name="TextBox 54"/>
            <p:cNvSpPr txBox="1">
              <a:spLocks noChangeArrowheads="1"/>
            </p:cNvSpPr>
            <p:nvPr/>
          </p:nvSpPr>
          <p:spPr bwMode="auto">
            <a:xfrm>
              <a:off x="6484257"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[7]</a:t>
              </a:r>
              <a:endParaRPr lang="en-SG" sz="1400"/>
            </a:p>
          </p:txBody>
        </p:sp>
        <p:sp>
          <p:nvSpPr>
            <p:cNvPr id="27690" name="TextBox 55"/>
            <p:cNvSpPr txBox="1">
              <a:spLocks noChangeArrowheads="1"/>
            </p:cNvSpPr>
            <p:nvPr/>
          </p:nvSpPr>
          <p:spPr bwMode="auto">
            <a:xfrm>
              <a:off x="7166429"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[8]</a:t>
              </a:r>
              <a:endParaRPr lang="en-SG" sz="1400"/>
            </a:p>
          </p:txBody>
        </p:sp>
        <p:sp>
          <p:nvSpPr>
            <p:cNvPr id="27691" name="TextBox 56"/>
            <p:cNvSpPr txBox="1">
              <a:spLocks noChangeArrowheads="1"/>
            </p:cNvSpPr>
            <p:nvPr/>
          </p:nvSpPr>
          <p:spPr bwMode="auto">
            <a:xfrm>
              <a:off x="1310290" y="2036188"/>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400" dirty="0" err="1" smtClean="0"/>
                <a:t>arr</a:t>
              </a:r>
              <a:endParaRPr lang="en-SG" sz="1400" dirty="0"/>
            </a:p>
          </p:txBody>
        </p:sp>
      </p:grpSp>
      <p:sp>
        <p:nvSpPr>
          <p:cNvPr id="59" name="TextBox 58"/>
          <p:cNvSpPr txBox="1">
            <a:spLocks noChangeArrowheads="1"/>
          </p:cNvSpPr>
          <p:nvPr/>
        </p:nvSpPr>
        <p:spPr bwMode="auto">
          <a:xfrm>
            <a:off x="403225" y="4176713"/>
            <a:ext cx="4722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C00000"/>
                </a:solidFill>
              </a:rPr>
              <a:t>1. low = 0, high = 8, mid = (0+8)/2 = 4</a:t>
            </a:r>
            <a:endParaRPr lang="en-SG" sz="2000">
              <a:solidFill>
                <a:srgbClr val="C00000"/>
              </a:solidFill>
            </a:endParaRPr>
          </a:p>
        </p:txBody>
      </p:sp>
      <p:cxnSp>
        <p:nvCxnSpPr>
          <p:cNvPr id="61" name="Straight Arrow Connector 60"/>
          <p:cNvCxnSpPr>
            <a:cxnSpLocks noChangeShapeType="1"/>
          </p:cNvCxnSpPr>
          <p:nvPr/>
        </p:nvCxnSpPr>
        <p:spPr bwMode="auto">
          <a:xfrm rot="5400000" flipH="1" flipV="1">
            <a:off x="4366419" y="3407602"/>
            <a:ext cx="850900" cy="1588"/>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3" name="Group 67"/>
          <p:cNvGrpSpPr>
            <a:grpSpLocks/>
          </p:cNvGrpSpPr>
          <p:nvPr/>
        </p:nvGrpSpPr>
        <p:grpSpPr bwMode="auto">
          <a:xfrm>
            <a:off x="4443413" y="2519396"/>
            <a:ext cx="3405187" cy="461962"/>
            <a:chOff x="4443868" y="2343964"/>
            <a:chExt cx="3404733" cy="463154"/>
          </a:xfrm>
        </p:grpSpPr>
        <p:cxnSp>
          <p:nvCxnSpPr>
            <p:cNvPr id="27671" name="Straight Connector 63"/>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27672" name="Straight Connector 64"/>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69" name="TextBox 68"/>
          <p:cNvSpPr txBox="1">
            <a:spLocks noChangeArrowheads="1"/>
          </p:cNvSpPr>
          <p:nvPr/>
        </p:nvSpPr>
        <p:spPr bwMode="auto">
          <a:xfrm>
            <a:off x="398463" y="4576763"/>
            <a:ext cx="472122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C00000"/>
                </a:solidFill>
              </a:rPr>
              <a:t>2. low = 0, high = 3, mid = (0+3)/2 = 1</a:t>
            </a:r>
            <a:endParaRPr lang="en-SG" sz="2000">
              <a:solidFill>
                <a:srgbClr val="C00000"/>
              </a:solidFill>
            </a:endParaRPr>
          </a:p>
        </p:txBody>
      </p:sp>
      <p:cxnSp>
        <p:nvCxnSpPr>
          <p:cNvPr id="70" name="Straight Arrow Connector 69"/>
          <p:cNvCxnSpPr>
            <a:cxnSpLocks noChangeShapeType="1"/>
          </p:cNvCxnSpPr>
          <p:nvPr/>
        </p:nvCxnSpPr>
        <p:spPr bwMode="auto">
          <a:xfrm rot="5400000" flipH="1" flipV="1">
            <a:off x="2336007" y="3407602"/>
            <a:ext cx="850900" cy="1587"/>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4" name="Group 70"/>
          <p:cNvGrpSpPr>
            <a:grpSpLocks/>
          </p:cNvGrpSpPr>
          <p:nvPr/>
        </p:nvGrpSpPr>
        <p:grpSpPr bwMode="auto">
          <a:xfrm>
            <a:off x="1720850" y="2519396"/>
            <a:ext cx="1358900" cy="463550"/>
            <a:chOff x="4443868" y="2343964"/>
            <a:chExt cx="3404733" cy="463154"/>
          </a:xfrm>
        </p:grpSpPr>
        <p:cxnSp>
          <p:nvCxnSpPr>
            <p:cNvPr id="27669" name="Straight Connector 71"/>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27670" name="Straight Connector 72"/>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74" name="TextBox 73"/>
          <p:cNvSpPr txBox="1">
            <a:spLocks noChangeArrowheads="1"/>
          </p:cNvSpPr>
          <p:nvPr/>
        </p:nvSpPr>
        <p:spPr bwMode="auto">
          <a:xfrm>
            <a:off x="398463" y="4978400"/>
            <a:ext cx="4721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C00000"/>
                </a:solidFill>
              </a:rPr>
              <a:t>3. low = 2, high = 3, mid = (2+3)/2 = 2</a:t>
            </a:r>
            <a:endParaRPr lang="en-SG" sz="2000">
              <a:solidFill>
                <a:srgbClr val="C00000"/>
              </a:solidFill>
            </a:endParaRPr>
          </a:p>
        </p:txBody>
      </p:sp>
      <p:cxnSp>
        <p:nvCxnSpPr>
          <p:cNvPr id="75" name="Straight Arrow Connector 74"/>
          <p:cNvCxnSpPr>
            <a:cxnSpLocks noChangeShapeType="1"/>
          </p:cNvCxnSpPr>
          <p:nvPr/>
        </p:nvCxnSpPr>
        <p:spPr bwMode="auto">
          <a:xfrm rot="5400000" flipH="1" flipV="1">
            <a:off x="3067844" y="3407602"/>
            <a:ext cx="850900" cy="1588"/>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5" name="Group 75"/>
          <p:cNvGrpSpPr>
            <a:grpSpLocks/>
          </p:cNvGrpSpPr>
          <p:nvPr/>
        </p:nvGrpSpPr>
        <p:grpSpPr bwMode="auto">
          <a:xfrm>
            <a:off x="3079750" y="2520983"/>
            <a:ext cx="676275" cy="465138"/>
            <a:chOff x="4443868" y="2343964"/>
            <a:chExt cx="3404733" cy="463154"/>
          </a:xfrm>
        </p:grpSpPr>
        <p:cxnSp>
          <p:nvCxnSpPr>
            <p:cNvPr id="27667" name="Straight Connector 76"/>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27668" name="Straight Connector 77"/>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79" name="TextBox 78"/>
          <p:cNvSpPr txBox="1">
            <a:spLocks noChangeArrowheads="1"/>
          </p:cNvSpPr>
          <p:nvPr/>
        </p:nvSpPr>
        <p:spPr bwMode="auto">
          <a:xfrm>
            <a:off x="398463" y="5378450"/>
            <a:ext cx="4721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C00000"/>
                </a:solidFill>
              </a:rPr>
              <a:t>4. low = 3, high = 3, mid = (3+3)/2 = 3</a:t>
            </a:r>
            <a:endParaRPr lang="en-SG" sz="2000">
              <a:solidFill>
                <a:srgbClr val="C00000"/>
              </a:solidFill>
            </a:endParaRPr>
          </a:p>
        </p:txBody>
      </p:sp>
      <p:cxnSp>
        <p:nvCxnSpPr>
          <p:cNvPr id="80" name="Straight Arrow Connector 79"/>
          <p:cNvCxnSpPr>
            <a:cxnSpLocks noChangeShapeType="1"/>
          </p:cNvCxnSpPr>
          <p:nvPr/>
        </p:nvCxnSpPr>
        <p:spPr bwMode="auto">
          <a:xfrm rot="5400000" flipH="1" flipV="1">
            <a:off x="3689350" y="3405221"/>
            <a:ext cx="849313" cy="1587"/>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sp>
        <p:nvSpPr>
          <p:cNvPr id="81" name="TextBox 80"/>
          <p:cNvSpPr txBox="1">
            <a:spLocks noChangeArrowheads="1"/>
          </p:cNvSpPr>
          <p:nvPr/>
        </p:nvSpPr>
        <p:spPr bwMode="auto">
          <a:xfrm>
            <a:off x="5808663" y="4176713"/>
            <a:ext cx="16779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solidFill>
                  <a:srgbClr val="0000FF"/>
                </a:solidFill>
              </a:rPr>
              <a:t>Found!</a:t>
            </a:r>
          </a:p>
          <a:p>
            <a:pPr eaLnBrk="1" hangingPunct="1"/>
            <a:r>
              <a:rPr lang="en-US" sz="2400">
                <a:solidFill>
                  <a:srgbClr val="0000FF"/>
                </a:solidFill>
              </a:rPr>
              <a:t>Return 3</a:t>
            </a:r>
            <a:endParaRPr lang="en-SG" sz="2400">
              <a:solidFill>
                <a:srgbClr val="0000FF"/>
              </a:solidFill>
            </a:endParaRPr>
          </a:p>
        </p:txBody>
      </p:sp>
      <p:sp>
        <p:nvSpPr>
          <p:cNvPr id="7" name="Title 6"/>
          <p:cNvSpPr>
            <a:spLocks noGrp="1"/>
          </p:cNvSpPr>
          <p:nvPr>
            <p:ph type="title"/>
          </p:nvPr>
        </p:nvSpPr>
        <p:spPr/>
        <p:txBody>
          <a:bodyPr/>
          <a:lstStyle/>
          <a:p>
            <a:r>
              <a:rPr lang="en-US" dirty="0" smtClean="0"/>
              <a:t>Binary </a:t>
            </a:r>
            <a:r>
              <a:rPr lang="en-US" dirty="0"/>
              <a:t>Search (3/6</a:t>
            </a:r>
            <a:r>
              <a:rPr lang="en-US" dirty="0" smtClean="0"/>
              <a:t>): Illustration</a:t>
            </a:r>
            <a:endParaRPr lang="en-SG" dirty="0"/>
          </a:p>
        </p:txBody>
      </p:sp>
      <p:sp>
        <p:nvSpPr>
          <p:cNvPr id="6" name="Content Placeholder 5"/>
          <p:cNvSpPr>
            <a:spLocks noGrp="1"/>
          </p:cNvSpPr>
          <p:nvPr>
            <p:ph idx="1"/>
          </p:nvPr>
        </p:nvSpPr>
        <p:spPr>
          <a:xfrm>
            <a:off x="457200" y="1546258"/>
            <a:ext cx="8229600" cy="461665"/>
          </a:xfrm>
        </p:spPr>
        <p:txBody>
          <a:bodyPr wrap="square">
            <a:spAutoFit/>
          </a:bodyPr>
          <a:lstStyle/>
          <a:p>
            <a:r>
              <a:rPr lang="en-US" dirty="0"/>
              <a:t>Example: Search for </a:t>
            </a:r>
            <a:r>
              <a:rPr lang="en-US" i="1" dirty="0"/>
              <a:t>key</a:t>
            </a:r>
            <a:r>
              <a:rPr lang="en-US" dirty="0"/>
              <a:t> = </a:t>
            </a:r>
            <a:r>
              <a:rPr lang="en-US" dirty="0" smtClean="0"/>
              <a:t>23</a:t>
            </a:r>
            <a:endParaRPr lang="en-SG" dirty="0"/>
          </a:p>
        </p:txBody>
      </p:sp>
      <p:sp>
        <p:nvSpPr>
          <p:cNvPr id="11" name="Footer Placeholder 10"/>
          <p:cNvSpPr>
            <a:spLocks noGrp="1"/>
          </p:cNvSpPr>
          <p:nvPr>
            <p:ph type="ftr" sz="quarter" idx="3"/>
          </p:nvPr>
        </p:nvSpPr>
        <p:spPr/>
        <p:txBody>
          <a:bodyPr/>
          <a:lstStyle/>
          <a:p>
            <a:r>
              <a:rPr lang="en-US" sz="1000" smtClean="0"/>
              <a:t>CS1010 Programming Methodology</a:t>
            </a:r>
            <a:endParaRPr lang="en-US" sz="1000" dirty="0" smtClean="0"/>
          </a:p>
        </p:txBody>
      </p:sp>
      <p:sp>
        <p:nvSpPr>
          <p:cNvPr id="12" name="Slide Number Placeholder 11"/>
          <p:cNvSpPr>
            <a:spLocks noGrp="1"/>
          </p:cNvSpPr>
          <p:nvPr>
            <p:ph type="sldNum" sz="quarter" idx="4"/>
          </p:nvPr>
        </p:nvSpPr>
        <p:spPr/>
        <p:txBody>
          <a:bodyPr/>
          <a:lstStyle/>
          <a:p>
            <a:pPr>
              <a:defRPr/>
            </a:pPr>
            <a:r>
              <a:rPr lang="en-US" smtClean="0"/>
              <a:t>Week10 - </a:t>
            </a:r>
            <a:fld id="{D744ECD0-9CB4-48EB-9A4D-0BCA2B3D9F75}" type="slidenum">
              <a:rPr lang="en-US" smtClean="0"/>
              <a:pPr>
                <a:defRPr/>
              </a:pPr>
              <a:t>16</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dissolve">
                                      <p:cBhvr>
                                        <p:cTn id="17"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dissolve">
                                      <p:cBhvr>
                                        <p:cTn id="27" dur="500"/>
                                        <p:tgtEl>
                                          <p:spTgt spid="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dissolve">
                                      <p:cBhvr>
                                        <p:cTn id="32" dur="5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dissolve">
                                      <p:cBhvr>
                                        <p:cTn id="42" dur="500"/>
                                        <p:tgtEl>
                                          <p:spTgt spid="7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dissolve">
                                      <p:cBhvr>
                                        <p:cTn id="47"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dissolve">
                                      <p:cBhvr>
                                        <p:cTn id="52" dur="500"/>
                                        <p:tgtEl>
                                          <p:spTgt spid="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dissolve">
                                      <p:cBhvr>
                                        <p:cTn id="57" dur="500"/>
                                        <p:tgtEl>
                                          <p:spTgt spid="7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80"/>
                                        </p:tgtEl>
                                        <p:attrNameLst>
                                          <p:attrName>style.visibility</p:attrName>
                                        </p:attrNameLst>
                                      </p:cBhvr>
                                      <p:to>
                                        <p:strVal val="visible"/>
                                      </p:to>
                                    </p:set>
                                    <p:animEffect transition="in" filter="dissolve">
                                      <p:cBhvr>
                                        <p:cTn id="62" dur="500"/>
                                        <p:tgtEl>
                                          <p:spTgt spid="80"/>
                                        </p:tgtEl>
                                      </p:cBhvr>
                                    </p:animEffect>
                                  </p:childTnLst>
                                </p:cTn>
                              </p:par>
                            </p:childTnLst>
                          </p:cTn>
                        </p:par>
                        <p:par>
                          <p:cTn id="63" fill="hold" nodeType="afterGroup">
                            <p:stCondLst>
                              <p:cond delay="500"/>
                            </p:stCondLst>
                            <p:childTnLst>
                              <p:par>
                                <p:cTn id="64" presetID="9" presetClass="entr" presetSubtype="0" fill="hold" nodeType="afterEffect">
                                  <p:stCondLst>
                                    <p:cond delay="0"/>
                                  </p:stCondLst>
                                  <p:childTnLst>
                                    <p:set>
                                      <p:cBhvr>
                                        <p:cTn id="65" dur="1" fill="hold">
                                          <p:stCondLst>
                                            <p:cond delay="0"/>
                                          </p:stCondLst>
                                        </p:cTn>
                                        <p:tgtEl>
                                          <p:spTgt spid="81">
                                            <p:txEl>
                                              <p:pRg st="0" end="0"/>
                                            </p:txEl>
                                          </p:spTgt>
                                        </p:tgtEl>
                                        <p:attrNameLst>
                                          <p:attrName>style.visibility</p:attrName>
                                        </p:attrNameLst>
                                      </p:cBhvr>
                                      <p:to>
                                        <p:strVal val="visible"/>
                                      </p:to>
                                    </p:set>
                                    <p:animEffect transition="in" filter="dissolve">
                                      <p:cBhvr>
                                        <p:cTn id="66" dur="500"/>
                                        <p:tgtEl>
                                          <p:spTgt spid="81">
                                            <p:txEl>
                                              <p:pRg st="0" end="0"/>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81">
                                            <p:txEl>
                                              <p:pRg st="1" end="1"/>
                                            </p:txEl>
                                          </p:spTgt>
                                        </p:tgtEl>
                                        <p:attrNameLst>
                                          <p:attrName>style.visibility</p:attrName>
                                        </p:attrNameLst>
                                      </p:cBhvr>
                                      <p:to>
                                        <p:strVal val="visible"/>
                                      </p:to>
                                    </p:set>
                                    <p:animEffect transition="in" filter="dissolve">
                                      <p:cBhvr>
                                        <p:cTn id="69" dur="500"/>
                                        <p:tgtEl>
                                          <p:spTgt spid="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9" grpId="0"/>
      <p:bldP spid="74" grpId="0"/>
      <p:bldP spid="7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Binary </a:t>
            </a:r>
            <a:r>
              <a:rPr lang="en-US" dirty="0"/>
              <a:t>Search </a:t>
            </a:r>
            <a:r>
              <a:rPr lang="en-US" dirty="0" smtClean="0"/>
              <a:t>(4/6</a:t>
            </a:r>
            <a:r>
              <a:rPr lang="en-US" dirty="0"/>
              <a:t>): </a:t>
            </a:r>
            <a:r>
              <a:rPr lang="en-US" dirty="0" smtClean="0"/>
              <a:t>Iterative Code</a:t>
            </a:r>
            <a:endParaRPr lang="en-SG" dirty="0"/>
          </a:p>
        </p:txBody>
      </p:sp>
      <p:grpSp>
        <p:nvGrpSpPr>
          <p:cNvPr id="12" name="Group 11"/>
          <p:cNvGrpSpPr/>
          <p:nvPr/>
        </p:nvGrpSpPr>
        <p:grpSpPr>
          <a:xfrm>
            <a:off x="842238" y="1481609"/>
            <a:ext cx="7028329" cy="4770537"/>
            <a:chOff x="723900" y="2154238"/>
            <a:chExt cx="7028329" cy="4770537"/>
          </a:xfrm>
        </p:grpSpPr>
        <p:sp>
          <p:nvSpPr>
            <p:cNvPr id="14" name="TextBox 13"/>
            <p:cNvSpPr txBox="1"/>
            <p:nvPr/>
          </p:nvSpPr>
          <p:spPr bwMode="auto">
            <a:xfrm>
              <a:off x="723900" y="2154238"/>
              <a:ext cx="7026604" cy="4770537"/>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41338" algn="l"/>
                  <a:tab pos="1073150" algn="l"/>
                  <a:tab pos="1614488" algn="l"/>
                  <a:tab pos="1974850" algn="l"/>
                </a:tabLst>
                <a:defRPr>
                  <a:solidFill>
                    <a:schemeClr val="tx1"/>
                  </a:solidFill>
                  <a:latin typeface="Arial" charset="0"/>
                  <a:cs typeface="Arial" charset="0"/>
                </a:defRPr>
              </a:lvl1pPr>
              <a:lvl2pPr marL="742950" indent="-285750" eaLnBrk="0" hangingPunct="0">
                <a:tabLst>
                  <a:tab pos="541338" algn="l"/>
                  <a:tab pos="1073150" algn="l"/>
                  <a:tab pos="1614488" algn="l"/>
                  <a:tab pos="1974850" algn="l"/>
                </a:tabLst>
                <a:defRPr>
                  <a:solidFill>
                    <a:schemeClr val="tx1"/>
                  </a:solidFill>
                  <a:latin typeface="Arial" charset="0"/>
                  <a:cs typeface="Arial" charset="0"/>
                </a:defRPr>
              </a:lvl2pPr>
              <a:lvl3pPr marL="1143000" indent="-228600" eaLnBrk="0" hangingPunct="0">
                <a:tabLst>
                  <a:tab pos="541338" algn="l"/>
                  <a:tab pos="1073150" algn="l"/>
                  <a:tab pos="1614488" algn="l"/>
                  <a:tab pos="1974850" algn="l"/>
                </a:tabLst>
                <a:defRPr>
                  <a:solidFill>
                    <a:schemeClr val="tx1"/>
                  </a:solidFill>
                  <a:latin typeface="Arial" charset="0"/>
                  <a:cs typeface="Arial" charset="0"/>
                </a:defRPr>
              </a:lvl3pPr>
              <a:lvl4pPr marL="1600200" indent="-228600" eaLnBrk="0" hangingPunct="0">
                <a:tabLst>
                  <a:tab pos="541338" algn="l"/>
                  <a:tab pos="1073150" algn="l"/>
                  <a:tab pos="1614488" algn="l"/>
                  <a:tab pos="1974850" algn="l"/>
                </a:tabLst>
                <a:defRPr>
                  <a:solidFill>
                    <a:schemeClr val="tx1"/>
                  </a:solidFill>
                  <a:latin typeface="Arial" charset="0"/>
                  <a:cs typeface="Arial" charset="0"/>
                </a:defRPr>
              </a:lvl4pPr>
              <a:lvl5pPr marL="2057400" indent="-228600" eaLnBrk="0" hangingPunct="0">
                <a:tabLst>
                  <a:tab pos="541338" algn="l"/>
                  <a:tab pos="1073150" algn="l"/>
                  <a:tab pos="1614488" algn="l"/>
                  <a:tab pos="19748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9pPr>
            </a:lstStyle>
            <a:p>
              <a:pPr eaLnBrk="1" hangingPunct="1"/>
              <a:r>
                <a:rPr lang="en-SG" sz="1600" b="1" dirty="0">
                  <a:solidFill>
                    <a:srgbClr val="800000"/>
                  </a:solidFill>
                  <a:latin typeface="Courier New" pitchFamily="49" charset="0"/>
                  <a:cs typeface="Courier New" pitchFamily="49" charset="0"/>
                </a:rPr>
                <a:t>// To search for key in sorted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 using binary search</a:t>
              </a:r>
            </a:p>
            <a:p>
              <a:pPr eaLnBrk="1" hangingPunct="1"/>
              <a:r>
                <a:rPr lang="en-SG" sz="1600" b="1" dirty="0">
                  <a:solidFill>
                    <a:srgbClr val="800000"/>
                  </a:solidFill>
                  <a:latin typeface="Courier New" pitchFamily="49" charset="0"/>
                  <a:cs typeface="Courier New" pitchFamily="49" charset="0"/>
                </a:rPr>
                <a:t>// Return index if found; otherwise return -1</a:t>
              </a:r>
            </a:p>
            <a:p>
              <a:pPr eaLnBrk="1" hangingPunct="1"/>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binarySearch</a:t>
              </a:r>
              <a:r>
                <a:rPr lang="en-SG" sz="1600" b="1" dirty="0">
                  <a:solidFill>
                    <a:srgbClr val="000000"/>
                  </a:solidFill>
                  <a:latin typeface="Courier New" pitchFamily="49" charset="0"/>
                  <a:cs typeface="Courier New" pitchFamily="49" charset="0"/>
                </a:rPr>
                <a:t>(</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size,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key)</a:t>
              </a:r>
            </a:p>
            <a:p>
              <a:pPr eaLnBrk="1" hangingPunct="1"/>
              <a:r>
                <a:rPr lang="en-SG" sz="1600" b="1" dirty="0" smtClean="0">
                  <a:solidFill>
                    <a:srgbClr val="000000"/>
                  </a:solidFill>
                  <a:latin typeface="Courier New" pitchFamily="49" charset="0"/>
                  <a:cs typeface="Courier New" pitchFamily="49" charset="0"/>
                </a:rPr>
                <a:t>{</a:t>
              </a:r>
            </a:p>
            <a:p>
              <a:pPr eaLnBrk="1" hangingPunct="1"/>
              <a:r>
                <a:rPr lang="en-SG" sz="1600" b="1" dirty="0">
                  <a:solidFill>
                    <a:srgbClr val="000000"/>
                  </a:solidFill>
                  <a:latin typeface="Courier New" pitchFamily="49" charset="0"/>
                  <a:cs typeface="Courier New" pitchFamily="49" charset="0"/>
                </a:rPr>
                <a:t> </a:t>
              </a:r>
              <a:r>
                <a:rPr lang="en-SG" sz="1600" b="1" dirty="0" smtClean="0">
                  <a:solidFill>
                    <a:srgbClr val="000000"/>
                  </a:solidFill>
                  <a:latin typeface="Courier New" pitchFamily="49" charset="0"/>
                  <a:cs typeface="Courier New" pitchFamily="49" charset="0"/>
                </a:rPr>
                <a:t>   </a:t>
              </a:r>
              <a:r>
                <a:rPr lang="en-SG" sz="1600" b="1" dirty="0" err="1" smtClean="0">
                  <a:solidFill>
                    <a:srgbClr val="0000FF"/>
                  </a:solidFill>
                  <a:latin typeface="Courier New" pitchFamily="49" charset="0"/>
                  <a:cs typeface="Courier New" pitchFamily="49" charset="0"/>
                </a:rPr>
                <a:t>int</a:t>
              </a:r>
              <a:r>
                <a:rPr lang="en-SG" sz="1600" b="1" dirty="0" smtClean="0">
                  <a:solidFill>
                    <a:srgbClr val="000000"/>
                  </a:solidFill>
                  <a:latin typeface="Courier New" pitchFamily="49" charset="0"/>
                  <a:cs typeface="Courier New" pitchFamily="49" charset="0"/>
                </a:rPr>
                <a:t> low=</a:t>
              </a:r>
              <a:r>
                <a:rPr lang="en-SG" sz="1600" b="1" dirty="0" smtClean="0">
                  <a:solidFill>
                    <a:srgbClr val="006600"/>
                  </a:solidFill>
                  <a:latin typeface="Courier New" pitchFamily="49" charset="0"/>
                  <a:cs typeface="Courier New" pitchFamily="49" charset="0"/>
                </a:rPr>
                <a:t>0</a:t>
              </a:r>
              <a:r>
                <a:rPr lang="en-SG" sz="1600" b="1" dirty="0" smtClean="0">
                  <a:solidFill>
                    <a:srgbClr val="000000"/>
                  </a:solidFill>
                  <a:latin typeface="Courier New" pitchFamily="49" charset="0"/>
                  <a:cs typeface="Courier New" pitchFamily="49" charset="0"/>
                </a:rPr>
                <a:t>, high=size–</a:t>
              </a:r>
              <a:r>
                <a:rPr lang="en-SG" sz="1600" b="1" dirty="0" smtClean="0">
                  <a:solidFill>
                    <a:srgbClr val="006600"/>
                  </a:solidFill>
                  <a:latin typeface="Courier New" pitchFamily="49" charset="0"/>
                  <a:cs typeface="Courier New" pitchFamily="49" charset="0"/>
                </a:rPr>
                <a:t>1</a:t>
              </a:r>
              <a:r>
                <a:rPr lang="en-SG" sz="1600" b="1" dirty="0" smtClean="0">
                  <a:solidFill>
                    <a:srgbClr val="000000"/>
                  </a:solidFill>
                  <a:latin typeface="Courier New" pitchFamily="49" charset="0"/>
                  <a:cs typeface="Courier New" pitchFamily="49" charset="0"/>
                </a:rPr>
                <a:t>, mid=(low + high)/</a:t>
              </a:r>
              <a:r>
                <a:rPr lang="en-SG" sz="1600" b="1" dirty="0" smtClean="0">
                  <a:solidFill>
                    <a:srgbClr val="006600"/>
                  </a:solidFill>
                  <a:latin typeface="Courier New" pitchFamily="49" charset="0"/>
                  <a:cs typeface="Courier New" pitchFamily="49" charset="0"/>
                </a:rPr>
                <a:t>2</a:t>
              </a:r>
              <a:r>
                <a:rPr lang="en-SG" sz="1600" b="1" dirty="0" smtClean="0">
                  <a:solidFill>
                    <a:srgbClr val="000000"/>
                  </a:solidFill>
                  <a:latin typeface="Courier New" pitchFamily="49" charset="0"/>
                  <a:cs typeface="Courier New" pitchFamily="49" charset="0"/>
                </a:rPr>
                <a:t>;</a:t>
              </a:r>
            </a:p>
            <a:p>
              <a:pPr eaLnBrk="1" hangingPunct="1"/>
              <a:endParaRPr lang="en-SG" sz="1600" b="1" dirty="0">
                <a:solidFill>
                  <a:srgbClr val="000000"/>
                </a:solidFill>
                <a:latin typeface="Courier New" pitchFamily="49" charset="0"/>
                <a:cs typeface="Courier New" pitchFamily="49" charset="0"/>
              </a:endParaRPr>
            </a:p>
            <a:p>
              <a:pPr eaLnBrk="1" hangingPunct="1"/>
              <a:endParaRPr lang="en-SG" sz="1600" b="1" dirty="0">
                <a:solidFill>
                  <a:srgbClr val="000000"/>
                </a:solidFill>
                <a:latin typeface="Courier New" pitchFamily="49" charset="0"/>
                <a:cs typeface="Courier New" pitchFamily="49" charset="0"/>
              </a:endParaRPr>
            </a:p>
            <a:p>
              <a:pPr eaLnBrk="1" hangingPunct="1"/>
              <a:endParaRPr lang="en-US" sz="1600" b="1" dirty="0" smtClean="0">
                <a:solidFill>
                  <a:srgbClr val="000000"/>
                </a:solidFill>
                <a:latin typeface="Courier New" pitchFamily="49" charset="0"/>
                <a:cs typeface="Courier New" pitchFamily="49" charset="0"/>
              </a:endParaRPr>
            </a:p>
            <a:p>
              <a:pPr eaLnBrk="1" hangingPunct="1"/>
              <a:endParaRPr lang="en-SG" sz="1600" b="1" dirty="0">
                <a:solidFill>
                  <a:srgbClr val="000000"/>
                </a:solidFill>
                <a:latin typeface="Courier New" pitchFamily="49" charset="0"/>
                <a:cs typeface="Courier New" pitchFamily="49" charset="0"/>
              </a:endParaRPr>
            </a:p>
            <a:p>
              <a:pPr eaLnBrk="1" hangingPunct="1"/>
              <a:endParaRPr lang="en-SG"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smtClean="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SG" sz="1600" b="1" dirty="0">
                <a:solidFill>
                  <a:srgbClr val="000000"/>
                </a:solidFill>
                <a:latin typeface="Courier New" pitchFamily="49" charset="0"/>
                <a:cs typeface="Courier New" pitchFamily="49" charset="0"/>
              </a:endParaRPr>
            </a:p>
            <a:p>
              <a:pPr eaLnBrk="1" hangingPunct="1"/>
              <a:r>
                <a:rPr lang="en-SG" sz="1600" b="1" dirty="0">
                  <a:solidFill>
                    <a:srgbClr val="000000"/>
                  </a:solidFill>
                  <a:latin typeface="Courier New" pitchFamily="49" charset="0"/>
                  <a:cs typeface="Courier New" pitchFamily="49" charset="0"/>
                </a:rPr>
                <a:t>}</a:t>
              </a:r>
            </a:p>
          </p:txBody>
        </p:sp>
        <p:sp>
          <p:nvSpPr>
            <p:cNvPr id="15" name="Rectangle 14"/>
            <p:cNvSpPr/>
            <p:nvPr/>
          </p:nvSpPr>
          <p:spPr>
            <a:xfrm>
              <a:off x="6014253" y="6659840"/>
              <a:ext cx="1737976"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Week10_BinarySearch.c</a:t>
              </a:r>
              <a:endParaRPr lang="en-SG" sz="1100" dirty="0"/>
            </a:p>
          </p:txBody>
        </p:sp>
      </p:grpSp>
      <p:sp>
        <p:nvSpPr>
          <p:cNvPr id="16" name="Rectangle 81"/>
          <p:cNvSpPr>
            <a:spLocks noChangeArrowheads="1"/>
          </p:cNvSpPr>
          <p:nvPr/>
        </p:nvSpPr>
        <p:spPr bwMode="auto">
          <a:xfrm>
            <a:off x="1359855" y="2761873"/>
            <a:ext cx="5368777" cy="3046988"/>
          </a:xfrm>
          <a:prstGeom prst="rect">
            <a:avLst/>
          </a:prstGeom>
          <a:noFill/>
          <a:ln w="19050">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1" hangingPunct="1"/>
            <a:r>
              <a:rPr lang="en-SG" sz="1600" b="1" dirty="0">
                <a:solidFill>
                  <a:srgbClr val="0000FF"/>
                </a:solidFill>
                <a:latin typeface="Courier New" pitchFamily="49" charset="0"/>
                <a:cs typeface="Courier New" pitchFamily="49" charset="0"/>
              </a:rPr>
              <a:t>while</a:t>
            </a:r>
            <a:r>
              <a:rPr lang="en-SG" sz="1600" b="1" dirty="0">
                <a:latin typeface="Courier New" pitchFamily="49" charset="0"/>
                <a:cs typeface="Courier New" pitchFamily="49" charset="0"/>
              </a:rPr>
              <a:t> ((low &lt;= high) &amp;&amp; (</a:t>
            </a:r>
            <a:r>
              <a:rPr lang="en-SG" sz="1600" b="1" dirty="0" err="1">
                <a:latin typeface="Courier New" pitchFamily="49" charset="0"/>
                <a:cs typeface="Courier New" pitchFamily="49" charset="0"/>
              </a:rPr>
              <a:t>arr</a:t>
            </a:r>
            <a:r>
              <a:rPr lang="en-SG" sz="1600" b="1" dirty="0">
                <a:latin typeface="Courier New" pitchFamily="49" charset="0"/>
                <a:cs typeface="Courier New" pitchFamily="49" charset="0"/>
              </a:rPr>
              <a:t>[mid] != key))</a:t>
            </a:r>
          </a:p>
          <a:p>
            <a:pPr eaLnBrk="1" hangingPunct="1"/>
            <a:r>
              <a:rPr lang="en-SG" sz="1600" b="1" dirty="0">
                <a:latin typeface="Courier New" pitchFamily="49" charset="0"/>
                <a:cs typeface="Courier New" pitchFamily="49" charset="0"/>
              </a:rPr>
              <a:t>{</a:t>
            </a:r>
          </a:p>
          <a:p>
            <a:pPr eaLnBrk="1" hangingPunct="1"/>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(key &lt; </a:t>
            </a:r>
            <a:r>
              <a:rPr lang="en-SG" sz="1600" b="1" dirty="0" err="1">
                <a:latin typeface="Courier New" pitchFamily="49" charset="0"/>
                <a:cs typeface="Courier New" pitchFamily="49" charset="0"/>
              </a:rPr>
              <a:t>arr</a:t>
            </a:r>
            <a:r>
              <a:rPr lang="en-SG" sz="1600" b="1" dirty="0">
                <a:latin typeface="Courier New" pitchFamily="49" charset="0"/>
                <a:cs typeface="Courier New" pitchFamily="49" charset="0"/>
              </a:rPr>
              <a:t>[mid])</a:t>
            </a:r>
          </a:p>
          <a:p>
            <a:pPr eaLnBrk="1" hangingPunct="1"/>
            <a:r>
              <a:rPr lang="en-SG" sz="1600" b="1" dirty="0">
                <a:latin typeface="Courier New" pitchFamily="49" charset="0"/>
                <a:cs typeface="Courier New" pitchFamily="49" charset="0"/>
              </a:rPr>
              <a:t>        high = mid - </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a:t>
            </a:r>
          </a:p>
          <a:p>
            <a:pPr eaLnBrk="1" hangingPunct="1"/>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else</a:t>
            </a:r>
          </a:p>
          <a:p>
            <a:pPr eaLnBrk="1" hangingPunct="1"/>
            <a:r>
              <a:rPr lang="en-SG" sz="1600" b="1" dirty="0">
                <a:latin typeface="Courier New" pitchFamily="49" charset="0"/>
                <a:cs typeface="Courier New" pitchFamily="49" charset="0"/>
              </a:rPr>
              <a:t>        low = mid + </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a:t>
            </a:r>
          </a:p>
          <a:p>
            <a:pPr eaLnBrk="1" hangingPunct="1"/>
            <a:r>
              <a:rPr lang="en-SG" sz="1600" b="1" dirty="0">
                <a:latin typeface="Courier New" pitchFamily="49" charset="0"/>
                <a:cs typeface="Courier New" pitchFamily="49" charset="0"/>
              </a:rPr>
              <a:t>    mid = (</a:t>
            </a:r>
            <a:r>
              <a:rPr lang="en-SG" sz="1600" b="1" dirty="0" smtClean="0">
                <a:latin typeface="Courier New" pitchFamily="49" charset="0"/>
                <a:cs typeface="Courier New" pitchFamily="49" charset="0"/>
              </a:rPr>
              <a:t>low + high)/</a:t>
            </a:r>
            <a:r>
              <a:rPr lang="en-SG" sz="1600" b="1" dirty="0" smtClean="0">
                <a:solidFill>
                  <a:srgbClr val="006600"/>
                </a:solidFill>
                <a:latin typeface="Courier New" pitchFamily="49" charset="0"/>
                <a:cs typeface="Courier New" pitchFamily="49" charset="0"/>
              </a:rPr>
              <a:t>2</a:t>
            </a:r>
            <a:r>
              <a:rPr lang="en-SG" sz="1600" b="1" dirty="0">
                <a:latin typeface="Courier New" pitchFamily="49" charset="0"/>
                <a:cs typeface="Courier New" pitchFamily="49" charset="0"/>
              </a:rPr>
              <a:t>;</a:t>
            </a:r>
          </a:p>
          <a:p>
            <a:pPr eaLnBrk="1" hangingPunct="1"/>
            <a:r>
              <a:rPr lang="en-SG" sz="1600" b="1" dirty="0">
                <a:latin typeface="Courier New" pitchFamily="49" charset="0"/>
                <a:cs typeface="Courier New" pitchFamily="49" charset="0"/>
              </a:rPr>
              <a:t>}</a:t>
            </a:r>
          </a:p>
          <a:p>
            <a:pPr eaLnBrk="1" hangingPunct="1"/>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a:t>
            </a:r>
            <a:r>
              <a:rPr lang="en-SG" sz="1600" b="1" dirty="0" err="1" smtClean="0">
                <a:latin typeface="Courier New" pitchFamily="49" charset="0"/>
                <a:cs typeface="Courier New" pitchFamily="49" charset="0"/>
              </a:rPr>
              <a:t>arr</a:t>
            </a:r>
            <a:r>
              <a:rPr lang="en-SG" sz="1600" b="1" dirty="0" smtClean="0">
                <a:latin typeface="Courier New" pitchFamily="49" charset="0"/>
                <a:cs typeface="Courier New" pitchFamily="49" charset="0"/>
              </a:rPr>
              <a:t>[mid] == key)</a:t>
            </a:r>
          </a:p>
          <a:p>
            <a:pPr eaLnBrk="1" hangingPunct="1"/>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mid;</a:t>
            </a:r>
          </a:p>
          <a:p>
            <a:pPr eaLnBrk="1" hangingPunct="1"/>
            <a:r>
              <a:rPr lang="en-SG" sz="1600" b="1" dirty="0">
                <a:solidFill>
                  <a:srgbClr val="0000FF"/>
                </a:solidFill>
                <a:latin typeface="Courier New" pitchFamily="49" charset="0"/>
                <a:cs typeface="Courier New" pitchFamily="49" charset="0"/>
              </a:rPr>
              <a:t>e</a:t>
            </a:r>
            <a:r>
              <a:rPr lang="en-SG" sz="1600" b="1" dirty="0" smtClean="0">
                <a:solidFill>
                  <a:srgbClr val="0000FF"/>
                </a:solidFill>
                <a:latin typeface="Courier New" pitchFamily="49" charset="0"/>
                <a:cs typeface="Courier New" pitchFamily="49" charset="0"/>
              </a:rPr>
              <a:t>lse</a:t>
            </a:r>
          </a:p>
          <a:p>
            <a:pPr eaLnBrk="1" hangingPunct="1"/>
            <a:r>
              <a:rPr lang="en-SG" sz="1600" b="1" dirty="0">
                <a:solidFill>
                  <a:srgbClr val="0000FF"/>
                </a:solidFill>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  </a:t>
            </a:r>
            <a:r>
              <a:rPr lang="en-SG" sz="1600" b="1" dirty="0" smtClean="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a:t>
            </a:r>
            <a:endParaRPr lang="en-US" sz="1600" b="1" dirty="0">
              <a:latin typeface="Courier New" pitchFamily="49" charset="0"/>
            </a:endParaRPr>
          </a:p>
        </p:txBody>
      </p:sp>
      <p:sp>
        <p:nvSpPr>
          <p:cNvPr id="6" name="Footer Placeholder 5"/>
          <p:cNvSpPr>
            <a:spLocks noGrp="1"/>
          </p:cNvSpPr>
          <p:nvPr>
            <p:ph type="ftr" sz="quarter" idx="3"/>
          </p:nvPr>
        </p:nvSpPr>
        <p:spPr/>
        <p:txBody>
          <a:bodyPr/>
          <a:lstStyle/>
          <a:p>
            <a:r>
              <a:rPr lang="en-US" sz="1000" smtClean="0"/>
              <a:t>CS1010 Programming Methodology</a:t>
            </a:r>
            <a:endParaRPr lang="en-US" sz="1000" dirty="0" smtClean="0"/>
          </a:p>
        </p:txBody>
      </p:sp>
      <p:sp>
        <p:nvSpPr>
          <p:cNvPr id="7" name="Slide Number Placeholder 6"/>
          <p:cNvSpPr>
            <a:spLocks noGrp="1"/>
          </p:cNvSpPr>
          <p:nvPr>
            <p:ph type="sldNum" sz="quarter" idx="4"/>
          </p:nvPr>
        </p:nvSpPr>
        <p:spPr/>
        <p:txBody>
          <a:bodyPr/>
          <a:lstStyle/>
          <a:p>
            <a:pPr>
              <a:defRPr/>
            </a:pPr>
            <a:r>
              <a:rPr lang="en-US" smtClean="0"/>
              <a:t>Week10 - </a:t>
            </a:r>
            <a:fld id="{D744ECD0-9CB4-48EB-9A4D-0BCA2B3D9F75}" type="slidenum">
              <a:rPr lang="en-US" smtClean="0"/>
              <a:pPr>
                <a:defRPr/>
              </a:pPr>
              <a:t>17</a:t>
            </a:fld>
            <a:endParaRPr lang="en-US" dirty="0"/>
          </a:p>
        </p:txBody>
      </p:sp>
    </p:spTree>
    <p:extLst>
      <p:ext uri="{BB962C8B-B14F-4D97-AF65-F5344CB8AC3E}">
        <p14:creationId xmlns:p14="http://schemas.microsoft.com/office/powerpoint/2010/main" val="17171145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nodeType="withEffect">
                                  <p:stCondLst>
                                    <p:cond delay="0"/>
                                  </p:stCondLst>
                                  <p:childTnLst>
                                    <p:set>
                                      <p:cBhvr>
                                        <p:cTn id="9" dur="1" fill="hold">
                                          <p:stCondLst>
                                            <p:cond delay="0"/>
                                          </p:stCondLst>
                                        </p:cTn>
                                        <p:tgtEl>
                                          <p:spTgt spid="16">
                                            <p:txEl>
                                              <p:pRg st="0" end="0"/>
                                            </p:txEl>
                                          </p:spTgt>
                                        </p:tgtEl>
                                        <p:attrNameLst>
                                          <p:attrName>style.visibility</p:attrName>
                                        </p:attrNameLst>
                                      </p:cBhvr>
                                      <p:to>
                                        <p:strVal val="visible"/>
                                      </p:to>
                                    </p:set>
                                    <p:animEffect transition="in" filter="dissolve">
                                      <p:cBhvr>
                                        <p:cTn id="10" dur="500"/>
                                        <p:tgtEl>
                                          <p:spTgt spid="16">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Effect transition="in" filter="dissolve">
                                      <p:cBhvr>
                                        <p:cTn id="13" dur="500"/>
                                        <p:tgtEl>
                                          <p:spTgt spid="16">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6">
                                            <p:txEl>
                                              <p:pRg st="2" end="2"/>
                                            </p:txEl>
                                          </p:spTgt>
                                        </p:tgtEl>
                                        <p:attrNameLst>
                                          <p:attrName>style.visibility</p:attrName>
                                        </p:attrNameLst>
                                      </p:cBhvr>
                                      <p:to>
                                        <p:strVal val="visible"/>
                                      </p:to>
                                    </p:set>
                                    <p:animEffect transition="in" filter="dissolve">
                                      <p:cBhvr>
                                        <p:cTn id="16" dur="500"/>
                                        <p:tgtEl>
                                          <p:spTgt spid="16">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animEffect transition="in" filter="dissolve">
                                      <p:cBhvr>
                                        <p:cTn id="19" dur="500"/>
                                        <p:tgtEl>
                                          <p:spTgt spid="16">
                                            <p:txEl>
                                              <p:pRg st="3" end="3"/>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6">
                                            <p:txEl>
                                              <p:pRg st="4" end="4"/>
                                            </p:txEl>
                                          </p:spTgt>
                                        </p:tgtEl>
                                        <p:attrNameLst>
                                          <p:attrName>style.visibility</p:attrName>
                                        </p:attrNameLst>
                                      </p:cBhvr>
                                      <p:to>
                                        <p:strVal val="visible"/>
                                      </p:to>
                                    </p:set>
                                    <p:animEffect transition="in" filter="dissolve">
                                      <p:cBhvr>
                                        <p:cTn id="22" dur="500"/>
                                        <p:tgtEl>
                                          <p:spTgt spid="16">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6">
                                            <p:txEl>
                                              <p:pRg st="5" end="5"/>
                                            </p:txEl>
                                          </p:spTgt>
                                        </p:tgtEl>
                                        <p:attrNameLst>
                                          <p:attrName>style.visibility</p:attrName>
                                        </p:attrNameLst>
                                      </p:cBhvr>
                                      <p:to>
                                        <p:strVal val="visible"/>
                                      </p:to>
                                    </p:set>
                                    <p:animEffect transition="in" filter="dissolve">
                                      <p:cBhvr>
                                        <p:cTn id="25" dur="500"/>
                                        <p:tgtEl>
                                          <p:spTgt spid="16">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16">
                                            <p:txEl>
                                              <p:pRg st="6" end="6"/>
                                            </p:txEl>
                                          </p:spTgt>
                                        </p:tgtEl>
                                        <p:attrNameLst>
                                          <p:attrName>style.visibility</p:attrName>
                                        </p:attrNameLst>
                                      </p:cBhvr>
                                      <p:to>
                                        <p:strVal val="visible"/>
                                      </p:to>
                                    </p:set>
                                    <p:animEffect transition="in" filter="dissolve">
                                      <p:cBhvr>
                                        <p:cTn id="28" dur="500"/>
                                        <p:tgtEl>
                                          <p:spTgt spid="16">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16">
                                            <p:txEl>
                                              <p:pRg st="7" end="7"/>
                                            </p:txEl>
                                          </p:spTgt>
                                        </p:tgtEl>
                                        <p:attrNameLst>
                                          <p:attrName>style.visibility</p:attrName>
                                        </p:attrNameLst>
                                      </p:cBhvr>
                                      <p:to>
                                        <p:strVal val="visible"/>
                                      </p:to>
                                    </p:set>
                                    <p:animEffect transition="in" filter="dissolve">
                                      <p:cBhvr>
                                        <p:cTn id="31" dur="500"/>
                                        <p:tgtEl>
                                          <p:spTgt spid="16">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6">
                                            <p:txEl>
                                              <p:pRg st="8" end="8"/>
                                            </p:txEl>
                                          </p:spTgt>
                                        </p:tgtEl>
                                        <p:attrNameLst>
                                          <p:attrName>style.visibility</p:attrName>
                                        </p:attrNameLst>
                                      </p:cBhvr>
                                      <p:to>
                                        <p:strVal val="visible"/>
                                      </p:to>
                                    </p:set>
                                    <p:animEffect transition="in" filter="dissolve">
                                      <p:cBhvr>
                                        <p:cTn id="36" dur="500"/>
                                        <p:tgtEl>
                                          <p:spTgt spid="16">
                                            <p:txEl>
                                              <p:pRg st="8" end="8"/>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16">
                                            <p:txEl>
                                              <p:pRg st="9" end="9"/>
                                            </p:txEl>
                                          </p:spTgt>
                                        </p:tgtEl>
                                        <p:attrNameLst>
                                          <p:attrName>style.visibility</p:attrName>
                                        </p:attrNameLst>
                                      </p:cBhvr>
                                      <p:to>
                                        <p:strVal val="visible"/>
                                      </p:to>
                                    </p:set>
                                    <p:animEffect transition="in" filter="dissolve">
                                      <p:cBhvr>
                                        <p:cTn id="39" dur="500"/>
                                        <p:tgtEl>
                                          <p:spTgt spid="16">
                                            <p:txEl>
                                              <p:pRg st="9" end="9"/>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16">
                                            <p:txEl>
                                              <p:pRg st="10" end="10"/>
                                            </p:txEl>
                                          </p:spTgt>
                                        </p:tgtEl>
                                        <p:attrNameLst>
                                          <p:attrName>style.visibility</p:attrName>
                                        </p:attrNameLst>
                                      </p:cBhvr>
                                      <p:to>
                                        <p:strVal val="visible"/>
                                      </p:to>
                                    </p:set>
                                    <p:animEffect transition="in" filter="dissolve">
                                      <p:cBhvr>
                                        <p:cTn id="42" dur="500"/>
                                        <p:tgtEl>
                                          <p:spTgt spid="16">
                                            <p:txEl>
                                              <p:pRg st="10" end="10"/>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16">
                                            <p:txEl>
                                              <p:pRg st="11" end="11"/>
                                            </p:txEl>
                                          </p:spTgt>
                                        </p:tgtEl>
                                        <p:attrNameLst>
                                          <p:attrName>style.visibility</p:attrName>
                                        </p:attrNameLst>
                                      </p:cBhvr>
                                      <p:to>
                                        <p:strVal val="visible"/>
                                      </p:to>
                                    </p:set>
                                    <p:animEffect transition="in" filter="dissolve">
                                      <p:cBhvr>
                                        <p:cTn id="45" dur="500"/>
                                        <p:tgtEl>
                                          <p:spTgt spid="1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Binary Search (5/6): Analysis</a:t>
            </a:r>
            <a:endParaRPr lang="en-SG" dirty="0"/>
          </a:p>
        </p:txBody>
      </p:sp>
      <p:sp>
        <p:nvSpPr>
          <p:cNvPr id="2" name="Content Placeholder 1"/>
          <p:cNvSpPr>
            <a:spLocks noGrp="1"/>
          </p:cNvSpPr>
          <p:nvPr>
            <p:ph idx="1"/>
          </p:nvPr>
        </p:nvSpPr>
        <p:spPr>
          <a:xfrm>
            <a:off x="457200" y="1371600"/>
            <a:ext cx="8229600" cy="4736681"/>
          </a:xfrm>
        </p:spPr>
        <p:txBody>
          <a:bodyPr>
            <a:spAutoFit/>
          </a:bodyPr>
          <a:lstStyle/>
          <a:p>
            <a:pPr eaLnBrk="1" hangingPunct="1">
              <a:lnSpc>
                <a:spcPct val="90000"/>
              </a:lnSpc>
              <a:spcBef>
                <a:spcPts val="1200"/>
              </a:spcBef>
            </a:pPr>
            <a:r>
              <a:rPr lang="en-US" dirty="0">
                <a:solidFill>
                  <a:schemeClr val="tx1"/>
                </a:solidFill>
              </a:rPr>
              <a:t>In binary search, </a:t>
            </a:r>
            <a:r>
              <a:rPr lang="en-US" dirty="0"/>
              <a:t>each step eliminates the problem size (array size) by half</a:t>
            </a:r>
            <a:r>
              <a:rPr lang="en-US" dirty="0">
                <a:solidFill>
                  <a:schemeClr val="tx1"/>
                </a:solidFill>
              </a:rPr>
              <a:t>.</a:t>
            </a:r>
          </a:p>
          <a:p>
            <a:pPr lvl="1" eaLnBrk="1" hangingPunct="1">
              <a:lnSpc>
                <a:spcPct val="90000"/>
              </a:lnSpc>
              <a:spcBef>
                <a:spcPts val="1200"/>
              </a:spcBef>
              <a:buFont typeface="Wingdings" pitchFamily="2" charset="2"/>
              <a:buChar char="q"/>
            </a:pPr>
            <a:r>
              <a:rPr lang="en-US" dirty="0"/>
              <a:t>The problem size gets reduced to 1 very quickly (see next slide)</a:t>
            </a:r>
          </a:p>
          <a:p>
            <a:pPr eaLnBrk="1" hangingPunct="1">
              <a:lnSpc>
                <a:spcPct val="90000"/>
              </a:lnSpc>
              <a:spcBef>
                <a:spcPts val="1800"/>
              </a:spcBef>
            </a:pPr>
            <a:r>
              <a:rPr lang="en-US" dirty="0">
                <a:solidFill>
                  <a:schemeClr val="tx1"/>
                </a:solidFill>
              </a:rPr>
              <a:t>This is a simple yet </a:t>
            </a:r>
            <a:r>
              <a:rPr lang="en-US" dirty="0"/>
              <a:t>powerful</a:t>
            </a:r>
            <a:r>
              <a:rPr lang="en-US" dirty="0">
                <a:solidFill>
                  <a:schemeClr val="tx1"/>
                </a:solidFill>
              </a:rPr>
              <a:t> strategy, of halving the solution space in each step</a:t>
            </a:r>
          </a:p>
          <a:p>
            <a:pPr lvl="1" eaLnBrk="1" hangingPunct="1">
              <a:lnSpc>
                <a:spcPct val="90000"/>
              </a:lnSpc>
              <a:spcBef>
                <a:spcPts val="1200"/>
              </a:spcBef>
              <a:buFont typeface="Wingdings" pitchFamily="2" charset="2"/>
              <a:buChar char="q"/>
            </a:pPr>
            <a:r>
              <a:rPr lang="en-US" dirty="0">
                <a:solidFill>
                  <a:srgbClr val="C00000"/>
                </a:solidFill>
              </a:rPr>
              <a:t>Which lab exercise </a:t>
            </a:r>
            <a:r>
              <a:rPr lang="en-US" dirty="0" smtClean="0">
                <a:solidFill>
                  <a:srgbClr val="C00000"/>
                </a:solidFill>
              </a:rPr>
              <a:t>employs a </a:t>
            </a:r>
            <a:r>
              <a:rPr lang="en-US" dirty="0">
                <a:solidFill>
                  <a:srgbClr val="C00000"/>
                </a:solidFill>
              </a:rPr>
              <a:t>similar strategy?</a:t>
            </a:r>
          </a:p>
          <a:p>
            <a:pPr eaLnBrk="1" hangingPunct="1">
              <a:lnSpc>
                <a:spcPct val="90000"/>
              </a:lnSpc>
              <a:spcBef>
                <a:spcPts val="1800"/>
              </a:spcBef>
            </a:pPr>
            <a:r>
              <a:rPr lang="en-US" dirty="0">
                <a:solidFill>
                  <a:schemeClr val="tx1"/>
                </a:solidFill>
              </a:rPr>
              <a:t>Such strategy, a special case of </a:t>
            </a:r>
            <a:r>
              <a:rPr lang="en-US" dirty="0"/>
              <a:t>divide-and-conquer </a:t>
            </a:r>
            <a:r>
              <a:rPr lang="en-US" dirty="0">
                <a:solidFill>
                  <a:schemeClr val="tx1"/>
                </a:solidFill>
              </a:rPr>
              <a:t>paradigm, can be naturally implemented using </a:t>
            </a:r>
            <a:r>
              <a:rPr lang="en-US" dirty="0" smtClean="0">
                <a:solidFill>
                  <a:schemeClr val="tx1"/>
                </a:solidFill>
              </a:rPr>
              <a:t>recursion (to be covered next week).</a:t>
            </a:r>
          </a:p>
          <a:p>
            <a:pPr eaLnBrk="1" hangingPunct="1">
              <a:lnSpc>
                <a:spcPct val="90000"/>
              </a:lnSpc>
              <a:spcBef>
                <a:spcPts val="1800"/>
              </a:spcBef>
            </a:pPr>
            <a:r>
              <a:rPr lang="en-US" dirty="0" smtClean="0">
                <a:solidFill>
                  <a:schemeClr val="tx1"/>
                </a:solidFill>
              </a:rPr>
              <a:t>At </a:t>
            </a:r>
            <a:r>
              <a:rPr lang="en-US" dirty="0">
                <a:solidFill>
                  <a:schemeClr val="tx1"/>
                </a:solidFill>
              </a:rPr>
              <a:t>the moment, we will stick to repetition (loop)</a:t>
            </a:r>
          </a:p>
          <a:p>
            <a:pPr lvl="1" eaLnBrk="1" hangingPunct="1">
              <a:lnSpc>
                <a:spcPct val="90000"/>
              </a:lnSpc>
              <a:spcBef>
                <a:spcPts val="1200"/>
              </a:spcBef>
              <a:buFont typeface="Wingdings" pitchFamily="2" charset="2"/>
              <a:buChar char="q"/>
            </a:pPr>
            <a:r>
              <a:rPr lang="en-US" dirty="0"/>
              <a:t>You can write </a:t>
            </a:r>
            <a:r>
              <a:rPr lang="en-US" dirty="0" smtClean="0"/>
              <a:t>a recursion </a:t>
            </a:r>
            <a:r>
              <a:rPr lang="en-US" dirty="0"/>
              <a:t>version </a:t>
            </a:r>
            <a:r>
              <a:rPr lang="en-US" dirty="0" smtClean="0"/>
              <a:t>after next week’s lecture.</a:t>
            </a:r>
            <a:endParaRPr lang="en-SG" dirty="0"/>
          </a:p>
        </p:txBody>
      </p:sp>
      <p:sp>
        <p:nvSpPr>
          <p:cNvPr id="9" name="TextBox 8"/>
          <p:cNvSpPr txBox="1"/>
          <p:nvPr/>
        </p:nvSpPr>
        <p:spPr>
          <a:xfrm>
            <a:off x="5604734" y="3157939"/>
            <a:ext cx="3028778" cy="369332"/>
          </a:xfrm>
          <a:prstGeom prst="rect">
            <a:avLst/>
          </a:prstGeom>
          <a:solidFill>
            <a:srgbClr val="CCFFCC"/>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a:defRPr/>
            </a:pPr>
            <a:r>
              <a:rPr lang="en-US" dirty="0">
                <a:solidFill>
                  <a:srgbClr val="FF0000"/>
                </a:solidFill>
                <a:latin typeface="Calibri" pitchFamily="34" charset="0"/>
                <a:cs typeface="Calibri" pitchFamily="34" charset="0"/>
              </a:rPr>
              <a:t>A</a:t>
            </a:r>
            <a:r>
              <a:rPr lang="en-US" kern="0" dirty="0">
                <a:solidFill>
                  <a:schemeClr val="tx1"/>
                </a:solidFill>
                <a:latin typeface="Calibri" pitchFamily="34" charset="0"/>
                <a:cs typeface="Calibri" pitchFamily="34" charset="0"/>
              </a:rPr>
              <a:t>: </a:t>
            </a:r>
            <a:r>
              <a:rPr lang="en-US" dirty="0" smtClean="0">
                <a:solidFill>
                  <a:schemeClr val="tx1"/>
                </a:solidFill>
                <a:latin typeface="Calibri" pitchFamily="34" charset="0"/>
                <a:cs typeface="Calibri" pitchFamily="34" charset="0"/>
              </a:rPr>
              <a:t>Lab </a:t>
            </a:r>
            <a:r>
              <a:rPr lang="en-US" dirty="0">
                <a:solidFill>
                  <a:schemeClr val="tx1"/>
                </a:solidFill>
                <a:latin typeface="Calibri" pitchFamily="34" charset="0"/>
                <a:cs typeface="Calibri" pitchFamily="34" charset="0"/>
              </a:rPr>
              <a:t>3 Ex2 Bisection Method</a:t>
            </a:r>
          </a:p>
        </p:txBody>
      </p:sp>
      <p:sp>
        <p:nvSpPr>
          <p:cNvPr id="10" name="Footer Placeholder 9"/>
          <p:cNvSpPr>
            <a:spLocks noGrp="1"/>
          </p:cNvSpPr>
          <p:nvPr>
            <p:ph type="ftr" sz="quarter" idx="3"/>
          </p:nvPr>
        </p:nvSpPr>
        <p:spPr/>
        <p:txBody>
          <a:bodyPr/>
          <a:lstStyle/>
          <a:p>
            <a:r>
              <a:rPr lang="en-US" sz="1000" smtClean="0"/>
              <a:t>CS1010 Programming Methodology</a:t>
            </a:r>
            <a:endParaRPr lang="en-US" sz="1000" dirty="0" smtClean="0"/>
          </a:p>
        </p:txBody>
      </p:sp>
      <p:sp>
        <p:nvSpPr>
          <p:cNvPr id="11" name="Slide Number Placeholder 10"/>
          <p:cNvSpPr>
            <a:spLocks noGrp="1"/>
          </p:cNvSpPr>
          <p:nvPr>
            <p:ph type="sldNum" sz="quarter" idx="4"/>
          </p:nvPr>
        </p:nvSpPr>
        <p:spPr/>
        <p:txBody>
          <a:bodyPr/>
          <a:lstStyle/>
          <a:p>
            <a:pPr>
              <a:defRPr/>
            </a:pPr>
            <a:r>
              <a:rPr lang="en-US" smtClean="0"/>
              <a:t>Week10 - </a:t>
            </a:r>
            <a:fld id="{D744ECD0-9CB4-48EB-9A4D-0BCA2B3D9F75}" type="slidenum">
              <a:rPr lang="en-US" smtClean="0"/>
              <a:pPr>
                <a:defRPr/>
              </a:pPr>
              <a:t>18</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
                                            <p:txEl>
                                              <p:pRg st="4" end="4"/>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dissolve">
                                      <p:cBhvr>
                                        <p:cTn id="15" dur="500"/>
                                        <p:tgtEl>
                                          <p:spTgt spid="2">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dissolve">
                                      <p:cBhvr>
                                        <p:cTn id="18" dur="500"/>
                                        <p:tgtEl>
                                          <p:spTgt spid="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dissolve">
                                      <p:cBhvr>
                                        <p:cTn id="23" dur="500"/>
                                        <p:tgtEl>
                                          <p:spTgt spid="2">
                                            <p:txEl>
                                              <p:pRg st="2" end="2"/>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dissolve">
                                      <p:cBhvr>
                                        <p:cTn id="26" dur="500"/>
                                        <p:tgtEl>
                                          <p:spTgt spid="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978503243"/>
              </p:ext>
            </p:extLst>
          </p:nvPr>
        </p:nvGraphicFramePr>
        <p:xfrm>
          <a:off x="1135063" y="3080485"/>
          <a:ext cx="6653212" cy="3017520"/>
        </p:xfrm>
        <a:graphic>
          <a:graphicData uri="http://schemas.openxmlformats.org/drawingml/2006/table">
            <a:tbl>
              <a:tblPr/>
              <a:tblGrid>
                <a:gridCol w="1725612"/>
                <a:gridCol w="2152650"/>
                <a:gridCol w="277495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Array size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smtClean="0">
                          <a:ln>
                            <a:noFill/>
                          </a:ln>
                          <a:solidFill>
                            <a:srgbClr val="FFFFFF"/>
                          </a:solidFill>
                          <a:effectLst/>
                          <a:latin typeface="Arial" charset="0"/>
                          <a:cs typeface="Arial" charset="0"/>
                        </a:rPr>
                        <a:t>n</a:t>
                      </a:r>
                      <a:endParaRPr kumimoji="0" lang="en-SG" sz="1800" b="1" i="1"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Linear Search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a:t>
                      </a:r>
                      <a:r>
                        <a:rPr kumimoji="0" lang="en-US" sz="1800" b="1" i="1" u="none" strike="noStrike" cap="none" normalizeH="0" baseline="0" smtClean="0">
                          <a:ln>
                            <a:noFill/>
                          </a:ln>
                          <a:solidFill>
                            <a:srgbClr val="FFFFFF"/>
                          </a:solidFill>
                          <a:effectLst/>
                          <a:latin typeface="Arial" charset="0"/>
                          <a:cs typeface="Arial" charset="0"/>
                        </a:rPr>
                        <a:t>n</a:t>
                      </a:r>
                      <a:r>
                        <a:rPr kumimoji="0" lang="en-US" sz="1800" b="1" i="0" u="none" strike="noStrike" cap="none" normalizeH="0" baseline="0" smtClean="0">
                          <a:ln>
                            <a:noFill/>
                          </a:ln>
                          <a:solidFill>
                            <a:srgbClr val="FFFFFF"/>
                          </a:solidFill>
                          <a:effectLst/>
                          <a:latin typeface="Arial" charset="0"/>
                          <a:cs typeface="Arial" charset="0"/>
                        </a:rPr>
                        <a:t> comparisons)</a:t>
                      </a:r>
                      <a:endParaRPr kumimoji="0" lang="en-SG"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Binary search</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 (log</a:t>
                      </a:r>
                      <a:r>
                        <a:rPr kumimoji="0" lang="en-US" sz="1800" b="1" i="0" u="none" strike="noStrike" cap="none" normalizeH="0" baseline="-25000" smtClean="0">
                          <a:ln>
                            <a:noFill/>
                          </a:ln>
                          <a:solidFill>
                            <a:srgbClr val="FFFFFF"/>
                          </a:solidFill>
                          <a:effectLst/>
                          <a:latin typeface="Arial" charset="0"/>
                          <a:cs typeface="Arial" charset="0"/>
                        </a:rPr>
                        <a:t>2</a:t>
                      </a:r>
                      <a:r>
                        <a:rPr kumimoji="0" lang="en-US" sz="1800" b="1" i="0" u="none" strike="noStrike" cap="none" normalizeH="0" baseline="0" smtClean="0">
                          <a:ln>
                            <a:noFill/>
                          </a:ln>
                          <a:solidFill>
                            <a:srgbClr val="FFFFFF"/>
                          </a:solidFill>
                          <a:effectLst/>
                          <a:latin typeface="Arial" charset="0"/>
                          <a:cs typeface="Arial" charset="0"/>
                        </a:rPr>
                        <a:t> </a:t>
                      </a:r>
                      <a:r>
                        <a:rPr kumimoji="0" lang="en-US" sz="1800" b="1" i="1" u="none" strike="noStrike" cap="none" normalizeH="0" baseline="0" smtClean="0">
                          <a:ln>
                            <a:noFill/>
                          </a:ln>
                          <a:solidFill>
                            <a:srgbClr val="FFFFFF"/>
                          </a:solidFill>
                          <a:effectLst/>
                          <a:latin typeface="Arial" charset="0"/>
                          <a:cs typeface="Arial" charset="0"/>
                        </a:rPr>
                        <a:t>n</a:t>
                      </a:r>
                      <a:r>
                        <a:rPr kumimoji="0" lang="en-US" sz="1800" b="1" i="0" u="none" strike="noStrike" cap="none" normalizeH="0" baseline="0" smtClean="0">
                          <a:ln>
                            <a:noFill/>
                          </a:ln>
                          <a:solidFill>
                            <a:srgbClr val="FFFFFF"/>
                          </a:solidFill>
                          <a:effectLst/>
                          <a:latin typeface="Arial" charset="0"/>
                          <a:cs typeface="Arial" charset="0"/>
                        </a:rPr>
                        <a:t> comparisons)</a:t>
                      </a:r>
                      <a:endParaRPr kumimoji="0" lang="en-SG"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sym typeface="Symbol" pitchFamily="18" charset="2"/>
                        </a:rPr>
                        <a:t></a:t>
                      </a:r>
                      <a:r>
                        <a:rPr kumimoji="0" lang="en-US" sz="2000" b="0" i="0" u="none" strike="noStrike" cap="none" normalizeH="0" baseline="0" smtClean="0">
                          <a:ln>
                            <a:noFill/>
                          </a:ln>
                          <a:solidFill>
                            <a:srgbClr val="000000"/>
                          </a:solidFill>
                          <a:effectLst/>
                          <a:latin typeface="Arial" charset="0"/>
                          <a:cs typeface="Arial" charset="0"/>
                        </a:rPr>
                        <a:t>7</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sym typeface="Symbol" pitchFamily="18" charset="2"/>
                        </a:rPr>
                        <a:t></a:t>
                      </a:r>
                      <a:r>
                        <a:rPr kumimoji="0" lang="en-US" sz="2000" b="0" i="0" u="none" strike="noStrike" cap="none" normalizeH="0" baseline="0" smtClean="0">
                          <a:ln>
                            <a:noFill/>
                          </a:ln>
                          <a:solidFill>
                            <a:srgbClr val="000000"/>
                          </a:solidFill>
                          <a:effectLst/>
                          <a:latin typeface="Arial" charset="0"/>
                          <a:cs typeface="Arial" charset="0"/>
                        </a:rPr>
                        <a:t>10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sym typeface="Symbol" pitchFamily="18" charset="2"/>
                        </a:rPr>
                        <a:t>14</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a:t>
                      </a:r>
                      <a:r>
                        <a:rPr kumimoji="0" lang="en-US" sz="2000" b="0" i="0" u="none" strike="noStrike" cap="none" normalizeH="0" baseline="30000" smtClean="0">
                          <a:ln>
                            <a:noFill/>
                          </a:ln>
                          <a:solidFill>
                            <a:srgbClr val="000000"/>
                          </a:solidFill>
                          <a:effectLst/>
                          <a:latin typeface="Arial" charset="0"/>
                          <a:cs typeface="Arial" charset="0"/>
                        </a:rPr>
                        <a:t>9</a:t>
                      </a:r>
                      <a:endParaRPr kumimoji="0" lang="en-SG" sz="2000" b="0" i="0" u="none" strike="noStrike" cap="none" normalizeH="0" baseline="3000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a:t>
                      </a:r>
                      <a:r>
                        <a:rPr kumimoji="0" lang="en-US" sz="2000" b="0" i="0" u="none" strike="noStrike" cap="none" normalizeH="0" baseline="30000" smtClean="0">
                          <a:ln>
                            <a:noFill/>
                          </a:ln>
                          <a:solidFill>
                            <a:srgbClr val="000000"/>
                          </a:solidFill>
                          <a:effectLst/>
                          <a:latin typeface="Arial" charset="0"/>
                          <a:cs typeface="Arial" charset="0"/>
                        </a:rPr>
                        <a:t>9</a:t>
                      </a:r>
                      <a:endParaRPr kumimoji="0" lang="en-SG" sz="2000" b="0" i="0" u="none" strike="noStrike" cap="none" normalizeH="0" baseline="3000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bl>
          </a:graphicData>
        </a:graphic>
      </p:graphicFrame>
      <p:sp>
        <p:nvSpPr>
          <p:cNvPr id="11" name="TextBox 10"/>
          <p:cNvSpPr txBox="1"/>
          <p:nvPr/>
        </p:nvSpPr>
        <p:spPr>
          <a:xfrm>
            <a:off x="5999163" y="4926748"/>
            <a:ext cx="750887" cy="400050"/>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US" sz="2000" dirty="0">
                <a:solidFill>
                  <a:srgbClr val="0000FF"/>
                </a:solidFill>
                <a:cs typeface="Courier New" pitchFamily="49" charset="0"/>
                <a:sym typeface="Symbol"/>
              </a:rPr>
              <a:t></a:t>
            </a:r>
            <a:r>
              <a:rPr lang="en-US" sz="2000" dirty="0">
                <a:solidFill>
                  <a:srgbClr val="0000FF"/>
                </a:solidFill>
                <a:cs typeface="Courier New" pitchFamily="49" charset="0"/>
              </a:rPr>
              <a:t>17</a:t>
            </a:r>
          </a:p>
        </p:txBody>
      </p:sp>
      <p:sp>
        <p:nvSpPr>
          <p:cNvPr id="12" name="TextBox 11"/>
          <p:cNvSpPr txBox="1"/>
          <p:nvPr/>
        </p:nvSpPr>
        <p:spPr>
          <a:xfrm>
            <a:off x="5999163" y="5299721"/>
            <a:ext cx="750887" cy="400050"/>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US" sz="2000" dirty="0">
                <a:solidFill>
                  <a:srgbClr val="0000FF"/>
                </a:solidFill>
                <a:cs typeface="Courier New" pitchFamily="49" charset="0"/>
                <a:sym typeface="Symbol"/>
              </a:rPr>
              <a:t></a:t>
            </a:r>
            <a:r>
              <a:rPr lang="en-US" sz="2000" dirty="0">
                <a:solidFill>
                  <a:srgbClr val="0000FF"/>
                </a:solidFill>
                <a:cs typeface="Courier New" pitchFamily="49" charset="0"/>
              </a:rPr>
              <a:t>20</a:t>
            </a:r>
          </a:p>
        </p:txBody>
      </p:sp>
      <p:sp>
        <p:nvSpPr>
          <p:cNvPr id="13" name="TextBox 12"/>
          <p:cNvSpPr txBox="1"/>
          <p:nvPr/>
        </p:nvSpPr>
        <p:spPr>
          <a:xfrm>
            <a:off x="5999163" y="5698273"/>
            <a:ext cx="750887" cy="400050"/>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US" sz="2000" dirty="0">
                <a:solidFill>
                  <a:srgbClr val="0000FF"/>
                </a:solidFill>
                <a:cs typeface="Courier New" pitchFamily="49" charset="0"/>
                <a:sym typeface="Symbol"/>
              </a:rPr>
              <a:t></a:t>
            </a:r>
            <a:r>
              <a:rPr lang="en-US" sz="2000" dirty="0">
                <a:solidFill>
                  <a:srgbClr val="0000FF"/>
                </a:solidFill>
                <a:cs typeface="Courier New" pitchFamily="49" charset="0"/>
              </a:rPr>
              <a:t>30</a:t>
            </a:r>
          </a:p>
        </p:txBody>
      </p:sp>
      <p:sp>
        <p:nvSpPr>
          <p:cNvPr id="2" name="Title 1"/>
          <p:cNvSpPr>
            <a:spLocks noGrp="1"/>
          </p:cNvSpPr>
          <p:nvPr>
            <p:ph type="title"/>
          </p:nvPr>
        </p:nvSpPr>
        <p:spPr/>
        <p:txBody>
          <a:bodyPr/>
          <a:lstStyle/>
          <a:p>
            <a:r>
              <a:rPr lang="en-US" dirty="0" smtClean="0"/>
              <a:t>Binary Search (6/6): </a:t>
            </a:r>
            <a:r>
              <a:rPr lang="en-US" dirty="0"/>
              <a:t>Performance</a:t>
            </a:r>
            <a:endParaRPr lang="en-SG" dirty="0"/>
          </a:p>
        </p:txBody>
      </p:sp>
      <p:sp>
        <p:nvSpPr>
          <p:cNvPr id="3" name="Content Placeholder 2"/>
          <p:cNvSpPr>
            <a:spLocks noGrp="1"/>
          </p:cNvSpPr>
          <p:nvPr>
            <p:ph idx="1"/>
          </p:nvPr>
        </p:nvSpPr>
        <p:spPr>
          <a:xfrm>
            <a:off x="457200" y="1371600"/>
            <a:ext cx="8229600" cy="1631216"/>
          </a:xfrm>
        </p:spPr>
        <p:txBody>
          <a:bodyPr>
            <a:spAutoFit/>
          </a:bodyPr>
          <a:lstStyle/>
          <a:p>
            <a:pPr eaLnBrk="1" hangingPunct="1">
              <a:lnSpc>
                <a:spcPct val="90000"/>
              </a:lnSpc>
              <a:spcBef>
                <a:spcPts val="1200"/>
              </a:spcBef>
            </a:pPr>
            <a:r>
              <a:rPr lang="en-US" dirty="0">
                <a:solidFill>
                  <a:schemeClr val="tx1"/>
                </a:solidFill>
              </a:rPr>
              <a:t>In binary search, </a:t>
            </a:r>
            <a:r>
              <a:rPr lang="en-US" dirty="0"/>
              <a:t>each step eliminates the problem size (array size) by half</a:t>
            </a:r>
            <a:r>
              <a:rPr lang="en-US" dirty="0">
                <a:solidFill>
                  <a:schemeClr val="tx1"/>
                </a:solidFill>
              </a:rPr>
              <a:t>.</a:t>
            </a:r>
          </a:p>
          <a:p>
            <a:pPr lvl="1" eaLnBrk="1" hangingPunct="1">
              <a:lnSpc>
                <a:spcPct val="90000"/>
              </a:lnSpc>
              <a:spcBef>
                <a:spcPts val="1200"/>
              </a:spcBef>
              <a:buFont typeface="Wingdings" pitchFamily="2" charset="2"/>
              <a:buChar char="q"/>
            </a:pPr>
            <a:r>
              <a:rPr lang="en-US" dirty="0"/>
              <a:t>The problem size gets reduced to 1 very </a:t>
            </a:r>
            <a:r>
              <a:rPr lang="en-US" dirty="0" smtClean="0"/>
              <a:t>quickly.</a:t>
            </a:r>
            <a:endParaRPr lang="en-US" dirty="0"/>
          </a:p>
          <a:p>
            <a:r>
              <a:rPr lang="en-US" dirty="0" smtClean="0"/>
              <a:t>Worst-case analysis</a:t>
            </a:r>
            <a:endParaRPr lang="en-SG" dirty="0"/>
          </a:p>
        </p:txBody>
      </p:sp>
      <p:sp>
        <p:nvSpPr>
          <p:cNvPr id="7" name="Footer Placeholder 6"/>
          <p:cNvSpPr>
            <a:spLocks noGrp="1"/>
          </p:cNvSpPr>
          <p:nvPr>
            <p:ph type="ftr" sz="quarter" idx="3"/>
          </p:nvPr>
        </p:nvSpPr>
        <p:spPr/>
        <p:txBody>
          <a:bodyPr/>
          <a:lstStyle/>
          <a:p>
            <a:r>
              <a:rPr lang="en-US" sz="1000" smtClean="0"/>
              <a:t>CS1010 Programming Methodology</a:t>
            </a:r>
            <a:endParaRPr lang="en-US" sz="1000" dirty="0" smtClean="0"/>
          </a:p>
        </p:txBody>
      </p:sp>
      <p:sp>
        <p:nvSpPr>
          <p:cNvPr id="8" name="Slide Number Placeholder 7"/>
          <p:cNvSpPr>
            <a:spLocks noGrp="1"/>
          </p:cNvSpPr>
          <p:nvPr>
            <p:ph type="sldNum" sz="quarter" idx="4"/>
          </p:nvPr>
        </p:nvSpPr>
        <p:spPr/>
        <p:txBody>
          <a:bodyPr/>
          <a:lstStyle/>
          <a:p>
            <a:pPr>
              <a:defRPr/>
            </a:pPr>
            <a:r>
              <a:rPr lang="en-US" smtClean="0"/>
              <a:t>Week10 - </a:t>
            </a:r>
            <a:fld id="{D744ECD0-9CB4-48EB-9A4D-0BCA2B3D9F75}" type="slidenum">
              <a:rPr lang="en-US" smtClean="0"/>
              <a:pPr>
                <a:defRPr/>
              </a:pPr>
              <a:t>19</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r>
              <a:rPr lang="en-GB" dirty="0"/>
              <a:t>Week </a:t>
            </a:r>
            <a:r>
              <a:rPr lang="en-GB" dirty="0" smtClean="0"/>
              <a:t>10: </a:t>
            </a:r>
            <a:r>
              <a:rPr lang="en-GB" dirty="0"/>
              <a:t>Searching and Sorting</a:t>
            </a:r>
            <a:endParaRPr lang="en-GB" sz="9600" dirty="0"/>
          </a:p>
        </p:txBody>
      </p:sp>
      <p:sp>
        <p:nvSpPr>
          <p:cNvPr id="3" name="Content Placeholder 2"/>
          <p:cNvSpPr>
            <a:spLocks noGrp="1"/>
          </p:cNvSpPr>
          <p:nvPr>
            <p:ph idx="1"/>
          </p:nvPr>
        </p:nvSpPr>
        <p:spPr>
          <a:xfrm>
            <a:off x="457200" y="1371600"/>
            <a:ext cx="8229600" cy="3200876"/>
          </a:xfrm>
        </p:spPr>
        <p:txBody>
          <a:bodyPr>
            <a:spAutoFit/>
          </a:bodyPr>
          <a:lstStyle/>
          <a:p>
            <a:pPr>
              <a:spcBef>
                <a:spcPts val="1200"/>
              </a:spcBef>
              <a:buClr>
                <a:srgbClr val="00007D"/>
              </a:buClr>
            </a:pPr>
            <a:r>
              <a:rPr lang="en-SG" sz="2800" kern="1200" dirty="0">
                <a:solidFill>
                  <a:srgbClr val="C00000"/>
                </a:solidFill>
              </a:rPr>
              <a:t>Objectives</a:t>
            </a:r>
            <a:r>
              <a:rPr lang="en-SG" sz="2800" kern="1200" dirty="0" smtClean="0">
                <a:solidFill>
                  <a:srgbClr val="C00000"/>
                </a:solidFill>
              </a:rPr>
              <a:t>:</a:t>
            </a:r>
            <a:endParaRPr lang="en-SG" sz="2800" kern="1200" dirty="0">
              <a:solidFill>
                <a:srgbClr val="C00000"/>
              </a:solidFill>
            </a:endParaRPr>
          </a:p>
          <a:p>
            <a:pPr lvl="1">
              <a:spcBef>
                <a:spcPts val="1200"/>
              </a:spcBef>
              <a:buClr>
                <a:srgbClr val="9999CC"/>
              </a:buClr>
              <a:buFont typeface="Wingdings" pitchFamily="2" charset="2"/>
              <a:buChar char="q"/>
            </a:pPr>
            <a:r>
              <a:rPr lang="en-SG" sz="2400" dirty="0">
                <a:solidFill>
                  <a:srgbClr val="0000FF"/>
                </a:solidFill>
              </a:rPr>
              <a:t>Understand the basic searching algorithms and sorting </a:t>
            </a:r>
            <a:r>
              <a:rPr lang="en-SG" sz="2400" dirty="0" smtClean="0">
                <a:solidFill>
                  <a:srgbClr val="0000FF"/>
                </a:solidFill>
              </a:rPr>
              <a:t>algorithms.</a:t>
            </a:r>
          </a:p>
          <a:p>
            <a:pPr lvl="1">
              <a:spcBef>
                <a:spcPts val="1200"/>
              </a:spcBef>
              <a:buClr>
                <a:srgbClr val="9999CC"/>
              </a:buClr>
              <a:buFont typeface="Wingdings" pitchFamily="2" charset="2"/>
              <a:buChar char="q"/>
            </a:pPr>
            <a:r>
              <a:rPr lang="en-SG" sz="2400" dirty="0">
                <a:solidFill>
                  <a:srgbClr val="0000FF"/>
                </a:solidFill>
              </a:rPr>
              <a:t>Introduce the concept of complexity analysis (informally</a:t>
            </a:r>
            <a:r>
              <a:rPr lang="en-SG" sz="2400" dirty="0" smtClean="0">
                <a:solidFill>
                  <a:srgbClr val="0000FF"/>
                </a:solidFill>
              </a:rPr>
              <a:t>).</a:t>
            </a:r>
          </a:p>
          <a:p>
            <a:pPr lvl="1">
              <a:spcBef>
                <a:spcPts val="1200"/>
              </a:spcBef>
              <a:buClr>
                <a:srgbClr val="9999CC"/>
              </a:buClr>
              <a:buFont typeface="Wingdings" pitchFamily="2" charset="2"/>
              <a:buChar char="q"/>
            </a:pPr>
            <a:r>
              <a:rPr lang="en-SG" sz="2400" kern="1200" dirty="0">
                <a:solidFill>
                  <a:srgbClr val="0000FF"/>
                </a:solidFill>
                <a:ea typeface="+mn-ea"/>
              </a:rPr>
              <a:t>Implement the searching and sorting algorithms using arrays</a:t>
            </a:r>
            <a:r>
              <a:rPr lang="en-SG" sz="2400" kern="1200" dirty="0" smtClean="0">
                <a:solidFill>
                  <a:srgbClr val="0000FF"/>
                </a:solidFill>
                <a:ea typeface="+mn-ea"/>
              </a:rPr>
              <a:t>.</a:t>
            </a:r>
            <a:endParaRPr lang="en-SG" sz="2400" kern="1200" dirty="0">
              <a:solidFill>
                <a:srgbClr val="0000FF"/>
              </a:solidFill>
              <a:ea typeface="+mn-ea"/>
            </a:endParaRPr>
          </a:p>
        </p:txBody>
      </p:sp>
      <p:sp>
        <p:nvSpPr>
          <p:cNvPr id="6" name="Footer Placeholder 5"/>
          <p:cNvSpPr>
            <a:spLocks noGrp="1"/>
          </p:cNvSpPr>
          <p:nvPr>
            <p:ph type="ftr" sz="quarter" idx="3"/>
          </p:nvPr>
        </p:nvSpPr>
        <p:spPr/>
        <p:txBody>
          <a:bodyPr/>
          <a:lstStyle/>
          <a:p>
            <a:r>
              <a:rPr lang="en-US" sz="1000" smtClean="0"/>
              <a:t>CS1010 Programming Methodology</a:t>
            </a:r>
            <a:endParaRPr lang="en-US" sz="1000" dirty="0" smtClean="0"/>
          </a:p>
        </p:txBody>
      </p:sp>
      <p:sp>
        <p:nvSpPr>
          <p:cNvPr id="7" name="Slide Number Placeholder 6"/>
          <p:cNvSpPr>
            <a:spLocks noGrp="1"/>
          </p:cNvSpPr>
          <p:nvPr>
            <p:ph type="sldNum" sz="quarter" idx="4"/>
          </p:nvPr>
        </p:nvSpPr>
        <p:spPr/>
        <p:txBody>
          <a:bodyPr/>
          <a:lstStyle/>
          <a:p>
            <a:pPr>
              <a:defRPr/>
            </a:pPr>
            <a:r>
              <a:rPr lang="en-US" smtClean="0"/>
              <a:t>Week10 - </a:t>
            </a:r>
            <a:fld id="{D744ECD0-9CB4-48EB-9A4D-0BCA2B3D9F75}" type="slidenum">
              <a:rPr lang="en-US" smtClean="0"/>
              <a:pPr>
                <a:defRPr/>
              </a:pPr>
              <a:t>2</a:t>
            </a:fld>
            <a:endParaRPr lang="en-US" dirty="0"/>
          </a:p>
        </p:txBody>
      </p:sp>
    </p:spTree>
    <p:extLst>
      <p:ext uri="{BB962C8B-B14F-4D97-AF65-F5344CB8AC3E}">
        <p14:creationId xmlns:p14="http://schemas.microsoft.com/office/powerpoint/2010/main" val="10383748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7"/>
          <p:cNvGrpSpPr>
            <a:grpSpLocks/>
          </p:cNvGrpSpPr>
          <p:nvPr/>
        </p:nvGrpSpPr>
        <p:grpSpPr bwMode="auto">
          <a:xfrm>
            <a:off x="1800404" y="4556818"/>
            <a:ext cx="5268913" cy="1501775"/>
            <a:chOff x="4535424" y="605028"/>
            <a:chExt cx="3666299" cy="896112"/>
          </a:xfrm>
        </p:grpSpPr>
        <p:grpSp>
          <p:nvGrpSpPr>
            <p:cNvPr id="31751" name="Group 22"/>
            <p:cNvGrpSpPr>
              <a:grpSpLocks/>
            </p:cNvGrpSpPr>
            <p:nvPr/>
          </p:nvGrpSpPr>
          <p:grpSpPr bwMode="auto">
            <a:xfrm>
              <a:off x="4535424" y="605028"/>
              <a:ext cx="1450848" cy="896112"/>
              <a:chOff x="4157472" y="531114"/>
              <a:chExt cx="1450848" cy="896112"/>
            </a:xfrm>
          </p:grpSpPr>
          <p:sp>
            <p:nvSpPr>
              <p:cNvPr id="31761" name="Rectangle 18"/>
              <p:cNvSpPr>
                <a:spLocks noChangeArrowheads="1"/>
              </p:cNvSpPr>
              <p:nvPr/>
            </p:nvSpPr>
            <p:spPr bwMode="auto">
              <a:xfrm>
                <a:off x="4157472" y="818710"/>
                <a:ext cx="144498" cy="608516"/>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62" name="Rectangle 19"/>
              <p:cNvSpPr>
                <a:spLocks noChangeArrowheads="1"/>
              </p:cNvSpPr>
              <p:nvPr/>
            </p:nvSpPr>
            <p:spPr bwMode="auto">
              <a:xfrm>
                <a:off x="5017008" y="1102614"/>
                <a:ext cx="134112" cy="3246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63" name="Rectangle 20"/>
              <p:cNvSpPr>
                <a:spLocks noChangeArrowheads="1"/>
              </p:cNvSpPr>
              <p:nvPr/>
            </p:nvSpPr>
            <p:spPr bwMode="auto">
              <a:xfrm>
                <a:off x="5260848" y="732282"/>
                <a:ext cx="134112" cy="694944"/>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64" name="Rectangle 21"/>
              <p:cNvSpPr>
                <a:spLocks noChangeArrowheads="1"/>
              </p:cNvSpPr>
              <p:nvPr/>
            </p:nvSpPr>
            <p:spPr bwMode="auto">
              <a:xfrm>
                <a:off x="4383024" y="934974"/>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65" name="Rectangle 22"/>
              <p:cNvSpPr>
                <a:spLocks noChangeArrowheads="1"/>
              </p:cNvSpPr>
              <p:nvPr/>
            </p:nvSpPr>
            <p:spPr bwMode="auto">
              <a:xfrm>
                <a:off x="4815840" y="531114"/>
                <a:ext cx="134112" cy="8961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66" name="Rectangle 23"/>
              <p:cNvSpPr>
                <a:spLocks noChangeArrowheads="1"/>
              </p:cNvSpPr>
              <p:nvPr/>
            </p:nvSpPr>
            <p:spPr bwMode="auto">
              <a:xfrm>
                <a:off x="4614672" y="1245108"/>
                <a:ext cx="134112" cy="182118"/>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67" name="Rectangle 24"/>
              <p:cNvSpPr>
                <a:spLocks noChangeArrowheads="1"/>
              </p:cNvSpPr>
              <p:nvPr/>
            </p:nvSpPr>
            <p:spPr bwMode="auto">
              <a:xfrm>
                <a:off x="5474208" y="934974"/>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grpSp>
        <p:grpSp>
          <p:nvGrpSpPr>
            <p:cNvPr id="31752" name="Group 21"/>
            <p:cNvGrpSpPr>
              <a:grpSpLocks/>
            </p:cNvGrpSpPr>
            <p:nvPr/>
          </p:nvGrpSpPr>
          <p:grpSpPr bwMode="auto">
            <a:xfrm>
              <a:off x="6763067" y="605028"/>
              <a:ext cx="1438656" cy="896112"/>
              <a:chOff x="6763067" y="605028"/>
              <a:chExt cx="1438656" cy="896112"/>
            </a:xfrm>
          </p:grpSpPr>
          <p:sp>
            <p:nvSpPr>
              <p:cNvPr id="31754" name="Rectangle 11"/>
              <p:cNvSpPr>
                <a:spLocks noChangeArrowheads="1"/>
              </p:cNvSpPr>
              <p:nvPr/>
            </p:nvSpPr>
            <p:spPr bwMode="auto">
              <a:xfrm>
                <a:off x="7622603" y="892624"/>
                <a:ext cx="144498" cy="608516"/>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55" name="Rectangle 12"/>
              <p:cNvSpPr>
                <a:spLocks noChangeArrowheads="1"/>
              </p:cNvSpPr>
              <p:nvPr/>
            </p:nvSpPr>
            <p:spPr bwMode="auto">
              <a:xfrm>
                <a:off x="6964235" y="1176528"/>
                <a:ext cx="134112" cy="3246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56" name="Rectangle 13"/>
              <p:cNvSpPr>
                <a:spLocks noChangeArrowheads="1"/>
              </p:cNvSpPr>
              <p:nvPr/>
            </p:nvSpPr>
            <p:spPr bwMode="auto">
              <a:xfrm>
                <a:off x="7834157" y="806196"/>
                <a:ext cx="134112" cy="694944"/>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57" name="Rectangle 14"/>
              <p:cNvSpPr>
                <a:spLocks noChangeArrowheads="1"/>
              </p:cNvSpPr>
              <p:nvPr/>
            </p:nvSpPr>
            <p:spPr bwMode="auto">
              <a:xfrm>
                <a:off x="7189787" y="1008888"/>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58" name="Rectangle 15"/>
              <p:cNvSpPr>
                <a:spLocks noChangeArrowheads="1"/>
              </p:cNvSpPr>
              <p:nvPr/>
            </p:nvSpPr>
            <p:spPr bwMode="auto">
              <a:xfrm>
                <a:off x="8067611" y="605028"/>
                <a:ext cx="134112" cy="8961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59" name="Rectangle 16"/>
              <p:cNvSpPr>
                <a:spLocks noChangeArrowheads="1"/>
              </p:cNvSpPr>
              <p:nvPr/>
            </p:nvSpPr>
            <p:spPr bwMode="auto">
              <a:xfrm>
                <a:off x="6763067" y="1319022"/>
                <a:ext cx="134112" cy="182118"/>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31760" name="Rectangle 17"/>
              <p:cNvSpPr>
                <a:spLocks noChangeArrowheads="1"/>
              </p:cNvSpPr>
              <p:nvPr/>
            </p:nvSpPr>
            <p:spPr bwMode="auto">
              <a:xfrm>
                <a:off x="7411049" y="1008888"/>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grpSp>
        <p:sp>
          <p:nvSpPr>
            <p:cNvPr id="31753" name="Right Arrow 10"/>
            <p:cNvSpPr>
              <a:spLocks noChangeArrowheads="1"/>
            </p:cNvSpPr>
            <p:nvPr/>
          </p:nvSpPr>
          <p:spPr bwMode="auto">
            <a:xfrm>
              <a:off x="6164494" y="1028700"/>
              <a:ext cx="388706" cy="324612"/>
            </a:xfrm>
            <a:prstGeom prst="rightArrow">
              <a:avLst>
                <a:gd name="adj1" fmla="val 50000"/>
                <a:gd name="adj2" fmla="val 49999"/>
              </a:avLst>
            </a:prstGeom>
            <a:solidFill>
              <a:srgbClr val="C00000"/>
            </a:solidFill>
            <a:ln w="12700" cap="sq" algn="ctr">
              <a:solidFill>
                <a:schemeClr val="tx1"/>
              </a:solidFill>
              <a:round/>
              <a:headEnd type="none" w="sm" len="sm"/>
              <a:tailEnd type="none" w="sm" len="sm"/>
            </a:ln>
          </p:spPr>
          <p:txBody>
            <a:bodyPr/>
            <a:lstStyle/>
            <a:p>
              <a:endParaRPr lang="en-SG"/>
            </a:p>
          </p:txBody>
        </p:sp>
      </p:grpSp>
      <p:sp>
        <p:nvSpPr>
          <p:cNvPr id="3" name="Title 2"/>
          <p:cNvSpPr>
            <a:spLocks noGrp="1"/>
          </p:cNvSpPr>
          <p:nvPr>
            <p:ph type="title"/>
          </p:nvPr>
        </p:nvSpPr>
        <p:spPr/>
        <p:txBody>
          <a:bodyPr/>
          <a:lstStyle/>
          <a:p>
            <a:r>
              <a:rPr lang="en-US" altLang="ja-JP" dirty="0" smtClean="0">
                <a:ea typeface="ＭＳ Ｐゴシック" pitchFamily="34" charset="-128"/>
              </a:rPr>
              <a:t>Sorting </a:t>
            </a:r>
            <a:r>
              <a:rPr lang="en-US" altLang="ja-JP" dirty="0">
                <a:ea typeface="ＭＳ Ｐゴシック" pitchFamily="34" charset="-128"/>
              </a:rPr>
              <a:t>(1/2)</a:t>
            </a:r>
            <a:endParaRPr lang="en-SG" dirty="0"/>
          </a:p>
        </p:txBody>
      </p:sp>
      <p:sp>
        <p:nvSpPr>
          <p:cNvPr id="4" name="Content Placeholder 3"/>
          <p:cNvSpPr>
            <a:spLocks noGrp="1"/>
          </p:cNvSpPr>
          <p:nvPr>
            <p:ph idx="1"/>
          </p:nvPr>
        </p:nvSpPr>
        <p:spPr>
          <a:xfrm>
            <a:off x="457200" y="1371600"/>
            <a:ext cx="8229600" cy="3247043"/>
          </a:xfrm>
        </p:spPr>
        <p:txBody>
          <a:bodyPr>
            <a:spAutoFit/>
          </a:bodyPr>
          <a:lstStyle/>
          <a:p>
            <a:pPr eaLnBrk="1" hangingPunct="1">
              <a:spcBef>
                <a:spcPts val="600"/>
              </a:spcBef>
            </a:pPr>
            <a:r>
              <a:rPr lang="en-US" altLang="ja-JP" dirty="0">
                <a:ea typeface="ＭＳ Ｐゴシック" pitchFamily="34" charset="-128"/>
              </a:rPr>
              <a:t>Sorting </a:t>
            </a:r>
            <a:r>
              <a:rPr lang="en-US" altLang="ja-JP" dirty="0">
                <a:solidFill>
                  <a:schemeClr val="tx1"/>
                </a:solidFill>
                <a:ea typeface="ＭＳ Ｐゴシック" pitchFamily="34" charset="-128"/>
              </a:rPr>
              <a:t>is any process of arranging items in some </a:t>
            </a:r>
            <a:r>
              <a:rPr lang="en-US" altLang="ja-JP" dirty="0" smtClean="0">
                <a:solidFill>
                  <a:schemeClr val="tx1"/>
                </a:solidFill>
                <a:ea typeface="ＭＳ Ｐゴシック" pitchFamily="34" charset="-128"/>
              </a:rPr>
              <a:t>sequence.</a:t>
            </a:r>
            <a:endParaRPr lang="en-US" altLang="ja-JP" dirty="0">
              <a:solidFill>
                <a:schemeClr val="tx1"/>
              </a:solidFill>
              <a:ea typeface="ＭＳ Ｐゴシック" pitchFamily="34" charset="-128"/>
            </a:endParaRPr>
          </a:p>
          <a:p>
            <a:pPr eaLnBrk="1" hangingPunct="1">
              <a:spcBef>
                <a:spcPts val="600"/>
              </a:spcBef>
            </a:pPr>
            <a:r>
              <a:rPr lang="en-US" altLang="ja-JP" dirty="0">
                <a:solidFill>
                  <a:schemeClr val="tx1"/>
                </a:solidFill>
                <a:ea typeface="ＭＳ Ｐゴシック" pitchFamily="34" charset="-128"/>
              </a:rPr>
              <a:t>Sorting is important because once a set of items is sorted, many problems (such as searching) become easy.</a:t>
            </a:r>
          </a:p>
          <a:p>
            <a:pPr lvl="1" eaLnBrk="1" hangingPunct="1">
              <a:spcBef>
                <a:spcPct val="0"/>
              </a:spcBef>
              <a:buFont typeface="Wingdings" pitchFamily="2" charset="2"/>
              <a:buChar char="q"/>
            </a:pPr>
            <a:r>
              <a:rPr lang="en-US" altLang="ja-JP" dirty="0">
                <a:ea typeface="ＭＳ Ｐゴシック" pitchFamily="34" charset="-128"/>
              </a:rPr>
              <a:t>Searching can be speeded up.</a:t>
            </a:r>
          </a:p>
          <a:p>
            <a:pPr lvl="1" eaLnBrk="1" hangingPunct="1">
              <a:spcBef>
                <a:spcPct val="0"/>
              </a:spcBef>
              <a:buFont typeface="Wingdings" pitchFamily="2" charset="2"/>
              <a:buChar char="q"/>
            </a:pPr>
            <a:r>
              <a:rPr lang="en-US" altLang="ja-JP" dirty="0">
                <a:ea typeface="ＭＳ Ｐゴシック" pitchFamily="34" charset="-128"/>
              </a:rPr>
              <a:t>Determining whether the items in a set are all unique.</a:t>
            </a:r>
          </a:p>
          <a:p>
            <a:pPr lvl="1" eaLnBrk="1" hangingPunct="1">
              <a:spcBef>
                <a:spcPct val="0"/>
              </a:spcBef>
              <a:buFont typeface="Wingdings" pitchFamily="2" charset="2"/>
              <a:buChar char="q"/>
            </a:pPr>
            <a:r>
              <a:rPr lang="en-US" altLang="ja-JP" dirty="0">
                <a:ea typeface="ＭＳ Ｐゴシック" pitchFamily="34" charset="-128"/>
              </a:rPr>
              <a:t>Finding the median item in the set.</a:t>
            </a:r>
          </a:p>
          <a:p>
            <a:pPr lvl="1" eaLnBrk="1" hangingPunct="1">
              <a:spcBef>
                <a:spcPct val="0"/>
              </a:spcBef>
              <a:buFont typeface="Wingdings" pitchFamily="2" charset="2"/>
              <a:buChar char="q"/>
            </a:pPr>
            <a:r>
              <a:rPr lang="en-US" altLang="ja-JP" dirty="0">
                <a:ea typeface="ＭＳ Ｐゴシック" pitchFamily="34" charset="-128"/>
              </a:rPr>
              <a:t>etc</a:t>
            </a:r>
            <a:r>
              <a:rPr lang="en-US" altLang="ja-JP" dirty="0" smtClean="0">
                <a:ea typeface="ＭＳ Ｐゴシック" pitchFamily="34" charset="-128"/>
              </a:rPr>
              <a:t>.</a:t>
            </a:r>
            <a:endParaRPr lang="en-SG" dirty="0"/>
          </a:p>
        </p:txBody>
      </p:sp>
      <p:sp>
        <p:nvSpPr>
          <p:cNvPr id="8" name="Footer Placeholder 7"/>
          <p:cNvSpPr>
            <a:spLocks noGrp="1"/>
          </p:cNvSpPr>
          <p:nvPr>
            <p:ph type="ftr" sz="quarter" idx="3"/>
          </p:nvPr>
        </p:nvSpPr>
        <p:spPr/>
        <p:txBody>
          <a:bodyPr/>
          <a:lstStyle/>
          <a:p>
            <a:r>
              <a:rPr lang="en-US" sz="1000" smtClean="0"/>
              <a:t>CS1010 Programming Methodology</a:t>
            </a:r>
            <a:endParaRPr lang="en-US" sz="1000" dirty="0" smtClean="0"/>
          </a:p>
        </p:txBody>
      </p:sp>
      <p:sp>
        <p:nvSpPr>
          <p:cNvPr id="9" name="Slide Number Placeholder 8"/>
          <p:cNvSpPr>
            <a:spLocks noGrp="1"/>
          </p:cNvSpPr>
          <p:nvPr>
            <p:ph type="sldNum" sz="quarter" idx="4"/>
          </p:nvPr>
        </p:nvSpPr>
        <p:spPr/>
        <p:txBody>
          <a:bodyPr/>
          <a:lstStyle/>
          <a:p>
            <a:pPr>
              <a:defRPr/>
            </a:pPr>
            <a:r>
              <a:rPr lang="en-US" smtClean="0"/>
              <a:t>Week10 - </a:t>
            </a:r>
            <a:fld id="{D744ECD0-9CB4-48EB-9A4D-0BCA2B3D9F75}" type="slidenum">
              <a:rPr lang="en-US" smtClean="0"/>
              <a:pPr>
                <a:defRPr/>
              </a:pPr>
              <a:t>20</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dissolve">
                                      <p:cBhvr>
                                        <p:cTn id="19" dur="500"/>
                                        <p:tgtEl>
                                          <p:spTgt spid="4">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dissolve">
                                      <p:cBhvr>
                                        <p:cTn id="22" dur="500"/>
                                        <p:tgtEl>
                                          <p:spTgt spid="4">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smtClean="0">
                <a:ea typeface="ＭＳ Ｐゴシック" pitchFamily="34" charset="-128"/>
              </a:rPr>
              <a:t>Sorting </a:t>
            </a:r>
            <a:r>
              <a:rPr lang="en-US" altLang="ja-JP" dirty="0">
                <a:ea typeface="ＭＳ Ｐゴシック" pitchFamily="34" charset="-128"/>
              </a:rPr>
              <a:t>(2/2)</a:t>
            </a:r>
            <a:endParaRPr lang="en-SG" dirty="0"/>
          </a:p>
        </p:txBody>
      </p:sp>
      <p:sp>
        <p:nvSpPr>
          <p:cNvPr id="2" name="Content Placeholder 1"/>
          <p:cNvSpPr>
            <a:spLocks noGrp="1"/>
          </p:cNvSpPr>
          <p:nvPr>
            <p:ph idx="1"/>
          </p:nvPr>
        </p:nvSpPr>
        <p:spPr/>
        <p:txBody>
          <a:bodyPr>
            <a:spAutoFit/>
          </a:bodyPr>
          <a:lstStyle/>
          <a:p>
            <a:pPr eaLnBrk="1" hangingPunct="1"/>
            <a:r>
              <a:rPr lang="en-US" altLang="ja-JP" dirty="0">
                <a:solidFill>
                  <a:schemeClr val="tx1"/>
                </a:solidFill>
                <a:ea typeface="ＭＳ Ｐゴシック" pitchFamily="34" charset="-128"/>
              </a:rPr>
              <a:t>Problem statement:</a:t>
            </a:r>
          </a:p>
          <a:p>
            <a:pPr lvl="1" eaLnBrk="1" hangingPunct="1">
              <a:buNone/>
            </a:pPr>
            <a:r>
              <a:rPr lang="en-US" altLang="ja-JP" sz="2200" kern="1200" dirty="0">
                <a:solidFill>
                  <a:srgbClr val="990033"/>
                </a:solidFill>
                <a:ea typeface="ＭＳ Ｐゴシック" pitchFamily="34" charset="-128"/>
              </a:rPr>
              <a:t>Given a list of </a:t>
            </a:r>
            <a:r>
              <a:rPr lang="en-US" altLang="ja-JP" sz="2200" i="1" kern="1200" dirty="0">
                <a:solidFill>
                  <a:srgbClr val="990033"/>
                </a:solidFill>
                <a:ea typeface="ＭＳ Ｐゴシック" pitchFamily="34" charset="-128"/>
              </a:rPr>
              <a:t>n</a:t>
            </a:r>
            <a:r>
              <a:rPr lang="en-US" altLang="ja-JP" sz="2200" kern="1200" dirty="0">
                <a:solidFill>
                  <a:srgbClr val="990033"/>
                </a:solidFill>
                <a:ea typeface="ＭＳ Ｐゴシック" pitchFamily="34" charset="-128"/>
              </a:rPr>
              <a:t> items, arrange </a:t>
            </a:r>
            <a:r>
              <a:rPr lang="en-US" altLang="ja-JP" sz="2200" kern="1200" dirty="0" smtClean="0">
                <a:solidFill>
                  <a:srgbClr val="990033"/>
                </a:solidFill>
                <a:ea typeface="ＭＳ Ｐゴシック" pitchFamily="34" charset="-128"/>
              </a:rPr>
              <a:t>all items </a:t>
            </a:r>
            <a:r>
              <a:rPr lang="en-US" altLang="ja-JP" sz="2200" kern="1200" dirty="0">
                <a:solidFill>
                  <a:srgbClr val="990033"/>
                </a:solidFill>
                <a:ea typeface="ＭＳ Ｐゴシック" pitchFamily="34" charset="-128"/>
              </a:rPr>
              <a:t>into ascending order</a:t>
            </a:r>
            <a:r>
              <a:rPr lang="en-US" altLang="ja-JP" sz="2200" kern="1200" dirty="0" smtClean="0">
                <a:solidFill>
                  <a:srgbClr val="990033"/>
                </a:solidFill>
                <a:ea typeface="ＭＳ Ｐゴシック" pitchFamily="34" charset="-128"/>
              </a:rPr>
              <a:t>.</a:t>
            </a:r>
            <a:endParaRPr lang="en-US" altLang="ja-JP" sz="2200" kern="1200" dirty="0">
              <a:solidFill>
                <a:srgbClr val="990033"/>
              </a:solidFill>
              <a:ea typeface="ＭＳ Ｐゴシック" pitchFamily="34" charset="-128"/>
            </a:endParaRPr>
          </a:p>
          <a:p>
            <a:pPr eaLnBrk="1" hangingPunct="1">
              <a:spcBef>
                <a:spcPts val="1200"/>
              </a:spcBef>
            </a:pPr>
            <a:r>
              <a:rPr lang="en-US" altLang="ja-JP" dirty="0">
                <a:solidFill>
                  <a:schemeClr val="tx1"/>
                </a:solidFill>
                <a:ea typeface="ＭＳ Ｐゴシック" pitchFamily="34" charset="-128"/>
              </a:rPr>
              <a:t>We will implement the list as an integer array.</a:t>
            </a:r>
          </a:p>
          <a:p>
            <a:pPr eaLnBrk="1" hangingPunct="1">
              <a:spcBef>
                <a:spcPts val="1200"/>
              </a:spcBef>
            </a:pPr>
            <a:r>
              <a:rPr lang="en-US" altLang="ja-JP" dirty="0">
                <a:solidFill>
                  <a:schemeClr val="tx1"/>
                </a:solidFill>
                <a:ea typeface="ＭＳ Ｐゴシック" pitchFamily="34" charset="-128"/>
              </a:rPr>
              <a:t>We will introduce </a:t>
            </a:r>
            <a:r>
              <a:rPr lang="en-US" altLang="ja-JP" u="sng" dirty="0">
                <a:solidFill>
                  <a:schemeClr val="tx1"/>
                </a:solidFill>
                <a:ea typeface="ＭＳ Ｐゴシック" pitchFamily="34" charset="-128"/>
              </a:rPr>
              <a:t>two</a:t>
            </a:r>
            <a:r>
              <a:rPr lang="en-US" altLang="ja-JP" dirty="0">
                <a:solidFill>
                  <a:schemeClr val="tx1"/>
                </a:solidFill>
                <a:ea typeface="ＭＳ Ｐゴシック" pitchFamily="34" charset="-128"/>
              </a:rPr>
              <a:t> basic sort algorithms.</a:t>
            </a:r>
          </a:p>
          <a:p>
            <a:pPr eaLnBrk="1" hangingPunct="1">
              <a:spcBef>
                <a:spcPts val="1200"/>
              </a:spcBef>
            </a:pPr>
            <a:r>
              <a:rPr lang="en-US" altLang="ja-JP" dirty="0">
                <a:solidFill>
                  <a:schemeClr val="tx1"/>
                </a:solidFill>
                <a:ea typeface="ＭＳ Ｐゴシック" pitchFamily="34" charset="-128"/>
              </a:rPr>
              <a:t>We will count the </a:t>
            </a:r>
            <a:r>
              <a:rPr lang="en-US" altLang="ja-JP" dirty="0">
                <a:ea typeface="ＭＳ Ｐゴシック" pitchFamily="34" charset="-128"/>
              </a:rPr>
              <a:t>number of comparisons </a:t>
            </a:r>
            <a:r>
              <a:rPr lang="en-US" altLang="ja-JP" dirty="0">
                <a:solidFill>
                  <a:schemeClr val="tx1"/>
                </a:solidFill>
                <a:ea typeface="ＭＳ Ｐゴシック" pitchFamily="34" charset="-128"/>
              </a:rPr>
              <a:t>the algorithms make to analyze their performance. </a:t>
            </a:r>
          </a:p>
          <a:p>
            <a:pPr lvl="1" eaLnBrk="1" hangingPunct="1">
              <a:spcBef>
                <a:spcPts val="600"/>
              </a:spcBef>
              <a:buFont typeface="Wingdings" pitchFamily="2" charset="2"/>
              <a:buChar char="q"/>
            </a:pPr>
            <a:r>
              <a:rPr lang="en-US" altLang="ja-JP" dirty="0">
                <a:ea typeface="ＭＳ Ｐゴシック" pitchFamily="34" charset="-128"/>
              </a:rPr>
              <a:t>The ideal sorting algorithm will make the least possible number of comparisons to arrange data in a designated order.</a:t>
            </a:r>
          </a:p>
          <a:p>
            <a:pPr eaLnBrk="1" hangingPunct="1">
              <a:spcBef>
                <a:spcPts val="1200"/>
              </a:spcBef>
            </a:pPr>
            <a:r>
              <a:rPr lang="en-US" altLang="ja-JP" dirty="0">
                <a:solidFill>
                  <a:schemeClr val="tx1"/>
                </a:solidFill>
                <a:ea typeface="ＭＳ Ｐゴシック" pitchFamily="34" charset="-128"/>
              </a:rPr>
              <a:t>We will compare the algorithms by analyzing their </a:t>
            </a:r>
            <a:r>
              <a:rPr lang="en-US" altLang="ja-JP" dirty="0">
                <a:ea typeface="ＭＳ Ｐゴシック" pitchFamily="34" charset="-128"/>
              </a:rPr>
              <a:t>worst-case performance</a:t>
            </a:r>
            <a:r>
              <a:rPr lang="en-US" altLang="ja-JP" dirty="0" smtClean="0">
                <a:solidFill>
                  <a:schemeClr val="tx1"/>
                </a:solidFill>
                <a:ea typeface="ＭＳ Ｐゴシック" pitchFamily="34" charset="-128"/>
              </a:rPr>
              <a:t>.</a:t>
            </a:r>
            <a:endParaRPr lang="en-SG" dirty="0"/>
          </a:p>
        </p:txBody>
      </p:sp>
      <p:sp>
        <p:nvSpPr>
          <p:cNvPr id="9" name="Footer Placeholder 8"/>
          <p:cNvSpPr>
            <a:spLocks noGrp="1"/>
          </p:cNvSpPr>
          <p:nvPr>
            <p:ph type="ftr" sz="quarter" idx="3"/>
          </p:nvPr>
        </p:nvSpPr>
        <p:spPr/>
        <p:txBody>
          <a:bodyPr/>
          <a:lstStyle/>
          <a:p>
            <a:r>
              <a:rPr lang="en-US" sz="1000" smtClean="0"/>
              <a:t>CS1010 Programming Methodology</a:t>
            </a:r>
            <a:endParaRPr lang="en-US" sz="1000" dirty="0" smtClean="0"/>
          </a:p>
        </p:txBody>
      </p:sp>
      <p:sp>
        <p:nvSpPr>
          <p:cNvPr id="10" name="Slide Number Placeholder 9"/>
          <p:cNvSpPr>
            <a:spLocks noGrp="1"/>
          </p:cNvSpPr>
          <p:nvPr>
            <p:ph type="sldNum" sz="quarter" idx="4"/>
          </p:nvPr>
        </p:nvSpPr>
        <p:spPr/>
        <p:txBody>
          <a:bodyPr/>
          <a:lstStyle/>
          <a:p>
            <a:pPr>
              <a:defRPr/>
            </a:pPr>
            <a:r>
              <a:rPr lang="en-US" smtClean="0"/>
              <a:t>Week10 - </a:t>
            </a:r>
            <a:fld id="{D744ECD0-9CB4-48EB-9A4D-0BCA2B3D9F75}" type="slidenum">
              <a:rPr lang="en-US" smtClean="0"/>
              <a:pPr>
                <a:defRPr/>
              </a:pPr>
              <a:t>21</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
                                            <p:txEl>
                                              <p:pRg st="4" end="4"/>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dissolve">
                                      <p:cBhvr>
                                        <p:cTn id="15" dur="500"/>
                                        <p:tgtEl>
                                          <p:spTgt spid="2">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dissolve">
                                      <p:cBhvr>
                                        <p:cTn id="18" dur="500"/>
                                        <p:tgtEl>
                                          <p:spTgt spid="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dissolve">
                                      <p:cBhvr>
                                        <p:cTn id="23" dur="500"/>
                                        <p:tgtEl>
                                          <p:spTgt spid="2">
                                            <p:txEl>
                                              <p:pRg st="2" end="2"/>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dissolve">
                                      <p:cBhvr>
                                        <p:cTn id="2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177" name="Rectangle 81"/>
          <p:cNvSpPr>
            <a:spLocks noChangeArrowheads="1"/>
          </p:cNvSpPr>
          <p:nvPr/>
        </p:nvSpPr>
        <p:spPr bwMode="auto">
          <a:xfrm>
            <a:off x="198438" y="2251075"/>
            <a:ext cx="4246562"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75000"/>
              </a:lnSpc>
              <a:spcBef>
                <a:spcPct val="100000"/>
              </a:spcBef>
              <a:buClr>
                <a:srgbClr val="724063"/>
              </a:buClr>
              <a:buSzPct val="90000"/>
              <a:buFontTx/>
              <a:buAutoNum type="arabicPeriod" startAt="2"/>
            </a:pPr>
            <a:endParaRPr lang="en-US" altLang="ja-JP" sz="2000">
              <a:ea typeface="ＭＳ Ｐゴシック" pitchFamily="34" charset="-128"/>
            </a:endParaRPr>
          </a:p>
        </p:txBody>
      </p:sp>
      <p:sp>
        <p:nvSpPr>
          <p:cNvPr id="2" name="Title 1"/>
          <p:cNvSpPr>
            <a:spLocks noGrp="1"/>
          </p:cNvSpPr>
          <p:nvPr>
            <p:ph type="title"/>
          </p:nvPr>
        </p:nvSpPr>
        <p:spPr/>
        <p:txBody>
          <a:bodyPr/>
          <a:lstStyle/>
          <a:p>
            <a:r>
              <a:rPr lang="en-US" altLang="ja-JP" dirty="0" smtClean="0">
                <a:ea typeface="ＭＳ Ｐゴシック" pitchFamily="34" charset="-128"/>
              </a:rPr>
              <a:t>Selection </a:t>
            </a:r>
            <a:r>
              <a:rPr lang="en-US" altLang="ja-JP" dirty="0">
                <a:ea typeface="ＭＳ Ｐゴシック" pitchFamily="34" charset="-128"/>
              </a:rPr>
              <a:t>Sort (1/3)</a:t>
            </a:r>
            <a:endParaRPr lang="en-SG" dirty="0"/>
          </a:p>
        </p:txBody>
      </p:sp>
      <p:sp>
        <p:nvSpPr>
          <p:cNvPr id="8" name="Content Placeholder 3"/>
          <p:cNvSpPr>
            <a:spLocks noGrp="1"/>
          </p:cNvSpPr>
          <p:nvPr>
            <p:ph idx="1"/>
          </p:nvPr>
        </p:nvSpPr>
        <p:spPr>
          <a:xfrm>
            <a:off x="457200" y="1371600"/>
            <a:ext cx="8229600" cy="3631763"/>
          </a:xfrm>
        </p:spPr>
        <p:txBody>
          <a:bodyPr>
            <a:spAutoFit/>
          </a:bodyPr>
          <a:lstStyle/>
          <a:p>
            <a:pPr>
              <a:lnSpc>
                <a:spcPct val="90000"/>
              </a:lnSpc>
              <a:spcBef>
                <a:spcPts val="1200"/>
              </a:spcBef>
              <a:defRPr/>
            </a:pPr>
            <a:r>
              <a:rPr lang="en-US" sz="3200" dirty="0" smtClean="0"/>
              <a:t>Algorithm</a:t>
            </a:r>
            <a:endParaRPr lang="en-US" sz="2800" dirty="0" smtClean="0"/>
          </a:p>
          <a:p>
            <a:pPr lvl="1">
              <a:lnSpc>
                <a:spcPct val="90000"/>
              </a:lnSpc>
              <a:spcBef>
                <a:spcPts val="1200"/>
              </a:spcBef>
              <a:spcAft>
                <a:spcPts val="1200"/>
              </a:spcAft>
              <a:buFont typeface="Wingdings" pitchFamily="2" charset="2"/>
              <a:buChar char="q"/>
              <a:defRPr/>
            </a:pPr>
            <a:r>
              <a:rPr lang="en-US" sz="2400" dirty="0">
                <a:solidFill>
                  <a:srgbClr val="C00000"/>
                </a:solidFill>
              </a:rPr>
              <a:t>Step 1</a:t>
            </a:r>
            <a:r>
              <a:rPr lang="en-US" sz="2400" dirty="0"/>
              <a:t>: Find the smallest element in the </a:t>
            </a:r>
            <a:r>
              <a:rPr lang="en-US" sz="2400" dirty="0" smtClean="0"/>
              <a:t>list.</a:t>
            </a:r>
            <a:endParaRPr lang="en-US" sz="2400" dirty="0"/>
          </a:p>
          <a:p>
            <a:pPr lvl="1">
              <a:lnSpc>
                <a:spcPct val="90000"/>
              </a:lnSpc>
              <a:spcBef>
                <a:spcPts val="1200"/>
              </a:spcBef>
              <a:spcAft>
                <a:spcPts val="1200"/>
              </a:spcAft>
              <a:buFont typeface="Wingdings" pitchFamily="2" charset="2"/>
              <a:buChar char="q"/>
              <a:defRPr/>
            </a:pPr>
            <a:r>
              <a:rPr lang="en-US" sz="2400" dirty="0">
                <a:solidFill>
                  <a:srgbClr val="C00000"/>
                </a:solidFill>
              </a:rPr>
              <a:t>Step 2</a:t>
            </a:r>
            <a:r>
              <a:rPr lang="en-US" sz="2400" dirty="0" smtClean="0"/>
              <a:t>: </a:t>
            </a:r>
            <a:r>
              <a:rPr lang="en-US" sz="2400" dirty="0"/>
              <a:t>Swap this smallest element with the element in the first position. (Now, the smallest element is in the right place.)</a:t>
            </a:r>
          </a:p>
          <a:p>
            <a:pPr lvl="1">
              <a:lnSpc>
                <a:spcPct val="90000"/>
              </a:lnSpc>
              <a:spcBef>
                <a:spcPts val="1200"/>
              </a:spcBef>
              <a:spcAft>
                <a:spcPts val="1200"/>
              </a:spcAft>
              <a:buFont typeface="Wingdings" pitchFamily="2" charset="2"/>
              <a:buChar char="q"/>
              <a:defRPr/>
            </a:pPr>
            <a:r>
              <a:rPr lang="en-US" sz="2400" dirty="0">
                <a:solidFill>
                  <a:srgbClr val="C00000"/>
                </a:solidFill>
              </a:rPr>
              <a:t>Step 3</a:t>
            </a:r>
            <a:r>
              <a:rPr lang="en-US" sz="2400" dirty="0" smtClean="0"/>
              <a:t>: </a:t>
            </a:r>
            <a:r>
              <a:rPr lang="en-US" sz="2400" dirty="0"/>
              <a:t>Repeat steps 1 and 2 with the list having one fewer element (i.e. the smallest element just found and placed is </a:t>
            </a:r>
            <a:r>
              <a:rPr lang="en-US" sz="2400" dirty="0" smtClean="0"/>
              <a:t>“exempted” </a:t>
            </a:r>
            <a:r>
              <a:rPr lang="en-US" sz="2400" dirty="0"/>
              <a:t>from further processing</a:t>
            </a:r>
            <a:r>
              <a:rPr lang="en-US" sz="2400" dirty="0" smtClean="0"/>
              <a:t>).</a:t>
            </a:r>
            <a:endParaRPr lang="en-US" dirty="0"/>
          </a:p>
        </p:txBody>
      </p:sp>
      <p:sp>
        <p:nvSpPr>
          <p:cNvPr id="6" name="Footer Placeholder 5"/>
          <p:cNvSpPr>
            <a:spLocks noGrp="1"/>
          </p:cNvSpPr>
          <p:nvPr>
            <p:ph type="ftr" sz="quarter" idx="3"/>
          </p:nvPr>
        </p:nvSpPr>
        <p:spPr/>
        <p:txBody>
          <a:bodyPr/>
          <a:lstStyle/>
          <a:p>
            <a:r>
              <a:rPr lang="en-US" sz="1000" smtClean="0"/>
              <a:t>CS1010 Programming Methodology</a:t>
            </a:r>
            <a:endParaRPr lang="en-US" sz="1000" dirty="0" smtClean="0"/>
          </a:p>
        </p:txBody>
      </p:sp>
      <p:sp>
        <p:nvSpPr>
          <p:cNvPr id="10" name="Slide Number Placeholder 9"/>
          <p:cNvSpPr>
            <a:spLocks noGrp="1"/>
          </p:cNvSpPr>
          <p:nvPr>
            <p:ph type="sldNum" sz="quarter" idx="4"/>
          </p:nvPr>
        </p:nvSpPr>
        <p:spPr/>
        <p:txBody>
          <a:bodyPr/>
          <a:lstStyle/>
          <a:p>
            <a:pPr>
              <a:defRPr/>
            </a:pPr>
            <a:r>
              <a:rPr lang="en-US" smtClean="0"/>
              <a:t>Week10 - </a:t>
            </a:r>
            <a:fld id="{D744ECD0-9CB4-48EB-9A4D-0BCA2B3D9F75}" type="slidenum">
              <a:rPr lang="en-US" smtClean="0"/>
              <a:pPr>
                <a:defRPr/>
              </a:pPr>
              <a:t>22</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132177">
                                            <p:txEl>
                                              <p:pRg st="0" end="0"/>
                                            </p:txEl>
                                          </p:spTgt>
                                        </p:tgtEl>
                                        <p:attrNameLst>
                                          <p:attrName>style.visibility</p:attrName>
                                        </p:attrNameLst>
                                      </p:cBhvr>
                                      <p:to>
                                        <p:strVal val="visible"/>
                                      </p:to>
                                    </p:set>
                                    <p:animEffect transition="in" filter="dissolve">
                                      <p:cBhvr>
                                        <p:cTn id="7" dur="500"/>
                                        <p:tgtEl>
                                          <p:spTgt spid="1321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dissolv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dissolv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dissolve">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dissolve">
                                      <p:cBhvr>
                                        <p:cTn id="2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77" grpId="0" build="p" bldLvl="3"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ja-JP" dirty="0" smtClean="0">
                <a:ea typeface="ＭＳ Ｐゴシック" pitchFamily="34" charset="-128"/>
              </a:rPr>
              <a:t>Selection </a:t>
            </a:r>
            <a:r>
              <a:rPr lang="en-US" altLang="ja-JP" dirty="0">
                <a:ea typeface="ＭＳ Ｐゴシック" pitchFamily="34" charset="-128"/>
              </a:rPr>
              <a:t>Sort (2/3)</a:t>
            </a:r>
            <a:endParaRPr lang="en-SG" dirty="0"/>
          </a:p>
        </p:txBody>
      </p:sp>
      <p:sp>
        <p:nvSpPr>
          <p:cNvPr id="92" name="TextBox 84"/>
          <p:cNvSpPr txBox="1">
            <a:spLocks noChangeArrowheads="1"/>
          </p:cNvSpPr>
          <p:nvPr/>
        </p:nvSpPr>
        <p:spPr bwMode="auto">
          <a:xfrm>
            <a:off x="333375" y="1427163"/>
            <a:ext cx="1273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dirty="0"/>
              <a:t>n</a:t>
            </a:r>
            <a:r>
              <a:rPr lang="en-US" sz="2400" dirty="0"/>
              <a:t> = 9</a:t>
            </a:r>
            <a:endParaRPr lang="en-SG" sz="2400" dirty="0"/>
          </a:p>
        </p:txBody>
      </p:sp>
      <p:grpSp>
        <p:nvGrpSpPr>
          <p:cNvPr id="93" name="Group 114"/>
          <p:cNvGrpSpPr>
            <a:grpSpLocks/>
          </p:cNvGrpSpPr>
          <p:nvPr/>
        </p:nvGrpSpPr>
        <p:grpSpPr bwMode="auto">
          <a:xfrm>
            <a:off x="2092325" y="2075131"/>
            <a:ext cx="5416550" cy="711200"/>
            <a:chOff x="2091711" y="2136928"/>
            <a:chExt cx="5416835" cy="710464"/>
          </a:xfrm>
        </p:grpSpPr>
        <p:sp>
          <p:nvSpPr>
            <p:cNvPr id="94" name="TextBox 38"/>
            <p:cNvSpPr txBox="1">
              <a:spLocks noChangeArrowheads="1"/>
            </p:cNvSpPr>
            <p:nvPr/>
          </p:nvSpPr>
          <p:spPr bwMode="auto">
            <a:xfrm>
              <a:off x="2470802"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95" name="TextBox 39"/>
            <p:cNvSpPr txBox="1">
              <a:spLocks noChangeArrowheads="1"/>
            </p:cNvSpPr>
            <p:nvPr/>
          </p:nvSpPr>
          <p:spPr bwMode="auto">
            <a:xfrm>
              <a:off x="3028965"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96" name="TextBox 40"/>
            <p:cNvSpPr txBox="1">
              <a:spLocks noChangeArrowheads="1"/>
            </p:cNvSpPr>
            <p:nvPr/>
          </p:nvSpPr>
          <p:spPr bwMode="auto">
            <a:xfrm>
              <a:off x="3587128" y="2447282"/>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97" name="TextBox 41"/>
            <p:cNvSpPr txBox="1">
              <a:spLocks noChangeArrowheads="1"/>
            </p:cNvSpPr>
            <p:nvPr/>
          </p:nvSpPr>
          <p:spPr bwMode="auto">
            <a:xfrm>
              <a:off x="4151977" y="2447282"/>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98" name="TextBox 42"/>
            <p:cNvSpPr txBox="1">
              <a:spLocks noChangeArrowheads="1"/>
            </p:cNvSpPr>
            <p:nvPr/>
          </p:nvSpPr>
          <p:spPr bwMode="auto">
            <a:xfrm>
              <a:off x="4714196" y="2447282"/>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99" name="TextBox 43"/>
            <p:cNvSpPr txBox="1">
              <a:spLocks noChangeArrowheads="1"/>
            </p:cNvSpPr>
            <p:nvPr/>
          </p:nvSpPr>
          <p:spPr bwMode="auto">
            <a:xfrm>
              <a:off x="5281661" y="2447282"/>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00" name="TextBox 44"/>
            <p:cNvSpPr txBox="1">
              <a:spLocks noChangeArrowheads="1"/>
            </p:cNvSpPr>
            <p:nvPr/>
          </p:nvSpPr>
          <p:spPr bwMode="auto">
            <a:xfrm>
              <a:off x="5850120" y="2447282"/>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01" name="TextBox 45"/>
            <p:cNvSpPr txBox="1">
              <a:spLocks noChangeArrowheads="1"/>
            </p:cNvSpPr>
            <p:nvPr/>
          </p:nvSpPr>
          <p:spPr bwMode="auto">
            <a:xfrm>
              <a:off x="6404622" y="2447282"/>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02" name="TextBox 46"/>
            <p:cNvSpPr txBox="1">
              <a:spLocks noChangeArrowheads="1"/>
            </p:cNvSpPr>
            <p:nvPr/>
          </p:nvSpPr>
          <p:spPr bwMode="auto">
            <a:xfrm>
              <a:off x="6959123" y="2447282"/>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103" name="TextBox 47"/>
            <p:cNvSpPr txBox="1">
              <a:spLocks noChangeArrowheads="1"/>
            </p:cNvSpPr>
            <p:nvPr/>
          </p:nvSpPr>
          <p:spPr bwMode="auto">
            <a:xfrm>
              <a:off x="2470802" y="2138415"/>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104" name="TextBox 48"/>
            <p:cNvSpPr txBox="1">
              <a:spLocks noChangeArrowheads="1"/>
            </p:cNvSpPr>
            <p:nvPr/>
          </p:nvSpPr>
          <p:spPr bwMode="auto">
            <a:xfrm>
              <a:off x="3039707"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105" name="TextBox 49"/>
            <p:cNvSpPr txBox="1">
              <a:spLocks noChangeArrowheads="1"/>
            </p:cNvSpPr>
            <p:nvPr/>
          </p:nvSpPr>
          <p:spPr bwMode="auto">
            <a:xfrm>
              <a:off x="3587128" y="2139902"/>
              <a:ext cx="568905"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107" name="TextBox 50"/>
            <p:cNvSpPr txBox="1">
              <a:spLocks noChangeArrowheads="1"/>
            </p:cNvSpPr>
            <p:nvPr/>
          </p:nvSpPr>
          <p:spPr bwMode="auto">
            <a:xfrm>
              <a:off x="4156033"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108" name="TextBox 51"/>
            <p:cNvSpPr txBox="1">
              <a:spLocks noChangeArrowheads="1"/>
            </p:cNvSpPr>
            <p:nvPr/>
          </p:nvSpPr>
          <p:spPr bwMode="auto">
            <a:xfrm>
              <a:off x="4714196" y="2136928"/>
              <a:ext cx="567464"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109" name="TextBox 52"/>
            <p:cNvSpPr txBox="1">
              <a:spLocks noChangeArrowheads="1"/>
            </p:cNvSpPr>
            <p:nvPr/>
          </p:nvSpPr>
          <p:spPr bwMode="auto">
            <a:xfrm>
              <a:off x="5281660" y="2139902"/>
              <a:ext cx="56846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110" name="TextBox 53"/>
            <p:cNvSpPr txBox="1">
              <a:spLocks noChangeArrowheads="1"/>
            </p:cNvSpPr>
            <p:nvPr/>
          </p:nvSpPr>
          <p:spPr bwMode="auto">
            <a:xfrm>
              <a:off x="5850121" y="2139902"/>
              <a:ext cx="55450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[6]</a:t>
              </a:r>
              <a:endParaRPr lang="en-SG" sz="1400"/>
            </a:p>
          </p:txBody>
        </p:sp>
        <p:sp>
          <p:nvSpPr>
            <p:cNvPr id="111" name="TextBox 54"/>
            <p:cNvSpPr txBox="1">
              <a:spLocks noChangeArrowheads="1"/>
            </p:cNvSpPr>
            <p:nvPr/>
          </p:nvSpPr>
          <p:spPr bwMode="auto">
            <a:xfrm>
              <a:off x="6394277" y="2138415"/>
              <a:ext cx="568508"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[7]</a:t>
              </a:r>
              <a:endParaRPr lang="en-SG" sz="1400"/>
            </a:p>
          </p:txBody>
        </p:sp>
        <p:sp>
          <p:nvSpPr>
            <p:cNvPr id="112" name="TextBox 55"/>
            <p:cNvSpPr txBox="1">
              <a:spLocks noChangeArrowheads="1"/>
            </p:cNvSpPr>
            <p:nvPr/>
          </p:nvSpPr>
          <p:spPr bwMode="auto">
            <a:xfrm>
              <a:off x="6948340" y="2139902"/>
              <a:ext cx="54942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[8]</a:t>
              </a:r>
              <a:endParaRPr lang="en-SG" sz="1400"/>
            </a:p>
          </p:txBody>
        </p:sp>
        <p:sp>
          <p:nvSpPr>
            <p:cNvPr id="113" name="TextBox 56"/>
            <p:cNvSpPr txBox="1">
              <a:spLocks noChangeArrowheads="1"/>
            </p:cNvSpPr>
            <p:nvPr/>
          </p:nvSpPr>
          <p:spPr bwMode="auto">
            <a:xfrm>
              <a:off x="2091711" y="2136928"/>
              <a:ext cx="682100"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err="1" smtClean="0"/>
                <a:t>arr</a:t>
              </a:r>
              <a:endParaRPr lang="en-SG" sz="1400" dirty="0"/>
            </a:p>
          </p:txBody>
        </p:sp>
      </p:grpSp>
      <p:sp>
        <p:nvSpPr>
          <p:cNvPr id="114" name="TextBox 113"/>
          <p:cNvSpPr txBox="1">
            <a:spLocks noChangeArrowheads="1"/>
          </p:cNvSpPr>
          <p:nvPr/>
        </p:nvSpPr>
        <p:spPr bwMode="auto">
          <a:xfrm>
            <a:off x="333375" y="2298969"/>
            <a:ext cx="12731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1</a:t>
            </a:r>
            <a:r>
              <a:rPr lang="en-US" sz="2000" baseline="30000"/>
              <a:t>st</a:t>
            </a:r>
            <a:r>
              <a:rPr lang="en-US" sz="2000"/>
              <a:t> pass:</a:t>
            </a:r>
            <a:endParaRPr lang="en-SG" sz="2000"/>
          </a:p>
        </p:txBody>
      </p:sp>
      <p:grpSp>
        <p:nvGrpSpPr>
          <p:cNvPr id="115" name="Group 164"/>
          <p:cNvGrpSpPr>
            <a:grpSpLocks/>
          </p:cNvGrpSpPr>
          <p:nvPr/>
        </p:nvGrpSpPr>
        <p:grpSpPr bwMode="auto">
          <a:xfrm>
            <a:off x="2489200" y="1490931"/>
            <a:ext cx="568325" cy="585788"/>
            <a:chOff x="2489358" y="1553340"/>
            <a:chExt cx="568905" cy="584382"/>
          </a:xfrm>
        </p:grpSpPr>
        <p:cxnSp>
          <p:nvCxnSpPr>
            <p:cNvPr id="116" name="Straight Arrow Connector 110"/>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7" name="TextBox 112"/>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118" name="Group 165"/>
          <p:cNvGrpSpPr>
            <a:grpSpLocks/>
          </p:cNvGrpSpPr>
          <p:nvPr/>
        </p:nvGrpSpPr>
        <p:grpSpPr bwMode="auto">
          <a:xfrm>
            <a:off x="3618181" y="1490931"/>
            <a:ext cx="515938" cy="587375"/>
            <a:chOff x="3680472" y="1553340"/>
            <a:chExt cx="514885" cy="586562"/>
          </a:xfrm>
        </p:grpSpPr>
        <p:cxnSp>
          <p:nvCxnSpPr>
            <p:cNvPr id="119" name="Straight Arrow Connector 11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0" name="Rectangle 113"/>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dirty="0"/>
                <a:t>min</a:t>
              </a:r>
              <a:endParaRPr lang="en-SG" sz="1600" dirty="0"/>
            </a:p>
          </p:txBody>
        </p:sp>
      </p:grpSp>
      <p:sp>
        <p:nvSpPr>
          <p:cNvPr id="121" name="Freeform 120"/>
          <p:cNvSpPr>
            <a:spLocks/>
          </p:cNvSpPr>
          <p:nvPr/>
        </p:nvSpPr>
        <p:spPr bwMode="auto">
          <a:xfrm>
            <a:off x="2951163" y="1825894"/>
            <a:ext cx="711200" cy="249237"/>
          </a:xfrm>
          <a:custGeom>
            <a:avLst/>
            <a:gdLst>
              <a:gd name="T0" fmla="*/ 0 w 646176"/>
              <a:gd name="T1" fmla="*/ 3495 h 331216"/>
              <a:gd name="T2" fmla="*/ 1412204 w 646176"/>
              <a:gd name="T3" fmla="*/ 22 h 331216"/>
              <a:gd name="T4" fmla="*/ 2993874 w 646176"/>
              <a:gd name="T5" fmla="*/ 3366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22" name="Group 188"/>
          <p:cNvGrpSpPr>
            <a:grpSpLocks/>
          </p:cNvGrpSpPr>
          <p:nvPr/>
        </p:nvGrpSpPr>
        <p:grpSpPr bwMode="auto">
          <a:xfrm>
            <a:off x="322263" y="3461019"/>
            <a:ext cx="7175500" cy="485775"/>
            <a:chOff x="322462" y="3523028"/>
            <a:chExt cx="7175301" cy="486018"/>
          </a:xfrm>
        </p:grpSpPr>
        <p:grpSp>
          <p:nvGrpSpPr>
            <p:cNvPr id="123" name="Group 187"/>
            <p:cNvGrpSpPr>
              <a:grpSpLocks/>
            </p:cNvGrpSpPr>
            <p:nvPr/>
          </p:nvGrpSpPr>
          <p:grpSpPr bwMode="auto">
            <a:xfrm>
              <a:off x="2460019" y="3608936"/>
              <a:ext cx="5037744" cy="400110"/>
              <a:chOff x="2460019" y="3608936"/>
              <a:chExt cx="5037744" cy="400110"/>
            </a:xfrm>
          </p:grpSpPr>
          <p:sp>
            <p:nvSpPr>
              <p:cNvPr id="125"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26" name="TextBox 39"/>
              <p:cNvSpPr txBox="1">
                <a:spLocks noChangeArrowheads="1"/>
              </p:cNvSpPr>
              <p:nvPr/>
            </p:nvSpPr>
            <p:spPr bwMode="auto">
              <a:xfrm>
                <a:off x="3018182" y="3608936"/>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27" name="TextBox 40"/>
              <p:cNvSpPr txBox="1">
                <a:spLocks noChangeArrowheads="1"/>
              </p:cNvSpPr>
              <p:nvPr/>
            </p:nvSpPr>
            <p:spPr bwMode="auto">
              <a:xfrm>
                <a:off x="3576345" y="3608936"/>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28"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29"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30"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31"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32"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33"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124" name="TextBox 186"/>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2</a:t>
              </a:r>
              <a:r>
                <a:rPr lang="en-US" sz="2000" baseline="30000"/>
                <a:t>nd</a:t>
              </a:r>
              <a:r>
                <a:rPr lang="en-US" sz="2000"/>
                <a:t> pass:</a:t>
              </a:r>
              <a:endParaRPr lang="en-SG" sz="2000"/>
            </a:p>
          </p:txBody>
        </p:sp>
      </p:grpSp>
      <p:grpSp>
        <p:nvGrpSpPr>
          <p:cNvPr id="134" name="Group 199"/>
          <p:cNvGrpSpPr>
            <a:grpSpLocks/>
          </p:cNvGrpSpPr>
          <p:nvPr/>
        </p:nvGrpSpPr>
        <p:grpSpPr bwMode="auto">
          <a:xfrm>
            <a:off x="3028950" y="2962544"/>
            <a:ext cx="568325" cy="584200"/>
            <a:chOff x="2489358" y="1553340"/>
            <a:chExt cx="568905" cy="584382"/>
          </a:xfrm>
        </p:grpSpPr>
        <p:cxnSp>
          <p:nvCxnSpPr>
            <p:cNvPr id="135" name="Straight Arrow Connector 200"/>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6" name="TextBox 201"/>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137" name="Group 202"/>
          <p:cNvGrpSpPr>
            <a:grpSpLocks/>
          </p:cNvGrpSpPr>
          <p:nvPr/>
        </p:nvGrpSpPr>
        <p:grpSpPr bwMode="auto">
          <a:xfrm>
            <a:off x="4703763" y="2960956"/>
            <a:ext cx="514350" cy="585788"/>
            <a:chOff x="3680472" y="1553340"/>
            <a:chExt cx="514885" cy="586562"/>
          </a:xfrm>
        </p:grpSpPr>
        <p:cxnSp>
          <p:nvCxnSpPr>
            <p:cNvPr id="138" name="Straight Arrow Connector 203"/>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9" name="Rectangle 204"/>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dirty="0"/>
                <a:t>min</a:t>
              </a:r>
              <a:endParaRPr lang="en-SG" sz="1600" dirty="0"/>
            </a:p>
          </p:txBody>
        </p:sp>
      </p:grpSp>
      <p:sp>
        <p:nvSpPr>
          <p:cNvPr id="140" name="Freeform 139"/>
          <p:cNvSpPr>
            <a:spLocks/>
          </p:cNvSpPr>
          <p:nvPr/>
        </p:nvSpPr>
        <p:spPr bwMode="auto">
          <a:xfrm>
            <a:off x="3352800" y="3162569"/>
            <a:ext cx="1533525" cy="334962"/>
          </a:xfrm>
          <a:custGeom>
            <a:avLst/>
            <a:gdLst>
              <a:gd name="T0" fmla="*/ 0 w 646176"/>
              <a:gd name="T1" fmla="*/ 396212 h 331216"/>
              <a:gd name="T2" fmla="*/ 2147483647 w 646176"/>
              <a:gd name="T3" fmla="*/ 2430 h 331216"/>
              <a:gd name="T4" fmla="*/ 2147483647 w 646176"/>
              <a:gd name="T5" fmla="*/ 381628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41" name="Group 206"/>
          <p:cNvGrpSpPr>
            <a:grpSpLocks/>
          </p:cNvGrpSpPr>
          <p:nvPr/>
        </p:nvGrpSpPr>
        <p:grpSpPr bwMode="auto">
          <a:xfrm>
            <a:off x="322263" y="4570681"/>
            <a:ext cx="7175500" cy="485775"/>
            <a:chOff x="322462" y="3523028"/>
            <a:chExt cx="7175301" cy="486018"/>
          </a:xfrm>
        </p:grpSpPr>
        <p:grpSp>
          <p:nvGrpSpPr>
            <p:cNvPr id="142" name="Group 187"/>
            <p:cNvGrpSpPr>
              <a:grpSpLocks/>
            </p:cNvGrpSpPr>
            <p:nvPr/>
          </p:nvGrpSpPr>
          <p:grpSpPr bwMode="auto">
            <a:xfrm>
              <a:off x="2460019" y="3608936"/>
              <a:ext cx="5037744" cy="400110"/>
              <a:chOff x="2460019" y="3608936"/>
              <a:chExt cx="5037744" cy="400110"/>
            </a:xfrm>
          </p:grpSpPr>
          <p:sp>
            <p:nvSpPr>
              <p:cNvPr id="144"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45"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46" name="TextBox 40"/>
              <p:cNvSpPr txBox="1">
                <a:spLocks noChangeArrowheads="1"/>
              </p:cNvSpPr>
              <p:nvPr/>
            </p:nvSpPr>
            <p:spPr bwMode="auto">
              <a:xfrm>
                <a:off x="3576345" y="3608936"/>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47"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48"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49"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50"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51"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52"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143" name="TextBox 208"/>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3</a:t>
              </a:r>
              <a:r>
                <a:rPr lang="en-US" sz="2000" baseline="30000"/>
                <a:t>rd</a:t>
              </a:r>
              <a:r>
                <a:rPr lang="en-US" sz="2000"/>
                <a:t> pass:</a:t>
              </a:r>
              <a:endParaRPr lang="en-SG" sz="2000"/>
            </a:p>
          </p:txBody>
        </p:sp>
      </p:grpSp>
      <p:grpSp>
        <p:nvGrpSpPr>
          <p:cNvPr id="153" name="Group 218"/>
          <p:cNvGrpSpPr>
            <a:grpSpLocks/>
          </p:cNvGrpSpPr>
          <p:nvPr/>
        </p:nvGrpSpPr>
        <p:grpSpPr bwMode="auto">
          <a:xfrm>
            <a:off x="3649663" y="4072206"/>
            <a:ext cx="569912" cy="584200"/>
            <a:chOff x="2489358" y="1553340"/>
            <a:chExt cx="568905" cy="584382"/>
          </a:xfrm>
        </p:grpSpPr>
        <p:cxnSp>
          <p:nvCxnSpPr>
            <p:cNvPr id="154" name="Straight Arrow Connector 219"/>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5" name="TextBox 220"/>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156" name="Group 221"/>
          <p:cNvGrpSpPr>
            <a:grpSpLocks/>
          </p:cNvGrpSpPr>
          <p:nvPr/>
        </p:nvGrpSpPr>
        <p:grpSpPr bwMode="auto">
          <a:xfrm>
            <a:off x="4756150" y="4070619"/>
            <a:ext cx="514350" cy="585787"/>
            <a:chOff x="3680472" y="1553340"/>
            <a:chExt cx="514885" cy="586562"/>
          </a:xfrm>
        </p:grpSpPr>
        <p:cxnSp>
          <p:nvCxnSpPr>
            <p:cNvPr id="157" name="Straight Arrow Connector 222"/>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8" name="Rectangle 223"/>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60" name="Freeform 159"/>
          <p:cNvSpPr>
            <a:spLocks/>
          </p:cNvSpPr>
          <p:nvPr/>
        </p:nvSpPr>
        <p:spPr bwMode="auto">
          <a:xfrm>
            <a:off x="3957638" y="4272231"/>
            <a:ext cx="990600" cy="334963"/>
          </a:xfrm>
          <a:custGeom>
            <a:avLst/>
            <a:gdLst>
              <a:gd name="T0" fmla="*/ 0 w 646176"/>
              <a:gd name="T1" fmla="*/ 396230 h 331216"/>
              <a:gd name="T2" fmla="*/ 283825211 w 646176"/>
              <a:gd name="T3" fmla="*/ 2430 h 331216"/>
              <a:gd name="T4" fmla="*/ 601708643 w 646176"/>
              <a:gd name="T5" fmla="*/ 381645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61" name="Group 225"/>
          <p:cNvGrpSpPr>
            <a:grpSpLocks/>
          </p:cNvGrpSpPr>
          <p:nvPr/>
        </p:nvGrpSpPr>
        <p:grpSpPr bwMode="auto">
          <a:xfrm>
            <a:off x="322263" y="5700981"/>
            <a:ext cx="7175500" cy="485775"/>
            <a:chOff x="322462" y="3523028"/>
            <a:chExt cx="7175301" cy="486018"/>
          </a:xfrm>
        </p:grpSpPr>
        <p:grpSp>
          <p:nvGrpSpPr>
            <p:cNvPr id="162" name="Group 187"/>
            <p:cNvGrpSpPr>
              <a:grpSpLocks/>
            </p:cNvGrpSpPr>
            <p:nvPr/>
          </p:nvGrpSpPr>
          <p:grpSpPr bwMode="auto">
            <a:xfrm>
              <a:off x="2460019" y="3608936"/>
              <a:ext cx="5037744" cy="400110"/>
              <a:chOff x="2460019" y="3608936"/>
              <a:chExt cx="5037744" cy="400110"/>
            </a:xfrm>
          </p:grpSpPr>
          <p:sp>
            <p:nvSpPr>
              <p:cNvPr id="164"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65"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66"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67"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68"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69"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70"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71"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72"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163" name="TextBox 227"/>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4</a:t>
              </a:r>
              <a:r>
                <a:rPr lang="en-US" sz="2000" baseline="30000"/>
                <a:t>th</a:t>
              </a:r>
              <a:r>
                <a:rPr lang="en-US" sz="2000"/>
                <a:t> pass:</a:t>
              </a:r>
              <a:endParaRPr lang="en-SG" sz="2000"/>
            </a:p>
          </p:txBody>
        </p:sp>
      </p:grpSp>
      <p:grpSp>
        <p:nvGrpSpPr>
          <p:cNvPr id="173" name="Group 237"/>
          <p:cNvGrpSpPr>
            <a:grpSpLocks/>
          </p:cNvGrpSpPr>
          <p:nvPr/>
        </p:nvGrpSpPr>
        <p:grpSpPr bwMode="auto">
          <a:xfrm>
            <a:off x="4219575" y="5202506"/>
            <a:ext cx="568325" cy="584200"/>
            <a:chOff x="2489358" y="1553340"/>
            <a:chExt cx="568905" cy="584382"/>
          </a:xfrm>
        </p:grpSpPr>
        <p:cxnSp>
          <p:nvCxnSpPr>
            <p:cNvPr id="174" name="Straight Arrow Connector 238"/>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5" name="TextBox 239"/>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176" name="Group 240"/>
          <p:cNvGrpSpPr>
            <a:grpSpLocks/>
          </p:cNvGrpSpPr>
          <p:nvPr/>
        </p:nvGrpSpPr>
        <p:grpSpPr bwMode="auto">
          <a:xfrm>
            <a:off x="4703763" y="5199331"/>
            <a:ext cx="514350" cy="587375"/>
            <a:chOff x="3680472" y="1553340"/>
            <a:chExt cx="514885" cy="586562"/>
          </a:xfrm>
        </p:grpSpPr>
        <p:cxnSp>
          <p:nvCxnSpPr>
            <p:cNvPr id="177" name="Straight Arrow Connector 24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8" name="Rectangle 242"/>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79" name="Freeform 178"/>
          <p:cNvSpPr>
            <a:spLocks/>
          </p:cNvSpPr>
          <p:nvPr/>
        </p:nvSpPr>
        <p:spPr bwMode="auto">
          <a:xfrm>
            <a:off x="4486275" y="5569219"/>
            <a:ext cx="461963" cy="217487"/>
          </a:xfrm>
          <a:custGeom>
            <a:avLst/>
            <a:gdLst>
              <a:gd name="T0" fmla="*/ 0 w 646176"/>
              <a:gd name="T1" fmla="*/ 395 h 331216"/>
              <a:gd name="T2" fmla="*/ 1421 w 646176"/>
              <a:gd name="T3" fmla="*/ 3 h 331216"/>
              <a:gd name="T4" fmla="*/ 3011 w 646176"/>
              <a:gd name="T5" fmla="*/ 381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5" name="Footer Placeholder 4"/>
          <p:cNvSpPr>
            <a:spLocks noGrp="1"/>
          </p:cNvSpPr>
          <p:nvPr>
            <p:ph type="ftr" sz="quarter" idx="3"/>
          </p:nvPr>
        </p:nvSpPr>
        <p:spPr/>
        <p:txBody>
          <a:bodyPr/>
          <a:lstStyle/>
          <a:p>
            <a:r>
              <a:rPr lang="en-US" sz="1000" smtClean="0"/>
              <a:t>CS1010 Programming Methodology</a:t>
            </a:r>
            <a:endParaRPr lang="en-US" sz="1000" dirty="0" smtClean="0"/>
          </a:p>
        </p:txBody>
      </p:sp>
      <p:sp>
        <p:nvSpPr>
          <p:cNvPr id="7" name="Slide Number Placeholder 6"/>
          <p:cNvSpPr>
            <a:spLocks noGrp="1"/>
          </p:cNvSpPr>
          <p:nvPr>
            <p:ph type="sldNum" sz="quarter" idx="4"/>
          </p:nvPr>
        </p:nvSpPr>
        <p:spPr/>
        <p:txBody>
          <a:bodyPr/>
          <a:lstStyle/>
          <a:p>
            <a:pPr>
              <a:defRPr/>
            </a:pPr>
            <a:r>
              <a:rPr lang="en-US" smtClean="0"/>
              <a:t>Week10 - </a:t>
            </a:r>
            <a:fld id="{D744ECD0-9CB4-48EB-9A4D-0BCA2B3D9F75}" type="slidenum">
              <a:rPr lang="en-US" smtClean="0"/>
              <a:pPr>
                <a:defRPr/>
              </a:pPr>
              <a:t>23</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dissolve">
                                      <p:cBhvr>
                                        <p:cTn id="7" dur="500"/>
                                        <p:tgtEl>
                                          <p:spTgt spid="114"/>
                                        </p:tgtEl>
                                      </p:cBhvr>
                                    </p:animEffect>
                                  </p:childTnLst>
                                </p:cTn>
                              </p:par>
                              <p:par>
                                <p:cTn id="8" presetID="9" presetClass="entr" presetSubtype="0" fill="hold" nodeType="withEffect">
                                  <p:stCondLst>
                                    <p:cond delay="500"/>
                                  </p:stCondLst>
                                  <p:childTnLst>
                                    <p:set>
                                      <p:cBhvr>
                                        <p:cTn id="9" dur="1" fill="hold">
                                          <p:stCondLst>
                                            <p:cond delay="0"/>
                                          </p:stCondLst>
                                        </p:cTn>
                                        <p:tgtEl>
                                          <p:spTgt spid="93"/>
                                        </p:tgtEl>
                                        <p:attrNameLst>
                                          <p:attrName>style.visibility</p:attrName>
                                        </p:attrNameLst>
                                      </p:cBhvr>
                                      <p:to>
                                        <p:strVal val="visible"/>
                                      </p:to>
                                    </p:set>
                                    <p:animEffect transition="in" filter="dissolve">
                                      <p:cBhvr>
                                        <p:cTn id="10" dur="500"/>
                                        <p:tgtEl>
                                          <p:spTgt spid="9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dissolve">
                                      <p:cBhvr>
                                        <p:cTn id="15" dur="500"/>
                                        <p:tgtEl>
                                          <p:spTgt spid="11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15"/>
                                        </p:tgtEl>
                                        <p:attrNameLst>
                                          <p:attrName>style.visibility</p:attrName>
                                        </p:attrNameLst>
                                      </p:cBhvr>
                                      <p:to>
                                        <p:strVal val="visible"/>
                                      </p:to>
                                    </p:set>
                                    <p:animEffect transition="in" filter="dissolve">
                                      <p:cBhvr>
                                        <p:cTn id="20" dur="500"/>
                                        <p:tgtEl>
                                          <p:spTgt spid="115"/>
                                        </p:tgtEl>
                                      </p:cBhvr>
                                    </p:animEffect>
                                  </p:childTnLst>
                                </p:cTn>
                              </p:par>
                              <p:par>
                                <p:cTn id="21" presetID="9" presetClass="entr" presetSubtype="0" fill="hold" grpId="0" nodeType="withEffect">
                                  <p:stCondLst>
                                    <p:cond delay="1000"/>
                                  </p:stCondLst>
                                  <p:childTnLst>
                                    <p:set>
                                      <p:cBhvr>
                                        <p:cTn id="22" dur="1" fill="hold">
                                          <p:stCondLst>
                                            <p:cond delay="0"/>
                                          </p:stCondLst>
                                        </p:cTn>
                                        <p:tgtEl>
                                          <p:spTgt spid="121"/>
                                        </p:tgtEl>
                                        <p:attrNameLst>
                                          <p:attrName>style.visibility</p:attrName>
                                        </p:attrNameLst>
                                      </p:cBhvr>
                                      <p:to>
                                        <p:strVal val="visible"/>
                                      </p:to>
                                    </p:set>
                                    <p:animEffect transition="in" filter="dissolve">
                                      <p:cBhvr>
                                        <p:cTn id="23" dur="500"/>
                                        <p:tgtEl>
                                          <p:spTgt spid="12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22"/>
                                        </p:tgtEl>
                                        <p:attrNameLst>
                                          <p:attrName>style.visibility</p:attrName>
                                        </p:attrNameLst>
                                      </p:cBhvr>
                                      <p:to>
                                        <p:strVal val="visible"/>
                                      </p:to>
                                    </p:set>
                                    <p:animEffect transition="in" filter="dissolve">
                                      <p:cBhvr>
                                        <p:cTn id="28" dur="500"/>
                                        <p:tgtEl>
                                          <p:spTgt spid="12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37"/>
                                        </p:tgtEl>
                                        <p:attrNameLst>
                                          <p:attrName>style.visibility</p:attrName>
                                        </p:attrNameLst>
                                      </p:cBhvr>
                                      <p:to>
                                        <p:strVal val="visible"/>
                                      </p:to>
                                    </p:set>
                                    <p:animEffect transition="in" filter="dissolve">
                                      <p:cBhvr>
                                        <p:cTn id="33" dur="500"/>
                                        <p:tgtEl>
                                          <p:spTgt spid="13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34"/>
                                        </p:tgtEl>
                                        <p:attrNameLst>
                                          <p:attrName>style.visibility</p:attrName>
                                        </p:attrNameLst>
                                      </p:cBhvr>
                                      <p:to>
                                        <p:strVal val="visible"/>
                                      </p:to>
                                    </p:set>
                                    <p:animEffect transition="in" filter="dissolve">
                                      <p:cBhvr>
                                        <p:cTn id="38" dur="500"/>
                                        <p:tgtEl>
                                          <p:spTgt spid="134"/>
                                        </p:tgtEl>
                                      </p:cBhvr>
                                    </p:animEffect>
                                  </p:childTnLst>
                                </p:cTn>
                              </p:par>
                              <p:par>
                                <p:cTn id="39" presetID="9" presetClass="entr" presetSubtype="0" fill="hold" grpId="0" nodeType="withEffect">
                                  <p:stCondLst>
                                    <p:cond delay="1000"/>
                                  </p:stCondLst>
                                  <p:childTnLst>
                                    <p:set>
                                      <p:cBhvr>
                                        <p:cTn id="40" dur="1" fill="hold">
                                          <p:stCondLst>
                                            <p:cond delay="0"/>
                                          </p:stCondLst>
                                        </p:cTn>
                                        <p:tgtEl>
                                          <p:spTgt spid="140"/>
                                        </p:tgtEl>
                                        <p:attrNameLst>
                                          <p:attrName>style.visibility</p:attrName>
                                        </p:attrNameLst>
                                      </p:cBhvr>
                                      <p:to>
                                        <p:strVal val="visible"/>
                                      </p:to>
                                    </p:set>
                                    <p:animEffect transition="in" filter="dissolve">
                                      <p:cBhvr>
                                        <p:cTn id="41" dur="500"/>
                                        <p:tgtEl>
                                          <p:spTgt spid="14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41"/>
                                        </p:tgtEl>
                                        <p:attrNameLst>
                                          <p:attrName>style.visibility</p:attrName>
                                        </p:attrNameLst>
                                      </p:cBhvr>
                                      <p:to>
                                        <p:strVal val="visible"/>
                                      </p:to>
                                    </p:set>
                                    <p:animEffect transition="in" filter="dissolve">
                                      <p:cBhvr>
                                        <p:cTn id="46" dur="500"/>
                                        <p:tgtEl>
                                          <p:spTgt spid="14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56"/>
                                        </p:tgtEl>
                                        <p:attrNameLst>
                                          <p:attrName>style.visibility</p:attrName>
                                        </p:attrNameLst>
                                      </p:cBhvr>
                                      <p:to>
                                        <p:strVal val="visible"/>
                                      </p:to>
                                    </p:set>
                                    <p:animEffect transition="in" filter="dissolve">
                                      <p:cBhvr>
                                        <p:cTn id="51" dur="500"/>
                                        <p:tgtEl>
                                          <p:spTgt spid="15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53"/>
                                        </p:tgtEl>
                                        <p:attrNameLst>
                                          <p:attrName>style.visibility</p:attrName>
                                        </p:attrNameLst>
                                      </p:cBhvr>
                                      <p:to>
                                        <p:strVal val="visible"/>
                                      </p:to>
                                    </p:set>
                                    <p:animEffect transition="in" filter="dissolve">
                                      <p:cBhvr>
                                        <p:cTn id="56" dur="500"/>
                                        <p:tgtEl>
                                          <p:spTgt spid="153"/>
                                        </p:tgtEl>
                                      </p:cBhvr>
                                    </p:animEffect>
                                  </p:childTnLst>
                                </p:cTn>
                              </p:par>
                              <p:par>
                                <p:cTn id="57" presetID="9" presetClass="entr" presetSubtype="0" fill="hold" grpId="0" nodeType="withEffect">
                                  <p:stCondLst>
                                    <p:cond delay="1000"/>
                                  </p:stCondLst>
                                  <p:childTnLst>
                                    <p:set>
                                      <p:cBhvr>
                                        <p:cTn id="58" dur="1" fill="hold">
                                          <p:stCondLst>
                                            <p:cond delay="0"/>
                                          </p:stCondLst>
                                        </p:cTn>
                                        <p:tgtEl>
                                          <p:spTgt spid="160"/>
                                        </p:tgtEl>
                                        <p:attrNameLst>
                                          <p:attrName>style.visibility</p:attrName>
                                        </p:attrNameLst>
                                      </p:cBhvr>
                                      <p:to>
                                        <p:strVal val="visible"/>
                                      </p:to>
                                    </p:set>
                                    <p:animEffect transition="in" filter="dissolve">
                                      <p:cBhvr>
                                        <p:cTn id="59" dur="500"/>
                                        <p:tgtEl>
                                          <p:spTgt spid="160"/>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61"/>
                                        </p:tgtEl>
                                        <p:attrNameLst>
                                          <p:attrName>style.visibility</p:attrName>
                                        </p:attrNameLst>
                                      </p:cBhvr>
                                      <p:to>
                                        <p:strVal val="visible"/>
                                      </p:to>
                                    </p:set>
                                    <p:animEffect transition="in" filter="dissolve">
                                      <p:cBhvr>
                                        <p:cTn id="64" dur="500"/>
                                        <p:tgtEl>
                                          <p:spTgt spid="16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176"/>
                                        </p:tgtEl>
                                        <p:attrNameLst>
                                          <p:attrName>style.visibility</p:attrName>
                                        </p:attrNameLst>
                                      </p:cBhvr>
                                      <p:to>
                                        <p:strVal val="visible"/>
                                      </p:to>
                                    </p:set>
                                    <p:animEffect transition="in" filter="dissolve">
                                      <p:cBhvr>
                                        <p:cTn id="69" dur="500"/>
                                        <p:tgtEl>
                                          <p:spTgt spid="176"/>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173"/>
                                        </p:tgtEl>
                                        <p:attrNameLst>
                                          <p:attrName>style.visibility</p:attrName>
                                        </p:attrNameLst>
                                      </p:cBhvr>
                                      <p:to>
                                        <p:strVal val="visible"/>
                                      </p:to>
                                    </p:set>
                                    <p:animEffect transition="in" filter="dissolve">
                                      <p:cBhvr>
                                        <p:cTn id="74" dur="500"/>
                                        <p:tgtEl>
                                          <p:spTgt spid="173"/>
                                        </p:tgtEl>
                                      </p:cBhvr>
                                    </p:animEffect>
                                  </p:childTnLst>
                                </p:cTn>
                              </p:par>
                              <p:par>
                                <p:cTn id="75" presetID="9" presetClass="entr" presetSubtype="0" fill="hold" grpId="0" nodeType="withEffect">
                                  <p:stCondLst>
                                    <p:cond delay="1000"/>
                                  </p:stCondLst>
                                  <p:childTnLst>
                                    <p:set>
                                      <p:cBhvr>
                                        <p:cTn id="76" dur="1" fill="hold">
                                          <p:stCondLst>
                                            <p:cond delay="0"/>
                                          </p:stCondLst>
                                        </p:cTn>
                                        <p:tgtEl>
                                          <p:spTgt spid="179"/>
                                        </p:tgtEl>
                                        <p:attrNameLst>
                                          <p:attrName>style.visibility</p:attrName>
                                        </p:attrNameLst>
                                      </p:cBhvr>
                                      <p:to>
                                        <p:strVal val="visible"/>
                                      </p:to>
                                    </p:set>
                                    <p:animEffect transition="in" filter="dissolve">
                                      <p:cBhvr>
                                        <p:cTn id="77"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21" grpId="0" animBg="1"/>
      <p:bldP spid="140" grpId="0" animBg="1"/>
      <p:bldP spid="160" grpId="0" animBg="1"/>
      <p:bldP spid="179"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5" name="TextBox 84"/>
          <p:cNvSpPr txBox="1">
            <a:spLocks noChangeArrowheads="1"/>
          </p:cNvSpPr>
          <p:nvPr/>
        </p:nvSpPr>
        <p:spPr bwMode="auto">
          <a:xfrm>
            <a:off x="333375" y="1427163"/>
            <a:ext cx="1273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a:t>n</a:t>
            </a:r>
            <a:r>
              <a:rPr lang="en-US" sz="2400"/>
              <a:t> = 9</a:t>
            </a:r>
            <a:endParaRPr lang="en-SG" sz="2400"/>
          </a:p>
        </p:txBody>
      </p:sp>
      <p:grpSp>
        <p:nvGrpSpPr>
          <p:cNvPr id="2" name="Group 225"/>
          <p:cNvGrpSpPr>
            <a:grpSpLocks/>
          </p:cNvGrpSpPr>
          <p:nvPr/>
        </p:nvGrpSpPr>
        <p:grpSpPr bwMode="auto">
          <a:xfrm>
            <a:off x="322263" y="2060575"/>
            <a:ext cx="7175500" cy="485775"/>
            <a:chOff x="322462" y="3523028"/>
            <a:chExt cx="7175301" cy="486018"/>
          </a:xfrm>
        </p:grpSpPr>
        <p:grpSp>
          <p:nvGrpSpPr>
            <p:cNvPr id="35922" name="Group 187"/>
            <p:cNvGrpSpPr>
              <a:grpSpLocks/>
            </p:cNvGrpSpPr>
            <p:nvPr/>
          </p:nvGrpSpPr>
          <p:grpSpPr bwMode="auto">
            <a:xfrm>
              <a:off x="2460019" y="3608936"/>
              <a:ext cx="5037744" cy="400110"/>
              <a:chOff x="2460019" y="3608936"/>
              <a:chExt cx="5037744" cy="400110"/>
            </a:xfrm>
          </p:grpSpPr>
          <p:sp>
            <p:nvSpPr>
              <p:cNvPr id="35924"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35925"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35926"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35927"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35928"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35929"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35930"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35931"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35932"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35923" name="TextBox 227"/>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t>5</a:t>
              </a:r>
              <a:r>
                <a:rPr lang="en-US" sz="2000" baseline="30000" dirty="0"/>
                <a:t>th</a:t>
              </a:r>
              <a:r>
                <a:rPr lang="en-US" sz="2000" dirty="0"/>
                <a:t> pass:</a:t>
              </a:r>
              <a:endParaRPr lang="en-SG" sz="2000" dirty="0"/>
            </a:p>
          </p:txBody>
        </p:sp>
      </p:grpSp>
      <p:grpSp>
        <p:nvGrpSpPr>
          <p:cNvPr id="4" name="Group 237"/>
          <p:cNvGrpSpPr>
            <a:grpSpLocks/>
          </p:cNvGrpSpPr>
          <p:nvPr/>
        </p:nvGrpSpPr>
        <p:grpSpPr bwMode="auto">
          <a:xfrm>
            <a:off x="4733925" y="1562100"/>
            <a:ext cx="568325" cy="584200"/>
            <a:chOff x="2489358" y="1553340"/>
            <a:chExt cx="568905" cy="584382"/>
          </a:xfrm>
        </p:grpSpPr>
        <p:cxnSp>
          <p:nvCxnSpPr>
            <p:cNvPr id="35920" name="Straight Arrow Connector 238"/>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921" name="TextBox 239"/>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5" name="Group 240"/>
          <p:cNvGrpSpPr>
            <a:grpSpLocks/>
          </p:cNvGrpSpPr>
          <p:nvPr/>
        </p:nvGrpSpPr>
        <p:grpSpPr bwMode="auto">
          <a:xfrm>
            <a:off x="5878513" y="1558925"/>
            <a:ext cx="515937" cy="587375"/>
            <a:chOff x="3680472" y="1553340"/>
            <a:chExt cx="514885" cy="586562"/>
          </a:xfrm>
        </p:grpSpPr>
        <p:cxnSp>
          <p:nvCxnSpPr>
            <p:cNvPr id="35918" name="Straight Arrow Connector 24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919" name="Rectangle 242"/>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dirty="0"/>
                <a:t>min</a:t>
              </a:r>
              <a:endParaRPr lang="en-SG" sz="1600" dirty="0"/>
            </a:p>
          </p:txBody>
        </p:sp>
      </p:grpSp>
      <p:sp>
        <p:nvSpPr>
          <p:cNvPr id="244" name="Freeform 243"/>
          <p:cNvSpPr>
            <a:spLocks/>
          </p:cNvSpPr>
          <p:nvPr/>
        </p:nvSpPr>
        <p:spPr bwMode="auto">
          <a:xfrm>
            <a:off x="5072063" y="1801813"/>
            <a:ext cx="1030287" cy="312737"/>
          </a:xfrm>
          <a:custGeom>
            <a:avLst/>
            <a:gdLst>
              <a:gd name="T0" fmla="*/ 0 w 646176"/>
              <a:gd name="T1" fmla="*/ 132207 h 331216"/>
              <a:gd name="T2" fmla="*/ 531957692 w 646176"/>
              <a:gd name="T3" fmla="*/ 811 h 331216"/>
              <a:gd name="T4" fmla="*/ 1127748357 w 646176"/>
              <a:gd name="T5" fmla="*/ 127339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6" name="Group 225"/>
          <p:cNvGrpSpPr>
            <a:grpSpLocks/>
          </p:cNvGrpSpPr>
          <p:nvPr/>
        </p:nvGrpSpPr>
        <p:grpSpPr bwMode="auto">
          <a:xfrm>
            <a:off x="322263" y="3062288"/>
            <a:ext cx="7175500" cy="485775"/>
            <a:chOff x="322462" y="3523028"/>
            <a:chExt cx="7175301" cy="486018"/>
          </a:xfrm>
        </p:grpSpPr>
        <p:grpSp>
          <p:nvGrpSpPr>
            <p:cNvPr id="35907" name="Group 187"/>
            <p:cNvGrpSpPr>
              <a:grpSpLocks/>
            </p:cNvGrpSpPr>
            <p:nvPr/>
          </p:nvGrpSpPr>
          <p:grpSpPr bwMode="auto">
            <a:xfrm>
              <a:off x="2460019" y="3608936"/>
              <a:ext cx="5037744" cy="400110"/>
              <a:chOff x="2460019" y="3608936"/>
              <a:chExt cx="5037744" cy="400110"/>
            </a:xfrm>
          </p:grpSpPr>
          <p:sp>
            <p:nvSpPr>
              <p:cNvPr id="35909"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35910"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35911"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35912"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35913"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35914"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35915"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35916"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35917"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35908" name="TextBox 108"/>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6</a:t>
              </a:r>
              <a:r>
                <a:rPr lang="en-US" sz="2000" baseline="30000"/>
                <a:t>th</a:t>
              </a:r>
              <a:r>
                <a:rPr lang="en-US" sz="2000"/>
                <a:t> pass:</a:t>
              </a:r>
              <a:endParaRPr lang="en-SG" sz="2000"/>
            </a:p>
          </p:txBody>
        </p:sp>
      </p:grpSp>
      <p:grpSp>
        <p:nvGrpSpPr>
          <p:cNvPr id="8" name="Group 133"/>
          <p:cNvGrpSpPr>
            <a:grpSpLocks/>
          </p:cNvGrpSpPr>
          <p:nvPr/>
        </p:nvGrpSpPr>
        <p:grpSpPr bwMode="auto">
          <a:xfrm>
            <a:off x="5018088" y="2562225"/>
            <a:ext cx="1139825" cy="585788"/>
            <a:chOff x="5018246" y="2733283"/>
            <a:chExt cx="1138990" cy="586565"/>
          </a:xfrm>
        </p:grpSpPr>
        <p:cxnSp>
          <p:nvCxnSpPr>
            <p:cNvPr id="35903" name="Straight Arrow Connector 123"/>
            <p:cNvCxnSpPr>
              <a:cxnSpLocks noChangeShapeType="1"/>
              <a:stCxn id="35904" idx="2"/>
              <a:endCxn id="35914" idx="0"/>
            </p:cNvCxnSpPr>
            <p:nvPr/>
          </p:nvCxnSpPr>
          <p:spPr bwMode="auto">
            <a:xfrm rot="16200000" flipH="1">
              <a:off x="5305991" y="3070727"/>
              <a:ext cx="245825" cy="252409"/>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904" name="TextBox 124"/>
            <p:cNvSpPr txBox="1">
              <a:spLocks noChangeArrowheads="1"/>
            </p:cNvSpPr>
            <p:nvPr/>
          </p:nvSpPr>
          <p:spPr bwMode="auto">
            <a:xfrm>
              <a:off x="5018246" y="2735466"/>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cxnSp>
          <p:nvCxnSpPr>
            <p:cNvPr id="35905" name="Straight Arrow Connector 126"/>
            <p:cNvCxnSpPr>
              <a:cxnSpLocks noChangeShapeType="1"/>
              <a:stCxn id="35906" idx="2"/>
            </p:cNvCxnSpPr>
            <p:nvPr/>
          </p:nvCxnSpPr>
          <p:spPr bwMode="auto">
            <a:xfrm rot="5400000">
              <a:off x="5647069" y="3067122"/>
              <a:ext cx="248010" cy="257441"/>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906" name="Rectangle 127"/>
            <p:cNvSpPr>
              <a:spLocks noChangeArrowheads="1"/>
            </p:cNvSpPr>
            <p:nvPr/>
          </p:nvSpPr>
          <p:spPr bwMode="auto">
            <a:xfrm>
              <a:off x="5642351" y="2733283"/>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dirty="0"/>
                <a:t>min</a:t>
              </a:r>
              <a:endParaRPr lang="en-SG" sz="1600" dirty="0"/>
            </a:p>
          </p:txBody>
        </p:sp>
      </p:grpSp>
      <p:sp>
        <p:nvSpPr>
          <p:cNvPr id="135" name="Freeform 134"/>
          <p:cNvSpPr>
            <a:spLocks/>
          </p:cNvSpPr>
          <p:nvPr/>
        </p:nvSpPr>
        <p:spPr bwMode="auto">
          <a:xfrm>
            <a:off x="5522913" y="2900363"/>
            <a:ext cx="119062" cy="161925"/>
          </a:xfrm>
          <a:custGeom>
            <a:avLst/>
            <a:gdLst>
              <a:gd name="T0" fmla="*/ 0 w 646176"/>
              <a:gd name="T1" fmla="*/ 3 h 331216"/>
              <a:gd name="T2" fmla="*/ 0 w 646176"/>
              <a:gd name="T3" fmla="*/ 0 h 331216"/>
              <a:gd name="T4" fmla="*/ 0 w 646176"/>
              <a:gd name="T5" fmla="*/ 3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9" name="Group 225"/>
          <p:cNvGrpSpPr>
            <a:grpSpLocks/>
          </p:cNvGrpSpPr>
          <p:nvPr/>
        </p:nvGrpSpPr>
        <p:grpSpPr bwMode="auto">
          <a:xfrm>
            <a:off x="322263" y="4073525"/>
            <a:ext cx="7175500" cy="485775"/>
            <a:chOff x="322462" y="3523028"/>
            <a:chExt cx="7175301" cy="486018"/>
          </a:xfrm>
        </p:grpSpPr>
        <p:grpSp>
          <p:nvGrpSpPr>
            <p:cNvPr id="35892" name="Group 187"/>
            <p:cNvGrpSpPr>
              <a:grpSpLocks/>
            </p:cNvGrpSpPr>
            <p:nvPr/>
          </p:nvGrpSpPr>
          <p:grpSpPr bwMode="auto">
            <a:xfrm>
              <a:off x="2460019" y="3608936"/>
              <a:ext cx="5037744" cy="400110"/>
              <a:chOff x="2460019" y="3608936"/>
              <a:chExt cx="5037744" cy="400110"/>
            </a:xfrm>
          </p:grpSpPr>
          <p:sp>
            <p:nvSpPr>
              <p:cNvPr id="35894"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35895"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35896"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35897"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35898"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35899" name="TextBox 43"/>
              <p:cNvSpPr txBox="1">
                <a:spLocks noChangeArrowheads="1"/>
              </p:cNvSpPr>
              <p:nvPr/>
            </p:nvSpPr>
            <p:spPr bwMode="auto">
              <a:xfrm>
                <a:off x="5270878" y="3608936"/>
                <a:ext cx="568460"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35900"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35901"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35902"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35893" name="TextBox 137"/>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7</a:t>
              </a:r>
              <a:r>
                <a:rPr lang="en-US" sz="2000" baseline="30000"/>
                <a:t>th</a:t>
              </a:r>
              <a:r>
                <a:rPr lang="en-US" sz="2000"/>
                <a:t> pass:</a:t>
              </a:r>
              <a:endParaRPr lang="en-SG" sz="2000"/>
            </a:p>
          </p:txBody>
        </p:sp>
      </p:grpSp>
      <p:grpSp>
        <p:nvGrpSpPr>
          <p:cNvPr id="11" name="Group 237"/>
          <p:cNvGrpSpPr>
            <a:grpSpLocks/>
          </p:cNvGrpSpPr>
          <p:nvPr/>
        </p:nvGrpSpPr>
        <p:grpSpPr bwMode="auto">
          <a:xfrm>
            <a:off x="5899150" y="3575050"/>
            <a:ext cx="569913" cy="584200"/>
            <a:chOff x="2489358" y="1553340"/>
            <a:chExt cx="568905" cy="584382"/>
          </a:xfrm>
        </p:grpSpPr>
        <p:cxnSp>
          <p:nvCxnSpPr>
            <p:cNvPr id="35890" name="Straight Arrow Connector 148"/>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91" name="TextBox 149"/>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12" name="Group 240"/>
          <p:cNvGrpSpPr>
            <a:grpSpLocks/>
          </p:cNvGrpSpPr>
          <p:nvPr/>
        </p:nvGrpSpPr>
        <p:grpSpPr bwMode="auto">
          <a:xfrm>
            <a:off x="6935788" y="3573463"/>
            <a:ext cx="514350" cy="585787"/>
            <a:chOff x="3680472" y="1553340"/>
            <a:chExt cx="514885" cy="586562"/>
          </a:xfrm>
        </p:grpSpPr>
        <p:cxnSp>
          <p:nvCxnSpPr>
            <p:cNvPr id="35888" name="Straight Arrow Connector 15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89" name="Rectangle 152"/>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54" name="Freeform 153"/>
          <p:cNvSpPr>
            <a:spLocks/>
          </p:cNvSpPr>
          <p:nvPr/>
        </p:nvSpPr>
        <p:spPr bwMode="auto">
          <a:xfrm>
            <a:off x="6254750" y="3786188"/>
            <a:ext cx="882650" cy="312737"/>
          </a:xfrm>
          <a:custGeom>
            <a:avLst/>
            <a:gdLst>
              <a:gd name="T0" fmla="*/ 0 w 646176"/>
              <a:gd name="T1" fmla="*/ 132207 h 331216"/>
              <a:gd name="T2" fmla="*/ 44776396 w 646176"/>
              <a:gd name="T3" fmla="*/ 811 h 331216"/>
              <a:gd name="T4" fmla="*/ 94925555 w 646176"/>
              <a:gd name="T5" fmla="*/ 127339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3" name="Group 225"/>
          <p:cNvGrpSpPr>
            <a:grpSpLocks/>
          </p:cNvGrpSpPr>
          <p:nvPr/>
        </p:nvGrpSpPr>
        <p:grpSpPr bwMode="auto">
          <a:xfrm>
            <a:off x="322263" y="5048250"/>
            <a:ext cx="7175500" cy="485775"/>
            <a:chOff x="322462" y="3523028"/>
            <a:chExt cx="7175301" cy="486018"/>
          </a:xfrm>
        </p:grpSpPr>
        <p:grpSp>
          <p:nvGrpSpPr>
            <p:cNvPr id="35877" name="Group 187"/>
            <p:cNvGrpSpPr>
              <a:grpSpLocks/>
            </p:cNvGrpSpPr>
            <p:nvPr/>
          </p:nvGrpSpPr>
          <p:grpSpPr bwMode="auto">
            <a:xfrm>
              <a:off x="2460019" y="3608936"/>
              <a:ext cx="5037744" cy="400110"/>
              <a:chOff x="2460019" y="3608936"/>
              <a:chExt cx="5037744" cy="400110"/>
            </a:xfrm>
          </p:grpSpPr>
          <p:sp>
            <p:nvSpPr>
              <p:cNvPr id="35879"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35880"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35881"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35882"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35883"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35884" name="TextBox 43"/>
              <p:cNvSpPr txBox="1">
                <a:spLocks noChangeArrowheads="1"/>
              </p:cNvSpPr>
              <p:nvPr/>
            </p:nvSpPr>
            <p:spPr bwMode="auto">
              <a:xfrm>
                <a:off x="5270878" y="3608936"/>
                <a:ext cx="568460"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35885" name="TextBox 44"/>
              <p:cNvSpPr txBox="1">
                <a:spLocks noChangeArrowheads="1"/>
              </p:cNvSpPr>
              <p:nvPr/>
            </p:nvSpPr>
            <p:spPr bwMode="auto">
              <a:xfrm>
                <a:off x="5839337" y="3608936"/>
                <a:ext cx="554502"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35886"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35887"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grpSp>
        <p:sp>
          <p:nvSpPr>
            <p:cNvPr id="35878" name="TextBox 156"/>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8</a:t>
              </a:r>
              <a:r>
                <a:rPr lang="en-US" sz="2000" baseline="30000"/>
                <a:t>th</a:t>
              </a:r>
              <a:r>
                <a:rPr lang="en-US" sz="2000"/>
                <a:t> pass:</a:t>
              </a:r>
              <a:endParaRPr lang="en-SG" sz="2000"/>
            </a:p>
          </p:txBody>
        </p:sp>
      </p:grpSp>
      <p:grpSp>
        <p:nvGrpSpPr>
          <p:cNvPr id="15" name="Group 188"/>
          <p:cNvGrpSpPr>
            <a:grpSpLocks/>
          </p:cNvGrpSpPr>
          <p:nvPr/>
        </p:nvGrpSpPr>
        <p:grpSpPr bwMode="auto">
          <a:xfrm>
            <a:off x="6142038" y="4559300"/>
            <a:ext cx="1139825" cy="587375"/>
            <a:chOff x="5018246" y="2733283"/>
            <a:chExt cx="1138990" cy="586565"/>
          </a:xfrm>
        </p:grpSpPr>
        <p:cxnSp>
          <p:nvCxnSpPr>
            <p:cNvPr id="35873" name="Straight Arrow Connector 189"/>
            <p:cNvCxnSpPr>
              <a:cxnSpLocks noChangeShapeType="1"/>
              <a:stCxn id="35874" idx="2"/>
              <a:endCxn id="35886" idx="0"/>
            </p:cNvCxnSpPr>
            <p:nvPr/>
          </p:nvCxnSpPr>
          <p:spPr bwMode="auto">
            <a:xfrm rot="16200000" flipH="1">
              <a:off x="5308150" y="3068568"/>
              <a:ext cx="233285" cy="2441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74" name="TextBox 190"/>
            <p:cNvSpPr txBox="1">
              <a:spLocks noChangeArrowheads="1"/>
            </p:cNvSpPr>
            <p:nvPr/>
          </p:nvSpPr>
          <p:spPr bwMode="auto">
            <a:xfrm>
              <a:off x="5018246" y="2735466"/>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cxnSp>
          <p:nvCxnSpPr>
            <p:cNvPr id="35875" name="Straight Arrow Connector 191"/>
            <p:cNvCxnSpPr>
              <a:cxnSpLocks noChangeShapeType="1"/>
              <a:stCxn id="35876" idx="2"/>
            </p:cNvCxnSpPr>
            <p:nvPr/>
          </p:nvCxnSpPr>
          <p:spPr bwMode="auto">
            <a:xfrm rot="5400000">
              <a:off x="5647069" y="3067122"/>
              <a:ext cx="248010" cy="257441"/>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76" name="Rectangle 192"/>
            <p:cNvSpPr>
              <a:spLocks noChangeArrowheads="1"/>
            </p:cNvSpPr>
            <p:nvPr/>
          </p:nvSpPr>
          <p:spPr bwMode="auto">
            <a:xfrm>
              <a:off x="5642351" y="2733283"/>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95" name="Freeform 194"/>
          <p:cNvSpPr>
            <a:spLocks/>
          </p:cNvSpPr>
          <p:nvPr/>
        </p:nvSpPr>
        <p:spPr bwMode="auto">
          <a:xfrm>
            <a:off x="6646863" y="4886325"/>
            <a:ext cx="119062" cy="161925"/>
          </a:xfrm>
          <a:custGeom>
            <a:avLst/>
            <a:gdLst>
              <a:gd name="T0" fmla="*/ 0 w 646176"/>
              <a:gd name="T1" fmla="*/ 3 h 331216"/>
              <a:gd name="T2" fmla="*/ 0 w 646176"/>
              <a:gd name="T3" fmla="*/ 0 h 331216"/>
              <a:gd name="T4" fmla="*/ 0 w 646176"/>
              <a:gd name="T5" fmla="*/ 3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6" name="Group 225"/>
          <p:cNvGrpSpPr>
            <a:grpSpLocks/>
          </p:cNvGrpSpPr>
          <p:nvPr/>
        </p:nvGrpSpPr>
        <p:grpSpPr bwMode="auto">
          <a:xfrm>
            <a:off x="333375" y="5762625"/>
            <a:ext cx="7175500" cy="485775"/>
            <a:chOff x="322462" y="3523028"/>
            <a:chExt cx="7175301" cy="486018"/>
          </a:xfrm>
        </p:grpSpPr>
        <p:grpSp>
          <p:nvGrpSpPr>
            <p:cNvPr id="35862" name="Group 187"/>
            <p:cNvGrpSpPr>
              <a:grpSpLocks/>
            </p:cNvGrpSpPr>
            <p:nvPr/>
          </p:nvGrpSpPr>
          <p:grpSpPr bwMode="auto">
            <a:xfrm>
              <a:off x="2460019" y="3608936"/>
              <a:ext cx="5037744" cy="400110"/>
              <a:chOff x="2460019" y="3608936"/>
              <a:chExt cx="5037744" cy="400110"/>
            </a:xfrm>
          </p:grpSpPr>
          <p:sp>
            <p:nvSpPr>
              <p:cNvPr id="35864"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35865"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35866"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35867"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35868"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35869" name="TextBox 43"/>
              <p:cNvSpPr txBox="1">
                <a:spLocks noChangeArrowheads="1"/>
              </p:cNvSpPr>
              <p:nvPr/>
            </p:nvSpPr>
            <p:spPr bwMode="auto">
              <a:xfrm>
                <a:off x="5270878" y="3608936"/>
                <a:ext cx="568460"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35870" name="TextBox 44"/>
              <p:cNvSpPr txBox="1">
                <a:spLocks noChangeArrowheads="1"/>
              </p:cNvSpPr>
              <p:nvPr/>
            </p:nvSpPr>
            <p:spPr bwMode="auto">
              <a:xfrm>
                <a:off x="5839337" y="3608936"/>
                <a:ext cx="554502"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35871" name="TextBox 45"/>
              <p:cNvSpPr txBox="1">
                <a:spLocks noChangeArrowheads="1"/>
              </p:cNvSpPr>
              <p:nvPr/>
            </p:nvSpPr>
            <p:spPr bwMode="auto">
              <a:xfrm>
                <a:off x="6393839" y="3608936"/>
                <a:ext cx="554501"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35872"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grpSp>
        <p:sp>
          <p:nvSpPr>
            <p:cNvPr id="35863" name="TextBox 198"/>
            <p:cNvSpPr txBox="1">
              <a:spLocks noChangeArrowheads="1"/>
            </p:cNvSpPr>
            <p:nvPr/>
          </p:nvSpPr>
          <p:spPr bwMode="auto">
            <a:xfrm>
              <a:off x="322462" y="3523028"/>
              <a:ext cx="16052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Final array:</a:t>
              </a:r>
              <a:endParaRPr lang="en-SG" sz="2000"/>
            </a:p>
          </p:txBody>
        </p:sp>
      </p:grpSp>
      <p:sp>
        <p:nvSpPr>
          <p:cNvPr id="3" name="Title 2"/>
          <p:cNvSpPr>
            <a:spLocks noGrp="1"/>
          </p:cNvSpPr>
          <p:nvPr>
            <p:ph type="title"/>
          </p:nvPr>
        </p:nvSpPr>
        <p:spPr/>
        <p:txBody>
          <a:bodyPr/>
          <a:lstStyle/>
          <a:p>
            <a:r>
              <a:rPr lang="en-US" altLang="ja-JP" dirty="0" smtClean="0">
                <a:ea typeface="ＭＳ Ｐゴシック" pitchFamily="34" charset="-128"/>
              </a:rPr>
              <a:t>Selection </a:t>
            </a:r>
            <a:r>
              <a:rPr lang="en-US" altLang="ja-JP" dirty="0">
                <a:ea typeface="ＭＳ Ｐゴシック" pitchFamily="34" charset="-128"/>
              </a:rPr>
              <a:t>Sort (3/3)</a:t>
            </a:r>
            <a:endParaRPr lang="en-SG" dirty="0"/>
          </a:p>
        </p:txBody>
      </p:sp>
      <p:sp>
        <p:nvSpPr>
          <p:cNvPr id="94" name="TextBox 93"/>
          <p:cNvSpPr txBox="1"/>
          <p:nvPr/>
        </p:nvSpPr>
        <p:spPr>
          <a:xfrm>
            <a:off x="5601757" y="651044"/>
            <a:ext cx="2720309" cy="646331"/>
          </a:xfrm>
          <a:prstGeom prst="rect">
            <a:avLst/>
          </a:prstGeom>
          <a:solidFill>
            <a:srgbClr val="CCFFCC"/>
          </a:solidFill>
          <a:ln>
            <a:solidFill>
              <a:srgbClr val="CCFFCC"/>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a:defRPr/>
            </a:pPr>
            <a:r>
              <a:rPr lang="en-US" dirty="0" smtClean="0">
                <a:solidFill>
                  <a:srgbClr val="C00000"/>
                </a:solidFill>
                <a:latin typeface="Calibri" pitchFamily="34" charset="0"/>
                <a:cs typeface="Calibri" pitchFamily="34" charset="0"/>
              </a:rPr>
              <a:t>Q</a:t>
            </a:r>
            <a:r>
              <a:rPr lang="en-US" kern="0" dirty="0">
                <a:solidFill>
                  <a:schemeClr val="tx1"/>
                </a:solidFill>
                <a:latin typeface="Calibri" pitchFamily="34" charset="0"/>
                <a:cs typeface="Calibri" pitchFamily="34" charset="0"/>
              </a:rPr>
              <a:t>:</a:t>
            </a:r>
            <a:r>
              <a:rPr lang="en-US" dirty="0" smtClean="0">
                <a:solidFill>
                  <a:schemeClr val="tx1"/>
                </a:solidFill>
                <a:latin typeface="Calibri" pitchFamily="34" charset="0"/>
                <a:cs typeface="Calibri" pitchFamily="34" charset="0"/>
              </a:rPr>
              <a:t> </a:t>
            </a:r>
            <a:r>
              <a:rPr lang="en-SG" dirty="0">
                <a:solidFill>
                  <a:srgbClr val="0000FF"/>
                </a:solidFill>
                <a:latin typeface="Calibri" pitchFamily="34" charset="0"/>
                <a:cs typeface="Calibri" pitchFamily="34" charset="0"/>
              </a:rPr>
              <a:t>How many passes for an array with </a:t>
            </a:r>
            <a:r>
              <a:rPr lang="en-SG" i="1" dirty="0">
                <a:solidFill>
                  <a:srgbClr val="0000FF"/>
                </a:solidFill>
                <a:latin typeface="Calibri" pitchFamily="34" charset="0"/>
                <a:cs typeface="Calibri" pitchFamily="34" charset="0"/>
              </a:rPr>
              <a:t>n</a:t>
            </a:r>
            <a:r>
              <a:rPr lang="en-SG" dirty="0">
                <a:solidFill>
                  <a:srgbClr val="0000FF"/>
                </a:solidFill>
                <a:latin typeface="Calibri" pitchFamily="34" charset="0"/>
                <a:cs typeface="Calibri" pitchFamily="34" charset="0"/>
              </a:rPr>
              <a:t> elements?</a:t>
            </a:r>
            <a:endParaRPr lang="en-US" dirty="0">
              <a:solidFill>
                <a:srgbClr val="0000FF"/>
              </a:solidFill>
              <a:latin typeface="Calibri" pitchFamily="34" charset="0"/>
              <a:cs typeface="Calibri" pitchFamily="34" charset="0"/>
            </a:endParaRPr>
          </a:p>
        </p:txBody>
      </p:sp>
      <p:sp>
        <p:nvSpPr>
          <p:cNvPr id="17" name="Footer Placeholder 16"/>
          <p:cNvSpPr>
            <a:spLocks noGrp="1"/>
          </p:cNvSpPr>
          <p:nvPr>
            <p:ph type="ftr" sz="quarter" idx="3"/>
          </p:nvPr>
        </p:nvSpPr>
        <p:spPr/>
        <p:txBody>
          <a:bodyPr/>
          <a:lstStyle/>
          <a:p>
            <a:r>
              <a:rPr lang="en-US" sz="1000" smtClean="0"/>
              <a:t>CS1010 Programming Methodology</a:t>
            </a:r>
            <a:endParaRPr lang="en-US" sz="1000" dirty="0" smtClean="0"/>
          </a:p>
        </p:txBody>
      </p:sp>
      <p:sp>
        <p:nvSpPr>
          <p:cNvPr id="18" name="Slide Number Placeholder 17"/>
          <p:cNvSpPr>
            <a:spLocks noGrp="1"/>
          </p:cNvSpPr>
          <p:nvPr>
            <p:ph type="sldNum" sz="quarter" idx="4"/>
          </p:nvPr>
        </p:nvSpPr>
        <p:spPr/>
        <p:txBody>
          <a:bodyPr/>
          <a:lstStyle/>
          <a:p>
            <a:pPr>
              <a:defRPr/>
            </a:pPr>
            <a:r>
              <a:rPr lang="en-US" smtClean="0"/>
              <a:t>Week10 - </a:t>
            </a:r>
            <a:fld id="{D744ECD0-9CB4-48EB-9A4D-0BCA2B3D9F75}" type="slidenum">
              <a:rPr lang="en-US" smtClean="0"/>
              <a:pPr>
                <a:defRPr/>
              </a:pPr>
              <a:t>24</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par>
                                <p:cTn id="18" presetID="9" presetClass="entr" presetSubtype="0" fill="hold" grpId="0" nodeType="withEffect">
                                  <p:stCondLst>
                                    <p:cond delay="1000"/>
                                  </p:stCondLst>
                                  <p:childTnLst>
                                    <p:set>
                                      <p:cBhvr>
                                        <p:cTn id="19" dur="1" fill="hold">
                                          <p:stCondLst>
                                            <p:cond delay="0"/>
                                          </p:stCondLst>
                                        </p:cTn>
                                        <p:tgtEl>
                                          <p:spTgt spid="244"/>
                                        </p:tgtEl>
                                        <p:attrNameLst>
                                          <p:attrName>style.visibility</p:attrName>
                                        </p:attrNameLst>
                                      </p:cBhvr>
                                      <p:to>
                                        <p:strVal val="visible"/>
                                      </p:to>
                                    </p:set>
                                    <p:animEffect transition="in" filter="dissolve">
                                      <p:cBhvr>
                                        <p:cTn id="20" dur="500"/>
                                        <p:tgtEl>
                                          <p:spTgt spid="24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par>
                                <p:cTn id="31" presetID="9" presetClass="entr" presetSubtype="0" fill="hold" grpId="0" nodeType="withEffect">
                                  <p:stCondLst>
                                    <p:cond delay="1000"/>
                                  </p:stCondLst>
                                  <p:childTnLst>
                                    <p:set>
                                      <p:cBhvr>
                                        <p:cTn id="32" dur="1" fill="hold">
                                          <p:stCondLst>
                                            <p:cond delay="0"/>
                                          </p:stCondLst>
                                        </p:cTn>
                                        <p:tgtEl>
                                          <p:spTgt spid="135"/>
                                        </p:tgtEl>
                                        <p:attrNameLst>
                                          <p:attrName>style.visibility</p:attrName>
                                        </p:attrNameLst>
                                      </p:cBhvr>
                                      <p:to>
                                        <p:strVal val="visible"/>
                                      </p:to>
                                    </p:set>
                                    <p:animEffect transition="in" filter="dissolve">
                                      <p:cBhvr>
                                        <p:cTn id="33" dur="500"/>
                                        <p:tgtEl>
                                          <p:spTgt spid="13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dissolv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par>
                                <p:cTn id="49" presetID="9" presetClass="entr" presetSubtype="0" fill="hold" grpId="0" nodeType="withEffect">
                                  <p:stCondLst>
                                    <p:cond delay="1000"/>
                                  </p:stCondLst>
                                  <p:childTnLst>
                                    <p:set>
                                      <p:cBhvr>
                                        <p:cTn id="50" dur="1" fill="hold">
                                          <p:stCondLst>
                                            <p:cond delay="0"/>
                                          </p:stCondLst>
                                        </p:cTn>
                                        <p:tgtEl>
                                          <p:spTgt spid="154"/>
                                        </p:tgtEl>
                                        <p:attrNameLst>
                                          <p:attrName>style.visibility</p:attrName>
                                        </p:attrNameLst>
                                      </p:cBhvr>
                                      <p:to>
                                        <p:strVal val="visible"/>
                                      </p:to>
                                    </p:set>
                                    <p:animEffect transition="in" filter="dissolve">
                                      <p:cBhvr>
                                        <p:cTn id="51" dur="500"/>
                                        <p:tgtEl>
                                          <p:spTgt spid="15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dissolve">
                                      <p:cBhvr>
                                        <p:cTn id="56" dur="500"/>
                                        <p:tgtEl>
                                          <p:spTgt spid="1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par>
                                <p:cTn id="62" presetID="9" presetClass="entr" presetSubtype="0" fill="hold" grpId="0" nodeType="withEffect">
                                  <p:stCondLst>
                                    <p:cond delay="1000"/>
                                  </p:stCondLst>
                                  <p:childTnLst>
                                    <p:set>
                                      <p:cBhvr>
                                        <p:cTn id="63" dur="1" fill="hold">
                                          <p:stCondLst>
                                            <p:cond delay="0"/>
                                          </p:stCondLst>
                                        </p:cTn>
                                        <p:tgtEl>
                                          <p:spTgt spid="195"/>
                                        </p:tgtEl>
                                        <p:attrNameLst>
                                          <p:attrName>style.visibility</p:attrName>
                                        </p:attrNameLst>
                                      </p:cBhvr>
                                      <p:to>
                                        <p:strVal val="visible"/>
                                      </p:to>
                                    </p:set>
                                    <p:animEffect transition="in" filter="dissolve">
                                      <p:cBhvr>
                                        <p:cTn id="64" dur="500"/>
                                        <p:tgtEl>
                                          <p:spTgt spid="19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dissolve">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94"/>
                                        </p:tgtEl>
                                        <p:attrNameLst>
                                          <p:attrName>style.visibility</p:attrName>
                                        </p:attrNameLst>
                                      </p:cBhvr>
                                      <p:to>
                                        <p:strVal val="visible"/>
                                      </p:to>
                                    </p:set>
                                    <p:animEffect transition="in" filter="dissolve">
                                      <p:cBhvr>
                                        <p:cTn id="74"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animBg="1"/>
      <p:bldP spid="135" grpId="0" animBg="1"/>
      <p:bldP spid="154" grpId="0" animBg="1"/>
      <p:bldP spid="195" grpId="0" animBg="1"/>
      <p:bldP spid="9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bwMode="auto">
          <a:xfrm>
            <a:off x="457200" y="1238999"/>
            <a:ext cx="7890622" cy="514800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41338" algn="l"/>
                <a:tab pos="1073150" algn="l"/>
                <a:tab pos="1614488" algn="l"/>
                <a:tab pos="1974850" algn="l"/>
              </a:tabLst>
              <a:defRPr>
                <a:solidFill>
                  <a:schemeClr val="tx1"/>
                </a:solidFill>
                <a:latin typeface="Arial" charset="0"/>
                <a:cs typeface="Arial" charset="0"/>
              </a:defRPr>
            </a:lvl1pPr>
            <a:lvl2pPr marL="742950" indent="-285750" eaLnBrk="0" hangingPunct="0">
              <a:tabLst>
                <a:tab pos="541338" algn="l"/>
                <a:tab pos="1073150" algn="l"/>
                <a:tab pos="1614488" algn="l"/>
                <a:tab pos="1974850" algn="l"/>
              </a:tabLst>
              <a:defRPr>
                <a:solidFill>
                  <a:schemeClr val="tx1"/>
                </a:solidFill>
                <a:latin typeface="Arial" charset="0"/>
                <a:cs typeface="Arial" charset="0"/>
              </a:defRPr>
            </a:lvl2pPr>
            <a:lvl3pPr marL="1143000" indent="-228600" eaLnBrk="0" hangingPunct="0">
              <a:tabLst>
                <a:tab pos="541338" algn="l"/>
                <a:tab pos="1073150" algn="l"/>
                <a:tab pos="1614488" algn="l"/>
                <a:tab pos="1974850" algn="l"/>
              </a:tabLst>
              <a:defRPr>
                <a:solidFill>
                  <a:schemeClr val="tx1"/>
                </a:solidFill>
                <a:latin typeface="Arial" charset="0"/>
                <a:cs typeface="Arial" charset="0"/>
              </a:defRPr>
            </a:lvl3pPr>
            <a:lvl4pPr marL="1600200" indent="-228600" eaLnBrk="0" hangingPunct="0">
              <a:tabLst>
                <a:tab pos="541338" algn="l"/>
                <a:tab pos="1073150" algn="l"/>
                <a:tab pos="1614488" algn="l"/>
                <a:tab pos="1974850" algn="l"/>
              </a:tabLst>
              <a:defRPr>
                <a:solidFill>
                  <a:schemeClr val="tx1"/>
                </a:solidFill>
                <a:latin typeface="Arial" charset="0"/>
                <a:cs typeface="Arial" charset="0"/>
              </a:defRPr>
            </a:lvl4pPr>
            <a:lvl5pPr marL="2057400" indent="-228600" eaLnBrk="0" hangingPunct="0">
              <a:tabLst>
                <a:tab pos="541338" algn="l"/>
                <a:tab pos="1073150" algn="l"/>
                <a:tab pos="1614488" algn="l"/>
                <a:tab pos="19748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9pPr>
          </a:lstStyle>
          <a:p>
            <a:pPr eaLnBrk="1" hangingPunct="1"/>
            <a:r>
              <a:rPr lang="en-SG" sz="1600" b="1" dirty="0" smtClean="0">
                <a:solidFill>
                  <a:srgbClr val="800000"/>
                </a:solidFill>
                <a:latin typeface="Courier New" pitchFamily="49" charset="0"/>
                <a:cs typeface="Courier New" pitchFamily="49" charset="0"/>
              </a:rPr>
              <a:t>// To sort </a:t>
            </a:r>
            <a:r>
              <a:rPr lang="en-SG" sz="1600" b="1" dirty="0" err="1" smtClean="0">
                <a:solidFill>
                  <a:srgbClr val="800000"/>
                </a:solidFill>
                <a:latin typeface="Courier New" pitchFamily="49" charset="0"/>
                <a:cs typeface="Courier New" pitchFamily="49" charset="0"/>
              </a:rPr>
              <a:t>arr</a:t>
            </a:r>
            <a:r>
              <a:rPr lang="en-SG" sz="1600" b="1" dirty="0" smtClean="0">
                <a:solidFill>
                  <a:srgbClr val="800000"/>
                </a:solidFill>
                <a:latin typeface="Courier New" pitchFamily="49" charset="0"/>
                <a:cs typeface="Courier New" pitchFamily="49" charset="0"/>
              </a:rPr>
              <a:t> in increasing order</a:t>
            </a:r>
          </a:p>
          <a:p>
            <a:pPr eaLnBrk="1" hangingPunct="1"/>
            <a:r>
              <a:rPr lang="en-SG" sz="1600" b="1" dirty="0" smtClean="0">
                <a:solidFill>
                  <a:srgbClr val="0000FF"/>
                </a:solidFill>
                <a:latin typeface="Courier New" pitchFamily="49" charset="0"/>
                <a:cs typeface="Courier New" pitchFamily="49" charset="0"/>
              </a:rPr>
              <a:t>void</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selectionSort</a:t>
            </a:r>
            <a:r>
              <a:rPr lang="en-SG" sz="1600" b="1" dirty="0" smtClean="0">
                <a:solidFill>
                  <a:srgbClr val="000000"/>
                </a:solidFill>
                <a:latin typeface="Courier New" pitchFamily="49" charset="0"/>
                <a:cs typeface="Courier New" pitchFamily="49" charset="0"/>
              </a:rPr>
              <a:t>(</a:t>
            </a:r>
            <a:r>
              <a:rPr lang="en-SG" sz="1600" b="1" dirty="0" err="1" smtClean="0">
                <a:solidFill>
                  <a:srgbClr val="0000FF"/>
                </a:solidFill>
                <a:latin typeface="Courier New" pitchFamily="49" charset="0"/>
                <a:cs typeface="Courier New" pitchFamily="49" charset="0"/>
              </a:rPr>
              <a:t>int</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arr</a:t>
            </a:r>
            <a:r>
              <a:rPr lang="en-SG" sz="1600" b="1" dirty="0" smtClean="0">
                <a:solidFill>
                  <a:srgbClr val="000000"/>
                </a:solidFill>
                <a:latin typeface="Courier New" pitchFamily="49" charset="0"/>
                <a:cs typeface="Courier New" pitchFamily="49" charset="0"/>
              </a:rPr>
              <a:t>[], </a:t>
            </a:r>
            <a:r>
              <a:rPr lang="en-SG" sz="1600" b="1" dirty="0" err="1" smtClean="0">
                <a:solidFill>
                  <a:srgbClr val="0000FF"/>
                </a:solidFill>
                <a:latin typeface="Courier New" pitchFamily="49" charset="0"/>
                <a:cs typeface="Courier New" pitchFamily="49" charset="0"/>
              </a:rPr>
              <a:t>int</a:t>
            </a:r>
            <a:r>
              <a:rPr lang="en-SG" sz="1600" b="1" dirty="0" smtClean="0">
                <a:solidFill>
                  <a:srgbClr val="000000"/>
                </a:solidFill>
                <a:latin typeface="Courier New" pitchFamily="49" charset="0"/>
                <a:cs typeface="Courier New" pitchFamily="49" charset="0"/>
              </a:rPr>
              <a:t> size)</a:t>
            </a:r>
          </a:p>
          <a:p>
            <a:pPr eaLnBrk="1" hangingPunct="1"/>
            <a:r>
              <a:rPr lang="en-SG" sz="1600" b="1" dirty="0" smtClean="0">
                <a:solidFill>
                  <a:srgbClr val="000000"/>
                </a:solidFill>
                <a:latin typeface="Courier New" pitchFamily="49" charset="0"/>
                <a:cs typeface="Courier New" pitchFamily="49" charset="0"/>
              </a:rPr>
              <a:t>{</a:t>
            </a:r>
          </a:p>
          <a:p>
            <a:pPr eaLnBrk="1" hangingPunct="1"/>
            <a:r>
              <a:rPr lang="en-SG" sz="1600" b="1" dirty="0" smtClean="0">
                <a:solidFill>
                  <a:srgbClr val="000000"/>
                </a:solidFill>
                <a:latin typeface="Courier New" pitchFamily="49" charset="0"/>
                <a:cs typeface="Courier New" pitchFamily="49" charset="0"/>
              </a:rPr>
              <a:t>	</a:t>
            </a:r>
            <a:r>
              <a:rPr lang="en-SG" sz="1600" b="1" dirty="0" err="1" smtClean="0">
                <a:solidFill>
                  <a:srgbClr val="0000FF"/>
                </a:solidFill>
                <a:latin typeface="Courier New" pitchFamily="49" charset="0"/>
                <a:cs typeface="Courier New" pitchFamily="49" charset="0"/>
              </a:rPr>
              <a:t>int</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start_index</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min_index</a:t>
            </a:r>
            <a:r>
              <a:rPr lang="en-SG" sz="1600" b="1" dirty="0" smtClean="0">
                <a:solidFill>
                  <a:srgbClr val="000000"/>
                </a:solidFill>
                <a:latin typeface="Courier New" pitchFamily="49" charset="0"/>
                <a:cs typeface="Courier New" pitchFamily="49" charset="0"/>
              </a:rPr>
              <a:t>, temp;</a:t>
            </a:r>
          </a:p>
          <a:p>
            <a:pPr eaLnBrk="1" hangingPunct="1"/>
            <a:endParaRPr lang="en-SG" sz="1600" b="1" dirty="0" smtClean="0">
              <a:solidFill>
                <a:srgbClr val="000000"/>
              </a:solidFill>
              <a:latin typeface="Courier New" pitchFamily="49" charset="0"/>
              <a:cs typeface="Courier New" pitchFamily="49" charset="0"/>
            </a:endParaRPr>
          </a:p>
          <a:p>
            <a:pPr eaLnBrk="1" hangingPunct="1"/>
            <a:r>
              <a:rPr lang="en-SG" sz="1600" b="1" dirty="0" smtClean="0">
                <a:solidFill>
                  <a:srgbClr val="000000"/>
                </a:solidFill>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for</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start_index</a:t>
            </a:r>
            <a:r>
              <a:rPr lang="en-SG" sz="1600" b="1" dirty="0" smtClean="0">
                <a:solidFill>
                  <a:srgbClr val="000000"/>
                </a:solidFill>
                <a:latin typeface="Courier New" pitchFamily="49" charset="0"/>
                <a:cs typeface="Courier New" pitchFamily="49" charset="0"/>
              </a:rPr>
              <a:t> = </a:t>
            </a:r>
            <a:r>
              <a:rPr lang="en-SG" sz="1600" b="1" dirty="0" smtClean="0">
                <a:solidFill>
                  <a:srgbClr val="006600"/>
                </a:solidFill>
                <a:latin typeface="Courier New" pitchFamily="49" charset="0"/>
                <a:cs typeface="Courier New" pitchFamily="49" charset="0"/>
              </a:rPr>
              <a:t>0</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start_index</a:t>
            </a:r>
            <a:r>
              <a:rPr lang="en-SG" sz="1600" b="1" dirty="0" smtClean="0">
                <a:solidFill>
                  <a:srgbClr val="000000"/>
                </a:solidFill>
                <a:latin typeface="Courier New" pitchFamily="49" charset="0"/>
                <a:cs typeface="Courier New" pitchFamily="49" charset="0"/>
              </a:rPr>
              <a:t> &lt; size-</a:t>
            </a:r>
            <a:r>
              <a:rPr lang="en-SG" sz="1600" b="1" dirty="0" smtClean="0">
                <a:solidFill>
                  <a:srgbClr val="006600"/>
                </a:solidFill>
                <a:latin typeface="Courier New" pitchFamily="49" charset="0"/>
                <a:cs typeface="Courier New" pitchFamily="49" charset="0"/>
              </a:rPr>
              <a:t>1</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start_index</a:t>
            </a:r>
            <a:r>
              <a:rPr lang="en-SG" sz="1600" b="1" dirty="0" smtClean="0">
                <a:solidFill>
                  <a:srgbClr val="000000"/>
                </a:solidFill>
                <a:latin typeface="Courier New" pitchFamily="49" charset="0"/>
                <a:cs typeface="Courier New" pitchFamily="49" charset="0"/>
              </a:rPr>
              <a:t>++)</a:t>
            </a:r>
          </a:p>
          <a:p>
            <a:pPr eaLnBrk="1" hangingPunct="1"/>
            <a:r>
              <a:rPr lang="en-SG" sz="1600" b="1" dirty="0" smtClean="0">
                <a:solidFill>
                  <a:srgbClr val="000000"/>
                </a:solidFill>
                <a:latin typeface="Courier New" pitchFamily="49" charset="0"/>
                <a:cs typeface="Courier New" pitchFamily="49" charset="0"/>
              </a:rPr>
              <a:t>	{</a:t>
            </a:r>
          </a:p>
          <a:p>
            <a:pPr eaLnBrk="1" hangingPunct="1"/>
            <a:r>
              <a:rPr lang="en-SG" sz="1600" b="1" dirty="0" smtClean="0">
                <a:solidFill>
                  <a:srgbClr val="000000"/>
                </a:solidFill>
                <a:latin typeface="Courier New" pitchFamily="49" charset="0"/>
                <a:cs typeface="Courier New" pitchFamily="49" charset="0"/>
              </a:rPr>
              <a:t>		</a:t>
            </a:r>
            <a:r>
              <a:rPr lang="en-SG" sz="1600" b="1" dirty="0" smtClean="0">
                <a:solidFill>
                  <a:srgbClr val="800000"/>
                </a:solidFill>
                <a:latin typeface="Courier New" pitchFamily="49" charset="0"/>
                <a:cs typeface="Courier New" pitchFamily="49" charset="0"/>
              </a:rPr>
              <a:t>// each iteration of the for loop is one pass</a:t>
            </a:r>
          </a:p>
          <a:p>
            <a:pPr eaLnBrk="1" hangingPunct="1"/>
            <a:endParaRPr lang="en-SG" sz="1000" b="1" dirty="0" smtClean="0">
              <a:solidFill>
                <a:srgbClr val="000000"/>
              </a:solidFill>
              <a:latin typeface="Courier New" pitchFamily="49" charset="0"/>
              <a:cs typeface="Courier New" pitchFamily="49" charset="0"/>
            </a:endParaRPr>
          </a:p>
          <a:p>
            <a:pPr eaLnBrk="1" hangingPunct="1"/>
            <a:r>
              <a:rPr lang="en-SG" sz="1600" b="1" dirty="0" smtClean="0">
                <a:solidFill>
                  <a:srgbClr val="000000"/>
                </a:solidFill>
                <a:latin typeface="Courier New" pitchFamily="49" charset="0"/>
                <a:cs typeface="Courier New" pitchFamily="49" charset="0"/>
              </a:rPr>
              <a:t>		</a:t>
            </a:r>
            <a:r>
              <a:rPr lang="en-SG" sz="1600" b="1" dirty="0" smtClean="0">
                <a:solidFill>
                  <a:srgbClr val="800000"/>
                </a:solidFill>
                <a:latin typeface="Courier New" pitchFamily="49" charset="0"/>
                <a:cs typeface="Courier New" pitchFamily="49" charset="0"/>
              </a:rPr>
              <a:t>// find the index of minimum element </a:t>
            </a:r>
          </a:p>
          <a:p>
            <a:pPr eaLnBrk="1" hangingPunct="1"/>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min_index</a:t>
            </a:r>
            <a:r>
              <a:rPr lang="en-SG" sz="1600" b="1" dirty="0" smtClean="0">
                <a:solidFill>
                  <a:srgbClr val="000000"/>
                </a:solidFill>
                <a:latin typeface="Courier New" pitchFamily="49" charset="0"/>
                <a:cs typeface="Courier New" pitchFamily="49" charset="0"/>
              </a:rPr>
              <a:t> = </a:t>
            </a:r>
            <a:r>
              <a:rPr lang="en-SG" sz="1600" b="1" dirty="0" err="1" smtClean="0">
                <a:solidFill>
                  <a:srgbClr val="000000"/>
                </a:solidFill>
                <a:latin typeface="Courier New" pitchFamily="49" charset="0"/>
                <a:cs typeface="Courier New" pitchFamily="49" charset="0"/>
              </a:rPr>
              <a:t>start_index</a:t>
            </a:r>
            <a:r>
              <a:rPr lang="en-SG" sz="1600" b="1" dirty="0" smtClean="0">
                <a:solidFill>
                  <a:srgbClr val="000000"/>
                </a:solidFill>
                <a:latin typeface="Courier New" pitchFamily="49" charset="0"/>
                <a:cs typeface="Courier New" pitchFamily="49" charset="0"/>
              </a:rPr>
              <a:t>;</a:t>
            </a:r>
          </a:p>
          <a:p>
            <a:pPr eaLnBrk="1" hangingPunct="1"/>
            <a:r>
              <a:rPr lang="en-SG" sz="1600" b="1" dirty="0" smtClean="0">
                <a:solidFill>
                  <a:srgbClr val="000000"/>
                </a:solidFill>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for</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 = start_index+</a:t>
            </a:r>
            <a:r>
              <a:rPr lang="en-SG" sz="1600" b="1" dirty="0" smtClean="0">
                <a:solidFill>
                  <a:srgbClr val="006600"/>
                </a:solidFill>
                <a:latin typeface="Courier New" pitchFamily="49" charset="0"/>
                <a:cs typeface="Courier New" pitchFamily="49" charset="0"/>
              </a:rPr>
              <a:t>1</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 &lt; size;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a:t>
            </a:r>
          </a:p>
          <a:p>
            <a:pPr eaLnBrk="1" hangingPunct="1"/>
            <a:r>
              <a:rPr lang="en-SG" sz="1600" b="1" dirty="0" smtClean="0">
                <a:solidFill>
                  <a:srgbClr val="000000"/>
                </a:solidFill>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arr</a:t>
            </a:r>
            <a:r>
              <a:rPr lang="en-SG" sz="1600" b="1" dirty="0" smtClean="0">
                <a:solidFill>
                  <a:srgbClr val="000000"/>
                </a:solidFill>
                <a:latin typeface="Courier New" pitchFamily="49" charset="0"/>
                <a:cs typeface="Courier New" pitchFamily="49" charset="0"/>
              </a:rPr>
              <a:t>[</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 &lt; </a:t>
            </a:r>
            <a:r>
              <a:rPr lang="en-SG" sz="1600" b="1" dirty="0" err="1" smtClean="0">
                <a:solidFill>
                  <a:srgbClr val="000000"/>
                </a:solidFill>
                <a:latin typeface="Courier New" pitchFamily="49" charset="0"/>
                <a:cs typeface="Courier New" pitchFamily="49" charset="0"/>
              </a:rPr>
              <a:t>arr</a:t>
            </a:r>
            <a:r>
              <a:rPr lang="en-SG" sz="1600" b="1" dirty="0" smtClean="0">
                <a:solidFill>
                  <a:srgbClr val="000000"/>
                </a:solidFill>
                <a:latin typeface="Courier New" pitchFamily="49" charset="0"/>
                <a:cs typeface="Courier New" pitchFamily="49" charset="0"/>
              </a:rPr>
              <a:t>[</a:t>
            </a:r>
            <a:r>
              <a:rPr lang="en-SG" sz="1600" b="1" dirty="0" err="1" smtClean="0">
                <a:solidFill>
                  <a:srgbClr val="000000"/>
                </a:solidFill>
                <a:latin typeface="Courier New" pitchFamily="49" charset="0"/>
                <a:cs typeface="Courier New" pitchFamily="49" charset="0"/>
              </a:rPr>
              <a:t>min_index</a:t>
            </a:r>
            <a:r>
              <a:rPr lang="en-SG" sz="1600" b="1" dirty="0" smtClean="0">
                <a:solidFill>
                  <a:srgbClr val="000000"/>
                </a:solidFill>
                <a:latin typeface="Courier New" pitchFamily="49" charset="0"/>
                <a:cs typeface="Courier New" pitchFamily="49" charset="0"/>
              </a:rPr>
              <a:t>]) </a:t>
            </a:r>
          </a:p>
          <a:p>
            <a:pPr eaLnBrk="1" hangingPunct="1"/>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min_index</a:t>
            </a:r>
            <a:r>
              <a:rPr lang="en-SG" sz="1600" b="1" dirty="0" smtClean="0">
                <a:solidFill>
                  <a:srgbClr val="000000"/>
                </a:solidFill>
                <a:latin typeface="Courier New" pitchFamily="49" charset="0"/>
                <a:cs typeface="Courier New" pitchFamily="49" charset="0"/>
              </a:rPr>
              <a:t> =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a:t>
            </a:r>
          </a:p>
          <a:p>
            <a:pPr eaLnBrk="1" hangingPunct="1"/>
            <a:endParaRPr lang="en-SG" sz="1600" b="1" dirty="0" smtClean="0">
              <a:solidFill>
                <a:srgbClr val="000000"/>
              </a:solidFill>
              <a:latin typeface="Courier New" pitchFamily="49" charset="0"/>
              <a:cs typeface="Courier New" pitchFamily="49" charset="0"/>
            </a:endParaRPr>
          </a:p>
          <a:p>
            <a:pPr eaLnBrk="1" hangingPunct="1"/>
            <a:r>
              <a:rPr lang="en-SG" sz="1600" b="1" dirty="0" smtClean="0">
                <a:solidFill>
                  <a:srgbClr val="000000"/>
                </a:solidFill>
                <a:latin typeface="Courier New" pitchFamily="49" charset="0"/>
                <a:cs typeface="Courier New" pitchFamily="49" charset="0"/>
              </a:rPr>
              <a:t>		</a:t>
            </a:r>
            <a:r>
              <a:rPr lang="en-SG" sz="1600" b="1" dirty="0" smtClean="0">
                <a:solidFill>
                  <a:srgbClr val="800000"/>
                </a:solidFill>
                <a:latin typeface="Courier New" pitchFamily="49" charset="0"/>
                <a:cs typeface="Courier New" pitchFamily="49" charset="0"/>
              </a:rPr>
              <a:t>// swap minimum element with element at </a:t>
            </a:r>
            <a:r>
              <a:rPr lang="en-SG" sz="1600" b="1" dirty="0" err="1" smtClean="0">
                <a:solidFill>
                  <a:srgbClr val="800000"/>
                </a:solidFill>
                <a:latin typeface="Courier New" pitchFamily="49" charset="0"/>
                <a:cs typeface="Courier New" pitchFamily="49" charset="0"/>
              </a:rPr>
              <a:t>start_index</a:t>
            </a:r>
            <a:endParaRPr lang="en-SG" sz="1600" b="1" dirty="0" smtClean="0">
              <a:solidFill>
                <a:srgbClr val="800000"/>
              </a:solidFill>
              <a:latin typeface="Courier New" pitchFamily="49" charset="0"/>
              <a:cs typeface="Courier New" pitchFamily="49" charset="0"/>
            </a:endParaRPr>
          </a:p>
          <a:p>
            <a:pPr eaLnBrk="1" hangingPunct="1"/>
            <a:r>
              <a:rPr lang="en-SG" sz="1600" b="1" dirty="0" smtClean="0">
                <a:solidFill>
                  <a:srgbClr val="000000"/>
                </a:solidFill>
                <a:latin typeface="Courier New" pitchFamily="49" charset="0"/>
                <a:cs typeface="Courier New" pitchFamily="49" charset="0"/>
              </a:rPr>
              <a:t>		temp = </a:t>
            </a:r>
            <a:r>
              <a:rPr lang="en-SG" sz="1600" b="1" dirty="0" err="1" smtClean="0">
                <a:solidFill>
                  <a:srgbClr val="000000"/>
                </a:solidFill>
                <a:latin typeface="Courier New" pitchFamily="49" charset="0"/>
                <a:cs typeface="Courier New" pitchFamily="49" charset="0"/>
              </a:rPr>
              <a:t>arr</a:t>
            </a:r>
            <a:r>
              <a:rPr lang="en-SG" sz="1600" b="1" dirty="0" smtClean="0">
                <a:solidFill>
                  <a:srgbClr val="000000"/>
                </a:solidFill>
                <a:latin typeface="Courier New" pitchFamily="49" charset="0"/>
                <a:cs typeface="Courier New" pitchFamily="49" charset="0"/>
              </a:rPr>
              <a:t>[</a:t>
            </a:r>
            <a:r>
              <a:rPr lang="en-SG" sz="1600" b="1" dirty="0" err="1" smtClean="0">
                <a:solidFill>
                  <a:srgbClr val="000000"/>
                </a:solidFill>
                <a:latin typeface="Courier New" pitchFamily="49" charset="0"/>
                <a:cs typeface="Courier New" pitchFamily="49" charset="0"/>
              </a:rPr>
              <a:t>start_index</a:t>
            </a:r>
            <a:r>
              <a:rPr lang="en-SG" sz="1600" b="1" dirty="0" smtClean="0">
                <a:solidFill>
                  <a:srgbClr val="000000"/>
                </a:solidFill>
                <a:latin typeface="Courier New" pitchFamily="49" charset="0"/>
                <a:cs typeface="Courier New" pitchFamily="49" charset="0"/>
              </a:rPr>
              <a:t>];</a:t>
            </a:r>
          </a:p>
          <a:p>
            <a:pPr eaLnBrk="1" hangingPunct="1"/>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arr</a:t>
            </a:r>
            <a:r>
              <a:rPr lang="en-SG" sz="1600" b="1" dirty="0" smtClean="0">
                <a:solidFill>
                  <a:srgbClr val="000000"/>
                </a:solidFill>
                <a:latin typeface="Courier New" pitchFamily="49" charset="0"/>
                <a:cs typeface="Courier New" pitchFamily="49" charset="0"/>
              </a:rPr>
              <a:t>[</a:t>
            </a:r>
            <a:r>
              <a:rPr lang="en-SG" sz="1600" b="1" dirty="0" err="1" smtClean="0">
                <a:solidFill>
                  <a:srgbClr val="000000"/>
                </a:solidFill>
                <a:latin typeface="Courier New" pitchFamily="49" charset="0"/>
                <a:cs typeface="Courier New" pitchFamily="49" charset="0"/>
              </a:rPr>
              <a:t>start_index</a:t>
            </a:r>
            <a:r>
              <a:rPr lang="en-SG" sz="1600" b="1" dirty="0" smtClean="0">
                <a:solidFill>
                  <a:srgbClr val="000000"/>
                </a:solidFill>
                <a:latin typeface="Courier New" pitchFamily="49" charset="0"/>
                <a:cs typeface="Courier New" pitchFamily="49" charset="0"/>
              </a:rPr>
              <a:t>] = </a:t>
            </a:r>
            <a:r>
              <a:rPr lang="en-SG" sz="1600" b="1" dirty="0" err="1" smtClean="0">
                <a:solidFill>
                  <a:srgbClr val="000000"/>
                </a:solidFill>
                <a:latin typeface="Courier New" pitchFamily="49" charset="0"/>
                <a:cs typeface="Courier New" pitchFamily="49" charset="0"/>
              </a:rPr>
              <a:t>arr</a:t>
            </a:r>
            <a:r>
              <a:rPr lang="en-SG" sz="1600" b="1" dirty="0" smtClean="0">
                <a:solidFill>
                  <a:srgbClr val="000000"/>
                </a:solidFill>
                <a:latin typeface="Courier New" pitchFamily="49" charset="0"/>
                <a:cs typeface="Courier New" pitchFamily="49" charset="0"/>
              </a:rPr>
              <a:t>[</a:t>
            </a:r>
            <a:r>
              <a:rPr lang="en-SG" sz="1600" b="1" dirty="0" err="1" smtClean="0">
                <a:solidFill>
                  <a:srgbClr val="000000"/>
                </a:solidFill>
                <a:latin typeface="Courier New" pitchFamily="49" charset="0"/>
                <a:cs typeface="Courier New" pitchFamily="49" charset="0"/>
              </a:rPr>
              <a:t>min_index</a:t>
            </a:r>
            <a:r>
              <a:rPr lang="en-SG" sz="1600" b="1" dirty="0" smtClean="0">
                <a:solidFill>
                  <a:srgbClr val="000000"/>
                </a:solidFill>
                <a:latin typeface="Courier New" pitchFamily="49" charset="0"/>
                <a:cs typeface="Courier New" pitchFamily="49" charset="0"/>
              </a:rPr>
              <a:t>];</a:t>
            </a:r>
          </a:p>
          <a:p>
            <a:pPr eaLnBrk="1" hangingPunct="1"/>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arr</a:t>
            </a:r>
            <a:r>
              <a:rPr lang="en-SG" sz="1600" b="1" dirty="0" smtClean="0">
                <a:solidFill>
                  <a:srgbClr val="000000"/>
                </a:solidFill>
                <a:latin typeface="Courier New" pitchFamily="49" charset="0"/>
                <a:cs typeface="Courier New" pitchFamily="49" charset="0"/>
              </a:rPr>
              <a:t>[</a:t>
            </a:r>
            <a:r>
              <a:rPr lang="en-SG" sz="1600" b="1" dirty="0" err="1" smtClean="0">
                <a:solidFill>
                  <a:srgbClr val="000000"/>
                </a:solidFill>
                <a:latin typeface="Courier New" pitchFamily="49" charset="0"/>
                <a:cs typeface="Courier New" pitchFamily="49" charset="0"/>
              </a:rPr>
              <a:t>min_index</a:t>
            </a:r>
            <a:r>
              <a:rPr lang="en-SG" sz="1600" b="1" dirty="0" smtClean="0">
                <a:solidFill>
                  <a:srgbClr val="000000"/>
                </a:solidFill>
                <a:latin typeface="Courier New" pitchFamily="49" charset="0"/>
                <a:cs typeface="Courier New" pitchFamily="49" charset="0"/>
              </a:rPr>
              <a:t>] = temp;</a:t>
            </a:r>
          </a:p>
          <a:p>
            <a:pPr eaLnBrk="1" hangingPunct="1"/>
            <a:r>
              <a:rPr lang="en-SG" sz="1600" b="1" dirty="0" smtClean="0">
                <a:solidFill>
                  <a:srgbClr val="000000"/>
                </a:solidFill>
                <a:latin typeface="Courier New" pitchFamily="49" charset="0"/>
                <a:cs typeface="Courier New" pitchFamily="49" charset="0"/>
              </a:rPr>
              <a:t>	}</a:t>
            </a:r>
          </a:p>
          <a:p>
            <a:pPr eaLnBrk="1" hangingPunct="1"/>
            <a:r>
              <a:rPr lang="en-SG" sz="1600" b="1" dirty="0" smtClean="0">
                <a:solidFill>
                  <a:srgbClr val="000000"/>
                </a:solidFill>
                <a:latin typeface="Courier New" pitchFamily="49" charset="0"/>
                <a:cs typeface="Courier New" pitchFamily="49" charset="0"/>
              </a:rPr>
              <a:t>}</a:t>
            </a:r>
            <a:endParaRPr lang="en-SG" sz="1600" b="1" dirty="0">
              <a:solidFill>
                <a:srgbClr val="000000"/>
              </a:solidFill>
              <a:latin typeface="Courier New" pitchFamily="49" charset="0"/>
              <a:cs typeface="Courier New" pitchFamily="49" charset="0"/>
            </a:endParaRPr>
          </a:p>
        </p:txBody>
      </p:sp>
      <p:sp>
        <p:nvSpPr>
          <p:cNvPr id="13" name="Rectangle 12"/>
          <p:cNvSpPr/>
          <p:nvPr/>
        </p:nvSpPr>
        <p:spPr>
          <a:xfrm>
            <a:off x="6618966" y="1238999"/>
            <a:ext cx="1729961"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Week10_SelectionSort.c</a:t>
            </a:r>
            <a:endParaRPr lang="en-SG" sz="1100" dirty="0"/>
          </a:p>
        </p:txBody>
      </p:sp>
      <p:sp>
        <p:nvSpPr>
          <p:cNvPr id="4" name="Title 3"/>
          <p:cNvSpPr>
            <a:spLocks noGrp="1"/>
          </p:cNvSpPr>
          <p:nvPr>
            <p:ph type="title"/>
          </p:nvPr>
        </p:nvSpPr>
        <p:spPr/>
        <p:txBody>
          <a:bodyPr/>
          <a:lstStyle/>
          <a:p>
            <a:r>
              <a:rPr lang="en-US" dirty="0" smtClean="0"/>
              <a:t>Demo </a:t>
            </a:r>
            <a:r>
              <a:rPr lang="en-US" dirty="0"/>
              <a:t>#2: Selection Sort</a:t>
            </a:r>
            <a:endParaRPr lang="en-SG" dirty="0"/>
          </a:p>
        </p:txBody>
      </p:sp>
      <p:sp>
        <p:nvSpPr>
          <p:cNvPr id="11" name="Rectangle 10"/>
          <p:cNvSpPr>
            <a:spLocks noChangeArrowheads="1"/>
          </p:cNvSpPr>
          <p:nvPr/>
        </p:nvSpPr>
        <p:spPr bwMode="auto">
          <a:xfrm>
            <a:off x="1308480" y="3319920"/>
            <a:ext cx="5689848" cy="1383728"/>
          </a:xfrm>
          <a:prstGeom prst="rect">
            <a:avLst/>
          </a:prstGeom>
          <a:noFill/>
          <a:ln w="12700" cap="sq" algn="ctr">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12" name="Rectangle 11"/>
          <p:cNvSpPr>
            <a:spLocks noChangeArrowheads="1"/>
          </p:cNvSpPr>
          <p:nvPr/>
        </p:nvSpPr>
        <p:spPr bwMode="auto">
          <a:xfrm>
            <a:off x="1308480" y="4817631"/>
            <a:ext cx="6692900" cy="1094281"/>
          </a:xfrm>
          <a:prstGeom prst="rect">
            <a:avLst/>
          </a:prstGeom>
          <a:noFill/>
          <a:ln w="12700" cap="sq" algn="ctr">
            <a:solidFill>
              <a:srgbClr val="00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 name="Footer Placeholder 6"/>
          <p:cNvSpPr>
            <a:spLocks noGrp="1"/>
          </p:cNvSpPr>
          <p:nvPr>
            <p:ph type="ftr" sz="quarter" idx="3"/>
          </p:nvPr>
        </p:nvSpPr>
        <p:spPr/>
        <p:txBody>
          <a:bodyPr/>
          <a:lstStyle/>
          <a:p>
            <a:r>
              <a:rPr lang="en-US" sz="1000" smtClean="0"/>
              <a:t>CS1010 Programming Methodology</a:t>
            </a:r>
            <a:endParaRPr lang="en-US" sz="1000" dirty="0" smtClean="0"/>
          </a:p>
        </p:txBody>
      </p:sp>
      <p:sp>
        <p:nvSpPr>
          <p:cNvPr id="14" name="Slide Number Placeholder 13"/>
          <p:cNvSpPr>
            <a:spLocks noGrp="1"/>
          </p:cNvSpPr>
          <p:nvPr>
            <p:ph type="sldNum" sz="quarter" idx="4"/>
          </p:nvPr>
        </p:nvSpPr>
        <p:spPr/>
        <p:txBody>
          <a:bodyPr/>
          <a:lstStyle/>
          <a:p>
            <a:pPr>
              <a:defRPr/>
            </a:pPr>
            <a:r>
              <a:rPr lang="en-US" smtClean="0"/>
              <a:t>Week10 - </a:t>
            </a:r>
            <a:fld id="{D744ECD0-9CB4-48EB-9A4D-0BCA2B3D9F75}" type="slidenum">
              <a:rPr lang="en-US" smtClean="0"/>
              <a:pPr>
                <a:defRPr/>
              </a:pPr>
              <a:t>25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animEffect transition="in" filter="dissolve">
                                      <p:cBhvr>
                                        <p:cTn id="7" dur="500"/>
                                        <p:tgtEl>
                                          <p:spTgt spid="9">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10" end="10"/>
                                            </p:txEl>
                                          </p:spTgt>
                                        </p:tgtEl>
                                        <p:attrNameLst>
                                          <p:attrName>style.visibility</p:attrName>
                                        </p:attrNameLst>
                                      </p:cBhvr>
                                      <p:to>
                                        <p:strVal val="visible"/>
                                      </p:to>
                                    </p:set>
                                    <p:animEffect transition="in" filter="dissolve">
                                      <p:cBhvr>
                                        <p:cTn id="10" dur="500"/>
                                        <p:tgtEl>
                                          <p:spTgt spid="9">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
                                            <p:txEl>
                                              <p:pRg st="11" end="11"/>
                                            </p:txEl>
                                          </p:spTgt>
                                        </p:tgtEl>
                                        <p:attrNameLst>
                                          <p:attrName>style.visibility</p:attrName>
                                        </p:attrNameLst>
                                      </p:cBhvr>
                                      <p:to>
                                        <p:strVal val="visible"/>
                                      </p:to>
                                    </p:set>
                                    <p:animEffect transition="in" filter="dissolve">
                                      <p:cBhvr>
                                        <p:cTn id="13" dur="500"/>
                                        <p:tgtEl>
                                          <p:spTgt spid="9">
                                            <p:txEl>
                                              <p:pRg st="11" end="1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9">
                                            <p:txEl>
                                              <p:pRg st="12" end="12"/>
                                            </p:txEl>
                                          </p:spTgt>
                                        </p:tgtEl>
                                        <p:attrNameLst>
                                          <p:attrName>style.visibility</p:attrName>
                                        </p:attrNameLst>
                                      </p:cBhvr>
                                      <p:to>
                                        <p:strVal val="visible"/>
                                      </p:to>
                                    </p:set>
                                    <p:animEffect transition="in" filter="dissolve">
                                      <p:cBhvr>
                                        <p:cTn id="16" dur="500"/>
                                        <p:tgtEl>
                                          <p:spTgt spid="9">
                                            <p:txEl>
                                              <p:pRg st="12" end="1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9">
                                            <p:txEl>
                                              <p:pRg st="13" end="13"/>
                                            </p:txEl>
                                          </p:spTgt>
                                        </p:tgtEl>
                                        <p:attrNameLst>
                                          <p:attrName>style.visibility</p:attrName>
                                        </p:attrNameLst>
                                      </p:cBhvr>
                                      <p:to>
                                        <p:strVal val="visible"/>
                                      </p:to>
                                    </p:set>
                                    <p:animEffect transition="in" filter="dissolve">
                                      <p:cBhvr>
                                        <p:cTn id="19" dur="500"/>
                                        <p:tgtEl>
                                          <p:spTgt spid="9">
                                            <p:txEl>
                                              <p:pRg st="13" end="13"/>
                                            </p:txEl>
                                          </p:spTgt>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xEl>
                                              <p:pRg st="15" end="15"/>
                                            </p:txEl>
                                          </p:spTgt>
                                        </p:tgtEl>
                                        <p:attrNameLst>
                                          <p:attrName>style.visibility</p:attrName>
                                        </p:attrNameLst>
                                      </p:cBhvr>
                                      <p:to>
                                        <p:strVal val="visible"/>
                                      </p:to>
                                    </p:set>
                                    <p:animEffect transition="in" filter="dissolve">
                                      <p:cBhvr>
                                        <p:cTn id="28" dur="500"/>
                                        <p:tgtEl>
                                          <p:spTgt spid="9">
                                            <p:txEl>
                                              <p:pRg st="15" end="1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9">
                                            <p:txEl>
                                              <p:pRg st="16" end="16"/>
                                            </p:txEl>
                                          </p:spTgt>
                                        </p:tgtEl>
                                        <p:attrNameLst>
                                          <p:attrName>style.visibility</p:attrName>
                                        </p:attrNameLst>
                                      </p:cBhvr>
                                      <p:to>
                                        <p:strVal val="visible"/>
                                      </p:to>
                                    </p:set>
                                    <p:animEffect transition="in" filter="dissolve">
                                      <p:cBhvr>
                                        <p:cTn id="31" dur="500"/>
                                        <p:tgtEl>
                                          <p:spTgt spid="9">
                                            <p:txEl>
                                              <p:pRg st="16" end="1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9">
                                            <p:txEl>
                                              <p:pRg st="17" end="17"/>
                                            </p:txEl>
                                          </p:spTgt>
                                        </p:tgtEl>
                                        <p:attrNameLst>
                                          <p:attrName>style.visibility</p:attrName>
                                        </p:attrNameLst>
                                      </p:cBhvr>
                                      <p:to>
                                        <p:strVal val="visible"/>
                                      </p:to>
                                    </p:set>
                                    <p:animEffect transition="in" filter="dissolve">
                                      <p:cBhvr>
                                        <p:cTn id="34" dur="500"/>
                                        <p:tgtEl>
                                          <p:spTgt spid="9">
                                            <p:txEl>
                                              <p:pRg st="17" end="17"/>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9">
                                            <p:txEl>
                                              <p:pRg st="18" end="18"/>
                                            </p:txEl>
                                          </p:spTgt>
                                        </p:tgtEl>
                                        <p:attrNameLst>
                                          <p:attrName>style.visibility</p:attrName>
                                        </p:attrNameLst>
                                      </p:cBhvr>
                                      <p:to>
                                        <p:strVal val="visible"/>
                                      </p:to>
                                    </p:set>
                                    <p:animEffect transition="in" filter="dissolve">
                                      <p:cBhvr>
                                        <p:cTn id="37" dur="500"/>
                                        <p:tgtEl>
                                          <p:spTgt spid="9">
                                            <p:txEl>
                                              <p:pRg st="18" end="18"/>
                                            </p:txEl>
                                          </p:spTgt>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dissolv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686023359"/>
              </p:ext>
            </p:extLst>
          </p:nvPr>
        </p:nvGraphicFramePr>
        <p:xfrm>
          <a:off x="881754" y="4171307"/>
          <a:ext cx="2929957" cy="2194560"/>
        </p:xfrm>
        <a:graphic>
          <a:graphicData uri="http://schemas.openxmlformats.org/drawingml/2006/table">
            <a:tbl>
              <a:tblPr/>
              <a:tblGrid>
                <a:gridCol w="1096457"/>
                <a:gridCol w="1833500"/>
              </a:tblGrid>
              <a:tr h="3304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cs typeface="Arial" charset="0"/>
                        </a:rPr>
                        <a:t>Pass</a:t>
                      </a:r>
                      <a:endParaRPr kumimoji="0" lang="en-SG" sz="1800" b="1" i="0" u="none" strike="noStrike" cap="none" normalizeH="0" baseline="0" dirty="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cs typeface="Arial" charset="0"/>
                        </a:rPr>
                        <a:t>#comparisons</a:t>
                      </a:r>
                      <a:endParaRPr kumimoji="0" lang="en-SG" sz="1800" b="1" i="0" u="none" strike="noStrike" cap="none" normalizeH="0" baseline="0" dirty="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304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1</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Arial" charset="0"/>
                          <a:cs typeface="Arial" charset="0"/>
                        </a:rPr>
                        <a:t>n </a:t>
                      </a:r>
                      <a:r>
                        <a:rPr kumimoji="0" lang="en-US" sz="1800" b="0" i="0" u="none" strike="noStrike" cap="none" normalizeH="0" baseline="0" dirty="0" smtClean="0">
                          <a:ln>
                            <a:noFill/>
                          </a:ln>
                          <a:solidFill>
                            <a:srgbClr val="000000"/>
                          </a:solidFill>
                          <a:effectLst/>
                          <a:latin typeface="Arial" charset="0"/>
                          <a:cs typeface="Arial" charset="0"/>
                        </a:rPr>
                        <a:t>– 1</a:t>
                      </a:r>
                      <a:endParaRPr kumimoji="0" lang="en-SG" sz="1800" b="0" i="1"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304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2</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Arial" charset="0"/>
                          <a:cs typeface="Arial" charset="0"/>
                        </a:rPr>
                        <a:t>n</a:t>
                      </a:r>
                      <a:r>
                        <a:rPr kumimoji="0" lang="en-US" sz="1800" b="0" i="0" u="none" strike="noStrike" cap="none" normalizeH="0" baseline="0" dirty="0" smtClean="0">
                          <a:ln>
                            <a:noFill/>
                          </a:ln>
                          <a:solidFill>
                            <a:srgbClr val="000000"/>
                          </a:solidFill>
                          <a:effectLst/>
                          <a:latin typeface="Arial" charset="0"/>
                          <a:cs typeface="Arial" charset="0"/>
                        </a:rPr>
                        <a:t> – 2</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304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3</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Arial" charset="0"/>
                          <a:cs typeface="Arial" charset="0"/>
                        </a:rPr>
                        <a:t>n</a:t>
                      </a:r>
                      <a:r>
                        <a:rPr kumimoji="0" lang="en-US" sz="1800" b="0" i="0" u="none" strike="noStrike" cap="none" normalizeH="0" baseline="0" dirty="0" smtClean="0">
                          <a:ln>
                            <a:noFill/>
                          </a:ln>
                          <a:solidFill>
                            <a:srgbClr val="000000"/>
                          </a:solidFill>
                          <a:effectLst/>
                          <a:latin typeface="Arial" charset="0"/>
                          <a:cs typeface="Arial" charset="0"/>
                        </a:rPr>
                        <a:t> – 3</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304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304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Arial" charset="0"/>
                          <a:cs typeface="Arial" charset="0"/>
                        </a:rPr>
                        <a:t>n</a:t>
                      </a:r>
                      <a:r>
                        <a:rPr kumimoji="0" lang="en-US" sz="1800" b="0" i="0" u="none" strike="noStrike" cap="none" normalizeH="0" baseline="0" dirty="0" smtClean="0">
                          <a:ln>
                            <a:noFill/>
                          </a:ln>
                          <a:solidFill>
                            <a:srgbClr val="000000"/>
                          </a:solidFill>
                          <a:effectLst/>
                          <a:latin typeface="Arial" charset="0"/>
                          <a:cs typeface="Arial" charset="0"/>
                        </a:rPr>
                        <a:t> – 1 </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1</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pic>
        <p:nvPicPr>
          <p:cNvPr id="9" name="Picture 8" descr="week9_formula_bubble_sort.gif"/>
          <p:cNvPicPr>
            <a:picLocks noChangeAspect="1"/>
          </p:cNvPicPr>
          <p:nvPr/>
        </p:nvPicPr>
        <p:blipFill>
          <a:blip r:embed="rId3" cstate="print"/>
          <a:stretch>
            <a:fillRect/>
          </a:stretch>
        </p:blipFill>
        <p:spPr>
          <a:xfrm>
            <a:off x="4736384" y="4433888"/>
            <a:ext cx="3048000" cy="857250"/>
          </a:xfrm>
          <a:prstGeom prst="rect">
            <a:avLst/>
          </a:prstGeom>
          <a:ln>
            <a:solidFill>
              <a:srgbClr val="0000FF"/>
            </a:solidFill>
          </a:ln>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Selection </a:t>
            </a:r>
            <a:r>
              <a:rPr lang="en-US" dirty="0"/>
              <a:t>Sort: Performance</a:t>
            </a:r>
            <a:endParaRPr lang="en-SG" dirty="0"/>
          </a:p>
        </p:txBody>
      </p:sp>
      <p:sp>
        <p:nvSpPr>
          <p:cNvPr id="3" name="Content Placeholder 2"/>
          <p:cNvSpPr>
            <a:spLocks noGrp="1"/>
          </p:cNvSpPr>
          <p:nvPr>
            <p:ph idx="1"/>
          </p:nvPr>
        </p:nvSpPr>
        <p:spPr>
          <a:xfrm>
            <a:off x="457200" y="1371600"/>
            <a:ext cx="8229600" cy="2769989"/>
          </a:xfrm>
        </p:spPr>
        <p:txBody>
          <a:bodyPr>
            <a:spAutoFit/>
          </a:bodyPr>
          <a:lstStyle/>
          <a:p>
            <a:pPr eaLnBrk="1" hangingPunct="1">
              <a:lnSpc>
                <a:spcPct val="90000"/>
              </a:lnSpc>
              <a:spcBef>
                <a:spcPts val="600"/>
              </a:spcBef>
              <a:spcAft>
                <a:spcPts val="300"/>
              </a:spcAft>
            </a:pPr>
            <a:r>
              <a:rPr lang="en-US" sz="2000" dirty="0">
                <a:solidFill>
                  <a:schemeClr val="tx1"/>
                </a:solidFill>
              </a:rPr>
              <a:t>We choose the </a:t>
            </a:r>
            <a:r>
              <a:rPr lang="en-US" sz="2000" dirty="0"/>
              <a:t>number of comparisons </a:t>
            </a:r>
            <a:r>
              <a:rPr lang="en-US" sz="2000" dirty="0">
                <a:solidFill>
                  <a:schemeClr val="tx1"/>
                </a:solidFill>
              </a:rPr>
              <a:t>as our basis of analysis</a:t>
            </a:r>
            <a:r>
              <a:rPr lang="en-US" sz="2000" dirty="0"/>
              <a:t>.</a:t>
            </a:r>
          </a:p>
          <a:p>
            <a:pPr eaLnBrk="1" hangingPunct="1">
              <a:lnSpc>
                <a:spcPct val="90000"/>
              </a:lnSpc>
              <a:spcBef>
                <a:spcPts val="600"/>
              </a:spcBef>
              <a:spcAft>
                <a:spcPts val="300"/>
              </a:spcAft>
            </a:pPr>
            <a:r>
              <a:rPr lang="en-US" sz="2000" dirty="0">
                <a:solidFill>
                  <a:schemeClr val="tx1"/>
                </a:solidFill>
              </a:rPr>
              <a:t>Comparisons of array elements occur </a:t>
            </a:r>
            <a:r>
              <a:rPr lang="en-US" sz="2000" dirty="0">
                <a:solidFill>
                  <a:srgbClr val="C00000"/>
                </a:solidFill>
              </a:rPr>
              <a:t>in the inner loop</a:t>
            </a:r>
            <a:r>
              <a:rPr lang="en-US" sz="2000" dirty="0">
                <a:solidFill>
                  <a:schemeClr val="tx1"/>
                </a:solidFill>
              </a:rPr>
              <a:t>, where the minimum element is determined.</a:t>
            </a:r>
          </a:p>
          <a:p>
            <a:pPr eaLnBrk="1" hangingPunct="1">
              <a:lnSpc>
                <a:spcPct val="90000"/>
              </a:lnSpc>
              <a:spcBef>
                <a:spcPts val="600"/>
              </a:spcBef>
              <a:spcAft>
                <a:spcPts val="300"/>
              </a:spcAft>
            </a:pPr>
            <a:r>
              <a:rPr lang="en-US" sz="2000" dirty="0">
                <a:solidFill>
                  <a:schemeClr val="tx1"/>
                </a:solidFill>
              </a:rPr>
              <a:t>Assuming an array with </a:t>
            </a:r>
            <a:r>
              <a:rPr lang="en-US" sz="2000" i="1" dirty="0">
                <a:solidFill>
                  <a:schemeClr val="tx1"/>
                </a:solidFill>
              </a:rPr>
              <a:t>n</a:t>
            </a:r>
            <a:r>
              <a:rPr lang="en-US" sz="2000" dirty="0">
                <a:solidFill>
                  <a:schemeClr val="tx1"/>
                </a:solidFill>
              </a:rPr>
              <a:t> elements. Table below shows the number of comparisons for each pass.</a:t>
            </a:r>
          </a:p>
          <a:p>
            <a:pPr eaLnBrk="1" hangingPunct="1">
              <a:lnSpc>
                <a:spcPct val="90000"/>
              </a:lnSpc>
              <a:spcBef>
                <a:spcPts val="600"/>
              </a:spcBef>
              <a:spcAft>
                <a:spcPts val="300"/>
              </a:spcAft>
            </a:pPr>
            <a:r>
              <a:rPr lang="en-US" sz="2000" dirty="0">
                <a:solidFill>
                  <a:schemeClr val="tx1"/>
                </a:solidFill>
              </a:rPr>
              <a:t>The total number of comparisons is calculated in the formula below.</a:t>
            </a:r>
          </a:p>
          <a:p>
            <a:pPr eaLnBrk="1" hangingPunct="1">
              <a:lnSpc>
                <a:spcPct val="90000"/>
              </a:lnSpc>
              <a:spcBef>
                <a:spcPts val="600"/>
              </a:spcBef>
              <a:spcAft>
                <a:spcPts val="300"/>
              </a:spcAft>
            </a:pPr>
            <a:r>
              <a:rPr lang="en-US" sz="2000" dirty="0">
                <a:solidFill>
                  <a:schemeClr val="tx1"/>
                </a:solidFill>
              </a:rPr>
              <a:t>Such an algorithm is call an </a:t>
            </a:r>
            <a:r>
              <a:rPr lang="en-US" sz="2000" i="1" dirty="0"/>
              <a:t>n</a:t>
            </a:r>
            <a:r>
              <a:rPr lang="en-US" sz="2000" baseline="30000" dirty="0"/>
              <a:t>2</a:t>
            </a:r>
            <a:r>
              <a:rPr lang="en-US" sz="2000" dirty="0"/>
              <a:t> algorithm</a:t>
            </a:r>
            <a:r>
              <a:rPr lang="en-US" sz="2000" dirty="0">
                <a:solidFill>
                  <a:schemeClr val="tx1"/>
                </a:solidFill>
              </a:rPr>
              <a:t>, or </a:t>
            </a:r>
            <a:r>
              <a:rPr lang="en-US" sz="2000" dirty="0"/>
              <a:t>quadratic algorithm</a:t>
            </a:r>
            <a:r>
              <a:rPr lang="en-US" sz="2000" dirty="0">
                <a:solidFill>
                  <a:schemeClr val="tx1"/>
                </a:solidFill>
              </a:rPr>
              <a:t>, in terms of running time complexity</a:t>
            </a:r>
            <a:r>
              <a:rPr lang="en-US" sz="2000" dirty="0" smtClean="0">
                <a:solidFill>
                  <a:schemeClr val="tx1"/>
                </a:solidFill>
              </a:rPr>
              <a:t>.</a:t>
            </a:r>
            <a:endParaRPr lang="en-SG" sz="2000" dirty="0"/>
          </a:p>
        </p:txBody>
      </p:sp>
      <p:sp>
        <p:nvSpPr>
          <p:cNvPr id="7" name="Footer Placeholder 6"/>
          <p:cNvSpPr>
            <a:spLocks noGrp="1"/>
          </p:cNvSpPr>
          <p:nvPr>
            <p:ph type="ftr" sz="quarter" idx="3"/>
          </p:nvPr>
        </p:nvSpPr>
        <p:spPr/>
        <p:txBody>
          <a:bodyPr/>
          <a:lstStyle/>
          <a:p>
            <a:r>
              <a:rPr lang="en-US" sz="1000" smtClean="0"/>
              <a:t>CS1010 Programming Methodology</a:t>
            </a:r>
            <a:endParaRPr lang="en-US" sz="1000" dirty="0" smtClean="0"/>
          </a:p>
        </p:txBody>
      </p:sp>
      <p:sp>
        <p:nvSpPr>
          <p:cNvPr id="12" name="Slide Number Placeholder 11"/>
          <p:cNvSpPr>
            <a:spLocks noGrp="1"/>
          </p:cNvSpPr>
          <p:nvPr>
            <p:ph type="sldNum" sz="quarter" idx="4"/>
          </p:nvPr>
        </p:nvSpPr>
        <p:spPr/>
        <p:txBody>
          <a:bodyPr/>
          <a:lstStyle/>
          <a:p>
            <a:pPr>
              <a:defRPr/>
            </a:pPr>
            <a:r>
              <a:rPr lang="en-US" smtClean="0"/>
              <a:t>Week10 - </a:t>
            </a:r>
            <a:fld id="{D744ECD0-9CB4-48EB-9A4D-0BCA2B3D9F75}" type="slidenum">
              <a:rPr lang="en-US" smtClean="0"/>
              <a:pPr>
                <a:defRPr/>
              </a:pPr>
              <a:t>26</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50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par>
                                <p:cTn id="26" presetID="9" presetClass="entr" presetSubtype="0" fill="hold"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dissolve">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bwMode="auto">
          <a:xfrm>
            <a:off x="457200" y="1371600"/>
            <a:ext cx="8229600" cy="48320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SG" dirty="0">
                <a:solidFill>
                  <a:schemeClr val="tx1"/>
                </a:solidFill>
              </a:rPr>
              <a:t>You are given a list of points on a 2-dimensional plane, each point represented by its integer x- and y-coordinates. You are to </a:t>
            </a:r>
            <a:r>
              <a:rPr lang="en-SG" dirty="0"/>
              <a:t>sort the points in ascending order of their x-coordinates</a:t>
            </a:r>
            <a:r>
              <a:rPr lang="en-SG" dirty="0">
                <a:solidFill>
                  <a:schemeClr val="tx1"/>
                </a:solidFill>
              </a:rPr>
              <a:t>, and for those with the same x-coordinate, </a:t>
            </a:r>
            <a:r>
              <a:rPr lang="en-SG" dirty="0"/>
              <a:t>in ascending order of their y-coordinates</a:t>
            </a:r>
            <a:r>
              <a:rPr lang="en-SG" dirty="0">
                <a:solidFill>
                  <a:schemeClr val="tx1"/>
                </a:solidFill>
              </a:rPr>
              <a:t>.</a:t>
            </a:r>
          </a:p>
          <a:p>
            <a:pPr>
              <a:spcBef>
                <a:spcPts val="600"/>
              </a:spcBef>
            </a:pPr>
            <a:endParaRPr lang="en-SG" dirty="0" smtClean="0">
              <a:solidFill>
                <a:schemeClr val="tx1"/>
              </a:solidFill>
            </a:endParaRPr>
          </a:p>
          <a:p>
            <a:pPr>
              <a:spcBef>
                <a:spcPts val="600"/>
              </a:spcBef>
            </a:pPr>
            <a:r>
              <a:rPr lang="en-SG" dirty="0" smtClean="0">
                <a:solidFill>
                  <a:schemeClr val="tx1"/>
                </a:solidFill>
              </a:rPr>
              <a:t>Two </a:t>
            </a:r>
            <a:r>
              <a:rPr lang="en-SG" dirty="0">
                <a:solidFill>
                  <a:schemeClr val="tx1"/>
                </a:solidFill>
              </a:rPr>
              <a:t>arrays are used to store the points: array </a:t>
            </a:r>
            <a:r>
              <a:rPr lang="en-SG" dirty="0">
                <a:solidFill>
                  <a:srgbClr val="FF0000"/>
                </a:solidFill>
              </a:rPr>
              <a:t>x</a:t>
            </a:r>
            <a:r>
              <a:rPr lang="en-SG" dirty="0">
                <a:solidFill>
                  <a:schemeClr val="tx1"/>
                </a:solidFill>
              </a:rPr>
              <a:t> for their x-coordinates, and array </a:t>
            </a:r>
            <a:r>
              <a:rPr lang="en-SG" dirty="0">
                <a:solidFill>
                  <a:srgbClr val="FF0000"/>
                </a:solidFill>
              </a:rPr>
              <a:t>y</a:t>
            </a:r>
            <a:r>
              <a:rPr lang="en-SG" dirty="0">
                <a:solidFill>
                  <a:schemeClr val="tx1"/>
                </a:solidFill>
              </a:rPr>
              <a:t> for their y-coordinates. x[</a:t>
            </a:r>
            <a:r>
              <a:rPr lang="en-SG" dirty="0" err="1">
                <a:solidFill>
                  <a:schemeClr val="tx1"/>
                </a:solidFill>
              </a:rPr>
              <a:t>i</a:t>
            </a:r>
            <a:r>
              <a:rPr lang="en-SG" dirty="0">
                <a:solidFill>
                  <a:schemeClr val="tx1"/>
                </a:solidFill>
              </a:rPr>
              <a:t>] and y[</a:t>
            </a:r>
            <a:r>
              <a:rPr lang="en-SG" dirty="0" err="1">
                <a:solidFill>
                  <a:schemeClr val="tx1"/>
                </a:solidFill>
              </a:rPr>
              <a:t>i</a:t>
            </a:r>
            <a:r>
              <a:rPr lang="en-SG" dirty="0">
                <a:solidFill>
                  <a:schemeClr val="tx1"/>
                </a:solidFill>
              </a:rPr>
              <a:t>] refer to the point </a:t>
            </a:r>
            <a:r>
              <a:rPr lang="en-SG" dirty="0" err="1">
                <a:solidFill>
                  <a:schemeClr val="tx1"/>
                </a:solidFill>
              </a:rPr>
              <a:t>i</a:t>
            </a:r>
            <a:r>
              <a:rPr lang="en-SG" dirty="0">
                <a:solidFill>
                  <a:schemeClr val="tx1"/>
                </a:solidFill>
              </a:rPr>
              <a:t>.</a:t>
            </a:r>
          </a:p>
          <a:p>
            <a:pPr>
              <a:spcBef>
                <a:spcPts val="600"/>
              </a:spcBef>
            </a:pPr>
            <a:endParaRPr lang="en-SG" dirty="0" smtClean="0">
              <a:solidFill>
                <a:schemeClr val="tx1"/>
              </a:solidFill>
            </a:endParaRPr>
          </a:p>
          <a:p>
            <a:pPr>
              <a:spcBef>
                <a:spcPts val="600"/>
              </a:spcBef>
            </a:pPr>
            <a:r>
              <a:rPr lang="en-SG" dirty="0" smtClean="0">
                <a:solidFill>
                  <a:schemeClr val="tx1"/>
                </a:solidFill>
              </a:rPr>
              <a:t>You </a:t>
            </a:r>
            <a:r>
              <a:rPr lang="en-SG" dirty="0">
                <a:solidFill>
                  <a:schemeClr val="tx1"/>
                </a:solidFill>
              </a:rPr>
              <a:t>may assume that there are at most 20 points and no two points are the same. </a:t>
            </a:r>
            <a:endParaRPr lang="en-SG" sz="2800" dirty="0">
              <a:solidFill>
                <a:schemeClr val="tx1"/>
              </a:solidFill>
            </a:endParaRPr>
          </a:p>
        </p:txBody>
      </p:sp>
      <p:sp>
        <p:nvSpPr>
          <p:cNvPr id="4" name="Title 3"/>
          <p:cNvSpPr>
            <a:spLocks noGrp="1"/>
          </p:cNvSpPr>
          <p:nvPr>
            <p:ph type="title"/>
          </p:nvPr>
        </p:nvSpPr>
        <p:spPr/>
        <p:txBody>
          <a:bodyPr/>
          <a:lstStyle/>
          <a:p>
            <a:r>
              <a:rPr lang="en-GB" dirty="0" smtClean="0"/>
              <a:t>Exercise #2: Points </a:t>
            </a:r>
            <a:r>
              <a:rPr lang="en-GB" dirty="0"/>
              <a:t>(</a:t>
            </a:r>
            <a:r>
              <a:rPr lang="en-GB" dirty="0" smtClean="0"/>
              <a:t>1/5)</a:t>
            </a:r>
            <a:endParaRPr lang="en-SG" dirty="0"/>
          </a:p>
        </p:txBody>
      </p:sp>
      <p:sp>
        <p:nvSpPr>
          <p:cNvPr id="9" name="Footer Placeholder 8"/>
          <p:cNvSpPr>
            <a:spLocks noGrp="1"/>
          </p:cNvSpPr>
          <p:nvPr>
            <p:ph type="ftr" sz="quarter" idx="3"/>
          </p:nvPr>
        </p:nvSpPr>
        <p:spPr/>
        <p:txBody>
          <a:bodyPr/>
          <a:lstStyle/>
          <a:p>
            <a:r>
              <a:rPr lang="en-US" sz="1000" smtClean="0"/>
              <a:t>CS1010 Programming Methodology</a:t>
            </a:r>
            <a:endParaRPr lang="en-US" sz="1000" dirty="0" smtClean="0"/>
          </a:p>
        </p:txBody>
      </p:sp>
      <p:sp>
        <p:nvSpPr>
          <p:cNvPr id="10" name="Slide Number Placeholder 9"/>
          <p:cNvSpPr>
            <a:spLocks noGrp="1"/>
          </p:cNvSpPr>
          <p:nvPr>
            <p:ph type="sldNum" sz="quarter" idx="4"/>
          </p:nvPr>
        </p:nvSpPr>
        <p:spPr/>
        <p:txBody>
          <a:bodyPr/>
          <a:lstStyle/>
          <a:p>
            <a:pPr>
              <a:defRPr/>
            </a:pPr>
            <a:r>
              <a:rPr lang="en-US" smtClean="0"/>
              <a:t>Week10 - </a:t>
            </a:r>
            <a:fld id="{D744ECD0-9CB4-48EB-9A4D-0BCA2B3D9F75}" type="slidenum">
              <a:rPr lang="en-US" smtClean="0"/>
              <a:pPr>
                <a:defRPr/>
              </a:pPr>
              <a:t>27</a:t>
            </a:fld>
            <a:endParaRPr lang="en-US" dirty="0"/>
          </a:p>
        </p:txBody>
      </p:sp>
    </p:spTree>
    <p:extLst>
      <p:ext uri="{BB962C8B-B14F-4D97-AF65-F5344CB8AC3E}">
        <p14:creationId xmlns:p14="http://schemas.microsoft.com/office/powerpoint/2010/main" val="9155676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dissolv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bwMode="auto">
          <a:xfrm>
            <a:off x="457200" y="1371600"/>
            <a:ext cx="8229600"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SG" dirty="0" smtClean="0">
                <a:solidFill>
                  <a:schemeClr val="tx1"/>
                </a:solidFill>
              </a:rPr>
              <a:t>Sample run:</a:t>
            </a:r>
            <a:endParaRPr lang="en-SG" sz="2800" dirty="0">
              <a:solidFill>
                <a:schemeClr val="tx1"/>
              </a:solidFill>
            </a:endParaRPr>
          </a:p>
        </p:txBody>
      </p:sp>
      <p:sp>
        <p:nvSpPr>
          <p:cNvPr id="4" name="Title 3"/>
          <p:cNvSpPr>
            <a:spLocks noGrp="1"/>
          </p:cNvSpPr>
          <p:nvPr>
            <p:ph type="title"/>
          </p:nvPr>
        </p:nvSpPr>
        <p:spPr/>
        <p:txBody>
          <a:bodyPr/>
          <a:lstStyle/>
          <a:p>
            <a:r>
              <a:rPr lang="en-GB" dirty="0" smtClean="0"/>
              <a:t>Exercise #2: Points (2/5)</a:t>
            </a:r>
            <a:endParaRPr lang="en-SG" dirty="0"/>
          </a:p>
        </p:txBody>
      </p:sp>
      <p:sp>
        <p:nvSpPr>
          <p:cNvPr id="9" name="TextBox 16"/>
          <p:cNvSpPr txBox="1"/>
          <p:nvPr/>
        </p:nvSpPr>
        <p:spPr>
          <a:xfrm>
            <a:off x="2943691" y="1297169"/>
            <a:ext cx="4934875" cy="584775"/>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2000">
                <a:cs typeface="Courier New" pitchFamily="49" charset="0"/>
              </a:defRPr>
            </a:lvl1pPr>
          </a:lstStyle>
          <a:p>
            <a:r>
              <a:rPr lang="en-US" sz="1600" b="1" dirty="0" err="1">
                <a:latin typeface="Courier New" pitchFamily="49" charset="0"/>
              </a:rPr>
              <a:t>cp</a:t>
            </a:r>
            <a:r>
              <a:rPr lang="en-US" sz="1600" b="1" dirty="0">
                <a:latin typeface="Courier New" pitchFamily="49" charset="0"/>
              </a:rPr>
              <a:t> </a:t>
            </a:r>
            <a:r>
              <a:rPr lang="en-US" sz="1600" b="1" dirty="0" smtClean="0">
                <a:latin typeface="Courier New" pitchFamily="49" charset="0"/>
              </a:rPr>
              <a:t>~cs1010/lecture/</a:t>
            </a:r>
            <a:r>
              <a:rPr lang="en-GB" sz="1600" b="1" dirty="0" smtClean="0">
                <a:latin typeface="Courier New" pitchFamily="49" charset="0"/>
              </a:rPr>
              <a:t>Week10_Points.c</a:t>
            </a:r>
            <a:r>
              <a:rPr lang="en-US" sz="1600" b="1" dirty="0" smtClean="0">
                <a:latin typeface="Courier New" pitchFamily="49" charset="0"/>
              </a:rPr>
              <a:t> .</a:t>
            </a:r>
          </a:p>
          <a:p>
            <a:r>
              <a:rPr lang="en-US" sz="1600" b="1" dirty="0" err="1">
                <a:latin typeface="Courier New" pitchFamily="49" charset="0"/>
              </a:rPr>
              <a:t>cp</a:t>
            </a:r>
            <a:r>
              <a:rPr lang="en-US" sz="1600" b="1" dirty="0">
                <a:latin typeface="Courier New" pitchFamily="49" charset="0"/>
              </a:rPr>
              <a:t> ~</a:t>
            </a:r>
            <a:r>
              <a:rPr lang="en-US" sz="1600" b="1" dirty="0" smtClean="0">
                <a:latin typeface="Courier New" pitchFamily="49" charset="0"/>
              </a:rPr>
              <a:t>cs1010/lecture/</a:t>
            </a:r>
            <a:r>
              <a:rPr lang="en-GB" sz="1600" b="1" dirty="0" smtClean="0">
                <a:latin typeface="Courier New" pitchFamily="49" charset="0"/>
              </a:rPr>
              <a:t>points.in</a:t>
            </a:r>
            <a:r>
              <a:rPr lang="en-US" sz="1600" b="1" dirty="0" smtClean="0">
                <a:latin typeface="Courier New" pitchFamily="49" charset="0"/>
              </a:rPr>
              <a:t> .</a:t>
            </a:r>
            <a:endParaRPr lang="en-US" sz="1600" b="1" dirty="0">
              <a:latin typeface="Courier New" pitchFamily="49" charset="0"/>
            </a:endParaRPr>
          </a:p>
        </p:txBody>
      </p:sp>
      <p:sp>
        <p:nvSpPr>
          <p:cNvPr id="10" name="TextBox 9"/>
          <p:cNvSpPr txBox="1"/>
          <p:nvPr/>
        </p:nvSpPr>
        <p:spPr>
          <a:xfrm>
            <a:off x="979915" y="1974329"/>
            <a:ext cx="6888190" cy="4770537"/>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pPr eaLnBrk="1" hangingPunct="1"/>
            <a:r>
              <a:rPr lang="en-SG" dirty="0">
                <a:solidFill>
                  <a:srgbClr val="000000"/>
                </a:solidFill>
              </a:rPr>
              <a:t>Enter number of points: </a:t>
            </a:r>
            <a:r>
              <a:rPr lang="en-SG" dirty="0">
                <a:solidFill>
                  <a:srgbClr val="0000FF"/>
                </a:solidFill>
              </a:rPr>
              <a:t>15</a:t>
            </a:r>
          </a:p>
          <a:p>
            <a:pPr eaLnBrk="1" hangingPunct="1"/>
            <a:r>
              <a:rPr lang="en-SG" dirty="0">
                <a:solidFill>
                  <a:srgbClr val="000000"/>
                </a:solidFill>
              </a:rPr>
              <a:t>Enter x- and y-coordinates of 15 points:</a:t>
            </a:r>
          </a:p>
          <a:p>
            <a:pPr eaLnBrk="1" hangingPunct="1"/>
            <a:r>
              <a:rPr lang="en-SG" dirty="0">
                <a:solidFill>
                  <a:srgbClr val="0000FF"/>
                </a:solidFill>
              </a:rPr>
              <a:t>5 3</a:t>
            </a:r>
          </a:p>
          <a:p>
            <a:pPr eaLnBrk="1" hangingPunct="1"/>
            <a:r>
              <a:rPr lang="en-SG" dirty="0">
                <a:solidFill>
                  <a:srgbClr val="0000FF"/>
                </a:solidFill>
              </a:rPr>
              <a:t>2 4</a:t>
            </a:r>
          </a:p>
          <a:p>
            <a:pPr eaLnBrk="1" hangingPunct="1"/>
            <a:r>
              <a:rPr lang="en-SG" dirty="0">
                <a:solidFill>
                  <a:srgbClr val="0000FF"/>
                </a:solidFill>
              </a:rPr>
              <a:t>11 4</a:t>
            </a:r>
          </a:p>
          <a:p>
            <a:pPr eaLnBrk="1" hangingPunct="1"/>
            <a:r>
              <a:rPr lang="en-SG" dirty="0">
                <a:solidFill>
                  <a:srgbClr val="0000FF"/>
                </a:solidFill>
              </a:rPr>
              <a:t>3 2</a:t>
            </a:r>
          </a:p>
          <a:p>
            <a:pPr eaLnBrk="1" hangingPunct="1"/>
            <a:r>
              <a:rPr lang="en-SG" dirty="0">
                <a:solidFill>
                  <a:srgbClr val="0000FF"/>
                </a:solidFill>
              </a:rPr>
              <a:t>1 2</a:t>
            </a:r>
          </a:p>
          <a:p>
            <a:pPr eaLnBrk="1" hangingPunct="1"/>
            <a:r>
              <a:rPr lang="en-SG" dirty="0" smtClean="0">
                <a:solidFill>
                  <a:srgbClr val="0000FF"/>
                </a:solidFill>
              </a:rPr>
              <a:t> :</a:t>
            </a:r>
            <a:endParaRPr lang="en-SG" dirty="0">
              <a:solidFill>
                <a:srgbClr val="0000FF"/>
              </a:solidFill>
            </a:endParaRPr>
          </a:p>
          <a:p>
            <a:pPr eaLnBrk="1" hangingPunct="1"/>
            <a:r>
              <a:rPr lang="en-SG" dirty="0">
                <a:solidFill>
                  <a:srgbClr val="0000FF"/>
                </a:solidFill>
              </a:rPr>
              <a:t>2 1</a:t>
            </a:r>
          </a:p>
          <a:p>
            <a:pPr eaLnBrk="1" hangingPunct="1"/>
            <a:r>
              <a:rPr lang="en-SG" dirty="0"/>
              <a:t>After sort:</a:t>
            </a:r>
          </a:p>
          <a:p>
            <a:pPr eaLnBrk="1" hangingPunct="1"/>
            <a:r>
              <a:rPr lang="en-SG" dirty="0"/>
              <a:t>Point # 0: (1,2)</a:t>
            </a:r>
          </a:p>
          <a:p>
            <a:pPr eaLnBrk="1" hangingPunct="1"/>
            <a:r>
              <a:rPr lang="en-SG" dirty="0"/>
              <a:t>Point # 1: (1,3)</a:t>
            </a:r>
          </a:p>
          <a:p>
            <a:pPr eaLnBrk="1" hangingPunct="1"/>
            <a:r>
              <a:rPr lang="en-SG" dirty="0"/>
              <a:t>Point # 2: (2,1)</a:t>
            </a:r>
          </a:p>
          <a:p>
            <a:pPr eaLnBrk="1" hangingPunct="1"/>
            <a:r>
              <a:rPr lang="en-SG" dirty="0"/>
              <a:t>Point # 3: (2,4)</a:t>
            </a:r>
          </a:p>
          <a:p>
            <a:pPr eaLnBrk="1" hangingPunct="1"/>
            <a:r>
              <a:rPr lang="en-SG" dirty="0"/>
              <a:t>Point # 4: (3,2)</a:t>
            </a:r>
          </a:p>
          <a:p>
            <a:pPr eaLnBrk="1" hangingPunct="1"/>
            <a:r>
              <a:rPr lang="en-SG" dirty="0"/>
              <a:t>Point # 5: (3,3)</a:t>
            </a:r>
          </a:p>
          <a:p>
            <a:pPr eaLnBrk="1" hangingPunct="1"/>
            <a:r>
              <a:rPr lang="en-SG" dirty="0" smtClean="0"/>
              <a:t> :</a:t>
            </a:r>
            <a:endParaRPr lang="en-SG" dirty="0"/>
          </a:p>
          <a:p>
            <a:pPr eaLnBrk="1" hangingPunct="1"/>
            <a:r>
              <a:rPr lang="en-SG" dirty="0"/>
              <a:t>Point #14: (12,2</a:t>
            </a:r>
            <a:r>
              <a:rPr lang="en-SG" dirty="0" smtClean="0"/>
              <a:t>)</a:t>
            </a:r>
          </a:p>
          <a:p>
            <a:pPr eaLnBrk="1" hangingPunct="1"/>
            <a:r>
              <a:rPr lang="en-SG" dirty="0"/>
              <a:t>Sum of lengths of vertical and horizontal lines = </a:t>
            </a:r>
            <a:r>
              <a:rPr lang="en-SG" dirty="0" smtClean="0"/>
              <a:t>13</a:t>
            </a:r>
            <a:endParaRPr lang="en-US" dirty="0"/>
          </a:p>
        </p:txBody>
      </p:sp>
    </p:spTree>
    <p:extLst>
      <p:ext uri="{BB962C8B-B14F-4D97-AF65-F5344CB8AC3E}">
        <p14:creationId xmlns:p14="http://schemas.microsoft.com/office/powerpoint/2010/main" val="14574944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bwMode="auto">
          <a:xfrm>
            <a:off x="457200" y="1371600"/>
            <a:ext cx="8229600" cy="83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SG" dirty="0" smtClean="0">
                <a:solidFill>
                  <a:schemeClr val="tx1"/>
                </a:solidFill>
              </a:rPr>
              <a:t>In </a:t>
            </a:r>
            <a:r>
              <a:rPr lang="en-SG" dirty="0">
                <a:solidFill>
                  <a:schemeClr val="tx1"/>
                </a:solidFill>
              </a:rPr>
              <a:t>original Selection Sort, the comparison is done using a simple relational operation:</a:t>
            </a:r>
          </a:p>
        </p:txBody>
      </p:sp>
      <p:sp>
        <p:nvSpPr>
          <p:cNvPr id="4" name="Title 3"/>
          <p:cNvSpPr>
            <a:spLocks noGrp="1"/>
          </p:cNvSpPr>
          <p:nvPr>
            <p:ph type="title"/>
          </p:nvPr>
        </p:nvSpPr>
        <p:spPr/>
        <p:txBody>
          <a:bodyPr/>
          <a:lstStyle/>
          <a:p>
            <a:r>
              <a:rPr lang="en-GB" dirty="0" smtClean="0"/>
              <a:t>Exercise #2: Points (3/5)</a:t>
            </a:r>
            <a:endParaRPr lang="en-SG" dirty="0"/>
          </a:p>
        </p:txBody>
      </p:sp>
      <p:sp>
        <p:nvSpPr>
          <p:cNvPr id="10" name="TextBox 9"/>
          <p:cNvSpPr txBox="1"/>
          <p:nvPr/>
        </p:nvSpPr>
        <p:spPr bwMode="auto">
          <a:xfrm>
            <a:off x="1669311" y="2280944"/>
            <a:ext cx="5656521" cy="1138773"/>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41338" algn="l"/>
                <a:tab pos="1073150" algn="l"/>
                <a:tab pos="1614488" algn="l"/>
                <a:tab pos="1974850" algn="l"/>
              </a:tabLst>
              <a:defRPr>
                <a:solidFill>
                  <a:schemeClr val="tx1"/>
                </a:solidFill>
                <a:latin typeface="Arial" charset="0"/>
                <a:cs typeface="Arial" charset="0"/>
              </a:defRPr>
            </a:lvl1pPr>
            <a:lvl2pPr marL="742950" indent="-285750" eaLnBrk="0" hangingPunct="0">
              <a:tabLst>
                <a:tab pos="541338" algn="l"/>
                <a:tab pos="1073150" algn="l"/>
                <a:tab pos="1614488" algn="l"/>
                <a:tab pos="1974850" algn="l"/>
              </a:tabLst>
              <a:defRPr>
                <a:solidFill>
                  <a:schemeClr val="tx1"/>
                </a:solidFill>
                <a:latin typeface="Arial" charset="0"/>
                <a:cs typeface="Arial" charset="0"/>
              </a:defRPr>
            </a:lvl2pPr>
            <a:lvl3pPr marL="1143000" indent="-228600" eaLnBrk="0" hangingPunct="0">
              <a:tabLst>
                <a:tab pos="541338" algn="l"/>
                <a:tab pos="1073150" algn="l"/>
                <a:tab pos="1614488" algn="l"/>
                <a:tab pos="1974850" algn="l"/>
              </a:tabLst>
              <a:defRPr>
                <a:solidFill>
                  <a:schemeClr val="tx1"/>
                </a:solidFill>
                <a:latin typeface="Arial" charset="0"/>
                <a:cs typeface="Arial" charset="0"/>
              </a:defRPr>
            </a:lvl3pPr>
            <a:lvl4pPr marL="1600200" indent="-228600" eaLnBrk="0" hangingPunct="0">
              <a:tabLst>
                <a:tab pos="541338" algn="l"/>
                <a:tab pos="1073150" algn="l"/>
                <a:tab pos="1614488" algn="l"/>
                <a:tab pos="1974850" algn="l"/>
              </a:tabLst>
              <a:defRPr>
                <a:solidFill>
                  <a:schemeClr val="tx1"/>
                </a:solidFill>
                <a:latin typeface="Arial" charset="0"/>
                <a:cs typeface="Arial" charset="0"/>
              </a:defRPr>
            </a:lvl4pPr>
            <a:lvl5pPr marL="2057400" indent="-228600" eaLnBrk="0" hangingPunct="0">
              <a:tabLst>
                <a:tab pos="541338" algn="l"/>
                <a:tab pos="1073150" algn="l"/>
                <a:tab pos="1614488" algn="l"/>
                <a:tab pos="19748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9pPr>
          </a:lstStyle>
          <a:p>
            <a:pPr eaLnBrk="1" hangingPunct="1">
              <a:spcBef>
                <a:spcPts val="600"/>
              </a:spcBef>
              <a:spcAft>
                <a:spcPts val="600"/>
              </a:spcAft>
            </a:pPr>
            <a:r>
              <a:rPr lang="en-SG" sz="1600" b="1" dirty="0" smtClean="0">
                <a:solidFill>
                  <a:srgbClr val="0000FF"/>
                </a:solidFill>
                <a:latin typeface="Courier New" pitchFamily="49" charset="0"/>
                <a:cs typeface="Courier New" pitchFamily="49" charset="0"/>
              </a:rPr>
              <a:t>    for</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 = start_index+</a:t>
            </a:r>
            <a:r>
              <a:rPr lang="en-SG" sz="1600" b="1" dirty="0" smtClean="0">
                <a:solidFill>
                  <a:srgbClr val="006600"/>
                </a:solidFill>
                <a:latin typeface="Courier New" pitchFamily="49" charset="0"/>
                <a:cs typeface="Courier New" pitchFamily="49" charset="0"/>
              </a:rPr>
              <a:t>1</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 &lt; size;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a:t>
            </a:r>
          </a:p>
          <a:p>
            <a:pPr eaLnBrk="1" hangingPunct="1">
              <a:spcBef>
                <a:spcPts val="600"/>
              </a:spcBef>
              <a:spcAft>
                <a:spcPts val="600"/>
              </a:spcAft>
            </a:pPr>
            <a:r>
              <a:rPr lang="en-SG" sz="1600" b="1" dirty="0" smtClean="0">
                <a:solidFill>
                  <a:srgbClr val="0000FF"/>
                </a:solidFill>
                <a:latin typeface="Courier New" pitchFamily="49" charset="0"/>
                <a:cs typeface="Courier New" pitchFamily="49" charset="0"/>
              </a:rPr>
              <a:t>        if</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arr</a:t>
            </a:r>
            <a:r>
              <a:rPr lang="en-SG" sz="1600" b="1" dirty="0" smtClean="0">
                <a:solidFill>
                  <a:srgbClr val="000000"/>
                </a:solidFill>
                <a:latin typeface="Courier New" pitchFamily="49" charset="0"/>
                <a:cs typeface="Courier New" pitchFamily="49" charset="0"/>
              </a:rPr>
              <a:t>[</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 &lt; </a:t>
            </a:r>
            <a:r>
              <a:rPr lang="en-SG" sz="1600" b="1" dirty="0" err="1" smtClean="0">
                <a:solidFill>
                  <a:srgbClr val="000000"/>
                </a:solidFill>
                <a:latin typeface="Courier New" pitchFamily="49" charset="0"/>
                <a:cs typeface="Courier New" pitchFamily="49" charset="0"/>
              </a:rPr>
              <a:t>arr</a:t>
            </a:r>
            <a:r>
              <a:rPr lang="en-SG" sz="1600" b="1" dirty="0" smtClean="0">
                <a:solidFill>
                  <a:srgbClr val="000000"/>
                </a:solidFill>
                <a:latin typeface="Courier New" pitchFamily="49" charset="0"/>
                <a:cs typeface="Courier New" pitchFamily="49" charset="0"/>
              </a:rPr>
              <a:t>[</a:t>
            </a:r>
            <a:r>
              <a:rPr lang="en-SG" sz="1600" b="1" dirty="0" err="1" smtClean="0">
                <a:solidFill>
                  <a:srgbClr val="000000"/>
                </a:solidFill>
                <a:latin typeface="Courier New" pitchFamily="49" charset="0"/>
                <a:cs typeface="Courier New" pitchFamily="49" charset="0"/>
              </a:rPr>
              <a:t>min_index</a:t>
            </a:r>
            <a:r>
              <a:rPr lang="en-SG" sz="1600" b="1" dirty="0" smtClean="0">
                <a:solidFill>
                  <a:srgbClr val="000000"/>
                </a:solidFill>
                <a:latin typeface="Courier New" pitchFamily="49" charset="0"/>
                <a:cs typeface="Courier New" pitchFamily="49" charset="0"/>
              </a:rPr>
              <a:t>]) </a:t>
            </a:r>
          </a:p>
          <a:p>
            <a:pPr eaLnBrk="1" hangingPunct="1">
              <a:spcBef>
                <a:spcPts val="600"/>
              </a:spcBef>
              <a:spcAft>
                <a:spcPts val="600"/>
              </a:spcAft>
            </a:pP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min_index</a:t>
            </a:r>
            <a:r>
              <a:rPr lang="en-SG" sz="1600" b="1" dirty="0" smtClean="0">
                <a:solidFill>
                  <a:srgbClr val="000000"/>
                </a:solidFill>
                <a:latin typeface="Courier New" pitchFamily="49" charset="0"/>
                <a:cs typeface="Courier New" pitchFamily="49" charset="0"/>
              </a:rPr>
              <a:t> =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a:t>
            </a:r>
          </a:p>
        </p:txBody>
      </p:sp>
      <p:sp>
        <p:nvSpPr>
          <p:cNvPr id="12" name="Rounded Rectangle 11"/>
          <p:cNvSpPr/>
          <p:nvPr/>
        </p:nvSpPr>
        <p:spPr bwMode="auto">
          <a:xfrm>
            <a:off x="2488543" y="2671696"/>
            <a:ext cx="3897443" cy="336001"/>
          </a:xfrm>
          <a:prstGeom prst="roundRect">
            <a:avLst/>
          </a:prstGeom>
          <a:noFill/>
          <a:ln w="28575" cap="flat" cmpd="sng" algn="ctr">
            <a:solidFill>
              <a:srgbClr val="993366"/>
            </a:solidFill>
            <a:prstDash val="solid"/>
            <a:tailEnd type="triangle"/>
          </a:ln>
          <a:effectLst/>
          <a:extLst/>
        </p:spPr>
        <p:txBody>
          <a:bodyPr rtlCol="0" anchor="ctr"/>
          <a:lstStyle/>
          <a:p>
            <a:pPr algn="ctr"/>
            <a:endParaRPr lang="en-SG">
              <a:latin typeface="Times New Roman" pitchFamily="18" charset="0"/>
            </a:endParaRPr>
          </a:p>
        </p:txBody>
      </p:sp>
      <p:sp>
        <p:nvSpPr>
          <p:cNvPr id="13" name="Content Placeholder 3"/>
          <p:cNvSpPr txBox="1">
            <a:spLocks/>
          </p:cNvSpPr>
          <p:nvPr/>
        </p:nvSpPr>
        <p:spPr bwMode="auto">
          <a:xfrm>
            <a:off x="460738" y="3639967"/>
            <a:ext cx="8229600" cy="2523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SG" dirty="0">
                <a:solidFill>
                  <a:schemeClr val="tx1"/>
                </a:solidFill>
              </a:rPr>
              <a:t>What if the </a:t>
            </a:r>
            <a:r>
              <a:rPr lang="en-SG" dirty="0" smtClean="0">
                <a:solidFill>
                  <a:schemeClr val="tx1"/>
                </a:solidFill>
              </a:rPr>
              <a:t>comparison is more complex, like in </a:t>
            </a:r>
            <a:r>
              <a:rPr lang="en-SG" dirty="0">
                <a:solidFill>
                  <a:schemeClr val="tx1"/>
                </a:solidFill>
              </a:rPr>
              <a:t>this exercise</a:t>
            </a:r>
            <a:r>
              <a:rPr lang="en-SG" dirty="0" smtClean="0">
                <a:solidFill>
                  <a:schemeClr val="tx1"/>
                </a:solidFill>
              </a:rPr>
              <a:t>?</a:t>
            </a:r>
          </a:p>
          <a:p>
            <a:pPr lvl="1">
              <a:spcBef>
                <a:spcPts val="600"/>
              </a:spcBef>
              <a:buFont typeface="Wingdings" pitchFamily="2" charset="2"/>
              <a:buChar char="q"/>
            </a:pPr>
            <a:r>
              <a:rPr lang="en-SG" dirty="0">
                <a:solidFill>
                  <a:schemeClr val="tx1"/>
                </a:solidFill>
              </a:rPr>
              <a:t>You are to </a:t>
            </a:r>
            <a:r>
              <a:rPr lang="en-SG" dirty="0"/>
              <a:t>sort the points in </a:t>
            </a:r>
            <a:r>
              <a:rPr lang="en-SG" dirty="0">
                <a:solidFill>
                  <a:srgbClr val="0000FF"/>
                </a:solidFill>
              </a:rPr>
              <a:t>ascending order of their x-coordinates</a:t>
            </a:r>
            <a:r>
              <a:rPr lang="en-SG" dirty="0">
                <a:solidFill>
                  <a:schemeClr val="tx1"/>
                </a:solidFill>
              </a:rPr>
              <a:t>, and for those with the same x-coordinate, </a:t>
            </a:r>
            <a:r>
              <a:rPr lang="en-SG" dirty="0"/>
              <a:t>in </a:t>
            </a:r>
            <a:r>
              <a:rPr lang="en-SG" dirty="0">
                <a:solidFill>
                  <a:srgbClr val="0000FF"/>
                </a:solidFill>
              </a:rPr>
              <a:t>ascending order of their y-coordinates</a:t>
            </a:r>
            <a:r>
              <a:rPr lang="en-SG" dirty="0" smtClean="0">
                <a:solidFill>
                  <a:schemeClr val="tx1"/>
                </a:solidFill>
              </a:rPr>
              <a:t>.</a:t>
            </a:r>
          </a:p>
          <a:p>
            <a:pPr lvl="1">
              <a:spcBef>
                <a:spcPts val="600"/>
              </a:spcBef>
              <a:buFont typeface="Wingdings" pitchFamily="2" charset="2"/>
              <a:buChar char="q"/>
            </a:pPr>
            <a:r>
              <a:rPr lang="en-SG" dirty="0">
                <a:solidFill>
                  <a:srgbClr val="FF0000"/>
                </a:solidFill>
              </a:rPr>
              <a:t>Two arrays </a:t>
            </a:r>
            <a:r>
              <a:rPr lang="en-SG" dirty="0"/>
              <a:t>are used to store the points: array </a:t>
            </a:r>
            <a:r>
              <a:rPr lang="en-SG" dirty="0">
                <a:solidFill>
                  <a:srgbClr val="FF0000"/>
                </a:solidFill>
              </a:rPr>
              <a:t>x</a:t>
            </a:r>
            <a:r>
              <a:rPr lang="en-SG" dirty="0"/>
              <a:t> for their x-coordinates, and array </a:t>
            </a:r>
            <a:r>
              <a:rPr lang="en-SG" dirty="0">
                <a:solidFill>
                  <a:srgbClr val="FF0000"/>
                </a:solidFill>
              </a:rPr>
              <a:t>y</a:t>
            </a:r>
            <a:r>
              <a:rPr lang="en-SG" dirty="0"/>
              <a:t> for their y-coordinates</a:t>
            </a:r>
            <a:r>
              <a:rPr lang="en-SG" dirty="0" smtClean="0"/>
              <a:t>.</a:t>
            </a:r>
            <a:endParaRPr lang="en-SG" dirty="0">
              <a:solidFill>
                <a:schemeClr val="tx1"/>
              </a:solidFill>
            </a:endParaRPr>
          </a:p>
        </p:txBody>
      </p:sp>
      <p:sp>
        <p:nvSpPr>
          <p:cNvPr id="9" name="Footer Placeholder 8"/>
          <p:cNvSpPr>
            <a:spLocks noGrp="1"/>
          </p:cNvSpPr>
          <p:nvPr>
            <p:ph type="ftr" sz="quarter" idx="3"/>
          </p:nvPr>
        </p:nvSpPr>
        <p:spPr/>
        <p:txBody>
          <a:bodyPr/>
          <a:lstStyle/>
          <a:p>
            <a:r>
              <a:rPr lang="en-US" sz="1000" smtClean="0"/>
              <a:t>CS1010 Programming Methodology</a:t>
            </a:r>
            <a:endParaRPr lang="en-US" sz="1000" dirty="0" smtClean="0"/>
          </a:p>
        </p:txBody>
      </p:sp>
      <p:sp>
        <p:nvSpPr>
          <p:cNvPr id="11" name="Slide Number Placeholder 10"/>
          <p:cNvSpPr>
            <a:spLocks noGrp="1"/>
          </p:cNvSpPr>
          <p:nvPr>
            <p:ph type="sldNum" sz="quarter" idx="4"/>
          </p:nvPr>
        </p:nvSpPr>
        <p:spPr/>
        <p:txBody>
          <a:bodyPr/>
          <a:lstStyle/>
          <a:p>
            <a:pPr>
              <a:defRPr/>
            </a:pPr>
            <a:r>
              <a:rPr lang="en-US" smtClean="0"/>
              <a:t>Week10 - </a:t>
            </a:r>
            <a:fld id="{D744ECD0-9CB4-48EB-9A4D-0BCA2B3D9F75}" type="slidenum">
              <a:rPr lang="en-US" smtClean="0"/>
              <a:pPr>
                <a:defRPr/>
              </a:pPr>
              <a:t>29</a:t>
            </a:fld>
            <a:endParaRPr lang="en-US" dirty="0"/>
          </a:p>
        </p:txBody>
      </p:sp>
    </p:spTree>
    <p:extLst>
      <p:ext uri="{BB962C8B-B14F-4D97-AF65-F5344CB8AC3E}">
        <p14:creationId xmlns:p14="http://schemas.microsoft.com/office/powerpoint/2010/main" val="2359933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dissolv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dissolve">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dissolve">
                                      <p:cBhvr>
                                        <p:cTn id="2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SG" dirty="0"/>
          </a:p>
        </p:txBody>
      </p:sp>
      <p:sp>
        <p:nvSpPr>
          <p:cNvPr id="8" name="Content Placeholder 7"/>
          <p:cNvSpPr>
            <a:spLocks noGrp="1"/>
          </p:cNvSpPr>
          <p:nvPr>
            <p:ph idx="1"/>
          </p:nvPr>
        </p:nvSpPr>
        <p:spPr>
          <a:xfrm>
            <a:off x="457200" y="1371600"/>
            <a:ext cx="8229600" cy="4228850"/>
          </a:xfrm>
        </p:spPr>
        <p:txBody>
          <a:bodyPr>
            <a:spAutoFit/>
          </a:bodyPr>
          <a:lstStyle/>
          <a:p>
            <a:r>
              <a:rPr lang="en-SG" dirty="0">
                <a:solidFill>
                  <a:schemeClr val="tx1"/>
                </a:solidFill>
              </a:rPr>
              <a:t>Today, we will study some simple yet useful classical algorithms which find their place in many CS </a:t>
            </a:r>
            <a:r>
              <a:rPr lang="en-SG" dirty="0" smtClean="0">
                <a:solidFill>
                  <a:schemeClr val="tx1"/>
                </a:solidFill>
              </a:rPr>
              <a:t>applications.</a:t>
            </a:r>
          </a:p>
          <a:p>
            <a:pPr lvl="1">
              <a:buFont typeface="Wingdings" pitchFamily="2" charset="2"/>
              <a:buChar char="q"/>
            </a:pPr>
            <a:r>
              <a:rPr lang="en-SG" dirty="0">
                <a:solidFill>
                  <a:srgbClr val="0000FF"/>
                </a:solidFill>
              </a:rPr>
              <a:t>Searching</a:t>
            </a:r>
            <a:r>
              <a:rPr lang="en-SG" dirty="0"/>
              <a:t> for some data amid very large collection of </a:t>
            </a:r>
            <a:r>
              <a:rPr lang="en-SG" dirty="0" smtClean="0"/>
              <a:t>data</a:t>
            </a:r>
          </a:p>
          <a:p>
            <a:pPr lvl="1">
              <a:buFont typeface="Wingdings" pitchFamily="2" charset="2"/>
              <a:buChar char="q"/>
            </a:pPr>
            <a:r>
              <a:rPr lang="en-SG" dirty="0">
                <a:solidFill>
                  <a:srgbClr val="0000FF"/>
                </a:solidFill>
              </a:rPr>
              <a:t>Sorting</a:t>
            </a:r>
            <a:r>
              <a:rPr lang="en-SG" dirty="0"/>
              <a:t> very large collection of data according to some </a:t>
            </a:r>
            <a:r>
              <a:rPr lang="en-SG" dirty="0" smtClean="0"/>
              <a:t>order</a:t>
            </a:r>
          </a:p>
          <a:p>
            <a:pPr lvl="1">
              <a:buFont typeface="Wingdings" pitchFamily="2" charset="2"/>
              <a:buChar char="q"/>
            </a:pPr>
            <a:endParaRPr lang="en-SG" dirty="0" smtClean="0"/>
          </a:p>
          <a:p>
            <a:r>
              <a:rPr lang="en-SG" dirty="0">
                <a:solidFill>
                  <a:schemeClr val="tx1"/>
                </a:solidFill>
              </a:rPr>
              <a:t>We will begin with an algorithm </a:t>
            </a:r>
            <a:r>
              <a:rPr lang="en-SG" dirty="0"/>
              <a:t>(idea), </a:t>
            </a:r>
            <a:r>
              <a:rPr lang="en-SG" dirty="0" smtClean="0">
                <a:solidFill>
                  <a:schemeClr val="tx1"/>
                </a:solidFill>
              </a:rPr>
              <a:t>then show </a:t>
            </a:r>
            <a:r>
              <a:rPr lang="en-SG" dirty="0">
                <a:solidFill>
                  <a:schemeClr val="tx1"/>
                </a:solidFill>
              </a:rPr>
              <a:t>how the algorithm is transformed into a C program </a:t>
            </a:r>
            <a:r>
              <a:rPr lang="en-SG" dirty="0"/>
              <a:t>(implementation</a:t>
            </a:r>
            <a:r>
              <a:rPr lang="en-SG" dirty="0" smtClean="0"/>
              <a:t>)</a:t>
            </a:r>
            <a:r>
              <a:rPr lang="en-SG" dirty="0" smtClean="0">
                <a:solidFill>
                  <a:schemeClr val="tx1"/>
                </a:solidFill>
              </a:rPr>
              <a:t>.</a:t>
            </a:r>
            <a:endParaRPr lang="en-SG" dirty="0">
              <a:solidFill>
                <a:schemeClr val="tx1"/>
              </a:solidFill>
            </a:endParaRPr>
          </a:p>
          <a:p>
            <a:pPr lvl="1">
              <a:buFont typeface="Wingdings" pitchFamily="2" charset="2"/>
              <a:buChar char="q"/>
            </a:pPr>
            <a:r>
              <a:rPr lang="en-SG" dirty="0"/>
              <a:t>This brings back (reminds you) our very first lecture:</a:t>
            </a:r>
          </a:p>
          <a:p>
            <a:pPr marL="857250" lvl="2" indent="0">
              <a:buNone/>
            </a:pPr>
            <a:r>
              <a:rPr lang="en-SG" sz="2000" u="sng" dirty="0">
                <a:solidFill>
                  <a:srgbClr val="9933FF"/>
                </a:solidFill>
              </a:rPr>
              <a:t>the importance of beginning with an algorithm</a:t>
            </a:r>
          </a:p>
        </p:txBody>
      </p:sp>
      <p:sp>
        <p:nvSpPr>
          <p:cNvPr id="5" name="Footer Placeholder 4"/>
          <p:cNvSpPr>
            <a:spLocks noGrp="1"/>
          </p:cNvSpPr>
          <p:nvPr>
            <p:ph type="ftr" sz="quarter" idx="3"/>
          </p:nvPr>
        </p:nvSpPr>
        <p:spPr/>
        <p:txBody>
          <a:bodyPr/>
          <a:lstStyle/>
          <a:p>
            <a:r>
              <a:rPr lang="en-US" sz="1000" smtClean="0"/>
              <a:t>CS1010 Programming Methodology</a:t>
            </a:r>
            <a:endParaRPr lang="en-US" sz="1000" dirty="0" smtClean="0"/>
          </a:p>
        </p:txBody>
      </p:sp>
      <p:sp>
        <p:nvSpPr>
          <p:cNvPr id="9" name="Slide Number Placeholder 8"/>
          <p:cNvSpPr>
            <a:spLocks noGrp="1"/>
          </p:cNvSpPr>
          <p:nvPr>
            <p:ph type="sldNum" sz="quarter" idx="4"/>
          </p:nvPr>
        </p:nvSpPr>
        <p:spPr/>
        <p:txBody>
          <a:bodyPr/>
          <a:lstStyle/>
          <a:p>
            <a:pPr>
              <a:defRPr/>
            </a:pPr>
            <a:r>
              <a:rPr lang="en-US" smtClean="0"/>
              <a:t>Week10 - </a:t>
            </a:r>
            <a:fld id="{D744ECD0-9CB4-48EB-9A4D-0BCA2B3D9F75}" type="slidenum">
              <a:rPr lang="en-US" smtClean="0"/>
              <a:pPr>
                <a:defRPr/>
              </a:pPr>
              <a:t>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dissolve">
                                      <p:cBhvr>
                                        <p:cTn id="18" dur="500"/>
                                        <p:tgtEl>
                                          <p:spTgt spid="8">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dissolve">
                                      <p:cBhvr>
                                        <p:cTn id="21" dur="500"/>
                                        <p:tgtEl>
                                          <p:spTgt spid="8">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8">
                                            <p:txEl>
                                              <p:pRg st="6" end="6"/>
                                            </p:txEl>
                                          </p:spTgt>
                                        </p:tgtEl>
                                        <p:attrNameLst>
                                          <p:attrName>style.visibility</p:attrName>
                                        </p:attrNameLst>
                                      </p:cBhvr>
                                      <p:to>
                                        <p:strVal val="visible"/>
                                      </p:to>
                                    </p:set>
                                    <p:animEffect transition="in" filter="dissolve">
                                      <p:cBhvr>
                                        <p:cTn id="24"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bwMode="auto">
          <a:xfrm>
            <a:off x="457200" y="1371600"/>
            <a:ext cx="8229600" cy="83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SG" dirty="0" smtClean="0">
                <a:solidFill>
                  <a:schemeClr val="tx1"/>
                </a:solidFill>
              </a:rPr>
              <a:t>In </a:t>
            </a:r>
            <a:r>
              <a:rPr lang="en-SG" dirty="0">
                <a:solidFill>
                  <a:schemeClr val="tx1"/>
                </a:solidFill>
              </a:rPr>
              <a:t>original Selection Sort, the comparison is done using a simple relational operation:</a:t>
            </a:r>
          </a:p>
        </p:txBody>
      </p:sp>
      <p:sp>
        <p:nvSpPr>
          <p:cNvPr id="4" name="Title 3"/>
          <p:cNvSpPr>
            <a:spLocks noGrp="1"/>
          </p:cNvSpPr>
          <p:nvPr>
            <p:ph type="title"/>
          </p:nvPr>
        </p:nvSpPr>
        <p:spPr/>
        <p:txBody>
          <a:bodyPr/>
          <a:lstStyle/>
          <a:p>
            <a:r>
              <a:rPr lang="en-GB" dirty="0" smtClean="0"/>
              <a:t>Exercise #2: Points (4/5)</a:t>
            </a:r>
            <a:endParaRPr lang="en-SG" dirty="0"/>
          </a:p>
        </p:txBody>
      </p:sp>
      <p:sp>
        <p:nvSpPr>
          <p:cNvPr id="10" name="TextBox 9"/>
          <p:cNvSpPr txBox="1"/>
          <p:nvPr/>
        </p:nvSpPr>
        <p:spPr bwMode="auto">
          <a:xfrm>
            <a:off x="1669311" y="2280944"/>
            <a:ext cx="5656521" cy="1138773"/>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41338" algn="l"/>
                <a:tab pos="1073150" algn="l"/>
                <a:tab pos="1614488" algn="l"/>
                <a:tab pos="1974850" algn="l"/>
              </a:tabLst>
              <a:defRPr>
                <a:solidFill>
                  <a:schemeClr val="tx1"/>
                </a:solidFill>
                <a:latin typeface="Arial" charset="0"/>
                <a:cs typeface="Arial" charset="0"/>
              </a:defRPr>
            </a:lvl1pPr>
            <a:lvl2pPr marL="742950" indent="-285750" eaLnBrk="0" hangingPunct="0">
              <a:tabLst>
                <a:tab pos="541338" algn="l"/>
                <a:tab pos="1073150" algn="l"/>
                <a:tab pos="1614488" algn="l"/>
                <a:tab pos="1974850" algn="l"/>
              </a:tabLst>
              <a:defRPr>
                <a:solidFill>
                  <a:schemeClr val="tx1"/>
                </a:solidFill>
                <a:latin typeface="Arial" charset="0"/>
                <a:cs typeface="Arial" charset="0"/>
              </a:defRPr>
            </a:lvl2pPr>
            <a:lvl3pPr marL="1143000" indent="-228600" eaLnBrk="0" hangingPunct="0">
              <a:tabLst>
                <a:tab pos="541338" algn="l"/>
                <a:tab pos="1073150" algn="l"/>
                <a:tab pos="1614488" algn="l"/>
                <a:tab pos="1974850" algn="l"/>
              </a:tabLst>
              <a:defRPr>
                <a:solidFill>
                  <a:schemeClr val="tx1"/>
                </a:solidFill>
                <a:latin typeface="Arial" charset="0"/>
                <a:cs typeface="Arial" charset="0"/>
              </a:defRPr>
            </a:lvl3pPr>
            <a:lvl4pPr marL="1600200" indent="-228600" eaLnBrk="0" hangingPunct="0">
              <a:tabLst>
                <a:tab pos="541338" algn="l"/>
                <a:tab pos="1073150" algn="l"/>
                <a:tab pos="1614488" algn="l"/>
                <a:tab pos="1974850" algn="l"/>
              </a:tabLst>
              <a:defRPr>
                <a:solidFill>
                  <a:schemeClr val="tx1"/>
                </a:solidFill>
                <a:latin typeface="Arial" charset="0"/>
                <a:cs typeface="Arial" charset="0"/>
              </a:defRPr>
            </a:lvl4pPr>
            <a:lvl5pPr marL="2057400" indent="-228600" eaLnBrk="0" hangingPunct="0">
              <a:tabLst>
                <a:tab pos="541338" algn="l"/>
                <a:tab pos="1073150" algn="l"/>
                <a:tab pos="1614488" algn="l"/>
                <a:tab pos="19748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9pPr>
          </a:lstStyle>
          <a:p>
            <a:pPr eaLnBrk="1" hangingPunct="1">
              <a:spcBef>
                <a:spcPts val="600"/>
              </a:spcBef>
              <a:spcAft>
                <a:spcPts val="600"/>
              </a:spcAft>
            </a:pPr>
            <a:r>
              <a:rPr lang="en-SG" sz="1600" b="1" dirty="0" smtClean="0">
                <a:solidFill>
                  <a:srgbClr val="0000FF"/>
                </a:solidFill>
                <a:latin typeface="Courier New" pitchFamily="49" charset="0"/>
                <a:cs typeface="Courier New" pitchFamily="49" charset="0"/>
              </a:rPr>
              <a:t>    for</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 = start_index+</a:t>
            </a:r>
            <a:r>
              <a:rPr lang="en-SG" sz="1600" b="1" dirty="0" smtClean="0">
                <a:solidFill>
                  <a:srgbClr val="006600"/>
                </a:solidFill>
                <a:latin typeface="Courier New" pitchFamily="49" charset="0"/>
                <a:cs typeface="Courier New" pitchFamily="49" charset="0"/>
              </a:rPr>
              <a:t>1</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 &lt; size;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a:t>
            </a:r>
          </a:p>
          <a:p>
            <a:pPr eaLnBrk="1" hangingPunct="1">
              <a:spcBef>
                <a:spcPts val="600"/>
              </a:spcBef>
              <a:spcAft>
                <a:spcPts val="600"/>
              </a:spcAft>
            </a:pPr>
            <a:r>
              <a:rPr lang="en-SG" sz="1600" b="1" dirty="0" smtClean="0">
                <a:solidFill>
                  <a:srgbClr val="0000FF"/>
                </a:solidFill>
                <a:latin typeface="Courier New" pitchFamily="49" charset="0"/>
                <a:cs typeface="Courier New" pitchFamily="49" charset="0"/>
              </a:rPr>
              <a:t>        if</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arr</a:t>
            </a:r>
            <a:r>
              <a:rPr lang="en-SG" sz="1600" b="1" dirty="0" smtClean="0">
                <a:solidFill>
                  <a:srgbClr val="000000"/>
                </a:solidFill>
                <a:latin typeface="Courier New" pitchFamily="49" charset="0"/>
                <a:cs typeface="Courier New" pitchFamily="49" charset="0"/>
              </a:rPr>
              <a:t>[</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 &lt; </a:t>
            </a:r>
            <a:r>
              <a:rPr lang="en-SG" sz="1600" b="1" dirty="0" err="1" smtClean="0">
                <a:solidFill>
                  <a:srgbClr val="000000"/>
                </a:solidFill>
                <a:latin typeface="Courier New" pitchFamily="49" charset="0"/>
                <a:cs typeface="Courier New" pitchFamily="49" charset="0"/>
              </a:rPr>
              <a:t>arr</a:t>
            </a:r>
            <a:r>
              <a:rPr lang="en-SG" sz="1600" b="1" dirty="0" smtClean="0">
                <a:solidFill>
                  <a:srgbClr val="000000"/>
                </a:solidFill>
                <a:latin typeface="Courier New" pitchFamily="49" charset="0"/>
                <a:cs typeface="Courier New" pitchFamily="49" charset="0"/>
              </a:rPr>
              <a:t>[</a:t>
            </a:r>
            <a:r>
              <a:rPr lang="en-SG" sz="1600" b="1" dirty="0" err="1" smtClean="0">
                <a:solidFill>
                  <a:srgbClr val="000000"/>
                </a:solidFill>
                <a:latin typeface="Courier New" pitchFamily="49" charset="0"/>
                <a:cs typeface="Courier New" pitchFamily="49" charset="0"/>
              </a:rPr>
              <a:t>min_index</a:t>
            </a:r>
            <a:r>
              <a:rPr lang="en-SG" sz="1600" b="1" dirty="0" smtClean="0">
                <a:solidFill>
                  <a:srgbClr val="000000"/>
                </a:solidFill>
                <a:latin typeface="Courier New" pitchFamily="49" charset="0"/>
                <a:cs typeface="Courier New" pitchFamily="49" charset="0"/>
              </a:rPr>
              <a:t>]) </a:t>
            </a:r>
          </a:p>
          <a:p>
            <a:pPr eaLnBrk="1" hangingPunct="1">
              <a:spcBef>
                <a:spcPts val="600"/>
              </a:spcBef>
              <a:spcAft>
                <a:spcPts val="600"/>
              </a:spcAft>
            </a:pP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min_index</a:t>
            </a:r>
            <a:r>
              <a:rPr lang="en-SG" sz="1600" b="1" dirty="0" smtClean="0">
                <a:solidFill>
                  <a:srgbClr val="000000"/>
                </a:solidFill>
                <a:latin typeface="Courier New" pitchFamily="49" charset="0"/>
                <a:cs typeface="Courier New" pitchFamily="49" charset="0"/>
              </a:rPr>
              <a:t> =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a:t>
            </a:r>
          </a:p>
        </p:txBody>
      </p:sp>
      <p:sp>
        <p:nvSpPr>
          <p:cNvPr id="12" name="Rounded Rectangle 11"/>
          <p:cNvSpPr/>
          <p:nvPr/>
        </p:nvSpPr>
        <p:spPr bwMode="auto">
          <a:xfrm>
            <a:off x="2488543" y="2671696"/>
            <a:ext cx="3897443" cy="336001"/>
          </a:xfrm>
          <a:prstGeom prst="roundRect">
            <a:avLst/>
          </a:prstGeom>
          <a:noFill/>
          <a:ln w="28575" cap="flat" cmpd="sng" algn="ctr">
            <a:solidFill>
              <a:srgbClr val="993366"/>
            </a:solidFill>
            <a:prstDash val="solid"/>
            <a:tailEnd type="triangle"/>
          </a:ln>
          <a:effectLst/>
          <a:extLst/>
        </p:spPr>
        <p:txBody>
          <a:bodyPr rtlCol="0" anchor="ctr"/>
          <a:lstStyle/>
          <a:p>
            <a:pPr algn="ctr"/>
            <a:endParaRPr lang="en-SG">
              <a:latin typeface="Times New Roman" pitchFamily="18" charset="0"/>
            </a:endParaRPr>
          </a:p>
        </p:txBody>
      </p:sp>
      <p:sp>
        <p:nvSpPr>
          <p:cNvPr id="13" name="Content Placeholder 3"/>
          <p:cNvSpPr txBox="1">
            <a:spLocks/>
          </p:cNvSpPr>
          <p:nvPr/>
        </p:nvSpPr>
        <p:spPr bwMode="auto">
          <a:xfrm>
            <a:off x="460738" y="3512371"/>
            <a:ext cx="8229600" cy="12003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SG" dirty="0">
                <a:solidFill>
                  <a:schemeClr val="tx1"/>
                </a:solidFill>
              </a:rPr>
              <a:t>The simple relational operation above would have to be replaced by a more complex one. Or you could </a:t>
            </a:r>
            <a:r>
              <a:rPr lang="en-SG" dirty="0" smtClean="0">
                <a:solidFill>
                  <a:schemeClr val="tx1"/>
                </a:solidFill>
              </a:rPr>
              <a:t>write another </a:t>
            </a:r>
            <a:r>
              <a:rPr lang="en-SG" dirty="0">
                <a:solidFill>
                  <a:schemeClr val="tx1"/>
                </a:solidFill>
              </a:rPr>
              <a:t>function to do comparison.</a:t>
            </a:r>
          </a:p>
        </p:txBody>
      </p:sp>
      <p:sp>
        <p:nvSpPr>
          <p:cNvPr id="9" name="TextBox 8"/>
          <p:cNvSpPr txBox="1"/>
          <p:nvPr/>
        </p:nvSpPr>
        <p:spPr bwMode="auto">
          <a:xfrm>
            <a:off x="1151783" y="4793766"/>
            <a:ext cx="7375529" cy="1508105"/>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41338" algn="l"/>
                <a:tab pos="1073150" algn="l"/>
                <a:tab pos="1614488" algn="l"/>
                <a:tab pos="1974850" algn="l"/>
              </a:tabLst>
              <a:defRPr>
                <a:solidFill>
                  <a:schemeClr val="tx1"/>
                </a:solidFill>
                <a:latin typeface="Arial" charset="0"/>
                <a:cs typeface="Arial" charset="0"/>
              </a:defRPr>
            </a:lvl1pPr>
            <a:lvl2pPr marL="742950" indent="-285750" eaLnBrk="0" hangingPunct="0">
              <a:tabLst>
                <a:tab pos="541338" algn="l"/>
                <a:tab pos="1073150" algn="l"/>
                <a:tab pos="1614488" algn="l"/>
                <a:tab pos="1974850" algn="l"/>
              </a:tabLst>
              <a:defRPr>
                <a:solidFill>
                  <a:schemeClr val="tx1"/>
                </a:solidFill>
                <a:latin typeface="Arial" charset="0"/>
                <a:cs typeface="Arial" charset="0"/>
              </a:defRPr>
            </a:lvl2pPr>
            <a:lvl3pPr marL="1143000" indent="-228600" eaLnBrk="0" hangingPunct="0">
              <a:tabLst>
                <a:tab pos="541338" algn="l"/>
                <a:tab pos="1073150" algn="l"/>
                <a:tab pos="1614488" algn="l"/>
                <a:tab pos="1974850" algn="l"/>
              </a:tabLst>
              <a:defRPr>
                <a:solidFill>
                  <a:schemeClr val="tx1"/>
                </a:solidFill>
                <a:latin typeface="Arial" charset="0"/>
                <a:cs typeface="Arial" charset="0"/>
              </a:defRPr>
            </a:lvl3pPr>
            <a:lvl4pPr marL="1600200" indent="-228600" eaLnBrk="0" hangingPunct="0">
              <a:tabLst>
                <a:tab pos="541338" algn="l"/>
                <a:tab pos="1073150" algn="l"/>
                <a:tab pos="1614488" algn="l"/>
                <a:tab pos="1974850" algn="l"/>
              </a:tabLst>
              <a:defRPr>
                <a:solidFill>
                  <a:schemeClr val="tx1"/>
                </a:solidFill>
                <a:latin typeface="Arial" charset="0"/>
                <a:cs typeface="Arial" charset="0"/>
              </a:defRPr>
            </a:lvl4pPr>
            <a:lvl5pPr marL="2057400" indent="-228600" eaLnBrk="0" hangingPunct="0">
              <a:tabLst>
                <a:tab pos="541338" algn="l"/>
                <a:tab pos="1073150" algn="l"/>
                <a:tab pos="1614488" algn="l"/>
                <a:tab pos="19748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9pPr>
          </a:lstStyle>
          <a:p>
            <a:pPr eaLnBrk="1" hangingPunct="1">
              <a:spcBef>
                <a:spcPts val="600"/>
              </a:spcBef>
              <a:spcAft>
                <a:spcPts val="600"/>
              </a:spcAft>
            </a:pPr>
            <a:r>
              <a:rPr lang="en-SG" sz="1600" b="1" dirty="0" smtClean="0">
                <a:solidFill>
                  <a:srgbClr val="0000FF"/>
                </a:solidFill>
                <a:latin typeface="Courier New" pitchFamily="49" charset="0"/>
                <a:cs typeface="Courier New" pitchFamily="49" charset="0"/>
              </a:rPr>
              <a:t>    for</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 = start_index+</a:t>
            </a:r>
            <a:r>
              <a:rPr lang="en-SG" sz="1600" b="1" dirty="0" smtClean="0">
                <a:solidFill>
                  <a:srgbClr val="006600"/>
                </a:solidFill>
                <a:latin typeface="Courier New" pitchFamily="49" charset="0"/>
                <a:cs typeface="Courier New" pitchFamily="49" charset="0"/>
              </a:rPr>
              <a:t>1</a:t>
            </a: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 &lt; size;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a:t>
            </a:r>
          </a:p>
          <a:p>
            <a:pPr eaLnBrk="1" hangingPunct="1">
              <a:spcBef>
                <a:spcPts val="600"/>
              </a:spcBef>
              <a:spcAft>
                <a:spcPts val="600"/>
              </a:spcAft>
            </a:pPr>
            <a:r>
              <a:rPr lang="en-SG" sz="1600" b="1" dirty="0" smtClean="0">
                <a:solidFill>
                  <a:srgbClr val="0000FF"/>
                </a:solidFill>
                <a:latin typeface="Courier New" pitchFamily="49" charset="0"/>
                <a:cs typeface="Courier New" pitchFamily="49" charset="0"/>
              </a:rPr>
              <a:t>        if</a:t>
            </a:r>
            <a:r>
              <a:rPr lang="en-SG" sz="1600" b="1" dirty="0" smtClean="0">
                <a:solidFill>
                  <a:srgbClr val="000000"/>
                </a:solidFill>
                <a:latin typeface="Courier New" pitchFamily="49" charset="0"/>
                <a:cs typeface="Courier New" pitchFamily="49" charset="0"/>
              </a:rPr>
              <a:t> </a:t>
            </a:r>
            <a:r>
              <a:rPr lang="en-SG" sz="4000" b="1" dirty="0" smtClean="0">
                <a:solidFill>
                  <a:srgbClr val="000000"/>
                </a:solidFill>
                <a:latin typeface="Courier New" pitchFamily="49" charset="0"/>
                <a:cs typeface="Courier New" pitchFamily="49" charset="0"/>
              </a:rPr>
              <a:t>(</a:t>
            </a:r>
            <a:r>
              <a:rPr lang="en-SG" sz="1600" b="1" dirty="0" smtClean="0">
                <a:solidFill>
                  <a:srgbClr val="000000"/>
                </a:solidFill>
                <a:latin typeface="Courier New" pitchFamily="49" charset="0"/>
                <a:cs typeface="Courier New" pitchFamily="49" charset="0"/>
              </a:rPr>
              <a:t>					           </a:t>
            </a:r>
            <a:r>
              <a:rPr lang="en-SG" sz="4000" b="1" dirty="0" smtClean="0">
                <a:solidFill>
                  <a:srgbClr val="000000"/>
                </a:solidFill>
                <a:latin typeface="Courier New" pitchFamily="49" charset="0"/>
                <a:cs typeface="Courier New" pitchFamily="49" charset="0"/>
              </a:rPr>
              <a:t>)</a:t>
            </a:r>
            <a:endParaRPr lang="en-SG" sz="1600" b="1" dirty="0" smtClean="0">
              <a:solidFill>
                <a:srgbClr val="000000"/>
              </a:solidFill>
              <a:latin typeface="Courier New" pitchFamily="49" charset="0"/>
              <a:cs typeface="Courier New" pitchFamily="49" charset="0"/>
            </a:endParaRPr>
          </a:p>
          <a:p>
            <a:pPr eaLnBrk="1" hangingPunct="1">
              <a:spcBef>
                <a:spcPts val="600"/>
              </a:spcBef>
              <a:spcAft>
                <a:spcPts val="600"/>
              </a:spcAft>
            </a:pP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min_index</a:t>
            </a:r>
            <a:r>
              <a:rPr lang="en-SG" sz="1600" b="1" dirty="0" smtClean="0">
                <a:solidFill>
                  <a:srgbClr val="000000"/>
                </a:solidFill>
                <a:latin typeface="Courier New" pitchFamily="49" charset="0"/>
                <a:cs typeface="Courier New" pitchFamily="49" charset="0"/>
              </a:rPr>
              <a:t> = </a:t>
            </a:r>
            <a:r>
              <a:rPr lang="en-SG" sz="1600" b="1" dirty="0" err="1" smtClean="0">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a:t>
            </a:r>
          </a:p>
        </p:txBody>
      </p:sp>
      <p:sp>
        <p:nvSpPr>
          <p:cNvPr id="11" name="Rounded Rectangle 10"/>
          <p:cNvSpPr/>
          <p:nvPr/>
        </p:nvSpPr>
        <p:spPr bwMode="auto">
          <a:xfrm>
            <a:off x="2083983" y="5252486"/>
            <a:ext cx="6262575" cy="681716"/>
          </a:xfrm>
          <a:prstGeom prst="roundRect">
            <a:avLst/>
          </a:prstGeom>
          <a:noFill/>
          <a:ln w="28575" cap="flat" cmpd="sng" algn="ctr">
            <a:solidFill>
              <a:srgbClr val="993366"/>
            </a:solidFill>
            <a:prstDash val="solid"/>
            <a:tailEnd type="triangle"/>
          </a:ln>
          <a:effectLst/>
          <a:extLst/>
        </p:spPr>
        <p:txBody>
          <a:bodyPr rtlCol="0" anchor="ctr"/>
          <a:lstStyle/>
          <a:p>
            <a:pPr algn="ctr"/>
            <a:endParaRPr lang="en-SG">
              <a:latin typeface="Times New Roman" pitchFamily="18" charset="0"/>
            </a:endParaRPr>
          </a:p>
        </p:txBody>
      </p:sp>
      <p:sp>
        <p:nvSpPr>
          <p:cNvPr id="14" name="Footer Placeholder 13"/>
          <p:cNvSpPr>
            <a:spLocks noGrp="1"/>
          </p:cNvSpPr>
          <p:nvPr>
            <p:ph type="ftr" sz="quarter" idx="3"/>
          </p:nvPr>
        </p:nvSpPr>
        <p:spPr/>
        <p:txBody>
          <a:bodyPr/>
          <a:lstStyle/>
          <a:p>
            <a:r>
              <a:rPr lang="en-US" sz="1000" smtClean="0"/>
              <a:t>CS1010 Programming Methodology</a:t>
            </a:r>
            <a:endParaRPr lang="en-US" sz="1000" dirty="0" smtClean="0"/>
          </a:p>
        </p:txBody>
      </p:sp>
      <p:sp>
        <p:nvSpPr>
          <p:cNvPr id="15" name="Slide Number Placeholder 14"/>
          <p:cNvSpPr>
            <a:spLocks noGrp="1"/>
          </p:cNvSpPr>
          <p:nvPr>
            <p:ph type="sldNum" sz="quarter" idx="4"/>
          </p:nvPr>
        </p:nvSpPr>
        <p:spPr/>
        <p:txBody>
          <a:bodyPr/>
          <a:lstStyle/>
          <a:p>
            <a:pPr>
              <a:defRPr/>
            </a:pPr>
            <a:r>
              <a:rPr lang="en-US" smtClean="0"/>
              <a:t>Week10 - </a:t>
            </a:r>
            <a:fld id="{D744ECD0-9CB4-48EB-9A4D-0BCA2B3D9F75}" type="slidenum">
              <a:rPr lang="en-US" smtClean="0"/>
              <a:pPr>
                <a:defRPr/>
              </a:pPr>
              <a:t>30</a:t>
            </a:fld>
            <a:endParaRPr lang="en-US" dirty="0"/>
          </a:p>
        </p:txBody>
      </p:sp>
      <p:sp>
        <p:nvSpPr>
          <p:cNvPr id="16" name="Rectangle 15"/>
          <p:cNvSpPr>
            <a:spLocks noChangeArrowheads="1"/>
          </p:cNvSpPr>
          <p:nvPr/>
        </p:nvSpPr>
        <p:spPr bwMode="auto">
          <a:xfrm>
            <a:off x="2775777" y="5253729"/>
            <a:ext cx="52453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p>
            <a:pPr>
              <a:tabLst>
                <a:tab pos="334963" algn="l"/>
              </a:tabLst>
            </a:pPr>
            <a:r>
              <a:rPr lang="en-GB" sz="1600" b="1" dirty="0" smtClean="0">
                <a:latin typeface="Courier New" pitchFamily="49" charset="0"/>
              </a:rPr>
              <a:t> x[</a:t>
            </a:r>
            <a:r>
              <a:rPr lang="en-GB" sz="1600" b="1" dirty="0" err="1" smtClean="0">
                <a:latin typeface="Courier New" pitchFamily="49" charset="0"/>
              </a:rPr>
              <a:t>i</a:t>
            </a:r>
            <a:r>
              <a:rPr lang="en-GB" sz="1600" b="1" dirty="0" smtClean="0">
                <a:latin typeface="Courier New" pitchFamily="49" charset="0"/>
              </a:rPr>
              <a:t>]&lt;x[</a:t>
            </a:r>
            <a:r>
              <a:rPr lang="en-GB" sz="1600" b="1" dirty="0" err="1" smtClean="0">
                <a:latin typeface="Courier New" pitchFamily="49" charset="0"/>
              </a:rPr>
              <a:t>min_index</a:t>
            </a:r>
            <a:r>
              <a:rPr lang="en-GB" sz="1600" b="1" dirty="0">
                <a:latin typeface="Courier New" pitchFamily="49" charset="0"/>
              </a:rPr>
              <a:t>] || </a:t>
            </a:r>
            <a:endParaRPr lang="en-GB" sz="4000" b="1" dirty="0">
              <a:solidFill>
                <a:srgbClr val="000000"/>
              </a:solidFill>
              <a:latin typeface="Courier New" pitchFamily="49" charset="0"/>
              <a:cs typeface="Courier New" pitchFamily="49" charset="0"/>
            </a:endParaRPr>
          </a:p>
          <a:p>
            <a:pPr>
              <a:tabLst>
                <a:tab pos="334963" algn="l"/>
              </a:tabLst>
            </a:pPr>
            <a:r>
              <a:rPr lang="en-GB" sz="1600" b="1" dirty="0" smtClean="0">
                <a:latin typeface="Courier New" pitchFamily="49" charset="0"/>
              </a:rPr>
              <a:t>(x[</a:t>
            </a:r>
            <a:r>
              <a:rPr lang="en-GB" sz="1600" b="1" dirty="0" err="1" smtClean="0">
                <a:latin typeface="Courier New" pitchFamily="49" charset="0"/>
              </a:rPr>
              <a:t>i</a:t>
            </a:r>
            <a:r>
              <a:rPr lang="en-GB" sz="1600" b="1" dirty="0" smtClean="0">
                <a:latin typeface="Courier New" pitchFamily="49" charset="0"/>
              </a:rPr>
              <a:t>]==x[</a:t>
            </a:r>
            <a:r>
              <a:rPr lang="en-GB" sz="1600" b="1" dirty="0" err="1" smtClean="0">
                <a:latin typeface="Courier New" pitchFamily="49" charset="0"/>
              </a:rPr>
              <a:t>min_index</a:t>
            </a:r>
            <a:r>
              <a:rPr lang="en-GB" sz="1600" b="1" dirty="0">
                <a:latin typeface="Courier New" pitchFamily="49" charset="0"/>
              </a:rPr>
              <a:t>] </a:t>
            </a:r>
            <a:r>
              <a:rPr lang="en-GB" sz="1600" b="1" dirty="0" smtClean="0">
                <a:latin typeface="Courier New" pitchFamily="49" charset="0"/>
              </a:rPr>
              <a:t>&amp;&amp; y[</a:t>
            </a:r>
            <a:r>
              <a:rPr lang="en-GB" sz="1600" b="1" dirty="0" err="1" smtClean="0">
                <a:latin typeface="Courier New" pitchFamily="49" charset="0"/>
              </a:rPr>
              <a:t>i</a:t>
            </a:r>
            <a:r>
              <a:rPr lang="en-GB" sz="1600" b="1" dirty="0" smtClean="0">
                <a:latin typeface="Courier New" pitchFamily="49" charset="0"/>
              </a:rPr>
              <a:t>]&lt;y[</a:t>
            </a:r>
            <a:r>
              <a:rPr lang="en-GB" sz="1600" b="1" dirty="0" err="1" smtClean="0">
                <a:latin typeface="Courier New" pitchFamily="49" charset="0"/>
              </a:rPr>
              <a:t>min_index</a:t>
            </a:r>
            <a:r>
              <a:rPr lang="en-GB" sz="1600" b="1" dirty="0" smtClean="0">
                <a:latin typeface="Courier New" pitchFamily="49" charset="0"/>
              </a:rPr>
              <a:t>])</a:t>
            </a:r>
            <a:endParaRPr lang="en-US" altLang="zh-CN" sz="1600" dirty="0">
              <a:latin typeface="Courier New" pitchFamily="49" charset="0"/>
            </a:endParaRPr>
          </a:p>
        </p:txBody>
      </p:sp>
    </p:spTree>
    <p:extLst>
      <p:ext uri="{BB962C8B-B14F-4D97-AF65-F5344CB8AC3E}">
        <p14:creationId xmlns:p14="http://schemas.microsoft.com/office/powerpoint/2010/main" val="12666782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dissolv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bwMode="auto">
          <a:xfrm>
            <a:off x="457200" y="1371600"/>
            <a:ext cx="8229600" cy="20159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SG" sz="2000" dirty="0">
                <a:solidFill>
                  <a:schemeClr val="tx1"/>
                </a:solidFill>
              </a:rPr>
              <a:t>After sorting the points, imagine that you trace the points in their order in the sorted array. Write a function </a:t>
            </a:r>
            <a:r>
              <a:rPr lang="en-SG" sz="2000" dirty="0" err="1" smtClean="0">
                <a:solidFill>
                  <a:srgbClr val="FF0000"/>
                </a:solidFill>
              </a:rPr>
              <a:t>traceLines</a:t>
            </a:r>
            <a:r>
              <a:rPr lang="en-SG" sz="2000" dirty="0" smtClean="0">
                <a:solidFill>
                  <a:srgbClr val="FF0000"/>
                </a:solidFill>
              </a:rPr>
              <a:t> </a:t>
            </a:r>
            <a:r>
              <a:rPr lang="en-SG" sz="2000" dirty="0">
                <a:solidFill>
                  <a:schemeClr val="tx1"/>
                </a:solidFill>
              </a:rPr>
              <a:t>to compute the sum of the lengths of those lines that are horizontal or vertical. </a:t>
            </a:r>
          </a:p>
          <a:p>
            <a:pPr>
              <a:spcBef>
                <a:spcPts val="600"/>
              </a:spcBef>
            </a:pPr>
            <a:r>
              <a:rPr lang="en-SG" sz="2000" dirty="0">
                <a:solidFill>
                  <a:schemeClr val="tx1"/>
                </a:solidFill>
              </a:rPr>
              <a:t>For example, after sorting, here are the points: (1,2), (1,3), (2,1), (2,4), (3,2), (3,3), (3,4), (5,3), (5,6), (6,2), (6,5), (7,2), (10,4), (11,4), (12,2). The vertical and horizontal lines are marked in </a:t>
            </a:r>
            <a:r>
              <a:rPr lang="en-SG" sz="2000" dirty="0">
                <a:solidFill>
                  <a:srgbClr val="006600"/>
                </a:solidFill>
              </a:rPr>
              <a:t>green</a:t>
            </a:r>
            <a:r>
              <a:rPr lang="en-SG" sz="2000" dirty="0">
                <a:solidFill>
                  <a:schemeClr val="tx1"/>
                </a:solidFill>
              </a:rPr>
              <a:t>.</a:t>
            </a:r>
          </a:p>
        </p:txBody>
      </p:sp>
      <p:sp>
        <p:nvSpPr>
          <p:cNvPr id="4" name="Title 3"/>
          <p:cNvSpPr>
            <a:spLocks noGrp="1"/>
          </p:cNvSpPr>
          <p:nvPr>
            <p:ph type="title"/>
          </p:nvPr>
        </p:nvSpPr>
        <p:spPr/>
        <p:txBody>
          <a:bodyPr/>
          <a:lstStyle/>
          <a:p>
            <a:r>
              <a:rPr lang="en-GB" dirty="0" smtClean="0"/>
              <a:t>Exercise #2: Points (5/5)</a:t>
            </a:r>
            <a:endParaRPr lang="en-SG" dirty="0"/>
          </a:p>
        </p:txBody>
      </p:sp>
      <p:grpSp>
        <p:nvGrpSpPr>
          <p:cNvPr id="14" name="Group 13"/>
          <p:cNvGrpSpPr/>
          <p:nvPr/>
        </p:nvGrpSpPr>
        <p:grpSpPr>
          <a:xfrm>
            <a:off x="685789" y="3586923"/>
            <a:ext cx="5236038" cy="2535112"/>
            <a:chOff x="685789" y="3586923"/>
            <a:chExt cx="5236038" cy="2535112"/>
          </a:xfrm>
        </p:grpSpPr>
        <p:grpSp>
          <p:nvGrpSpPr>
            <p:cNvPr id="15" name="Group 14"/>
            <p:cNvGrpSpPr/>
            <p:nvPr/>
          </p:nvGrpSpPr>
          <p:grpSpPr>
            <a:xfrm>
              <a:off x="859963" y="3738150"/>
              <a:ext cx="4550238" cy="2019297"/>
              <a:chOff x="4996543" y="3690258"/>
              <a:chExt cx="4550238" cy="2019297"/>
            </a:xfrm>
          </p:grpSpPr>
          <p:sp>
            <p:nvSpPr>
              <p:cNvPr id="35" name="Rectangle 34"/>
              <p:cNvSpPr/>
              <p:nvPr/>
            </p:nvSpPr>
            <p:spPr bwMode="auto">
              <a:xfrm>
                <a:off x="5410201" y="3690258"/>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36" name="Rectangle 35"/>
              <p:cNvSpPr/>
              <p:nvPr/>
            </p:nvSpPr>
            <p:spPr bwMode="auto">
              <a:xfrm>
                <a:off x="4996543" y="3690258"/>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37" name="Rectangle 36"/>
              <p:cNvSpPr/>
              <p:nvPr/>
            </p:nvSpPr>
            <p:spPr bwMode="auto">
              <a:xfrm>
                <a:off x="6237517" y="3690258"/>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38" name="Rectangle 37"/>
              <p:cNvSpPr/>
              <p:nvPr/>
            </p:nvSpPr>
            <p:spPr bwMode="auto">
              <a:xfrm>
                <a:off x="5823859" y="3690258"/>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39" name="Rectangle 38"/>
              <p:cNvSpPr/>
              <p:nvPr/>
            </p:nvSpPr>
            <p:spPr bwMode="auto">
              <a:xfrm>
                <a:off x="7064833" y="3690258"/>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40" name="Rectangle 39"/>
              <p:cNvSpPr/>
              <p:nvPr/>
            </p:nvSpPr>
            <p:spPr bwMode="auto">
              <a:xfrm>
                <a:off x="6651175" y="3690258"/>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41" name="Rectangle 40"/>
              <p:cNvSpPr/>
              <p:nvPr/>
            </p:nvSpPr>
            <p:spPr bwMode="auto">
              <a:xfrm>
                <a:off x="7892149" y="3690258"/>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42" name="Rectangle 41"/>
              <p:cNvSpPr/>
              <p:nvPr/>
            </p:nvSpPr>
            <p:spPr bwMode="auto">
              <a:xfrm>
                <a:off x="7478491" y="3690258"/>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43" name="Rectangle 42"/>
              <p:cNvSpPr/>
              <p:nvPr/>
            </p:nvSpPr>
            <p:spPr bwMode="auto">
              <a:xfrm>
                <a:off x="8719465" y="3690258"/>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44" name="Rectangle 43"/>
              <p:cNvSpPr/>
              <p:nvPr/>
            </p:nvSpPr>
            <p:spPr bwMode="auto">
              <a:xfrm>
                <a:off x="8305807" y="3690258"/>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45" name="Rectangle 44"/>
              <p:cNvSpPr/>
              <p:nvPr/>
            </p:nvSpPr>
            <p:spPr bwMode="auto">
              <a:xfrm>
                <a:off x="9133123" y="3690258"/>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46" name="Rectangle 45"/>
              <p:cNvSpPr/>
              <p:nvPr/>
            </p:nvSpPr>
            <p:spPr bwMode="auto">
              <a:xfrm>
                <a:off x="5410201" y="4093029"/>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47" name="Rectangle 46"/>
              <p:cNvSpPr/>
              <p:nvPr/>
            </p:nvSpPr>
            <p:spPr bwMode="auto">
              <a:xfrm>
                <a:off x="4996543" y="4093029"/>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48" name="Rectangle 47"/>
              <p:cNvSpPr/>
              <p:nvPr/>
            </p:nvSpPr>
            <p:spPr bwMode="auto">
              <a:xfrm>
                <a:off x="6237517" y="4093029"/>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49" name="Rectangle 48"/>
              <p:cNvSpPr/>
              <p:nvPr/>
            </p:nvSpPr>
            <p:spPr bwMode="auto">
              <a:xfrm>
                <a:off x="5823859" y="4093029"/>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50" name="Rectangle 49"/>
              <p:cNvSpPr/>
              <p:nvPr/>
            </p:nvSpPr>
            <p:spPr bwMode="auto">
              <a:xfrm>
                <a:off x="7064833" y="4093029"/>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51" name="Rectangle 50"/>
              <p:cNvSpPr/>
              <p:nvPr/>
            </p:nvSpPr>
            <p:spPr bwMode="auto">
              <a:xfrm>
                <a:off x="6651175" y="4093029"/>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52" name="Rectangle 51"/>
              <p:cNvSpPr/>
              <p:nvPr/>
            </p:nvSpPr>
            <p:spPr bwMode="auto">
              <a:xfrm>
                <a:off x="7892149" y="4093029"/>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53" name="Rectangle 52"/>
              <p:cNvSpPr/>
              <p:nvPr/>
            </p:nvSpPr>
            <p:spPr bwMode="auto">
              <a:xfrm>
                <a:off x="7478491" y="4093029"/>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54" name="Rectangle 53"/>
              <p:cNvSpPr/>
              <p:nvPr/>
            </p:nvSpPr>
            <p:spPr bwMode="auto">
              <a:xfrm>
                <a:off x="8719465" y="4093029"/>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55" name="Rectangle 54"/>
              <p:cNvSpPr/>
              <p:nvPr/>
            </p:nvSpPr>
            <p:spPr bwMode="auto">
              <a:xfrm>
                <a:off x="8305807" y="4093029"/>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56" name="Rectangle 55"/>
              <p:cNvSpPr/>
              <p:nvPr/>
            </p:nvSpPr>
            <p:spPr bwMode="auto">
              <a:xfrm>
                <a:off x="9133123" y="4093029"/>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57" name="Rectangle 56"/>
              <p:cNvSpPr/>
              <p:nvPr/>
            </p:nvSpPr>
            <p:spPr bwMode="auto">
              <a:xfrm>
                <a:off x="5410201" y="4495800"/>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58" name="Rectangle 57"/>
              <p:cNvSpPr/>
              <p:nvPr/>
            </p:nvSpPr>
            <p:spPr bwMode="auto">
              <a:xfrm>
                <a:off x="4996543" y="4495800"/>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59" name="Rectangle 58"/>
              <p:cNvSpPr/>
              <p:nvPr/>
            </p:nvSpPr>
            <p:spPr bwMode="auto">
              <a:xfrm>
                <a:off x="6237517" y="4495800"/>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60" name="Rectangle 59"/>
              <p:cNvSpPr/>
              <p:nvPr/>
            </p:nvSpPr>
            <p:spPr bwMode="auto">
              <a:xfrm>
                <a:off x="5823859" y="4495800"/>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61" name="Rectangle 60"/>
              <p:cNvSpPr/>
              <p:nvPr/>
            </p:nvSpPr>
            <p:spPr bwMode="auto">
              <a:xfrm>
                <a:off x="7064833" y="4495800"/>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62" name="Rectangle 61"/>
              <p:cNvSpPr/>
              <p:nvPr/>
            </p:nvSpPr>
            <p:spPr bwMode="auto">
              <a:xfrm>
                <a:off x="6651175" y="4495800"/>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63" name="Rectangle 62"/>
              <p:cNvSpPr/>
              <p:nvPr/>
            </p:nvSpPr>
            <p:spPr bwMode="auto">
              <a:xfrm>
                <a:off x="7892149" y="4495800"/>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64" name="Rectangle 63"/>
              <p:cNvSpPr/>
              <p:nvPr/>
            </p:nvSpPr>
            <p:spPr bwMode="auto">
              <a:xfrm>
                <a:off x="7478491" y="4495800"/>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65" name="Rectangle 64"/>
              <p:cNvSpPr/>
              <p:nvPr/>
            </p:nvSpPr>
            <p:spPr bwMode="auto">
              <a:xfrm>
                <a:off x="8719465" y="4495800"/>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66" name="Rectangle 65"/>
              <p:cNvSpPr/>
              <p:nvPr/>
            </p:nvSpPr>
            <p:spPr bwMode="auto">
              <a:xfrm>
                <a:off x="8305807" y="4495800"/>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67" name="Rectangle 66"/>
              <p:cNvSpPr/>
              <p:nvPr/>
            </p:nvSpPr>
            <p:spPr bwMode="auto">
              <a:xfrm>
                <a:off x="9133123" y="4495800"/>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68" name="Rectangle 67"/>
              <p:cNvSpPr/>
              <p:nvPr/>
            </p:nvSpPr>
            <p:spPr bwMode="auto">
              <a:xfrm>
                <a:off x="5410201" y="4904013"/>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69" name="Rectangle 68"/>
              <p:cNvSpPr/>
              <p:nvPr/>
            </p:nvSpPr>
            <p:spPr bwMode="auto">
              <a:xfrm>
                <a:off x="4996543" y="4904013"/>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70" name="Rectangle 69"/>
              <p:cNvSpPr/>
              <p:nvPr/>
            </p:nvSpPr>
            <p:spPr bwMode="auto">
              <a:xfrm>
                <a:off x="6237517" y="4904013"/>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71" name="Rectangle 70"/>
              <p:cNvSpPr/>
              <p:nvPr/>
            </p:nvSpPr>
            <p:spPr bwMode="auto">
              <a:xfrm>
                <a:off x="5823859" y="4904013"/>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72" name="Rectangle 71"/>
              <p:cNvSpPr/>
              <p:nvPr/>
            </p:nvSpPr>
            <p:spPr bwMode="auto">
              <a:xfrm>
                <a:off x="7064833" y="4904013"/>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73" name="Rectangle 72"/>
              <p:cNvSpPr/>
              <p:nvPr/>
            </p:nvSpPr>
            <p:spPr bwMode="auto">
              <a:xfrm>
                <a:off x="6651175" y="4904013"/>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74" name="Rectangle 73"/>
              <p:cNvSpPr/>
              <p:nvPr/>
            </p:nvSpPr>
            <p:spPr bwMode="auto">
              <a:xfrm>
                <a:off x="7892149" y="4904013"/>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75" name="Rectangle 74"/>
              <p:cNvSpPr/>
              <p:nvPr/>
            </p:nvSpPr>
            <p:spPr bwMode="auto">
              <a:xfrm>
                <a:off x="7478491" y="4904013"/>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76" name="Rectangle 75"/>
              <p:cNvSpPr/>
              <p:nvPr/>
            </p:nvSpPr>
            <p:spPr bwMode="auto">
              <a:xfrm>
                <a:off x="8719465" y="4904013"/>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77" name="Rectangle 76"/>
              <p:cNvSpPr/>
              <p:nvPr/>
            </p:nvSpPr>
            <p:spPr bwMode="auto">
              <a:xfrm>
                <a:off x="8305807" y="4904013"/>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78" name="Rectangle 77"/>
              <p:cNvSpPr/>
              <p:nvPr/>
            </p:nvSpPr>
            <p:spPr bwMode="auto">
              <a:xfrm>
                <a:off x="9133123" y="4904013"/>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79" name="Rectangle 78"/>
              <p:cNvSpPr/>
              <p:nvPr/>
            </p:nvSpPr>
            <p:spPr bwMode="auto">
              <a:xfrm>
                <a:off x="5410201" y="5306784"/>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80" name="Rectangle 79"/>
              <p:cNvSpPr/>
              <p:nvPr/>
            </p:nvSpPr>
            <p:spPr bwMode="auto">
              <a:xfrm>
                <a:off x="4996543" y="5306784"/>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81" name="Rectangle 80"/>
              <p:cNvSpPr/>
              <p:nvPr/>
            </p:nvSpPr>
            <p:spPr bwMode="auto">
              <a:xfrm>
                <a:off x="6237517" y="5306784"/>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82" name="Rectangle 81"/>
              <p:cNvSpPr/>
              <p:nvPr/>
            </p:nvSpPr>
            <p:spPr bwMode="auto">
              <a:xfrm>
                <a:off x="5823859" y="5306784"/>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83" name="Rectangle 82"/>
              <p:cNvSpPr/>
              <p:nvPr/>
            </p:nvSpPr>
            <p:spPr bwMode="auto">
              <a:xfrm>
                <a:off x="7064833" y="5306784"/>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84" name="Rectangle 83"/>
              <p:cNvSpPr/>
              <p:nvPr/>
            </p:nvSpPr>
            <p:spPr bwMode="auto">
              <a:xfrm>
                <a:off x="6651175" y="5306784"/>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85" name="Rectangle 84"/>
              <p:cNvSpPr/>
              <p:nvPr/>
            </p:nvSpPr>
            <p:spPr bwMode="auto">
              <a:xfrm>
                <a:off x="7892149" y="5306784"/>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86" name="Rectangle 85"/>
              <p:cNvSpPr/>
              <p:nvPr/>
            </p:nvSpPr>
            <p:spPr bwMode="auto">
              <a:xfrm>
                <a:off x="7478491" y="5306784"/>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87" name="Rectangle 86"/>
              <p:cNvSpPr/>
              <p:nvPr/>
            </p:nvSpPr>
            <p:spPr bwMode="auto">
              <a:xfrm>
                <a:off x="8719465" y="5306784"/>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88" name="Rectangle 87"/>
              <p:cNvSpPr/>
              <p:nvPr/>
            </p:nvSpPr>
            <p:spPr bwMode="auto">
              <a:xfrm>
                <a:off x="8305807" y="5306784"/>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sp>
            <p:nvSpPr>
              <p:cNvPr id="89" name="Rectangle 88"/>
              <p:cNvSpPr/>
              <p:nvPr/>
            </p:nvSpPr>
            <p:spPr bwMode="auto">
              <a:xfrm>
                <a:off x="9133123" y="5306784"/>
                <a:ext cx="413658" cy="402771"/>
              </a:xfrm>
              <a:prstGeom prst="rect">
                <a:avLst/>
              </a:prstGeom>
              <a:noFill/>
              <a:ln w="12700" cap="flat" cmpd="sng" algn="ctr">
                <a:solidFill>
                  <a:srgbClr val="800000"/>
                </a:solidFill>
                <a:prstDash val="solid"/>
                <a:tailEnd type="triangle"/>
              </a:ln>
              <a:effectLst/>
              <a:extLst/>
            </p:spPr>
            <p:txBody>
              <a:bodyPr rtlCol="0" anchor="ctr"/>
              <a:lstStyle/>
              <a:p>
                <a:pPr algn="ctr"/>
                <a:endParaRPr lang="en-SG">
                  <a:latin typeface="Times New Roman" pitchFamily="18" charset="0"/>
                </a:endParaRPr>
              </a:p>
            </p:txBody>
          </p:sp>
        </p:grpSp>
        <p:grpSp>
          <p:nvGrpSpPr>
            <p:cNvPr id="16" name="Group 15"/>
            <p:cNvGrpSpPr/>
            <p:nvPr/>
          </p:nvGrpSpPr>
          <p:grpSpPr>
            <a:xfrm>
              <a:off x="685789" y="3586923"/>
              <a:ext cx="5236038" cy="2535112"/>
              <a:chOff x="685789" y="3586923"/>
              <a:chExt cx="5236038" cy="2535112"/>
            </a:xfrm>
          </p:grpSpPr>
          <p:sp>
            <p:nvSpPr>
              <p:cNvPr id="17" name="TextBox 16"/>
              <p:cNvSpPr txBox="1"/>
              <p:nvPr/>
            </p:nvSpPr>
            <p:spPr>
              <a:xfrm>
                <a:off x="685789" y="5752703"/>
                <a:ext cx="457200" cy="369332"/>
              </a:xfrm>
              <a:prstGeom prst="rect">
                <a:avLst/>
              </a:prstGeom>
              <a:noFill/>
            </p:spPr>
            <p:txBody>
              <a:bodyPr wrap="square" rtlCol="0">
                <a:spAutoFit/>
              </a:bodyPr>
              <a:lstStyle/>
              <a:p>
                <a:r>
                  <a:rPr lang="en-US" dirty="0" smtClean="0"/>
                  <a:t>1</a:t>
                </a:r>
                <a:endParaRPr lang="en-SG" dirty="0"/>
              </a:p>
            </p:txBody>
          </p:sp>
          <p:sp>
            <p:nvSpPr>
              <p:cNvPr id="18" name="TextBox 17"/>
              <p:cNvSpPr txBox="1"/>
              <p:nvPr/>
            </p:nvSpPr>
            <p:spPr>
              <a:xfrm>
                <a:off x="1099447" y="5752703"/>
                <a:ext cx="457200" cy="369332"/>
              </a:xfrm>
              <a:prstGeom prst="rect">
                <a:avLst/>
              </a:prstGeom>
              <a:noFill/>
            </p:spPr>
            <p:txBody>
              <a:bodyPr wrap="square" rtlCol="0">
                <a:spAutoFit/>
              </a:bodyPr>
              <a:lstStyle/>
              <a:p>
                <a:r>
                  <a:rPr lang="en-US" dirty="0" smtClean="0"/>
                  <a:t>2</a:t>
                </a:r>
                <a:endParaRPr lang="en-SG" dirty="0"/>
              </a:p>
            </p:txBody>
          </p:sp>
          <p:sp>
            <p:nvSpPr>
              <p:cNvPr id="19" name="TextBox 18"/>
              <p:cNvSpPr txBox="1"/>
              <p:nvPr/>
            </p:nvSpPr>
            <p:spPr>
              <a:xfrm>
                <a:off x="1502221" y="5752703"/>
                <a:ext cx="457200" cy="369332"/>
              </a:xfrm>
              <a:prstGeom prst="rect">
                <a:avLst/>
              </a:prstGeom>
              <a:noFill/>
            </p:spPr>
            <p:txBody>
              <a:bodyPr wrap="square" rtlCol="0">
                <a:spAutoFit/>
              </a:bodyPr>
              <a:lstStyle/>
              <a:p>
                <a:r>
                  <a:rPr lang="en-US" dirty="0" smtClean="0"/>
                  <a:t>3</a:t>
                </a:r>
                <a:endParaRPr lang="en-SG" dirty="0"/>
              </a:p>
            </p:txBody>
          </p:sp>
          <p:sp>
            <p:nvSpPr>
              <p:cNvPr id="20" name="TextBox 19"/>
              <p:cNvSpPr txBox="1"/>
              <p:nvPr/>
            </p:nvSpPr>
            <p:spPr>
              <a:xfrm>
                <a:off x="1877783" y="5752703"/>
                <a:ext cx="457200" cy="369332"/>
              </a:xfrm>
              <a:prstGeom prst="rect">
                <a:avLst/>
              </a:prstGeom>
              <a:noFill/>
            </p:spPr>
            <p:txBody>
              <a:bodyPr wrap="square" rtlCol="0">
                <a:spAutoFit/>
              </a:bodyPr>
              <a:lstStyle/>
              <a:p>
                <a:r>
                  <a:rPr lang="en-US" dirty="0" smtClean="0"/>
                  <a:t>4</a:t>
                </a:r>
                <a:endParaRPr lang="en-SG" dirty="0"/>
              </a:p>
            </p:txBody>
          </p:sp>
          <p:sp>
            <p:nvSpPr>
              <p:cNvPr id="21" name="TextBox 20"/>
              <p:cNvSpPr txBox="1"/>
              <p:nvPr/>
            </p:nvSpPr>
            <p:spPr>
              <a:xfrm>
                <a:off x="2334983" y="5752703"/>
                <a:ext cx="457200" cy="369332"/>
              </a:xfrm>
              <a:prstGeom prst="rect">
                <a:avLst/>
              </a:prstGeom>
              <a:noFill/>
            </p:spPr>
            <p:txBody>
              <a:bodyPr wrap="square" rtlCol="0">
                <a:spAutoFit/>
              </a:bodyPr>
              <a:lstStyle/>
              <a:p>
                <a:r>
                  <a:rPr lang="en-US" dirty="0" smtClean="0"/>
                  <a:t>5</a:t>
                </a:r>
                <a:endParaRPr lang="en-SG" dirty="0"/>
              </a:p>
            </p:txBody>
          </p:sp>
          <p:sp>
            <p:nvSpPr>
              <p:cNvPr id="22" name="TextBox 21"/>
              <p:cNvSpPr txBox="1"/>
              <p:nvPr/>
            </p:nvSpPr>
            <p:spPr>
              <a:xfrm>
                <a:off x="2775852" y="5752703"/>
                <a:ext cx="457200" cy="369332"/>
              </a:xfrm>
              <a:prstGeom prst="rect">
                <a:avLst/>
              </a:prstGeom>
              <a:noFill/>
            </p:spPr>
            <p:txBody>
              <a:bodyPr wrap="square" rtlCol="0">
                <a:spAutoFit/>
              </a:bodyPr>
              <a:lstStyle/>
              <a:p>
                <a:r>
                  <a:rPr lang="en-US" dirty="0" smtClean="0"/>
                  <a:t>6</a:t>
                </a:r>
                <a:endParaRPr lang="en-SG" dirty="0"/>
              </a:p>
            </p:txBody>
          </p:sp>
          <p:sp>
            <p:nvSpPr>
              <p:cNvPr id="23" name="TextBox 22"/>
              <p:cNvSpPr txBox="1"/>
              <p:nvPr/>
            </p:nvSpPr>
            <p:spPr>
              <a:xfrm>
                <a:off x="3200399" y="5752703"/>
                <a:ext cx="457200" cy="369332"/>
              </a:xfrm>
              <a:prstGeom prst="rect">
                <a:avLst/>
              </a:prstGeom>
              <a:noFill/>
            </p:spPr>
            <p:txBody>
              <a:bodyPr wrap="square" rtlCol="0">
                <a:spAutoFit/>
              </a:bodyPr>
              <a:lstStyle/>
              <a:p>
                <a:r>
                  <a:rPr lang="en-US" dirty="0" smtClean="0"/>
                  <a:t>7</a:t>
                </a:r>
                <a:endParaRPr lang="en-SG" dirty="0"/>
              </a:p>
            </p:txBody>
          </p:sp>
          <p:sp>
            <p:nvSpPr>
              <p:cNvPr id="24" name="TextBox 23"/>
              <p:cNvSpPr txBox="1"/>
              <p:nvPr/>
            </p:nvSpPr>
            <p:spPr>
              <a:xfrm>
                <a:off x="3581400" y="5752703"/>
                <a:ext cx="457200" cy="369332"/>
              </a:xfrm>
              <a:prstGeom prst="rect">
                <a:avLst/>
              </a:prstGeom>
              <a:noFill/>
            </p:spPr>
            <p:txBody>
              <a:bodyPr wrap="square" rtlCol="0">
                <a:spAutoFit/>
              </a:bodyPr>
              <a:lstStyle/>
              <a:p>
                <a:r>
                  <a:rPr lang="en-US" dirty="0" smtClean="0"/>
                  <a:t>8</a:t>
                </a:r>
                <a:endParaRPr lang="en-SG" dirty="0"/>
              </a:p>
            </p:txBody>
          </p:sp>
          <p:sp>
            <p:nvSpPr>
              <p:cNvPr id="25" name="TextBox 24"/>
              <p:cNvSpPr txBox="1"/>
              <p:nvPr/>
            </p:nvSpPr>
            <p:spPr>
              <a:xfrm>
                <a:off x="3995053" y="5752703"/>
                <a:ext cx="457200" cy="369332"/>
              </a:xfrm>
              <a:prstGeom prst="rect">
                <a:avLst/>
              </a:prstGeom>
              <a:noFill/>
            </p:spPr>
            <p:txBody>
              <a:bodyPr wrap="square" rtlCol="0">
                <a:spAutoFit/>
              </a:bodyPr>
              <a:lstStyle/>
              <a:p>
                <a:r>
                  <a:rPr lang="en-US" dirty="0" smtClean="0"/>
                  <a:t>9</a:t>
                </a:r>
                <a:endParaRPr lang="en-SG" dirty="0"/>
              </a:p>
            </p:txBody>
          </p:sp>
          <p:sp>
            <p:nvSpPr>
              <p:cNvPr id="26" name="TextBox 25"/>
              <p:cNvSpPr txBox="1"/>
              <p:nvPr/>
            </p:nvSpPr>
            <p:spPr>
              <a:xfrm>
                <a:off x="4332511" y="5752703"/>
                <a:ext cx="457200" cy="369332"/>
              </a:xfrm>
              <a:prstGeom prst="rect">
                <a:avLst/>
              </a:prstGeom>
              <a:noFill/>
            </p:spPr>
            <p:txBody>
              <a:bodyPr wrap="square" rtlCol="0">
                <a:spAutoFit/>
              </a:bodyPr>
              <a:lstStyle/>
              <a:p>
                <a:r>
                  <a:rPr lang="en-US" dirty="0" smtClean="0"/>
                  <a:t>10</a:t>
                </a:r>
                <a:endParaRPr lang="en-SG" dirty="0"/>
              </a:p>
            </p:txBody>
          </p:sp>
          <p:sp>
            <p:nvSpPr>
              <p:cNvPr id="27" name="TextBox 26"/>
              <p:cNvSpPr txBox="1"/>
              <p:nvPr/>
            </p:nvSpPr>
            <p:spPr>
              <a:xfrm>
                <a:off x="4789711" y="5752703"/>
                <a:ext cx="457200" cy="369332"/>
              </a:xfrm>
              <a:prstGeom prst="rect">
                <a:avLst/>
              </a:prstGeom>
              <a:noFill/>
            </p:spPr>
            <p:txBody>
              <a:bodyPr wrap="square" rtlCol="0">
                <a:spAutoFit/>
              </a:bodyPr>
              <a:lstStyle/>
              <a:p>
                <a:r>
                  <a:rPr lang="en-US" dirty="0" smtClean="0"/>
                  <a:t>11</a:t>
                </a:r>
                <a:endParaRPr lang="en-SG" dirty="0"/>
              </a:p>
            </p:txBody>
          </p:sp>
          <p:sp>
            <p:nvSpPr>
              <p:cNvPr id="28" name="TextBox 27"/>
              <p:cNvSpPr txBox="1"/>
              <p:nvPr/>
            </p:nvSpPr>
            <p:spPr>
              <a:xfrm>
                <a:off x="5181601" y="5752703"/>
                <a:ext cx="457200" cy="369332"/>
              </a:xfrm>
              <a:prstGeom prst="rect">
                <a:avLst/>
              </a:prstGeom>
              <a:noFill/>
            </p:spPr>
            <p:txBody>
              <a:bodyPr wrap="square" rtlCol="0">
                <a:spAutoFit/>
              </a:bodyPr>
              <a:lstStyle/>
              <a:p>
                <a:r>
                  <a:rPr lang="en-US" dirty="0" smtClean="0"/>
                  <a:t>12</a:t>
                </a:r>
                <a:endParaRPr lang="en-SG" dirty="0"/>
              </a:p>
            </p:txBody>
          </p:sp>
          <p:sp>
            <p:nvSpPr>
              <p:cNvPr id="29" name="TextBox 28"/>
              <p:cNvSpPr txBox="1"/>
              <p:nvPr/>
            </p:nvSpPr>
            <p:spPr>
              <a:xfrm>
                <a:off x="5464627" y="5611662"/>
                <a:ext cx="457200" cy="369332"/>
              </a:xfrm>
              <a:prstGeom prst="rect">
                <a:avLst/>
              </a:prstGeom>
              <a:noFill/>
            </p:spPr>
            <p:txBody>
              <a:bodyPr wrap="square" rtlCol="0">
                <a:spAutoFit/>
              </a:bodyPr>
              <a:lstStyle/>
              <a:p>
                <a:r>
                  <a:rPr lang="en-US" dirty="0" smtClean="0"/>
                  <a:t>1</a:t>
                </a:r>
                <a:endParaRPr lang="en-SG" dirty="0"/>
              </a:p>
            </p:txBody>
          </p:sp>
          <p:sp>
            <p:nvSpPr>
              <p:cNvPr id="30" name="TextBox 29"/>
              <p:cNvSpPr txBox="1"/>
              <p:nvPr/>
            </p:nvSpPr>
            <p:spPr>
              <a:xfrm>
                <a:off x="5464627" y="5242330"/>
                <a:ext cx="457200" cy="369332"/>
              </a:xfrm>
              <a:prstGeom prst="rect">
                <a:avLst/>
              </a:prstGeom>
              <a:noFill/>
            </p:spPr>
            <p:txBody>
              <a:bodyPr wrap="square" rtlCol="0">
                <a:spAutoFit/>
              </a:bodyPr>
              <a:lstStyle/>
              <a:p>
                <a:r>
                  <a:rPr lang="en-US" dirty="0" smtClean="0"/>
                  <a:t>2</a:t>
                </a:r>
                <a:endParaRPr lang="en-SG" dirty="0"/>
              </a:p>
            </p:txBody>
          </p:sp>
          <p:sp>
            <p:nvSpPr>
              <p:cNvPr id="31" name="TextBox 30"/>
              <p:cNvSpPr txBox="1"/>
              <p:nvPr/>
            </p:nvSpPr>
            <p:spPr>
              <a:xfrm>
                <a:off x="5464627" y="4800678"/>
                <a:ext cx="457200" cy="369332"/>
              </a:xfrm>
              <a:prstGeom prst="rect">
                <a:avLst/>
              </a:prstGeom>
              <a:noFill/>
            </p:spPr>
            <p:txBody>
              <a:bodyPr wrap="square" rtlCol="0">
                <a:spAutoFit/>
              </a:bodyPr>
              <a:lstStyle/>
              <a:p>
                <a:r>
                  <a:rPr lang="en-US" dirty="0" smtClean="0"/>
                  <a:t>3</a:t>
                </a:r>
                <a:endParaRPr lang="en-SG" dirty="0"/>
              </a:p>
            </p:txBody>
          </p:sp>
          <p:sp>
            <p:nvSpPr>
              <p:cNvPr id="32" name="TextBox 31"/>
              <p:cNvSpPr txBox="1"/>
              <p:nvPr/>
            </p:nvSpPr>
            <p:spPr>
              <a:xfrm>
                <a:off x="5464627" y="4392465"/>
                <a:ext cx="457200" cy="369332"/>
              </a:xfrm>
              <a:prstGeom prst="rect">
                <a:avLst/>
              </a:prstGeom>
              <a:noFill/>
            </p:spPr>
            <p:txBody>
              <a:bodyPr wrap="square" rtlCol="0">
                <a:spAutoFit/>
              </a:bodyPr>
              <a:lstStyle/>
              <a:p>
                <a:r>
                  <a:rPr lang="en-US" dirty="0" smtClean="0"/>
                  <a:t>4</a:t>
                </a:r>
                <a:endParaRPr lang="en-SG" dirty="0"/>
              </a:p>
            </p:txBody>
          </p:sp>
          <p:sp>
            <p:nvSpPr>
              <p:cNvPr id="33" name="TextBox 32"/>
              <p:cNvSpPr txBox="1"/>
              <p:nvPr/>
            </p:nvSpPr>
            <p:spPr>
              <a:xfrm>
                <a:off x="5464627" y="3989694"/>
                <a:ext cx="457200" cy="369332"/>
              </a:xfrm>
              <a:prstGeom prst="rect">
                <a:avLst/>
              </a:prstGeom>
              <a:noFill/>
            </p:spPr>
            <p:txBody>
              <a:bodyPr wrap="square" rtlCol="0">
                <a:spAutoFit/>
              </a:bodyPr>
              <a:lstStyle/>
              <a:p>
                <a:r>
                  <a:rPr lang="en-US" dirty="0" smtClean="0"/>
                  <a:t>5</a:t>
                </a:r>
                <a:endParaRPr lang="en-SG" dirty="0"/>
              </a:p>
            </p:txBody>
          </p:sp>
          <p:sp>
            <p:nvSpPr>
              <p:cNvPr id="34" name="TextBox 33"/>
              <p:cNvSpPr txBox="1"/>
              <p:nvPr/>
            </p:nvSpPr>
            <p:spPr>
              <a:xfrm>
                <a:off x="5464627" y="3586923"/>
                <a:ext cx="457200" cy="369332"/>
              </a:xfrm>
              <a:prstGeom prst="rect">
                <a:avLst/>
              </a:prstGeom>
              <a:noFill/>
            </p:spPr>
            <p:txBody>
              <a:bodyPr wrap="square" rtlCol="0">
                <a:spAutoFit/>
              </a:bodyPr>
              <a:lstStyle/>
              <a:p>
                <a:r>
                  <a:rPr lang="en-US" dirty="0" smtClean="0"/>
                  <a:t>6</a:t>
                </a:r>
                <a:endParaRPr lang="en-SG" dirty="0"/>
              </a:p>
            </p:txBody>
          </p:sp>
        </p:grpSp>
      </p:grpSp>
      <p:sp>
        <p:nvSpPr>
          <p:cNvPr id="90" name="Oval 89"/>
          <p:cNvSpPr/>
          <p:nvPr/>
        </p:nvSpPr>
        <p:spPr bwMode="auto">
          <a:xfrm flipV="1">
            <a:off x="5355774" y="5293715"/>
            <a:ext cx="108853" cy="121922"/>
          </a:xfrm>
          <a:prstGeom prst="ellipse">
            <a:avLst/>
          </a:prstGeom>
          <a:solidFill>
            <a:srgbClr val="0000FF"/>
          </a:solidFill>
          <a:ln w="28575" cap="flat" cmpd="sng" algn="ctr">
            <a:solidFill>
              <a:srgbClr val="0000FF"/>
            </a:solidFill>
            <a:prstDash val="solid"/>
            <a:tailEnd type="triangle"/>
          </a:ln>
          <a:effectLst/>
          <a:extLst/>
        </p:spPr>
        <p:txBody>
          <a:bodyPr rtlCol="0" anchor="ctr"/>
          <a:lstStyle/>
          <a:p>
            <a:pPr algn="ctr"/>
            <a:endParaRPr lang="en-SG">
              <a:latin typeface="Times New Roman" pitchFamily="18" charset="0"/>
            </a:endParaRPr>
          </a:p>
        </p:txBody>
      </p:sp>
      <p:sp>
        <p:nvSpPr>
          <p:cNvPr id="91" name="Oval 90"/>
          <p:cNvSpPr/>
          <p:nvPr/>
        </p:nvSpPr>
        <p:spPr bwMode="auto">
          <a:xfrm flipV="1">
            <a:off x="4942116" y="4493343"/>
            <a:ext cx="108853" cy="121922"/>
          </a:xfrm>
          <a:prstGeom prst="ellipse">
            <a:avLst/>
          </a:prstGeom>
          <a:solidFill>
            <a:srgbClr val="0000FF"/>
          </a:solidFill>
          <a:ln w="28575" cap="flat" cmpd="sng" algn="ctr">
            <a:solidFill>
              <a:srgbClr val="0000FF"/>
            </a:solidFill>
            <a:prstDash val="solid"/>
            <a:tailEnd type="triangle"/>
          </a:ln>
          <a:effectLst/>
          <a:extLst/>
        </p:spPr>
        <p:txBody>
          <a:bodyPr rtlCol="0" anchor="ctr"/>
          <a:lstStyle/>
          <a:p>
            <a:pPr algn="ctr"/>
            <a:endParaRPr lang="en-SG">
              <a:latin typeface="Times New Roman" pitchFamily="18" charset="0"/>
            </a:endParaRPr>
          </a:p>
        </p:txBody>
      </p:sp>
      <p:sp>
        <p:nvSpPr>
          <p:cNvPr id="92" name="Oval 91"/>
          <p:cNvSpPr/>
          <p:nvPr/>
        </p:nvSpPr>
        <p:spPr bwMode="auto">
          <a:xfrm flipV="1">
            <a:off x="4528458" y="4493343"/>
            <a:ext cx="108853" cy="121922"/>
          </a:xfrm>
          <a:prstGeom prst="ellipse">
            <a:avLst/>
          </a:prstGeom>
          <a:solidFill>
            <a:srgbClr val="0000FF"/>
          </a:solidFill>
          <a:ln w="28575" cap="flat" cmpd="sng" algn="ctr">
            <a:solidFill>
              <a:srgbClr val="0000FF"/>
            </a:solidFill>
            <a:prstDash val="solid"/>
            <a:tailEnd type="triangle"/>
          </a:ln>
          <a:effectLst/>
          <a:extLst/>
        </p:spPr>
        <p:txBody>
          <a:bodyPr rtlCol="0" anchor="ctr"/>
          <a:lstStyle/>
          <a:p>
            <a:pPr algn="ctr"/>
            <a:endParaRPr lang="en-SG">
              <a:latin typeface="Times New Roman" pitchFamily="18" charset="0"/>
            </a:endParaRPr>
          </a:p>
        </p:txBody>
      </p:sp>
      <p:sp>
        <p:nvSpPr>
          <p:cNvPr id="93" name="Oval 92"/>
          <p:cNvSpPr/>
          <p:nvPr/>
        </p:nvSpPr>
        <p:spPr bwMode="auto">
          <a:xfrm flipV="1">
            <a:off x="2873826" y="4077235"/>
            <a:ext cx="108853" cy="121922"/>
          </a:xfrm>
          <a:prstGeom prst="ellipse">
            <a:avLst/>
          </a:prstGeom>
          <a:solidFill>
            <a:srgbClr val="0000FF"/>
          </a:solidFill>
          <a:ln w="28575" cap="flat" cmpd="sng" algn="ctr">
            <a:solidFill>
              <a:srgbClr val="0000FF"/>
            </a:solidFill>
            <a:prstDash val="solid"/>
            <a:tailEnd type="triangle"/>
          </a:ln>
          <a:effectLst/>
          <a:extLst/>
        </p:spPr>
        <p:txBody>
          <a:bodyPr rtlCol="0" anchor="ctr"/>
          <a:lstStyle/>
          <a:p>
            <a:pPr algn="ctr"/>
            <a:endParaRPr lang="en-SG">
              <a:latin typeface="Times New Roman" pitchFamily="18" charset="0"/>
            </a:endParaRPr>
          </a:p>
        </p:txBody>
      </p:sp>
      <p:sp>
        <p:nvSpPr>
          <p:cNvPr id="94" name="Oval 93"/>
          <p:cNvSpPr/>
          <p:nvPr/>
        </p:nvSpPr>
        <p:spPr bwMode="auto">
          <a:xfrm flipV="1">
            <a:off x="3287484" y="5293715"/>
            <a:ext cx="108853" cy="121922"/>
          </a:xfrm>
          <a:prstGeom prst="ellipse">
            <a:avLst/>
          </a:prstGeom>
          <a:solidFill>
            <a:srgbClr val="0000FF"/>
          </a:solidFill>
          <a:ln w="28575" cap="flat" cmpd="sng" algn="ctr">
            <a:solidFill>
              <a:srgbClr val="0000FF"/>
            </a:solidFill>
            <a:prstDash val="solid"/>
            <a:tailEnd type="triangle"/>
          </a:ln>
          <a:effectLst/>
          <a:extLst/>
        </p:spPr>
        <p:txBody>
          <a:bodyPr rtlCol="0" anchor="ctr"/>
          <a:lstStyle/>
          <a:p>
            <a:pPr algn="ctr"/>
            <a:endParaRPr lang="en-SG">
              <a:latin typeface="Times New Roman" pitchFamily="18" charset="0"/>
            </a:endParaRPr>
          </a:p>
        </p:txBody>
      </p:sp>
      <p:sp>
        <p:nvSpPr>
          <p:cNvPr id="95" name="Oval 94"/>
          <p:cNvSpPr/>
          <p:nvPr/>
        </p:nvSpPr>
        <p:spPr bwMode="auto">
          <a:xfrm flipV="1">
            <a:off x="2873826" y="5293715"/>
            <a:ext cx="108853" cy="121922"/>
          </a:xfrm>
          <a:prstGeom prst="ellipse">
            <a:avLst/>
          </a:prstGeom>
          <a:solidFill>
            <a:srgbClr val="0000FF"/>
          </a:solidFill>
          <a:ln w="28575" cap="flat" cmpd="sng" algn="ctr">
            <a:solidFill>
              <a:srgbClr val="0000FF"/>
            </a:solidFill>
            <a:prstDash val="solid"/>
            <a:tailEnd type="triangle"/>
          </a:ln>
          <a:effectLst/>
          <a:extLst/>
        </p:spPr>
        <p:txBody>
          <a:bodyPr rtlCol="0" anchor="ctr"/>
          <a:lstStyle/>
          <a:p>
            <a:pPr algn="ctr"/>
            <a:endParaRPr lang="en-SG">
              <a:latin typeface="Times New Roman" pitchFamily="18" charset="0"/>
            </a:endParaRPr>
          </a:p>
        </p:txBody>
      </p:sp>
      <p:sp>
        <p:nvSpPr>
          <p:cNvPr id="96" name="Oval 95"/>
          <p:cNvSpPr/>
          <p:nvPr/>
        </p:nvSpPr>
        <p:spPr bwMode="auto">
          <a:xfrm flipV="1">
            <a:off x="2454730" y="4886044"/>
            <a:ext cx="108853" cy="121922"/>
          </a:xfrm>
          <a:prstGeom prst="ellipse">
            <a:avLst/>
          </a:prstGeom>
          <a:solidFill>
            <a:srgbClr val="0000FF"/>
          </a:solidFill>
          <a:ln w="28575" cap="flat" cmpd="sng" algn="ctr">
            <a:solidFill>
              <a:srgbClr val="0000FF"/>
            </a:solidFill>
            <a:prstDash val="solid"/>
            <a:tailEnd type="triangle"/>
          </a:ln>
          <a:effectLst/>
          <a:extLst/>
        </p:spPr>
        <p:txBody>
          <a:bodyPr rtlCol="0" anchor="ctr"/>
          <a:lstStyle/>
          <a:p>
            <a:pPr algn="ctr"/>
            <a:endParaRPr lang="en-SG">
              <a:latin typeface="Times New Roman" pitchFamily="18" charset="0"/>
            </a:endParaRPr>
          </a:p>
        </p:txBody>
      </p:sp>
      <p:sp>
        <p:nvSpPr>
          <p:cNvPr id="97" name="Oval 96"/>
          <p:cNvSpPr/>
          <p:nvPr/>
        </p:nvSpPr>
        <p:spPr bwMode="auto">
          <a:xfrm flipV="1">
            <a:off x="2454730" y="3678820"/>
            <a:ext cx="108853" cy="121922"/>
          </a:xfrm>
          <a:prstGeom prst="ellipse">
            <a:avLst/>
          </a:prstGeom>
          <a:solidFill>
            <a:srgbClr val="0000FF"/>
          </a:solidFill>
          <a:ln w="28575" cap="flat" cmpd="sng" algn="ctr">
            <a:solidFill>
              <a:srgbClr val="0000FF"/>
            </a:solidFill>
            <a:prstDash val="solid"/>
            <a:tailEnd type="triangle"/>
          </a:ln>
          <a:effectLst/>
          <a:extLst/>
        </p:spPr>
        <p:txBody>
          <a:bodyPr rtlCol="0" anchor="ctr"/>
          <a:lstStyle/>
          <a:p>
            <a:pPr algn="ctr"/>
            <a:endParaRPr lang="en-SG">
              <a:latin typeface="Times New Roman" pitchFamily="18" charset="0"/>
            </a:endParaRPr>
          </a:p>
        </p:txBody>
      </p:sp>
      <p:sp>
        <p:nvSpPr>
          <p:cNvPr id="98" name="Oval 97"/>
          <p:cNvSpPr/>
          <p:nvPr/>
        </p:nvSpPr>
        <p:spPr bwMode="auto">
          <a:xfrm flipV="1">
            <a:off x="1632852" y="4475488"/>
            <a:ext cx="108853" cy="121922"/>
          </a:xfrm>
          <a:prstGeom prst="ellipse">
            <a:avLst/>
          </a:prstGeom>
          <a:solidFill>
            <a:srgbClr val="0000FF"/>
          </a:solidFill>
          <a:ln w="28575" cap="flat" cmpd="sng" algn="ctr">
            <a:solidFill>
              <a:srgbClr val="0000FF"/>
            </a:solidFill>
            <a:prstDash val="solid"/>
            <a:tailEnd type="triangle"/>
          </a:ln>
          <a:effectLst/>
          <a:extLst/>
        </p:spPr>
        <p:txBody>
          <a:bodyPr rtlCol="0" anchor="ctr"/>
          <a:lstStyle/>
          <a:p>
            <a:pPr algn="ctr"/>
            <a:endParaRPr lang="en-SG">
              <a:latin typeface="Times New Roman" pitchFamily="18" charset="0"/>
            </a:endParaRPr>
          </a:p>
        </p:txBody>
      </p:sp>
      <p:sp>
        <p:nvSpPr>
          <p:cNvPr id="99" name="Oval 98"/>
          <p:cNvSpPr/>
          <p:nvPr/>
        </p:nvSpPr>
        <p:spPr bwMode="auto">
          <a:xfrm flipV="1">
            <a:off x="1632852" y="4885502"/>
            <a:ext cx="108853" cy="121922"/>
          </a:xfrm>
          <a:prstGeom prst="ellipse">
            <a:avLst/>
          </a:prstGeom>
          <a:solidFill>
            <a:srgbClr val="0000FF"/>
          </a:solidFill>
          <a:ln w="28575" cap="flat" cmpd="sng" algn="ctr">
            <a:solidFill>
              <a:srgbClr val="0000FF"/>
            </a:solidFill>
            <a:prstDash val="solid"/>
            <a:tailEnd type="triangle"/>
          </a:ln>
          <a:effectLst/>
          <a:extLst/>
        </p:spPr>
        <p:txBody>
          <a:bodyPr rtlCol="0" anchor="ctr"/>
          <a:lstStyle/>
          <a:p>
            <a:pPr algn="ctr"/>
            <a:endParaRPr lang="en-SG">
              <a:latin typeface="Times New Roman" pitchFamily="18" charset="0"/>
            </a:endParaRPr>
          </a:p>
        </p:txBody>
      </p:sp>
      <p:sp>
        <p:nvSpPr>
          <p:cNvPr id="100" name="Oval 99"/>
          <p:cNvSpPr/>
          <p:nvPr/>
        </p:nvSpPr>
        <p:spPr bwMode="auto">
          <a:xfrm flipV="1">
            <a:off x="1632852" y="5293715"/>
            <a:ext cx="108853" cy="121922"/>
          </a:xfrm>
          <a:prstGeom prst="ellipse">
            <a:avLst/>
          </a:prstGeom>
          <a:solidFill>
            <a:srgbClr val="0000FF"/>
          </a:solidFill>
          <a:ln w="28575" cap="flat" cmpd="sng" algn="ctr">
            <a:solidFill>
              <a:srgbClr val="0000FF"/>
            </a:solidFill>
            <a:prstDash val="solid"/>
            <a:tailEnd type="triangle"/>
          </a:ln>
          <a:effectLst/>
          <a:extLst/>
        </p:spPr>
        <p:txBody>
          <a:bodyPr rtlCol="0" anchor="ctr"/>
          <a:lstStyle/>
          <a:p>
            <a:pPr algn="ctr"/>
            <a:endParaRPr lang="en-SG">
              <a:latin typeface="Times New Roman" pitchFamily="18" charset="0"/>
            </a:endParaRPr>
          </a:p>
        </p:txBody>
      </p:sp>
      <p:sp>
        <p:nvSpPr>
          <p:cNvPr id="101" name="Oval 100"/>
          <p:cNvSpPr/>
          <p:nvPr/>
        </p:nvSpPr>
        <p:spPr bwMode="auto">
          <a:xfrm flipV="1">
            <a:off x="1219194" y="4493343"/>
            <a:ext cx="108853" cy="121922"/>
          </a:xfrm>
          <a:prstGeom prst="ellipse">
            <a:avLst/>
          </a:prstGeom>
          <a:solidFill>
            <a:srgbClr val="0000FF"/>
          </a:solidFill>
          <a:ln w="28575" cap="flat" cmpd="sng" algn="ctr">
            <a:solidFill>
              <a:srgbClr val="0000FF"/>
            </a:solidFill>
            <a:prstDash val="solid"/>
            <a:tailEnd type="triangle"/>
          </a:ln>
          <a:effectLst/>
          <a:extLst/>
        </p:spPr>
        <p:txBody>
          <a:bodyPr rtlCol="0" anchor="ctr"/>
          <a:lstStyle/>
          <a:p>
            <a:pPr algn="ctr"/>
            <a:endParaRPr lang="en-SG">
              <a:latin typeface="Times New Roman" pitchFamily="18" charset="0"/>
            </a:endParaRPr>
          </a:p>
        </p:txBody>
      </p:sp>
      <p:sp>
        <p:nvSpPr>
          <p:cNvPr id="102" name="Oval 101"/>
          <p:cNvSpPr/>
          <p:nvPr/>
        </p:nvSpPr>
        <p:spPr bwMode="auto">
          <a:xfrm flipV="1">
            <a:off x="1219194" y="5681791"/>
            <a:ext cx="108853" cy="121922"/>
          </a:xfrm>
          <a:prstGeom prst="ellipse">
            <a:avLst/>
          </a:prstGeom>
          <a:solidFill>
            <a:srgbClr val="0000FF"/>
          </a:solidFill>
          <a:ln w="28575" cap="flat" cmpd="sng" algn="ctr">
            <a:solidFill>
              <a:srgbClr val="0000FF"/>
            </a:solidFill>
            <a:prstDash val="solid"/>
            <a:tailEnd type="triangle"/>
          </a:ln>
          <a:effectLst/>
          <a:extLst/>
        </p:spPr>
        <p:txBody>
          <a:bodyPr rtlCol="0" anchor="ctr"/>
          <a:lstStyle/>
          <a:p>
            <a:pPr algn="ctr"/>
            <a:endParaRPr lang="en-SG">
              <a:latin typeface="Times New Roman" pitchFamily="18" charset="0"/>
            </a:endParaRPr>
          </a:p>
        </p:txBody>
      </p:sp>
      <p:grpSp>
        <p:nvGrpSpPr>
          <p:cNvPr id="103" name="Group 102"/>
          <p:cNvGrpSpPr/>
          <p:nvPr/>
        </p:nvGrpSpPr>
        <p:grpSpPr>
          <a:xfrm>
            <a:off x="254509" y="5180775"/>
            <a:ext cx="659880" cy="307777"/>
            <a:chOff x="254509" y="5180775"/>
            <a:chExt cx="659880" cy="307777"/>
          </a:xfrm>
        </p:grpSpPr>
        <p:sp>
          <p:nvSpPr>
            <p:cNvPr id="104" name="Oval 103"/>
            <p:cNvSpPr/>
            <p:nvPr/>
          </p:nvSpPr>
          <p:spPr bwMode="auto">
            <a:xfrm flipV="1">
              <a:off x="805536" y="5293715"/>
              <a:ext cx="108853" cy="121922"/>
            </a:xfrm>
            <a:prstGeom prst="ellipse">
              <a:avLst/>
            </a:prstGeom>
            <a:solidFill>
              <a:srgbClr val="0000FF"/>
            </a:solidFill>
            <a:ln w="28575" cap="flat" cmpd="sng" algn="ctr">
              <a:solidFill>
                <a:srgbClr val="0000FF"/>
              </a:solidFill>
              <a:prstDash val="solid"/>
              <a:tailEnd type="triangle"/>
            </a:ln>
            <a:effectLst/>
            <a:extLst/>
          </p:spPr>
          <p:txBody>
            <a:bodyPr rtlCol="0" anchor="ctr"/>
            <a:lstStyle/>
            <a:p>
              <a:pPr algn="ctr"/>
              <a:endParaRPr lang="en-SG">
                <a:latin typeface="Times New Roman" pitchFamily="18" charset="0"/>
              </a:endParaRPr>
            </a:p>
          </p:txBody>
        </p:sp>
        <p:sp>
          <p:nvSpPr>
            <p:cNvPr id="105" name="TextBox 104"/>
            <p:cNvSpPr txBox="1"/>
            <p:nvPr/>
          </p:nvSpPr>
          <p:spPr>
            <a:xfrm>
              <a:off x="254509" y="5180775"/>
              <a:ext cx="551753" cy="307777"/>
            </a:xfrm>
            <a:prstGeom prst="rect">
              <a:avLst/>
            </a:prstGeom>
            <a:noFill/>
          </p:spPr>
          <p:txBody>
            <a:bodyPr wrap="square" rtlCol="0">
              <a:spAutoFit/>
            </a:bodyPr>
            <a:lstStyle/>
            <a:p>
              <a:pPr algn="ctr"/>
              <a:r>
                <a:rPr lang="en-US" sz="1400" dirty="0" smtClean="0">
                  <a:solidFill>
                    <a:srgbClr val="0000FF"/>
                  </a:solidFill>
                </a:rPr>
                <a:t>(1,2)</a:t>
              </a:r>
              <a:endParaRPr lang="en-SG" sz="1400" dirty="0">
                <a:solidFill>
                  <a:srgbClr val="0000FF"/>
                </a:solidFill>
              </a:endParaRPr>
            </a:p>
          </p:txBody>
        </p:sp>
      </p:grpSp>
      <p:grpSp>
        <p:nvGrpSpPr>
          <p:cNvPr id="106" name="Group 105"/>
          <p:cNvGrpSpPr/>
          <p:nvPr/>
        </p:nvGrpSpPr>
        <p:grpSpPr>
          <a:xfrm>
            <a:off x="254509" y="4767239"/>
            <a:ext cx="659880" cy="307777"/>
            <a:chOff x="254509" y="4767239"/>
            <a:chExt cx="659880" cy="307777"/>
          </a:xfrm>
        </p:grpSpPr>
        <p:sp>
          <p:nvSpPr>
            <p:cNvPr id="107" name="Oval 106"/>
            <p:cNvSpPr/>
            <p:nvPr/>
          </p:nvSpPr>
          <p:spPr bwMode="auto">
            <a:xfrm flipV="1">
              <a:off x="805536" y="4886044"/>
              <a:ext cx="108853" cy="121922"/>
            </a:xfrm>
            <a:prstGeom prst="ellipse">
              <a:avLst/>
            </a:prstGeom>
            <a:solidFill>
              <a:srgbClr val="0000FF"/>
            </a:solidFill>
            <a:ln w="28575" cap="flat" cmpd="sng" algn="ctr">
              <a:solidFill>
                <a:srgbClr val="0000FF"/>
              </a:solidFill>
              <a:prstDash val="solid"/>
              <a:tailEnd type="triangle"/>
            </a:ln>
            <a:effectLst/>
            <a:extLst/>
          </p:spPr>
          <p:txBody>
            <a:bodyPr rtlCol="0" anchor="ctr"/>
            <a:lstStyle/>
            <a:p>
              <a:pPr algn="ctr"/>
              <a:endParaRPr lang="en-SG">
                <a:latin typeface="Times New Roman" pitchFamily="18" charset="0"/>
              </a:endParaRPr>
            </a:p>
          </p:txBody>
        </p:sp>
        <p:sp>
          <p:nvSpPr>
            <p:cNvPr id="108" name="Rectangle 107"/>
            <p:cNvSpPr/>
            <p:nvPr/>
          </p:nvSpPr>
          <p:spPr>
            <a:xfrm>
              <a:off x="254509" y="4767239"/>
              <a:ext cx="551753" cy="307777"/>
            </a:xfrm>
            <a:prstGeom prst="rect">
              <a:avLst/>
            </a:prstGeom>
          </p:spPr>
          <p:txBody>
            <a:bodyPr wrap="none">
              <a:spAutoFit/>
            </a:bodyPr>
            <a:lstStyle/>
            <a:p>
              <a:pPr algn="ctr"/>
              <a:r>
                <a:rPr lang="en-US" sz="1400" dirty="0" smtClean="0">
                  <a:solidFill>
                    <a:srgbClr val="0000FF"/>
                  </a:solidFill>
                </a:rPr>
                <a:t>(1,3)</a:t>
              </a:r>
              <a:endParaRPr lang="en-SG" sz="1400" dirty="0">
                <a:solidFill>
                  <a:srgbClr val="0000FF"/>
                </a:solidFill>
              </a:endParaRPr>
            </a:p>
          </p:txBody>
        </p:sp>
      </p:grpSp>
      <p:cxnSp>
        <p:nvCxnSpPr>
          <p:cNvPr id="109" name="Straight Connector 108"/>
          <p:cNvCxnSpPr/>
          <p:nvPr/>
        </p:nvCxnSpPr>
        <p:spPr bwMode="auto">
          <a:xfrm flipV="1">
            <a:off x="859963" y="4951905"/>
            <a:ext cx="0" cy="402771"/>
          </a:xfrm>
          <a:prstGeom prst="line">
            <a:avLst/>
          </a:prstGeom>
          <a:noFill/>
          <a:ln w="28575" cap="flat" cmpd="sng" algn="ctr">
            <a:solidFill>
              <a:srgbClr val="006600"/>
            </a:solidFill>
            <a:prstDash val="solid"/>
            <a:headEnd type="none" w="med" len="med"/>
            <a:tailEnd type="none" w="med" len="med"/>
          </a:ln>
          <a:effectLst/>
        </p:spPr>
      </p:cxnSp>
      <p:cxnSp>
        <p:nvCxnSpPr>
          <p:cNvPr id="110" name="Straight Connector 109"/>
          <p:cNvCxnSpPr/>
          <p:nvPr/>
        </p:nvCxnSpPr>
        <p:spPr bwMode="auto">
          <a:xfrm>
            <a:off x="859964" y="4951905"/>
            <a:ext cx="426671" cy="817355"/>
          </a:xfrm>
          <a:prstGeom prst="line">
            <a:avLst/>
          </a:prstGeom>
          <a:noFill/>
          <a:ln w="12700" cap="flat" cmpd="sng" algn="ctr">
            <a:solidFill>
              <a:schemeClr val="bg1">
                <a:lumMod val="50000"/>
              </a:schemeClr>
            </a:solidFill>
            <a:prstDash val="solid"/>
            <a:headEnd type="none" w="med" len="med"/>
            <a:tailEnd type="none" w="med" len="med"/>
          </a:ln>
          <a:effectLst/>
        </p:spPr>
      </p:cxnSp>
      <p:cxnSp>
        <p:nvCxnSpPr>
          <p:cNvPr id="111" name="Straight Connector 110"/>
          <p:cNvCxnSpPr/>
          <p:nvPr/>
        </p:nvCxnSpPr>
        <p:spPr bwMode="auto">
          <a:xfrm flipH="1" flipV="1">
            <a:off x="1273621" y="4543692"/>
            <a:ext cx="13014" cy="1180563"/>
          </a:xfrm>
          <a:prstGeom prst="line">
            <a:avLst/>
          </a:prstGeom>
          <a:noFill/>
          <a:ln w="28575" cap="flat" cmpd="sng" algn="ctr">
            <a:solidFill>
              <a:srgbClr val="006600"/>
            </a:solidFill>
            <a:prstDash val="solid"/>
            <a:headEnd type="none" w="med" len="med"/>
            <a:tailEnd type="none" w="med" len="med"/>
          </a:ln>
          <a:effectLst/>
        </p:spPr>
      </p:cxnSp>
      <p:cxnSp>
        <p:nvCxnSpPr>
          <p:cNvPr id="112" name="Straight Connector 111"/>
          <p:cNvCxnSpPr/>
          <p:nvPr/>
        </p:nvCxnSpPr>
        <p:spPr bwMode="auto">
          <a:xfrm>
            <a:off x="1273622" y="4543692"/>
            <a:ext cx="413657" cy="800798"/>
          </a:xfrm>
          <a:prstGeom prst="line">
            <a:avLst/>
          </a:prstGeom>
          <a:noFill/>
          <a:ln w="12700" cap="flat" cmpd="sng" algn="ctr">
            <a:solidFill>
              <a:schemeClr val="bg1">
                <a:lumMod val="50000"/>
              </a:schemeClr>
            </a:solidFill>
            <a:prstDash val="solid"/>
            <a:headEnd type="none" w="med" len="med"/>
            <a:tailEnd type="none" w="med" len="med"/>
          </a:ln>
          <a:effectLst/>
        </p:spPr>
      </p:cxnSp>
      <p:cxnSp>
        <p:nvCxnSpPr>
          <p:cNvPr id="113" name="Straight Connector 112"/>
          <p:cNvCxnSpPr>
            <a:endCxn id="98" idx="0"/>
          </p:cNvCxnSpPr>
          <p:nvPr/>
        </p:nvCxnSpPr>
        <p:spPr bwMode="auto">
          <a:xfrm flipH="1" flipV="1">
            <a:off x="1687279" y="4597410"/>
            <a:ext cx="4401" cy="766805"/>
          </a:xfrm>
          <a:prstGeom prst="line">
            <a:avLst/>
          </a:prstGeom>
          <a:noFill/>
          <a:ln w="28575" cap="flat" cmpd="sng" algn="ctr">
            <a:solidFill>
              <a:srgbClr val="006600"/>
            </a:solidFill>
            <a:prstDash val="solid"/>
            <a:headEnd type="none" w="med" len="med"/>
            <a:tailEnd type="none" w="med" len="med"/>
          </a:ln>
          <a:effectLst/>
        </p:spPr>
      </p:cxnSp>
      <p:cxnSp>
        <p:nvCxnSpPr>
          <p:cNvPr id="114" name="Straight Connector 113"/>
          <p:cNvCxnSpPr/>
          <p:nvPr/>
        </p:nvCxnSpPr>
        <p:spPr bwMode="auto">
          <a:xfrm>
            <a:off x="1687280" y="4543692"/>
            <a:ext cx="827315" cy="408213"/>
          </a:xfrm>
          <a:prstGeom prst="line">
            <a:avLst/>
          </a:prstGeom>
          <a:noFill/>
          <a:ln w="12700" cap="flat" cmpd="sng" algn="ctr">
            <a:solidFill>
              <a:schemeClr val="bg1">
                <a:lumMod val="50000"/>
              </a:schemeClr>
            </a:solidFill>
            <a:prstDash val="solid"/>
            <a:headEnd type="none" w="med" len="med"/>
            <a:tailEnd type="none" w="med" len="med"/>
          </a:ln>
          <a:effectLst/>
        </p:spPr>
      </p:cxnSp>
      <p:cxnSp>
        <p:nvCxnSpPr>
          <p:cNvPr id="115" name="Straight Connector 114"/>
          <p:cNvCxnSpPr/>
          <p:nvPr/>
        </p:nvCxnSpPr>
        <p:spPr bwMode="auto">
          <a:xfrm flipH="1" flipV="1">
            <a:off x="2501770" y="3744035"/>
            <a:ext cx="12826" cy="1221554"/>
          </a:xfrm>
          <a:prstGeom prst="line">
            <a:avLst/>
          </a:prstGeom>
          <a:noFill/>
          <a:ln w="28575" cap="flat" cmpd="sng" algn="ctr">
            <a:solidFill>
              <a:srgbClr val="006600"/>
            </a:solidFill>
            <a:prstDash val="solid"/>
            <a:headEnd type="none" w="med" len="med"/>
            <a:tailEnd type="none" w="med" len="med"/>
          </a:ln>
          <a:effectLst/>
        </p:spPr>
      </p:cxnSp>
      <p:cxnSp>
        <p:nvCxnSpPr>
          <p:cNvPr id="116" name="Straight Connector 115"/>
          <p:cNvCxnSpPr>
            <a:endCxn id="95" idx="3"/>
          </p:cNvCxnSpPr>
          <p:nvPr/>
        </p:nvCxnSpPr>
        <p:spPr bwMode="auto">
          <a:xfrm>
            <a:off x="2514595" y="3738150"/>
            <a:ext cx="375172" cy="1573420"/>
          </a:xfrm>
          <a:prstGeom prst="line">
            <a:avLst/>
          </a:prstGeom>
          <a:noFill/>
          <a:ln w="12700" cap="flat" cmpd="sng" algn="ctr">
            <a:solidFill>
              <a:schemeClr val="bg1">
                <a:lumMod val="50000"/>
              </a:schemeClr>
            </a:solidFill>
            <a:prstDash val="solid"/>
            <a:headEnd type="none" w="med" len="med"/>
            <a:tailEnd type="none" w="med" len="med"/>
          </a:ln>
          <a:effectLst/>
        </p:spPr>
      </p:cxnSp>
      <p:cxnSp>
        <p:nvCxnSpPr>
          <p:cNvPr id="117" name="Straight Connector 116"/>
          <p:cNvCxnSpPr/>
          <p:nvPr/>
        </p:nvCxnSpPr>
        <p:spPr bwMode="auto">
          <a:xfrm flipV="1">
            <a:off x="2928253" y="4188674"/>
            <a:ext cx="0" cy="1146246"/>
          </a:xfrm>
          <a:prstGeom prst="line">
            <a:avLst/>
          </a:prstGeom>
          <a:noFill/>
          <a:ln w="28575" cap="flat" cmpd="sng" algn="ctr">
            <a:solidFill>
              <a:srgbClr val="006600"/>
            </a:solidFill>
            <a:prstDash val="solid"/>
            <a:headEnd type="none" w="med" len="med"/>
            <a:tailEnd type="none" w="med" len="med"/>
          </a:ln>
          <a:effectLst/>
        </p:spPr>
      </p:cxnSp>
      <p:cxnSp>
        <p:nvCxnSpPr>
          <p:cNvPr id="118" name="Straight Connector 117"/>
          <p:cNvCxnSpPr>
            <a:stCxn id="93" idx="7"/>
            <a:endCxn id="94" idx="4"/>
          </p:cNvCxnSpPr>
          <p:nvPr/>
        </p:nvCxnSpPr>
        <p:spPr bwMode="auto">
          <a:xfrm>
            <a:off x="2966738" y="4181302"/>
            <a:ext cx="375173" cy="1112413"/>
          </a:xfrm>
          <a:prstGeom prst="line">
            <a:avLst/>
          </a:prstGeom>
          <a:noFill/>
          <a:ln w="12700" cap="flat" cmpd="sng" algn="ctr">
            <a:solidFill>
              <a:schemeClr val="bg1">
                <a:lumMod val="50000"/>
              </a:schemeClr>
            </a:solidFill>
            <a:prstDash val="solid"/>
            <a:headEnd type="none" w="med" len="med"/>
            <a:tailEnd type="none" w="med" len="med"/>
          </a:ln>
          <a:effectLst/>
        </p:spPr>
      </p:cxnSp>
      <p:cxnSp>
        <p:nvCxnSpPr>
          <p:cNvPr id="119" name="Straight Connector 118"/>
          <p:cNvCxnSpPr>
            <a:stCxn id="92" idx="1"/>
            <a:endCxn id="94" idx="6"/>
          </p:cNvCxnSpPr>
          <p:nvPr/>
        </p:nvCxnSpPr>
        <p:spPr bwMode="auto">
          <a:xfrm flipH="1">
            <a:off x="3396337" y="4597410"/>
            <a:ext cx="1148062" cy="757266"/>
          </a:xfrm>
          <a:prstGeom prst="line">
            <a:avLst/>
          </a:prstGeom>
          <a:noFill/>
          <a:ln w="12700" cap="flat" cmpd="sng" algn="ctr">
            <a:solidFill>
              <a:schemeClr val="bg1">
                <a:lumMod val="50000"/>
              </a:schemeClr>
            </a:solidFill>
            <a:prstDash val="solid"/>
            <a:headEnd type="none" w="med" len="med"/>
            <a:tailEnd type="none" w="med" len="med"/>
          </a:ln>
          <a:effectLst/>
        </p:spPr>
      </p:cxnSp>
      <p:cxnSp>
        <p:nvCxnSpPr>
          <p:cNvPr id="120" name="Straight Connector 119"/>
          <p:cNvCxnSpPr>
            <a:stCxn id="91" idx="2"/>
          </p:cNvCxnSpPr>
          <p:nvPr/>
        </p:nvCxnSpPr>
        <p:spPr bwMode="auto">
          <a:xfrm flipH="1" flipV="1">
            <a:off x="4572000" y="4554125"/>
            <a:ext cx="370116" cy="179"/>
          </a:xfrm>
          <a:prstGeom prst="line">
            <a:avLst/>
          </a:prstGeom>
          <a:noFill/>
          <a:ln w="28575" cap="flat" cmpd="sng" algn="ctr">
            <a:solidFill>
              <a:srgbClr val="006600"/>
            </a:solidFill>
            <a:prstDash val="solid"/>
            <a:headEnd type="none" w="med" len="med"/>
            <a:tailEnd type="none" w="med" len="med"/>
          </a:ln>
          <a:effectLst/>
        </p:spPr>
      </p:cxnSp>
      <p:cxnSp>
        <p:nvCxnSpPr>
          <p:cNvPr id="121" name="Straight Connector 120"/>
          <p:cNvCxnSpPr/>
          <p:nvPr/>
        </p:nvCxnSpPr>
        <p:spPr bwMode="auto">
          <a:xfrm>
            <a:off x="4994014" y="4554304"/>
            <a:ext cx="433081" cy="809911"/>
          </a:xfrm>
          <a:prstGeom prst="line">
            <a:avLst/>
          </a:prstGeom>
          <a:noFill/>
          <a:ln w="12700" cap="flat" cmpd="sng" algn="ctr">
            <a:solidFill>
              <a:schemeClr val="bg1">
                <a:lumMod val="50000"/>
              </a:schemeClr>
            </a:solidFill>
            <a:prstDash val="solid"/>
            <a:headEnd type="none" w="med" len="med"/>
            <a:tailEnd type="none" w="med" len="med"/>
          </a:ln>
          <a:effectLst/>
        </p:spPr>
      </p:cxnSp>
      <p:sp>
        <p:nvSpPr>
          <p:cNvPr id="122" name="Rectangle 3"/>
          <p:cNvSpPr txBox="1">
            <a:spLocks noChangeArrowheads="1"/>
          </p:cNvSpPr>
          <p:nvPr/>
        </p:nvSpPr>
        <p:spPr bwMode="auto">
          <a:xfrm>
            <a:off x="5921828" y="3916973"/>
            <a:ext cx="2906488" cy="16946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ts val="1200"/>
              </a:spcBef>
              <a:spcAft>
                <a:spcPct val="0"/>
              </a:spcAft>
              <a:buClr>
                <a:schemeClr val="bg2"/>
              </a:buClr>
              <a:buSzPct val="75000"/>
              <a:buFont typeface="Wingdings" pitchFamily="2" charset="2"/>
              <a:buChar char="n"/>
              <a:tabLst/>
              <a:defRPr/>
            </a:pPr>
            <a:r>
              <a:rPr lang="en-US" sz="2000" kern="0" dirty="0" smtClean="0">
                <a:latin typeface="+mn-lt"/>
                <a:cs typeface="+mn-cs"/>
              </a:rPr>
              <a:t>Sum</a:t>
            </a:r>
            <a:r>
              <a:rPr kumimoji="0" lang="en-US" sz="2000" b="0" i="0" u="none" strike="noStrike" kern="0" cap="none" spc="0" normalizeH="0" baseline="0" noProof="0" dirty="0" smtClean="0">
                <a:ln>
                  <a:noFill/>
                </a:ln>
                <a:solidFill>
                  <a:schemeClr val="tx1"/>
                </a:solidFill>
                <a:effectLst/>
                <a:uLnTx/>
                <a:uFillTx/>
                <a:latin typeface="+mn-lt"/>
                <a:ea typeface="+mn-ea"/>
                <a:cs typeface="+mn-cs"/>
              </a:rPr>
              <a:t> of lengths of</a:t>
            </a:r>
            <a:r>
              <a:rPr kumimoji="0" lang="en-US" sz="2000" b="0" i="0" u="none" strike="noStrike" kern="0" cap="none" spc="0" normalizeH="0" noProof="0" dirty="0" smtClean="0">
                <a:ln>
                  <a:noFill/>
                </a:ln>
                <a:solidFill>
                  <a:schemeClr val="tx1"/>
                </a:solidFill>
                <a:effectLst/>
                <a:uLnTx/>
                <a:uFillTx/>
                <a:latin typeface="+mn-lt"/>
                <a:ea typeface="+mn-ea"/>
                <a:cs typeface="+mn-cs"/>
              </a:rPr>
              <a:t> horizontal and vertical lines = 1 + 3 + 2 + 3 + 3 + 1 = </a:t>
            </a:r>
            <a:r>
              <a:rPr kumimoji="0" lang="en-US" sz="2000" b="0" i="0" u="none" strike="noStrike" kern="0" cap="none" spc="0" normalizeH="0" noProof="0" dirty="0" smtClean="0">
                <a:ln>
                  <a:noFill/>
                </a:ln>
                <a:solidFill>
                  <a:srgbClr val="006600"/>
                </a:solidFill>
                <a:effectLst/>
                <a:uLnTx/>
                <a:uFillTx/>
                <a:latin typeface="+mn-lt"/>
                <a:ea typeface="+mn-ea"/>
                <a:cs typeface="+mn-cs"/>
              </a:rPr>
              <a:t>13</a:t>
            </a:r>
            <a:endParaRPr kumimoji="0" lang="en-US" sz="2000" b="0" i="0" u="none" strike="noStrike" kern="0" cap="none" spc="0" normalizeH="0" baseline="0" noProof="0" dirty="0" smtClean="0">
              <a:ln>
                <a:noFill/>
              </a:ln>
              <a:solidFill>
                <a:srgbClr val="006600"/>
              </a:solidFill>
              <a:effectLst/>
              <a:uLnTx/>
              <a:uFillTx/>
              <a:latin typeface="+mn-lt"/>
              <a:ea typeface="+mn-ea"/>
              <a:cs typeface="+mn-cs"/>
            </a:endParaRPr>
          </a:p>
        </p:txBody>
      </p:sp>
      <p:sp>
        <p:nvSpPr>
          <p:cNvPr id="9" name="Footer Placeholder 8"/>
          <p:cNvSpPr>
            <a:spLocks noGrp="1"/>
          </p:cNvSpPr>
          <p:nvPr>
            <p:ph type="ftr" sz="quarter" idx="3"/>
          </p:nvPr>
        </p:nvSpPr>
        <p:spPr/>
        <p:txBody>
          <a:bodyPr/>
          <a:lstStyle/>
          <a:p>
            <a:r>
              <a:rPr lang="en-US" sz="1000" smtClean="0"/>
              <a:t>CS1010 Programming Methodology</a:t>
            </a:r>
            <a:endParaRPr lang="en-US" sz="1000" dirty="0" smtClean="0"/>
          </a:p>
        </p:txBody>
      </p:sp>
      <p:sp>
        <p:nvSpPr>
          <p:cNvPr id="10" name="Slide Number Placeholder 9"/>
          <p:cNvSpPr>
            <a:spLocks noGrp="1"/>
          </p:cNvSpPr>
          <p:nvPr>
            <p:ph type="sldNum" sz="quarter" idx="4"/>
          </p:nvPr>
        </p:nvSpPr>
        <p:spPr/>
        <p:txBody>
          <a:bodyPr/>
          <a:lstStyle/>
          <a:p>
            <a:pPr>
              <a:defRPr/>
            </a:pPr>
            <a:r>
              <a:rPr lang="en-US" smtClean="0"/>
              <a:t>Week10 - </a:t>
            </a:r>
            <a:fld id="{D744ECD0-9CB4-48EB-9A4D-0BCA2B3D9F75}" type="slidenum">
              <a:rPr lang="en-US" smtClean="0"/>
              <a:pPr>
                <a:defRPr/>
              </a:pPr>
              <a:t>31</a:t>
            </a:fld>
            <a:endParaRPr lang="en-US" dirty="0"/>
          </a:p>
        </p:txBody>
      </p:sp>
    </p:spTree>
    <p:extLst>
      <p:ext uri="{BB962C8B-B14F-4D97-AF65-F5344CB8AC3E}">
        <p14:creationId xmlns:p14="http://schemas.microsoft.com/office/powerpoint/2010/main" val="2985475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103"/>
                                        </p:tgtEl>
                                        <p:attrNameLst>
                                          <p:attrName>style.visibility</p:attrName>
                                        </p:attrNameLst>
                                      </p:cBhvr>
                                      <p:to>
                                        <p:strVal val="visible"/>
                                      </p:to>
                                    </p:set>
                                    <p:animEffect transition="in" filter="dissolve">
                                      <p:cBhvr>
                                        <p:cTn id="21" dur="500"/>
                                        <p:tgtEl>
                                          <p:spTgt spid="103"/>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106"/>
                                        </p:tgtEl>
                                        <p:attrNameLst>
                                          <p:attrName>style.visibility</p:attrName>
                                        </p:attrNameLst>
                                      </p:cBhvr>
                                      <p:to>
                                        <p:strVal val="visible"/>
                                      </p:to>
                                    </p:set>
                                    <p:animEffect transition="in" filter="dissolve">
                                      <p:cBhvr>
                                        <p:cTn id="25" dur="500"/>
                                        <p:tgtEl>
                                          <p:spTgt spid="106"/>
                                        </p:tgtEl>
                                      </p:cBhvr>
                                    </p:animEffect>
                                  </p:childTnLst>
                                </p:cTn>
                              </p:par>
                            </p:childTnLst>
                          </p:cTn>
                        </p:par>
                        <p:par>
                          <p:cTn id="26" fill="hold">
                            <p:stCondLst>
                              <p:cond delay="1500"/>
                            </p:stCondLst>
                            <p:childTnLst>
                              <p:par>
                                <p:cTn id="27" presetID="9" presetClass="entr" presetSubtype="0" fill="hold" grpId="0" nodeType="afterEffect">
                                  <p:stCondLst>
                                    <p:cond delay="0"/>
                                  </p:stCondLst>
                                  <p:childTnLst>
                                    <p:set>
                                      <p:cBhvr>
                                        <p:cTn id="28" dur="1" fill="hold">
                                          <p:stCondLst>
                                            <p:cond delay="0"/>
                                          </p:stCondLst>
                                        </p:cTn>
                                        <p:tgtEl>
                                          <p:spTgt spid="102"/>
                                        </p:tgtEl>
                                        <p:attrNameLst>
                                          <p:attrName>style.visibility</p:attrName>
                                        </p:attrNameLst>
                                      </p:cBhvr>
                                      <p:to>
                                        <p:strVal val="visible"/>
                                      </p:to>
                                    </p:set>
                                    <p:animEffect transition="in" filter="dissolve">
                                      <p:cBhvr>
                                        <p:cTn id="29" dur="500"/>
                                        <p:tgtEl>
                                          <p:spTgt spid="102"/>
                                        </p:tgtEl>
                                      </p:cBhvr>
                                    </p:animEffect>
                                  </p:childTnLst>
                                </p:cTn>
                              </p:par>
                            </p:childTnLst>
                          </p:cTn>
                        </p:par>
                        <p:par>
                          <p:cTn id="30" fill="hold">
                            <p:stCondLst>
                              <p:cond delay="2000"/>
                            </p:stCondLst>
                            <p:childTnLst>
                              <p:par>
                                <p:cTn id="31" presetID="9" presetClass="entr" presetSubtype="0" fill="hold" grpId="0" nodeType="afterEffect">
                                  <p:stCondLst>
                                    <p:cond delay="0"/>
                                  </p:stCondLst>
                                  <p:childTnLst>
                                    <p:set>
                                      <p:cBhvr>
                                        <p:cTn id="32" dur="1" fill="hold">
                                          <p:stCondLst>
                                            <p:cond delay="0"/>
                                          </p:stCondLst>
                                        </p:cTn>
                                        <p:tgtEl>
                                          <p:spTgt spid="101"/>
                                        </p:tgtEl>
                                        <p:attrNameLst>
                                          <p:attrName>style.visibility</p:attrName>
                                        </p:attrNameLst>
                                      </p:cBhvr>
                                      <p:to>
                                        <p:strVal val="visible"/>
                                      </p:to>
                                    </p:set>
                                    <p:animEffect transition="in" filter="dissolve">
                                      <p:cBhvr>
                                        <p:cTn id="33" dur="500"/>
                                        <p:tgtEl>
                                          <p:spTgt spid="101"/>
                                        </p:tgtEl>
                                      </p:cBhvr>
                                    </p:animEffect>
                                  </p:childTnLst>
                                </p:cTn>
                              </p:par>
                            </p:childTnLst>
                          </p:cTn>
                        </p:par>
                        <p:par>
                          <p:cTn id="34" fill="hold">
                            <p:stCondLst>
                              <p:cond delay="2500"/>
                            </p:stCondLst>
                            <p:childTnLst>
                              <p:par>
                                <p:cTn id="35" presetID="9" presetClass="entr" presetSubtype="0" fill="hold" grpId="0" nodeType="after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childTnLst>
                          </p:cTn>
                        </p:par>
                        <p:par>
                          <p:cTn id="38" fill="hold">
                            <p:stCondLst>
                              <p:cond delay="3000"/>
                            </p:stCondLst>
                            <p:childTnLst>
                              <p:par>
                                <p:cTn id="39" presetID="9" presetClass="entr" presetSubtype="0" fill="hold" grpId="0" nodeType="afterEffect">
                                  <p:stCondLst>
                                    <p:cond delay="0"/>
                                  </p:stCondLst>
                                  <p:childTnLst>
                                    <p:set>
                                      <p:cBhvr>
                                        <p:cTn id="40" dur="1" fill="hold">
                                          <p:stCondLst>
                                            <p:cond delay="0"/>
                                          </p:stCondLst>
                                        </p:cTn>
                                        <p:tgtEl>
                                          <p:spTgt spid="99"/>
                                        </p:tgtEl>
                                        <p:attrNameLst>
                                          <p:attrName>style.visibility</p:attrName>
                                        </p:attrNameLst>
                                      </p:cBhvr>
                                      <p:to>
                                        <p:strVal val="visible"/>
                                      </p:to>
                                    </p:set>
                                    <p:animEffect transition="in" filter="dissolve">
                                      <p:cBhvr>
                                        <p:cTn id="41" dur="500"/>
                                        <p:tgtEl>
                                          <p:spTgt spid="99"/>
                                        </p:tgtEl>
                                      </p:cBhvr>
                                    </p:animEffect>
                                  </p:childTnLst>
                                </p:cTn>
                              </p:par>
                            </p:childTnLst>
                          </p:cTn>
                        </p:par>
                        <p:par>
                          <p:cTn id="42" fill="hold">
                            <p:stCondLst>
                              <p:cond delay="3500"/>
                            </p:stCondLst>
                            <p:childTnLst>
                              <p:par>
                                <p:cTn id="43" presetID="9" presetClass="entr" presetSubtype="0" fill="hold" grpId="0" nodeType="afterEffect">
                                  <p:stCondLst>
                                    <p:cond delay="0"/>
                                  </p:stCondLst>
                                  <p:childTnLst>
                                    <p:set>
                                      <p:cBhvr>
                                        <p:cTn id="44" dur="1" fill="hold">
                                          <p:stCondLst>
                                            <p:cond delay="0"/>
                                          </p:stCondLst>
                                        </p:cTn>
                                        <p:tgtEl>
                                          <p:spTgt spid="98"/>
                                        </p:tgtEl>
                                        <p:attrNameLst>
                                          <p:attrName>style.visibility</p:attrName>
                                        </p:attrNameLst>
                                      </p:cBhvr>
                                      <p:to>
                                        <p:strVal val="visible"/>
                                      </p:to>
                                    </p:set>
                                    <p:animEffect transition="in" filter="dissolve">
                                      <p:cBhvr>
                                        <p:cTn id="45" dur="500"/>
                                        <p:tgtEl>
                                          <p:spTgt spid="98"/>
                                        </p:tgtEl>
                                      </p:cBhvr>
                                    </p:animEffect>
                                  </p:childTnLst>
                                </p:cTn>
                              </p:par>
                            </p:childTnLst>
                          </p:cTn>
                        </p:par>
                        <p:par>
                          <p:cTn id="46" fill="hold">
                            <p:stCondLst>
                              <p:cond delay="4000"/>
                            </p:stCondLst>
                            <p:childTnLst>
                              <p:par>
                                <p:cTn id="47" presetID="9" presetClass="entr" presetSubtype="0" fill="hold" grpId="0" nodeType="after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dissolve">
                                      <p:cBhvr>
                                        <p:cTn id="49" dur="500"/>
                                        <p:tgtEl>
                                          <p:spTgt spid="96"/>
                                        </p:tgtEl>
                                      </p:cBhvr>
                                    </p:animEffect>
                                  </p:childTnLst>
                                </p:cTn>
                              </p:par>
                            </p:childTnLst>
                          </p:cTn>
                        </p:par>
                        <p:par>
                          <p:cTn id="50" fill="hold">
                            <p:stCondLst>
                              <p:cond delay="4500"/>
                            </p:stCondLst>
                            <p:childTnLst>
                              <p:par>
                                <p:cTn id="51" presetID="9" presetClass="entr" presetSubtype="0" fill="hold" grpId="0"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5000"/>
                            </p:stCondLst>
                            <p:childTnLst>
                              <p:par>
                                <p:cTn id="55" presetID="9" presetClass="entr" presetSubtype="0" fill="hold" grpId="0" nodeType="after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dissolve">
                                      <p:cBhvr>
                                        <p:cTn id="57" dur="500"/>
                                        <p:tgtEl>
                                          <p:spTgt spid="95"/>
                                        </p:tgtEl>
                                      </p:cBhvr>
                                    </p:animEffect>
                                  </p:childTnLst>
                                </p:cTn>
                              </p:par>
                            </p:childTnLst>
                          </p:cTn>
                        </p:par>
                        <p:par>
                          <p:cTn id="58" fill="hold">
                            <p:stCondLst>
                              <p:cond delay="5500"/>
                            </p:stCondLst>
                            <p:childTnLst>
                              <p:par>
                                <p:cTn id="59" presetID="9" presetClass="entr" presetSubtype="0" fill="hold" grpId="0" nodeType="afterEffect">
                                  <p:stCondLst>
                                    <p:cond delay="0"/>
                                  </p:stCondLst>
                                  <p:childTnLst>
                                    <p:set>
                                      <p:cBhvr>
                                        <p:cTn id="60" dur="1" fill="hold">
                                          <p:stCondLst>
                                            <p:cond delay="0"/>
                                          </p:stCondLst>
                                        </p:cTn>
                                        <p:tgtEl>
                                          <p:spTgt spid="93"/>
                                        </p:tgtEl>
                                        <p:attrNameLst>
                                          <p:attrName>style.visibility</p:attrName>
                                        </p:attrNameLst>
                                      </p:cBhvr>
                                      <p:to>
                                        <p:strVal val="visible"/>
                                      </p:to>
                                    </p:set>
                                    <p:animEffect transition="in" filter="dissolve">
                                      <p:cBhvr>
                                        <p:cTn id="61" dur="500"/>
                                        <p:tgtEl>
                                          <p:spTgt spid="93"/>
                                        </p:tgtEl>
                                      </p:cBhvr>
                                    </p:animEffect>
                                  </p:childTnLst>
                                </p:cTn>
                              </p:par>
                            </p:childTnLst>
                          </p:cTn>
                        </p:par>
                        <p:par>
                          <p:cTn id="62" fill="hold">
                            <p:stCondLst>
                              <p:cond delay="6000"/>
                            </p:stCondLst>
                            <p:childTnLst>
                              <p:par>
                                <p:cTn id="63" presetID="9" presetClass="entr" presetSubtype="0" fill="hold" grpId="0" nodeType="afterEffect">
                                  <p:stCondLst>
                                    <p:cond delay="0"/>
                                  </p:stCondLst>
                                  <p:childTnLst>
                                    <p:set>
                                      <p:cBhvr>
                                        <p:cTn id="64" dur="1" fill="hold">
                                          <p:stCondLst>
                                            <p:cond delay="0"/>
                                          </p:stCondLst>
                                        </p:cTn>
                                        <p:tgtEl>
                                          <p:spTgt spid="94"/>
                                        </p:tgtEl>
                                        <p:attrNameLst>
                                          <p:attrName>style.visibility</p:attrName>
                                        </p:attrNameLst>
                                      </p:cBhvr>
                                      <p:to>
                                        <p:strVal val="visible"/>
                                      </p:to>
                                    </p:set>
                                    <p:animEffect transition="in" filter="dissolve">
                                      <p:cBhvr>
                                        <p:cTn id="65" dur="500"/>
                                        <p:tgtEl>
                                          <p:spTgt spid="94"/>
                                        </p:tgtEl>
                                      </p:cBhvr>
                                    </p:animEffect>
                                  </p:childTnLst>
                                </p:cTn>
                              </p:par>
                            </p:childTnLst>
                          </p:cTn>
                        </p:par>
                        <p:par>
                          <p:cTn id="66" fill="hold">
                            <p:stCondLst>
                              <p:cond delay="6500"/>
                            </p:stCondLst>
                            <p:childTnLst>
                              <p:par>
                                <p:cTn id="67" presetID="9" presetClass="entr" presetSubtype="0" fill="hold" grpId="0" nodeType="afterEffect">
                                  <p:stCondLst>
                                    <p:cond delay="0"/>
                                  </p:stCondLst>
                                  <p:childTnLst>
                                    <p:set>
                                      <p:cBhvr>
                                        <p:cTn id="68" dur="1" fill="hold">
                                          <p:stCondLst>
                                            <p:cond delay="0"/>
                                          </p:stCondLst>
                                        </p:cTn>
                                        <p:tgtEl>
                                          <p:spTgt spid="92"/>
                                        </p:tgtEl>
                                        <p:attrNameLst>
                                          <p:attrName>style.visibility</p:attrName>
                                        </p:attrNameLst>
                                      </p:cBhvr>
                                      <p:to>
                                        <p:strVal val="visible"/>
                                      </p:to>
                                    </p:set>
                                    <p:animEffect transition="in" filter="dissolve">
                                      <p:cBhvr>
                                        <p:cTn id="69" dur="500"/>
                                        <p:tgtEl>
                                          <p:spTgt spid="92"/>
                                        </p:tgtEl>
                                      </p:cBhvr>
                                    </p:animEffect>
                                  </p:childTnLst>
                                </p:cTn>
                              </p:par>
                            </p:childTnLst>
                          </p:cTn>
                        </p:par>
                        <p:par>
                          <p:cTn id="70" fill="hold">
                            <p:stCondLst>
                              <p:cond delay="7000"/>
                            </p:stCondLst>
                            <p:childTnLst>
                              <p:par>
                                <p:cTn id="71" presetID="9" presetClass="entr" presetSubtype="0" fill="hold" grpId="0" nodeType="after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dissolve">
                                      <p:cBhvr>
                                        <p:cTn id="73" dur="500"/>
                                        <p:tgtEl>
                                          <p:spTgt spid="91"/>
                                        </p:tgtEl>
                                      </p:cBhvr>
                                    </p:animEffect>
                                  </p:childTnLst>
                                </p:cTn>
                              </p:par>
                            </p:childTnLst>
                          </p:cTn>
                        </p:par>
                        <p:par>
                          <p:cTn id="74" fill="hold">
                            <p:stCondLst>
                              <p:cond delay="7500"/>
                            </p:stCondLst>
                            <p:childTnLst>
                              <p:par>
                                <p:cTn id="75" presetID="9" presetClass="entr" presetSubtype="0" fill="hold" grpId="0" nodeType="afterEffect">
                                  <p:stCondLst>
                                    <p:cond delay="0"/>
                                  </p:stCondLst>
                                  <p:childTnLst>
                                    <p:set>
                                      <p:cBhvr>
                                        <p:cTn id="76" dur="1" fill="hold">
                                          <p:stCondLst>
                                            <p:cond delay="0"/>
                                          </p:stCondLst>
                                        </p:cTn>
                                        <p:tgtEl>
                                          <p:spTgt spid="90"/>
                                        </p:tgtEl>
                                        <p:attrNameLst>
                                          <p:attrName>style.visibility</p:attrName>
                                        </p:attrNameLst>
                                      </p:cBhvr>
                                      <p:to>
                                        <p:strVal val="visible"/>
                                      </p:to>
                                    </p:set>
                                    <p:animEffect transition="in" filter="dissolve">
                                      <p:cBhvr>
                                        <p:cTn id="77" dur="500"/>
                                        <p:tgtEl>
                                          <p:spTgt spid="9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09"/>
                                        </p:tgtEl>
                                        <p:attrNameLst>
                                          <p:attrName>style.visibility</p:attrName>
                                        </p:attrNameLst>
                                      </p:cBhvr>
                                      <p:to>
                                        <p:strVal val="visible"/>
                                      </p:to>
                                    </p:set>
                                    <p:animEffect transition="in" filter="wipe(down)">
                                      <p:cBhvr>
                                        <p:cTn id="82" dur="500"/>
                                        <p:tgtEl>
                                          <p:spTgt spid="109"/>
                                        </p:tgtEl>
                                      </p:cBhvr>
                                    </p:animEffect>
                                  </p:childTnLst>
                                </p:cTn>
                              </p:par>
                            </p:childTnLst>
                          </p:cTn>
                        </p:par>
                        <p:par>
                          <p:cTn id="83" fill="hold">
                            <p:stCondLst>
                              <p:cond delay="500"/>
                            </p:stCondLst>
                            <p:childTnLst>
                              <p:par>
                                <p:cTn id="84" presetID="22" presetClass="entr" presetSubtype="1" fill="hold" nodeType="afterEffect">
                                  <p:stCondLst>
                                    <p:cond delay="0"/>
                                  </p:stCondLst>
                                  <p:childTnLst>
                                    <p:set>
                                      <p:cBhvr>
                                        <p:cTn id="85" dur="1" fill="hold">
                                          <p:stCondLst>
                                            <p:cond delay="0"/>
                                          </p:stCondLst>
                                        </p:cTn>
                                        <p:tgtEl>
                                          <p:spTgt spid="110"/>
                                        </p:tgtEl>
                                        <p:attrNameLst>
                                          <p:attrName>style.visibility</p:attrName>
                                        </p:attrNameLst>
                                      </p:cBhvr>
                                      <p:to>
                                        <p:strVal val="visible"/>
                                      </p:to>
                                    </p:set>
                                    <p:animEffect transition="in" filter="wipe(up)">
                                      <p:cBhvr>
                                        <p:cTn id="86" dur="500"/>
                                        <p:tgtEl>
                                          <p:spTgt spid="110"/>
                                        </p:tgtEl>
                                      </p:cBhvr>
                                    </p:animEffect>
                                  </p:childTnLst>
                                </p:cTn>
                              </p:par>
                            </p:childTnLst>
                          </p:cTn>
                        </p:par>
                        <p:par>
                          <p:cTn id="87" fill="hold">
                            <p:stCondLst>
                              <p:cond delay="1000"/>
                            </p:stCondLst>
                            <p:childTnLst>
                              <p:par>
                                <p:cTn id="88" presetID="22" presetClass="entr" presetSubtype="4" fill="hold" nodeType="afterEffect">
                                  <p:stCondLst>
                                    <p:cond delay="0"/>
                                  </p:stCondLst>
                                  <p:childTnLst>
                                    <p:set>
                                      <p:cBhvr>
                                        <p:cTn id="89" dur="1" fill="hold">
                                          <p:stCondLst>
                                            <p:cond delay="0"/>
                                          </p:stCondLst>
                                        </p:cTn>
                                        <p:tgtEl>
                                          <p:spTgt spid="111"/>
                                        </p:tgtEl>
                                        <p:attrNameLst>
                                          <p:attrName>style.visibility</p:attrName>
                                        </p:attrNameLst>
                                      </p:cBhvr>
                                      <p:to>
                                        <p:strVal val="visible"/>
                                      </p:to>
                                    </p:set>
                                    <p:animEffect transition="in" filter="wipe(down)">
                                      <p:cBhvr>
                                        <p:cTn id="90" dur="500"/>
                                        <p:tgtEl>
                                          <p:spTgt spid="111"/>
                                        </p:tgtEl>
                                      </p:cBhvr>
                                    </p:animEffect>
                                  </p:childTnLst>
                                </p:cTn>
                              </p:par>
                            </p:childTnLst>
                          </p:cTn>
                        </p:par>
                        <p:par>
                          <p:cTn id="91" fill="hold">
                            <p:stCondLst>
                              <p:cond delay="1500"/>
                            </p:stCondLst>
                            <p:childTnLst>
                              <p:par>
                                <p:cTn id="92" presetID="22" presetClass="entr" presetSubtype="1" fill="hold" nodeType="afterEffect">
                                  <p:stCondLst>
                                    <p:cond delay="0"/>
                                  </p:stCondLst>
                                  <p:childTnLst>
                                    <p:set>
                                      <p:cBhvr>
                                        <p:cTn id="93" dur="1" fill="hold">
                                          <p:stCondLst>
                                            <p:cond delay="0"/>
                                          </p:stCondLst>
                                        </p:cTn>
                                        <p:tgtEl>
                                          <p:spTgt spid="112"/>
                                        </p:tgtEl>
                                        <p:attrNameLst>
                                          <p:attrName>style.visibility</p:attrName>
                                        </p:attrNameLst>
                                      </p:cBhvr>
                                      <p:to>
                                        <p:strVal val="visible"/>
                                      </p:to>
                                    </p:set>
                                    <p:animEffect transition="in" filter="wipe(up)">
                                      <p:cBhvr>
                                        <p:cTn id="94" dur="500"/>
                                        <p:tgtEl>
                                          <p:spTgt spid="112"/>
                                        </p:tgtEl>
                                      </p:cBhvr>
                                    </p:animEffect>
                                  </p:childTnLst>
                                </p:cTn>
                              </p:par>
                            </p:childTnLst>
                          </p:cTn>
                        </p:par>
                        <p:par>
                          <p:cTn id="95" fill="hold">
                            <p:stCondLst>
                              <p:cond delay="2000"/>
                            </p:stCondLst>
                            <p:childTnLst>
                              <p:par>
                                <p:cTn id="96" presetID="22" presetClass="entr" presetSubtype="4" fill="hold" nodeType="afterEffect">
                                  <p:stCondLst>
                                    <p:cond delay="0"/>
                                  </p:stCondLst>
                                  <p:childTnLst>
                                    <p:set>
                                      <p:cBhvr>
                                        <p:cTn id="97" dur="1" fill="hold">
                                          <p:stCondLst>
                                            <p:cond delay="0"/>
                                          </p:stCondLst>
                                        </p:cTn>
                                        <p:tgtEl>
                                          <p:spTgt spid="113"/>
                                        </p:tgtEl>
                                        <p:attrNameLst>
                                          <p:attrName>style.visibility</p:attrName>
                                        </p:attrNameLst>
                                      </p:cBhvr>
                                      <p:to>
                                        <p:strVal val="visible"/>
                                      </p:to>
                                    </p:set>
                                    <p:animEffect transition="in" filter="wipe(down)">
                                      <p:cBhvr>
                                        <p:cTn id="98" dur="500"/>
                                        <p:tgtEl>
                                          <p:spTgt spid="113"/>
                                        </p:tgtEl>
                                      </p:cBhvr>
                                    </p:animEffect>
                                  </p:childTnLst>
                                </p:cTn>
                              </p:par>
                            </p:childTnLst>
                          </p:cTn>
                        </p:par>
                        <p:par>
                          <p:cTn id="99" fill="hold">
                            <p:stCondLst>
                              <p:cond delay="2500"/>
                            </p:stCondLst>
                            <p:childTnLst>
                              <p:par>
                                <p:cTn id="100" presetID="22" presetClass="entr" presetSubtype="1" fill="hold" nodeType="afterEffect">
                                  <p:stCondLst>
                                    <p:cond delay="0"/>
                                  </p:stCondLst>
                                  <p:childTnLst>
                                    <p:set>
                                      <p:cBhvr>
                                        <p:cTn id="101" dur="1" fill="hold">
                                          <p:stCondLst>
                                            <p:cond delay="0"/>
                                          </p:stCondLst>
                                        </p:cTn>
                                        <p:tgtEl>
                                          <p:spTgt spid="114"/>
                                        </p:tgtEl>
                                        <p:attrNameLst>
                                          <p:attrName>style.visibility</p:attrName>
                                        </p:attrNameLst>
                                      </p:cBhvr>
                                      <p:to>
                                        <p:strVal val="visible"/>
                                      </p:to>
                                    </p:set>
                                    <p:animEffect transition="in" filter="wipe(up)">
                                      <p:cBhvr>
                                        <p:cTn id="102" dur="500"/>
                                        <p:tgtEl>
                                          <p:spTgt spid="114"/>
                                        </p:tgtEl>
                                      </p:cBhvr>
                                    </p:animEffect>
                                  </p:childTnLst>
                                </p:cTn>
                              </p:par>
                            </p:childTnLst>
                          </p:cTn>
                        </p:par>
                        <p:par>
                          <p:cTn id="103" fill="hold">
                            <p:stCondLst>
                              <p:cond delay="3000"/>
                            </p:stCondLst>
                            <p:childTnLst>
                              <p:par>
                                <p:cTn id="104" presetID="22" presetClass="entr" presetSubtype="4" fill="hold" nodeType="afterEffect">
                                  <p:stCondLst>
                                    <p:cond delay="0"/>
                                  </p:stCondLst>
                                  <p:childTnLst>
                                    <p:set>
                                      <p:cBhvr>
                                        <p:cTn id="105" dur="1" fill="hold">
                                          <p:stCondLst>
                                            <p:cond delay="0"/>
                                          </p:stCondLst>
                                        </p:cTn>
                                        <p:tgtEl>
                                          <p:spTgt spid="115"/>
                                        </p:tgtEl>
                                        <p:attrNameLst>
                                          <p:attrName>style.visibility</p:attrName>
                                        </p:attrNameLst>
                                      </p:cBhvr>
                                      <p:to>
                                        <p:strVal val="visible"/>
                                      </p:to>
                                    </p:set>
                                    <p:animEffect transition="in" filter="wipe(down)">
                                      <p:cBhvr>
                                        <p:cTn id="106" dur="500"/>
                                        <p:tgtEl>
                                          <p:spTgt spid="115"/>
                                        </p:tgtEl>
                                      </p:cBhvr>
                                    </p:animEffect>
                                  </p:childTnLst>
                                </p:cTn>
                              </p:par>
                            </p:childTnLst>
                          </p:cTn>
                        </p:par>
                        <p:par>
                          <p:cTn id="107" fill="hold">
                            <p:stCondLst>
                              <p:cond delay="3500"/>
                            </p:stCondLst>
                            <p:childTnLst>
                              <p:par>
                                <p:cTn id="108" presetID="22" presetClass="entr" presetSubtype="1" fill="hold" nodeType="afterEffect">
                                  <p:stCondLst>
                                    <p:cond delay="0"/>
                                  </p:stCondLst>
                                  <p:childTnLst>
                                    <p:set>
                                      <p:cBhvr>
                                        <p:cTn id="109" dur="1" fill="hold">
                                          <p:stCondLst>
                                            <p:cond delay="0"/>
                                          </p:stCondLst>
                                        </p:cTn>
                                        <p:tgtEl>
                                          <p:spTgt spid="116"/>
                                        </p:tgtEl>
                                        <p:attrNameLst>
                                          <p:attrName>style.visibility</p:attrName>
                                        </p:attrNameLst>
                                      </p:cBhvr>
                                      <p:to>
                                        <p:strVal val="visible"/>
                                      </p:to>
                                    </p:set>
                                    <p:animEffect transition="in" filter="wipe(up)">
                                      <p:cBhvr>
                                        <p:cTn id="110" dur="500"/>
                                        <p:tgtEl>
                                          <p:spTgt spid="116"/>
                                        </p:tgtEl>
                                      </p:cBhvr>
                                    </p:animEffect>
                                  </p:childTnLst>
                                </p:cTn>
                              </p:par>
                            </p:childTnLst>
                          </p:cTn>
                        </p:par>
                        <p:par>
                          <p:cTn id="111" fill="hold">
                            <p:stCondLst>
                              <p:cond delay="4000"/>
                            </p:stCondLst>
                            <p:childTnLst>
                              <p:par>
                                <p:cTn id="112" presetID="22" presetClass="entr" presetSubtype="4" fill="hold" nodeType="afterEffect">
                                  <p:stCondLst>
                                    <p:cond delay="0"/>
                                  </p:stCondLst>
                                  <p:childTnLst>
                                    <p:set>
                                      <p:cBhvr>
                                        <p:cTn id="113" dur="1" fill="hold">
                                          <p:stCondLst>
                                            <p:cond delay="0"/>
                                          </p:stCondLst>
                                        </p:cTn>
                                        <p:tgtEl>
                                          <p:spTgt spid="117"/>
                                        </p:tgtEl>
                                        <p:attrNameLst>
                                          <p:attrName>style.visibility</p:attrName>
                                        </p:attrNameLst>
                                      </p:cBhvr>
                                      <p:to>
                                        <p:strVal val="visible"/>
                                      </p:to>
                                    </p:set>
                                    <p:animEffect transition="in" filter="wipe(down)">
                                      <p:cBhvr>
                                        <p:cTn id="114" dur="500"/>
                                        <p:tgtEl>
                                          <p:spTgt spid="117"/>
                                        </p:tgtEl>
                                      </p:cBhvr>
                                    </p:animEffect>
                                  </p:childTnLst>
                                </p:cTn>
                              </p:par>
                            </p:childTnLst>
                          </p:cTn>
                        </p:par>
                        <p:par>
                          <p:cTn id="115" fill="hold">
                            <p:stCondLst>
                              <p:cond delay="4500"/>
                            </p:stCondLst>
                            <p:childTnLst>
                              <p:par>
                                <p:cTn id="116" presetID="22" presetClass="entr" presetSubtype="1" fill="hold" nodeType="afterEffect">
                                  <p:stCondLst>
                                    <p:cond delay="0"/>
                                  </p:stCondLst>
                                  <p:childTnLst>
                                    <p:set>
                                      <p:cBhvr>
                                        <p:cTn id="117" dur="1" fill="hold">
                                          <p:stCondLst>
                                            <p:cond delay="0"/>
                                          </p:stCondLst>
                                        </p:cTn>
                                        <p:tgtEl>
                                          <p:spTgt spid="118"/>
                                        </p:tgtEl>
                                        <p:attrNameLst>
                                          <p:attrName>style.visibility</p:attrName>
                                        </p:attrNameLst>
                                      </p:cBhvr>
                                      <p:to>
                                        <p:strVal val="visible"/>
                                      </p:to>
                                    </p:set>
                                    <p:animEffect transition="in" filter="wipe(up)">
                                      <p:cBhvr>
                                        <p:cTn id="118" dur="500"/>
                                        <p:tgtEl>
                                          <p:spTgt spid="118"/>
                                        </p:tgtEl>
                                      </p:cBhvr>
                                    </p:animEffect>
                                  </p:childTnLst>
                                </p:cTn>
                              </p:par>
                            </p:childTnLst>
                          </p:cTn>
                        </p:par>
                        <p:par>
                          <p:cTn id="119" fill="hold">
                            <p:stCondLst>
                              <p:cond delay="5000"/>
                            </p:stCondLst>
                            <p:childTnLst>
                              <p:par>
                                <p:cTn id="120" presetID="22" presetClass="entr" presetSubtype="4" fill="hold" nodeType="afterEffect">
                                  <p:stCondLst>
                                    <p:cond delay="0"/>
                                  </p:stCondLst>
                                  <p:childTnLst>
                                    <p:set>
                                      <p:cBhvr>
                                        <p:cTn id="121" dur="1" fill="hold">
                                          <p:stCondLst>
                                            <p:cond delay="0"/>
                                          </p:stCondLst>
                                        </p:cTn>
                                        <p:tgtEl>
                                          <p:spTgt spid="119"/>
                                        </p:tgtEl>
                                        <p:attrNameLst>
                                          <p:attrName>style.visibility</p:attrName>
                                        </p:attrNameLst>
                                      </p:cBhvr>
                                      <p:to>
                                        <p:strVal val="visible"/>
                                      </p:to>
                                    </p:set>
                                    <p:animEffect transition="in" filter="wipe(down)">
                                      <p:cBhvr>
                                        <p:cTn id="122" dur="500"/>
                                        <p:tgtEl>
                                          <p:spTgt spid="119"/>
                                        </p:tgtEl>
                                      </p:cBhvr>
                                    </p:animEffect>
                                  </p:childTnLst>
                                </p:cTn>
                              </p:par>
                            </p:childTnLst>
                          </p:cTn>
                        </p:par>
                        <p:par>
                          <p:cTn id="123" fill="hold">
                            <p:stCondLst>
                              <p:cond delay="5500"/>
                            </p:stCondLst>
                            <p:childTnLst>
                              <p:par>
                                <p:cTn id="124" presetID="22" presetClass="entr" presetSubtype="8" fill="hold" nodeType="afterEffect">
                                  <p:stCondLst>
                                    <p:cond delay="0"/>
                                  </p:stCondLst>
                                  <p:childTnLst>
                                    <p:set>
                                      <p:cBhvr>
                                        <p:cTn id="125" dur="1" fill="hold">
                                          <p:stCondLst>
                                            <p:cond delay="0"/>
                                          </p:stCondLst>
                                        </p:cTn>
                                        <p:tgtEl>
                                          <p:spTgt spid="120"/>
                                        </p:tgtEl>
                                        <p:attrNameLst>
                                          <p:attrName>style.visibility</p:attrName>
                                        </p:attrNameLst>
                                      </p:cBhvr>
                                      <p:to>
                                        <p:strVal val="visible"/>
                                      </p:to>
                                    </p:set>
                                    <p:animEffect transition="in" filter="wipe(left)">
                                      <p:cBhvr>
                                        <p:cTn id="126" dur="500"/>
                                        <p:tgtEl>
                                          <p:spTgt spid="120"/>
                                        </p:tgtEl>
                                      </p:cBhvr>
                                    </p:animEffect>
                                  </p:childTnLst>
                                </p:cTn>
                              </p:par>
                            </p:childTnLst>
                          </p:cTn>
                        </p:par>
                        <p:par>
                          <p:cTn id="127" fill="hold">
                            <p:stCondLst>
                              <p:cond delay="6000"/>
                            </p:stCondLst>
                            <p:childTnLst>
                              <p:par>
                                <p:cTn id="128" presetID="22" presetClass="entr" presetSubtype="1" fill="hold" nodeType="afterEffect">
                                  <p:stCondLst>
                                    <p:cond delay="0"/>
                                  </p:stCondLst>
                                  <p:childTnLst>
                                    <p:set>
                                      <p:cBhvr>
                                        <p:cTn id="129" dur="1" fill="hold">
                                          <p:stCondLst>
                                            <p:cond delay="0"/>
                                          </p:stCondLst>
                                        </p:cTn>
                                        <p:tgtEl>
                                          <p:spTgt spid="121"/>
                                        </p:tgtEl>
                                        <p:attrNameLst>
                                          <p:attrName>style.visibility</p:attrName>
                                        </p:attrNameLst>
                                      </p:cBhvr>
                                      <p:to>
                                        <p:strVal val="visible"/>
                                      </p:to>
                                    </p:set>
                                    <p:animEffect transition="in" filter="wipe(up)">
                                      <p:cBhvr>
                                        <p:cTn id="130" dur="500"/>
                                        <p:tgtEl>
                                          <p:spTgt spid="121"/>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122"/>
                                        </p:tgtEl>
                                        <p:attrNameLst>
                                          <p:attrName>style.visibility</p:attrName>
                                        </p:attrNameLst>
                                      </p:cBhvr>
                                      <p:to>
                                        <p:strVal val="visible"/>
                                      </p:to>
                                    </p:set>
                                    <p:animEffect transition="in" filter="dissolve">
                                      <p:cBhvr>
                                        <p:cTn id="135"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2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a:t>
            </a:r>
            <a:r>
              <a:rPr lang="en-US" dirty="0"/>
              <a:t>Sort</a:t>
            </a:r>
            <a:endParaRPr lang="en-SG" dirty="0"/>
          </a:p>
        </p:txBody>
      </p:sp>
      <p:sp>
        <p:nvSpPr>
          <p:cNvPr id="3" name="Content Placeholder 2"/>
          <p:cNvSpPr>
            <a:spLocks noGrp="1"/>
          </p:cNvSpPr>
          <p:nvPr>
            <p:ph idx="1"/>
          </p:nvPr>
        </p:nvSpPr>
        <p:spPr>
          <a:xfrm>
            <a:off x="457200" y="1371600"/>
            <a:ext cx="8229600" cy="2985433"/>
          </a:xfrm>
        </p:spPr>
        <p:txBody>
          <a:bodyPr wrap="square">
            <a:spAutoFit/>
          </a:bodyPr>
          <a:lstStyle/>
          <a:p>
            <a:pPr eaLnBrk="1" hangingPunct="1">
              <a:spcBef>
                <a:spcPts val="1200"/>
              </a:spcBef>
            </a:pPr>
            <a:r>
              <a:rPr lang="en-US" dirty="0"/>
              <a:t>Selection </a:t>
            </a:r>
            <a:r>
              <a:rPr lang="en-US" dirty="0" smtClean="0"/>
              <a:t>Sort </a:t>
            </a:r>
            <a:r>
              <a:rPr lang="en-US" dirty="0">
                <a:solidFill>
                  <a:schemeClr val="tx1"/>
                </a:solidFill>
              </a:rPr>
              <a:t>makes one exchange at the end of each pass. </a:t>
            </a:r>
          </a:p>
          <a:p>
            <a:pPr eaLnBrk="1" hangingPunct="1">
              <a:spcBef>
                <a:spcPts val="1200"/>
              </a:spcBef>
            </a:pPr>
            <a:r>
              <a:rPr lang="en-US" dirty="0">
                <a:solidFill>
                  <a:schemeClr val="tx1"/>
                </a:solidFill>
              </a:rPr>
              <a:t>What if we make more than one exchange during each pass?</a:t>
            </a:r>
          </a:p>
          <a:p>
            <a:pPr eaLnBrk="1" hangingPunct="1">
              <a:spcBef>
                <a:spcPts val="1200"/>
              </a:spcBef>
            </a:pPr>
            <a:r>
              <a:rPr lang="en-US" dirty="0">
                <a:solidFill>
                  <a:schemeClr val="tx1"/>
                </a:solidFill>
              </a:rPr>
              <a:t>The key idea of the </a:t>
            </a:r>
            <a:r>
              <a:rPr lang="en-US" dirty="0"/>
              <a:t>bubble </a:t>
            </a:r>
            <a:r>
              <a:rPr lang="en-US" dirty="0" smtClean="0"/>
              <a:t>Sort </a:t>
            </a:r>
            <a:r>
              <a:rPr lang="en-US" dirty="0">
                <a:solidFill>
                  <a:schemeClr val="tx1"/>
                </a:solidFill>
              </a:rPr>
              <a:t>is to make </a:t>
            </a:r>
            <a:r>
              <a:rPr lang="en-US" dirty="0">
                <a:solidFill>
                  <a:srgbClr val="C00000"/>
                </a:solidFill>
              </a:rPr>
              <a:t>pairwise comparisons</a:t>
            </a:r>
            <a:r>
              <a:rPr lang="en-US" dirty="0">
                <a:solidFill>
                  <a:schemeClr val="tx1"/>
                </a:solidFill>
              </a:rPr>
              <a:t> and exchange the positions of the pair if they are out of order</a:t>
            </a:r>
            <a:r>
              <a:rPr lang="en-US" dirty="0" smtClean="0">
                <a:solidFill>
                  <a:schemeClr val="tx1"/>
                </a:solidFill>
              </a:rPr>
              <a:t>.</a:t>
            </a:r>
            <a:endParaRPr lang="en-SG" dirty="0"/>
          </a:p>
        </p:txBody>
      </p:sp>
      <p:sp>
        <p:nvSpPr>
          <p:cNvPr id="9" name="Footer Placeholder 8"/>
          <p:cNvSpPr>
            <a:spLocks noGrp="1"/>
          </p:cNvSpPr>
          <p:nvPr>
            <p:ph type="ftr" sz="quarter" idx="3"/>
          </p:nvPr>
        </p:nvSpPr>
        <p:spPr/>
        <p:txBody>
          <a:bodyPr/>
          <a:lstStyle/>
          <a:p>
            <a:r>
              <a:rPr lang="en-US" sz="1000" smtClean="0"/>
              <a:t>CS1010 Programming Methodology</a:t>
            </a:r>
            <a:endParaRPr lang="en-US" sz="1000" dirty="0" smtClean="0"/>
          </a:p>
        </p:txBody>
      </p:sp>
      <p:sp>
        <p:nvSpPr>
          <p:cNvPr id="10" name="Slide Number Placeholder 9"/>
          <p:cNvSpPr>
            <a:spLocks noGrp="1"/>
          </p:cNvSpPr>
          <p:nvPr>
            <p:ph type="sldNum" sz="quarter" idx="4"/>
          </p:nvPr>
        </p:nvSpPr>
        <p:spPr/>
        <p:txBody>
          <a:bodyPr/>
          <a:lstStyle/>
          <a:p>
            <a:pPr>
              <a:defRPr/>
            </a:pPr>
            <a:r>
              <a:rPr lang="en-US" smtClean="0"/>
              <a:t>Week10 - </a:t>
            </a:r>
            <a:fld id="{D744ECD0-9CB4-48EB-9A4D-0BCA2B3D9F75}" type="slidenum">
              <a:rPr lang="en-US" smtClean="0"/>
              <a:pPr>
                <a:defRPr/>
              </a:pPr>
              <a:t>32</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Freeform 2"/>
          <p:cNvSpPr>
            <a:spLocks/>
          </p:cNvSpPr>
          <p:nvPr/>
        </p:nvSpPr>
        <p:spPr bwMode="auto">
          <a:xfrm>
            <a:off x="584200" y="2026969"/>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39940" name="Group 6"/>
          <p:cNvGrpSpPr>
            <a:grpSpLocks/>
          </p:cNvGrpSpPr>
          <p:nvPr/>
        </p:nvGrpSpPr>
        <p:grpSpPr bwMode="auto">
          <a:xfrm>
            <a:off x="309563" y="1176069"/>
            <a:ext cx="3900487" cy="741363"/>
            <a:chOff x="171" y="702"/>
            <a:chExt cx="2457" cy="467"/>
          </a:xfrm>
        </p:grpSpPr>
        <p:grpSp>
          <p:nvGrpSpPr>
            <p:cNvPr id="40108" name="Group 7"/>
            <p:cNvGrpSpPr>
              <a:grpSpLocks/>
            </p:cNvGrpSpPr>
            <p:nvPr/>
          </p:nvGrpSpPr>
          <p:grpSpPr bwMode="auto">
            <a:xfrm>
              <a:off x="226" y="702"/>
              <a:ext cx="2338" cy="212"/>
              <a:chOff x="1042" y="1464"/>
              <a:chExt cx="4415" cy="371"/>
            </a:xfrm>
          </p:grpSpPr>
          <p:sp>
            <p:nvSpPr>
              <p:cNvPr id="40129" name="Text Box 8"/>
              <p:cNvSpPr txBox="1">
                <a:spLocks noChangeArrowheads="1"/>
              </p:cNvSpPr>
              <p:nvPr/>
            </p:nvSpPr>
            <p:spPr bwMode="auto">
              <a:xfrm>
                <a:off x="1042"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0</a:t>
                </a:r>
              </a:p>
            </p:txBody>
          </p:sp>
          <p:sp>
            <p:nvSpPr>
              <p:cNvPr id="40130" name="Text Box 9"/>
              <p:cNvSpPr txBox="1">
                <a:spLocks noChangeArrowheads="1"/>
              </p:cNvSpPr>
              <p:nvPr/>
            </p:nvSpPr>
            <p:spPr bwMode="auto">
              <a:xfrm>
                <a:off x="154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1</a:t>
                </a:r>
              </a:p>
            </p:txBody>
          </p:sp>
          <p:sp>
            <p:nvSpPr>
              <p:cNvPr id="40131" name="Text Box 10"/>
              <p:cNvSpPr txBox="1">
                <a:spLocks noChangeArrowheads="1"/>
              </p:cNvSpPr>
              <p:nvPr/>
            </p:nvSpPr>
            <p:spPr bwMode="auto">
              <a:xfrm>
                <a:off x="205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2</a:t>
                </a:r>
              </a:p>
            </p:txBody>
          </p:sp>
          <p:sp>
            <p:nvSpPr>
              <p:cNvPr id="40132" name="Text Box 11"/>
              <p:cNvSpPr txBox="1">
                <a:spLocks noChangeArrowheads="1"/>
              </p:cNvSpPr>
              <p:nvPr/>
            </p:nvSpPr>
            <p:spPr bwMode="auto">
              <a:xfrm>
                <a:off x="2566"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3</a:t>
                </a:r>
              </a:p>
            </p:txBody>
          </p:sp>
          <p:sp>
            <p:nvSpPr>
              <p:cNvPr id="40133" name="Text Box 12"/>
              <p:cNvSpPr txBox="1">
                <a:spLocks noChangeArrowheads="1"/>
              </p:cNvSpPr>
              <p:nvPr/>
            </p:nvSpPr>
            <p:spPr bwMode="auto">
              <a:xfrm>
                <a:off x="3070"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4</a:t>
                </a:r>
              </a:p>
            </p:txBody>
          </p:sp>
          <p:sp>
            <p:nvSpPr>
              <p:cNvPr id="40134" name="Text Box 13"/>
              <p:cNvSpPr txBox="1">
                <a:spLocks noChangeArrowheads="1"/>
              </p:cNvSpPr>
              <p:nvPr/>
            </p:nvSpPr>
            <p:spPr bwMode="auto">
              <a:xfrm>
                <a:off x="3582"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5</a:t>
                </a:r>
              </a:p>
            </p:txBody>
          </p:sp>
          <p:sp>
            <p:nvSpPr>
              <p:cNvPr id="40135" name="Text Box 14"/>
              <p:cNvSpPr txBox="1">
                <a:spLocks noChangeArrowheads="1"/>
              </p:cNvSpPr>
              <p:nvPr/>
            </p:nvSpPr>
            <p:spPr bwMode="auto">
              <a:xfrm>
                <a:off x="408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6</a:t>
                </a:r>
              </a:p>
            </p:txBody>
          </p:sp>
          <p:sp>
            <p:nvSpPr>
              <p:cNvPr id="40136" name="Text Box 15"/>
              <p:cNvSpPr txBox="1">
                <a:spLocks noChangeArrowheads="1"/>
              </p:cNvSpPr>
              <p:nvPr/>
            </p:nvSpPr>
            <p:spPr bwMode="auto">
              <a:xfrm>
                <a:off x="4597"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7</a:t>
                </a:r>
              </a:p>
            </p:txBody>
          </p:sp>
          <p:sp>
            <p:nvSpPr>
              <p:cNvPr id="40137" name="Text Box 16"/>
              <p:cNvSpPr txBox="1">
                <a:spLocks noChangeArrowheads="1"/>
              </p:cNvSpPr>
              <p:nvPr/>
            </p:nvSpPr>
            <p:spPr bwMode="auto">
              <a:xfrm>
                <a:off x="5104"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8</a:t>
                </a:r>
              </a:p>
            </p:txBody>
          </p:sp>
        </p:grpSp>
        <p:grpSp>
          <p:nvGrpSpPr>
            <p:cNvPr id="40109" name="Group 17"/>
            <p:cNvGrpSpPr>
              <a:grpSpLocks/>
            </p:cNvGrpSpPr>
            <p:nvPr/>
          </p:nvGrpSpPr>
          <p:grpSpPr bwMode="auto">
            <a:xfrm>
              <a:off x="171" y="916"/>
              <a:ext cx="2457" cy="253"/>
              <a:chOff x="135" y="916"/>
              <a:chExt cx="2457" cy="253"/>
            </a:xfrm>
          </p:grpSpPr>
          <p:sp>
            <p:nvSpPr>
              <p:cNvPr id="142354" name="Rectangle 18"/>
              <p:cNvSpPr>
                <a:spLocks noChangeArrowheads="1"/>
              </p:cNvSpPr>
              <p:nvPr/>
            </p:nvSpPr>
            <p:spPr bwMode="auto">
              <a:xfrm>
                <a:off x="135" y="917"/>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40111" name="Line 19"/>
              <p:cNvSpPr>
                <a:spLocks noChangeShapeType="1"/>
              </p:cNvSpPr>
              <p:nvPr/>
            </p:nvSpPr>
            <p:spPr bwMode="auto">
              <a:xfrm>
                <a:off x="404" y="916"/>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112" name="Line 20"/>
              <p:cNvSpPr>
                <a:spLocks noChangeShapeType="1"/>
              </p:cNvSpPr>
              <p:nvPr/>
            </p:nvSpPr>
            <p:spPr bwMode="auto">
              <a:xfrm>
                <a:off x="677"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113" name="Line 21"/>
              <p:cNvSpPr>
                <a:spLocks noChangeShapeType="1"/>
              </p:cNvSpPr>
              <p:nvPr/>
            </p:nvSpPr>
            <p:spPr bwMode="auto">
              <a:xfrm>
                <a:off x="950"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114" name="Line 22"/>
              <p:cNvSpPr>
                <a:spLocks noChangeShapeType="1"/>
              </p:cNvSpPr>
              <p:nvPr/>
            </p:nvSpPr>
            <p:spPr bwMode="auto">
              <a:xfrm>
                <a:off x="1223"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115" name="Line 23"/>
              <p:cNvSpPr>
                <a:spLocks noChangeShapeType="1"/>
              </p:cNvSpPr>
              <p:nvPr/>
            </p:nvSpPr>
            <p:spPr bwMode="auto">
              <a:xfrm>
                <a:off x="1496"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116" name="Line 24"/>
              <p:cNvSpPr>
                <a:spLocks noChangeShapeType="1"/>
              </p:cNvSpPr>
              <p:nvPr/>
            </p:nvSpPr>
            <p:spPr bwMode="auto">
              <a:xfrm>
                <a:off x="1769"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117" name="Line 25"/>
              <p:cNvSpPr>
                <a:spLocks noChangeShapeType="1"/>
              </p:cNvSpPr>
              <p:nvPr/>
            </p:nvSpPr>
            <p:spPr bwMode="auto">
              <a:xfrm>
                <a:off x="2042"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118" name="Line 26"/>
              <p:cNvSpPr>
                <a:spLocks noChangeShapeType="1"/>
              </p:cNvSpPr>
              <p:nvPr/>
            </p:nvSpPr>
            <p:spPr bwMode="auto">
              <a:xfrm>
                <a:off x="2314"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grpSp>
            <p:nvGrpSpPr>
              <p:cNvPr id="40119" name="Group 27"/>
              <p:cNvGrpSpPr>
                <a:grpSpLocks/>
              </p:cNvGrpSpPr>
              <p:nvPr/>
            </p:nvGrpSpPr>
            <p:grpSpPr bwMode="auto">
              <a:xfrm>
                <a:off x="142" y="947"/>
                <a:ext cx="2450" cy="213"/>
                <a:chOff x="142" y="947"/>
                <a:chExt cx="2450" cy="213"/>
              </a:xfrm>
            </p:grpSpPr>
            <p:sp>
              <p:nvSpPr>
                <p:cNvPr id="40120" name="Text Box 28"/>
                <p:cNvSpPr txBox="1">
                  <a:spLocks noChangeArrowheads="1"/>
                </p:cNvSpPr>
                <p:nvPr/>
              </p:nvSpPr>
              <p:spPr bwMode="auto">
                <a:xfrm>
                  <a:off x="14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40121" name="Text Box 29"/>
                <p:cNvSpPr txBox="1">
                  <a:spLocks noChangeArrowheads="1"/>
                </p:cNvSpPr>
                <p:nvPr/>
              </p:nvSpPr>
              <p:spPr bwMode="auto">
                <a:xfrm>
                  <a:off x="417"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40122" name="Text Box 30"/>
                <p:cNvSpPr txBox="1">
                  <a:spLocks noChangeArrowheads="1"/>
                </p:cNvSpPr>
                <p:nvPr/>
              </p:nvSpPr>
              <p:spPr bwMode="auto">
                <a:xfrm>
                  <a:off x="745" y="947"/>
                  <a:ext cx="19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40123" name="Text Box 31"/>
                <p:cNvSpPr txBox="1">
                  <a:spLocks noChangeArrowheads="1"/>
                </p:cNvSpPr>
                <p:nvPr/>
              </p:nvSpPr>
              <p:spPr bwMode="auto">
                <a:xfrm>
                  <a:off x="955"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40124" name="Text Box 32"/>
                <p:cNvSpPr txBox="1">
                  <a:spLocks noChangeArrowheads="1"/>
                </p:cNvSpPr>
                <p:nvPr/>
              </p:nvSpPr>
              <p:spPr bwMode="auto">
                <a:xfrm>
                  <a:off x="122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40125" name="Text Box 33"/>
                <p:cNvSpPr txBox="1">
                  <a:spLocks noChangeArrowheads="1"/>
                </p:cNvSpPr>
                <p:nvPr/>
              </p:nvSpPr>
              <p:spPr bwMode="auto">
                <a:xfrm>
                  <a:off x="150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40126" name="Text Box 34"/>
                <p:cNvSpPr txBox="1">
                  <a:spLocks noChangeArrowheads="1"/>
                </p:cNvSpPr>
                <p:nvPr/>
              </p:nvSpPr>
              <p:spPr bwMode="auto">
                <a:xfrm>
                  <a:off x="1778"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40127" name="Text Box 35"/>
                <p:cNvSpPr txBox="1">
                  <a:spLocks noChangeArrowheads="1"/>
                </p:cNvSpPr>
                <p:nvPr/>
              </p:nvSpPr>
              <p:spPr bwMode="auto">
                <a:xfrm>
                  <a:off x="204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40128" name="Text Box 36"/>
                <p:cNvSpPr txBox="1">
                  <a:spLocks noChangeArrowheads="1"/>
                </p:cNvSpPr>
                <p:nvPr/>
              </p:nvSpPr>
              <p:spPr bwMode="auto">
                <a:xfrm>
                  <a:off x="2323"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grpSp>
      <p:grpSp>
        <p:nvGrpSpPr>
          <p:cNvPr id="6" name="Group 37"/>
          <p:cNvGrpSpPr>
            <a:grpSpLocks/>
          </p:cNvGrpSpPr>
          <p:nvPr/>
        </p:nvGrpSpPr>
        <p:grpSpPr bwMode="auto">
          <a:xfrm>
            <a:off x="309563" y="2655619"/>
            <a:ext cx="3900487" cy="401638"/>
            <a:chOff x="135" y="916"/>
            <a:chExt cx="2457" cy="253"/>
          </a:xfrm>
        </p:grpSpPr>
        <p:sp>
          <p:nvSpPr>
            <p:cNvPr id="142374" name="Rectangle 38"/>
            <p:cNvSpPr>
              <a:spLocks noChangeArrowheads="1"/>
            </p:cNvSpPr>
            <p:nvPr/>
          </p:nvSpPr>
          <p:spPr bwMode="auto">
            <a:xfrm>
              <a:off x="135" y="917"/>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40090" name="Line 39"/>
            <p:cNvSpPr>
              <a:spLocks noChangeShapeType="1"/>
            </p:cNvSpPr>
            <p:nvPr/>
          </p:nvSpPr>
          <p:spPr bwMode="auto">
            <a:xfrm>
              <a:off x="404" y="916"/>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91" name="Line 40"/>
            <p:cNvSpPr>
              <a:spLocks noChangeShapeType="1"/>
            </p:cNvSpPr>
            <p:nvPr/>
          </p:nvSpPr>
          <p:spPr bwMode="auto">
            <a:xfrm>
              <a:off x="677"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92" name="Line 41"/>
            <p:cNvSpPr>
              <a:spLocks noChangeShapeType="1"/>
            </p:cNvSpPr>
            <p:nvPr/>
          </p:nvSpPr>
          <p:spPr bwMode="auto">
            <a:xfrm>
              <a:off x="950"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93" name="Line 42"/>
            <p:cNvSpPr>
              <a:spLocks noChangeShapeType="1"/>
            </p:cNvSpPr>
            <p:nvPr/>
          </p:nvSpPr>
          <p:spPr bwMode="auto">
            <a:xfrm>
              <a:off x="1223"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94" name="Line 43"/>
            <p:cNvSpPr>
              <a:spLocks noChangeShapeType="1"/>
            </p:cNvSpPr>
            <p:nvPr/>
          </p:nvSpPr>
          <p:spPr bwMode="auto">
            <a:xfrm>
              <a:off x="1496"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95" name="Line 44"/>
            <p:cNvSpPr>
              <a:spLocks noChangeShapeType="1"/>
            </p:cNvSpPr>
            <p:nvPr/>
          </p:nvSpPr>
          <p:spPr bwMode="auto">
            <a:xfrm>
              <a:off x="1769"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96" name="Line 45"/>
            <p:cNvSpPr>
              <a:spLocks noChangeShapeType="1"/>
            </p:cNvSpPr>
            <p:nvPr/>
          </p:nvSpPr>
          <p:spPr bwMode="auto">
            <a:xfrm>
              <a:off x="2042"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97" name="Line 46"/>
            <p:cNvSpPr>
              <a:spLocks noChangeShapeType="1"/>
            </p:cNvSpPr>
            <p:nvPr/>
          </p:nvSpPr>
          <p:spPr bwMode="auto">
            <a:xfrm>
              <a:off x="2314"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grpSp>
          <p:nvGrpSpPr>
            <p:cNvPr id="40098" name="Group 47"/>
            <p:cNvGrpSpPr>
              <a:grpSpLocks/>
            </p:cNvGrpSpPr>
            <p:nvPr/>
          </p:nvGrpSpPr>
          <p:grpSpPr bwMode="auto">
            <a:xfrm>
              <a:off x="142" y="947"/>
              <a:ext cx="2450" cy="213"/>
              <a:chOff x="142" y="947"/>
              <a:chExt cx="2450" cy="213"/>
            </a:xfrm>
          </p:grpSpPr>
          <p:sp>
            <p:nvSpPr>
              <p:cNvPr id="40099" name="Text Box 48"/>
              <p:cNvSpPr txBox="1">
                <a:spLocks noChangeArrowheads="1"/>
              </p:cNvSpPr>
              <p:nvPr/>
            </p:nvSpPr>
            <p:spPr bwMode="auto">
              <a:xfrm>
                <a:off x="142" y="94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40100" name="Text Box 49"/>
              <p:cNvSpPr txBox="1">
                <a:spLocks noChangeArrowheads="1"/>
              </p:cNvSpPr>
              <p:nvPr/>
            </p:nvSpPr>
            <p:spPr bwMode="auto">
              <a:xfrm>
                <a:off x="417" y="94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40101" name="Text Box 50"/>
              <p:cNvSpPr txBox="1">
                <a:spLocks noChangeArrowheads="1"/>
              </p:cNvSpPr>
              <p:nvPr/>
            </p:nvSpPr>
            <p:spPr bwMode="auto">
              <a:xfrm>
                <a:off x="745" y="947"/>
                <a:ext cx="19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40102" name="Text Box 51"/>
              <p:cNvSpPr txBox="1">
                <a:spLocks noChangeArrowheads="1"/>
              </p:cNvSpPr>
              <p:nvPr/>
            </p:nvSpPr>
            <p:spPr bwMode="auto">
              <a:xfrm>
                <a:off x="955"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40103" name="Text Box 52"/>
              <p:cNvSpPr txBox="1">
                <a:spLocks noChangeArrowheads="1"/>
              </p:cNvSpPr>
              <p:nvPr/>
            </p:nvSpPr>
            <p:spPr bwMode="auto">
              <a:xfrm>
                <a:off x="122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40104" name="Text Box 53"/>
              <p:cNvSpPr txBox="1">
                <a:spLocks noChangeArrowheads="1"/>
              </p:cNvSpPr>
              <p:nvPr/>
            </p:nvSpPr>
            <p:spPr bwMode="auto">
              <a:xfrm>
                <a:off x="150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40105" name="Text Box 54"/>
              <p:cNvSpPr txBox="1">
                <a:spLocks noChangeArrowheads="1"/>
              </p:cNvSpPr>
              <p:nvPr/>
            </p:nvSpPr>
            <p:spPr bwMode="auto">
              <a:xfrm>
                <a:off x="1778"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40106" name="Text Box 55"/>
              <p:cNvSpPr txBox="1">
                <a:spLocks noChangeArrowheads="1"/>
              </p:cNvSpPr>
              <p:nvPr/>
            </p:nvSpPr>
            <p:spPr bwMode="auto">
              <a:xfrm>
                <a:off x="204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40107" name="Text Box 56"/>
              <p:cNvSpPr txBox="1">
                <a:spLocks noChangeArrowheads="1"/>
              </p:cNvSpPr>
              <p:nvPr/>
            </p:nvSpPr>
            <p:spPr bwMode="auto">
              <a:xfrm>
                <a:off x="2323"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grpSp>
        <p:nvGrpSpPr>
          <p:cNvPr id="8" name="Group 57"/>
          <p:cNvGrpSpPr>
            <a:grpSpLocks/>
          </p:cNvGrpSpPr>
          <p:nvPr/>
        </p:nvGrpSpPr>
        <p:grpSpPr bwMode="auto">
          <a:xfrm>
            <a:off x="309563" y="3762107"/>
            <a:ext cx="3900487" cy="401637"/>
            <a:chOff x="219" y="2024"/>
            <a:chExt cx="2457" cy="253"/>
          </a:xfrm>
        </p:grpSpPr>
        <p:sp>
          <p:nvSpPr>
            <p:cNvPr id="142394" name="Rectangle 58"/>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40072" name="Line 59"/>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73" name="Line 60"/>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74" name="Line 61"/>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75" name="Line 62"/>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76" name="Line 63"/>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77" name="Line 64"/>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78" name="Line 65"/>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79" name="Line 66"/>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80" name="Text Box 67"/>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40081" name="Text Box 68"/>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40082" name="Text Box 69"/>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40083" name="Text Box 70"/>
            <p:cNvSpPr txBox="1">
              <a:spLocks noChangeArrowheads="1"/>
            </p:cNvSpPr>
            <p:nvPr/>
          </p:nvSpPr>
          <p:spPr bwMode="auto">
            <a:xfrm>
              <a:off x="1039"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40084" name="Text Box 71"/>
            <p:cNvSpPr txBox="1">
              <a:spLocks noChangeArrowheads="1"/>
            </p:cNvSpPr>
            <p:nvPr/>
          </p:nvSpPr>
          <p:spPr bwMode="auto">
            <a:xfrm>
              <a:off x="131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40085" name="Text Box 72"/>
            <p:cNvSpPr txBox="1">
              <a:spLocks noChangeArrowheads="1"/>
            </p:cNvSpPr>
            <p:nvPr/>
          </p:nvSpPr>
          <p:spPr bwMode="auto">
            <a:xfrm>
              <a:off x="1586"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40086" name="Text Box 73"/>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40087" name="Text Box 74"/>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40088" name="Text Box 75"/>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9" name="Group 76"/>
          <p:cNvGrpSpPr>
            <a:grpSpLocks/>
          </p:cNvGrpSpPr>
          <p:nvPr/>
        </p:nvGrpSpPr>
        <p:grpSpPr bwMode="auto">
          <a:xfrm>
            <a:off x="309563" y="4970194"/>
            <a:ext cx="3900487" cy="401638"/>
            <a:chOff x="219" y="2024"/>
            <a:chExt cx="2457" cy="253"/>
          </a:xfrm>
        </p:grpSpPr>
        <p:sp>
          <p:nvSpPr>
            <p:cNvPr id="142413" name="Rectangle 77"/>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40054" name="Line 78"/>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55" name="Line 79"/>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56" name="Line 80"/>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57" name="Line 81"/>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58" name="Line 82"/>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59" name="Line 83"/>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60" name="Line 84"/>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61" name="Line 85"/>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62" name="Text Box 86"/>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40063" name="Text Box 87"/>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40064" name="Text Box 88"/>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40065" name="Text Box 89"/>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40066" name="Text Box 90"/>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40067" name="Text Box 91"/>
            <p:cNvSpPr txBox="1">
              <a:spLocks noChangeArrowheads="1"/>
            </p:cNvSpPr>
            <p:nvPr/>
          </p:nvSpPr>
          <p:spPr bwMode="auto">
            <a:xfrm>
              <a:off x="1586"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40068" name="Text Box 92"/>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40069" name="Text Box 93"/>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40070" name="Text Box 94"/>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0" name="Group 95"/>
          <p:cNvGrpSpPr>
            <a:grpSpLocks/>
          </p:cNvGrpSpPr>
          <p:nvPr/>
        </p:nvGrpSpPr>
        <p:grpSpPr bwMode="auto">
          <a:xfrm>
            <a:off x="4549050" y="1516722"/>
            <a:ext cx="3900487" cy="401638"/>
            <a:chOff x="219" y="2024"/>
            <a:chExt cx="2457" cy="253"/>
          </a:xfrm>
        </p:grpSpPr>
        <p:sp>
          <p:nvSpPr>
            <p:cNvPr id="142432" name="Rectangle 96"/>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40036" name="Line 97"/>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37" name="Line 98"/>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38" name="Line 99"/>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39" name="Line 100"/>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40" name="Line 101"/>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41" name="Line 102"/>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42" name="Line 103"/>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43" name="Line 104"/>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44" name="Text Box 105"/>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40045" name="Text Box 106"/>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40046" name="Text Box 107"/>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40047" name="Text Box 108"/>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40048" name="Text Box 109"/>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40049" name="Text Box 110"/>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40050" name="Text Box 111"/>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40051" name="Text Box 112"/>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40052" name="Text Box 113"/>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1" name="Group 114"/>
          <p:cNvGrpSpPr>
            <a:grpSpLocks/>
          </p:cNvGrpSpPr>
          <p:nvPr/>
        </p:nvGrpSpPr>
        <p:grpSpPr bwMode="auto">
          <a:xfrm>
            <a:off x="4580800" y="2665983"/>
            <a:ext cx="3900487" cy="401637"/>
            <a:chOff x="219" y="2024"/>
            <a:chExt cx="2457" cy="253"/>
          </a:xfrm>
        </p:grpSpPr>
        <p:sp>
          <p:nvSpPr>
            <p:cNvPr id="142451" name="Rectangle 115"/>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40018" name="Line 116"/>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19" name="Line 117"/>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20" name="Line 118"/>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21" name="Line 119"/>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22" name="Line 120"/>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23" name="Line 121"/>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24" name="Line 122"/>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25" name="Line 123"/>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26" name="Text Box 124"/>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40027" name="Text Box 125"/>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40028" name="Text Box 126"/>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40029" name="Text Box 127"/>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40030" name="Text Box 128"/>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40031" name="Text Box 129"/>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40032" name="Text Box 130"/>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40033" name="Text Box 131"/>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40034" name="Text Box 132"/>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2" name="Group 133"/>
          <p:cNvGrpSpPr>
            <a:grpSpLocks/>
          </p:cNvGrpSpPr>
          <p:nvPr/>
        </p:nvGrpSpPr>
        <p:grpSpPr bwMode="auto">
          <a:xfrm>
            <a:off x="4558575" y="3783192"/>
            <a:ext cx="3900487" cy="401637"/>
            <a:chOff x="219" y="2024"/>
            <a:chExt cx="2457" cy="253"/>
          </a:xfrm>
        </p:grpSpPr>
        <p:sp>
          <p:nvSpPr>
            <p:cNvPr id="142470" name="Rectangle 134"/>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40000" name="Line 135"/>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01" name="Line 136"/>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02" name="Line 137"/>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03" name="Line 138"/>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04" name="Line 139"/>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05" name="Line 140"/>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06" name="Line 141"/>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07" name="Line 142"/>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0008" name="Text Box 143"/>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40009" name="Text Box 144"/>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40010" name="Text Box 145"/>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40011" name="Text Box 146"/>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40012" name="Text Box 147"/>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40013" name="Text Box 148"/>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40014" name="Text Box 149"/>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40015" name="Text Box 150"/>
            <p:cNvSpPr txBox="1">
              <a:spLocks noChangeArrowheads="1"/>
            </p:cNvSpPr>
            <p:nvPr/>
          </p:nvSpPr>
          <p:spPr bwMode="auto">
            <a:xfrm>
              <a:off x="213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40016" name="Text Box 151"/>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3" name="Group 152"/>
          <p:cNvGrpSpPr>
            <a:grpSpLocks/>
          </p:cNvGrpSpPr>
          <p:nvPr/>
        </p:nvGrpSpPr>
        <p:grpSpPr bwMode="auto">
          <a:xfrm>
            <a:off x="4631600" y="4962525"/>
            <a:ext cx="3902075" cy="401638"/>
            <a:chOff x="219" y="2024"/>
            <a:chExt cx="2458" cy="253"/>
          </a:xfrm>
        </p:grpSpPr>
        <p:sp>
          <p:nvSpPr>
            <p:cNvPr id="142489" name="Rectangle 153"/>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39982" name="Line 154"/>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39983" name="Line 155"/>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39984" name="Line 156"/>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39985" name="Line 157"/>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39986" name="Line 158"/>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39987" name="Line 159"/>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39988" name="Line 160"/>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39989" name="Line 161"/>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39990" name="Text Box 162"/>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39991" name="Text Box 163"/>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39992" name="Text Box 164"/>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39993" name="Text Box 165"/>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39994" name="Text Box 166"/>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39995" name="Text Box 167"/>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39996" name="Text Box 168"/>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39997" name="Text Box 169"/>
            <p:cNvSpPr txBox="1">
              <a:spLocks noChangeArrowheads="1"/>
            </p:cNvSpPr>
            <p:nvPr/>
          </p:nvSpPr>
          <p:spPr bwMode="auto">
            <a:xfrm>
              <a:off x="213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sp>
          <p:nvSpPr>
            <p:cNvPr id="39998" name="Text Box 170"/>
            <p:cNvSpPr txBox="1">
              <a:spLocks noChangeArrowheads="1"/>
            </p:cNvSpPr>
            <p:nvPr/>
          </p:nvSpPr>
          <p:spPr bwMode="auto">
            <a:xfrm>
              <a:off x="2407"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grpSp>
      <p:sp>
        <p:nvSpPr>
          <p:cNvPr id="142507" name="Freeform 171"/>
          <p:cNvSpPr>
            <a:spLocks/>
          </p:cNvSpPr>
          <p:nvPr/>
        </p:nvSpPr>
        <p:spPr bwMode="auto">
          <a:xfrm>
            <a:off x="1422400" y="4301857"/>
            <a:ext cx="368300" cy="241300"/>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4" name="Group 172"/>
          <p:cNvGrpSpPr>
            <a:grpSpLocks/>
          </p:cNvGrpSpPr>
          <p:nvPr/>
        </p:nvGrpSpPr>
        <p:grpSpPr bwMode="auto">
          <a:xfrm>
            <a:off x="584200" y="2026969"/>
            <a:ext cx="1360488" cy="341313"/>
            <a:chOff x="368" y="1238"/>
            <a:chExt cx="857" cy="215"/>
          </a:xfrm>
        </p:grpSpPr>
        <p:sp>
          <p:nvSpPr>
            <p:cNvPr id="39979" name="Freeform 173"/>
            <p:cNvSpPr>
              <a:spLocks/>
            </p:cNvSpPr>
            <p:nvPr/>
          </p:nvSpPr>
          <p:spPr bwMode="auto">
            <a:xfrm>
              <a:off x="368" y="123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sp>
          <p:nvSpPr>
            <p:cNvPr id="39980" name="Text Box 174"/>
            <p:cNvSpPr txBox="1">
              <a:spLocks noChangeArrowheads="1"/>
            </p:cNvSpPr>
            <p:nvPr/>
          </p:nvSpPr>
          <p:spPr bwMode="auto">
            <a:xfrm>
              <a:off x="639" y="1261"/>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grpSp>
      <p:sp>
        <p:nvSpPr>
          <p:cNvPr id="142511" name="Text Box 175"/>
          <p:cNvSpPr txBox="1">
            <a:spLocks noChangeArrowheads="1"/>
          </p:cNvSpPr>
          <p:nvPr/>
        </p:nvSpPr>
        <p:spPr bwMode="auto">
          <a:xfrm>
            <a:off x="1398588" y="4484419"/>
            <a:ext cx="369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chemeClr val="tx2"/>
                </a:solidFill>
                <a:latin typeface="Tahoma" pitchFamily="34" charset="0"/>
                <a:ea typeface="ＭＳ Ｐゴシック" pitchFamily="34" charset="-128"/>
              </a:rPr>
              <a:t>ok</a:t>
            </a:r>
          </a:p>
        </p:txBody>
      </p:sp>
      <p:sp>
        <p:nvSpPr>
          <p:cNvPr id="142512" name="Freeform 176"/>
          <p:cNvSpPr>
            <a:spLocks/>
          </p:cNvSpPr>
          <p:nvPr/>
        </p:nvSpPr>
        <p:spPr bwMode="auto">
          <a:xfrm>
            <a:off x="984250" y="3189019"/>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5" name="Group 177"/>
          <p:cNvGrpSpPr>
            <a:grpSpLocks/>
          </p:cNvGrpSpPr>
          <p:nvPr/>
        </p:nvGrpSpPr>
        <p:grpSpPr bwMode="auto">
          <a:xfrm>
            <a:off x="984250" y="3189019"/>
            <a:ext cx="1438275" cy="317500"/>
            <a:chOff x="620" y="1970"/>
            <a:chExt cx="906" cy="200"/>
          </a:xfrm>
        </p:grpSpPr>
        <p:sp>
          <p:nvSpPr>
            <p:cNvPr id="39977" name="Text Box 178"/>
            <p:cNvSpPr txBox="1">
              <a:spLocks noChangeArrowheads="1"/>
            </p:cNvSpPr>
            <p:nvPr/>
          </p:nvSpPr>
          <p:spPr bwMode="auto">
            <a:xfrm>
              <a:off x="940" y="1978"/>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39978" name="Freeform 179"/>
            <p:cNvSpPr>
              <a:spLocks/>
            </p:cNvSpPr>
            <p:nvPr/>
          </p:nvSpPr>
          <p:spPr bwMode="auto">
            <a:xfrm>
              <a:off x="620" y="1970"/>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42516" name="Freeform 180"/>
          <p:cNvSpPr>
            <a:spLocks/>
          </p:cNvSpPr>
          <p:nvPr/>
        </p:nvSpPr>
        <p:spPr bwMode="auto">
          <a:xfrm>
            <a:off x="1920875" y="4281219"/>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6" name="Group 181"/>
          <p:cNvGrpSpPr>
            <a:grpSpLocks/>
          </p:cNvGrpSpPr>
          <p:nvPr/>
        </p:nvGrpSpPr>
        <p:grpSpPr bwMode="auto">
          <a:xfrm>
            <a:off x="1920875" y="4281219"/>
            <a:ext cx="1333500" cy="331788"/>
            <a:chOff x="1210" y="2658"/>
            <a:chExt cx="840" cy="209"/>
          </a:xfrm>
        </p:grpSpPr>
        <p:sp>
          <p:nvSpPr>
            <p:cNvPr id="39975" name="Text Box 182"/>
            <p:cNvSpPr txBox="1">
              <a:spLocks noChangeArrowheads="1"/>
            </p:cNvSpPr>
            <p:nvPr/>
          </p:nvSpPr>
          <p:spPr bwMode="auto">
            <a:xfrm>
              <a:off x="1464" y="2675"/>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39976" name="Freeform 183"/>
            <p:cNvSpPr>
              <a:spLocks/>
            </p:cNvSpPr>
            <p:nvPr/>
          </p:nvSpPr>
          <p:spPr bwMode="auto">
            <a:xfrm>
              <a:off x="1210" y="265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42520" name="Freeform 184"/>
          <p:cNvSpPr>
            <a:spLocks/>
          </p:cNvSpPr>
          <p:nvPr/>
        </p:nvSpPr>
        <p:spPr bwMode="auto">
          <a:xfrm>
            <a:off x="2295525" y="5513119"/>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7" name="Group 185"/>
          <p:cNvGrpSpPr>
            <a:grpSpLocks/>
          </p:cNvGrpSpPr>
          <p:nvPr/>
        </p:nvGrpSpPr>
        <p:grpSpPr bwMode="auto">
          <a:xfrm>
            <a:off x="2295525" y="5513119"/>
            <a:ext cx="1385888" cy="339725"/>
            <a:chOff x="1446" y="3434"/>
            <a:chExt cx="873" cy="214"/>
          </a:xfrm>
        </p:grpSpPr>
        <p:sp>
          <p:nvSpPr>
            <p:cNvPr id="39973" name="Text Box 186"/>
            <p:cNvSpPr txBox="1">
              <a:spLocks noChangeArrowheads="1"/>
            </p:cNvSpPr>
            <p:nvPr/>
          </p:nvSpPr>
          <p:spPr bwMode="auto">
            <a:xfrm>
              <a:off x="1733" y="3456"/>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39974" name="Freeform 187"/>
            <p:cNvSpPr>
              <a:spLocks/>
            </p:cNvSpPr>
            <p:nvPr/>
          </p:nvSpPr>
          <p:spPr bwMode="auto">
            <a:xfrm>
              <a:off x="1446" y="3434"/>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42524" name="Freeform 188"/>
          <p:cNvSpPr>
            <a:spLocks/>
          </p:cNvSpPr>
          <p:nvPr/>
        </p:nvSpPr>
        <p:spPr bwMode="auto">
          <a:xfrm>
            <a:off x="6914425" y="2027897"/>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8" name="Group 189"/>
          <p:cNvGrpSpPr>
            <a:grpSpLocks/>
          </p:cNvGrpSpPr>
          <p:nvPr/>
        </p:nvGrpSpPr>
        <p:grpSpPr bwMode="auto">
          <a:xfrm>
            <a:off x="5938112" y="2027897"/>
            <a:ext cx="1350963" cy="390525"/>
            <a:chOff x="3980" y="1258"/>
            <a:chExt cx="851" cy="246"/>
          </a:xfrm>
        </p:grpSpPr>
        <p:sp>
          <p:nvSpPr>
            <p:cNvPr id="39971" name="Text Box 190"/>
            <p:cNvSpPr txBox="1">
              <a:spLocks noChangeArrowheads="1"/>
            </p:cNvSpPr>
            <p:nvPr/>
          </p:nvSpPr>
          <p:spPr bwMode="auto">
            <a:xfrm>
              <a:off x="3980" y="1312"/>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39972" name="Freeform 191"/>
            <p:cNvSpPr>
              <a:spLocks/>
            </p:cNvSpPr>
            <p:nvPr/>
          </p:nvSpPr>
          <p:spPr bwMode="auto">
            <a:xfrm>
              <a:off x="4595" y="125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42528" name="Freeform 192"/>
          <p:cNvSpPr>
            <a:spLocks/>
          </p:cNvSpPr>
          <p:nvPr/>
        </p:nvSpPr>
        <p:spPr bwMode="auto">
          <a:xfrm>
            <a:off x="7362100" y="319779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9" name="Group 193"/>
          <p:cNvGrpSpPr>
            <a:grpSpLocks/>
          </p:cNvGrpSpPr>
          <p:nvPr/>
        </p:nvGrpSpPr>
        <p:grpSpPr bwMode="auto">
          <a:xfrm>
            <a:off x="6354037" y="3197795"/>
            <a:ext cx="1382713" cy="339725"/>
            <a:chOff x="4242" y="1982"/>
            <a:chExt cx="871" cy="214"/>
          </a:xfrm>
        </p:grpSpPr>
        <p:sp>
          <p:nvSpPr>
            <p:cNvPr id="39969" name="Text Box 194"/>
            <p:cNvSpPr txBox="1">
              <a:spLocks noChangeArrowheads="1"/>
            </p:cNvSpPr>
            <p:nvPr/>
          </p:nvSpPr>
          <p:spPr bwMode="auto">
            <a:xfrm>
              <a:off x="4242" y="2004"/>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39970" name="Freeform 195"/>
            <p:cNvSpPr>
              <a:spLocks/>
            </p:cNvSpPr>
            <p:nvPr/>
          </p:nvSpPr>
          <p:spPr bwMode="auto">
            <a:xfrm>
              <a:off x="4877" y="1982"/>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42532" name="Freeform 196"/>
          <p:cNvSpPr>
            <a:spLocks/>
          </p:cNvSpPr>
          <p:nvPr/>
        </p:nvSpPr>
        <p:spPr bwMode="auto">
          <a:xfrm>
            <a:off x="7851050" y="4354692"/>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20" name="Group 197"/>
          <p:cNvGrpSpPr>
            <a:grpSpLocks/>
          </p:cNvGrpSpPr>
          <p:nvPr/>
        </p:nvGrpSpPr>
        <p:grpSpPr bwMode="auto">
          <a:xfrm>
            <a:off x="6850925" y="4354692"/>
            <a:ext cx="1374775" cy="336550"/>
            <a:chOff x="4555" y="2769"/>
            <a:chExt cx="866" cy="212"/>
          </a:xfrm>
        </p:grpSpPr>
        <p:sp>
          <p:nvSpPr>
            <p:cNvPr id="39967" name="Text Box 198"/>
            <p:cNvSpPr txBox="1">
              <a:spLocks noChangeArrowheads="1"/>
            </p:cNvSpPr>
            <p:nvPr/>
          </p:nvSpPr>
          <p:spPr bwMode="auto">
            <a:xfrm>
              <a:off x="4555" y="2789"/>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39968" name="Freeform 199"/>
            <p:cNvSpPr>
              <a:spLocks/>
            </p:cNvSpPr>
            <p:nvPr/>
          </p:nvSpPr>
          <p:spPr bwMode="auto">
            <a:xfrm>
              <a:off x="5185" y="2769"/>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36893" name="Text Box 203"/>
          <p:cNvSpPr txBox="1">
            <a:spLocks noChangeArrowheads="1"/>
          </p:cNvSpPr>
          <p:nvPr/>
        </p:nvSpPr>
        <p:spPr bwMode="auto">
          <a:xfrm>
            <a:off x="7143025" y="5610225"/>
            <a:ext cx="1344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solidFill>
                  <a:schemeClr val="hlink"/>
                </a:solidFill>
                <a:latin typeface="Tahoma" pitchFamily="34" charset="0"/>
                <a:cs typeface="Tahoma" pitchFamily="34" charset="0"/>
              </a:rPr>
              <a:t>Done!</a:t>
            </a:r>
            <a:endParaRPr lang="en-SG" sz="2400">
              <a:solidFill>
                <a:schemeClr val="hlink"/>
              </a:solidFill>
              <a:latin typeface="Tahoma" pitchFamily="34" charset="0"/>
              <a:cs typeface="Tahoma" pitchFamily="34" charset="0"/>
            </a:endParaRPr>
          </a:p>
        </p:txBody>
      </p:sp>
      <p:sp>
        <p:nvSpPr>
          <p:cNvPr id="202" name="TextBox 201"/>
          <p:cNvSpPr txBox="1"/>
          <p:nvPr/>
        </p:nvSpPr>
        <p:spPr>
          <a:xfrm>
            <a:off x="3874172" y="5694535"/>
            <a:ext cx="2580218" cy="646331"/>
          </a:xfrm>
          <a:prstGeom prst="rect">
            <a:avLst/>
          </a:prstGeom>
          <a:solidFill>
            <a:srgbClr val="CCFFCC"/>
          </a:solidFill>
          <a:ln>
            <a:solidFill>
              <a:srgbClr val="CCFFCC"/>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a:defRPr/>
            </a:pPr>
            <a:r>
              <a:rPr lang="en-SG" dirty="0">
                <a:solidFill>
                  <a:srgbClr val="C00000"/>
                </a:solidFill>
                <a:latin typeface="Calibri" pitchFamily="34" charset="0"/>
                <a:cs typeface="Calibri" pitchFamily="34" charset="0"/>
              </a:rPr>
              <a:t>Q</a:t>
            </a:r>
            <a:r>
              <a:rPr lang="en-SG" dirty="0">
                <a:solidFill>
                  <a:schemeClr val="tx1"/>
                </a:solidFill>
                <a:latin typeface="Calibri" pitchFamily="34" charset="0"/>
                <a:cs typeface="Calibri" pitchFamily="34" charset="0"/>
              </a:rPr>
              <a:t>: Is the array sorted?</a:t>
            </a:r>
          </a:p>
          <a:p>
            <a:pPr>
              <a:defRPr/>
            </a:pPr>
            <a:r>
              <a:rPr lang="en-SG" dirty="0">
                <a:solidFill>
                  <a:srgbClr val="C00000"/>
                </a:solidFill>
                <a:latin typeface="Calibri" pitchFamily="34" charset="0"/>
                <a:cs typeface="Calibri" pitchFamily="34" charset="0"/>
              </a:rPr>
              <a:t>Q</a:t>
            </a:r>
            <a:r>
              <a:rPr lang="en-SG" dirty="0">
                <a:solidFill>
                  <a:schemeClr val="tx1"/>
                </a:solidFill>
                <a:latin typeface="Calibri" pitchFamily="34" charset="0"/>
                <a:cs typeface="Calibri" pitchFamily="34" charset="0"/>
              </a:rPr>
              <a:t>: What did we achieve?</a:t>
            </a:r>
            <a:endParaRPr lang="en-US" dirty="0">
              <a:solidFill>
                <a:schemeClr val="tx1"/>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US" altLang="ja-JP" dirty="0" smtClean="0">
                <a:ea typeface="ＭＳ Ｐゴシック" pitchFamily="34" charset="-128"/>
              </a:rPr>
              <a:t>One </a:t>
            </a:r>
            <a:r>
              <a:rPr lang="en-US" altLang="ja-JP" dirty="0">
                <a:ea typeface="ＭＳ Ｐゴシック" pitchFamily="34" charset="-128"/>
              </a:rPr>
              <a:t>Pass of Bubble Sort</a:t>
            </a:r>
            <a:endParaRPr lang="en-SG" dirty="0"/>
          </a:p>
        </p:txBody>
      </p:sp>
      <p:sp>
        <p:nvSpPr>
          <p:cNvPr id="7" name="Footer Placeholder 6"/>
          <p:cNvSpPr>
            <a:spLocks noGrp="1"/>
          </p:cNvSpPr>
          <p:nvPr>
            <p:ph type="ftr" sz="quarter" idx="3"/>
          </p:nvPr>
        </p:nvSpPr>
        <p:spPr/>
        <p:txBody>
          <a:bodyPr/>
          <a:lstStyle/>
          <a:p>
            <a:r>
              <a:rPr lang="en-US" sz="1000" smtClean="0"/>
              <a:t>CS1010 Programming Methodology</a:t>
            </a:r>
            <a:endParaRPr lang="en-US" sz="1000" dirty="0" smtClean="0"/>
          </a:p>
        </p:txBody>
      </p:sp>
      <p:sp>
        <p:nvSpPr>
          <p:cNvPr id="21" name="Slide Number Placeholder 20"/>
          <p:cNvSpPr>
            <a:spLocks noGrp="1"/>
          </p:cNvSpPr>
          <p:nvPr>
            <p:ph type="sldNum" sz="quarter" idx="4"/>
          </p:nvPr>
        </p:nvSpPr>
        <p:spPr/>
        <p:txBody>
          <a:bodyPr/>
          <a:lstStyle/>
          <a:p>
            <a:pPr>
              <a:defRPr/>
            </a:pPr>
            <a:r>
              <a:rPr lang="en-US" smtClean="0"/>
              <a:t>Week10 - </a:t>
            </a:r>
            <a:fld id="{D744ECD0-9CB4-48EB-9A4D-0BCA2B3D9F75}" type="slidenum">
              <a:rPr lang="en-US" smtClean="0"/>
              <a:pPr>
                <a:defRPr/>
              </a:pPr>
              <a:t>33</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dissolve">
                                      <p:cBhvr>
                                        <p:cTn id="7" dur="500"/>
                                        <p:tgtEl>
                                          <p:spTgt spid="142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par>
                          <p:cTn id="13" fill="hold" nodeType="afterGroup">
                            <p:stCondLst>
                              <p:cond delay="500"/>
                            </p:stCondLst>
                            <p:childTnLst>
                              <p:par>
                                <p:cTn id="14" presetID="9"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2512"/>
                                        </p:tgtEl>
                                        <p:attrNameLst>
                                          <p:attrName>style.visibility</p:attrName>
                                        </p:attrNameLst>
                                      </p:cBhvr>
                                      <p:to>
                                        <p:strVal val="visible"/>
                                      </p:to>
                                    </p:set>
                                    <p:animEffect transition="in" filter="dissolve">
                                      <p:cBhvr>
                                        <p:cTn id="21" dur="500"/>
                                        <p:tgtEl>
                                          <p:spTgt spid="1425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childTnLst>
                          </p:cTn>
                        </p:par>
                        <p:par>
                          <p:cTn id="27" fill="hold" nodeType="afterGroup">
                            <p:stCondLst>
                              <p:cond delay="500"/>
                            </p:stCondLst>
                            <p:childTnLst>
                              <p:par>
                                <p:cTn id="28" presetID="9" presetClass="entr" presetSubtype="0" fill="hold"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42507"/>
                                        </p:tgtEl>
                                        <p:attrNameLst>
                                          <p:attrName>style.visibility</p:attrName>
                                        </p:attrNameLst>
                                      </p:cBhvr>
                                      <p:to>
                                        <p:strVal val="visible"/>
                                      </p:to>
                                    </p:set>
                                    <p:animEffect transition="in" filter="dissolve">
                                      <p:cBhvr>
                                        <p:cTn id="35" dur="500"/>
                                        <p:tgtEl>
                                          <p:spTgt spid="142507"/>
                                        </p:tgtEl>
                                      </p:cBhvr>
                                    </p:animEffect>
                                  </p:childTnLst>
                                </p:cTn>
                              </p:par>
                            </p:childTnLst>
                          </p:cTn>
                        </p:par>
                        <p:par>
                          <p:cTn id="36" fill="hold" nodeType="afterGroup">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142511"/>
                                        </p:tgtEl>
                                        <p:attrNameLst>
                                          <p:attrName>style.visibility</p:attrName>
                                        </p:attrNameLst>
                                      </p:cBhvr>
                                      <p:to>
                                        <p:strVal val="visible"/>
                                      </p:to>
                                    </p:set>
                                    <p:animEffect transition="in" filter="dissolve">
                                      <p:cBhvr>
                                        <p:cTn id="39" dur="500"/>
                                        <p:tgtEl>
                                          <p:spTgt spid="14251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42516"/>
                                        </p:tgtEl>
                                        <p:attrNameLst>
                                          <p:attrName>style.visibility</p:attrName>
                                        </p:attrNameLst>
                                      </p:cBhvr>
                                      <p:to>
                                        <p:strVal val="visible"/>
                                      </p:to>
                                    </p:set>
                                    <p:animEffect transition="in" filter="dissolve">
                                      <p:cBhvr>
                                        <p:cTn id="44" dur="500"/>
                                        <p:tgtEl>
                                          <p:spTgt spid="14251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par>
                          <p:cTn id="50" fill="hold" nodeType="afterGroup">
                            <p:stCondLst>
                              <p:cond delay="500"/>
                            </p:stCondLst>
                            <p:childTnLst>
                              <p:par>
                                <p:cTn id="51" presetID="9" presetClass="entr" presetSubtype="0" fill="hold" nodeType="afterEffect">
                                  <p:stCondLst>
                                    <p:cond delay="500"/>
                                  </p:stCondLst>
                                  <p:childTnLst>
                                    <p:set>
                                      <p:cBhvr>
                                        <p:cTn id="52" dur="1" fill="hold">
                                          <p:stCondLst>
                                            <p:cond delay="0"/>
                                          </p:stCondLst>
                                        </p:cTn>
                                        <p:tgtEl>
                                          <p:spTgt spid="9"/>
                                        </p:tgtEl>
                                        <p:attrNameLst>
                                          <p:attrName>style.visibility</p:attrName>
                                        </p:attrNameLst>
                                      </p:cBhvr>
                                      <p:to>
                                        <p:strVal val="visible"/>
                                      </p:to>
                                    </p:set>
                                    <p:animEffect transition="in" filter="dissolve">
                                      <p:cBhvr>
                                        <p:cTn id="53" dur="500"/>
                                        <p:tgtEl>
                                          <p:spTgt spid="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42520"/>
                                        </p:tgtEl>
                                        <p:attrNameLst>
                                          <p:attrName>style.visibility</p:attrName>
                                        </p:attrNameLst>
                                      </p:cBhvr>
                                      <p:to>
                                        <p:strVal val="visible"/>
                                      </p:to>
                                    </p:set>
                                    <p:animEffect transition="in" filter="dissolve">
                                      <p:cBhvr>
                                        <p:cTn id="58" dur="500"/>
                                        <p:tgtEl>
                                          <p:spTgt spid="14252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dissolve">
                                      <p:cBhvr>
                                        <p:cTn id="63" dur="500"/>
                                        <p:tgtEl>
                                          <p:spTgt spid="17"/>
                                        </p:tgtEl>
                                      </p:cBhvr>
                                    </p:animEffect>
                                  </p:childTnLst>
                                </p:cTn>
                              </p:par>
                            </p:childTnLst>
                          </p:cTn>
                        </p:par>
                        <p:par>
                          <p:cTn id="64" fill="hold" nodeType="afterGroup">
                            <p:stCondLst>
                              <p:cond delay="500"/>
                            </p:stCondLst>
                            <p:childTnLst>
                              <p:par>
                                <p:cTn id="65" presetID="9" presetClass="entr" presetSubtype="0" fill="hold" nodeType="afterEffect">
                                  <p:stCondLst>
                                    <p:cond delay="500"/>
                                  </p:stCondLst>
                                  <p:childTnLst>
                                    <p:set>
                                      <p:cBhvr>
                                        <p:cTn id="66" dur="1" fill="hold">
                                          <p:stCondLst>
                                            <p:cond delay="0"/>
                                          </p:stCondLst>
                                        </p:cTn>
                                        <p:tgtEl>
                                          <p:spTgt spid="10"/>
                                        </p:tgtEl>
                                        <p:attrNameLst>
                                          <p:attrName>style.visibility</p:attrName>
                                        </p:attrNameLst>
                                      </p:cBhvr>
                                      <p:to>
                                        <p:strVal val="visible"/>
                                      </p:to>
                                    </p:set>
                                    <p:animEffect transition="in" filter="dissolve">
                                      <p:cBhvr>
                                        <p:cTn id="67" dur="500"/>
                                        <p:tgtEl>
                                          <p:spTgt spid="1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42524"/>
                                        </p:tgtEl>
                                        <p:attrNameLst>
                                          <p:attrName>style.visibility</p:attrName>
                                        </p:attrNameLst>
                                      </p:cBhvr>
                                      <p:to>
                                        <p:strVal val="visible"/>
                                      </p:to>
                                    </p:set>
                                    <p:animEffect transition="in" filter="dissolve">
                                      <p:cBhvr>
                                        <p:cTn id="72" dur="500"/>
                                        <p:tgtEl>
                                          <p:spTgt spid="14252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dissolve">
                                      <p:cBhvr>
                                        <p:cTn id="77" dur="500"/>
                                        <p:tgtEl>
                                          <p:spTgt spid="18"/>
                                        </p:tgtEl>
                                      </p:cBhvr>
                                    </p:animEffect>
                                  </p:childTnLst>
                                </p:cTn>
                              </p:par>
                            </p:childTnLst>
                          </p:cTn>
                        </p:par>
                        <p:par>
                          <p:cTn id="78" fill="hold" nodeType="afterGroup">
                            <p:stCondLst>
                              <p:cond delay="500"/>
                            </p:stCondLst>
                            <p:childTnLst>
                              <p:par>
                                <p:cTn id="79" presetID="9" presetClass="entr" presetSubtype="0" fill="hold" nodeType="afterEffect">
                                  <p:stCondLst>
                                    <p:cond delay="50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142528"/>
                                        </p:tgtEl>
                                        <p:attrNameLst>
                                          <p:attrName>style.visibility</p:attrName>
                                        </p:attrNameLst>
                                      </p:cBhvr>
                                      <p:to>
                                        <p:strVal val="visible"/>
                                      </p:to>
                                    </p:set>
                                    <p:animEffect transition="in" filter="dissolve">
                                      <p:cBhvr>
                                        <p:cTn id="86" dur="500"/>
                                        <p:tgtEl>
                                          <p:spTgt spid="14252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nodeType="click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dissolve">
                                      <p:cBhvr>
                                        <p:cTn id="91" dur="500"/>
                                        <p:tgtEl>
                                          <p:spTgt spid="19"/>
                                        </p:tgtEl>
                                      </p:cBhvr>
                                    </p:animEffect>
                                  </p:childTnLst>
                                </p:cTn>
                              </p:par>
                            </p:childTnLst>
                          </p:cTn>
                        </p:par>
                        <p:par>
                          <p:cTn id="92" fill="hold" nodeType="afterGroup">
                            <p:stCondLst>
                              <p:cond delay="500"/>
                            </p:stCondLst>
                            <p:childTnLst>
                              <p:par>
                                <p:cTn id="93" presetID="9" presetClass="entr" presetSubtype="0" fill="hold" nodeType="afterEffect">
                                  <p:stCondLst>
                                    <p:cond delay="500"/>
                                  </p:stCondLst>
                                  <p:childTnLst>
                                    <p:set>
                                      <p:cBhvr>
                                        <p:cTn id="94" dur="1" fill="hold">
                                          <p:stCondLst>
                                            <p:cond delay="0"/>
                                          </p:stCondLst>
                                        </p:cTn>
                                        <p:tgtEl>
                                          <p:spTgt spid="12"/>
                                        </p:tgtEl>
                                        <p:attrNameLst>
                                          <p:attrName>style.visibility</p:attrName>
                                        </p:attrNameLst>
                                      </p:cBhvr>
                                      <p:to>
                                        <p:strVal val="visible"/>
                                      </p:to>
                                    </p:set>
                                    <p:animEffect transition="in" filter="dissolve">
                                      <p:cBhvr>
                                        <p:cTn id="95" dur="500"/>
                                        <p:tgtEl>
                                          <p:spTgt spid="1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142532"/>
                                        </p:tgtEl>
                                        <p:attrNameLst>
                                          <p:attrName>style.visibility</p:attrName>
                                        </p:attrNameLst>
                                      </p:cBhvr>
                                      <p:to>
                                        <p:strVal val="visible"/>
                                      </p:to>
                                    </p:set>
                                    <p:animEffect transition="in" filter="dissolve">
                                      <p:cBhvr>
                                        <p:cTn id="100" dur="500"/>
                                        <p:tgtEl>
                                          <p:spTgt spid="142532"/>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9" presetClass="entr" presetSubtype="0" fill="hold" nodeType="click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dissolve">
                                      <p:cBhvr>
                                        <p:cTn id="105" dur="500"/>
                                        <p:tgtEl>
                                          <p:spTgt spid="20"/>
                                        </p:tgtEl>
                                      </p:cBhvr>
                                    </p:animEffect>
                                  </p:childTnLst>
                                </p:cTn>
                              </p:par>
                            </p:childTnLst>
                          </p:cTn>
                        </p:par>
                        <p:par>
                          <p:cTn id="106" fill="hold" nodeType="afterGroup">
                            <p:stCondLst>
                              <p:cond delay="500"/>
                            </p:stCondLst>
                            <p:childTnLst>
                              <p:par>
                                <p:cTn id="107" presetID="9" presetClass="entr" presetSubtype="0" fill="hold" nodeType="afterEffect">
                                  <p:stCondLst>
                                    <p:cond delay="500"/>
                                  </p:stCondLst>
                                  <p:childTnLst>
                                    <p:set>
                                      <p:cBhvr>
                                        <p:cTn id="108" dur="1" fill="hold">
                                          <p:stCondLst>
                                            <p:cond delay="0"/>
                                          </p:stCondLst>
                                        </p:cTn>
                                        <p:tgtEl>
                                          <p:spTgt spid="13"/>
                                        </p:tgtEl>
                                        <p:attrNameLst>
                                          <p:attrName>style.visibility</p:attrName>
                                        </p:attrNameLst>
                                      </p:cBhvr>
                                      <p:to>
                                        <p:strVal val="visible"/>
                                      </p:to>
                                    </p:set>
                                    <p:animEffect transition="in" filter="dissolve">
                                      <p:cBhvr>
                                        <p:cTn id="109" dur="500"/>
                                        <p:tgtEl>
                                          <p:spTgt spid="13"/>
                                        </p:tgtEl>
                                      </p:cBhvr>
                                    </p:animEffect>
                                  </p:childTnLst>
                                </p:cTn>
                              </p:par>
                            </p:childTnLst>
                          </p:cTn>
                        </p:par>
                        <p:par>
                          <p:cTn id="110" fill="hold" nodeType="afterGroup">
                            <p:stCondLst>
                              <p:cond delay="1500"/>
                            </p:stCondLst>
                            <p:childTnLst>
                              <p:par>
                                <p:cTn id="111" presetID="9" presetClass="entr" presetSubtype="0" fill="hold" grpId="0" nodeType="afterEffect">
                                  <p:stCondLst>
                                    <p:cond delay="0"/>
                                  </p:stCondLst>
                                  <p:childTnLst>
                                    <p:set>
                                      <p:cBhvr>
                                        <p:cTn id="112" dur="1" fill="hold">
                                          <p:stCondLst>
                                            <p:cond delay="0"/>
                                          </p:stCondLst>
                                        </p:cTn>
                                        <p:tgtEl>
                                          <p:spTgt spid="36893"/>
                                        </p:tgtEl>
                                        <p:attrNameLst>
                                          <p:attrName>style.visibility</p:attrName>
                                        </p:attrNameLst>
                                      </p:cBhvr>
                                      <p:to>
                                        <p:strVal val="visible"/>
                                      </p:to>
                                    </p:set>
                                    <p:animEffect transition="in" filter="dissolve">
                                      <p:cBhvr>
                                        <p:cTn id="113" dur="500"/>
                                        <p:tgtEl>
                                          <p:spTgt spid="36893"/>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202"/>
                                        </p:tgtEl>
                                        <p:attrNameLst>
                                          <p:attrName>style.visibility</p:attrName>
                                        </p:attrNameLst>
                                      </p:cBhvr>
                                      <p:to>
                                        <p:strVal val="visible"/>
                                      </p:to>
                                    </p:set>
                                    <p:animEffect transition="in" filter="dissolve">
                                      <p:cBhvr>
                                        <p:cTn id="118"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nimBg="1"/>
      <p:bldP spid="142507" grpId="0" animBg="1"/>
      <p:bldP spid="142511" grpId="0" autoUpdateAnimBg="0"/>
      <p:bldP spid="142512" grpId="0" animBg="1"/>
      <p:bldP spid="142516" grpId="0" animBg="1"/>
      <p:bldP spid="142520" grpId="0" animBg="1"/>
      <p:bldP spid="142524" grpId="0" animBg="1"/>
      <p:bldP spid="142528" grpId="0" animBg="1"/>
      <p:bldP spid="142532" grpId="0" animBg="1"/>
      <p:bldP spid="36893" grpId="0"/>
      <p:bldP spid="20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57200" y="1228725"/>
            <a:ext cx="8248722" cy="5016500"/>
            <a:chOff x="457200" y="1228725"/>
            <a:chExt cx="8248722" cy="5016500"/>
          </a:xfrm>
        </p:grpSpPr>
        <p:sp>
          <p:nvSpPr>
            <p:cNvPr id="9" name="TextBox 8"/>
            <p:cNvSpPr txBox="1"/>
            <p:nvPr/>
          </p:nvSpPr>
          <p:spPr bwMode="auto">
            <a:xfrm>
              <a:off x="457200" y="1228725"/>
              <a:ext cx="8242345" cy="501650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41338" algn="l"/>
                  <a:tab pos="1073150" algn="l"/>
                  <a:tab pos="1614488" algn="l"/>
                  <a:tab pos="1974850" algn="l"/>
                </a:tabLst>
                <a:defRPr>
                  <a:solidFill>
                    <a:schemeClr val="tx1"/>
                  </a:solidFill>
                  <a:latin typeface="Arial" charset="0"/>
                  <a:cs typeface="Arial" charset="0"/>
                </a:defRPr>
              </a:lvl1pPr>
              <a:lvl2pPr marL="742950" indent="-285750" eaLnBrk="0" hangingPunct="0">
                <a:tabLst>
                  <a:tab pos="541338" algn="l"/>
                  <a:tab pos="1073150" algn="l"/>
                  <a:tab pos="1614488" algn="l"/>
                  <a:tab pos="1974850" algn="l"/>
                </a:tabLst>
                <a:defRPr>
                  <a:solidFill>
                    <a:schemeClr val="tx1"/>
                  </a:solidFill>
                  <a:latin typeface="Arial" charset="0"/>
                  <a:cs typeface="Arial" charset="0"/>
                </a:defRPr>
              </a:lvl2pPr>
              <a:lvl3pPr marL="1143000" indent="-228600" eaLnBrk="0" hangingPunct="0">
                <a:tabLst>
                  <a:tab pos="541338" algn="l"/>
                  <a:tab pos="1073150" algn="l"/>
                  <a:tab pos="1614488" algn="l"/>
                  <a:tab pos="1974850" algn="l"/>
                </a:tabLst>
                <a:defRPr>
                  <a:solidFill>
                    <a:schemeClr val="tx1"/>
                  </a:solidFill>
                  <a:latin typeface="Arial" charset="0"/>
                  <a:cs typeface="Arial" charset="0"/>
                </a:defRPr>
              </a:lvl3pPr>
              <a:lvl4pPr marL="1600200" indent="-228600" eaLnBrk="0" hangingPunct="0">
                <a:tabLst>
                  <a:tab pos="541338" algn="l"/>
                  <a:tab pos="1073150" algn="l"/>
                  <a:tab pos="1614488" algn="l"/>
                  <a:tab pos="1974850" algn="l"/>
                </a:tabLst>
                <a:defRPr>
                  <a:solidFill>
                    <a:schemeClr val="tx1"/>
                  </a:solidFill>
                  <a:latin typeface="Arial" charset="0"/>
                  <a:cs typeface="Arial" charset="0"/>
                </a:defRPr>
              </a:lvl4pPr>
              <a:lvl5pPr marL="2057400" indent="-228600" eaLnBrk="0" hangingPunct="0">
                <a:tabLst>
                  <a:tab pos="541338" algn="l"/>
                  <a:tab pos="1073150" algn="l"/>
                  <a:tab pos="1614488" algn="l"/>
                  <a:tab pos="19748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9pPr>
            </a:lstStyle>
            <a:p>
              <a:pPr eaLnBrk="1" hangingPunct="1"/>
              <a:r>
                <a:rPr lang="en-SG" sz="1600" b="1" dirty="0">
                  <a:solidFill>
                    <a:srgbClr val="800000"/>
                  </a:solidFill>
                  <a:latin typeface="Courier New" pitchFamily="49" charset="0"/>
                  <a:cs typeface="Courier New" pitchFamily="49" charset="0"/>
                </a:rPr>
                <a:t>// To sort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 in increasing order</a:t>
              </a:r>
            </a:p>
            <a:p>
              <a:pPr eaLnBrk="1" hangingPunct="1"/>
              <a:r>
                <a:rPr lang="en-SG" sz="1600" b="1" dirty="0">
                  <a:solidFill>
                    <a:srgbClr val="0000FF"/>
                  </a:solidFill>
                  <a:latin typeface="Courier New" pitchFamily="49" charset="0"/>
                  <a:cs typeface="Courier New" pitchFamily="49" charset="0"/>
                </a:rPr>
                <a:t>void</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bubbleSort</a:t>
              </a:r>
              <a:r>
                <a:rPr lang="en-SG" sz="1600" b="1" dirty="0">
                  <a:solidFill>
                    <a:srgbClr val="000000"/>
                  </a:solidFill>
                  <a:latin typeface="Courier New" pitchFamily="49" charset="0"/>
                  <a:cs typeface="Courier New" pitchFamily="49" charset="0"/>
                </a:rPr>
                <a:t>(</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size)</a:t>
              </a:r>
            </a:p>
            <a:p>
              <a:pPr eaLnBrk="1" hangingPunct="1"/>
              <a:r>
                <a:rPr lang="en-SG" sz="1600" b="1" dirty="0">
                  <a:solidFill>
                    <a:srgbClr val="000000"/>
                  </a:solidFill>
                  <a:latin typeface="Courier New" pitchFamily="49" charset="0"/>
                  <a:cs typeface="Courier New" pitchFamily="49" charset="0"/>
                </a:rPr>
                <a:t>{</a:t>
              </a:r>
            </a:p>
            <a:p>
              <a:pPr eaLnBrk="1" hangingPunct="1"/>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limit, temp;</a:t>
              </a:r>
            </a:p>
            <a:p>
              <a:pPr eaLnBrk="1" hangingPunct="1"/>
              <a:endParaRPr lang="en-SG" sz="1600" b="1" dirty="0">
                <a:solidFill>
                  <a:srgbClr val="000000"/>
                </a:solidFill>
                <a:latin typeface="Courier New" pitchFamily="49" charset="0"/>
                <a:cs typeface="Courier New" pitchFamily="49" charset="0"/>
              </a:endParaRPr>
            </a:p>
            <a:p>
              <a:pPr eaLnBrk="1" hangingPunct="1"/>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solidFill>
                    <a:srgbClr val="000000"/>
                  </a:solidFill>
                  <a:latin typeface="Courier New" pitchFamily="49" charset="0"/>
                  <a:cs typeface="Courier New" pitchFamily="49" charset="0"/>
                </a:rPr>
                <a:t> (limit = size-</a:t>
              </a:r>
              <a:r>
                <a:rPr lang="en-SG" sz="1600" b="1" dirty="0">
                  <a:solidFill>
                    <a:srgbClr val="006600"/>
                  </a:solidFill>
                  <a:latin typeface="Courier New" pitchFamily="49" charset="0"/>
                  <a:cs typeface="Courier New" pitchFamily="49" charset="0"/>
                </a:rPr>
                <a:t>2</a:t>
              </a:r>
              <a:r>
                <a:rPr lang="en-SG" sz="1600" b="1" dirty="0">
                  <a:solidFill>
                    <a:srgbClr val="000000"/>
                  </a:solidFill>
                  <a:latin typeface="Courier New" pitchFamily="49" charset="0"/>
                  <a:cs typeface="Courier New" pitchFamily="49" charset="0"/>
                </a:rPr>
                <a:t>; limit &gt;= </a:t>
              </a:r>
              <a:r>
                <a:rPr lang="en-SG" sz="1600" b="1" dirty="0">
                  <a:solidFill>
                    <a:srgbClr val="006600"/>
                  </a:solidFill>
                  <a:latin typeface="Courier New" pitchFamily="49" charset="0"/>
                  <a:cs typeface="Courier New" pitchFamily="49" charset="0"/>
                </a:rPr>
                <a:t>0</a:t>
              </a:r>
              <a:r>
                <a:rPr lang="en-SG" sz="1600" b="1" dirty="0">
                  <a:solidFill>
                    <a:srgbClr val="000000"/>
                  </a:solidFill>
                  <a:latin typeface="Courier New" pitchFamily="49" charset="0"/>
                  <a:cs typeface="Courier New" pitchFamily="49" charset="0"/>
                </a:rPr>
                <a:t>; limit--)</a:t>
              </a:r>
            </a:p>
            <a:p>
              <a:pPr eaLnBrk="1" hangingPunct="1"/>
              <a:r>
                <a:rPr lang="en-SG" sz="1600" b="1" dirty="0">
                  <a:solidFill>
                    <a:srgbClr val="000000"/>
                  </a:solidFill>
                  <a:latin typeface="Courier New" pitchFamily="49" charset="0"/>
                  <a:cs typeface="Courier New" pitchFamily="49" charset="0"/>
                </a:rPr>
                <a:t>	{</a:t>
              </a:r>
            </a:p>
            <a:p>
              <a:pPr eaLnBrk="1" hangingPunct="1"/>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limit is where the inner loop variable </a:t>
              </a:r>
              <a:r>
                <a:rPr lang="en-SG" sz="1600" b="1" dirty="0" err="1">
                  <a:solidFill>
                    <a:srgbClr val="800000"/>
                  </a:solidFill>
                  <a:latin typeface="Courier New" pitchFamily="49" charset="0"/>
                  <a:cs typeface="Courier New" pitchFamily="49" charset="0"/>
                </a:rPr>
                <a:t>i</a:t>
              </a:r>
              <a:r>
                <a:rPr lang="en-SG" sz="1600" b="1" dirty="0">
                  <a:solidFill>
                    <a:srgbClr val="800000"/>
                  </a:solidFill>
                  <a:latin typeface="Courier New" pitchFamily="49" charset="0"/>
                  <a:cs typeface="Courier New" pitchFamily="49" charset="0"/>
                </a:rPr>
                <a:t> should end</a:t>
              </a:r>
            </a:p>
            <a:p>
              <a:pPr eaLnBrk="1" hangingPunct="1"/>
              <a:endParaRPr lang="en-SG" sz="1600" b="1" dirty="0">
                <a:solidFill>
                  <a:srgbClr val="000000"/>
                </a:solidFill>
                <a:latin typeface="Courier New" pitchFamily="49" charset="0"/>
                <a:cs typeface="Courier New" pitchFamily="49" charset="0"/>
              </a:endParaRPr>
            </a:p>
            <a:p>
              <a:pPr eaLnBrk="1" hangingPunct="1"/>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0</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&lt;=limit; </a:t>
              </a:r>
              <a:r>
                <a:rPr lang="en-SG" sz="1600" b="1" dirty="0" err="1">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a:t>
              </a:r>
              <a:r>
                <a:rPr lang="en-SG" sz="1600" b="1" dirty="0">
                  <a:solidFill>
                    <a:srgbClr val="800000"/>
                  </a:solidFill>
                  <a:latin typeface="Courier New" pitchFamily="49" charset="0"/>
                  <a:cs typeface="Courier New" pitchFamily="49" charset="0"/>
                </a:rPr>
                <a:t> // </a:t>
              </a:r>
              <a:r>
                <a:rPr lang="en-SG" sz="1600" b="1" dirty="0" smtClean="0">
                  <a:solidFill>
                    <a:srgbClr val="800000"/>
                  </a:solidFill>
                  <a:latin typeface="Courier New" pitchFamily="49" charset="0"/>
                  <a:cs typeface="Courier New" pitchFamily="49" charset="0"/>
                </a:rPr>
                <a:t>one pass</a:t>
              </a:r>
              <a:endParaRPr lang="en-SG" sz="1600" b="1" dirty="0">
                <a:solidFill>
                  <a:srgbClr val="000000"/>
                </a:solidFill>
                <a:latin typeface="Courier New" pitchFamily="49" charset="0"/>
                <a:cs typeface="Courier New" pitchFamily="49" charset="0"/>
              </a:endParaRPr>
            </a:p>
            <a:p>
              <a:pPr eaLnBrk="1" hangingPunct="1"/>
              <a:r>
                <a:rPr lang="en-SG" sz="1600" b="1" dirty="0">
                  <a:solidFill>
                    <a:srgbClr val="000000"/>
                  </a:solidFill>
                  <a:latin typeface="Courier New" pitchFamily="49" charset="0"/>
                  <a:cs typeface="Courier New" pitchFamily="49" charset="0"/>
                </a:rPr>
                <a:t>		{</a:t>
              </a:r>
            </a:p>
            <a:p>
              <a:pPr eaLnBrk="1" hangingPunct="1"/>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&gt;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[i+</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swap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a:t>
              </a:r>
              <a:r>
                <a:rPr lang="en-SG" sz="1600" b="1" dirty="0" err="1">
                  <a:solidFill>
                    <a:srgbClr val="800000"/>
                  </a:solidFill>
                  <a:latin typeface="Courier New" pitchFamily="49" charset="0"/>
                  <a:cs typeface="Courier New" pitchFamily="49" charset="0"/>
                </a:rPr>
                <a:t>i</a:t>
              </a:r>
              <a:r>
                <a:rPr lang="en-SG" sz="1600" b="1" dirty="0">
                  <a:solidFill>
                    <a:srgbClr val="800000"/>
                  </a:solidFill>
                  <a:latin typeface="Courier New" pitchFamily="49" charset="0"/>
                  <a:cs typeface="Courier New" pitchFamily="49" charset="0"/>
                </a:rPr>
                <a:t>] with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[i+1]</a:t>
              </a:r>
            </a:p>
            <a:p>
              <a:pPr eaLnBrk="1" hangingPunct="1"/>
              <a:r>
                <a:rPr lang="en-SG" sz="1600" b="1" dirty="0">
                  <a:solidFill>
                    <a:srgbClr val="000000"/>
                  </a:solidFill>
                  <a:latin typeface="Courier New" pitchFamily="49" charset="0"/>
                  <a:cs typeface="Courier New" pitchFamily="49" charset="0"/>
                </a:rPr>
                <a:t>			{</a:t>
              </a:r>
            </a:p>
            <a:p>
              <a:pPr eaLnBrk="1" hangingPunct="1"/>
              <a:r>
                <a:rPr lang="en-SG" sz="1600" b="1" dirty="0">
                  <a:solidFill>
                    <a:srgbClr val="000000"/>
                  </a:solidFill>
                  <a:latin typeface="Courier New" pitchFamily="49" charset="0"/>
                  <a:cs typeface="Courier New" pitchFamily="49" charset="0"/>
                </a:rPr>
                <a:t>				temp =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a:t>
              </a:r>
            </a:p>
            <a:p>
              <a:pPr eaLnBrk="1" hangingPunct="1"/>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[i+</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a:t>
              </a:r>
            </a:p>
            <a:p>
              <a:pPr eaLnBrk="1" hangingPunct="1"/>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[i+</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 = temp;</a:t>
              </a:r>
            </a:p>
            <a:p>
              <a:pPr eaLnBrk="1" hangingPunct="1"/>
              <a:r>
                <a:rPr lang="en-SG" sz="1600" b="1" dirty="0">
                  <a:solidFill>
                    <a:srgbClr val="000000"/>
                  </a:solidFill>
                  <a:latin typeface="Courier New" pitchFamily="49" charset="0"/>
                  <a:cs typeface="Courier New" pitchFamily="49" charset="0"/>
                </a:rPr>
                <a:t>			}</a:t>
              </a:r>
            </a:p>
            <a:p>
              <a:pPr eaLnBrk="1" hangingPunct="1"/>
              <a:r>
                <a:rPr lang="en-SG" sz="1600" b="1" dirty="0">
                  <a:solidFill>
                    <a:srgbClr val="000000"/>
                  </a:solidFill>
                  <a:latin typeface="Courier New" pitchFamily="49" charset="0"/>
                  <a:cs typeface="Courier New" pitchFamily="49" charset="0"/>
                </a:rPr>
                <a:t>		}</a:t>
              </a:r>
            </a:p>
            <a:p>
              <a:pPr eaLnBrk="1" hangingPunct="1"/>
              <a:r>
                <a:rPr lang="en-SG" sz="1600" b="1" dirty="0">
                  <a:solidFill>
                    <a:srgbClr val="000000"/>
                  </a:solidFill>
                  <a:latin typeface="Courier New" pitchFamily="49" charset="0"/>
                  <a:cs typeface="Courier New" pitchFamily="49" charset="0"/>
                </a:rPr>
                <a:t>	}</a:t>
              </a:r>
            </a:p>
            <a:p>
              <a:pPr eaLnBrk="1" hangingPunct="1"/>
              <a:r>
                <a:rPr lang="en-SG" sz="1600" b="1" dirty="0">
                  <a:solidFill>
                    <a:srgbClr val="000000"/>
                  </a:solidFill>
                  <a:latin typeface="Courier New" pitchFamily="49" charset="0"/>
                  <a:cs typeface="Courier New" pitchFamily="49" charset="0"/>
                </a:rPr>
                <a:t>}</a:t>
              </a:r>
            </a:p>
          </p:txBody>
        </p:sp>
        <p:sp>
          <p:nvSpPr>
            <p:cNvPr id="11" name="Rectangle 10"/>
            <p:cNvSpPr/>
            <p:nvPr/>
          </p:nvSpPr>
          <p:spPr>
            <a:xfrm>
              <a:off x="7070538" y="1228725"/>
              <a:ext cx="1635384"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Week10_BubbleSort.c</a:t>
              </a:r>
              <a:endParaRPr lang="en-SG" sz="1100" dirty="0"/>
            </a:p>
          </p:txBody>
        </p:sp>
      </p:grpSp>
      <p:sp>
        <p:nvSpPr>
          <p:cNvPr id="40962" name="Rectangle 2"/>
          <p:cNvSpPr>
            <a:spLocks noGrp="1" noChangeArrowheads="1"/>
          </p:cNvSpPr>
          <p:nvPr>
            <p:ph type="title"/>
          </p:nvPr>
        </p:nvSpPr>
        <p:spPr>
          <a:xfrm>
            <a:off x="457200" y="457200"/>
            <a:ext cx="8229600" cy="657225"/>
          </a:xfrm>
        </p:spPr>
        <p:txBody>
          <a:bodyPr/>
          <a:lstStyle/>
          <a:p>
            <a:pPr eaLnBrk="1" hangingPunct="1"/>
            <a:r>
              <a:rPr lang="en-US" sz="4000" dirty="0" smtClean="0">
                <a:solidFill>
                  <a:srgbClr val="9933FF"/>
                </a:solidFill>
                <a:latin typeface="Garamond" pitchFamily="18" charset="0"/>
              </a:rPr>
              <a:t>Demo #3: Bubble Sort</a:t>
            </a:r>
          </a:p>
        </p:txBody>
      </p:sp>
      <p:sp>
        <p:nvSpPr>
          <p:cNvPr id="6" name="Footer Placeholder 5"/>
          <p:cNvSpPr>
            <a:spLocks noGrp="1"/>
          </p:cNvSpPr>
          <p:nvPr>
            <p:ph type="ftr" sz="quarter" idx="3"/>
          </p:nvPr>
        </p:nvSpPr>
        <p:spPr/>
        <p:txBody>
          <a:bodyPr/>
          <a:lstStyle/>
          <a:p>
            <a:r>
              <a:rPr lang="en-US" sz="1000" smtClean="0"/>
              <a:t>CS1010 Programming Methodology</a:t>
            </a:r>
            <a:endParaRPr lang="en-US" sz="1000" dirty="0" smtClean="0"/>
          </a:p>
        </p:txBody>
      </p:sp>
      <p:sp>
        <p:nvSpPr>
          <p:cNvPr id="7" name="Slide Number Placeholder 6"/>
          <p:cNvSpPr>
            <a:spLocks noGrp="1"/>
          </p:cNvSpPr>
          <p:nvPr>
            <p:ph type="sldNum" sz="quarter" idx="4"/>
          </p:nvPr>
        </p:nvSpPr>
        <p:spPr/>
        <p:txBody>
          <a:bodyPr/>
          <a:lstStyle/>
          <a:p>
            <a:pPr>
              <a:defRPr/>
            </a:pPr>
            <a:r>
              <a:rPr lang="en-US" smtClean="0"/>
              <a:t>Week10 - </a:t>
            </a:r>
            <a:fld id="{D744ECD0-9CB4-48EB-9A4D-0BCA2B3D9F75}" type="slidenum">
              <a:rPr lang="en-US" smtClean="0"/>
              <a:pPr>
                <a:defRPr/>
              </a:pPr>
              <a:t>34</a:t>
            </a:fld>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8"/>
          <p:cNvSpPr>
            <a:spLocks noChangeArrowheads="1"/>
          </p:cNvSpPr>
          <p:nvPr/>
        </p:nvSpPr>
        <p:spPr bwMode="auto">
          <a:xfrm>
            <a:off x="390525" y="4181475"/>
            <a:ext cx="81168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endParaRPr lang="en-SG" sz="2000"/>
          </a:p>
        </p:txBody>
      </p:sp>
      <p:graphicFrame>
        <p:nvGraphicFramePr>
          <p:cNvPr id="7" name="Table 6"/>
          <p:cNvGraphicFramePr>
            <a:graphicFrameLocks noGrp="1"/>
          </p:cNvGraphicFramePr>
          <p:nvPr>
            <p:extLst>
              <p:ext uri="{D42A27DB-BD31-4B8C-83A1-F6EECF244321}">
                <p14:modId xmlns:p14="http://schemas.microsoft.com/office/powerpoint/2010/main" val="3143627964"/>
              </p:ext>
            </p:extLst>
          </p:nvPr>
        </p:nvGraphicFramePr>
        <p:xfrm>
          <a:off x="676275" y="4022725"/>
          <a:ext cx="3121025" cy="2228850"/>
        </p:xfrm>
        <a:graphic>
          <a:graphicData uri="http://schemas.openxmlformats.org/drawingml/2006/table">
            <a:tbl>
              <a:tblPr/>
              <a:tblGrid>
                <a:gridCol w="1147763"/>
                <a:gridCol w="1973262"/>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cs typeface="Arial" charset="0"/>
                        </a:rPr>
                        <a:t>Pass</a:t>
                      </a:r>
                      <a:endParaRPr kumimoji="0" lang="en-SG" sz="1800" b="1" i="0" u="none" strike="noStrike" cap="none" normalizeH="0" baseline="0" dirty="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cs typeface="Arial" charset="0"/>
                        </a:rPr>
                        <a:t>#comparisons</a:t>
                      </a:r>
                      <a:endParaRPr kumimoji="0" lang="en-SG" sz="1800" b="1" i="0" u="none" strike="noStrike" cap="none" normalizeH="0" baseline="0" dirty="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1</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Arial" charset="0"/>
                          <a:cs typeface="Arial" charset="0"/>
                        </a:rPr>
                        <a:t>n </a:t>
                      </a:r>
                      <a:r>
                        <a:rPr kumimoji="0" lang="en-US" sz="1800" b="0" i="0" u="none" strike="noStrike" cap="none" normalizeH="0" baseline="0" dirty="0" smtClean="0">
                          <a:ln>
                            <a:noFill/>
                          </a:ln>
                          <a:solidFill>
                            <a:srgbClr val="000000"/>
                          </a:solidFill>
                          <a:effectLst/>
                          <a:latin typeface="Arial" charset="0"/>
                          <a:cs typeface="Arial" charset="0"/>
                        </a:rPr>
                        <a:t>– 1</a:t>
                      </a:r>
                      <a:endParaRPr kumimoji="0" lang="en-SG" sz="1800" b="0" i="1"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2</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Arial" charset="0"/>
                          <a:cs typeface="Arial" charset="0"/>
                        </a:rPr>
                        <a:t>n</a:t>
                      </a:r>
                      <a:r>
                        <a:rPr kumimoji="0" lang="en-US" sz="1800" b="0" i="0" u="none" strike="noStrike" cap="none" normalizeH="0" baseline="0" smtClean="0">
                          <a:ln>
                            <a:noFill/>
                          </a:ln>
                          <a:solidFill>
                            <a:srgbClr val="000000"/>
                          </a:solidFill>
                          <a:effectLst/>
                          <a:latin typeface="Arial" charset="0"/>
                          <a:cs typeface="Arial" charset="0"/>
                        </a:rPr>
                        <a:t> – 2 </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3</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Arial" charset="0"/>
                          <a:cs typeface="Arial" charset="0"/>
                        </a:rPr>
                        <a:t>n</a:t>
                      </a:r>
                      <a:r>
                        <a:rPr kumimoji="0" lang="en-US" sz="1800" b="0" i="0" u="none" strike="noStrike" cap="none" normalizeH="0" baseline="0" smtClean="0">
                          <a:ln>
                            <a:noFill/>
                          </a:ln>
                          <a:solidFill>
                            <a:srgbClr val="000000"/>
                          </a:solidFill>
                          <a:effectLst/>
                          <a:latin typeface="Arial" charset="0"/>
                          <a:cs typeface="Arial" charset="0"/>
                        </a:rPr>
                        <a:t> – 3 </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Arial" charset="0"/>
                          <a:cs typeface="Arial" charset="0"/>
                        </a:rPr>
                        <a:t>n</a:t>
                      </a:r>
                      <a:r>
                        <a:rPr kumimoji="0" lang="en-US" sz="1800" b="0" i="0" u="none" strike="noStrike" cap="none" normalizeH="0" baseline="0" smtClean="0">
                          <a:ln>
                            <a:noFill/>
                          </a:ln>
                          <a:solidFill>
                            <a:srgbClr val="000000"/>
                          </a:solidFill>
                          <a:effectLst/>
                          <a:latin typeface="Arial" charset="0"/>
                          <a:cs typeface="Arial" charset="0"/>
                        </a:rPr>
                        <a:t> – 1 </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1</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pic>
        <p:nvPicPr>
          <p:cNvPr id="8" name="Picture 7" descr="week9_formula_bubble_sort.gif"/>
          <p:cNvPicPr>
            <a:picLocks noChangeAspect="1"/>
          </p:cNvPicPr>
          <p:nvPr/>
        </p:nvPicPr>
        <p:blipFill>
          <a:blip r:embed="rId3" cstate="print"/>
          <a:stretch>
            <a:fillRect/>
          </a:stretch>
        </p:blipFill>
        <p:spPr>
          <a:xfrm>
            <a:off x="4572000" y="4433888"/>
            <a:ext cx="3048000" cy="857250"/>
          </a:xfrm>
          <a:prstGeom prst="rect">
            <a:avLst/>
          </a:prstGeom>
          <a:ln>
            <a:solidFill>
              <a:srgbClr val="0000FF"/>
            </a:solidFill>
          </a:ln>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Bubble Sort: </a:t>
            </a:r>
            <a:r>
              <a:rPr lang="en-US" dirty="0"/>
              <a:t>Performance</a:t>
            </a:r>
            <a:endParaRPr lang="en-SG" dirty="0"/>
          </a:p>
        </p:txBody>
      </p:sp>
      <p:sp>
        <p:nvSpPr>
          <p:cNvPr id="3" name="Content Placeholder 2"/>
          <p:cNvSpPr>
            <a:spLocks noGrp="1"/>
          </p:cNvSpPr>
          <p:nvPr>
            <p:ph idx="1"/>
          </p:nvPr>
        </p:nvSpPr>
        <p:spPr>
          <a:xfrm>
            <a:off x="457200" y="1371600"/>
            <a:ext cx="8229600" cy="2500685"/>
          </a:xfrm>
        </p:spPr>
        <p:txBody>
          <a:bodyPr>
            <a:spAutoFit/>
          </a:bodyPr>
          <a:lstStyle/>
          <a:p>
            <a:pPr eaLnBrk="1" hangingPunct="1">
              <a:spcBef>
                <a:spcPts val="600"/>
              </a:spcBef>
              <a:spcAft>
                <a:spcPts val="300"/>
              </a:spcAft>
            </a:pPr>
            <a:r>
              <a:rPr lang="en-US" sz="2000" dirty="0">
                <a:solidFill>
                  <a:schemeClr val="tx1"/>
                </a:solidFill>
              </a:rPr>
              <a:t>Bubble </a:t>
            </a:r>
            <a:r>
              <a:rPr lang="en-US" sz="2000" dirty="0" smtClean="0">
                <a:solidFill>
                  <a:schemeClr val="tx1"/>
                </a:solidFill>
              </a:rPr>
              <a:t>Sort</a:t>
            </a:r>
            <a:r>
              <a:rPr lang="en-US" sz="2000" dirty="0">
                <a:solidFill>
                  <a:schemeClr val="tx1"/>
                </a:solidFill>
              </a:rPr>
              <a:t>, like </a:t>
            </a:r>
            <a:r>
              <a:rPr lang="en-US" sz="2000" dirty="0" smtClean="0">
                <a:solidFill>
                  <a:schemeClr val="tx1"/>
                </a:solidFill>
              </a:rPr>
              <a:t>Selection Sort</a:t>
            </a:r>
            <a:r>
              <a:rPr lang="en-US" sz="2000" dirty="0">
                <a:solidFill>
                  <a:schemeClr val="tx1"/>
                </a:solidFill>
              </a:rPr>
              <a:t>, requires </a:t>
            </a:r>
            <a:r>
              <a:rPr lang="en-US" sz="2000" i="1" dirty="0"/>
              <a:t>n</a:t>
            </a:r>
            <a:r>
              <a:rPr lang="en-US" sz="2000" dirty="0"/>
              <a:t> – 1 passes </a:t>
            </a:r>
            <a:r>
              <a:rPr lang="en-US" sz="2000" dirty="0">
                <a:solidFill>
                  <a:schemeClr val="tx1"/>
                </a:solidFill>
              </a:rPr>
              <a:t>for an array with </a:t>
            </a:r>
            <a:r>
              <a:rPr lang="en-US" sz="2000" i="1" dirty="0"/>
              <a:t>n</a:t>
            </a:r>
            <a:r>
              <a:rPr lang="en-US" sz="2000" dirty="0"/>
              <a:t> elements.</a:t>
            </a:r>
          </a:p>
          <a:p>
            <a:pPr eaLnBrk="1" hangingPunct="1">
              <a:spcBef>
                <a:spcPts val="600"/>
              </a:spcBef>
              <a:spcAft>
                <a:spcPts val="300"/>
              </a:spcAft>
            </a:pPr>
            <a:r>
              <a:rPr lang="en-US" sz="2000" dirty="0">
                <a:solidFill>
                  <a:schemeClr val="tx1"/>
                </a:solidFill>
              </a:rPr>
              <a:t>The comparisons occur </a:t>
            </a:r>
            <a:r>
              <a:rPr lang="en-US" sz="2000" dirty="0">
                <a:solidFill>
                  <a:srgbClr val="C00000"/>
                </a:solidFill>
              </a:rPr>
              <a:t>in</a:t>
            </a:r>
            <a:r>
              <a:rPr lang="en-US" sz="2000" dirty="0">
                <a:solidFill>
                  <a:schemeClr val="tx1"/>
                </a:solidFill>
              </a:rPr>
              <a:t> </a:t>
            </a:r>
            <a:r>
              <a:rPr lang="en-US" sz="2000" dirty="0">
                <a:solidFill>
                  <a:srgbClr val="C00000"/>
                </a:solidFill>
              </a:rPr>
              <a:t>the inner loop</a:t>
            </a:r>
            <a:r>
              <a:rPr lang="en-US" sz="2000" dirty="0">
                <a:solidFill>
                  <a:schemeClr val="tx1"/>
                </a:solidFill>
              </a:rPr>
              <a:t>. The number of comparisons in each pass is given in the table below. </a:t>
            </a:r>
          </a:p>
          <a:p>
            <a:pPr eaLnBrk="1" hangingPunct="1">
              <a:lnSpc>
                <a:spcPct val="90000"/>
              </a:lnSpc>
              <a:spcBef>
                <a:spcPts val="600"/>
              </a:spcBef>
              <a:spcAft>
                <a:spcPts val="300"/>
              </a:spcAft>
            </a:pPr>
            <a:r>
              <a:rPr lang="en-US" sz="2000" dirty="0">
                <a:solidFill>
                  <a:schemeClr val="tx1"/>
                </a:solidFill>
              </a:rPr>
              <a:t>The total number of comparisons is calculated in the formula below.</a:t>
            </a:r>
          </a:p>
          <a:p>
            <a:pPr eaLnBrk="1" hangingPunct="1">
              <a:lnSpc>
                <a:spcPct val="90000"/>
              </a:lnSpc>
              <a:spcBef>
                <a:spcPts val="600"/>
              </a:spcBef>
              <a:spcAft>
                <a:spcPts val="300"/>
              </a:spcAft>
            </a:pPr>
            <a:r>
              <a:rPr lang="en-US" sz="2000" dirty="0">
                <a:solidFill>
                  <a:schemeClr val="tx1"/>
                </a:solidFill>
              </a:rPr>
              <a:t>Like </a:t>
            </a:r>
            <a:r>
              <a:rPr lang="en-US" sz="2000" dirty="0" smtClean="0">
                <a:solidFill>
                  <a:schemeClr val="tx1"/>
                </a:solidFill>
              </a:rPr>
              <a:t>Selection Sort</a:t>
            </a:r>
            <a:r>
              <a:rPr lang="en-US" sz="2000" dirty="0">
                <a:solidFill>
                  <a:schemeClr val="tx1"/>
                </a:solidFill>
              </a:rPr>
              <a:t>, </a:t>
            </a:r>
            <a:r>
              <a:rPr lang="en-US" sz="2000" dirty="0" smtClean="0">
                <a:solidFill>
                  <a:schemeClr val="tx1"/>
                </a:solidFill>
              </a:rPr>
              <a:t>Bubble Sort </a:t>
            </a:r>
            <a:r>
              <a:rPr lang="en-US" sz="2000" dirty="0">
                <a:solidFill>
                  <a:schemeClr val="tx1"/>
                </a:solidFill>
              </a:rPr>
              <a:t>is also an </a:t>
            </a:r>
            <a:r>
              <a:rPr lang="en-US" sz="2000" i="1" dirty="0"/>
              <a:t>n</a:t>
            </a:r>
            <a:r>
              <a:rPr lang="en-US" sz="2000" baseline="30000" dirty="0"/>
              <a:t>2</a:t>
            </a:r>
            <a:r>
              <a:rPr lang="en-US" sz="2000" dirty="0"/>
              <a:t> algorithm</a:t>
            </a:r>
            <a:r>
              <a:rPr lang="en-US" sz="2000" dirty="0">
                <a:solidFill>
                  <a:schemeClr val="tx1"/>
                </a:solidFill>
              </a:rPr>
              <a:t>, or </a:t>
            </a:r>
            <a:r>
              <a:rPr lang="en-US" sz="2000" dirty="0"/>
              <a:t>quadratic algorithm</a:t>
            </a:r>
            <a:r>
              <a:rPr lang="en-US" sz="2000" dirty="0">
                <a:solidFill>
                  <a:schemeClr val="tx1"/>
                </a:solidFill>
              </a:rPr>
              <a:t>, in terms of running time complexity</a:t>
            </a:r>
            <a:r>
              <a:rPr lang="en-US" sz="2000" dirty="0" smtClean="0">
                <a:solidFill>
                  <a:schemeClr val="tx1"/>
                </a:solidFill>
              </a:rPr>
              <a:t>.</a:t>
            </a:r>
            <a:endParaRPr lang="en-SG" sz="2000" dirty="0"/>
          </a:p>
        </p:txBody>
      </p:sp>
      <p:sp>
        <p:nvSpPr>
          <p:cNvPr id="11" name="Footer Placeholder 10"/>
          <p:cNvSpPr>
            <a:spLocks noGrp="1"/>
          </p:cNvSpPr>
          <p:nvPr>
            <p:ph type="ftr" sz="quarter" idx="3"/>
          </p:nvPr>
        </p:nvSpPr>
        <p:spPr/>
        <p:txBody>
          <a:bodyPr/>
          <a:lstStyle/>
          <a:p>
            <a:r>
              <a:rPr lang="en-US" sz="1000" smtClean="0"/>
              <a:t>CS1010 Programming Methodology</a:t>
            </a:r>
            <a:endParaRPr lang="en-US" sz="1000" dirty="0" smtClean="0"/>
          </a:p>
        </p:txBody>
      </p:sp>
      <p:sp>
        <p:nvSpPr>
          <p:cNvPr id="12" name="Slide Number Placeholder 11"/>
          <p:cNvSpPr>
            <a:spLocks noGrp="1"/>
          </p:cNvSpPr>
          <p:nvPr>
            <p:ph type="sldNum" sz="quarter" idx="4"/>
          </p:nvPr>
        </p:nvSpPr>
        <p:spPr/>
        <p:txBody>
          <a:bodyPr/>
          <a:lstStyle/>
          <a:p>
            <a:pPr>
              <a:defRPr/>
            </a:pPr>
            <a:r>
              <a:rPr lang="en-US" smtClean="0"/>
              <a:t>Week10 - </a:t>
            </a:r>
            <a:fld id="{D744ECD0-9CB4-48EB-9A4D-0BCA2B3D9F75}" type="slidenum">
              <a:rPr lang="en-US" smtClean="0"/>
              <a:pPr>
                <a:defRPr/>
              </a:pPr>
              <a:t>35</a:t>
            </a:fld>
            <a:endParaRPr lang="en-US" dirty="0"/>
          </a:p>
        </p:txBody>
      </p:sp>
    </p:spTree>
    <p:extLst>
      <p:ext uri="{BB962C8B-B14F-4D97-AF65-F5344CB8AC3E}">
        <p14:creationId xmlns:p14="http://schemas.microsoft.com/office/powerpoint/2010/main" val="5481902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par>
                                <p:cTn id="21" presetID="9" presetClass="entr" presetSubtype="0" fill="hold" nodeType="with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dissolv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8"/>
          <p:cNvSpPr>
            <a:spLocks noChangeArrowheads="1"/>
          </p:cNvSpPr>
          <p:nvPr/>
        </p:nvSpPr>
        <p:spPr bwMode="auto">
          <a:xfrm>
            <a:off x="390525" y="4181475"/>
            <a:ext cx="81168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endParaRPr lang="en-SG" sz="2000"/>
          </a:p>
        </p:txBody>
      </p:sp>
      <p:sp>
        <p:nvSpPr>
          <p:cNvPr id="3" name="Title 2"/>
          <p:cNvSpPr>
            <a:spLocks noGrp="1"/>
          </p:cNvSpPr>
          <p:nvPr>
            <p:ph type="title"/>
          </p:nvPr>
        </p:nvSpPr>
        <p:spPr/>
        <p:txBody>
          <a:bodyPr/>
          <a:lstStyle/>
          <a:p>
            <a:r>
              <a:rPr lang="en-US" dirty="0" smtClean="0"/>
              <a:t>Bubble </a:t>
            </a:r>
            <a:r>
              <a:rPr lang="en-US" dirty="0"/>
              <a:t>Sort: Enhanced </a:t>
            </a:r>
            <a:r>
              <a:rPr lang="en-US" dirty="0" smtClean="0"/>
              <a:t>Version</a:t>
            </a:r>
            <a:endParaRPr lang="en-SG" dirty="0"/>
          </a:p>
        </p:txBody>
      </p:sp>
      <p:sp>
        <p:nvSpPr>
          <p:cNvPr id="2" name="Content Placeholder 1"/>
          <p:cNvSpPr>
            <a:spLocks noGrp="1"/>
          </p:cNvSpPr>
          <p:nvPr>
            <p:ph idx="1"/>
          </p:nvPr>
        </p:nvSpPr>
        <p:spPr>
          <a:xfrm>
            <a:off x="457200" y="1371600"/>
            <a:ext cx="8229600" cy="3031599"/>
          </a:xfrm>
        </p:spPr>
        <p:txBody>
          <a:bodyPr wrap="square">
            <a:spAutoFit/>
          </a:bodyPr>
          <a:lstStyle/>
          <a:p>
            <a:pPr eaLnBrk="1" hangingPunct="1">
              <a:spcBef>
                <a:spcPts val="600"/>
              </a:spcBef>
            </a:pPr>
            <a:r>
              <a:rPr lang="en-US" dirty="0">
                <a:solidFill>
                  <a:schemeClr val="tx1"/>
                </a:solidFill>
              </a:rPr>
              <a:t>It is possible to enhance </a:t>
            </a:r>
            <a:r>
              <a:rPr lang="en-US" dirty="0" smtClean="0">
                <a:solidFill>
                  <a:schemeClr val="tx1"/>
                </a:solidFill>
              </a:rPr>
              <a:t>Bubble Sort </a:t>
            </a:r>
            <a:r>
              <a:rPr lang="en-US" dirty="0">
                <a:solidFill>
                  <a:schemeClr val="tx1"/>
                </a:solidFill>
              </a:rPr>
              <a:t>algorithm to reduce the number of passes.</a:t>
            </a:r>
          </a:p>
          <a:p>
            <a:pPr lvl="1" eaLnBrk="1" hangingPunct="1">
              <a:spcBef>
                <a:spcPts val="600"/>
              </a:spcBef>
              <a:buFont typeface="Wingdings" pitchFamily="2" charset="2"/>
              <a:buChar char="q"/>
            </a:pPr>
            <a:r>
              <a:rPr lang="en-US" dirty="0">
                <a:solidFill>
                  <a:srgbClr val="0000FF"/>
                </a:solidFill>
              </a:rPr>
              <a:t>Suppose that in a certain pass, no swap is needed. This implies that the array is already sorted, and hence the algorithm may terminate without going on to the next pass</a:t>
            </a:r>
            <a:r>
              <a:rPr lang="en-US" dirty="0" smtClean="0">
                <a:solidFill>
                  <a:srgbClr val="0000FF"/>
                </a:solidFill>
              </a:rPr>
              <a:t>.</a:t>
            </a:r>
          </a:p>
          <a:p>
            <a:pPr lvl="1" eaLnBrk="1" hangingPunct="1">
              <a:spcBef>
                <a:spcPts val="600"/>
              </a:spcBef>
            </a:pPr>
            <a:endParaRPr lang="en-US" dirty="0">
              <a:solidFill>
                <a:srgbClr val="0000FF"/>
              </a:solidFill>
            </a:endParaRPr>
          </a:p>
          <a:p>
            <a:pPr eaLnBrk="1" hangingPunct="1">
              <a:spcBef>
                <a:spcPts val="600"/>
              </a:spcBef>
            </a:pPr>
            <a:r>
              <a:rPr lang="en-US" dirty="0">
                <a:solidFill>
                  <a:schemeClr val="tx1"/>
                </a:solidFill>
              </a:rPr>
              <a:t>You will </a:t>
            </a:r>
            <a:r>
              <a:rPr lang="en-US" dirty="0" smtClean="0">
                <a:solidFill>
                  <a:schemeClr val="tx1"/>
                </a:solidFill>
              </a:rPr>
              <a:t>discuss this </a:t>
            </a:r>
            <a:r>
              <a:rPr lang="en-US" dirty="0">
                <a:solidFill>
                  <a:schemeClr val="tx1"/>
                </a:solidFill>
              </a:rPr>
              <a:t>enhanced version </a:t>
            </a:r>
            <a:r>
              <a:rPr lang="en-US" dirty="0" smtClean="0">
                <a:solidFill>
                  <a:schemeClr val="tx1"/>
                </a:solidFill>
              </a:rPr>
              <a:t>in your next discussion </a:t>
            </a:r>
            <a:r>
              <a:rPr lang="en-US" dirty="0">
                <a:solidFill>
                  <a:schemeClr val="tx1"/>
                </a:solidFill>
              </a:rPr>
              <a:t>session</a:t>
            </a:r>
            <a:r>
              <a:rPr lang="en-US" dirty="0" smtClean="0">
                <a:solidFill>
                  <a:schemeClr val="tx1"/>
                </a:solidFill>
              </a:rPr>
              <a:t>.</a:t>
            </a:r>
            <a:endParaRPr lang="en-SG" dirty="0"/>
          </a:p>
        </p:txBody>
      </p:sp>
      <p:sp>
        <p:nvSpPr>
          <p:cNvPr id="9" name="Footer Placeholder 8"/>
          <p:cNvSpPr>
            <a:spLocks noGrp="1"/>
          </p:cNvSpPr>
          <p:nvPr>
            <p:ph type="ftr" sz="quarter" idx="3"/>
          </p:nvPr>
        </p:nvSpPr>
        <p:spPr/>
        <p:txBody>
          <a:bodyPr/>
          <a:lstStyle/>
          <a:p>
            <a:r>
              <a:rPr lang="en-US" sz="1000" smtClean="0"/>
              <a:t>CS1010 Programming Methodology</a:t>
            </a:r>
            <a:endParaRPr lang="en-US" sz="1000" dirty="0" smtClean="0"/>
          </a:p>
        </p:txBody>
      </p:sp>
      <p:sp>
        <p:nvSpPr>
          <p:cNvPr id="10" name="Slide Number Placeholder 9"/>
          <p:cNvSpPr>
            <a:spLocks noGrp="1"/>
          </p:cNvSpPr>
          <p:nvPr>
            <p:ph type="sldNum" sz="quarter" idx="4"/>
          </p:nvPr>
        </p:nvSpPr>
        <p:spPr/>
        <p:txBody>
          <a:bodyPr/>
          <a:lstStyle/>
          <a:p>
            <a:pPr>
              <a:defRPr/>
            </a:pPr>
            <a:r>
              <a:rPr lang="en-US" smtClean="0"/>
              <a:t>Week10 - </a:t>
            </a:r>
            <a:fld id="{D744ECD0-9CB4-48EB-9A4D-0BCA2B3D9F75}" type="slidenum">
              <a:rPr lang="en-US" smtClean="0"/>
              <a:pPr>
                <a:defRPr/>
              </a:pPr>
              <a:t>36</a:t>
            </a:fld>
            <a:endParaRPr lang="en-US" dirty="0"/>
          </a:p>
        </p:txBody>
      </p:sp>
    </p:spTree>
    <p:extLst>
      <p:ext uri="{BB962C8B-B14F-4D97-AF65-F5344CB8AC3E}">
        <p14:creationId xmlns:p14="http://schemas.microsoft.com/office/powerpoint/2010/main" val="488671265"/>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Rectangle 8"/>
          <p:cNvSpPr>
            <a:spLocks noChangeArrowheads="1"/>
          </p:cNvSpPr>
          <p:nvPr/>
        </p:nvSpPr>
        <p:spPr bwMode="auto">
          <a:xfrm>
            <a:off x="390525" y="4181475"/>
            <a:ext cx="81168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endParaRPr lang="en-SG" sz="2000"/>
          </a:p>
        </p:txBody>
      </p:sp>
      <p:sp>
        <p:nvSpPr>
          <p:cNvPr id="2" name="Title 1"/>
          <p:cNvSpPr>
            <a:spLocks noGrp="1"/>
          </p:cNvSpPr>
          <p:nvPr>
            <p:ph type="title"/>
          </p:nvPr>
        </p:nvSpPr>
        <p:spPr/>
        <p:txBody>
          <a:bodyPr/>
          <a:lstStyle/>
          <a:p>
            <a:r>
              <a:rPr lang="en-US" dirty="0" smtClean="0"/>
              <a:t>More </a:t>
            </a:r>
            <a:r>
              <a:rPr lang="en-US" dirty="0"/>
              <a:t>Sorting Algorithms </a:t>
            </a:r>
            <a:endParaRPr lang="en-SG" dirty="0"/>
          </a:p>
        </p:txBody>
      </p:sp>
      <p:sp>
        <p:nvSpPr>
          <p:cNvPr id="3" name="Content Placeholder 2"/>
          <p:cNvSpPr>
            <a:spLocks noGrp="1"/>
          </p:cNvSpPr>
          <p:nvPr>
            <p:ph idx="1"/>
          </p:nvPr>
        </p:nvSpPr>
        <p:spPr/>
        <p:txBody>
          <a:bodyPr/>
          <a:lstStyle/>
          <a:p>
            <a:pPr eaLnBrk="1" hangingPunct="1">
              <a:spcBef>
                <a:spcPts val="600"/>
              </a:spcBef>
            </a:pPr>
            <a:r>
              <a:rPr lang="en-US" dirty="0">
                <a:solidFill>
                  <a:schemeClr val="tx1"/>
                </a:solidFill>
              </a:rPr>
              <a:t>What we have introduced are 2 basic sort algorithms. Together with the </a:t>
            </a:r>
            <a:r>
              <a:rPr lang="en-US" dirty="0"/>
              <a:t>Insertion Sort </a:t>
            </a:r>
            <a:r>
              <a:rPr lang="en-US" dirty="0">
                <a:solidFill>
                  <a:schemeClr val="tx1"/>
                </a:solidFill>
              </a:rPr>
              <a:t>algorithm, these 3 algorithms are the simplest</a:t>
            </a:r>
            <a:r>
              <a:rPr lang="en-US" dirty="0" smtClean="0">
                <a:solidFill>
                  <a:schemeClr val="tx1"/>
                </a:solidFill>
              </a:rPr>
              <a:t>.</a:t>
            </a:r>
          </a:p>
          <a:p>
            <a:pPr lvl="1" eaLnBrk="1" hangingPunct="1">
              <a:spcBef>
                <a:spcPts val="600"/>
              </a:spcBef>
              <a:buFont typeface="Wingdings" pitchFamily="2" charset="2"/>
              <a:buChar char="q"/>
            </a:pPr>
            <a:r>
              <a:rPr lang="en-US" dirty="0" smtClean="0"/>
              <a:t>We will study </a:t>
            </a:r>
            <a:r>
              <a:rPr lang="en-US" dirty="0" smtClean="0">
                <a:solidFill>
                  <a:srgbClr val="0000FF"/>
                </a:solidFill>
              </a:rPr>
              <a:t>Insertion Sort </a:t>
            </a:r>
            <a:r>
              <a:rPr lang="en-US" dirty="0" smtClean="0"/>
              <a:t>in next discussion session.</a:t>
            </a:r>
            <a:endParaRPr lang="en-US" dirty="0">
              <a:solidFill>
                <a:schemeClr val="tx1"/>
              </a:solidFill>
            </a:endParaRPr>
          </a:p>
          <a:p>
            <a:pPr eaLnBrk="1" hangingPunct="1">
              <a:spcBef>
                <a:spcPts val="1200"/>
              </a:spcBef>
            </a:pPr>
            <a:r>
              <a:rPr lang="en-US" dirty="0">
                <a:solidFill>
                  <a:schemeClr val="tx1"/>
                </a:solidFill>
              </a:rPr>
              <a:t>However, they are very slow, as their running time complexity is </a:t>
            </a:r>
            <a:r>
              <a:rPr lang="en-US" dirty="0"/>
              <a:t>quadratic</a:t>
            </a:r>
            <a:r>
              <a:rPr lang="en-US" dirty="0">
                <a:solidFill>
                  <a:schemeClr val="tx1"/>
                </a:solidFill>
              </a:rPr>
              <a:t>.</a:t>
            </a:r>
          </a:p>
          <a:p>
            <a:pPr eaLnBrk="1" hangingPunct="1">
              <a:spcBef>
                <a:spcPts val="1200"/>
              </a:spcBef>
            </a:pPr>
            <a:r>
              <a:rPr lang="en-US" dirty="0">
                <a:solidFill>
                  <a:schemeClr val="tx1"/>
                </a:solidFill>
              </a:rPr>
              <a:t>Faster sorting algorithms exist and are topics in more advanced </a:t>
            </a:r>
            <a:r>
              <a:rPr lang="en-US" dirty="0" smtClean="0">
                <a:solidFill>
                  <a:schemeClr val="tx1"/>
                </a:solidFill>
              </a:rPr>
              <a:t>programming modules.</a:t>
            </a:r>
          </a:p>
          <a:p>
            <a:pPr lvl="1" eaLnBrk="1" hangingPunct="1">
              <a:spcBef>
                <a:spcPts val="600"/>
              </a:spcBef>
              <a:buFont typeface="Wingdings" pitchFamily="2" charset="2"/>
              <a:buChar char="q"/>
            </a:pPr>
            <a:r>
              <a:rPr lang="en-US" dirty="0" smtClean="0"/>
              <a:t>Merge Sort </a:t>
            </a:r>
            <a:r>
              <a:rPr lang="en-US" dirty="0"/>
              <a:t>(</a:t>
            </a:r>
            <a:r>
              <a:rPr lang="en-US" dirty="0" smtClean="0"/>
              <a:t>CS1020)</a:t>
            </a:r>
          </a:p>
          <a:p>
            <a:pPr lvl="1" eaLnBrk="1" hangingPunct="1">
              <a:spcBef>
                <a:spcPts val="600"/>
              </a:spcBef>
              <a:buFont typeface="Wingdings" pitchFamily="2" charset="2"/>
              <a:buChar char="q"/>
            </a:pPr>
            <a:r>
              <a:rPr lang="en-US" dirty="0" smtClean="0"/>
              <a:t>Quick Sort </a:t>
            </a:r>
            <a:r>
              <a:rPr lang="en-US" dirty="0"/>
              <a:t>(</a:t>
            </a:r>
            <a:r>
              <a:rPr lang="en-US" dirty="0" smtClean="0"/>
              <a:t>CS1020)</a:t>
            </a:r>
          </a:p>
          <a:p>
            <a:pPr lvl="1" eaLnBrk="1" hangingPunct="1">
              <a:spcBef>
                <a:spcPts val="600"/>
              </a:spcBef>
              <a:buFont typeface="Wingdings" pitchFamily="2" charset="2"/>
              <a:buChar char="q"/>
            </a:pPr>
            <a:r>
              <a:rPr lang="en-US" dirty="0" smtClean="0"/>
              <a:t>Heap Sort (CS2010)</a:t>
            </a:r>
            <a:endParaRPr lang="en-SG" dirty="0"/>
          </a:p>
        </p:txBody>
      </p:sp>
      <p:sp>
        <p:nvSpPr>
          <p:cNvPr id="9" name="Footer Placeholder 8"/>
          <p:cNvSpPr>
            <a:spLocks noGrp="1"/>
          </p:cNvSpPr>
          <p:nvPr>
            <p:ph type="ftr" sz="quarter" idx="3"/>
          </p:nvPr>
        </p:nvSpPr>
        <p:spPr/>
        <p:txBody>
          <a:bodyPr/>
          <a:lstStyle/>
          <a:p>
            <a:r>
              <a:rPr lang="en-US" sz="1000" smtClean="0"/>
              <a:t>CS1010 Programming Methodology</a:t>
            </a:r>
            <a:endParaRPr lang="en-US" sz="1000" dirty="0" smtClean="0"/>
          </a:p>
        </p:txBody>
      </p:sp>
      <p:sp>
        <p:nvSpPr>
          <p:cNvPr id="10" name="Slide Number Placeholder 9"/>
          <p:cNvSpPr>
            <a:spLocks noGrp="1"/>
          </p:cNvSpPr>
          <p:nvPr>
            <p:ph type="sldNum" sz="quarter" idx="4"/>
          </p:nvPr>
        </p:nvSpPr>
        <p:spPr/>
        <p:txBody>
          <a:bodyPr/>
          <a:lstStyle/>
          <a:p>
            <a:pPr>
              <a:defRPr/>
            </a:pPr>
            <a:r>
              <a:rPr lang="en-US" smtClean="0"/>
              <a:t>Week10 - </a:t>
            </a:r>
            <a:fld id="{D744ECD0-9CB4-48EB-9A4D-0BCA2B3D9F75}" type="slidenum">
              <a:rPr lang="en-US" smtClean="0"/>
              <a:pPr>
                <a:defRPr/>
              </a:pPr>
              <a:t>37</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dissolve">
                                      <p:cBhvr>
                                        <p:cTn id="13" dur="500"/>
                                        <p:tgtEl>
                                          <p:spTgt spid="3">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dissolv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Animated </a:t>
            </a:r>
            <a:r>
              <a:rPr lang="en-US" dirty="0"/>
              <a:t>Sorting Algorithms</a:t>
            </a:r>
            <a:endParaRPr lang="en-SG" dirty="0"/>
          </a:p>
        </p:txBody>
      </p:sp>
      <p:sp>
        <p:nvSpPr>
          <p:cNvPr id="3" name="Content Placeholder 2"/>
          <p:cNvSpPr>
            <a:spLocks noGrp="1"/>
          </p:cNvSpPr>
          <p:nvPr>
            <p:ph idx="1"/>
          </p:nvPr>
        </p:nvSpPr>
        <p:spPr/>
        <p:txBody>
          <a:bodyPr/>
          <a:lstStyle/>
          <a:p>
            <a:pPr eaLnBrk="1" hangingPunct="1">
              <a:spcBef>
                <a:spcPts val="600"/>
              </a:spcBef>
            </a:pPr>
            <a:r>
              <a:rPr lang="en-US" dirty="0">
                <a:solidFill>
                  <a:schemeClr val="tx1"/>
                </a:solidFill>
              </a:rPr>
              <a:t>There are a number of animated sorting algorithms on the </a:t>
            </a:r>
            <a:r>
              <a:rPr lang="en-US" dirty="0" smtClean="0">
                <a:solidFill>
                  <a:schemeClr val="tx1"/>
                </a:solidFill>
              </a:rPr>
              <a:t>Internet.</a:t>
            </a:r>
          </a:p>
          <a:p>
            <a:pPr eaLnBrk="1" hangingPunct="1">
              <a:spcBef>
                <a:spcPts val="600"/>
              </a:spcBef>
            </a:pPr>
            <a:endParaRPr lang="en-US" dirty="0">
              <a:solidFill>
                <a:schemeClr val="tx1"/>
              </a:solidFill>
            </a:endParaRPr>
          </a:p>
          <a:p>
            <a:pPr eaLnBrk="1" hangingPunct="1">
              <a:spcBef>
                <a:spcPts val="600"/>
              </a:spcBef>
            </a:pPr>
            <a:r>
              <a:rPr lang="en-US" dirty="0">
                <a:solidFill>
                  <a:schemeClr val="tx1"/>
                </a:solidFill>
              </a:rPr>
              <a:t>Here are two sites:</a:t>
            </a:r>
          </a:p>
          <a:p>
            <a:pPr lvl="1" eaLnBrk="1" hangingPunct="1">
              <a:spcBef>
                <a:spcPts val="600"/>
              </a:spcBef>
              <a:buFont typeface="Wingdings" pitchFamily="2" charset="2"/>
              <a:buChar char="q"/>
            </a:pPr>
            <a:r>
              <a:rPr lang="en-US" dirty="0">
                <a:hlinkClick r:id="rId3"/>
              </a:rPr>
              <a:t>http://www.sorting-algorithms.com/</a:t>
            </a:r>
            <a:r>
              <a:rPr lang="en-US" dirty="0"/>
              <a:t> </a:t>
            </a:r>
          </a:p>
          <a:p>
            <a:pPr lvl="1" eaLnBrk="1" hangingPunct="1">
              <a:spcBef>
                <a:spcPts val="600"/>
              </a:spcBef>
              <a:buFont typeface="Wingdings" pitchFamily="2" charset="2"/>
              <a:buChar char="q"/>
            </a:pPr>
            <a:r>
              <a:rPr lang="en-US" dirty="0">
                <a:hlinkClick r:id="rId4"/>
              </a:rPr>
              <a:t>http://www.cs.ubc.ca/~</a:t>
            </a:r>
            <a:r>
              <a:rPr lang="en-US" dirty="0" smtClean="0">
                <a:hlinkClick r:id="rId4"/>
              </a:rPr>
              <a:t>harrison/Java/sorting-demo.html</a:t>
            </a:r>
            <a:endParaRPr lang="en-US" dirty="0" smtClean="0"/>
          </a:p>
          <a:p>
            <a:pPr marL="342900" lvl="1" indent="-342900" eaLnBrk="1" hangingPunct="1">
              <a:spcBef>
                <a:spcPts val="600"/>
              </a:spcBef>
              <a:buClr>
                <a:schemeClr val="bg2"/>
              </a:buClr>
              <a:buSzPct val="75000"/>
              <a:buFont typeface="Wingdings" pitchFamily="2" charset="2"/>
              <a:buChar char="n"/>
            </a:pPr>
            <a:endParaRPr lang="en-US" sz="2400" dirty="0">
              <a:ea typeface="+mn-ea"/>
            </a:endParaRPr>
          </a:p>
          <a:p>
            <a:pPr eaLnBrk="1" hangingPunct="1">
              <a:spcBef>
                <a:spcPts val="600"/>
              </a:spcBef>
            </a:pPr>
            <a:r>
              <a:rPr lang="en-US" dirty="0" smtClean="0">
                <a:solidFill>
                  <a:schemeClr val="tx1"/>
                </a:solidFill>
              </a:rPr>
              <a:t>YouTube video on Bubble Sort:</a:t>
            </a:r>
            <a:endParaRPr lang="en-US" dirty="0"/>
          </a:p>
          <a:p>
            <a:pPr lvl="1" eaLnBrk="1" hangingPunct="1">
              <a:spcBef>
                <a:spcPts val="600"/>
              </a:spcBef>
              <a:buFont typeface="Wingdings" pitchFamily="2" charset="2"/>
              <a:buChar char="q"/>
            </a:pPr>
            <a:r>
              <a:rPr lang="en-US" dirty="0">
                <a:hlinkClick r:id="rId5"/>
              </a:rPr>
              <a:t>http://</a:t>
            </a:r>
            <a:r>
              <a:rPr lang="en-US" dirty="0" smtClean="0">
                <a:hlinkClick r:id="rId5"/>
              </a:rPr>
              <a:t>www.youtube.com/watch?v=lyZQPjUT5B4</a:t>
            </a:r>
            <a:endParaRPr lang="en-SG" dirty="0"/>
          </a:p>
        </p:txBody>
      </p:sp>
      <p:pic>
        <p:nvPicPr>
          <p:cNvPr id="8" name="Picture 7" descr="dacing3.jpg"/>
          <p:cNvPicPr>
            <a:picLocks noChangeAspect="1"/>
          </p:cNvPicPr>
          <p:nvPr/>
        </p:nvPicPr>
        <p:blipFill>
          <a:blip r:embed="rId6" cstate="print"/>
          <a:stretch>
            <a:fillRect/>
          </a:stretch>
        </p:blipFill>
        <p:spPr>
          <a:xfrm>
            <a:off x="7036062" y="5039636"/>
            <a:ext cx="1812103" cy="1076907"/>
          </a:xfrm>
          <a:prstGeom prst="rect">
            <a:avLst/>
          </a:prstGeom>
        </p:spPr>
      </p:pic>
      <p:sp>
        <p:nvSpPr>
          <p:cNvPr id="10" name="Footer Placeholder 9"/>
          <p:cNvSpPr>
            <a:spLocks noGrp="1"/>
          </p:cNvSpPr>
          <p:nvPr>
            <p:ph type="ftr" sz="quarter" idx="3"/>
          </p:nvPr>
        </p:nvSpPr>
        <p:spPr/>
        <p:txBody>
          <a:bodyPr/>
          <a:lstStyle/>
          <a:p>
            <a:r>
              <a:rPr lang="en-US" sz="1000" smtClean="0"/>
              <a:t>CS1010 Programming Methodology</a:t>
            </a:r>
            <a:endParaRPr lang="en-US" sz="1000" dirty="0" smtClean="0"/>
          </a:p>
        </p:txBody>
      </p:sp>
      <p:sp>
        <p:nvSpPr>
          <p:cNvPr id="11" name="Slide Number Placeholder 10"/>
          <p:cNvSpPr>
            <a:spLocks noGrp="1"/>
          </p:cNvSpPr>
          <p:nvPr>
            <p:ph type="sldNum" sz="quarter" idx="4"/>
          </p:nvPr>
        </p:nvSpPr>
        <p:spPr/>
        <p:txBody>
          <a:bodyPr/>
          <a:lstStyle/>
          <a:p>
            <a:pPr>
              <a:defRPr/>
            </a:pPr>
            <a:r>
              <a:rPr lang="en-US" smtClean="0"/>
              <a:t>Week10 - </a:t>
            </a:r>
            <a:fld id="{D744ECD0-9CB4-48EB-9A4D-0BCA2B3D9F75}" type="slidenum">
              <a:rPr lang="en-US" smtClean="0"/>
              <a:pPr>
                <a:defRPr/>
              </a:pPr>
              <a:t>38</a:t>
            </a:fld>
            <a:endParaRPr lang="en-US" dirty="0"/>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#3: </a:t>
            </a:r>
            <a:r>
              <a:rPr lang="en-GB" dirty="0"/>
              <a:t>Module </a:t>
            </a:r>
            <a:r>
              <a:rPr lang="en-GB" dirty="0" smtClean="0"/>
              <a:t>Sorting (1/2)</a:t>
            </a:r>
            <a:endParaRPr lang="en-SG" dirty="0"/>
          </a:p>
        </p:txBody>
      </p:sp>
      <p:sp>
        <p:nvSpPr>
          <p:cNvPr id="9" name="Content Placeholder 2"/>
          <p:cNvSpPr>
            <a:spLocks noGrp="1"/>
          </p:cNvSpPr>
          <p:nvPr>
            <p:ph idx="1"/>
          </p:nvPr>
        </p:nvSpPr>
        <p:spPr>
          <a:xfrm>
            <a:off x="457200" y="1371600"/>
            <a:ext cx="8229600" cy="4462760"/>
          </a:xfrm>
        </p:spPr>
        <p:txBody>
          <a:bodyPr wrap="square">
            <a:spAutoFit/>
          </a:bodyPr>
          <a:lstStyle/>
          <a:p>
            <a:pPr>
              <a:spcBef>
                <a:spcPts val="600"/>
              </a:spcBef>
            </a:pPr>
            <a:r>
              <a:rPr lang="en-US" dirty="0">
                <a:solidFill>
                  <a:schemeClr val="tx1"/>
                </a:solidFill>
              </a:rPr>
              <a:t>Write a program </a:t>
            </a:r>
            <a:r>
              <a:rPr lang="en-US" dirty="0" smtClean="0"/>
              <a:t>Week10_SortModules.c</a:t>
            </a:r>
            <a:r>
              <a:rPr lang="en-US" dirty="0">
                <a:solidFill>
                  <a:schemeClr val="tx1"/>
                </a:solidFill>
              </a:rPr>
              <a:t>: </a:t>
            </a:r>
            <a:r>
              <a:rPr lang="en-US" dirty="0" smtClean="0">
                <a:solidFill>
                  <a:schemeClr val="tx1"/>
                </a:solidFill>
              </a:rPr>
              <a:t>given </a:t>
            </a:r>
            <a:r>
              <a:rPr lang="en-US" dirty="0">
                <a:solidFill>
                  <a:schemeClr val="tx1"/>
                </a:solidFill>
              </a:rPr>
              <a:t>two </a:t>
            </a:r>
            <a:r>
              <a:rPr lang="en-US" dirty="0" smtClean="0">
                <a:solidFill>
                  <a:schemeClr val="tx1"/>
                </a:solidFill>
              </a:rPr>
              <a:t>arrays: </a:t>
            </a:r>
            <a:r>
              <a:rPr lang="en-US" dirty="0">
                <a:solidFill>
                  <a:schemeClr val="tx1"/>
                </a:solidFill>
              </a:rPr>
              <a:t>one containing the code of the modules, and the other containing the number of students enrolled in that module. Sort the modules according to the number of students enrolled in that module, using </a:t>
            </a:r>
            <a:r>
              <a:rPr lang="en-US" dirty="0" smtClean="0">
                <a:solidFill>
                  <a:schemeClr val="tx1"/>
                </a:solidFill>
              </a:rPr>
              <a:t>either </a:t>
            </a:r>
            <a:r>
              <a:rPr lang="en-US" dirty="0" smtClean="0"/>
              <a:t>Selection </a:t>
            </a:r>
            <a:r>
              <a:rPr lang="en-US" dirty="0"/>
              <a:t>Sort</a:t>
            </a:r>
            <a:r>
              <a:rPr lang="en-US" dirty="0">
                <a:solidFill>
                  <a:schemeClr val="tx1"/>
                </a:solidFill>
              </a:rPr>
              <a:t>, </a:t>
            </a:r>
            <a:r>
              <a:rPr lang="en-US" dirty="0"/>
              <a:t>Bubble Sort</a:t>
            </a:r>
            <a:r>
              <a:rPr lang="en-US" dirty="0">
                <a:solidFill>
                  <a:schemeClr val="tx1"/>
                </a:solidFill>
              </a:rPr>
              <a:t>, or </a:t>
            </a:r>
            <a:r>
              <a:rPr lang="en-US" dirty="0"/>
              <a:t>Insertion Sort</a:t>
            </a:r>
            <a:r>
              <a:rPr lang="en-US" dirty="0" smtClean="0">
                <a:solidFill>
                  <a:schemeClr val="tx1"/>
                </a:solidFill>
              </a:rPr>
              <a:t>.</a:t>
            </a:r>
          </a:p>
          <a:p>
            <a:pPr>
              <a:spcBef>
                <a:spcPts val="600"/>
              </a:spcBef>
            </a:pPr>
            <a:endParaRPr lang="en-SG" dirty="0" smtClean="0">
              <a:solidFill>
                <a:schemeClr val="tx1"/>
              </a:solidFill>
            </a:endParaRPr>
          </a:p>
          <a:p>
            <a:pPr>
              <a:spcBef>
                <a:spcPts val="600"/>
              </a:spcBef>
            </a:pPr>
            <a:r>
              <a:rPr lang="en-SG" dirty="0" smtClean="0">
                <a:solidFill>
                  <a:schemeClr val="tx1"/>
                </a:solidFill>
              </a:rPr>
              <a:t>You </a:t>
            </a:r>
            <a:r>
              <a:rPr lang="en-SG" dirty="0">
                <a:solidFill>
                  <a:schemeClr val="tx1"/>
                </a:solidFill>
              </a:rPr>
              <a:t>may assume that there are at most 10 modules and a module code is </a:t>
            </a:r>
            <a:r>
              <a:rPr lang="en-SG" dirty="0" smtClean="0">
                <a:solidFill>
                  <a:schemeClr val="tx1"/>
                </a:solidFill>
              </a:rPr>
              <a:t>a word of at </a:t>
            </a:r>
            <a:r>
              <a:rPr lang="en-SG" dirty="0">
                <a:solidFill>
                  <a:schemeClr val="tx1"/>
                </a:solidFill>
              </a:rPr>
              <a:t>most 7 characters long</a:t>
            </a:r>
            <a:r>
              <a:rPr lang="en-SG" dirty="0" smtClean="0">
                <a:solidFill>
                  <a:schemeClr val="tx1"/>
                </a:solidFill>
              </a:rPr>
              <a:t>.</a:t>
            </a:r>
          </a:p>
          <a:p>
            <a:pPr>
              <a:spcBef>
                <a:spcPts val="600"/>
              </a:spcBef>
            </a:pPr>
            <a:endParaRPr lang="en-US" dirty="0" smtClean="0">
              <a:solidFill>
                <a:schemeClr val="tx1"/>
              </a:solidFill>
            </a:endParaRPr>
          </a:p>
          <a:p>
            <a:pPr>
              <a:spcBef>
                <a:spcPts val="600"/>
              </a:spcBef>
            </a:pPr>
            <a:r>
              <a:rPr lang="en-US" dirty="0" smtClean="0">
                <a:solidFill>
                  <a:schemeClr val="tx1"/>
                </a:solidFill>
              </a:rPr>
              <a:t>Skeleton: </a:t>
            </a:r>
          </a:p>
        </p:txBody>
      </p:sp>
      <p:sp>
        <p:nvSpPr>
          <p:cNvPr id="10" name="TextBox 16"/>
          <p:cNvSpPr txBox="1"/>
          <p:nvPr/>
        </p:nvSpPr>
        <p:spPr>
          <a:xfrm>
            <a:off x="2513325" y="5421375"/>
            <a:ext cx="5265855" cy="338554"/>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2000">
                <a:cs typeface="Courier New" pitchFamily="49" charset="0"/>
              </a:defRPr>
            </a:lvl1pPr>
          </a:lstStyle>
          <a:p>
            <a:r>
              <a:rPr lang="en-US" sz="1600" b="1" dirty="0" err="1">
                <a:latin typeface="Courier New" pitchFamily="49" charset="0"/>
              </a:rPr>
              <a:t>cp</a:t>
            </a:r>
            <a:r>
              <a:rPr lang="en-US" sz="1600" b="1" dirty="0">
                <a:latin typeface="Courier New" pitchFamily="49" charset="0"/>
              </a:rPr>
              <a:t> </a:t>
            </a:r>
            <a:r>
              <a:rPr lang="en-US" sz="1600" b="1" dirty="0" smtClean="0">
                <a:latin typeface="Courier New" pitchFamily="49" charset="0"/>
              </a:rPr>
              <a:t>~cs1010/lecture/</a:t>
            </a:r>
            <a:r>
              <a:rPr lang="en-GB" sz="1600" b="1" dirty="0" smtClean="0">
                <a:latin typeface="Courier New" pitchFamily="49" charset="0"/>
              </a:rPr>
              <a:t>Week10_SortModules.c</a:t>
            </a:r>
            <a:r>
              <a:rPr lang="en-US" sz="1600" b="1" dirty="0" smtClean="0">
                <a:latin typeface="Courier New" pitchFamily="49" charset="0"/>
              </a:rPr>
              <a:t> </a:t>
            </a:r>
            <a:r>
              <a:rPr lang="en-US" sz="1600" b="1" dirty="0">
                <a:latin typeface="Courier New" pitchFamily="49" charset="0"/>
              </a:rPr>
              <a:t>.</a:t>
            </a:r>
          </a:p>
        </p:txBody>
      </p:sp>
      <p:sp>
        <p:nvSpPr>
          <p:cNvPr id="6" name="Footer Placeholder 5"/>
          <p:cNvSpPr>
            <a:spLocks noGrp="1"/>
          </p:cNvSpPr>
          <p:nvPr>
            <p:ph type="ftr" sz="quarter" idx="3"/>
          </p:nvPr>
        </p:nvSpPr>
        <p:spPr/>
        <p:txBody>
          <a:bodyPr/>
          <a:lstStyle/>
          <a:p>
            <a:r>
              <a:rPr lang="en-US" sz="1000" smtClean="0"/>
              <a:t>CS1010 Programming Methodology</a:t>
            </a:r>
            <a:endParaRPr lang="en-US" sz="1000" dirty="0" smtClean="0"/>
          </a:p>
        </p:txBody>
      </p:sp>
      <p:sp>
        <p:nvSpPr>
          <p:cNvPr id="7" name="Slide Number Placeholder 6"/>
          <p:cNvSpPr>
            <a:spLocks noGrp="1"/>
          </p:cNvSpPr>
          <p:nvPr>
            <p:ph type="sldNum" sz="quarter" idx="4"/>
          </p:nvPr>
        </p:nvSpPr>
        <p:spPr/>
        <p:txBody>
          <a:bodyPr/>
          <a:lstStyle/>
          <a:p>
            <a:pPr>
              <a:defRPr/>
            </a:pPr>
            <a:r>
              <a:rPr lang="en-US" smtClean="0"/>
              <a:t>Week10 - </a:t>
            </a:r>
            <a:fld id="{D744ECD0-9CB4-48EB-9A4D-0BCA2B3D9F75}" type="slidenum">
              <a:rPr lang="en-US" smtClean="0"/>
              <a:pPr>
                <a:defRPr/>
              </a:pPr>
              <a:t>39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descr="22614-Clipart-Illustration-Of-A-Yellow-Man-Kneeling-On-One-Knee-To-Look-Closer-At-Something-While-Inspecting-Or-Investigating.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2250" y="0"/>
            <a:ext cx="13017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3"/>
          <p:cNvSpPr txBox="1">
            <a:spLocks/>
          </p:cNvSpPr>
          <p:nvPr/>
        </p:nvSpPr>
        <p:spPr bwMode="auto">
          <a:xfrm>
            <a:off x="457200" y="1371600"/>
            <a:ext cx="8229600" cy="40164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SG" dirty="0"/>
              <a:t>Searching</a:t>
            </a:r>
            <a:r>
              <a:rPr lang="en-SG" dirty="0">
                <a:solidFill>
                  <a:schemeClr val="tx1"/>
                </a:solidFill>
              </a:rPr>
              <a:t> is a common task that we carry out without much thought everyday</a:t>
            </a:r>
            <a:r>
              <a:rPr lang="en-SG" dirty="0" smtClean="0">
                <a:solidFill>
                  <a:schemeClr val="tx1"/>
                </a:solidFill>
              </a:rPr>
              <a:t>.</a:t>
            </a:r>
          </a:p>
          <a:p>
            <a:pPr lvl="1">
              <a:spcBef>
                <a:spcPts val="600"/>
              </a:spcBef>
              <a:buFont typeface="Wingdings" pitchFamily="2" charset="2"/>
              <a:buChar char="q"/>
            </a:pPr>
            <a:r>
              <a:rPr lang="en-SG" dirty="0"/>
              <a:t>Searching for a location in a </a:t>
            </a:r>
            <a:r>
              <a:rPr lang="en-SG" dirty="0" smtClean="0"/>
              <a:t>map.</a:t>
            </a:r>
          </a:p>
          <a:p>
            <a:pPr lvl="1">
              <a:spcBef>
                <a:spcPts val="600"/>
              </a:spcBef>
              <a:buFont typeface="Wingdings" pitchFamily="2" charset="2"/>
              <a:buChar char="q"/>
            </a:pPr>
            <a:r>
              <a:rPr lang="en-SG" dirty="0"/>
              <a:t>Searching for the contact of a particular </a:t>
            </a:r>
            <a:r>
              <a:rPr lang="en-SG" dirty="0" smtClean="0"/>
              <a:t>person.</a:t>
            </a:r>
          </a:p>
          <a:p>
            <a:pPr lvl="1">
              <a:spcBef>
                <a:spcPts val="600"/>
              </a:spcBef>
              <a:buFont typeface="Wingdings" pitchFamily="2" charset="2"/>
              <a:buChar char="q"/>
            </a:pPr>
            <a:r>
              <a:rPr lang="en-SG" dirty="0"/>
              <a:t>Searching for a nice picture for your project </a:t>
            </a:r>
            <a:r>
              <a:rPr lang="en-SG" dirty="0" smtClean="0"/>
              <a:t>report.</a:t>
            </a:r>
          </a:p>
          <a:p>
            <a:pPr lvl="1">
              <a:spcBef>
                <a:spcPts val="600"/>
              </a:spcBef>
              <a:buFont typeface="Wingdings" pitchFamily="2" charset="2"/>
              <a:buChar char="q"/>
            </a:pPr>
            <a:r>
              <a:rPr lang="en-SG" dirty="0"/>
              <a:t>Searching for a research paper required in your </a:t>
            </a:r>
            <a:r>
              <a:rPr lang="en-SG" dirty="0" smtClean="0"/>
              <a:t>course.</a:t>
            </a:r>
          </a:p>
          <a:p>
            <a:pPr lvl="1">
              <a:spcBef>
                <a:spcPts val="600"/>
              </a:spcBef>
              <a:buFont typeface="Wingdings" pitchFamily="2" charset="2"/>
              <a:buChar char="q"/>
            </a:pPr>
            <a:r>
              <a:rPr lang="en-US" dirty="0" smtClean="0">
                <a:solidFill>
                  <a:schemeClr val="tx1"/>
                </a:solidFill>
              </a:rPr>
              <a:t>etc.</a:t>
            </a:r>
            <a:endParaRPr lang="en-SG" dirty="0" smtClean="0">
              <a:solidFill>
                <a:schemeClr val="tx1"/>
              </a:solidFill>
            </a:endParaRPr>
          </a:p>
          <a:p>
            <a:pPr>
              <a:spcBef>
                <a:spcPts val="600"/>
              </a:spcBef>
            </a:pPr>
            <a:endParaRPr lang="en-US" dirty="0" smtClean="0">
              <a:solidFill>
                <a:schemeClr val="tx1"/>
              </a:solidFill>
            </a:endParaRPr>
          </a:p>
          <a:p>
            <a:pPr>
              <a:spcBef>
                <a:spcPts val="600"/>
              </a:spcBef>
            </a:pPr>
            <a:r>
              <a:rPr lang="en-US" dirty="0" smtClean="0">
                <a:solidFill>
                  <a:schemeClr val="tx1"/>
                </a:solidFill>
              </a:rPr>
              <a:t>In </a:t>
            </a:r>
            <a:r>
              <a:rPr lang="en-US" dirty="0">
                <a:solidFill>
                  <a:schemeClr val="tx1"/>
                </a:solidFill>
              </a:rPr>
              <a:t>this lecture, you will learn how to search for an item (sometimes called a </a:t>
            </a:r>
            <a:r>
              <a:rPr lang="en-US" dirty="0"/>
              <a:t>search key</a:t>
            </a:r>
            <a:r>
              <a:rPr lang="en-US" dirty="0">
                <a:solidFill>
                  <a:schemeClr val="tx1"/>
                </a:solidFill>
              </a:rPr>
              <a:t>) in an array.</a:t>
            </a:r>
            <a:endParaRPr lang="en-SG" dirty="0">
              <a:solidFill>
                <a:srgbClr val="9933FF"/>
              </a:solidFill>
            </a:endParaRPr>
          </a:p>
        </p:txBody>
      </p:sp>
      <p:sp>
        <p:nvSpPr>
          <p:cNvPr id="2" name="Title 1"/>
          <p:cNvSpPr>
            <a:spLocks noGrp="1"/>
          </p:cNvSpPr>
          <p:nvPr>
            <p:ph type="title"/>
          </p:nvPr>
        </p:nvSpPr>
        <p:spPr/>
        <p:txBody>
          <a:bodyPr/>
          <a:lstStyle/>
          <a:p>
            <a:r>
              <a:rPr lang="en-US" dirty="0" smtClean="0"/>
              <a:t>Searching </a:t>
            </a:r>
            <a:r>
              <a:rPr lang="en-US" dirty="0"/>
              <a:t>(1/2)</a:t>
            </a:r>
            <a:endParaRPr lang="en-SG" dirty="0"/>
          </a:p>
        </p:txBody>
      </p:sp>
      <p:sp>
        <p:nvSpPr>
          <p:cNvPr id="5" name="Footer Placeholder 4"/>
          <p:cNvSpPr>
            <a:spLocks noGrp="1"/>
          </p:cNvSpPr>
          <p:nvPr>
            <p:ph type="ftr" sz="quarter" idx="3"/>
          </p:nvPr>
        </p:nvSpPr>
        <p:spPr/>
        <p:txBody>
          <a:bodyPr/>
          <a:lstStyle/>
          <a:p>
            <a:r>
              <a:rPr lang="en-US" sz="1000" smtClean="0"/>
              <a:t>CS1010 Programming Methodology</a:t>
            </a:r>
            <a:endParaRPr lang="en-US" sz="1000" dirty="0" smtClean="0"/>
          </a:p>
        </p:txBody>
      </p:sp>
      <p:sp>
        <p:nvSpPr>
          <p:cNvPr id="6" name="Slide Number Placeholder 5"/>
          <p:cNvSpPr>
            <a:spLocks noGrp="1"/>
          </p:cNvSpPr>
          <p:nvPr>
            <p:ph type="sldNum" sz="quarter" idx="4"/>
          </p:nvPr>
        </p:nvSpPr>
        <p:spPr/>
        <p:txBody>
          <a:bodyPr/>
          <a:lstStyle/>
          <a:p>
            <a:pPr>
              <a:defRPr/>
            </a:pPr>
            <a:r>
              <a:rPr lang="en-US" smtClean="0"/>
              <a:t>Week10 - </a:t>
            </a:r>
            <a:fld id="{D744ECD0-9CB4-48EB-9A4D-0BCA2B3D9F75}" type="slidenum">
              <a:rPr lang="en-US" smtClean="0"/>
              <a:pPr>
                <a:defRPr/>
              </a:pPr>
              <a:t>4</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dissolve">
                                      <p:cBhvr>
                                        <p:cTn id="16" dur="500"/>
                                        <p:tgtEl>
                                          <p:spTgt spid="8">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dissolve">
                                      <p:cBhvr>
                                        <p:cTn id="19" dur="500"/>
                                        <p:tgtEl>
                                          <p:spTgt spid="8">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dissolve">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dissolve">
                                      <p:cBhvr>
                                        <p:cTn id="2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#3: </a:t>
            </a:r>
            <a:r>
              <a:rPr lang="en-GB" dirty="0"/>
              <a:t>Module </a:t>
            </a:r>
            <a:r>
              <a:rPr lang="en-GB" dirty="0" smtClean="0"/>
              <a:t>Sorting (2/2)</a:t>
            </a:r>
            <a:endParaRPr lang="en-SG" dirty="0"/>
          </a:p>
        </p:txBody>
      </p:sp>
      <p:sp>
        <p:nvSpPr>
          <p:cNvPr id="9" name="Content Placeholder 2"/>
          <p:cNvSpPr>
            <a:spLocks noGrp="1"/>
          </p:cNvSpPr>
          <p:nvPr>
            <p:ph idx="1"/>
          </p:nvPr>
        </p:nvSpPr>
        <p:spPr>
          <a:xfrm>
            <a:off x="457200" y="1371600"/>
            <a:ext cx="8229600" cy="461665"/>
          </a:xfrm>
        </p:spPr>
        <p:txBody>
          <a:bodyPr wrap="square">
            <a:spAutoFit/>
          </a:bodyPr>
          <a:lstStyle/>
          <a:p>
            <a:pPr>
              <a:spcBef>
                <a:spcPts val="600"/>
              </a:spcBef>
            </a:pPr>
            <a:r>
              <a:rPr lang="en-US" dirty="0" smtClean="0">
                <a:solidFill>
                  <a:schemeClr val="tx1"/>
                </a:solidFill>
              </a:rPr>
              <a:t>Sample </a:t>
            </a:r>
            <a:r>
              <a:rPr lang="en-US" dirty="0">
                <a:solidFill>
                  <a:schemeClr val="tx1"/>
                </a:solidFill>
              </a:rPr>
              <a:t>run: </a:t>
            </a:r>
          </a:p>
        </p:txBody>
      </p:sp>
      <p:grpSp>
        <p:nvGrpSpPr>
          <p:cNvPr id="3" name="Group 2"/>
          <p:cNvGrpSpPr/>
          <p:nvPr/>
        </p:nvGrpSpPr>
        <p:grpSpPr>
          <a:xfrm>
            <a:off x="717986" y="1981024"/>
            <a:ext cx="5946942" cy="3361493"/>
            <a:chOff x="717986" y="1981024"/>
            <a:chExt cx="5946942" cy="3361493"/>
          </a:xfrm>
        </p:grpSpPr>
        <p:sp>
          <p:nvSpPr>
            <p:cNvPr id="14" name="TextBox 13"/>
            <p:cNvSpPr txBox="1"/>
            <p:nvPr/>
          </p:nvSpPr>
          <p:spPr>
            <a:xfrm>
              <a:off x="1350870" y="2295529"/>
              <a:ext cx="5314058" cy="3046988"/>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r>
                <a:rPr lang="en-US" dirty="0">
                  <a:solidFill>
                    <a:srgbClr val="000000"/>
                  </a:solidFill>
                </a:rPr>
                <a:t>Enter number of modules: </a:t>
              </a:r>
              <a:r>
                <a:rPr lang="en-US" dirty="0">
                  <a:solidFill>
                    <a:srgbClr val="0000FF"/>
                  </a:solidFill>
                </a:rPr>
                <a:t>10</a:t>
              </a:r>
            </a:p>
            <a:p>
              <a:pPr eaLnBrk="1" hangingPunct="1"/>
              <a:r>
                <a:rPr lang="en-US" dirty="0" smtClean="0">
                  <a:solidFill>
                    <a:srgbClr val="000000"/>
                  </a:solidFill>
                </a:rPr>
                <a:t>Enter </a:t>
              </a:r>
              <a:r>
                <a:rPr lang="en-US" dirty="0">
                  <a:solidFill>
                    <a:srgbClr val="000000"/>
                  </a:solidFill>
                </a:rPr>
                <a:t>module codes and </a:t>
              </a:r>
              <a:r>
                <a:rPr lang="en-US" dirty="0" smtClean="0">
                  <a:solidFill>
                    <a:srgbClr val="000000"/>
                  </a:solidFill>
                </a:rPr>
                <a:t>students enrolled</a:t>
              </a:r>
              <a:r>
                <a:rPr lang="en-US" dirty="0">
                  <a:solidFill>
                    <a:srgbClr val="000000"/>
                  </a:solidFill>
                </a:rPr>
                <a:t>:</a:t>
              </a:r>
            </a:p>
            <a:p>
              <a:pPr eaLnBrk="1" hangingPunct="1"/>
              <a:r>
                <a:rPr lang="en-SG" dirty="0">
                  <a:solidFill>
                    <a:srgbClr val="0000FF"/>
                  </a:solidFill>
                </a:rPr>
                <a:t>CS1010   314</a:t>
              </a:r>
            </a:p>
            <a:p>
              <a:pPr eaLnBrk="1" hangingPunct="1"/>
              <a:r>
                <a:rPr lang="en-SG" dirty="0">
                  <a:solidFill>
                    <a:srgbClr val="0000FF"/>
                  </a:solidFill>
                </a:rPr>
                <a:t>CG1101  </a:t>
              </a:r>
              <a:r>
                <a:rPr lang="en-SG" dirty="0" smtClean="0">
                  <a:solidFill>
                    <a:srgbClr val="0000FF"/>
                  </a:solidFill>
                </a:rPr>
                <a:t>  97</a:t>
              </a:r>
              <a:endParaRPr lang="en-SG" dirty="0">
                <a:solidFill>
                  <a:srgbClr val="0000FF"/>
                </a:solidFill>
              </a:endParaRPr>
            </a:p>
            <a:p>
              <a:pPr eaLnBrk="1" hangingPunct="1"/>
              <a:r>
                <a:rPr lang="en-SG" dirty="0">
                  <a:solidFill>
                    <a:srgbClr val="0000FF"/>
                  </a:solidFill>
                </a:rPr>
                <a:t>CS1231   306</a:t>
              </a:r>
            </a:p>
            <a:p>
              <a:pPr eaLnBrk="1" hangingPunct="1"/>
              <a:r>
                <a:rPr lang="en-SG" dirty="0">
                  <a:solidFill>
                    <a:srgbClr val="0000FF"/>
                  </a:solidFill>
                </a:rPr>
                <a:t>CS1010E  800</a:t>
              </a:r>
            </a:p>
            <a:p>
              <a:pPr eaLnBrk="1" hangingPunct="1"/>
              <a:r>
                <a:rPr lang="en-SG" dirty="0">
                  <a:solidFill>
                    <a:srgbClr val="0000FF"/>
                  </a:solidFill>
                </a:rPr>
                <a:t>CS2103   134</a:t>
              </a:r>
            </a:p>
            <a:p>
              <a:pPr eaLnBrk="1" hangingPunct="1"/>
              <a:r>
                <a:rPr lang="en-SG" dirty="0">
                  <a:solidFill>
                    <a:srgbClr val="0000FF"/>
                  </a:solidFill>
                </a:rPr>
                <a:t>IS1103   145</a:t>
              </a:r>
            </a:p>
            <a:p>
              <a:pPr eaLnBrk="1" hangingPunct="1"/>
              <a:r>
                <a:rPr lang="en-SG" dirty="0">
                  <a:solidFill>
                    <a:srgbClr val="0000FF"/>
                  </a:solidFill>
                </a:rPr>
                <a:t>IS2104   </a:t>
              </a:r>
              <a:r>
                <a:rPr lang="en-SG" dirty="0" smtClean="0">
                  <a:solidFill>
                    <a:srgbClr val="0000FF"/>
                  </a:solidFill>
                </a:rPr>
                <a:t> 91</a:t>
              </a:r>
              <a:endParaRPr lang="en-SG" dirty="0">
                <a:solidFill>
                  <a:srgbClr val="0000FF"/>
                </a:solidFill>
              </a:endParaRPr>
            </a:p>
            <a:p>
              <a:pPr eaLnBrk="1" hangingPunct="1"/>
              <a:r>
                <a:rPr lang="en-SG" dirty="0">
                  <a:solidFill>
                    <a:srgbClr val="0000FF"/>
                  </a:solidFill>
                </a:rPr>
                <a:t>FMC1205   13</a:t>
              </a:r>
            </a:p>
            <a:p>
              <a:pPr eaLnBrk="1" hangingPunct="1"/>
              <a:r>
                <a:rPr lang="en-SG" dirty="0">
                  <a:solidFill>
                    <a:srgbClr val="0000FF"/>
                  </a:solidFill>
                </a:rPr>
                <a:t>IT1004   135</a:t>
              </a:r>
            </a:p>
            <a:p>
              <a:pPr eaLnBrk="1" hangingPunct="1"/>
              <a:r>
                <a:rPr lang="en-SG" dirty="0">
                  <a:solidFill>
                    <a:srgbClr val="0000FF"/>
                  </a:solidFill>
                </a:rPr>
                <a:t>MA1101S  223</a:t>
              </a:r>
            </a:p>
          </p:txBody>
        </p:sp>
        <p:sp>
          <p:nvSpPr>
            <p:cNvPr id="10" name="TextBox 9"/>
            <p:cNvSpPr txBox="1"/>
            <p:nvPr/>
          </p:nvSpPr>
          <p:spPr>
            <a:xfrm>
              <a:off x="717986" y="1981024"/>
              <a:ext cx="697627" cy="369332"/>
            </a:xfrm>
            <a:prstGeom prst="rect">
              <a:avLst/>
            </a:prstGeom>
            <a:solidFill>
              <a:srgbClr val="FFCC99"/>
            </a:solidFill>
          </p:spPr>
          <p:txBody>
            <a:bodyPr wrap="square" rtlCol="0">
              <a:spAutoFit/>
            </a:bodyPr>
            <a:lstStyle/>
            <a:p>
              <a:pPr algn="ctr"/>
              <a:r>
                <a:rPr lang="en-US" i="1" dirty="0" smtClean="0"/>
                <a:t>Input</a:t>
              </a:r>
              <a:endParaRPr lang="en-SG" i="1" dirty="0"/>
            </a:p>
          </p:txBody>
        </p:sp>
      </p:grpSp>
      <p:grpSp>
        <p:nvGrpSpPr>
          <p:cNvPr id="4" name="Group 3"/>
          <p:cNvGrpSpPr/>
          <p:nvPr/>
        </p:nvGrpSpPr>
        <p:grpSpPr>
          <a:xfrm>
            <a:off x="4093641" y="3322010"/>
            <a:ext cx="4193539" cy="2800767"/>
            <a:chOff x="4093641" y="3322010"/>
            <a:chExt cx="4193539" cy="2800767"/>
          </a:xfrm>
        </p:grpSpPr>
        <p:sp>
          <p:nvSpPr>
            <p:cNvPr id="15" name="TextBox 14"/>
            <p:cNvSpPr txBox="1"/>
            <p:nvPr/>
          </p:nvSpPr>
          <p:spPr>
            <a:xfrm>
              <a:off x="4093641" y="3322010"/>
              <a:ext cx="3694486" cy="2800767"/>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pPr eaLnBrk="1" hangingPunct="1"/>
              <a:r>
                <a:rPr lang="en-US" dirty="0"/>
                <a:t>Sorted by student enrolment:</a:t>
              </a:r>
            </a:p>
            <a:p>
              <a:pPr eaLnBrk="1" hangingPunct="1"/>
              <a:r>
                <a:rPr lang="en-SG" dirty="0"/>
                <a:t>FMC1205    13</a:t>
              </a:r>
            </a:p>
            <a:p>
              <a:pPr eaLnBrk="1" hangingPunct="1"/>
              <a:r>
                <a:rPr lang="en-SG" dirty="0"/>
                <a:t>IS2104     91</a:t>
              </a:r>
            </a:p>
            <a:p>
              <a:pPr eaLnBrk="1" hangingPunct="1"/>
              <a:r>
                <a:rPr lang="en-SG" dirty="0"/>
                <a:t>CG1101     97</a:t>
              </a:r>
            </a:p>
            <a:p>
              <a:pPr eaLnBrk="1" hangingPunct="1"/>
              <a:r>
                <a:rPr lang="en-SG" dirty="0"/>
                <a:t>CS2103     134</a:t>
              </a:r>
            </a:p>
            <a:p>
              <a:pPr eaLnBrk="1" hangingPunct="1"/>
              <a:r>
                <a:rPr lang="en-SG" dirty="0"/>
                <a:t>IT1004     135</a:t>
              </a:r>
            </a:p>
            <a:p>
              <a:pPr eaLnBrk="1" hangingPunct="1"/>
              <a:r>
                <a:rPr lang="en-SG" dirty="0"/>
                <a:t>IS1103     145</a:t>
              </a:r>
            </a:p>
            <a:p>
              <a:pPr eaLnBrk="1" hangingPunct="1"/>
              <a:r>
                <a:rPr lang="en-SG" dirty="0"/>
                <a:t>MA1101S    223</a:t>
              </a:r>
            </a:p>
            <a:p>
              <a:pPr eaLnBrk="1" hangingPunct="1"/>
              <a:r>
                <a:rPr lang="en-SG" dirty="0"/>
                <a:t>CS1231     306</a:t>
              </a:r>
            </a:p>
            <a:p>
              <a:pPr eaLnBrk="1" hangingPunct="1"/>
              <a:r>
                <a:rPr lang="en-SG" dirty="0"/>
                <a:t>CS1010     314</a:t>
              </a:r>
            </a:p>
            <a:p>
              <a:pPr eaLnBrk="1" hangingPunct="1"/>
              <a:r>
                <a:rPr lang="en-SG" dirty="0"/>
                <a:t>CS1010E    800</a:t>
              </a:r>
              <a:endParaRPr lang="en-US" dirty="0"/>
            </a:p>
          </p:txBody>
        </p:sp>
        <p:sp>
          <p:nvSpPr>
            <p:cNvPr id="11" name="TextBox 10"/>
            <p:cNvSpPr txBox="1"/>
            <p:nvPr/>
          </p:nvSpPr>
          <p:spPr>
            <a:xfrm>
              <a:off x="7410017" y="5662511"/>
              <a:ext cx="877163" cy="369332"/>
            </a:xfrm>
            <a:prstGeom prst="rect">
              <a:avLst/>
            </a:prstGeom>
            <a:solidFill>
              <a:srgbClr val="FFCC99"/>
            </a:solidFill>
          </p:spPr>
          <p:txBody>
            <a:bodyPr wrap="square" rtlCol="0">
              <a:spAutoFit/>
            </a:bodyPr>
            <a:lstStyle/>
            <a:p>
              <a:pPr algn="ctr"/>
              <a:r>
                <a:rPr lang="en-US" i="1" dirty="0" smtClean="0"/>
                <a:t>Output</a:t>
              </a:r>
              <a:endParaRPr lang="en-SG" i="1" dirty="0"/>
            </a:p>
          </p:txBody>
        </p:sp>
      </p:grpSp>
      <p:sp>
        <p:nvSpPr>
          <p:cNvPr id="8" name="Footer Placeholder 7"/>
          <p:cNvSpPr>
            <a:spLocks noGrp="1"/>
          </p:cNvSpPr>
          <p:nvPr>
            <p:ph type="ftr" sz="quarter" idx="3"/>
          </p:nvPr>
        </p:nvSpPr>
        <p:spPr/>
        <p:txBody>
          <a:bodyPr/>
          <a:lstStyle/>
          <a:p>
            <a:r>
              <a:rPr lang="en-US" sz="1000" smtClean="0"/>
              <a:t>CS1010 Programming Methodology</a:t>
            </a:r>
            <a:endParaRPr lang="en-US" sz="1000" dirty="0" smtClean="0"/>
          </a:p>
        </p:txBody>
      </p:sp>
      <p:sp>
        <p:nvSpPr>
          <p:cNvPr id="16" name="Slide Number Placeholder 15"/>
          <p:cNvSpPr>
            <a:spLocks noGrp="1"/>
          </p:cNvSpPr>
          <p:nvPr>
            <p:ph type="sldNum" sz="quarter" idx="4"/>
          </p:nvPr>
        </p:nvSpPr>
        <p:spPr/>
        <p:txBody>
          <a:bodyPr/>
          <a:lstStyle/>
          <a:p>
            <a:pPr>
              <a:defRPr/>
            </a:pPr>
            <a:r>
              <a:rPr lang="en-US" smtClean="0"/>
              <a:t>Week10 - </a:t>
            </a:r>
            <a:fld id="{D744ECD0-9CB4-48EB-9A4D-0BCA2B3D9F75}" type="slidenum">
              <a:rPr lang="en-US" smtClean="0"/>
              <a:pPr>
                <a:defRPr/>
              </a:pPr>
              <a:t>40</a:t>
            </a:fld>
            <a:endParaRPr lang="en-US" dirty="0"/>
          </a:p>
        </p:txBody>
      </p:sp>
    </p:spTree>
    <p:extLst>
      <p:ext uri="{BB962C8B-B14F-4D97-AF65-F5344CB8AC3E}">
        <p14:creationId xmlns:p14="http://schemas.microsoft.com/office/powerpoint/2010/main" val="30842722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371600"/>
            <a:ext cx="8229600" cy="3724096"/>
          </a:xfrm>
        </p:spPr>
        <p:txBody>
          <a:bodyPr>
            <a:spAutoFit/>
          </a:bodyPr>
          <a:lstStyle/>
          <a:p>
            <a:pPr>
              <a:spcBef>
                <a:spcPts val="1200"/>
              </a:spcBef>
            </a:pPr>
            <a:r>
              <a:rPr lang="en-SG" sz="3200" dirty="0">
                <a:solidFill>
                  <a:srgbClr val="C00000"/>
                </a:solidFill>
                <a:cs typeface="Arial" charset="0"/>
              </a:rPr>
              <a:t>Today’s most important </a:t>
            </a:r>
            <a:r>
              <a:rPr lang="en-SG" sz="3200" dirty="0" smtClean="0">
                <a:solidFill>
                  <a:srgbClr val="C00000"/>
                </a:solidFill>
                <a:cs typeface="Arial" charset="0"/>
              </a:rPr>
              <a:t>lessons</a:t>
            </a:r>
          </a:p>
          <a:p>
            <a:pPr lvl="1">
              <a:spcBef>
                <a:spcPts val="1200"/>
              </a:spcBef>
              <a:buFont typeface="Wingdings" pitchFamily="2" charset="2"/>
              <a:buChar char="q"/>
            </a:pPr>
            <a:r>
              <a:rPr lang="en-US" sz="2400" dirty="0"/>
              <a:t>Searching </a:t>
            </a:r>
            <a:r>
              <a:rPr lang="en-US" sz="2400" dirty="0" smtClean="0"/>
              <a:t>algorithms</a:t>
            </a:r>
          </a:p>
          <a:p>
            <a:pPr lvl="2">
              <a:spcBef>
                <a:spcPts val="1200"/>
              </a:spcBef>
              <a:buFont typeface="Wingdings" pitchFamily="2" charset="2"/>
              <a:buChar char="q"/>
            </a:pPr>
            <a:r>
              <a:rPr lang="en-US" sz="2400" dirty="0">
                <a:solidFill>
                  <a:srgbClr val="0000FF"/>
                </a:solidFill>
              </a:rPr>
              <a:t>Linear (sequential) </a:t>
            </a:r>
            <a:r>
              <a:rPr lang="en-US" sz="2400" dirty="0" smtClean="0">
                <a:solidFill>
                  <a:srgbClr val="0000FF"/>
                </a:solidFill>
              </a:rPr>
              <a:t>Search</a:t>
            </a:r>
          </a:p>
          <a:p>
            <a:pPr lvl="2">
              <a:spcBef>
                <a:spcPts val="1200"/>
              </a:spcBef>
              <a:buFont typeface="Wingdings" pitchFamily="2" charset="2"/>
              <a:buChar char="q"/>
            </a:pPr>
            <a:r>
              <a:rPr lang="en-US" sz="2400" dirty="0">
                <a:solidFill>
                  <a:srgbClr val="0000FF"/>
                </a:solidFill>
              </a:rPr>
              <a:t>Binary </a:t>
            </a:r>
            <a:r>
              <a:rPr lang="en-US" sz="2400" dirty="0" smtClean="0">
                <a:solidFill>
                  <a:srgbClr val="0000FF"/>
                </a:solidFill>
              </a:rPr>
              <a:t>Search</a:t>
            </a:r>
            <a:endParaRPr lang="en-SG" sz="2400" dirty="0" smtClean="0">
              <a:solidFill>
                <a:srgbClr val="0000FF"/>
              </a:solidFill>
            </a:endParaRPr>
          </a:p>
          <a:p>
            <a:pPr lvl="1">
              <a:spcBef>
                <a:spcPts val="1200"/>
              </a:spcBef>
              <a:buFont typeface="Wingdings" pitchFamily="2" charset="2"/>
              <a:buChar char="q"/>
            </a:pPr>
            <a:r>
              <a:rPr lang="en-US" sz="2400" dirty="0"/>
              <a:t>Basic sorting </a:t>
            </a:r>
            <a:r>
              <a:rPr lang="en-US" sz="2400" dirty="0" smtClean="0"/>
              <a:t>algorithms</a:t>
            </a:r>
          </a:p>
          <a:p>
            <a:pPr lvl="2">
              <a:spcBef>
                <a:spcPts val="1200"/>
              </a:spcBef>
              <a:buFont typeface="Wingdings" pitchFamily="2" charset="2"/>
              <a:buChar char="q"/>
            </a:pPr>
            <a:r>
              <a:rPr lang="en-SG" sz="2400" dirty="0">
                <a:solidFill>
                  <a:srgbClr val="0000FF"/>
                </a:solidFill>
              </a:rPr>
              <a:t>Selection </a:t>
            </a:r>
            <a:r>
              <a:rPr lang="en-SG" sz="2400" dirty="0" smtClean="0">
                <a:solidFill>
                  <a:srgbClr val="0000FF"/>
                </a:solidFill>
              </a:rPr>
              <a:t>Sort</a:t>
            </a:r>
          </a:p>
          <a:p>
            <a:pPr lvl="2">
              <a:spcBef>
                <a:spcPts val="1200"/>
              </a:spcBef>
              <a:buFont typeface="Wingdings" pitchFamily="2" charset="2"/>
              <a:buChar char="q"/>
            </a:pPr>
            <a:r>
              <a:rPr lang="en-SG" sz="2400" dirty="0">
                <a:solidFill>
                  <a:srgbClr val="0000FF"/>
                </a:solidFill>
              </a:rPr>
              <a:t>Bubble </a:t>
            </a:r>
            <a:r>
              <a:rPr lang="en-SG" sz="2400" dirty="0" smtClean="0">
                <a:solidFill>
                  <a:srgbClr val="0000FF"/>
                </a:solidFill>
              </a:rPr>
              <a:t>Sort</a:t>
            </a:r>
            <a:endParaRPr lang="en-US" sz="2400" dirty="0" smtClean="0">
              <a:solidFill>
                <a:srgbClr val="0000FF"/>
              </a:solidFill>
            </a:endParaRPr>
          </a:p>
        </p:txBody>
      </p:sp>
      <p:sp>
        <p:nvSpPr>
          <p:cNvPr id="2" name="Title 1"/>
          <p:cNvSpPr>
            <a:spLocks noGrp="1"/>
          </p:cNvSpPr>
          <p:nvPr>
            <p:ph type="title"/>
          </p:nvPr>
        </p:nvSpPr>
        <p:spPr/>
        <p:txBody>
          <a:bodyPr/>
          <a:lstStyle/>
          <a:p>
            <a:r>
              <a:rPr lang="en-GB" dirty="0"/>
              <a:t>Summary for </a:t>
            </a:r>
            <a:r>
              <a:rPr lang="en-GB" dirty="0" smtClean="0"/>
              <a:t>Today</a:t>
            </a:r>
            <a:endParaRPr lang="en-SG" dirty="0"/>
          </a:p>
        </p:txBody>
      </p:sp>
      <p:pic>
        <p:nvPicPr>
          <p:cNvPr id="8" name="Picture 6" descr="youngboyreading.jpg"/>
          <p:cNvPicPr>
            <a:picLocks noChangeAspect="1"/>
          </p:cNvPicPr>
          <p:nvPr/>
        </p:nvPicPr>
        <p:blipFill>
          <a:blip r:embed="rId3" cstate="print"/>
          <a:srcRect/>
          <a:stretch>
            <a:fillRect/>
          </a:stretch>
        </p:blipFill>
        <p:spPr bwMode="auto">
          <a:xfrm>
            <a:off x="7506586" y="4792821"/>
            <a:ext cx="1362777" cy="1576378"/>
          </a:xfrm>
          <a:prstGeom prst="rect">
            <a:avLst/>
          </a:prstGeom>
          <a:noFill/>
          <a:ln w="9525">
            <a:noFill/>
            <a:miter lim="800000"/>
            <a:headEnd/>
            <a:tailEnd/>
          </a:ln>
        </p:spPr>
      </p:pic>
      <p:sp>
        <p:nvSpPr>
          <p:cNvPr id="6" name="Footer Placeholder 5"/>
          <p:cNvSpPr>
            <a:spLocks noGrp="1"/>
          </p:cNvSpPr>
          <p:nvPr>
            <p:ph type="ftr" sz="quarter" idx="3"/>
          </p:nvPr>
        </p:nvSpPr>
        <p:spPr/>
        <p:txBody>
          <a:bodyPr/>
          <a:lstStyle/>
          <a:p>
            <a:r>
              <a:rPr lang="en-US" sz="1000" smtClean="0"/>
              <a:t>CS1010 Programming Methodology</a:t>
            </a:r>
            <a:endParaRPr lang="en-US" sz="1000" dirty="0" smtClean="0"/>
          </a:p>
        </p:txBody>
      </p:sp>
      <p:sp>
        <p:nvSpPr>
          <p:cNvPr id="10" name="Slide Number Placeholder 9"/>
          <p:cNvSpPr>
            <a:spLocks noGrp="1"/>
          </p:cNvSpPr>
          <p:nvPr>
            <p:ph type="sldNum" sz="quarter" idx="4"/>
          </p:nvPr>
        </p:nvSpPr>
        <p:spPr/>
        <p:txBody>
          <a:bodyPr/>
          <a:lstStyle/>
          <a:p>
            <a:pPr>
              <a:defRPr/>
            </a:pPr>
            <a:r>
              <a:rPr lang="en-US" smtClean="0"/>
              <a:t>Week10 - </a:t>
            </a:r>
            <a:fld id="{D744ECD0-9CB4-48EB-9A4D-0BCA2B3D9F75}" type="slidenum">
              <a:rPr lang="en-US" smtClean="0"/>
              <a:pPr>
                <a:defRPr/>
              </a:pPr>
              <a:t>41</a:t>
            </a:fld>
            <a:endParaRPr lang="en-US" dirty="0"/>
          </a:p>
        </p:txBody>
      </p:sp>
    </p:spTree>
    <p:extLst>
      <p:ext uri="{BB962C8B-B14F-4D97-AF65-F5344CB8AC3E}">
        <p14:creationId xmlns:p14="http://schemas.microsoft.com/office/powerpoint/2010/main" val="187975694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73163" y="2824163"/>
            <a:ext cx="6751637" cy="1143000"/>
          </a:xfrm>
        </p:spPr>
        <p:txBody>
          <a:bodyPr/>
          <a:lstStyle/>
          <a:p>
            <a:pPr algn="ctr" eaLnBrk="1" hangingPunct="1"/>
            <a:r>
              <a:rPr lang="en-GB" sz="4000" smtClean="0">
                <a:solidFill>
                  <a:srgbClr val="9933FF"/>
                </a:solidFill>
                <a:latin typeface="Garamond" pitchFamily="18" charset="0"/>
              </a:rPr>
              <a:t>End of File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t>
            </a:r>
            <a:r>
              <a:rPr lang="en-US" dirty="0"/>
              <a:t>(2/2)</a:t>
            </a:r>
            <a:endParaRPr lang="en-SG" dirty="0"/>
          </a:p>
        </p:txBody>
      </p:sp>
      <p:pic>
        <p:nvPicPr>
          <p:cNvPr id="18438" name="Picture 6" descr="22614-Clipart-Illustration-Of-A-Yellow-Man-Kneeling-On-One-Knee-To-Look-Closer-At-Something-While-Inspecting-Or-Investigating.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2250" y="0"/>
            <a:ext cx="13017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3"/>
          <p:cNvSpPr txBox="1">
            <a:spLocks/>
          </p:cNvSpPr>
          <p:nvPr/>
        </p:nvSpPr>
        <p:spPr bwMode="auto">
          <a:xfrm>
            <a:off x="457200" y="1371600"/>
            <a:ext cx="8229600" cy="48628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altLang="ja-JP" dirty="0">
                <a:solidFill>
                  <a:schemeClr val="tx1"/>
                </a:solidFill>
                <a:ea typeface="ＭＳ Ｐゴシック" pitchFamily="34" charset="-128"/>
              </a:rPr>
              <a:t>Problem statement:</a:t>
            </a:r>
            <a:endParaRPr lang="en-SG" dirty="0" smtClean="0">
              <a:solidFill>
                <a:schemeClr val="tx1"/>
              </a:solidFill>
            </a:endParaRPr>
          </a:p>
          <a:p>
            <a:pPr marL="492125" lvl="1" indent="0" eaLnBrk="1" hangingPunct="1">
              <a:spcBef>
                <a:spcPts val="600"/>
              </a:spcBef>
              <a:buNone/>
            </a:pPr>
            <a:r>
              <a:rPr lang="en-US" altLang="ja-JP" dirty="0">
                <a:solidFill>
                  <a:srgbClr val="990033"/>
                </a:solidFill>
                <a:ea typeface="ＭＳ Ｐゴシック" pitchFamily="34" charset="-128"/>
              </a:rPr>
              <a:t>Given a list (collection of data) and a search key </a:t>
            </a:r>
            <a:r>
              <a:rPr lang="en-US" altLang="ja-JP" i="1" dirty="0">
                <a:solidFill>
                  <a:srgbClr val="990033"/>
                </a:solidFill>
                <a:ea typeface="ＭＳ Ｐゴシック" pitchFamily="34" charset="-128"/>
              </a:rPr>
              <a:t>X</a:t>
            </a:r>
            <a:r>
              <a:rPr lang="en-US" altLang="ja-JP" dirty="0">
                <a:solidFill>
                  <a:srgbClr val="990033"/>
                </a:solidFill>
                <a:ea typeface="ＭＳ Ｐゴシック" pitchFamily="34" charset="-128"/>
              </a:rPr>
              <a:t>, return the position of </a:t>
            </a:r>
            <a:r>
              <a:rPr lang="en-US" altLang="ja-JP" i="1" dirty="0">
                <a:solidFill>
                  <a:srgbClr val="990033"/>
                </a:solidFill>
                <a:ea typeface="ＭＳ Ｐゴシック" pitchFamily="34" charset="-128"/>
              </a:rPr>
              <a:t>X</a:t>
            </a:r>
            <a:r>
              <a:rPr lang="en-US" altLang="ja-JP" dirty="0">
                <a:solidFill>
                  <a:srgbClr val="990033"/>
                </a:solidFill>
                <a:ea typeface="ＭＳ Ｐゴシック" pitchFamily="34" charset="-128"/>
              </a:rPr>
              <a:t> in the list if it exists. </a:t>
            </a:r>
          </a:p>
          <a:p>
            <a:pPr marL="492125" lvl="1" indent="0" eaLnBrk="1" hangingPunct="1">
              <a:spcBef>
                <a:spcPts val="600"/>
              </a:spcBef>
              <a:buNone/>
            </a:pPr>
            <a:r>
              <a:rPr lang="en-US" altLang="ja-JP" dirty="0">
                <a:solidFill>
                  <a:srgbClr val="990033"/>
                </a:solidFill>
                <a:ea typeface="ＭＳ Ｐゴシック" pitchFamily="34" charset="-128"/>
              </a:rPr>
              <a:t>For simplicity, we shall assume there are no duplicate values in the list.</a:t>
            </a:r>
            <a:endParaRPr lang="en-US" sz="1800" dirty="0" smtClean="0">
              <a:solidFill>
                <a:schemeClr val="tx1"/>
              </a:solidFill>
            </a:endParaRPr>
          </a:p>
          <a:p>
            <a:pPr>
              <a:spcBef>
                <a:spcPts val="600"/>
              </a:spcBef>
            </a:pPr>
            <a:r>
              <a:rPr lang="en-US" altLang="ja-JP" dirty="0">
                <a:solidFill>
                  <a:schemeClr val="tx1"/>
                </a:solidFill>
                <a:ea typeface="ＭＳ Ｐゴシック" pitchFamily="34" charset="-128"/>
              </a:rPr>
              <a:t>We will count </a:t>
            </a:r>
            <a:r>
              <a:rPr lang="en-US" altLang="ja-JP" dirty="0">
                <a:ea typeface="ＭＳ Ｐゴシック" pitchFamily="34" charset="-128"/>
              </a:rPr>
              <a:t>the number of comparisons </a:t>
            </a:r>
            <a:r>
              <a:rPr lang="en-US" altLang="ja-JP" dirty="0">
                <a:solidFill>
                  <a:schemeClr val="tx1"/>
                </a:solidFill>
                <a:ea typeface="ＭＳ Ｐゴシック" pitchFamily="34" charset="-128"/>
              </a:rPr>
              <a:t>the algorithms make to analyze their performance</a:t>
            </a:r>
            <a:r>
              <a:rPr lang="en-US" altLang="ja-JP" dirty="0" smtClean="0">
                <a:solidFill>
                  <a:schemeClr val="tx1"/>
                </a:solidFill>
                <a:ea typeface="ＭＳ Ｐゴシック" pitchFamily="34" charset="-128"/>
              </a:rPr>
              <a:t>.</a:t>
            </a:r>
          </a:p>
          <a:p>
            <a:pPr lvl="1">
              <a:spcBef>
                <a:spcPts val="600"/>
              </a:spcBef>
              <a:buFont typeface="Wingdings" pitchFamily="2" charset="2"/>
              <a:buChar char="q"/>
            </a:pPr>
            <a:r>
              <a:rPr lang="en-US" altLang="ja-JP" dirty="0">
                <a:ea typeface="ＭＳ Ｐゴシック" pitchFamily="34" charset="-128"/>
              </a:rPr>
              <a:t>The ideal searching algorithm will make the </a:t>
            </a:r>
            <a:r>
              <a:rPr lang="en-US" altLang="ja-JP" u="sng" dirty="0">
                <a:ea typeface="ＭＳ Ｐゴシック" pitchFamily="34" charset="-128"/>
              </a:rPr>
              <a:t>least possible </a:t>
            </a:r>
            <a:r>
              <a:rPr lang="en-US" altLang="ja-JP" dirty="0">
                <a:ea typeface="ＭＳ Ｐゴシック" pitchFamily="34" charset="-128"/>
              </a:rPr>
              <a:t>number of comparisons to locate the desired data</a:t>
            </a:r>
            <a:r>
              <a:rPr lang="en-US" altLang="ja-JP" dirty="0" smtClean="0">
                <a:ea typeface="ＭＳ Ｐゴシック" pitchFamily="34" charset="-128"/>
              </a:rPr>
              <a:t>.</a:t>
            </a:r>
          </a:p>
          <a:p>
            <a:pPr lvl="1">
              <a:spcBef>
                <a:spcPts val="600"/>
              </a:spcBef>
              <a:buFont typeface="Wingdings" pitchFamily="2" charset="2"/>
              <a:buChar char="q"/>
            </a:pPr>
            <a:r>
              <a:rPr lang="en-US" altLang="ja-JP" dirty="0">
                <a:ea typeface="ＭＳ Ｐゴシック" pitchFamily="34" charset="-128"/>
              </a:rPr>
              <a:t>We will introduce </a:t>
            </a:r>
            <a:r>
              <a:rPr lang="en-US" altLang="ja-JP" dirty="0">
                <a:solidFill>
                  <a:srgbClr val="0000FF"/>
                </a:solidFill>
                <a:ea typeface="ＭＳ Ｐゴシック" pitchFamily="34" charset="-128"/>
              </a:rPr>
              <a:t>worst-case scenario</a:t>
            </a:r>
            <a:r>
              <a:rPr lang="en-US" altLang="ja-JP" dirty="0" smtClean="0">
                <a:ea typeface="ＭＳ Ｐゴシック" pitchFamily="34" charset="-128"/>
              </a:rPr>
              <a:t>.</a:t>
            </a:r>
          </a:p>
          <a:p>
            <a:pPr lvl="1">
              <a:spcBef>
                <a:spcPts val="600"/>
              </a:spcBef>
              <a:buFont typeface="Wingdings" pitchFamily="2" charset="2"/>
              <a:buChar char="q"/>
            </a:pPr>
            <a:r>
              <a:rPr lang="en-US" altLang="ja-JP" dirty="0">
                <a:ea typeface="ＭＳ Ｐゴシック" pitchFamily="34" charset="-128"/>
              </a:rPr>
              <a:t>(This topic is called </a:t>
            </a:r>
            <a:r>
              <a:rPr lang="en-US" altLang="ja-JP" dirty="0">
                <a:solidFill>
                  <a:srgbClr val="0000FF"/>
                </a:solidFill>
                <a:ea typeface="ＭＳ Ｐゴシック" pitchFamily="34" charset="-128"/>
              </a:rPr>
              <a:t>analysis of algorithms</a:t>
            </a:r>
            <a:r>
              <a:rPr lang="en-US" altLang="ja-JP" dirty="0">
                <a:ea typeface="ＭＳ Ｐゴシック" pitchFamily="34" charset="-128"/>
              </a:rPr>
              <a:t>, which will be formally introduced in CS1020. Here, we will give an informal introduction just for an appreciation.)</a:t>
            </a:r>
            <a:endParaRPr lang="en-SG" dirty="0">
              <a:solidFill>
                <a:srgbClr val="9933FF"/>
              </a:solidFill>
            </a:endParaRPr>
          </a:p>
        </p:txBody>
      </p:sp>
      <p:sp>
        <p:nvSpPr>
          <p:cNvPr id="5" name="Footer Placeholder 4"/>
          <p:cNvSpPr>
            <a:spLocks noGrp="1"/>
          </p:cNvSpPr>
          <p:nvPr>
            <p:ph type="ftr" sz="quarter" idx="3"/>
          </p:nvPr>
        </p:nvSpPr>
        <p:spPr/>
        <p:txBody>
          <a:bodyPr/>
          <a:lstStyle/>
          <a:p>
            <a:r>
              <a:rPr lang="en-US" sz="1000" smtClean="0"/>
              <a:t>CS1010 Programming Methodology</a:t>
            </a:r>
            <a:endParaRPr lang="en-US" sz="1000" dirty="0" smtClean="0"/>
          </a:p>
        </p:txBody>
      </p:sp>
      <p:sp>
        <p:nvSpPr>
          <p:cNvPr id="6" name="Slide Number Placeholder 5"/>
          <p:cNvSpPr>
            <a:spLocks noGrp="1"/>
          </p:cNvSpPr>
          <p:nvPr>
            <p:ph type="sldNum" sz="quarter" idx="4"/>
          </p:nvPr>
        </p:nvSpPr>
        <p:spPr/>
        <p:txBody>
          <a:bodyPr/>
          <a:lstStyle/>
          <a:p>
            <a:pPr>
              <a:defRPr/>
            </a:pPr>
            <a:r>
              <a:rPr lang="en-US" smtClean="0"/>
              <a:t>Week10 - </a:t>
            </a:r>
            <a:fld id="{D744ECD0-9CB4-48EB-9A4D-0BCA2B3D9F75}" type="slidenum">
              <a:rPr lang="en-US" smtClean="0"/>
              <a:pPr>
                <a:defRPr/>
              </a:pPr>
              <a:t>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7">
                                            <p:txEl>
                                              <p:pRg st="5" end="5"/>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xEl>
                                              <p:pRg st="6" end="6"/>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dissolve">
                                      <p:cBhvr>
                                        <p:cTn id="17" dur="500"/>
                                        <p:tgtEl>
                                          <p:spTgt spid="7">
                                            <p:txEl>
                                              <p:pRg st="0" end="0"/>
                                            </p:txEl>
                                          </p:spTgt>
                                        </p:tgtEl>
                                      </p:cBhvr>
                                    </p:animEffect>
                                  </p:childTnLst>
                                </p:cTn>
                              </p:par>
                              <p:par>
                                <p:cTn id="18" presetID="9" presetClass="entr" presetSubtype="0" fill="hold" nodeType="withEffect">
                                  <p:stCondLst>
                                    <p:cond delay="50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dissolve">
                                      <p:cBhvr>
                                        <p:cTn id="20" dur="500"/>
                                        <p:tgtEl>
                                          <p:spTgt spid="7">
                                            <p:txEl>
                                              <p:pRg st="1" end="1"/>
                                            </p:txEl>
                                          </p:spTgt>
                                        </p:tgtEl>
                                      </p:cBhvr>
                                    </p:animEffect>
                                  </p:childTnLst>
                                </p:cTn>
                              </p:par>
                              <p:par>
                                <p:cTn id="21" presetID="9" presetClass="entr" presetSubtype="0" fill="hold" nodeType="withEffect">
                                  <p:stCondLst>
                                    <p:cond delay="50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dissolve">
                                      <p:cBhvr>
                                        <p:cTn id="2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ChangeArrowheads="1"/>
          </p:cNvSpPr>
          <p:nvPr/>
        </p:nvSpPr>
        <p:spPr bwMode="auto">
          <a:xfrm>
            <a:off x="242888" y="1174750"/>
            <a:ext cx="87106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spcBef>
                <a:spcPct val="20000"/>
              </a:spcBef>
              <a:buClr>
                <a:schemeClr val="hlink"/>
              </a:buClr>
              <a:buSzPct val="70000"/>
            </a:pPr>
            <a:endParaRPr lang="en-SG" sz="2000">
              <a:latin typeface="Courier New" pitchFamily="49" charset="0"/>
              <a:ea typeface="ＭＳ Ｐゴシック" pitchFamily="34" charset="-128"/>
            </a:endParaRPr>
          </a:p>
        </p:txBody>
      </p:sp>
      <p:pic>
        <p:nvPicPr>
          <p:cNvPr id="19463" name="Picture 9" descr="k3178076.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4320" y="0"/>
            <a:ext cx="196056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823914" y="3174788"/>
            <a:ext cx="4189876" cy="1938338"/>
          </a:xfrm>
          <a:prstGeom prst="rect">
            <a:avLst/>
          </a:prstGeom>
          <a:ln>
            <a:solidFill>
              <a:srgbClr val="00B0F0"/>
            </a:solidFill>
            <a:prstDash val="dash"/>
          </a:ln>
        </p:spPr>
        <p:style>
          <a:lnRef idx="2">
            <a:schemeClr val="accent4"/>
          </a:lnRef>
          <a:fillRef idx="1">
            <a:schemeClr val="lt1"/>
          </a:fillRef>
          <a:effectRef idx="0">
            <a:schemeClr val="accent4"/>
          </a:effectRef>
          <a:fontRef idx="minor">
            <a:schemeClr val="dk1"/>
          </a:fontRef>
        </p:style>
        <p:txBody>
          <a:bodyPr wrap="square">
            <a:spAutoFit/>
          </a:bodyPr>
          <a:lstStyle>
            <a:lvl1pPr eaLnBrk="0" hangingPunct="0">
              <a:tabLst>
                <a:tab pos="361950" algn="l"/>
              </a:tabLst>
              <a:defRPr>
                <a:solidFill>
                  <a:schemeClr val="tx1"/>
                </a:solidFill>
                <a:latin typeface="Arial" charset="0"/>
                <a:cs typeface="Arial" charset="0"/>
              </a:defRPr>
            </a:lvl1pPr>
            <a:lvl2pPr marL="742950" indent="-285750" eaLnBrk="0" hangingPunct="0">
              <a:tabLst>
                <a:tab pos="361950" algn="l"/>
              </a:tabLst>
              <a:defRPr>
                <a:solidFill>
                  <a:schemeClr val="tx1"/>
                </a:solidFill>
                <a:latin typeface="Arial" charset="0"/>
                <a:cs typeface="Arial" charset="0"/>
              </a:defRPr>
            </a:lvl2pPr>
            <a:lvl3pPr marL="1143000" indent="-228600" eaLnBrk="0" hangingPunct="0">
              <a:tabLst>
                <a:tab pos="361950" algn="l"/>
              </a:tabLst>
              <a:defRPr>
                <a:solidFill>
                  <a:schemeClr val="tx1"/>
                </a:solidFill>
                <a:latin typeface="Arial" charset="0"/>
                <a:cs typeface="Arial" charset="0"/>
              </a:defRPr>
            </a:lvl3pPr>
            <a:lvl4pPr marL="1600200" indent="-228600" eaLnBrk="0" hangingPunct="0">
              <a:tabLst>
                <a:tab pos="361950" algn="l"/>
              </a:tabLst>
              <a:defRPr>
                <a:solidFill>
                  <a:schemeClr val="tx1"/>
                </a:solidFill>
                <a:latin typeface="Arial" charset="0"/>
                <a:cs typeface="Arial" charset="0"/>
              </a:defRPr>
            </a:lvl4pPr>
            <a:lvl5pPr marL="2057400" indent="-228600" eaLnBrk="0" hangingPunct="0">
              <a:tabLst>
                <a:tab pos="3619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3619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3619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3619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361950" algn="l"/>
              </a:tabLst>
              <a:defRPr>
                <a:solidFill>
                  <a:schemeClr val="tx1"/>
                </a:solidFill>
                <a:latin typeface="Arial" charset="0"/>
                <a:cs typeface="Arial" charset="0"/>
              </a:defRPr>
            </a:lvl9pPr>
          </a:lstStyle>
          <a:p>
            <a:pPr eaLnBrk="1" hangingPunct="1"/>
            <a:r>
              <a:rPr lang="en-US" sz="2000" dirty="0">
                <a:latin typeface="Calibri" pitchFamily="34" charset="0"/>
              </a:rPr>
              <a:t>// Search for key in list A with n </a:t>
            </a:r>
            <a:r>
              <a:rPr lang="en-US" sz="2000" dirty="0" smtClean="0">
                <a:latin typeface="Calibri" pitchFamily="34" charset="0"/>
              </a:rPr>
              <a:t>items</a:t>
            </a:r>
          </a:p>
          <a:p>
            <a:pPr eaLnBrk="1" hangingPunct="1"/>
            <a:r>
              <a:rPr lang="en-US" sz="2000" dirty="0" err="1" smtClean="0">
                <a:latin typeface="Calibri" pitchFamily="34" charset="0"/>
              </a:rPr>
              <a:t>linear_search</a:t>
            </a:r>
            <a:r>
              <a:rPr lang="en-US" sz="2000" dirty="0" smtClean="0">
                <a:latin typeface="Calibri" pitchFamily="34" charset="0"/>
              </a:rPr>
              <a:t> (A, n, key)</a:t>
            </a:r>
          </a:p>
          <a:p>
            <a:pPr eaLnBrk="1" hangingPunct="1"/>
            <a:r>
              <a:rPr lang="en-US" sz="2000" dirty="0" smtClean="0">
                <a:latin typeface="Calibri" pitchFamily="34" charset="0"/>
              </a:rPr>
              <a:t>{</a:t>
            </a:r>
            <a:endParaRPr lang="en-US" sz="2000" dirty="0">
              <a:latin typeface="Calibri" pitchFamily="34" charset="0"/>
            </a:endParaRPr>
          </a:p>
          <a:p>
            <a:pPr eaLnBrk="1" hangingPunct="1"/>
            <a:r>
              <a:rPr lang="en-US" sz="2000" dirty="0">
                <a:latin typeface="Calibri" pitchFamily="34" charset="0"/>
              </a:rPr>
              <a:t>	for </a:t>
            </a:r>
            <a:r>
              <a:rPr lang="en-US" sz="2000" dirty="0" err="1">
                <a:latin typeface="Calibri" pitchFamily="34" charset="0"/>
              </a:rPr>
              <a:t>i</a:t>
            </a:r>
            <a:r>
              <a:rPr lang="en-US" sz="2000" dirty="0">
                <a:latin typeface="Calibri" pitchFamily="34" charset="0"/>
              </a:rPr>
              <a:t> = 0 to n-1 </a:t>
            </a:r>
          </a:p>
          <a:p>
            <a:pPr eaLnBrk="1" hangingPunct="1"/>
            <a:r>
              <a:rPr lang="en-US" sz="2000" dirty="0">
                <a:latin typeface="Calibri" pitchFamily="34" charset="0"/>
              </a:rPr>
              <a:t>  		if A</a:t>
            </a:r>
            <a:r>
              <a:rPr lang="en-US" sz="2000" baseline="-25000" dirty="0">
                <a:latin typeface="Calibri" pitchFamily="34" charset="0"/>
              </a:rPr>
              <a:t>i</a:t>
            </a:r>
            <a:r>
              <a:rPr lang="en-US" sz="2000" dirty="0">
                <a:latin typeface="Calibri" pitchFamily="34" charset="0"/>
              </a:rPr>
              <a:t> is key then report </a:t>
            </a:r>
            <a:r>
              <a:rPr lang="en-US" sz="2000" dirty="0" err="1">
                <a:latin typeface="Calibri" pitchFamily="34" charset="0"/>
              </a:rPr>
              <a:t>i</a:t>
            </a:r>
            <a:endParaRPr lang="en-US" sz="2000" dirty="0">
              <a:latin typeface="Calibri" pitchFamily="34" charset="0"/>
            </a:endParaRPr>
          </a:p>
          <a:p>
            <a:pPr eaLnBrk="1" hangingPunct="1"/>
            <a:r>
              <a:rPr lang="en-US" sz="2000" dirty="0">
                <a:latin typeface="Calibri" pitchFamily="34" charset="0"/>
              </a:rPr>
              <a:t>}</a:t>
            </a:r>
            <a:endParaRPr lang="en-SG" sz="2000" dirty="0">
              <a:latin typeface="Calibri" pitchFamily="34" charset="0"/>
            </a:endParaRPr>
          </a:p>
        </p:txBody>
      </p:sp>
      <p:sp>
        <p:nvSpPr>
          <p:cNvPr id="12" name="TextBox 11"/>
          <p:cNvSpPr txBox="1">
            <a:spLocks noChangeArrowheads="1"/>
          </p:cNvSpPr>
          <p:nvPr/>
        </p:nvSpPr>
        <p:spPr bwMode="auto">
          <a:xfrm>
            <a:off x="5373688" y="3514000"/>
            <a:ext cx="3533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87   12   51   9    24   63</a:t>
            </a:r>
            <a:endParaRPr lang="en-SG" sz="2400"/>
          </a:p>
        </p:txBody>
      </p:sp>
      <p:sp>
        <p:nvSpPr>
          <p:cNvPr id="15" name="TextBox 14"/>
          <p:cNvSpPr txBox="1">
            <a:spLocks noChangeArrowheads="1"/>
          </p:cNvSpPr>
          <p:nvPr/>
        </p:nvSpPr>
        <p:spPr bwMode="auto">
          <a:xfrm>
            <a:off x="5418138" y="2772581"/>
            <a:ext cx="27670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latin typeface="Calibri" pitchFamily="34" charset="0"/>
              </a:rPr>
              <a:t>Example: Search for 24 in this list</a:t>
            </a:r>
            <a:endParaRPr lang="en-SG" sz="2000">
              <a:latin typeface="Calibri" pitchFamily="34" charset="0"/>
            </a:endParaRPr>
          </a:p>
        </p:txBody>
      </p:sp>
      <p:grpSp>
        <p:nvGrpSpPr>
          <p:cNvPr id="2" name="Group 16"/>
          <p:cNvGrpSpPr>
            <a:grpSpLocks/>
          </p:cNvGrpSpPr>
          <p:nvPr/>
        </p:nvGrpSpPr>
        <p:grpSpPr bwMode="auto">
          <a:xfrm>
            <a:off x="5276850" y="3939450"/>
            <a:ext cx="762000" cy="1193800"/>
            <a:chOff x="5413023" y="4347016"/>
            <a:chExt cx="762000" cy="1195182"/>
          </a:xfrm>
        </p:grpSpPr>
        <p:cxnSp>
          <p:nvCxnSpPr>
            <p:cNvPr id="19481" name="Straight Arrow Connector 13"/>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82" name="TextBox 15"/>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a:latin typeface="Calibri" pitchFamily="34" charset="0"/>
                </a:rPr>
                <a:t>no</a:t>
              </a:r>
              <a:endParaRPr lang="en-SG" sz="2000" i="1">
                <a:latin typeface="Calibri" pitchFamily="34" charset="0"/>
              </a:endParaRPr>
            </a:p>
          </p:txBody>
        </p:sp>
      </p:grpSp>
      <p:grpSp>
        <p:nvGrpSpPr>
          <p:cNvPr id="3" name="Group 17"/>
          <p:cNvGrpSpPr>
            <a:grpSpLocks/>
          </p:cNvGrpSpPr>
          <p:nvPr/>
        </p:nvGrpSpPr>
        <p:grpSpPr bwMode="auto">
          <a:xfrm>
            <a:off x="5915025" y="3939450"/>
            <a:ext cx="762000" cy="1193800"/>
            <a:chOff x="5413023" y="4347016"/>
            <a:chExt cx="762000" cy="1195182"/>
          </a:xfrm>
        </p:grpSpPr>
        <p:cxnSp>
          <p:nvCxnSpPr>
            <p:cNvPr id="19479" name="Straight Arrow Connector 18"/>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80" name="TextBox 19"/>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a:latin typeface="Calibri" pitchFamily="34" charset="0"/>
                </a:rPr>
                <a:t>no</a:t>
              </a:r>
              <a:endParaRPr lang="en-SG" sz="2000" i="1">
                <a:latin typeface="Calibri" pitchFamily="34" charset="0"/>
              </a:endParaRPr>
            </a:p>
          </p:txBody>
        </p:sp>
      </p:grpSp>
      <p:grpSp>
        <p:nvGrpSpPr>
          <p:cNvPr id="4" name="Group 20"/>
          <p:cNvGrpSpPr>
            <a:grpSpLocks/>
          </p:cNvGrpSpPr>
          <p:nvPr/>
        </p:nvGrpSpPr>
        <p:grpSpPr bwMode="auto">
          <a:xfrm>
            <a:off x="6469063" y="3939450"/>
            <a:ext cx="762000" cy="1193800"/>
            <a:chOff x="5413023" y="4347016"/>
            <a:chExt cx="762000" cy="1195182"/>
          </a:xfrm>
        </p:grpSpPr>
        <p:cxnSp>
          <p:nvCxnSpPr>
            <p:cNvPr id="19477" name="Straight Arrow Connector 21"/>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78" name="TextBox 22"/>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a:latin typeface="Calibri" pitchFamily="34" charset="0"/>
                </a:rPr>
                <a:t>no</a:t>
              </a:r>
              <a:endParaRPr lang="en-SG" sz="2000" i="1">
                <a:latin typeface="Calibri" pitchFamily="34" charset="0"/>
              </a:endParaRPr>
            </a:p>
          </p:txBody>
        </p:sp>
      </p:grpSp>
      <p:grpSp>
        <p:nvGrpSpPr>
          <p:cNvPr id="5" name="Group 24"/>
          <p:cNvGrpSpPr>
            <a:grpSpLocks/>
          </p:cNvGrpSpPr>
          <p:nvPr/>
        </p:nvGrpSpPr>
        <p:grpSpPr bwMode="auto">
          <a:xfrm>
            <a:off x="6970713" y="3939450"/>
            <a:ext cx="762000" cy="1193800"/>
            <a:chOff x="5413023" y="4347016"/>
            <a:chExt cx="762000" cy="1195182"/>
          </a:xfrm>
        </p:grpSpPr>
        <p:cxnSp>
          <p:nvCxnSpPr>
            <p:cNvPr id="19475" name="Straight Arrow Connector 25"/>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76" name="TextBox 26"/>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a:latin typeface="Calibri" pitchFamily="34" charset="0"/>
                </a:rPr>
                <a:t>no</a:t>
              </a:r>
              <a:endParaRPr lang="en-SG" sz="2000" i="1">
                <a:latin typeface="Calibri" pitchFamily="34" charset="0"/>
              </a:endParaRPr>
            </a:p>
          </p:txBody>
        </p:sp>
      </p:grpSp>
      <p:grpSp>
        <p:nvGrpSpPr>
          <p:cNvPr id="6" name="Group 27"/>
          <p:cNvGrpSpPr>
            <a:grpSpLocks/>
          </p:cNvGrpSpPr>
          <p:nvPr/>
        </p:nvGrpSpPr>
        <p:grpSpPr bwMode="auto">
          <a:xfrm>
            <a:off x="7546975" y="3939449"/>
            <a:ext cx="762000" cy="1255817"/>
            <a:chOff x="5413023" y="4347016"/>
            <a:chExt cx="762000" cy="1257271"/>
          </a:xfrm>
        </p:grpSpPr>
        <p:cxnSp>
          <p:nvCxnSpPr>
            <p:cNvPr id="19473" name="Straight Arrow Connector 28"/>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74" name="TextBox 29"/>
            <p:cNvSpPr txBox="1">
              <a:spLocks noChangeArrowheads="1"/>
            </p:cNvSpPr>
            <p:nvPr/>
          </p:nvSpPr>
          <p:spPr bwMode="auto">
            <a:xfrm>
              <a:off x="5413023" y="5142088"/>
              <a:ext cx="762000" cy="46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i="1" dirty="0">
                  <a:solidFill>
                    <a:srgbClr val="C00000"/>
                  </a:solidFill>
                  <a:latin typeface="Calibri" pitchFamily="34" charset="0"/>
                </a:rPr>
                <a:t>yes!</a:t>
              </a:r>
              <a:endParaRPr lang="en-SG" sz="2400" i="1" dirty="0">
                <a:solidFill>
                  <a:srgbClr val="C00000"/>
                </a:solidFill>
                <a:latin typeface="Calibri" pitchFamily="34" charset="0"/>
              </a:endParaRPr>
            </a:p>
          </p:txBody>
        </p:sp>
      </p:grpSp>
      <p:sp>
        <p:nvSpPr>
          <p:cNvPr id="8" name="Title 7"/>
          <p:cNvSpPr>
            <a:spLocks noGrp="1"/>
          </p:cNvSpPr>
          <p:nvPr>
            <p:ph type="title"/>
          </p:nvPr>
        </p:nvSpPr>
        <p:spPr/>
        <p:txBody>
          <a:bodyPr/>
          <a:lstStyle/>
          <a:p>
            <a:r>
              <a:rPr lang="en-US" dirty="0" smtClean="0"/>
              <a:t>Linear Search (1/3</a:t>
            </a:r>
            <a:r>
              <a:rPr lang="en-US" dirty="0"/>
              <a:t>): </a:t>
            </a:r>
            <a:r>
              <a:rPr lang="en-US" dirty="0" smtClean="0"/>
              <a:t>Algorithm</a:t>
            </a:r>
            <a:endParaRPr lang="en-SG" dirty="0"/>
          </a:p>
        </p:txBody>
      </p:sp>
      <p:sp>
        <p:nvSpPr>
          <p:cNvPr id="28" name="Content Placeholder 3"/>
          <p:cNvSpPr txBox="1">
            <a:spLocks/>
          </p:cNvSpPr>
          <p:nvPr/>
        </p:nvSpPr>
        <p:spPr bwMode="auto">
          <a:xfrm>
            <a:off x="457200" y="1371600"/>
            <a:ext cx="8229600" cy="17235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a:solidFill>
                  <a:schemeClr val="tx1"/>
                </a:solidFill>
              </a:rPr>
              <a:t>Also known as </a:t>
            </a:r>
            <a:r>
              <a:rPr lang="en-US" dirty="0"/>
              <a:t>Sequential </a:t>
            </a:r>
            <a:r>
              <a:rPr lang="en-US" dirty="0" smtClean="0"/>
              <a:t>Search</a:t>
            </a:r>
          </a:p>
          <a:p>
            <a:pPr>
              <a:spcBef>
                <a:spcPts val="600"/>
              </a:spcBef>
            </a:pPr>
            <a:r>
              <a:rPr lang="en-US" dirty="0"/>
              <a:t>Idea</a:t>
            </a:r>
            <a:r>
              <a:rPr lang="en-US" dirty="0">
                <a:solidFill>
                  <a:schemeClr val="tx1"/>
                </a:solidFill>
              </a:rPr>
              <a:t>: Search the list from one end to the other end in linear progression</a:t>
            </a:r>
            <a:r>
              <a:rPr lang="en-US" dirty="0" smtClean="0">
                <a:solidFill>
                  <a:schemeClr val="tx1"/>
                </a:solidFill>
              </a:rPr>
              <a:t>.</a:t>
            </a:r>
          </a:p>
          <a:p>
            <a:pPr>
              <a:spcBef>
                <a:spcPts val="600"/>
              </a:spcBef>
            </a:pPr>
            <a:r>
              <a:rPr lang="en-US" dirty="0" smtClean="0"/>
              <a:t>Algorithm</a:t>
            </a:r>
            <a:r>
              <a:rPr lang="en-US" dirty="0" smtClean="0">
                <a:solidFill>
                  <a:schemeClr val="tx1"/>
                </a:solidFill>
              </a:rPr>
              <a:t>:</a:t>
            </a:r>
            <a:endParaRPr lang="en-SG" dirty="0">
              <a:solidFill>
                <a:srgbClr val="9933FF"/>
              </a:solidFill>
            </a:endParaRPr>
          </a:p>
        </p:txBody>
      </p:sp>
      <p:sp>
        <p:nvSpPr>
          <p:cNvPr id="32" name="TextBox 31"/>
          <p:cNvSpPr txBox="1"/>
          <p:nvPr/>
        </p:nvSpPr>
        <p:spPr>
          <a:xfrm>
            <a:off x="1858940" y="5627478"/>
            <a:ext cx="4179910" cy="400110"/>
          </a:xfrm>
          <a:prstGeom prst="rect">
            <a:avLst/>
          </a:prstGeom>
          <a:solidFill>
            <a:srgbClr val="CCFFCC"/>
          </a:solidFill>
          <a:ln>
            <a:solidFill>
              <a:srgbClr val="CCFFCC"/>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eaLnBrk="0" hangingPunct="0">
              <a:spcBef>
                <a:spcPts val="1200"/>
              </a:spcBef>
              <a:buClr>
                <a:schemeClr val="bg2"/>
              </a:buClr>
              <a:buSzPct val="120000"/>
              <a:defRPr/>
            </a:pPr>
            <a:r>
              <a:rPr lang="en-US" sz="2000" kern="0" dirty="0">
                <a:solidFill>
                  <a:srgbClr val="C00000"/>
                </a:solidFill>
                <a:latin typeface="Calibri" pitchFamily="34" charset="0"/>
                <a:cs typeface="Calibri" pitchFamily="34" charset="0"/>
              </a:rPr>
              <a:t>Q</a:t>
            </a:r>
            <a:r>
              <a:rPr lang="en-US" sz="2000" kern="0" dirty="0">
                <a:solidFill>
                  <a:schemeClr val="tx1"/>
                </a:solidFill>
                <a:latin typeface="Calibri" pitchFamily="34" charset="0"/>
                <a:cs typeface="Calibri" pitchFamily="34" charset="0"/>
              </a:rPr>
              <a:t>:</a:t>
            </a:r>
            <a:r>
              <a:rPr lang="en-US" sz="2000" kern="0" dirty="0">
                <a:solidFill>
                  <a:srgbClr val="C00000"/>
                </a:solidFill>
                <a:latin typeface="Calibri" pitchFamily="34" charset="0"/>
                <a:cs typeface="Calibri" pitchFamily="34" charset="0"/>
              </a:rPr>
              <a:t> </a:t>
            </a:r>
            <a:r>
              <a:rPr lang="en-US" sz="2000" dirty="0">
                <a:latin typeface="Calibri" pitchFamily="34" charset="0"/>
                <a:cs typeface="Calibri" pitchFamily="34" charset="0"/>
              </a:rPr>
              <a:t>What to report if key is not found</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
        <p:nvSpPr>
          <p:cNvPr id="10" name="Footer Placeholder 9"/>
          <p:cNvSpPr>
            <a:spLocks noGrp="1"/>
          </p:cNvSpPr>
          <p:nvPr>
            <p:ph type="ftr" sz="quarter" idx="3"/>
          </p:nvPr>
        </p:nvSpPr>
        <p:spPr/>
        <p:txBody>
          <a:bodyPr/>
          <a:lstStyle/>
          <a:p>
            <a:r>
              <a:rPr lang="en-US" sz="1000" smtClean="0"/>
              <a:t>CS1010 Programming Methodology</a:t>
            </a:r>
            <a:endParaRPr lang="en-US" sz="1000" dirty="0" smtClean="0"/>
          </a:p>
        </p:txBody>
      </p:sp>
      <p:sp>
        <p:nvSpPr>
          <p:cNvPr id="13" name="Slide Number Placeholder 12"/>
          <p:cNvSpPr>
            <a:spLocks noGrp="1"/>
          </p:cNvSpPr>
          <p:nvPr>
            <p:ph type="sldNum" sz="quarter" idx="4"/>
          </p:nvPr>
        </p:nvSpPr>
        <p:spPr/>
        <p:txBody>
          <a:bodyPr/>
          <a:lstStyle/>
          <a:p>
            <a:pPr>
              <a:defRPr/>
            </a:pPr>
            <a:r>
              <a:rPr lang="en-US" smtClean="0"/>
              <a:t>Week10 - </a:t>
            </a:r>
            <a:fld id="{D744ECD0-9CB4-48EB-9A4D-0BCA2B3D9F75}" type="slidenum">
              <a:rPr lang="en-US" smtClean="0"/>
              <a:pPr>
                <a:defRPr/>
              </a:pPr>
              <a:t>6</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animEffect transition="in" filter="dissolve">
                                      <p:cBhvr>
                                        <p:cTn id="7" dur="500"/>
                                        <p:tgtEl>
                                          <p:spTgt spid="28">
                                            <p:txEl>
                                              <p:pRg st="2" end="2"/>
                                            </p:txEl>
                                          </p:spTgt>
                                        </p:tgtEl>
                                      </p:cBhvr>
                                    </p:animEffect>
                                  </p:childTnLst>
                                </p:cTn>
                              </p:par>
                              <p:par>
                                <p:cTn id="8" presetID="9"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ssolve">
                                      <p:cBhvr>
                                        <p:cTn id="38"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dissolv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5" grpId="0"/>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242888" y="1174750"/>
            <a:ext cx="87106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spcBef>
                <a:spcPct val="20000"/>
              </a:spcBef>
              <a:buClr>
                <a:schemeClr val="hlink"/>
              </a:buClr>
              <a:buSzPct val="70000"/>
            </a:pPr>
            <a:endParaRPr lang="en-SG" sz="2000">
              <a:latin typeface="Courier New" pitchFamily="49" charset="0"/>
              <a:ea typeface="ＭＳ Ｐゴシック" pitchFamily="34" charset="-128"/>
            </a:endParaRPr>
          </a:p>
        </p:txBody>
      </p:sp>
      <p:sp>
        <p:nvSpPr>
          <p:cNvPr id="14" name="TextBox 13"/>
          <p:cNvSpPr txBox="1"/>
          <p:nvPr/>
        </p:nvSpPr>
        <p:spPr bwMode="auto">
          <a:xfrm>
            <a:off x="996357" y="2272339"/>
            <a:ext cx="6738937" cy="286232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541338" algn="l"/>
                <a:tab pos="1073150" algn="l"/>
                <a:tab pos="1614488" algn="l"/>
                <a:tab pos="1974850" algn="l"/>
              </a:tabLst>
              <a:defRPr/>
            </a:pPr>
            <a:r>
              <a:rPr lang="en-SG" b="1" dirty="0">
                <a:solidFill>
                  <a:srgbClr val="800000"/>
                </a:solidFill>
                <a:latin typeface="Courier New" pitchFamily="49" charset="0"/>
                <a:cs typeface="Courier New" pitchFamily="49" charset="0"/>
              </a:rPr>
              <a:t>// To search for key in </a:t>
            </a:r>
            <a:r>
              <a:rPr lang="en-SG" b="1" i="1" dirty="0" err="1">
                <a:solidFill>
                  <a:srgbClr val="800000"/>
                </a:solidFill>
                <a:latin typeface="Courier New" pitchFamily="49" charset="0"/>
                <a:cs typeface="Courier New" pitchFamily="49" charset="0"/>
              </a:rPr>
              <a:t>arr</a:t>
            </a:r>
            <a:r>
              <a:rPr lang="en-SG" b="1" dirty="0">
                <a:solidFill>
                  <a:srgbClr val="800000"/>
                </a:solidFill>
                <a:latin typeface="Courier New" pitchFamily="49" charset="0"/>
                <a:cs typeface="Courier New" pitchFamily="49" charset="0"/>
              </a:rPr>
              <a:t> using linear search</a:t>
            </a:r>
          </a:p>
          <a:p>
            <a:pPr>
              <a:tabLst>
                <a:tab pos="541338" algn="l"/>
                <a:tab pos="1073150" algn="l"/>
                <a:tab pos="1614488" algn="l"/>
                <a:tab pos="1974850" algn="l"/>
              </a:tabLst>
              <a:defRPr/>
            </a:pPr>
            <a:r>
              <a:rPr lang="en-SG" b="1" dirty="0">
                <a:solidFill>
                  <a:srgbClr val="800000"/>
                </a:solidFill>
                <a:latin typeface="Courier New" pitchFamily="49" charset="0"/>
                <a:cs typeface="Courier New" pitchFamily="49" charset="0"/>
              </a:rPr>
              <a:t>// Return index if found; otherwise return -1</a:t>
            </a:r>
          </a:p>
          <a:p>
            <a:pPr>
              <a:tabLst>
                <a:tab pos="541338" algn="l"/>
                <a:tab pos="1073150" algn="l"/>
                <a:tab pos="1614488" algn="l"/>
                <a:tab pos="1974850" algn="l"/>
              </a:tabLst>
              <a:defRPr/>
            </a:pP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linearSearch</a:t>
            </a:r>
            <a:r>
              <a:rPr lang="en-SG" b="1" dirty="0">
                <a:latin typeface="Courier New" pitchFamily="49" charset="0"/>
                <a:cs typeface="Courier New" pitchFamily="49" charset="0"/>
              </a:rPr>
              <a:t>(</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arr</a:t>
            </a:r>
            <a:r>
              <a:rPr lang="en-SG" b="1" dirty="0">
                <a:latin typeface="Courier New" pitchFamily="49" charset="0"/>
                <a:cs typeface="Courier New" pitchFamily="49" charset="0"/>
              </a:rPr>
              <a:t>[], </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size, </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key)</a:t>
            </a:r>
          </a:p>
          <a:p>
            <a:pPr>
              <a:tabLst>
                <a:tab pos="541338" algn="l"/>
                <a:tab pos="1073150" algn="l"/>
                <a:tab pos="1614488" algn="l"/>
                <a:tab pos="1974850" algn="l"/>
              </a:tabLst>
              <a:defRPr/>
            </a:pP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for</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r>
              <a:rPr lang="en-SG" b="1" dirty="0">
                <a:solidFill>
                  <a:srgbClr val="006600"/>
                </a:solidFill>
                <a:latin typeface="Courier New" pitchFamily="49" charset="0"/>
                <a:cs typeface="Courier New" pitchFamily="49" charset="0"/>
              </a:rPr>
              <a:t>0</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&lt;size;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if</a:t>
            </a:r>
            <a:r>
              <a:rPr lang="en-SG" b="1" dirty="0">
                <a:latin typeface="Courier New" pitchFamily="49" charset="0"/>
                <a:cs typeface="Courier New" pitchFamily="49" charset="0"/>
              </a:rPr>
              <a:t> (key == </a:t>
            </a:r>
            <a:r>
              <a:rPr lang="en-SG" b="1" dirty="0" err="1">
                <a:latin typeface="Courier New" pitchFamily="49" charset="0"/>
                <a:cs typeface="Courier New" pitchFamily="49" charset="0"/>
              </a:rPr>
              <a:t>arr</a:t>
            </a:r>
            <a:r>
              <a:rPr lang="en-SG" b="1" dirty="0">
                <a:latin typeface="Courier New" pitchFamily="49" charset="0"/>
                <a:cs typeface="Courier New" pitchFamily="49" charset="0"/>
              </a:rPr>
              <a:t>[</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return</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return</a:t>
            </a:r>
            <a:r>
              <a:rPr lang="en-SG" b="1" dirty="0">
                <a:latin typeface="Courier New" pitchFamily="49" charset="0"/>
                <a:cs typeface="Courier New" pitchFamily="49" charset="0"/>
              </a:rPr>
              <a:t> </a:t>
            </a:r>
            <a:r>
              <a:rPr lang="en-SG" b="1" dirty="0">
                <a:solidFill>
                  <a:srgbClr val="006600"/>
                </a:solidFill>
                <a:latin typeface="Courier New" pitchFamily="49" charset="0"/>
                <a:cs typeface="Courier New" pitchFamily="49" charset="0"/>
              </a:rPr>
              <a:t>-1</a:t>
            </a:r>
            <a:r>
              <a:rPr lang="en-SG" b="1" dirty="0" smtClean="0">
                <a:latin typeface="Courier New" pitchFamily="49" charset="0"/>
                <a:cs typeface="Courier New" pitchFamily="49" charset="0"/>
              </a:rPr>
              <a:t>;  </a:t>
            </a:r>
            <a:r>
              <a:rPr lang="en-SG" b="1" dirty="0" smtClean="0">
                <a:solidFill>
                  <a:srgbClr val="800000"/>
                </a:solidFill>
                <a:latin typeface="Courier New" pitchFamily="49" charset="0"/>
                <a:cs typeface="Courier New" pitchFamily="49" charset="0"/>
              </a:rPr>
              <a:t>// not found</a:t>
            </a:r>
            <a:endParaRPr lang="en-SG" b="1" dirty="0">
              <a:solidFill>
                <a:srgbClr val="800000"/>
              </a:solidFill>
              <a:latin typeface="Courier New" pitchFamily="49" charset="0"/>
              <a:cs typeface="Courier New" pitchFamily="49" charset="0"/>
            </a:endParaRPr>
          </a:p>
          <a:p>
            <a:pPr>
              <a:tabLst>
                <a:tab pos="541338" algn="l"/>
                <a:tab pos="1073150" algn="l"/>
                <a:tab pos="1614488" algn="l"/>
                <a:tab pos="1974850" algn="l"/>
              </a:tabLst>
              <a:defRPr/>
            </a:pPr>
            <a:r>
              <a:rPr lang="en-SG" b="1" dirty="0">
                <a:latin typeface="Courier New" pitchFamily="49" charset="0"/>
                <a:cs typeface="Courier New" pitchFamily="49" charset="0"/>
              </a:rPr>
              <a:t>}</a:t>
            </a:r>
          </a:p>
        </p:txBody>
      </p:sp>
      <p:sp>
        <p:nvSpPr>
          <p:cNvPr id="4" name="Title 3"/>
          <p:cNvSpPr>
            <a:spLocks noGrp="1"/>
          </p:cNvSpPr>
          <p:nvPr>
            <p:ph type="title"/>
          </p:nvPr>
        </p:nvSpPr>
        <p:spPr/>
        <p:txBody>
          <a:bodyPr/>
          <a:lstStyle/>
          <a:p>
            <a:r>
              <a:rPr lang="en-US" dirty="0" smtClean="0"/>
              <a:t>Linear Search (2/3</a:t>
            </a:r>
            <a:r>
              <a:rPr lang="en-US" dirty="0"/>
              <a:t>): </a:t>
            </a:r>
            <a:r>
              <a:rPr lang="en-US" dirty="0" smtClean="0"/>
              <a:t>Code</a:t>
            </a:r>
            <a:endParaRPr lang="en-SG" dirty="0"/>
          </a:p>
        </p:txBody>
      </p:sp>
      <p:sp>
        <p:nvSpPr>
          <p:cNvPr id="13" name="Content Placeholder 3"/>
          <p:cNvSpPr txBox="1">
            <a:spLocks/>
          </p:cNvSpPr>
          <p:nvPr/>
        </p:nvSpPr>
        <p:spPr bwMode="auto">
          <a:xfrm>
            <a:off x="457200" y="1371600"/>
            <a:ext cx="8229600" cy="83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a:solidFill>
                  <a:schemeClr val="tx1"/>
                </a:solidFill>
              </a:rPr>
              <a:t>If the list is an array, how would you implement the Linear Search algorithm?</a:t>
            </a:r>
            <a:endParaRPr lang="en-SG" dirty="0">
              <a:solidFill>
                <a:srgbClr val="9933FF"/>
              </a:solidFill>
            </a:endParaRPr>
          </a:p>
        </p:txBody>
      </p:sp>
      <p:pic>
        <p:nvPicPr>
          <p:cNvPr id="16" name="Picture 9" descr="k3178076.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4320" y="0"/>
            <a:ext cx="196056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680077" y="5435288"/>
            <a:ext cx="7888569" cy="400110"/>
          </a:xfrm>
          <a:prstGeom prst="rect">
            <a:avLst/>
          </a:prstGeom>
          <a:solidFill>
            <a:srgbClr val="CCFFCC"/>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eaLnBrk="0" hangingPunct="0">
              <a:spcBef>
                <a:spcPts val="1200"/>
              </a:spcBef>
              <a:buClr>
                <a:schemeClr val="bg2"/>
              </a:buClr>
              <a:buSzPct val="120000"/>
              <a:defRPr/>
            </a:pPr>
            <a:r>
              <a:rPr lang="en-US" sz="2000" kern="0" dirty="0" smtClean="0">
                <a:solidFill>
                  <a:srgbClr val="C00000"/>
                </a:solidFill>
                <a:latin typeface="Calibri" pitchFamily="34" charset="0"/>
                <a:cs typeface="Calibri" pitchFamily="34" charset="0"/>
              </a:rPr>
              <a:t>Q</a:t>
            </a:r>
            <a:r>
              <a:rPr lang="en-US" sz="2000" kern="0" dirty="0">
                <a:solidFill>
                  <a:schemeClr val="tx1"/>
                </a:solidFill>
                <a:latin typeface="Calibri" pitchFamily="34" charset="0"/>
                <a:cs typeface="Calibri" pitchFamily="34" charset="0"/>
              </a:rPr>
              <a:t>: </a:t>
            </a:r>
            <a:r>
              <a:rPr lang="en-SG" sz="2000" dirty="0">
                <a:latin typeface="Calibri" pitchFamily="34" charset="0"/>
                <a:cs typeface="Calibri" pitchFamily="34" charset="0"/>
              </a:rPr>
              <a:t>What </a:t>
            </a:r>
            <a:r>
              <a:rPr lang="en-SG" sz="2000" dirty="0" smtClean="0">
                <a:latin typeface="Calibri" pitchFamily="34" charset="0"/>
                <a:cs typeface="Calibri" pitchFamily="34" charset="0"/>
              </a:rPr>
              <a:t>would be returned if </a:t>
            </a:r>
            <a:r>
              <a:rPr lang="en-SG" sz="2000" dirty="0">
                <a:latin typeface="Calibri" pitchFamily="34" charset="0"/>
                <a:cs typeface="Calibri" pitchFamily="34" charset="0"/>
              </a:rPr>
              <a:t>array contains </a:t>
            </a:r>
            <a:r>
              <a:rPr lang="en-SG" sz="2000" dirty="0" smtClean="0">
                <a:latin typeface="Calibri" pitchFamily="34" charset="0"/>
                <a:cs typeface="Calibri" pitchFamily="34" charset="0"/>
              </a:rPr>
              <a:t>duplicated </a:t>
            </a:r>
            <a:r>
              <a:rPr lang="en-SG" sz="2000" dirty="0">
                <a:latin typeface="Calibri" pitchFamily="34" charset="0"/>
                <a:cs typeface="Calibri" pitchFamily="34" charset="0"/>
              </a:rPr>
              <a:t>values of the key?</a:t>
            </a:r>
            <a:endParaRPr lang="en-US" sz="2000" dirty="0">
              <a:latin typeface="Calibri" pitchFamily="34" charset="0"/>
              <a:cs typeface="Calibri" pitchFamily="34" charset="0"/>
            </a:endParaRPr>
          </a:p>
        </p:txBody>
      </p:sp>
      <p:sp>
        <p:nvSpPr>
          <p:cNvPr id="6" name="Footer Placeholder 5"/>
          <p:cNvSpPr>
            <a:spLocks noGrp="1"/>
          </p:cNvSpPr>
          <p:nvPr>
            <p:ph type="ftr" sz="quarter" idx="3"/>
          </p:nvPr>
        </p:nvSpPr>
        <p:spPr/>
        <p:txBody>
          <a:bodyPr/>
          <a:lstStyle/>
          <a:p>
            <a:r>
              <a:rPr lang="en-US" sz="1000" smtClean="0"/>
              <a:t>CS1010 Programming Methodology</a:t>
            </a:r>
            <a:endParaRPr lang="en-US" sz="1000" dirty="0" smtClean="0"/>
          </a:p>
        </p:txBody>
      </p:sp>
      <p:sp>
        <p:nvSpPr>
          <p:cNvPr id="7" name="Slide Number Placeholder 6"/>
          <p:cNvSpPr>
            <a:spLocks noGrp="1"/>
          </p:cNvSpPr>
          <p:nvPr>
            <p:ph type="sldNum" sz="quarter" idx="4"/>
          </p:nvPr>
        </p:nvSpPr>
        <p:spPr/>
        <p:txBody>
          <a:bodyPr/>
          <a:lstStyle/>
          <a:p>
            <a:pPr>
              <a:defRPr/>
            </a:pPr>
            <a:r>
              <a:rPr lang="en-US" smtClean="0"/>
              <a:t>Week10 - </a:t>
            </a:r>
            <a:fld id="{D744ECD0-9CB4-48EB-9A4D-0BCA2B3D9F75}" type="slidenum">
              <a:rPr lang="en-US" smtClean="0"/>
              <a:pPr>
                <a:defRPr/>
              </a:pPr>
              <a:t>7</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 (3/3): </a:t>
            </a:r>
            <a:r>
              <a:rPr lang="en-US" dirty="0"/>
              <a:t>Performance</a:t>
            </a:r>
            <a:endParaRPr lang="en-SG" dirty="0"/>
          </a:p>
        </p:txBody>
      </p:sp>
      <p:sp>
        <p:nvSpPr>
          <p:cNvPr id="9" name="Content Placeholder 3"/>
          <p:cNvSpPr txBox="1">
            <a:spLocks/>
          </p:cNvSpPr>
          <p:nvPr/>
        </p:nvSpPr>
        <p:spPr bwMode="auto">
          <a:xfrm>
            <a:off x="457200" y="1371600"/>
            <a:ext cx="8229600" cy="1969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a:solidFill>
                  <a:schemeClr val="tx1"/>
                </a:solidFill>
              </a:rPr>
              <a:t>We use the </a:t>
            </a:r>
            <a:r>
              <a:rPr lang="en-US" dirty="0"/>
              <a:t>number of comparisons </a:t>
            </a:r>
            <a:r>
              <a:rPr lang="en-US" dirty="0">
                <a:solidFill>
                  <a:schemeClr val="tx1"/>
                </a:solidFill>
              </a:rPr>
              <a:t>here as a rough measurement.</a:t>
            </a:r>
          </a:p>
          <a:p>
            <a:pPr lvl="1">
              <a:spcBef>
                <a:spcPts val="600"/>
              </a:spcBef>
              <a:buFont typeface="Wingdings" pitchFamily="2" charset="2"/>
              <a:buChar char="q"/>
            </a:pPr>
            <a:r>
              <a:rPr lang="en-US" dirty="0">
                <a:solidFill>
                  <a:schemeClr val="tx1"/>
                </a:solidFill>
              </a:rPr>
              <a:t>Analysis </a:t>
            </a:r>
            <a:r>
              <a:rPr lang="en-US" dirty="0" smtClean="0">
                <a:solidFill>
                  <a:schemeClr val="tx1"/>
                </a:solidFill>
              </a:rPr>
              <a:t>can be done </a:t>
            </a:r>
            <a:r>
              <a:rPr lang="en-US" dirty="0">
                <a:solidFill>
                  <a:schemeClr val="tx1"/>
                </a:solidFill>
              </a:rPr>
              <a:t>for best case, average case, and worst case. We will focus on the</a:t>
            </a:r>
            <a:r>
              <a:rPr lang="en-US" dirty="0"/>
              <a:t> </a:t>
            </a:r>
            <a:r>
              <a:rPr lang="en-US" dirty="0">
                <a:solidFill>
                  <a:srgbClr val="0000FF"/>
                </a:solidFill>
              </a:rPr>
              <a:t>worst case</a:t>
            </a:r>
            <a:r>
              <a:rPr lang="en-US" dirty="0" smtClean="0">
                <a:solidFill>
                  <a:schemeClr val="tx1"/>
                </a:solidFill>
              </a:rPr>
              <a:t>.</a:t>
            </a:r>
          </a:p>
          <a:p>
            <a:pPr>
              <a:spcBef>
                <a:spcPts val="600"/>
              </a:spcBef>
            </a:pPr>
            <a:r>
              <a:rPr lang="en-US" dirty="0" smtClean="0">
                <a:solidFill>
                  <a:schemeClr val="tx1"/>
                </a:solidFill>
              </a:rPr>
              <a:t>Given an </a:t>
            </a:r>
            <a:r>
              <a:rPr lang="en-US" dirty="0">
                <a:solidFill>
                  <a:schemeClr val="tx1"/>
                </a:solidFill>
              </a:rPr>
              <a:t>array with </a:t>
            </a:r>
            <a:r>
              <a:rPr lang="en-US" i="1" dirty="0">
                <a:solidFill>
                  <a:schemeClr val="tx1"/>
                </a:solidFill>
              </a:rPr>
              <a:t>n</a:t>
            </a:r>
            <a:r>
              <a:rPr lang="en-US" dirty="0">
                <a:solidFill>
                  <a:schemeClr val="tx1"/>
                </a:solidFill>
              </a:rPr>
              <a:t> elements, in the worst case</a:t>
            </a:r>
            <a:r>
              <a:rPr lang="en-US" dirty="0" smtClean="0">
                <a:solidFill>
                  <a:schemeClr val="tx1"/>
                </a:solidFill>
              </a:rPr>
              <a:t>,</a:t>
            </a:r>
            <a:endParaRPr lang="en-SG" dirty="0">
              <a:solidFill>
                <a:srgbClr val="9933FF"/>
              </a:solidFill>
            </a:endParaRPr>
          </a:p>
        </p:txBody>
      </p:sp>
      <p:sp>
        <p:nvSpPr>
          <p:cNvPr id="11" name="TextBox 10"/>
          <p:cNvSpPr txBox="1"/>
          <p:nvPr/>
        </p:nvSpPr>
        <p:spPr bwMode="auto">
          <a:xfrm>
            <a:off x="457200" y="3468876"/>
            <a:ext cx="5594279" cy="2062103"/>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541338" algn="l"/>
                <a:tab pos="1073150" algn="l"/>
                <a:tab pos="1614488" algn="l"/>
                <a:tab pos="1974850" algn="l"/>
              </a:tabLst>
              <a:defRPr/>
            </a:pP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t>
            </a:r>
            <a:r>
              <a:rPr lang="en-SG" sz="1600" b="1" dirty="0" err="1">
                <a:latin typeface="Courier New" pitchFamily="49" charset="0"/>
                <a:cs typeface="Courier New" pitchFamily="49" charset="0"/>
              </a:rPr>
              <a:t>linearSearch</a:t>
            </a:r>
            <a:r>
              <a:rPr lang="en-SG" sz="1600" b="1" dirty="0">
                <a:latin typeface="Courier New" pitchFamily="49" charset="0"/>
                <a:cs typeface="Courier New" pitchFamily="49" charset="0"/>
              </a:rPr>
              <a:t>(</a:t>
            </a:r>
            <a:r>
              <a:rPr lang="en-SG" sz="1600" b="1" dirty="0" err="1">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arr</a:t>
            </a:r>
            <a:r>
              <a:rPr lang="en-SG" sz="1600" b="1" dirty="0">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n, </a:t>
            </a:r>
            <a:r>
              <a:rPr lang="en-SG" sz="1600" b="1" dirty="0" err="1">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key)</a:t>
            </a:r>
          </a:p>
          <a:p>
            <a:pPr>
              <a:tabLst>
                <a:tab pos="541338" algn="l"/>
                <a:tab pos="1073150" algn="l"/>
                <a:tab pos="1614488" algn="l"/>
                <a:tab pos="1974850" algn="l"/>
              </a:tabLst>
              <a:defRPr/>
            </a:pPr>
            <a:r>
              <a:rPr lang="en-SG" sz="1600" b="1" dirty="0">
                <a:latin typeface="Courier New" pitchFamily="49" charset="0"/>
                <a:cs typeface="Courier New" pitchFamily="49" charset="0"/>
              </a:rPr>
              <a:t>{</a:t>
            </a:r>
          </a:p>
          <a:p>
            <a:pPr>
              <a:tabLst>
                <a:tab pos="541338" algn="l"/>
                <a:tab pos="1073150" algn="l"/>
                <a:tab pos="1614488" algn="l"/>
                <a:tab pos="1974850" algn="l"/>
              </a:tabLst>
              <a:defRPr/>
            </a:pPr>
            <a:r>
              <a:rPr lang="en-SG" sz="1600" b="1" dirty="0">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a:t>
            </a:r>
          </a:p>
          <a:p>
            <a:pPr>
              <a:tabLst>
                <a:tab pos="541338" algn="l"/>
                <a:tab pos="1073150" algn="l"/>
                <a:tab pos="1614488" algn="l"/>
                <a:tab pos="1974850" algn="l"/>
              </a:tabLst>
              <a:defRPr/>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a:t>
            </a:r>
            <a:r>
              <a:rPr lang="en-SG" sz="1600" b="1" dirty="0" err="1" smtClean="0">
                <a:latin typeface="Courier New" pitchFamily="49" charset="0"/>
                <a:cs typeface="Courier New" pitchFamily="49" charset="0"/>
              </a:rPr>
              <a:t>i</a:t>
            </a:r>
            <a:r>
              <a:rPr lang="en-SG" sz="1600" b="1" dirty="0" smtClean="0">
                <a:latin typeface="Courier New" pitchFamily="49" charset="0"/>
                <a:cs typeface="Courier New" pitchFamily="49" charset="0"/>
              </a:rPr>
              <a:t>&lt;n; </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a:t>
            </a:r>
          </a:p>
          <a:p>
            <a:pPr>
              <a:tabLst>
                <a:tab pos="541338" algn="l"/>
                <a:tab pos="1073150" algn="l"/>
                <a:tab pos="1614488" algn="l"/>
                <a:tab pos="1974850" algn="l"/>
              </a:tabLst>
              <a:defRPr/>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(key == </a:t>
            </a:r>
            <a:r>
              <a:rPr lang="en-SG" sz="1600" b="1" dirty="0" err="1">
                <a:latin typeface="Courier New" pitchFamily="49" charset="0"/>
                <a:cs typeface="Courier New" pitchFamily="49" charset="0"/>
              </a:rPr>
              <a:t>arr</a:t>
            </a:r>
            <a:r>
              <a:rPr lang="en-SG" sz="1600" b="1" dirty="0">
                <a:latin typeface="Courier New" pitchFamily="49" charset="0"/>
                <a:cs typeface="Courier New" pitchFamily="49" charset="0"/>
              </a:rPr>
              <a:t>[</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a:t>
            </a:r>
          </a:p>
          <a:p>
            <a:pPr>
              <a:tabLst>
                <a:tab pos="541338" algn="l"/>
                <a:tab pos="1073150" algn="l"/>
                <a:tab pos="1614488" algn="l"/>
                <a:tab pos="1974850" algn="l"/>
              </a:tabLst>
              <a:defRPr/>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i</a:t>
            </a:r>
            <a:r>
              <a:rPr lang="en-SG" sz="1600" b="1" dirty="0">
                <a:latin typeface="Courier New" pitchFamily="49" charset="0"/>
                <a:cs typeface="Courier New" pitchFamily="49" charset="0"/>
              </a:rPr>
              <a:t>;</a:t>
            </a:r>
          </a:p>
          <a:p>
            <a:pPr>
              <a:tabLst>
                <a:tab pos="541338" algn="l"/>
                <a:tab pos="1073150" algn="l"/>
                <a:tab pos="1614488" algn="l"/>
                <a:tab pos="1974850" algn="l"/>
              </a:tabLst>
              <a:defRPr/>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a:t>
            </a:r>
          </a:p>
          <a:p>
            <a:pPr>
              <a:tabLst>
                <a:tab pos="541338" algn="l"/>
                <a:tab pos="1073150" algn="l"/>
                <a:tab pos="1614488" algn="l"/>
                <a:tab pos="1974850" algn="l"/>
              </a:tabLst>
              <a:defRPr/>
            </a:pPr>
            <a:r>
              <a:rPr lang="en-SG" sz="1600" b="1" dirty="0">
                <a:latin typeface="Courier New" pitchFamily="49" charset="0"/>
                <a:cs typeface="Courier New" pitchFamily="49" charset="0"/>
              </a:rPr>
              <a:t>}</a:t>
            </a:r>
          </a:p>
        </p:txBody>
      </p:sp>
      <p:sp>
        <p:nvSpPr>
          <p:cNvPr id="10" name="TextBox 9"/>
          <p:cNvSpPr txBox="1"/>
          <p:nvPr/>
        </p:nvSpPr>
        <p:spPr>
          <a:xfrm>
            <a:off x="4655742" y="3862090"/>
            <a:ext cx="4003472" cy="707886"/>
          </a:xfrm>
          <a:prstGeom prst="rect">
            <a:avLst/>
          </a:prstGeom>
          <a:solidFill>
            <a:srgbClr val="CCFFCC"/>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eaLnBrk="0" hangingPunct="0">
              <a:spcBef>
                <a:spcPts val="1200"/>
              </a:spcBef>
              <a:buClr>
                <a:schemeClr val="bg2"/>
              </a:buClr>
              <a:buSzPct val="120000"/>
              <a:defRPr/>
            </a:pPr>
            <a:r>
              <a:rPr lang="en-US" sz="2000" kern="0" dirty="0" smtClean="0">
                <a:solidFill>
                  <a:srgbClr val="C00000"/>
                </a:solidFill>
                <a:latin typeface="Calibri" pitchFamily="34" charset="0"/>
                <a:cs typeface="Calibri" pitchFamily="34" charset="0"/>
              </a:rPr>
              <a:t>Q</a:t>
            </a:r>
            <a:r>
              <a:rPr lang="en-US" sz="2000" kern="0" dirty="0">
                <a:solidFill>
                  <a:schemeClr val="tx1"/>
                </a:solidFill>
                <a:latin typeface="Calibri" pitchFamily="34" charset="0"/>
                <a:cs typeface="Calibri" pitchFamily="34" charset="0"/>
              </a:rPr>
              <a:t>:</a:t>
            </a:r>
            <a:r>
              <a:rPr lang="en-US" sz="2000" kern="0" dirty="0" smtClean="0">
                <a:solidFill>
                  <a:schemeClr val="tx1"/>
                </a:solidFill>
                <a:latin typeface="Calibri" pitchFamily="34" charset="0"/>
                <a:cs typeface="Calibri" pitchFamily="34" charset="0"/>
              </a:rPr>
              <a:t> </a:t>
            </a:r>
            <a:r>
              <a:rPr lang="en-SG" sz="2000" dirty="0">
                <a:latin typeface="Calibri" pitchFamily="34" charset="0"/>
                <a:cs typeface="Calibri" pitchFamily="34" charset="0"/>
              </a:rPr>
              <a:t>What is the </a:t>
            </a:r>
            <a:r>
              <a:rPr lang="en-SG" sz="2000" dirty="0" smtClean="0">
                <a:latin typeface="Calibri" pitchFamily="34" charset="0"/>
                <a:cs typeface="Calibri" pitchFamily="34" charset="0"/>
              </a:rPr>
              <a:t>maximum number </a:t>
            </a:r>
            <a:r>
              <a:rPr lang="en-SG" sz="2000" dirty="0">
                <a:latin typeface="Calibri" pitchFamily="34" charset="0"/>
                <a:cs typeface="Calibri" pitchFamily="34" charset="0"/>
              </a:rPr>
              <a:t>of comparisons in </a:t>
            </a:r>
            <a:r>
              <a:rPr lang="en-SG" sz="2000" dirty="0" smtClean="0">
                <a:latin typeface="Calibri" pitchFamily="34" charset="0"/>
                <a:cs typeface="Calibri" pitchFamily="34" charset="0"/>
              </a:rPr>
              <a:t>this algorithm</a:t>
            </a:r>
            <a:r>
              <a:rPr lang="en-SG" sz="2000" dirty="0">
                <a:latin typeface="Calibri" pitchFamily="34" charset="0"/>
                <a:cs typeface="Calibri" pitchFamily="34" charset="0"/>
              </a:rPr>
              <a:t>?</a:t>
            </a:r>
            <a:endParaRPr lang="en-US" sz="2000" dirty="0">
              <a:latin typeface="Calibri" pitchFamily="34" charset="0"/>
              <a:cs typeface="Calibri" pitchFamily="34" charset="0"/>
            </a:endParaRPr>
          </a:p>
        </p:txBody>
      </p:sp>
      <p:sp>
        <p:nvSpPr>
          <p:cNvPr id="16" name="TextBox 15"/>
          <p:cNvSpPr txBox="1"/>
          <p:nvPr/>
        </p:nvSpPr>
        <p:spPr>
          <a:xfrm>
            <a:off x="3287639" y="4991531"/>
            <a:ext cx="3976190" cy="707886"/>
          </a:xfrm>
          <a:prstGeom prst="rect">
            <a:avLst/>
          </a:prstGeom>
          <a:solidFill>
            <a:srgbClr val="CCFFCC"/>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eaLnBrk="0" hangingPunct="0">
              <a:spcBef>
                <a:spcPts val="1200"/>
              </a:spcBef>
              <a:buClr>
                <a:schemeClr val="bg2"/>
              </a:buClr>
              <a:buSzPct val="120000"/>
              <a:defRPr/>
            </a:pPr>
            <a:r>
              <a:rPr lang="en-US" sz="2000" kern="0" dirty="0" smtClean="0">
                <a:solidFill>
                  <a:srgbClr val="C00000"/>
                </a:solidFill>
                <a:latin typeface="Calibri" pitchFamily="34" charset="0"/>
                <a:cs typeface="Calibri" pitchFamily="34" charset="0"/>
              </a:rPr>
              <a:t>Q</a:t>
            </a:r>
            <a:r>
              <a:rPr lang="en-US" sz="2000" kern="0" dirty="0">
                <a:solidFill>
                  <a:schemeClr val="tx1"/>
                </a:solidFill>
                <a:latin typeface="Calibri" pitchFamily="34" charset="0"/>
                <a:cs typeface="Calibri" pitchFamily="34" charset="0"/>
              </a:rPr>
              <a:t>: </a:t>
            </a:r>
            <a:r>
              <a:rPr lang="en-SG" sz="2000" dirty="0">
                <a:latin typeface="Calibri" pitchFamily="34" charset="0"/>
                <a:cs typeface="Calibri" pitchFamily="34" charset="0"/>
              </a:rPr>
              <a:t>Under what circumstances do we encounter the worst case?</a:t>
            </a:r>
            <a:endParaRPr lang="en-US" sz="2000" dirty="0">
              <a:latin typeface="Calibri" pitchFamily="34" charset="0"/>
              <a:cs typeface="Calibri" pitchFamily="34" charset="0"/>
            </a:endParaRPr>
          </a:p>
        </p:txBody>
      </p:sp>
      <p:sp>
        <p:nvSpPr>
          <p:cNvPr id="6" name="Footer Placeholder 5"/>
          <p:cNvSpPr>
            <a:spLocks noGrp="1"/>
          </p:cNvSpPr>
          <p:nvPr>
            <p:ph type="ftr" sz="quarter" idx="3"/>
          </p:nvPr>
        </p:nvSpPr>
        <p:spPr/>
        <p:txBody>
          <a:bodyPr/>
          <a:lstStyle/>
          <a:p>
            <a:r>
              <a:rPr lang="en-US" sz="1000" smtClean="0"/>
              <a:t>CS1010 Programming Methodology</a:t>
            </a:r>
            <a:endParaRPr lang="en-US" sz="1000" dirty="0" smtClean="0"/>
          </a:p>
        </p:txBody>
      </p:sp>
      <p:sp>
        <p:nvSpPr>
          <p:cNvPr id="7" name="Slide Number Placeholder 6"/>
          <p:cNvSpPr>
            <a:spLocks noGrp="1"/>
          </p:cNvSpPr>
          <p:nvPr>
            <p:ph type="sldNum" sz="quarter" idx="4"/>
          </p:nvPr>
        </p:nvSpPr>
        <p:spPr/>
        <p:txBody>
          <a:bodyPr/>
          <a:lstStyle/>
          <a:p>
            <a:pPr>
              <a:defRPr/>
            </a:pPr>
            <a:r>
              <a:rPr lang="en-US" smtClean="0"/>
              <a:t>Week10 - </a:t>
            </a:r>
            <a:fld id="{D744ECD0-9CB4-48EB-9A4D-0BCA2B3D9F75}" type="slidenum">
              <a:rPr lang="en-US" smtClean="0"/>
              <a:pPr>
                <a:defRPr/>
              </a:pPr>
              <a:t>8</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dissolve">
                                      <p:cBhvr>
                                        <p:cTn id="15" dur="500"/>
                                        <p:tgtEl>
                                          <p:spTgt spid="9">
                                            <p:txEl>
                                              <p:pRg st="2" end="2"/>
                                            </p:txEl>
                                          </p:spTgt>
                                        </p:tgtEl>
                                      </p:cBhvr>
                                    </p:animEffect>
                                  </p:childTnLst>
                                </p:cTn>
                              </p:par>
                              <p:par>
                                <p:cTn id="16" presetID="9" presetClass="entr" presetSubtype="0" fill="hold" grpId="0" nodeType="withEffect">
                                  <p:stCondLst>
                                    <p:cond delay="50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bwMode="auto">
          <a:xfrm>
            <a:off x="457200" y="1371600"/>
            <a:ext cx="8229600" cy="49705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sz="2200" dirty="0" smtClean="0"/>
              <a:t>Given </a:t>
            </a:r>
            <a:r>
              <a:rPr lang="en-US" sz="2200" dirty="0"/>
              <a:t>three arrays</a:t>
            </a:r>
            <a:r>
              <a:rPr lang="en-US" sz="2200" dirty="0" smtClean="0"/>
              <a:t>:</a:t>
            </a:r>
          </a:p>
          <a:p>
            <a:pPr lvl="1">
              <a:spcBef>
                <a:spcPts val="600"/>
              </a:spcBef>
              <a:buFont typeface="Wingdings" pitchFamily="2" charset="2"/>
              <a:buChar char="q"/>
            </a:pPr>
            <a:r>
              <a:rPr lang="en-US" sz="1800" dirty="0" smtClean="0"/>
              <a:t>The </a:t>
            </a:r>
            <a:r>
              <a:rPr lang="en-US" sz="1800" dirty="0">
                <a:solidFill>
                  <a:srgbClr val="0000FF"/>
                </a:solidFill>
              </a:rPr>
              <a:t>first array </a:t>
            </a:r>
            <a:r>
              <a:rPr lang="en-US" sz="1800" dirty="0"/>
              <a:t>contains the players’ </a:t>
            </a:r>
            <a:r>
              <a:rPr lang="en-US" sz="1800" dirty="0">
                <a:solidFill>
                  <a:srgbClr val="C00000"/>
                </a:solidFill>
              </a:rPr>
              <a:t>names</a:t>
            </a:r>
            <a:r>
              <a:rPr lang="en-US" sz="1800" dirty="0" smtClean="0"/>
              <a:t>.</a:t>
            </a:r>
          </a:p>
          <a:p>
            <a:pPr lvl="1">
              <a:spcBef>
                <a:spcPts val="600"/>
              </a:spcBef>
              <a:buFont typeface="Wingdings" pitchFamily="2" charset="2"/>
              <a:buChar char="q"/>
            </a:pPr>
            <a:r>
              <a:rPr lang="en-US" sz="1800" dirty="0" smtClean="0"/>
              <a:t>The </a:t>
            </a:r>
            <a:r>
              <a:rPr lang="en-US" sz="1800" dirty="0">
                <a:solidFill>
                  <a:srgbClr val="0000FF"/>
                </a:solidFill>
              </a:rPr>
              <a:t>second array </a:t>
            </a:r>
            <a:r>
              <a:rPr lang="en-US" sz="1800" dirty="0"/>
              <a:t>stores the players’ </a:t>
            </a:r>
            <a:r>
              <a:rPr lang="en-US" sz="1800" dirty="0">
                <a:solidFill>
                  <a:srgbClr val="C00000"/>
                </a:solidFill>
              </a:rPr>
              <a:t>ages</a:t>
            </a:r>
            <a:r>
              <a:rPr lang="en-US" sz="1800" dirty="0"/>
              <a:t> corresponding to the entries in the first array</a:t>
            </a:r>
            <a:r>
              <a:rPr lang="en-US" sz="1800" dirty="0" smtClean="0"/>
              <a:t>.</a:t>
            </a:r>
          </a:p>
          <a:p>
            <a:pPr lvl="1">
              <a:spcBef>
                <a:spcPts val="600"/>
              </a:spcBef>
              <a:buFont typeface="Wingdings" pitchFamily="2" charset="2"/>
              <a:buChar char="q"/>
            </a:pPr>
            <a:r>
              <a:rPr lang="en-US" sz="1800" dirty="0" smtClean="0"/>
              <a:t>The </a:t>
            </a:r>
            <a:r>
              <a:rPr lang="en-US" sz="1800" dirty="0">
                <a:solidFill>
                  <a:srgbClr val="0000FF"/>
                </a:solidFill>
              </a:rPr>
              <a:t>third array </a:t>
            </a:r>
            <a:r>
              <a:rPr lang="en-US" sz="1800" dirty="0"/>
              <a:t>contains the </a:t>
            </a:r>
            <a:r>
              <a:rPr lang="en-US" sz="1800" dirty="0">
                <a:solidFill>
                  <a:srgbClr val="C00000"/>
                </a:solidFill>
              </a:rPr>
              <a:t>gender</a:t>
            </a:r>
            <a:r>
              <a:rPr lang="en-US" sz="1800" dirty="0"/>
              <a:t> information for each player corresponding to the entries in the first array</a:t>
            </a:r>
            <a:r>
              <a:rPr lang="en-US" sz="1800" dirty="0" smtClean="0"/>
              <a:t>.</a:t>
            </a:r>
          </a:p>
          <a:p>
            <a:pPr>
              <a:spcBef>
                <a:spcPts val="600"/>
              </a:spcBef>
            </a:pPr>
            <a:r>
              <a:rPr lang="en-US" sz="2200" dirty="0">
                <a:solidFill>
                  <a:srgbClr val="9933FF"/>
                </a:solidFill>
              </a:rPr>
              <a:t>Your task is to </a:t>
            </a:r>
            <a:r>
              <a:rPr lang="en-US" sz="2200" dirty="0" smtClean="0">
                <a:solidFill>
                  <a:srgbClr val="9933FF"/>
                </a:solidFill>
              </a:rPr>
              <a:t>read a </a:t>
            </a:r>
            <a:r>
              <a:rPr lang="en-US" sz="2200" dirty="0">
                <a:solidFill>
                  <a:srgbClr val="9933FF"/>
                </a:solidFill>
              </a:rPr>
              <a:t>player’s name and find a compatible teammate for this player. A compatible teammate is one who is of the same age but opposite sex</a:t>
            </a:r>
            <a:r>
              <a:rPr lang="en-US" sz="2200" dirty="0" smtClean="0">
                <a:solidFill>
                  <a:srgbClr val="9933FF"/>
                </a:solidFill>
              </a:rPr>
              <a:t>.</a:t>
            </a:r>
          </a:p>
          <a:p>
            <a:pPr>
              <a:spcBef>
                <a:spcPts val="600"/>
              </a:spcBef>
            </a:pPr>
            <a:r>
              <a:rPr lang="en-US" sz="2200" dirty="0" smtClean="0"/>
              <a:t>Analysis:</a:t>
            </a:r>
          </a:p>
          <a:p>
            <a:pPr marL="857250" lvl="2" indent="0">
              <a:spcBef>
                <a:spcPts val="600"/>
              </a:spcBef>
              <a:buNone/>
            </a:pPr>
            <a:r>
              <a:rPr lang="en-US" dirty="0" smtClean="0"/>
              <a:t>Inputs:</a:t>
            </a:r>
            <a:r>
              <a:rPr lang="en-US" dirty="0"/>
              <a:t>	</a:t>
            </a:r>
            <a:r>
              <a:rPr lang="en-US" dirty="0" smtClean="0"/>
              <a:t>char </a:t>
            </a:r>
            <a:r>
              <a:rPr lang="en-US" dirty="0" err="1" smtClean="0"/>
              <a:t>player_name</a:t>
            </a:r>
            <a:r>
              <a:rPr lang="en-US" dirty="0" smtClean="0"/>
              <a:t>[NAME_LEN+1</a:t>
            </a:r>
            <a:r>
              <a:rPr lang="en-US" dirty="0"/>
              <a:t>];</a:t>
            </a:r>
          </a:p>
          <a:p>
            <a:pPr marL="857250" lvl="2" indent="0">
              <a:spcBef>
                <a:spcPts val="600"/>
              </a:spcBef>
              <a:buNone/>
            </a:pPr>
            <a:r>
              <a:rPr lang="en-US" dirty="0" smtClean="0"/>
              <a:t>		char names[NUM_PLAYER][NAME_LEN+1];</a:t>
            </a:r>
          </a:p>
          <a:p>
            <a:pPr marL="857250" lvl="2" indent="0">
              <a:spcBef>
                <a:spcPts val="600"/>
              </a:spcBef>
              <a:buNone/>
            </a:pPr>
            <a:r>
              <a:rPr lang="en-US" dirty="0" smtClean="0"/>
              <a:t>		</a:t>
            </a:r>
            <a:r>
              <a:rPr lang="en-US" dirty="0" err="1" smtClean="0"/>
              <a:t>int</a:t>
            </a:r>
            <a:r>
              <a:rPr lang="en-US" dirty="0" smtClean="0"/>
              <a:t> ages[NUM_PLAYER];</a:t>
            </a:r>
          </a:p>
          <a:p>
            <a:pPr marL="857250" lvl="2" indent="0">
              <a:spcBef>
                <a:spcPts val="600"/>
              </a:spcBef>
              <a:buNone/>
            </a:pPr>
            <a:r>
              <a:rPr lang="en-US" dirty="0" smtClean="0"/>
              <a:t>		char genders[NUM_PLAYER</a:t>
            </a:r>
            <a:r>
              <a:rPr lang="en-US" dirty="0"/>
              <a:t>];</a:t>
            </a:r>
            <a:endParaRPr lang="en-SG" dirty="0">
              <a:solidFill>
                <a:srgbClr val="9933FF"/>
              </a:solidFill>
            </a:endParaRPr>
          </a:p>
        </p:txBody>
      </p:sp>
      <p:sp>
        <p:nvSpPr>
          <p:cNvPr id="4" name="Title 3"/>
          <p:cNvSpPr>
            <a:spLocks noGrp="1"/>
          </p:cNvSpPr>
          <p:nvPr>
            <p:ph type="title"/>
          </p:nvPr>
        </p:nvSpPr>
        <p:spPr/>
        <p:txBody>
          <a:bodyPr/>
          <a:lstStyle/>
          <a:p>
            <a:r>
              <a:rPr lang="en-GB" dirty="0" smtClean="0"/>
              <a:t>Ex </a:t>
            </a:r>
            <a:r>
              <a:rPr lang="en-GB" dirty="0"/>
              <a:t>#1: Compatible Teammate (</a:t>
            </a:r>
            <a:r>
              <a:rPr lang="en-GB" dirty="0" smtClean="0"/>
              <a:t>1/5)</a:t>
            </a:r>
            <a:endParaRPr lang="en-SG" dirty="0"/>
          </a:p>
        </p:txBody>
      </p:sp>
      <p:sp>
        <p:nvSpPr>
          <p:cNvPr id="9" name="Footer Placeholder 8"/>
          <p:cNvSpPr>
            <a:spLocks noGrp="1"/>
          </p:cNvSpPr>
          <p:nvPr>
            <p:ph type="ftr" sz="quarter" idx="3"/>
          </p:nvPr>
        </p:nvSpPr>
        <p:spPr/>
        <p:txBody>
          <a:bodyPr/>
          <a:lstStyle/>
          <a:p>
            <a:r>
              <a:rPr lang="en-US" sz="1000" smtClean="0"/>
              <a:t>CS1010 Programming Methodology</a:t>
            </a:r>
            <a:endParaRPr lang="en-US" sz="1000" dirty="0" smtClean="0"/>
          </a:p>
        </p:txBody>
      </p:sp>
      <p:sp>
        <p:nvSpPr>
          <p:cNvPr id="10" name="Slide Number Placeholder 9"/>
          <p:cNvSpPr>
            <a:spLocks noGrp="1"/>
          </p:cNvSpPr>
          <p:nvPr>
            <p:ph type="sldNum" sz="quarter" idx="4"/>
          </p:nvPr>
        </p:nvSpPr>
        <p:spPr/>
        <p:txBody>
          <a:bodyPr/>
          <a:lstStyle/>
          <a:p>
            <a:pPr>
              <a:defRPr/>
            </a:pPr>
            <a:r>
              <a:rPr lang="en-US" smtClean="0"/>
              <a:t>Week10 - </a:t>
            </a:r>
            <a:fld id="{D744ECD0-9CB4-48EB-9A4D-0BCA2B3D9F75}" type="slidenum">
              <a:rPr lang="en-US" smtClean="0"/>
              <a:pPr>
                <a:defRPr/>
              </a:pPr>
              <a:t>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dissolve">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dissolve">
                                      <p:cBhvr>
                                        <p:cTn id="12" dur="500"/>
                                        <p:tgtEl>
                                          <p:spTgt spid="6">
                                            <p:txEl>
                                              <p:pRg st="5" end="5"/>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dissolve">
                                      <p:cBhvr>
                                        <p:cTn id="15" dur="500"/>
                                        <p:tgtEl>
                                          <p:spTgt spid="6">
                                            <p:txEl>
                                              <p:pRg st="6" end="6"/>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7" end="7"/>
                                            </p:txEl>
                                          </p:spTgt>
                                        </p:tgtEl>
                                        <p:attrNameLst>
                                          <p:attrName>style.visibility</p:attrName>
                                        </p:attrNameLst>
                                      </p:cBhvr>
                                      <p:to>
                                        <p:strVal val="visible"/>
                                      </p:to>
                                    </p:set>
                                    <p:animEffect transition="in" filter="dissolve">
                                      <p:cBhvr>
                                        <p:cTn id="18" dur="500"/>
                                        <p:tgtEl>
                                          <p:spTgt spid="6">
                                            <p:txEl>
                                              <p:pRg st="7" end="7"/>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animEffect transition="in" filter="dissolve">
                                      <p:cBhvr>
                                        <p:cTn id="21" dur="500"/>
                                        <p:tgtEl>
                                          <p:spTgt spid="6">
                                            <p:txEl>
                                              <p:pRg st="8" end="8"/>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6">
                                            <p:txEl>
                                              <p:pRg st="9" end="9"/>
                                            </p:txEl>
                                          </p:spTgt>
                                        </p:tgtEl>
                                        <p:attrNameLst>
                                          <p:attrName>style.visibility</p:attrName>
                                        </p:attrNameLst>
                                      </p:cBhvr>
                                      <p:to>
                                        <p:strVal val="visible"/>
                                      </p:to>
                                    </p:set>
                                    <p:animEffect transition="in" filter="dissolve">
                                      <p:cBhvr>
                                        <p:cTn id="2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xel">
  <a:themeElements>
    <a:clrScheme name="Custom 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C00000"/>
      </a:hlink>
      <a:folHlink>
        <a:srgbClr val="CC99FF"/>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sq" algn="ctr">
          <a:solidFill>
            <a:srgbClr val="FF0000"/>
          </a:solidFill>
          <a:round/>
          <a:headEnd type="none" w="sm" len="sm"/>
          <a:tailEnd type="none" w="sm" len="sm"/>
        </a:ln>
      </a:spPr>
      <a:bodyPr/>
      <a:lstStyle>
        <a:defPPr>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21365</TotalTime>
  <Words>4382</Words>
  <Application>Microsoft Office PowerPoint</Application>
  <PresentationFormat>On-screen Show (4:3)</PresentationFormat>
  <Paragraphs>937</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Pixel</vt:lpstr>
      <vt:lpstr>CS1010: Programming Methodology  Lecture 10: Searching and Sorting</vt:lpstr>
      <vt:lpstr>Week 10: Searching and Sorting</vt:lpstr>
      <vt:lpstr>Introduction</vt:lpstr>
      <vt:lpstr>Searching (1/2)</vt:lpstr>
      <vt:lpstr>Searching (2/2)</vt:lpstr>
      <vt:lpstr>Linear Search (1/3): Algorithm</vt:lpstr>
      <vt:lpstr>Linear Search (2/3): Code</vt:lpstr>
      <vt:lpstr>Linear Search (3/3): Performance</vt:lpstr>
      <vt:lpstr>Ex #1: Compatible Teammate (1/5)</vt:lpstr>
      <vt:lpstr>Ex #1: Compatible Teammate (2/5)</vt:lpstr>
      <vt:lpstr>Ex #1: Compatible Teammate (3/5)</vt:lpstr>
      <vt:lpstr>Ex #1: Compatible Teammate (4/5)</vt:lpstr>
      <vt:lpstr>Ex #1: Compatible Teammate (5/5)</vt:lpstr>
      <vt:lpstr>Binary Search (1/6)</vt:lpstr>
      <vt:lpstr>Binary Search (2/6): Algorithm</vt:lpstr>
      <vt:lpstr>Binary Search (3/6): Illustration</vt:lpstr>
      <vt:lpstr>Binary Search (4/6): Iterative Code</vt:lpstr>
      <vt:lpstr>Binary Search (5/6): Analysis</vt:lpstr>
      <vt:lpstr>Binary Search (6/6): Performance</vt:lpstr>
      <vt:lpstr>Sorting (1/2)</vt:lpstr>
      <vt:lpstr>Sorting (2/2)</vt:lpstr>
      <vt:lpstr>Selection Sort (1/3)</vt:lpstr>
      <vt:lpstr>Selection Sort (2/3)</vt:lpstr>
      <vt:lpstr>Selection Sort (3/3)</vt:lpstr>
      <vt:lpstr>Demo #2: Selection Sort</vt:lpstr>
      <vt:lpstr>Selection Sort: Performance</vt:lpstr>
      <vt:lpstr>Exercise #2: Points (1/5)</vt:lpstr>
      <vt:lpstr>Exercise #2: Points (2/5)</vt:lpstr>
      <vt:lpstr>Exercise #2: Points (3/5)</vt:lpstr>
      <vt:lpstr>Exercise #2: Points (4/5)</vt:lpstr>
      <vt:lpstr>Exercise #2: Points (5/5)</vt:lpstr>
      <vt:lpstr>Bubble Sort</vt:lpstr>
      <vt:lpstr>One Pass of Bubble Sort</vt:lpstr>
      <vt:lpstr>Demo #3: Bubble Sort</vt:lpstr>
      <vt:lpstr>Bubble Sort: Performance</vt:lpstr>
      <vt:lpstr>Bubble Sort: Enhanced Version</vt:lpstr>
      <vt:lpstr>More Sorting Algorithms </vt:lpstr>
      <vt:lpstr>Animated Sorting Algorithms</vt:lpstr>
      <vt:lpstr>Exercise #3: Module Sorting (1/2)</vt:lpstr>
      <vt:lpstr>Exercise #3: Module Sorting (2/2)</vt:lpstr>
      <vt:lpstr>Summary for Today</vt:lpstr>
      <vt:lpstr>End of File</vt:lpstr>
    </vt:vector>
  </TitlesOfParts>
  <Company>SoC, 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10 lecture notes</dc:subject>
  <dc:creator>Zhou Lifeng</dc:creator>
  <cp:lastModifiedBy>Zhou Lifeng</cp:lastModifiedBy>
  <cp:revision>1628</cp:revision>
  <dcterms:created xsi:type="dcterms:W3CDTF">1998-09-05T15:03:32Z</dcterms:created>
  <dcterms:modified xsi:type="dcterms:W3CDTF">2013-10-21T14:24:24Z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