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676" r:id="rId1"/>
  </p:sldMasterIdLst>
  <p:notesMasterIdLst>
    <p:notesMasterId r:id="rId46"/>
  </p:notesMasterIdLst>
  <p:handoutMasterIdLst>
    <p:handoutMasterId r:id="rId47"/>
  </p:handoutMasterIdLst>
  <p:sldIdLst>
    <p:sldId id="603" r:id="rId2"/>
    <p:sldId id="679" r:id="rId3"/>
    <p:sldId id="683" r:id="rId4"/>
    <p:sldId id="685" r:id="rId5"/>
    <p:sldId id="684" r:id="rId6"/>
    <p:sldId id="686" r:id="rId7"/>
    <p:sldId id="609" r:id="rId8"/>
    <p:sldId id="610" r:id="rId9"/>
    <p:sldId id="611" r:id="rId10"/>
    <p:sldId id="612" r:id="rId11"/>
    <p:sldId id="613" r:id="rId12"/>
    <p:sldId id="614" r:id="rId13"/>
    <p:sldId id="615" r:id="rId14"/>
    <p:sldId id="616" r:id="rId15"/>
    <p:sldId id="687" r:id="rId16"/>
    <p:sldId id="617" r:id="rId17"/>
    <p:sldId id="669" r:id="rId18"/>
    <p:sldId id="618" r:id="rId19"/>
    <p:sldId id="619" r:id="rId20"/>
    <p:sldId id="621" r:id="rId21"/>
    <p:sldId id="622" r:id="rId22"/>
    <p:sldId id="625" r:id="rId23"/>
    <p:sldId id="626" r:id="rId24"/>
    <p:sldId id="629" r:id="rId25"/>
    <p:sldId id="678" r:id="rId26"/>
    <p:sldId id="628" r:id="rId27"/>
    <p:sldId id="630" r:id="rId28"/>
    <p:sldId id="624" r:id="rId29"/>
    <p:sldId id="691" r:id="rId30"/>
    <p:sldId id="690" r:id="rId31"/>
    <p:sldId id="689" r:id="rId32"/>
    <p:sldId id="688" r:id="rId33"/>
    <p:sldId id="692" r:id="rId34"/>
    <p:sldId id="693" r:id="rId35"/>
    <p:sldId id="694" r:id="rId36"/>
    <p:sldId id="631" r:id="rId37"/>
    <p:sldId id="632" r:id="rId38"/>
    <p:sldId id="633" r:id="rId39"/>
    <p:sldId id="634" r:id="rId40"/>
    <p:sldId id="642" r:id="rId41"/>
    <p:sldId id="643" r:id="rId42"/>
    <p:sldId id="644" r:id="rId43"/>
    <p:sldId id="680" r:id="rId44"/>
    <p:sldId id="664" r:id="rId45"/>
  </p:sldIdLst>
  <p:sldSz cx="9144000" cy="6858000" type="screen4x3"/>
  <p:notesSz cx="9926638" cy="67976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2" userDrawn="1">
          <p15:clr>
            <a:srgbClr val="A4A3A4"/>
          </p15:clr>
        </p15:guide>
        <p15:guide id="2" pos="31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00FF"/>
    <a:srgbClr val="99FF99"/>
    <a:srgbClr val="FFFFCC"/>
    <a:srgbClr val="006600"/>
    <a:srgbClr val="9933FF"/>
    <a:srgbClr val="800000"/>
    <a:srgbClr val="FF0000"/>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2696" autoAdjust="0"/>
  </p:normalViewPr>
  <p:slideViewPr>
    <p:cSldViewPr snapToGrid="0" snapToObjects="1">
      <p:cViewPr varScale="1">
        <p:scale>
          <a:sx n="70" d="100"/>
          <a:sy n="70" d="100"/>
        </p:scale>
        <p:origin x="128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4860"/>
    </p:cViewPr>
  </p:sorterViewPr>
  <p:notesViewPr>
    <p:cSldViewPr snapToGrid="0" snapToObjects="1">
      <p:cViewPr>
        <p:scale>
          <a:sx n="100" d="100"/>
          <a:sy n="100" d="100"/>
        </p:scale>
        <p:origin x="-2808" y="-78"/>
      </p:cViewPr>
      <p:guideLst>
        <p:guide orient="horz" pos="2142"/>
        <p:guide pos="3128"/>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2" y="3"/>
            <a:ext cx="4302252" cy="340213"/>
          </a:xfrm>
          <a:prstGeom prst="rect">
            <a:avLst/>
          </a:prstGeom>
          <a:noFill/>
          <a:ln w="12700" cap="sq">
            <a:noFill/>
            <a:miter lim="800000"/>
            <a:headEnd type="none" w="sm" len="sm"/>
            <a:tailEnd type="none" w="sm" len="sm"/>
          </a:ln>
          <a:effectLst/>
        </p:spPr>
        <p:txBody>
          <a:bodyPr vert="horz" wrap="square" lIns="93306" tIns="46653" rIns="93306" bIns="46653" numCol="1" anchor="t" anchorCtr="0" compatLnSpc="1">
            <a:prstTxWarp prst="textNoShape">
              <a:avLst/>
            </a:prstTxWarp>
          </a:bodyPr>
          <a:lstStyle>
            <a:lvl1pPr defTabSz="933422" eaLnBrk="0" hangingPunct="0">
              <a:defRPr sz="1300">
                <a:latin typeface="Times New Roman" pitchFamily="18" charset="0"/>
                <a:cs typeface="Arial" charset="0"/>
              </a:defRPr>
            </a:lvl1pPr>
          </a:lstStyle>
          <a:p>
            <a:pPr>
              <a:defRPr/>
            </a:pPr>
            <a:r>
              <a:rPr lang="en-US" smtClean="0"/>
              <a:t>CS1010 Programming Methodology Week 11</a:t>
            </a:r>
            <a:endParaRPr lang="en-GB"/>
          </a:p>
        </p:txBody>
      </p:sp>
      <p:sp>
        <p:nvSpPr>
          <p:cNvPr id="62467" name="Rectangle 1027"/>
          <p:cNvSpPr>
            <a:spLocks noGrp="1" noChangeArrowheads="1"/>
          </p:cNvSpPr>
          <p:nvPr>
            <p:ph type="dt" sz="quarter" idx="1"/>
          </p:nvPr>
        </p:nvSpPr>
        <p:spPr bwMode="auto">
          <a:xfrm>
            <a:off x="5624386" y="3"/>
            <a:ext cx="4302252" cy="340213"/>
          </a:xfrm>
          <a:prstGeom prst="rect">
            <a:avLst/>
          </a:prstGeom>
          <a:noFill/>
          <a:ln w="12700" cap="sq">
            <a:noFill/>
            <a:miter lim="800000"/>
            <a:headEnd type="none" w="sm" len="sm"/>
            <a:tailEnd type="none" w="sm" len="sm"/>
          </a:ln>
          <a:effectLst/>
        </p:spPr>
        <p:txBody>
          <a:bodyPr vert="horz" wrap="square" lIns="93306" tIns="46653" rIns="93306" bIns="46653" numCol="1" anchor="t" anchorCtr="0" compatLnSpc="1">
            <a:prstTxWarp prst="textNoShape">
              <a:avLst/>
            </a:prstTxWarp>
          </a:bodyPr>
          <a:lstStyle>
            <a:lvl1pPr algn="r" defTabSz="932018" eaLnBrk="0" hangingPunct="0">
              <a:defRPr sz="1300" smtClean="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2" y="6457463"/>
            <a:ext cx="4302252" cy="340213"/>
          </a:xfrm>
          <a:prstGeom prst="rect">
            <a:avLst/>
          </a:prstGeom>
          <a:noFill/>
          <a:ln w="12700" cap="sq">
            <a:noFill/>
            <a:miter lim="800000"/>
            <a:headEnd type="none" w="sm" len="sm"/>
            <a:tailEnd type="none" w="sm" len="sm"/>
          </a:ln>
          <a:effectLst/>
        </p:spPr>
        <p:txBody>
          <a:bodyPr vert="horz" wrap="square" lIns="93306" tIns="46653" rIns="93306" bIns="46653" numCol="1" anchor="b" anchorCtr="0" compatLnSpc="1">
            <a:prstTxWarp prst="textNoShape">
              <a:avLst/>
            </a:prstTxWarp>
          </a:bodyPr>
          <a:lstStyle>
            <a:lvl1pPr defTabSz="932018" eaLnBrk="0" hangingPunct="0">
              <a:defRPr sz="1300" smtClean="0">
                <a:latin typeface="Times New Roman" pitchFamily="18" charset="0"/>
              </a:defRPr>
            </a:lvl1pPr>
          </a:lstStyle>
          <a:p>
            <a:pPr>
              <a:defRPr/>
            </a:pPr>
            <a:r>
              <a:rPr lang="en-US" smtClean="0"/>
              <a:t>Printed by Samuel Lim Yi Jie</a:t>
            </a:r>
            <a:endParaRPr lang="en-GB"/>
          </a:p>
        </p:txBody>
      </p:sp>
      <p:sp>
        <p:nvSpPr>
          <p:cNvPr id="62469" name="Rectangle 1029"/>
          <p:cNvSpPr>
            <a:spLocks noGrp="1" noChangeArrowheads="1"/>
          </p:cNvSpPr>
          <p:nvPr>
            <p:ph type="sldNum" sz="quarter" idx="3"/>
          </p:nvPr>
        </p:nvSpPr>
        <p:spPr bwMode="auto">
          <a:xfrm>
            <a:off x="5624386" y="6457463"/>
            <a:ext cx="4302252" cy="340213"/>
          </a:xfrm>
          <a:prstGeom prst="rect">
            <a:avLst/>
          </a:prstGeom>
          <a:noFill/>
          <a:ln w="12700" cap="sq">
            <a:noFill/>
            <a:miter lim="800000"/>
            <a:headEnd type="none" w="sm" len="sm"/>
            <a:tailEnd type="none" w="sm" len="sm"/>
          </a:ln>
          <a:effectLst/>
        </p:spPr>
        <p:txBody>
          <a:bodyPr vert="horz" wrap="square" lIns="93306" tIns="46653" rIns="93306" bIns="46653" numCol="1" anchor="b" anchorCtr="0" compatLnSpc="1">
            <a:prstTxWarp prst="textNoShape">
              <a:avLst/>
            </a:prstTxWarp>
          </a:bodyPr>
          <a:lstStyle>
            <a:lvl1pPr algn="r" defTabSz="932018" eaLnBrk="0" hangingPunct="0">
              <a:defRPr sz="1300" smtClean="0">
                <a:latin typeface="Times New Roman" pitchFamily="18" charset="0"/>
              </a:defRPr>
            </a:lvl1pPr>
          </a:lstStyle>
          <a:p>
            <a:pPr>
              <a:defRPr/>
            </a:pPr>
            <a:fld id="{A252DA37-A21E-4BCC-A1ED-248BB5CF86AA}" type="slidenum">
              <a:rPr lang="en-GB"/>
              <a:pPr>
                <a:defRPr/>
              </a:pPr>
              <a:t>‹#›</a:t>
            </a:fld>
            <a:endParaRPr lang="en-GB"/>
          </a:p>
        </p:txBody>
      </p:sp>
    </p:spTree>
    <p:extLst>
      <p:ext uri="{BB962C8B-B14F-4D97-AF65-F5344CB8AC3E}">
        <p14:creationId xmlns:p14="http://schemas.microsoft.com/office/powerpoint/2010/main" val="3512996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2" y="3"/>
            <a:ext cx="4302252" cy="340213"/>
          </a:xfrm>
          <a:prstGeom prst="rect">
            <a:avLst/>
          </a:prstGeom>
          <a:noFill/>
          <a:ln w="12700" cap="sq">
            <a:noFill/>
            <a:miter lim="800000"/>
            <a:headEnd type="none" w="sm" len="sm"/>
            <a:tailEnd type="none" w="sm" len="sm"/>
          </a:ln>
          <a:effectLst/>
        </p:spPr>
        <p:txBody>
          <a:bodyPr vert="horz" wrap="square" lIns="93306" tIns="46653" rIns="93306" bIns="46653" numCol="1" anchor="t" anchorCtr="0" compatLnSpc="1">
            <a:prstTxWarp prst="textNoShape">
              <a:avLst/>
            </a:prstTxWarp>
          </a:bodyPr>
          <a:lstStyle>
            <a:lvl1pPr defTabSz="933422" eaLnBrk="0" hangingPunct="0">
              <a:defRPr lang="en-GB" sz="1300">
                <a:latin typeface="+mj-lt"/>
                <a:cs typeface="Arial" charset="0"/>
              </a:defRPr>
            </a:lvl1pPr>
          </a:lstStyle>
          <a:p>
            <a:pPr>
              <a:defRPr/>
            </a:pPr>
            <a:r>
              <a:rPr lang="en-US" smtClean="0"/>
              <a:t>CS1010 Programming Methodology Week 11</a:t>
            </a:r>
            <a:endParaRPr lang="en-US"/>
          </a:p>
        </p:txBody>
      </p:sp>
      <p:sp>
        <p:nvSpPr>
          <p:cNvPr id="54275" name="Rectangle 4"/>
          <p:cNvSpPr>
            <a:spLocks noGrp="1" noRot="1" noChangeAspect="1" noChangeArrowheads="1" noTextEdit="1"/>
          </p:cNvSpPr>
          <p:nvPr>
            <p:ph type="sldImg" idx="2"/>
          </p:nvPr>
        </p:nvSpPr>
        <p:spPr bwMode="auto">
          <a:xfrm>
            <a:off x="3263900" y="509588"/>
            <a:ext cx="3400425"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1324504" y="3228734"/>
            <a:ext cx="7277643" cy="3058625"/>
          </a:xfrm>
          <a:prstGeom prst="rect">
            <a:avLst/>
          </a:prstGeom>
          <a:noFill/>
          <a:ln w="12700" cap="sq">
            <a:noFill/>
            <a:miter lim="800000"/>
            <a:headEnd type="none" w="sm" len="sm"/>
            <a:tailEnd type="none" w="sm" len="sm"/>
          </a:ln>
          <a:effectLst/>
        </p:spPr>
        <p:txBody>
          <a:bodyPr vert="horz" wrap="square" lIns="93306" tIns="46653" rIns="93306" bIns="4665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2" y="6457463"/>
            <a:ext cx="4302252" cy="340213"/>
          </a:xfrm>
          <a:prstGeom prst="rect">
            <a:avLst/>
          </a:prstGeom>
          <a:noFill/>
          <a:ln w="12700" cap="sq">
            <a:noFill/>
            <a:miter lim="800000"/>
            <a:headEnd type="none" w="sm" len="sm"/>
            <a:tailEnd type="none" w="sm" len="sm"/>
          </a:ln>
          <a:effectLst/>
        </p:spPr>
        <p:txBody>
          <a:bodyPr vert="horz" wrap="square" lIns="93306" tIns="46653" rIns="93306" bIns="46653" numCol="1" anchor="b" anchorCtr="0" compatLnSpc="1">
            <a:prstTxWarp prst="textNoShape">
              <a:avLst/>
            </a:prstTxWarp>
          </a:bodyPr>
          <a:lstStyle>
            <a:lvl1pPr defTabSz="932018" eaLnBrk="0" hangingPunct="0">
              <a:defRPr sz="1300" smtClean="0">
                <a:latin typeface="Times New Roman" pitchFamily="18" charset="0"/>
              </a:defRPr>
            </a:lvl1pPr>
          </a:lstStyle>
          <a:p>
            <a:pPr>
              <a:defRPr/>
            </a:pPr>
            <a:r>
              <a:rPr lang="en-US" smtClean="0"/>
              <a:t>Printed by Samuel Lim Yi Jie</a:t>
            </a:r>
            <a:endParaRPr lang="en-GB"/>
          </a:p>
        </p:txBody>
      </p:sp>
      <p:sp>
        <p:nvSpPr>
          <p:cNvPr id="60423" name="Rectangle 7"/>
          <p:cNvSpPr>
            <a:spLocks noGrp="1" noChangeArrowheads="1"/>
          </p:cNvSpPr>
          <p:nvPr>
            <p:ph type="sldNum" sz="quarter" idx="5"/>
          </p:nvPr>
        </p:nvSpPr>
        <p:spPr bwMode="auto">
          <a:xfrm>
            <a:off x="5624386" y="6457463"/>
            <a:ext cx="4302252" cy="340213"/>
          </a:xfrm>
          <a:prstGeom prst="rect">
            <a:avLst/>
          </a:prstGeom>
          <a:noFill/>
          <a:ln w="12700" cap="sq">
            <a:noFill/>
            <a:miter lim="800000"/>
            <a:headEnd type="none" w="sm" len="sm"/>
            <a:tailEnd type="none" w="sm" len="sm"/>
          </a:ln>
          <a:effectLst/>
        </p:spPr>
        <p:txBody>
          <a:bodyPr vert="horz" wrap="square" lIns="93306" tIns="46653" rIns="93306" bIns="46653" numCol="1" anchor="b" anchorCtr="0" compatLnSpc="1">
            <a:prstTxWarp prst="textNoShape">
              <a:avLst/>
            </a:prstTxWarp>
          </a:bodyPr>
          <a:lstStyle>
            <a:lvl1pPr algn="r" defTabSz="932018" eaLnBrk="0" hangingPunct="0">
              <a:defRPr sz="1300" smtClean="0">
                <a:latin typeface="Times New Roman" pitchFamily="18" charset="0"/>
              </a:defRPr>
            </a:lvl1pPr>
          </a:lstStyle>
          <a:p>
            <a:pPr>
              <a:defRPr/>
            </a:pPr>
            <a:fld id="{8CDAC741-07A4-4BBD-BEC4-F165810EB04D}" type="slidenum">
              <a:rPr lang="en-GB"/>
              <a:pPr>
                <a:defRPr/>
              </a:pPr>
              <a:t>‹#›</a:t>
            </a:fld>
            <a:endParaRPr lang="en-GB"/>
          </a:p>
        </p:txBody>
      </p:sp>
      <p:sp>
        <p:nvSpPr>
          <p:cNvPr id="8" name="Date Placeholder 7"/>
          <p:cNvSpPr>
            <a:spLocks noGrp="1"/>
          </p:cNvSpPr>
          <p:nvPr>
            <p:ph type="dt" idx="1"/>
          </p:nvPr>
        </p:nvSpPr>
        <p:spPr>
          <a:xfrm>
            <a:off x="5624386" y="3"/>
            <a:ext cx="4299887" cy="340213"/>
          </a:xfrm>
          <a:prstGeom prst="rect">
            <a:avLst/>
          </a:prstGeom>
        </p:spPr>
        <p:txBody>
          <a:bodyPr vert="horz" wrap="square" lIns="89607" tIns="44805" rIns="89607" bIns="44805" numCol="1" anchor="t" anchorCtr="0" compatLnSpc="1">
            <a:prstTxWarp prst="textNoShape">
              <a:avLst/>
            </a:prstTxWarp>
          </a:bodyPr>
          <a:lstStyle>
            <a:lvl1pPr algn="r">
              <a:defRPr sz="1200" smtClean="0"/>
            </a:lvl1pPr>
          </a:lstStyle>
          <a:p>
            <a:pPr>
              <a:defRPr/>
            </a:pPr>
            <a:fld id="{CAFCEFFC-A8CC-4ABE-BD62-1161FF8F1A74}" type="datetimeFigureOut">
              <a:rPr lang="en-US"/>
              <a:pPr>
                <a:defRPr/>
              </a:pPr>
              <a:t>11/26/2013</a:t>
            </a:fld>
            <a:endParaRPr lang="en-US"/>
          </a:p>
        </p:txBody>
      </p:sp>
    </p:spTree>
    <p:extLst>
      <p:ext uri="{BB962C8B-B14F-4D97-AF65-F5344CB8AC3E}">
        <p14:creationId xmlns:p14="http://schemas.microsoft.com/office/powerpoint/2010/main" val="271832164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smtClean="0"/>
              <a:t>CS1010 Programming Methodology Week 11</a:t>
            </a:r>
            <a:endParaRPr/>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w="9525"/>
        </p:spPr>
        <p:txBody>
          <a:bodyPr/>
          <a:lstStyle/>
          <a:p>
            <a:pPr eaLnBrk="1" hangingPunct="1"/>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679836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10</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407095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pPr marL="232601" indent="-232601"/>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11</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844627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w="9525"/>
        </p:spPr>
        <p:txBody>
          <a:bodyPr/>
          <a:lstStyle/>
          <a:p>
            <a:r>
              <a:rPr lang="en-US" dirty="0" smtClean="0">
                <a:cs typeface="Arial" pitchFamily="34" charset="0"/>
              </a:rPr>
              <a:t>Population growth is related to the Fibonacci series.  It was the question of how fast rabbits could breed under ideal circumstances that Leonardo Fibonacci originally investigated in the year 1202.  Here was the question he posed:</a:t>
            </a:r>
          </a:p>
          <a:p>
            <a:endParaRPr lang="en-US" dirty="0" smtClean="0">
              <a:cs typeface="Arial" pitchFamily="34" charset="0"/>
            </a:endParaRPr>
          </a:p>
          <a:p>
            <a:r>
              <a:rPr lang="en-US" dirty="0" smtClean="0">
                <a:cs typeface="Arial" pitchFamily="34" charset="0"/>
              </a:rPr>
              <a:t>Suppose a newborn pair of rabbits, one male and one female, is put in the wild. The rabbits mate at the age of one month and at the end of its second month a female can produce another pair of rabbits. Suppose that the rabbits never die and that each female always produces one new pair, with one male and one female, every month from the second month on.  How many pairs will there be in one year?</a:t>
            </a:r>
          </a:p>
          <a:p>
            <a:endParaRPr lang="en-US" dirty="0" smtClean="0">
              <a:cs typeface="Arial" pitchFamily="34" charset="0"/>
            </a:endParaRPr>
          </a:p>
          <a:p>
            <a:r>
              <a:rPr lang="en-US" dirty="0" smtClean="0">
                <a:cs typeface="Arial" pitchFamily="34" charset="0"/>
              </a:rPr>
              <a:t>The sequence is 1 1 2 3 5 8 13 21 ….</a:t>
            </a: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02405" name="Slide Number Placeholder 4"/>
          <p:cNvSpPr>
            <a:spLocks noGrp="1"/>
          </p:cNvSpPr>
          <p:nvPr>
            <p:ph type="sldNum" sz="quarter" idx="5"/>
          </p:nvPr>
        </p:nvSpPr>
        <p:spPr>
          <a:noFill/>
        </p:spPr>
        <p:txBody>
          <a:bodyPr/>
          <a:lstStyle/>
          <a:p>
            <a:pPr defTabSz="957862"/>
            <a:fld id="{AC3695AE-4587-4E66-87B8-2009B938FE76}" type="slidenum">
              <a:rPr lang="en-GB" smtClean="0">
                <a:cs typeface="Arial" pitchFamily="34" charset="0"/>
              </a:rPr>
              <a:pPr defTabSz="957862"/>
              <a:t>12</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574316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p:spPr>
        <p:txBody>
          <a:bodyPr/>
          <a:lstStyle/>
          <a:p>
            <a:pPr marL="232601" indent="-232601" defTabSz="930402">
              <a:defRPr/>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03429" name="Slide Number Placeholder 4"/>
          <p:cNvSpPr>
            <a:spLocks noGrp="1"/>
          </p:cNvSpPr>
          <p:nvPr>
            <p:ph type="sldNum" sz="quarter" idx="5"/>
          </p:nvPr>
        </p:nvSpPr>
        <p:spPr>
          <a:noFill/>
        </p:spPr>
        <p:txBody>
          <a:bodyPr/>
          <a:lstStyle/>
          <a:p>
            <a:pPr defTabSz="957862"/>
            <a:fld id="{A6F5284E-664D-467A-A81F-7B9B7782E58A}" type="slidenum">
              <a:rPr lang="en-GB" smtClean="0">
                <a:cs typeface="Arial" pitchFamily="34" charset="0"/>
              </a:rPr>
              <a:pPr defTabSz="957862"/>
              <a:t>13</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885357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p:spPr>
        <p:txBody>
          <a:bodyPr/>
          <a:lstStyle/>
          <a:p>
            <a:r>
              <a:rPr lang="en-US" b="0" dirty="0" smtClean="0">
                <a:cs typeface="Arial" pitchFamily="34" charset="0"/>
              </a:rPr>
              <a:t>We need to finish the</a:t>
            </a:r>
            <a:r>
              <a:rPr lang="en-US" b="0" baseline="0" dirty="0" smtClean="0">
                <a:cs typeface="Arial" pitchFamily="34" charset="0"/>
              </a:rPr>
              <a:t> first function call first before we can make the second function call.</a:t>
            </a:r>
          </a:p>
          <a:p>
            <a:r>
              <a:rPr lang="en-SG" b="0" dirty="0" smtClean="0">
                <a:cs typeface="Arial" pitchFamily="34" charset="0"/>
              </a:rPr>
              <a:t>The same computations are done over and over again! </a:t>
            </a: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04453" name="Slide Number Placeholder 4"/>
          <p:cNvSpPr>
            <a:spLocks noGrp="1"/>
          </p:cNvSpPr>
          <p:nvPr>
            <p:ph type="sldNum" sz="quarter" idx="5"/>
          </p:nvPr>
        </p:nvSpPr>
        <p:spPr>
          <a:noFill/>
        </p:spPr>
        <p:txBody>
          <a:bodyPr/>
          <a:lstStyle/>
          <a:p>
            <a:pPr defTabSz="957862"/>
            <a:fld id="{97CE282A-91D4-40AE-859D-75A3272164F2}" type="slidenum">
              <a:rPr lang="en-GB" smtClean="0">
                <a:cs typeface="Arial" pitchFamily="34" charset="0"/>
              </a:rPr>
              <a:pPr defTabSz="957862"/>
              <a:t>14</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227265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ln w="9525"/>
        </p:spPr>
        <p:txBody>
          <a:bodyPr/>
          <a:lstStyle/>
          <a:p>
            <a:pPr marL="228531" indent="-228531">
              <a:tabLst>
                <a:tab pos="266619" algn="l"/>
              </a:tabLst>
              <a:defRPr/>
            </a:pP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12645" name="Slide Number Placeholder 4"/>
          <p:cNvSpPr>
            <a:spLocks noGrp="1"/>
          </p:cNvSpPr>
          <p:nvPr>
            <p:ph type="sldNum" sz="quarter" idx="5"/>
          </p:nvPr>
        </p:nvSpPr>
        <p:spPr>
          <a:noFill/>
        </p:spPr>
        <p:txBody>
          <a:bodyPr/>
          <a:lstStyle/>
          <a:p>
            <a:pPr defTabSz="957862"/>
            <a:fld id="{17C20A0A-E937-404B-9D2F-315421AAED84}" type="slidenum">
              <a:rPr lang="en-GB" smtClean="0">
                <a:cs typeface="Arial" pitchFamily="34" charset="0"/>
              </a:rPr>
              <a:pPr defTabSz="957862"/>
              <a:t>15</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837964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r>
              <a:rPr lang="en-US" dirty="0" smtClean="0">
                <a:cs typeface="Arial" pitchFamily="34" charset="0"/>
              </a:rPr>
              <a:t>Only the winding phase is shown for</a:t>
            </a:r>
            <a:r>
              <a:rPr lang="en-US" baseline="0" dirty="0" smtClean="0">
                <a:cs typeface="Arial" pitchFamily="34" charset="0"/>
              </a:rPr>
              <a:t> “recursion man”. Unwinding phase is too complex to animate.</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16</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96252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p:spPr>
        <p:txBody>
          <a:bodyPr/>
          <a:lstStyle/>
          <a:p>
            <a:pPr marL="232601" indent="-232601" defTabSz="930402">
              <a:defRPr/>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03429" name="Slide Number Placeholder 4"/>
          <p:cNvSpPr>
            <a:spLocks noGrp="1"/>
          </p:cNvSpPr>
          <p:nvPr>
            <p:ph type="sldNum" sz="quarter" idx="5"/>
          </p:nvPr>
        </p:nvSpPr>
        <p:spPr>
          <a:noFill/>
        </p:spPr>
        <p:txBody>
          <a:bodyPr/>
          <a:lstStyle/>
          <a:p>
            <a:pPr defTabSz="957862"/>
            <a:fld id="{A6F5284E-664D-467A-A81F-7B9B7782E58A}" type="slidenum">
              <a:rPr lang="en-GB" smtClean="0">
                <a:cs typeface="Arial" pitchFamily="34" charset="0"/>
              </a:rPr>
              <a:pPr defTabSz="957862"/>
              <a:t>17</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292726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18</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844539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19</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81205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smtClean="0">
                <a:solidFill>
                  <a:prstClr val="black"/>
                </a:solidFill>
              </a:rPr>
              <a:t>CS1010 Programming Methodology Week 11</a:t>
            </a:r>
            <a:endParaRPr dirty="0">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018988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20</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24242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r>
              <a:rPr lang="en-US" dirty="0" smtClean="0">
                <a:cs typeface="Arial" pitchFamily="34" charset="0"/>
              </a:rPr>
              <a:t>Stack is</a:t>
            </a:r>
            <a:r>
              <a:rPr lang="en-US" baseline="0" dirty="0" smtClean="0">
                <a:cs typeface="Arial" pitchFamily="34" charset="0"/>
              </a:rPr>
              <a:t> a memory area that system used to trace function calls.</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21</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803661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22</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737296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232601" indent="-232601"/>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23</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793133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24</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580377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25</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848929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26</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4123096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27</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43057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ln w="9525"/>
        </p:spPr>
        <p:txBody>
          <a:bodyPr/>
          <a:lstStyle/>
          <a:p>
            <a:pPr>
              <a:tabLst>
                <a:tab pos="266619" algn="l"/>
              </a:tabLst>
              <a:defRPr/>
            </a:pP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12645" name="Slide Number Placeholder 4"/>
          <p:cNvSpPr>
            <a:spLocks noGrp="1"/>
          </p:cNvSpPr>
          <p:nvPr>
            <p:ph type="sldNum" sz="quarter" idx="5"/>
          </p:nvPr>
        </p:nvSpPr>
        <p:spPr>
          <a:noFill/>
        </p:spPr>
        <p:txBody>
          <a:bodyPr/>
          <a:lstStyle/>
          <a:p>
            <a:pPr defTabSz="957862"/>
            <a:fld id="{17C20A0A-E937-404B-9D2F-315421AAED84}" type="slidenum">
              <a:rPr lang="en-GB" smtClean="0">
                <a:cs typeface="Arial" pitchFamily="34" charset="0"/>
              </a:rPr>
              <a:pPr defTabSz="957862"/>
              <a:t>28</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474153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29</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956767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w="9525"/>
        </p:spPr>
        <p:txBody>
          <a:bodyPr/>
          <a:lstStyle/>
          <a:p>
            <a:pPr marL="227755" indent="-227755" defTabSz="930402">
              <a:defRPr/>
            </a:pPr>
            <a:r>
              <a:rPr lang="en-US" dirty="0" smtClean="0">
                <a:cs typeface="Arial" pitchFamily="34" charset="0"/>
              </a:rPr>
              <a:t>Pictures from left to right.</a:t>
            </a:r>
            <a:endParaRPr lang="en-US" baseline="0" dirty="0" smtClean="0">
              <a:cs typeface="Arial" pitchFamily="34" charset="0"/>
            </a:endParaRPr>
          </a:p>
          <a:p>
            <a:pPr marL="692956" lvl="1" indent="-227755" defTabSz="930402">
              <a:buFont typeface="Wingdings" pitchFamily="2" charset="2"/>
              <a:buChar char="§"/>
              <a:defRPr/>
            </a:pPr>
            <a:r>
              <a:rPr lang="en-US" dirty="0" smtClean="0"/>
              <a:t>A visual form of recursion known as the </a:t>
            </a:r>
            <a:r>
              <a:rPr lang="en-US" b="1" i="1" dirty="0" err="1" smtClean="0"/>
              <a:t>Droste</a:t>
            </a:r>
            <a:r>
              <a:rPr lang="en-US" b="1" i="1" dirty="0" smtClean="0"/>
              <a:t> Effect</a:t>
            </a:r>
            <a:r>
              <a:rPr lang="en-US" dirty="0" smtClean="0"/>
              <a:t>. The woman in this image is holding an object which contains a smaller image of her holding the same object, which in turn contains a smaller image of herself holding the same object, and so forth. From:</a:t>
            </a:r>
            <a:r>
              <a:rPr lang="en-US" baseline="0" dirty="0" smtClean="0"/>
              <a:t> http://en.wikipedia.org/wiki/Recursion </a:t>
            </a:r>
          </a:p>
          <a:p>
            <a:pPr marL="692956" lvl="1" indent="-227755" defTabSz="930402">
              <a:buFont typeface="Wingdings" pitchFamily="2" charset="2"/>
              <a:buChar char="§"/>
              <a:defRPr/>
            </a:pPr>
            <a:r>
              <a:rPr lang="en-US" dirty="0" smtClean="0"/>
              <a:t>A </a:t>
            </a:r>
            <a:r>
              <a:rPr lang="en-US" b="1" i="1" dirty="0" err="1" smtClean="0"/>
              <a:t>Sierpinksi</a:t>
            </a:r>
            <a:r>
              <a:rPr lang="en-US" b="1" i="1" dirty="0" smtClean="0"/>
              <a:t> triangle </a:t>
            </a:r>
            <a:r>
              <a:rPr lang="en-US" dirty="0" smtClean="0"/>
              <a:t>—a confined recursion of triangles to form a geometric lattice.</a:t>
            </a:r>
            <a:r>
              <a:rPr lang="en-US" baseline="0" dirty="0" smtClean="0"/>
              <a:t> You can enlarge this to show more details to students. </a:t>
            </a:r>
            <a:r>
              <a:rPr lang="en-US" dirty="0" smtClean="0"/>
              <a:t>From:</a:t>
            </a:r>
            <a:r>
              <a:rPr lang="en-US" baseline="0" dirty="0" smtClean="0"/>
              <a:t> http://en.wikipedia.org/wiki/Recursion </a:t>
            </a:r>
          </a:p>
          <a:p>
            <a:pPr marL="692956" lvl="1" indent="-227755" defTabSz="930402">
              <a:buFont typeface="Wingdings" pitchFamily="2" charset="2"/>
              <a:buChar char="§"/>
              <a:defRPr/>
            </a:pPr>
            <a:r>
              <a:rPr lang="en-US" dirty="0" smtClean="0"/>
              <a:t>Tree created using the Logo programming language and relying heavily on recursion. From: http://en.wikipedia.org/wiki/Recursion_(computer_science)</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4997" name="Slide Number Placeholder 4"/>
          <p:cNvSpPr>
            <a:spLocks noGrp="1"/>
          </p:cNvSpPr>
          <p:nvPr>
            <p:ph type="sldNum" sz="quarter" idx="5"/>
          </p:nvPr>
        </p:nvSpPr>
        <p:spPr>
          <a:noFill/>
        </p:spPr>
        <p:txBody>
          <a:bodyPr/>
          <a:lstStyle/>
          <a:p>
            <a:pPr defTabSz="957862"/>
            <a:fld id="{DE892F6C-4CBD-46DB-A8B8-D9A53A3DD656}" type="slidenum">
              <a:rPr lang="en-GB" smtClean="0">
                <a:cs typeface="Arial" pitchFamily="34" charset="0"/>
              </a:rPr>
              <a:pPr defTabSz="957862"/>
              <a:t>3</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01423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30</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714602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31</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062664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32</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251344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13669" name="Slide Number Placeholder 4"/>
          <p:cNvSpPr>
            <a:spLocks noGrp="1"/>
          </p:cNvSpPr>
          <p:nvPr>
            <p:ph type="sldNum" sz="quarter" idx="5"/>
          </p:nvPr>
        </p:nvSpPr>
        <p:spPr>
          <a:noFill/>
        </p:spPr>
        <p:txBody>
          <a:bodyPr/>
          <a:lstStyle/>
          <a:p>
            <a:pPr defTabSz="957862"/>
            <a:fld id="{B91BF932-EE88-4C56-A2A9-9A7A81C182E8}" type="slidenum">
              <a:rPr lang="en-GB" smtClean="0">
                <a:cs typeface="Arial" pitchFamily="34" charset="0"/>
              </a:rPr>
              <a:pPr defTabSz="957862"/>
              <a:t>33</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7036713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p:spPr>
        <p:txBody>
          <a:bodyPr/>
          <a:lstStyle/>
          <a:p>
            <a:pPr marL="232601" indent="-232601"/>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13669" name="Slide Number Placeholder 4"/>
          <p:cNvSpPr>
            <a:spLocks noGrp="1"/>
          </p:cNvSpPr>
          <p:nvPr>
            <p:ph type="sldNum" sz="quarter" idx="5"/>
          </p:nvPr>
        </p:nvSpPr>
        <p:spPr>
          <a:noFill/>
        </p:spPr>
        <p:txBody>
          <a:bodyPr/>
          <a:lstStyle/>
          <a:p>
            <a:pPr defTabSz="957862"/>
            <a:fld id="{B91BF932-EE88-4C56-A2A9-9A7A81C182E8}" type="slidenum">
              <a:rPr lang="en-GB" smtClean="0">
                <a:cs typeface="Arial" pitchFamily="34" charset="0"/>
              </a:rPr>
              <a:pPr defTabSz="957862"/>
              <a:t>34</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7867396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13669" name="Slide Number Placeholder 4"/>
          <p:cNvSpPr>
            <a:spLocks noGrp="1"/>
          </p:cNvSpPr>
          <p:nvPr>
            <p:ph type="sldNum" sz="quarter" idx="5"/>
          </p:nvPr>
        </p:nvSpPr>
        <p:spPr>
          <a:noFill/>
        </p:spPr>
        <p:txBody>
          <a:bodyPr/>
          <a:lstStyle/>
          <a:p>
            <a:pPr defTabSz="957862"/>
            <a:fld id="{B91BF932-EE88-4C56-A2A9-9A7A81C182E8}" type="slidenum">
              <a:rPr lang="en-GB" smtClean="0">
                <a:cs typeface="Arial" pitchFamily="34" charset="0"/>
              </a:rPr>
              <a:pPr defTabSz="957862"/>
              <a:t>35</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96458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36</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6213452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37</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340553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232601" indent="-232601"/>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38</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2395525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dirty="0"/>
          </a:p>
        </p:txBody>
      </p:sp>
      <p:sp>
        <p:nvSpPr>
          <p:cNvPr id="96261" name="Slide Number Placeholder 4"/>
          <p:cNvSpPr>
            <a:spLocks noGrp="1"/>
          </p:cNvSpPr>
          <p:nvPr>
            <p:ph type="sldNum" sz="quarter" idx="5"/>
          </p:nvPr>
        </p:nvSpPr>
        <p:spPr>
          <a:noFill/>
        </p:spPr>
        <p:txBody>
          <a:bodyPr/>
          <a:lstStyle/>
          <a:p>
            <a:pPr defTabSz="957862"/>
            <a:fld id="{24BE70F5-E0EF-4E20-B480-7C743E5020F3}" type="slidenum">
              <a:rPr lang="en-GB" smtClean="0">
                <a:cs typeface="Arial" pitchFamily="34" charset="0"/>
              </a:rPr>
              <a:pPr defTabSz="957862"/>
              <a:t>39</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91277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4997" name="Slide Number Placeholder 4"/>
          <p:cNvSpPr>
            <a:spLocks noGrp="1"/>
          </p:cNvSpPr>
          <p:nvPr>
            <p:ph type="sldNum" sz="quarter" idx="5"/>
          </p:nvPr>
        </p:nvSpPr>
        <p:spPr>
          <a:noFill/>
        </p:spPr>
        <p:txBody>
          <a:bodyPr/>
          <a:lstStyle/>
          <a:p>
            <a:pPr defTabSz="957862"/>
            <a:fld id="{DE892F6C-4CBD-46DB-A8B8-D9A53A3DD656}" type="slidenum">
              <a:rPr lang="en-GB" smtClean="0">
                <a:cs typeface="Arial" pitchFamily="34" charset="0"/>
              </a:rPr>
              <a:pPr defTabSz="957862"/>
              <a:t>4</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40619909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w="9525"/>
        </p:spPr>
        <p:txBody>
          <a:bodyPr/>
          <a:lstStyle/>
          <a:p>
            <a:pPr marL="227755" indent="-227755"/>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10597" name="Slide Number Placeholder 4"/>
          <p:cNvSpPr>
            <a:spLocks noGrp="1"/>
          </p:cNvSpPr>
          <p:nvPr>
            <p:ph type="sldNum" sz="quarter" idx="5"/>
          </p:nvPr>
        </p:nvSpPr>
        <p:spPr>
          <a:noFill/>
        </p:spPr>
        <p:txBody>
          <a:bodyPr/>
          <a:lstStyle/>
          <a:p>
            <a:pPr defTabSz="957862"/>
            <a:fld id="{81C2AAB1-3C62-4697-99EB-9FD73A5CED7E}" type="slidenum">
              <a:rPr lang="en-GB" smtClean="0">
                <a:cs typeface="Arial" pitchFamily="34" charset="0"/>
              </a:rPr>
              <a:pPr defTabSz="957862"/>
              <a:t>40</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9477386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w="9525"/>
        </p:spPr>
        <p:txBody>
          <a:bodyPr/>
          <a:lstStyle/>
          <a:p>
            <a:pPr marL="227755" indent="-227755"/>
            <a:endParaRPr lang="en-US"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41317" name="Slide Number Placeholder 4"/>
          <p:cNvSpPr>
            <a:spLocks noGrp="1"/>
          </p:cNvSpPr>
          <p:nvPr>
            <p:ph type="sldNum" sz="quarter" idx="5"/>
          </p:nvPr>
        </p:nvSpPr>
        <p:spPr>
          <a:noFill/>
        </p:spPr>
        <p:txBody>
          <a:bodyPr/>
          <a:lstStyle/>
          <a:p>
            <a:pPr defTabSz="957862"/>
            <a:fld id="{658D5589-8C82-4E29-A752-EF82EA4B2B43}" type="slidenum">
              <a:rPr lang="en-GB" smtClean="0">
                <a:cs typeface="Arial" pitchFamily="34" charset="0"/>
              </a:rPr>
              <a:pPr defTabSz="957862"/>
              <a:t>41</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1204798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142341" name="Slide Number Placeholder 4"/>
          <p:cNvSpPr>
            <a:spLocks noGrp="1"/>
          </p:cNvSpPr>
          <p:nvPr>
            <p:ph type="sldNum" sz="quarter" idx="5"/>
          </p:nvPr>
        </p:nvSpPr>
        <p:spPr>
          <a:noFill/>
        </p:spPr>
        <p:txBody>
          <a:bodyPr/>
          <a:lstStyle/>
          <a:p>
            <a:pPr defTabSz="957862"/>
            <a:fld id="{ACA7B2FF-D3C5-46A6-B451-EB3C53582F9D}" type="slidenum">
              <a:rPr lang="en-GB" smtClean="0">
                <a:cs typeface="Arial" pitchFamily="34" charset="0"/>
              </a:rPr>
              <a:pPr defTabSz="957862"/>
              <a:t>42</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6556679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smtClean="0"/>
              <a:t>CS1010 Programming Methodology Week 11</a:t>
            </a:r>
            <a:endParaRPr lang="en-US" dirty="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p:spPr>
        <p:txBody>
          <a:bodyPr/>
          <a:lstStyle/>
          <a:p>
            <a:pPr marL="228953" indent="-228953" eaLnBrk="1" hangingPunct="1"/>
            <a:endParaRPr lang="en-US" smtClean="0"/>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2472779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smtClean="0"/>
              <a:t>CS1010 Programming Methodology Week 11</a:t>
            </a:r>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91042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w="9525"/>
        </p:spPr>
        <p:txBody>
          <a:bodyPr/>
          <a:lstStyle/>
          <a:p>
            <a:pPr defTabSz="930402">
              <a:defRPr/>
            </a:pPr>
            <a:endParaRPr lang="en-US" baseline="0" dirty="0" smtClean="0">
              <a:cs typeface="Arial" pitchFamily="34" charset="0"/>
            </a:endParaRPr>
          </a:p>
          <a:p>
            <a:pPr marL="227755" indent="-227755"/>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4997" name="Slide Number Placeholder 4"/>
          <p:cNvSpPr>
            <a:spLocks noGrp="1"/>
          </p:cNvSpPr>
          <p:nvPr>
            <p:ph type="sldNum" sz="quarter" idx="5"/>
          </p:nvPr>
        </p:nvSpPr>
        <p:spPr>
          <a:noFill/>
        </p:spPr>
        <p:txBody>
          <a:bodyPr/>
          <a:lstStyle/>
          <a:p>
            <a:pPr defTabSz="957862"/>
            <a:fld id="{DE892F6C-4CBD-46DB-A8B8-D9A53A3DD656}" type="slidenum">
              <a:rPr lang="en-GB" smtClean="0">
                <a:cs typeface="Arial" pitchFamily="34" charset="0"/>
              </a:rPr>
              <a:pPr defTabSz="957862"/>
              <a:t>5</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402124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w="9525"/>
        </p:spPr>
        <p:txBody>
          <a:bodyPr/>
          <a:lstStyle/>
          <a:p>
            <a:pPr defTabSz="930402">
              <a:defRPr/>
            </a:pPr>
            <a:r>
              <a:rPr lang="en-US" baseline="0" dirty="0" smtClean="0"/>
              <a:t>Garfield dreams recursively.</a:t>
            </a:r>
            <a:endParaRPr lang="en-US" dirty="0" smtClean="0"/>
          </a:p>
          <a:p>
            <a:pPr marL="692956" lvl="1" indent="-227755" defTabSz="930402">
              <a:buFont typeface="Calibri" pitchFamily="34" charset="0"/>
              <a:buAutoNum type="arabicPeriod"/>
              <a:defRPr/>
            </a:pPr>
            <a:endParaRPr lang="en-US" baseline="0" dirty="0" smtClean="0">
              <a:cs typeface="Arial" pitchFamily="34" charset="0"/>
            </a:endParaRPr>
          </a:p>
          <a:p>
            <a:pPr marL="227755" indent="-227755"/>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4997" name="Slide Number Placeholder 4"/>
          <p:cNvSpPr>
            <a:spLocks noGrp="1"/>
          </p:cNvSpPr>
          <p:nvPr>
            <p:ph type="sldNum" sz="quarter" idx="5"/>
          </p:nvPr>
        </p:nvSpPr>
        <p:spPr>
          <a:noFill/>
        </p:spPr>
        <p:txBody>
          <a:bodyPr/>
          <a:lstStyle/>
          <a:p>
            <a:pPr defTabSz="957862"/>
            <a:fld id="{DE892F6C-4CBD-46DB-A8B8-D9A53A3DD656}" type="slidenum">
              <a:rPr lang="en-GB" smtClean="0">
                <a:cs typeface="Arial" pitchFamily="34" charset="0"/>
              </a:rPr>
              <a:pPr defTabSz="957862"/>
              <a:t>6</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20957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pPr marL="232601" indent="-232601">
              <a:buFont typeface="+mj-lt"/>
              <a:buAutoNum type="arabicPeriod"/>
            </a:pPr>
            <a:r>
              <a:rPr lang="en-SG" dirty="0" smtClean="0">
                <a:cs typeface="Arial" pitchFamily="34" charset="0"/>
              </a:rPr>
              <a:t>Recursion is not a new syntax, it is a new thinking</a:t>
            </a:r>
          </a:p>
          <a:p>
            <a:pPr marL="232601" indent="-232601">
              <a:buFont typeface="+mj-lt"/>
              <a:buAutoNum type="arabicPeriod"/>
            </a:pPr>
            <a:r>
              <a:rPr lang="en-SG" dirty="0" smtClean="0">
                <a:cs typeface="Arial" pitchFamily="34" charset="0"/>
              </a:rPr>
              <a:t>Reference</a:t>
            </a:r>
            <a:r>
              <a:rPr lang="en-SG" baseline="0" dirty="0" smtClean="0">
                <a:cs typeface="Arial" pitchFamily="34" charset="0"/>
              </a:rPr>
              <a:t> of quote: </a:t>
            </a:r>
            <a:r>
              <a:rPr lang="en-US" dirty="0" smtClean="0"/>
              <a:t>Graham, Ronald; Donald Knuth, Oren </a:t>
            </a:r>
            <a:r>
              <a:rPr lang="en-US" dirty="0" err="1" smtClean="0"/>
              <a:t>Patashnik</a:t>
            </a:r>
            <a:r>
              <a:rPr lang="en-US" dirty="0" smtClean="0"/>
              <a:t> (1990). </a:t>
            </a:r>
            <a:r>
              <a:rPr lang="en-US" i="1" dirty="0" smtClean="0"/>
              <a:t>Concrete Mathematics</a:t>
            </a:r>
            <a:r>
              <a:rPr lang="en-US" dirty="0" smtClean="0"/>
              <a:t>. Chapter 1: recurrence Problems. http://www-cs-faculty.stanford.edu/~knuth/gkp.html</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7</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331701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8</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1841522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pPr marL="232601" indent="-232601"/>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 Week 11</a:t>
            </a:r>
            <a:endParaRPr lang="en-US"/>
          </a:p>
        </p:txBody>
      </p:sp>
      <p:sp>
        <p:nvSpPr>
          <p:cNvPr id="88069" name="Slide Number Placeholder 4"/>
          <p:cNvSpPr>
            <a:spLocks noGrp="1"/>
          </p:cNvSpPr>
          <p:nvPr>
            <p:ph type="sldNum" sz="quarter" idx="5"/>
          </p:nvPr>
        </p:nvSpPr>
        <p:spPr>
          <a:noFill/>
        </p:spPr>
        <p:txBody>
          <a:bodyPr/>
          <a:lstStyle/>
          <a:p>
            <a:pPr defTabSz="957862"/>
            <a:fld id="{4C12A8F9-75F3-4303-943E-2200654E99F6}" type="slidenum">
              <a:rPr lang="en-GB" smtClean="0">
                <a:cs typeface="Arial" pitchFamily="34" charset="0"/>
              </a:rPr>
              <a:pPr defTabSz="957862"/>
              <a:t>9</a:t>
            </a:fld>
            <a:endParaRPr lang="en-GB" smtClean="0">
              <a:cs typeface="Arial" pitchFamily="34" charset="0"/>
            </a:endParaRPr>
          </a:p>
        </p:txBody>
      </p:sp>
      <p:sp>
        <p:nvSpPr>
          <p:cNvPr id="3" name="Footer Placeholder 2"/>
          <p:cNvSpPr>
            <a:spLocks noGrp="1"/>
          </p:cNvSpPr>
          <p:nvPr>
            <p:ph type="ftr" sz="quarter" idx="10"/>
          </p:nvPr>
        </p:nvSpPr>
        <p:spPr/>
        <p:txBody>
          <a:bodyPr/>
          <a:lstStyle/>
          <a:p>
            <a:pPr>
              <a:defRPr/>
            </a:pPr>
            <a:r>
              <a:rPr lang="en-US" smtClean="0"/>
              <a:t>Printed by Samuel Lim Yi Jie</a:t>
            </a:r>
            <a:endParaRPr lang="en-GB"/>
          </a:p>
        </p:txBody>
      </p:sp>
    </p:spTree>
    <p:extLst>
      <p:ext uri="{BB962C8B-B14F-4D97-AF65-F5344CB8AC3E}">
        <p14:creationId xmlns:p14="http://schemas.microsoft.com/office/powerpoint/2010/main" val="388083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extLst>
      <p:ext uri="{BB962C8B-B14F-4D97-AF65-F5344CB8AC3E}">
        <p14:creationId xmlns:p14="http://schemas.microsoft.com/office/powerpoint/2010/main" val="217042819"/>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3"/>
          </p:nvPr>
        </p:nvSpPr>
        <p:spPr>
          <a:xfrm>
            <a:off x="457200" y="6459379"/>
            <a:ext cx="2212465" cy="246221"/>
          </a:xfrm>
          <a:prstGeom prst="rect">
            <a:avLst/>
          </a:prstGeom>
          <a:noFill/>
        </p:spPr>
        <p:txBody>
          <a:bodyPr wrap="square">
            <a:spAutoFit/>
          </a:bodyPr>
          <a:lstStyle/>
          <a:p>
            <a:endParaRPr lang="en-US" sz="1000" dirty="0" smtClean="0"/>
          </a:p>
        </p:txBody>
      </p:sp>
      <p:sp>
        <p:nvSpPr>
          <p:cNvPr id="8" name="Slide Number Placeholder 7"/>
          <p:cNvSpPr>
            <a:spLocks noGrp="1"/>
          </p:cNvSpPr>
          <p:nvPr>
            <p:ph type="sldNum" sz="quarter" idx="4"/>
          </p:nvPr>
        </p:nvSpPr>
        <p:spPr>
          <a:xfrm>
            <a:off x="7779180" y="6459379"/>
            <a:ext cx="923651" cy="246221"/>
          </a:xfrm>
          <a:prstGeom prst="rect">
            <a:avLst/>
          </a:prstGeom>
          <a:noFill/>
        </p:spPr>
        <p:txBody>
          <a:bodyPr wrap="square">
            <a:spAutoFit/>
          </a:bodyPr>
          <a:lstStyle>
            <a:lvl1pPr>
              <a:defRPr sz="1000" baseline="0"/>
            </a:lvl1pPr>
          </a:lstStyle>
          <a:p>
            <a:pPr>
              <a:defRPr/>
            </a:pPr>
            <a:r>
              <a:rPr lang="en-US" dirty="0" smtClean="0"/>
              <a:t>Week11 - </a:t>
            </a:r>
            <a:fld id="{D744ECD0-9CB4-48EB-9A4D-0BCA2B3D9F75}" type="slidenum">
              <a:rPr lang="en-US" smtClean="0"/>
              <a:pPr>
                <a:defRPr/>
              </a:pPr>
              <a:t>‹#›</a:t>
            </a:fld>
            <a:endParaRPr lang="en-US" dirty="0"/>
          </a:p>
        </p:txBody>
      </p:sp>
    </p:spTree>
    <p:extLst>
      <p:ext uri="{BB962C8B-B14F-4D97-AF65-F5344CB8AC3E}">
        <p14:creationId xmlns:p14="http://schemas.microsoft.com/office/powerpoint/2010/main" val="19791014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6"/>
          <p:cNvSpPr>
            <a:spLocks noGrp="1"/>
          </p:cNvSpPr>
          <p:nvPr>
            <p:ph type="ftr" sz="quarter" idx="3"/>
          </p:nvPr>
        </p:nvSpPr>
        <p:spPr>
          <a:xfrm>
            <a:off x="457200" y="6459379"/>
            <a:ext cx="2212465" cy="246221"/>
          </a:xfrm>
          <a:prstGeom prst="rect">
            <a:avLst/>
          </a:prstGeom>
          <a:noFill/>
        </p:spPr>
        <p:txBody>
          <a:bodyPr wrap="square">
            <a:spAutoFit/>
          </a:bodyPr>
          <a:lstStyle/>
          <a:p>
            <a:endParaRPr lang="en-US" sz="1000" dirty="0" smtClean="0"/>
          </a:p>
        </p:txBody>
      </p:sp>
      <p:sp>
        <p:nvSpPr>
          <p:cNvPr id="7" name="Slide Number Placeholder 7"/>
          <p:cNvSpPr>
            <a:spLocks noGrp="1"/>
          </p:cNvSpPr>
          <p:nvPr>
            <p:ph type="sldNum" sz="quarter" idx="4"/>
          </p:nvPr>
        </p:nvSpPr>
        <p:spPr>
          <a:xfrm>
            <a:off x="7779180" y="6459379"/>
            <a:ext cx="923651" cy="246221"/>
          </a:xfrm>
          <a:prstGeom prst="rect">
            <a:avLst/>
          </a:prstGeom>
          <a:noFill/>
        </p:spPr>
        <p:txBody>
          <a:bodyPr wrap="square">
            <a:spAutoFit/>
          </a:bodyPr>
          <a:lstStyle>
            <a:lvl1pPr>
              <a:defRPr sz="1000" baseline="0"/>
            </a:lvl1pPr>
          </a:lstStyle>
          <a:p>
            <a:pPr>
              <a:defRPr/>
            </a:pPr>
            <a:r>
              <a:rPr lang="en-US" dirty="0" smtClean="0"/>
              <a:t>Week11 - </a:t>
            </a:r>
            <a:fld id="{D744ECD0-9CB4-48EB-9A4D-0BCA2B3D9F75}" type="slidenum">
              <a:rPr lang="en-US" smtClean="0"/>
              <a:pPr>
                <a:defRPr/>
              </a:pPr>
              <a:t>‹#›</a:t>
            </a:fld>
            <a:endParaRPr lang="en-US" dirty="0"/>
          </a:p>
        </p:txBody>
      </p:sp>
    </p:spTree>
    <p:extLst>
      <p:ext uri="{BB962C8B-B14F-4D97-AF65-F5344CB8AC3E}">
        <p14:creationId xmlns:p14="http://schemas.microsoft.com/office/powerpoint/2010/main" val="80678611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Footer Placeholder 6"/>
          <p:cNvSpPr>
            <a:spLocks noGrp="1"/>
          </p:cNvSpPr>
          <p:nvPr>
            <p:ph type="ftr" sz="quarter" idx="3"/>
          </p:nvPr>
        </p:nvSpPr>
        <p:spPr>
          <a:xfrm>
            <a:off x="457200" y="6459379"/>
            <a:ext cx="2212465" cy="246221"/>
          </a:xfrm>
          <a:prstGeom prst="rect">
            <a:avLst/>
          </a:prstGeom>
          <a:noFill/>
        </p:spPr>
        <p:txBody>
          <a:bodyPr wrap="square">
            <a:spAutoFit/>
          </a:bodyPr>
          <a:lstStyle/>
          <a:p>
            <a:endParaRPr lang="en-US" sz="1000" dirty="0" smtClean="0"/>
          </a:p>
        </p:txBody>
      </p:sp>
      <p:sp>
        <p:nvSpPr>
          <p:cNvPr id="18" name="Slide Number Placeholder 7"/>
          <p:cNvSpPr>
            <a:spLocks noGrp="1"/>
          </p:cNvSpPr>
          <p:nvPr>
            <p:ph type="sldNum" sz="quarter" idx="4"/>
          </p:nvPr>
        </p:nvSpPr>
        <p:spPr>
          <a:xfrm>
            <a:off x="7779180" y="6459379"/>
            <a:ext cx="923651" cy="246221"/>
          </a:xfrm>
          <a:prstGeom prst="rect">
            <a:avLst/>
          </a:prstGeom>
          <a:noFill/>
        </p:spPr>
        <p:txBody>
          <a:bodyPr wrap="square">
            <a:spAutoFit/>
          </a:bodyPr>
          <a:lstStyle>
            <a:lvl1pPr>
              <a:defRPr sz="1000" baseline="0"/>
            </a:lvl1pPr>
          </a:lstStyle>
          <a:p>
            <a:pPr>
              <a:defRPr/>
            </a:pPr>
            <a:r>
              <a:rPr lang="en-US" dirty="0" smtClean="0"/>
              <a:t>Week11 - </a:t>
            </a:r>
            <a:fld id="{D744ECD0-9CB4-48EB-9A4D-0BCA2B3D9F75}" type="slidenum">
              <a:rPr lang="en-US" smtClean="0"/>
              <a:pPr>
                <a:defRPr/>
              </a:pPr>
              <a:t>‹#›</a:t>
            </a:fld>
            <a:endParaRPr lang="en-US" dirty="0"/>
          </a:p>
        </p:txBody>
      </p:sp>
    </p:spTree>
    <p:extLst>
      <p:ext uri="{BB962C8B-B14F-4D97-AF65-F5344CB8AC3E}">
        <p14:creationId xmlns:p14="http://schemas.microsoft.com/office/powerpoint/2010/main" val="2443277899"/>
      </p:ext>
    </p:extLst>
  </p:cSld>
  <p:clrMap bg1="lt1" tx1="dk1" bg2="lt2" tx2="dk2" accent1="accent1" accent2="accent2" accent3="accent3" accent4="accent4" accent5="accent5" accent6="accent6" hlink="hlink" folHlink="folHlink"/>
  <p:sldLayoutIdLst>
    <p:sldLayoutId id="2147485677" r:id="rId1"/>
    <p:sldLayoutId id="2147485678" r:id="rId2"/>
    <p:sldLayoutId id="2147485682" r:id="rId3"/>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maths.surrey.ac.uk/hosted-sites/R.Knott/Fibonacci/fibnat.html"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repeatgeek.com/technical/how-to-view-inception-through-co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417744" y="2170093"/>
            <a:ext cx="8153400" cy="1908215"/>
          </a:xfrm>
        </p:spPr>
        <p:txBody>
          <a:bodyPr>
            <a:spAutoFit/>
          </a:bodyPr>
          <a:lstStyle/>
          <a:p>
            <a:pPr algn="ctr" eaLnBrk="1" hangingPunct="1"/>
            <a:r>
              <a:rPr lang="en-GB" sz="3600" b="1" dirty="0">
                <a:solidFill>
                  <a:srgbClr val="C00000"/>
                </a:solidFill>
              </a:rPr>
              <a:t>CS1010: Programming Methodology</a:t>
            </a:r>
            <a:r>
              <a:rPr lang="en-GB" sz="4400" b="1" dirty="0">
                <a:solidFill>
                  <a:srgbClr val="C00000"/>
                </a:solidFill>
              </a:rPr>
              <a:t/>
            </a:r>
            <a:br>
              <a:rPr lang="en-GB" sz="4400" b="1" dirty="0">
                <a:solidFill>
                  <a:srgbClr val="C00000"/>
                </a:solidFill>
              </a:rPr>
            </a:br>
            <a:r>
              <a:rPr lang="en-GB" sz="5400" b="1" dirty="0">
                <a:solidFill>
                  <a:srgbClr val="C00000"/>
                </a:solidFill>
              </a:rPr>
              <a:t/>
            </a:r>
            <a:br>
              <a:rPr lang="en-GB" sz="5400" b="1" dirty="0">
                <a:solidFill>
                  <a:srgbClr val="C00000"/>
                </a:solidFill>
              </a:rPr>
            </a:br>
            <a:r>
              <a:rPr lang="en-GB" sz="2800" b="1" dirty="0">
                <a:solidFill>
                  <a:schemeClr val="bg1"/>
                </a:solidFill>
              </a:rPr>
              <a:t>Lecture </a:t>
            </a:r>
            <a:r>
              <a:rPr lang="en-GB" sz="2800" b="1" dirty="0" smtClean="0">
                <a:solidFill>
                  <a:schemeClr val="bg1"/>
                </a:solidFill>
              </a:rPr>
              <a:t>11</a:t>
            </a:r>
            <a:r>
              <a:rPr lang="en-GB" sz="2800" b="1" dirty="0">
                <a:solidFill>
                  <a:schemeClr val="bg1"/>
                </a:solidFill>
              </a:rPr>
              <a:t>: Recursion</a:t>
            </a:r>
            <a:endParaRPr lang="en-GB" sz="2800" b="1" dirty="0" smtClean="0">
              <a:solidFill>
                <a:srgbClr val="C00000"/>
              </a:solidFill>
            </a:endParaRPr>
          </a:p>
        </p:txBody>
      </p:sp>
      <p:pic>
        <p:nvPicPr>
          <p:cNvPr id="4" name="Picture 2" descr="C:\modules\CG1101\admin\CoBrand-DepOfComputerScien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5334000"/>
            <a:ext cx="3657600" cy="833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Demo #1: Factorial (2/3)</a:t>
            </a:r>
            <a:endParaRPr lang="en-US" dirty="0"/>
          </a:p>
        </p:txBody>
      </p:sp>
      <p:sp>
        <p:nvSpPr>
          <p:cNvPr id="13" name="TextBox 12"/>
          <p:cNvSpPr txBox="1"/>
          <p:nvPr/>
        </p:nvSpPr>
        <p:spPr>
          <a:xfrm>
            <a:off x="6211388" y="1382486"/>
            <a:ext cx="2277292" cy="1138773"/>
          </a:xfrm>
          <a:prstGeom prst="rect">
            <a:avLst/>
          </a:prstGeom>
          <a:solidFill>
            <a:srgbClr val="FFFF99"/>
          </a:solidFill>
        </p:spPr>
        <p:txBody>
          <a:bodyPr wrap="square" rtlCol="0">
            <a:spAutoFit/>
          </a:bodyPr>
          <a:lstStyle/>
          <a:p>
            <a:r>
              <a:rPr lang="en-US" sz="2000" dirty="0" smtClean="0">
                <a:latin typeface="Calibri" pitchFamily="34" charset="0"/>
                <a:cs typeface="Calibri" pitchFamily="34" charset="0"/>
              </a:rPr>
              <a:t>recurrence relation:</a:t>
            </a:r>
          </a:p>
          <a:p>
            <a:r>
              <a:rPr lang="en-US" sz="2400" dirty="0" smtClean="0">
                <a:solidFill>
                  <a:srgbClr val="0000FF"/>
                </a:solidFill>
                <a:latin typeface="Calibri" pitchFamily="34" charset="0"/>
                <a:cs typeface="Calibri" pitchFamily="34" charset="0"/>
              </a:rPr>
              <a:t>n! = n </a:t>
            </a:r>
            <a:r>
              <a:rPr lang="en-US" sz="2400" dirty="0" smtClean="0">
                <a:solidFill>
                  <a:srgbClr val="0000FF"/>
                </a:solidFill>
                <a:latin typeface="Calibri" pitchFamily="34" charset="0"/>
                <a:cs typeface="Calibri" pitchFamily="34" charset="0"/>
                <a:sym typeface="Symbol"/>
              </a:rPr>
              <a:t> (n – 1)!</a:t>
            </a:r>
          </a:p>
          <a:p>
            <a:r>
              <a:rPr lang="en-US" sz="2400" dirty="0" smtClean="0">
                <a:solidFill>
                  <a:srgbClr val="0000FF"/>
                </a:solidFill>
                <a:latin typeface="Calibri" pitchFamily="34" charset="0"/>
                <a:cs typeface="Calibri" pitchFamily="34" charset="0"/>
                <a:sym typeface="Symbol"/>
              </a:rPr>
              <a:t>0! = 1</a:t>
            </a:r>
            <a:endParaRPr lang="en-SG" sz="2400" dirty="0">
              <a:solidFill>
                <a:srgbClr val="0000FF"/>
              </a:solidFill>
              <a:latin typeface="Calibri" pitchFamily="34" charset="0"/>
              <a:cs typeface="Calibri" pitchFamily="34" charset="0"/>
            </a:endParaRPr>
          </a:p>
        </p:txBody>
      </p:sp>
      <p:sp>
        <p:nvSpPr>
          <p:cNvPr id="14" name="TextBox 13"/>
          <p:cNvSpPr txBox="1"/>
          <p:nvPr/>
        </p:nvSpPr>
        <p:spPr>
          <a:xfrm>
            <a:off x="542542" y="2135777"/>
            <a:ext cx="4071987" cy="461665"/>
          </a:xfrm>
          <a:prstGeom prst="rect">
            <a:avLst/>
          </a:prstGeom>
          <a:noFill/>
        </p:spPr>
        <p:txBody>
          <a:bodyPr wrap="square" rtlCol="0">
            <a:spAutoFit/>
          </a:bodyPr>
          <a:lstStyle/>
          <a:p>
            <a:r>
              <a:rPr lang="en-US" sz="2400" dirty="0" smtClean="0"/>
              <a:t>Doing it in a recursive way?</a:t>
            </a:r>
            <a:endParaRPr lang="en-SG" sz="2400" dirty="0"/>
          </a:p>
        </p:txBody>
      </p:sp>
      <p:sp>
        <p:nvSpPr>
          <p:cNvPr id="15" name="TextBox 14"/>
          <p:cNvSpPr txBox="1"/>
          <p:nvPr/>
        </p:nvSpPr>
        <p:spPr>
          <a:xfrm>
            <a:off x="841247" y="2825496"/>
            <a:ext cx="4581357" cy="2308324"/>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b="1" dirty="0" smtClean="0">
                <a:solidFill>
                  <a:srgbClr val="800000"/>
                </a:solidFill>
                <a:latin typeface="Courier New" pitchFamily="49" charset="0"/>
                <a:cs typeface="Courier New" pitchFamily="49" charset="0"/>
              </a:rPr>
              <a:t>// Pre-</a:t>
            </a:r>
            <a:r>
              <a:rPr lang="en-US" b="1" dirty="0" err="1" smtClean="0">
                <a:solidFill>
                  <a:srgbClr val="800000"/>
                </a:solidFill>
                <a:latin typeface="Courier New" pitchFamily="49" charset="0"/>
                <a:cs typeface="Courier New" pitchFamily="49" charset="0"/>
              </a:rPr>
              <a:t>cond</a:t>
            </a:r>
            <a:r>
              <a:rPr lang="en-US"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factorial(</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n)</a:t>
            </a:r>
          </a:p>
          <a:p>
            <a:pPr>
              <a:tabLst>
                <a:tab pos="268288" algn="l"/>
                <a:tab pos="536575" algn="l"/>
                <a:tab pos="804863" algn="l"/>
              </a:tabLst>
            </a:pP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if</a:t>
            </a:r>
            <a:r>
              <a:rPr lang="en-US" b="1" dirty="0" smtClean="0">
                <a:latin typeface="Courier New" pitchFamily="49" charset="0"/>
                <a:cs typeface="Courier New" pitchFamily="49" charset="0"/>
              </a:rPr>
              <a:t> (n ==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base case</a:t>
            </a:r>
            <a:endParaRPr lang="en-US" b="1" dirty="0" smtClean="0">
              <a:latin typeface="Courier New" pitchFamily="49" charset="0"/>
              <a:cs typeface="Courier New" pitchFamily="49" charset="0"/>
            </a:endParaRPr>
          </a:p>
          <a:p>
            <a:pPr>
              <a:tabLst>
                <a:tab pos="268288" algn="l"/>
                <a:tab pos="536575" algn="l"/>
                <a:tab pos="804863" algn="l"/>
              </a:tabLst>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else</a:t>
            </a:r>
          </a:p>
          <a:p>
            <a:pPr>
              <a:tabLst>
                <a:tab pos="268288" algn="l"/>
                <a:tab pos="536575" algn="l"/>
                <a:tab pos="804863" algn="l"/>
              </a:tabLst>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n * factorial(n-</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latin typeface="Courier New" pitchFamily="49" charset="0"/>
                <a:cs typeface="Courier New" pitchFamily="49" charset="0"/>
              </a:rPr>
              <a:t>}</a:t>
            </a:r>
          </a:p>
        </p:txBody>
      </p:sp>
      <p:sp>
        <p:nvSpPr>
          <p:cNvPr id="20" name="TextBox 19"/>
          <p:cNvSpPr txBox="1"/>
          <p:nvPr/>
        </p:nvSpPr>
        <p:spPr>
          <a:xfrm>
            <a:off x="924473" y="5318760"/>
            <a:ext cx="7241339" cy="923330"/>
          </a:xfrm>
          <a:prstGeom prst="rect">
            <a:avLst/>
          </a:prstGeom>
          <a:noFill/>
          <a:ln>
            <a:solidFill>
              <a:schemeClr val="tx1">
                <a:lumMod val="50000"/>
                <a:lumOff val="50000"/>
              </a:schemeClr>
            </a:solidFill>
          </a:ln>
        </p:spPr>
        <p:txBody>
          <a:bodyPr wrap="square" rtlCol="0">
            <a:spAutoFit/>
          </a:bodyPr>
          <a:lstStyle/>
          <a:p>
            <a:r>
              <a:rPr lang="en-US" i="1" dirty="0" smtClean="0"/>
              <a:t>Side note: all the three versions work only for n &lt; 13, due to the range of values permissible by data type </a:t>
            </a:r>
            <a:r>
              <a:rPr lang="en-US" i="1" dirty="0" smtClean="0">
                <a:solidFill>
                  <a:srgbClr val="0000FF"/>
                </a:solidFill>
              </a:rPr>
              <a:t>int</a:t>
            </a:r>
            <a:r>
              <a:rPr lang="en-US" i="1" dirty="0" smtClean="0"/>
              <a:t>. This is the limitation of the data type, not a limitation of the problem-solving model.</a:t>
            </a:r>
            <a:endParaRPr lang="en-SG" i="1" dirty="0"/>
          </a:p>
        </p:txBody>
      </p:sp>
      <p:sp>
        <p:nvSpPr>
          <p:cNvPr id="11" name="TextBox 10"/>
          <p:cNvSpPr txBox="1"/>
          <p:nvPr/>
        </p:nvSpPr>
        <p:spPr>
          <a:xfrm>
            <a:off x="566057" y="1432560"/>
            <a:ext cx="5301343" cy="461665"/>
          </a:xfrm>
          <a:prstGeom prst="rect">
            <a:avLst/>
          </a:prstGeom>
          <a:ln w="12700"/>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i="1" dirty="0"/>
              <a:t>n</a:t>
            </a:r>
            <a:r>
              <a:rPr lang="en-US" sz="2400" dirty="0"/>
              <a:t>! = </a:t>
            </a:r>
            <a:r>
              <a:rPr lang="en-US" sz="2400" i="1" dirty="0"/>
              <a:t>n</a:t>
            </a:r>
            <a:r>
              <a:rPr lang="en-US" sz="2400" dirty="0"/>
              <a:t> </a:t>
            </a:r>
            <a:r>
              <a:rPr lang="en-US" sz="2400" dirty="0">
                <a:sym typeface="Symbol"/>
              </a:rPr>
              <a:t> (</a:t>
            </a:r>
            <a:r>
              <a:rPr lang="en-US" sz="2400" i="1" dirty="0">
                <a:sym typeface="Symbol"/>
              </a:rPr>
              <a:t>n</a:t>
            </a:r>
            <a:r>
              <a:rPr lang="en-US" sz="2400" dirty="0">
                <a:sym typeface="Symbol"/>
              </a:rPr>
              <a:t> – 1)  (</a:t>
            </a:r>
            <a:r>
              <a:rPr lang="en-US" sz="2400" i="1" dirty="0">
                <a:sym typeface="Symbol"/>
              </a:rPr>
              <a:t>n</a:t>
            </a:r>
            <a:r>
              <a:rPr lang="en-US" sz="2400" dirty="0">
                <a:sym typeface="Symbol"/>
              </a:rPr>
              <a:t> – 2)  …  2  1</a:t>
            </a:r>
            <a:r>
              <a:rPr lang="en-US" sz="2400" dirty="0"/>
              <a:t>  </a:t>
            </a:r>
            <a:endParaRPr lang="en-SG" sz="2400" dirty="0"/>
          </a:p>
        </p:txBody>
      </p:sp>
      <p:sp>
        <p:nvSpPr>
          <p:cNvPr id="18" name="TextBox 17"/>
          <p:cNvSpPr txBox="1"/>
          <p:nvPr/>
        </p:nvSpPr>
        <p:spPr>
          <a:xfrm>
            <a:off x="5808157" y="3317938"/>
            <a:ext cx="2795516" cy="1323439"/>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sz="2000" dirty="0"/>
              <a:t>No loop </a:t>
            </a:r>
            <a:r>
              <a:rPr lang="en-US" sz="2000" dirty="0" smtClean="0"/>
              <a:t>structure at </a:t>
            </a:r>
            <a:r>
              <a:rPr lang="en-US" sz="2000" dirty="0"/>
              <a:t>all!</a:t>
            </a:r>
          </a:p>
          <a:p>
            <a:r>
              <a:rPr lang="en-US" sz="2000" dirty="0"/>
              <a:t>But </a:t>
            </a:r>
            <a:r>
              <a:rPr lang="en-US" sz="2000" dirty="0" smtClean="0"/>
              <a:t>calling function </a:t>
            </a:r>
            <a:r>
              <a:rPr lang="en-US" sz="2000" dirty="0"/>
              <a:t>itself (recursively)  brings out repetition.</a:t>
            </a:r>
            <a:endParaRPr lang="en-SG"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20" grpId="1"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smtClean="0"/>
              <a:t>Demo #1: Factorial (3/3)</a:t>
            </a:r>
            <a:endParaRPr lang="en-US" dirty="0"/>
          </a:p>
        </p:txBody>
      </p:sp>
      <p:sp>
        <p:nvSpPr>
          <p:cNvPr id="16" name="TextBox 15"/>
          <p:cNvSpPr txBox="1"/>
          <p:nvPr/>
        </p:nvSpPr>
        <p:spPr>
          <a:xfrm>
            <a:off x="344423" y="2197903"/>
            <a:ext cx="1473491" cy="461665"/>
          </a:xfrm>
          <a:prstGeom prst="rect">
            <a:avLst/>
          </a:prstGeom>
          <a:noFill/>
        </p:spPr>
        <p:txBody>
          <a:bodyPr wrap="square" rtlCol="0">
            <a:spAutoFit/>
          </a:bodyPr>
          <a:lstStyle/>
          <a:p>
            <a:r>
              <a:rPr lang="en-US" sz="2400" dirty="0" smtClean="0">
                <a:solidFill>
                  <a:srgbClr val="0000FF"/>
                </a:solidFill>
              </a:rPr>
              <a:t>Winding:</a:t>
            </a:r>
            <a:endParaRPr lang="en-SG" sz="2400" dirty="0">
              <a:solidFill>
                <a:srgbClr val="0000FF"/>
              </a:solidFill>
            </a:endParaRPr>
          </a:p>
        </p:txBody>
      </p:sp>
      <p:sp>
        <p:nvSpPr>
          <p:cNvPr id="17" name="TextBox 16"/>
          <p:cNvSpPr txBox="1"/>
          <p:nvPr/>
        </p:nvSpPr>
        <p:spPr>
          <a:xfrm>
            <a:off x="665163" y="2640363"/>
            <a:ext cx="3743551" cy="143033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600"/>
              </a:spcAft>
              <a:tabLst>
                <a:tab pos="358775" algn="l"/>
                <a:tab pos="719138" algn="l"/>
                <a:tab pos="1077913" algn="l"/>
                <a:tab pos="1436688" algn="l"/>
              </a:tabLst>
              <a:defRPr/>
            </a:pPr>
            <a:r>
              <a:rPr lang="en-US" dirty="0" smtClean="0">
                <a:solidFill>
                  <a:srgbClr val="0000FF"/>
                </a:solidFill>
                <a:latin typeface="Calibri" pitchFamily="34" charset="0"/>
              </a:rPr>
              <a:t>f(3</a:t>
            </a:r>
            <a:r>
              <a:rPr lang="en-US" dirty="0">
                <a:solidFill>
                  <a:srgbClr val="0000FF"/>
                </a:solidFill>
                <a:latin typeface="Calibri" pitchFamily="34" charset="0"/>
              </a:rPr>
              <a:t>)</a:t>
            </a:r>
            <a:r>
              <a:rPr lang="en-US" dirty="0">
                <a:solidFill>
                  <a:schemeClr val="tx1"/>
                </a:solidFill>
                <a:latin typeface="Calibri" pitchFamily="34" charset="0"/>
              </a:rPr>
              <a:t>: Since 3 ≠ 0, call 3 * </a:t>
            </a:r>
            <a:r>
              <a:rPr lang="en-US" dirty="0" smtClean="0">
                <a:solidFill>
                  <a:schemeClr val="tx1"/>
                </a:solidFill>
                <a:latin typeface="Calibri" pitchFamily="34" charset="0"/>
              </a:rPr>
              <a:t>f(2</a:t>
            </a:r>
            <a:r>
              <a:rPr lang="en-US" dirty="0">
                <a:solidFill>
                  <a:schemeClr val="tx1"/>
                </a:solidFill>
                <a:latin typeface="Calibri" pitchFamily="34" charset="0"/>
              </a:rPr>
              <a:t>)</a:t>
            </a:r>
          </a:p>
          <a:p>
            <a:pPr>
              <a:spcAft>
                <a:spcPts val="600"/>
              </a:spcAft>
              <a:tabLst>
                <a:tab pos="358775" algn="l"/>
                <a:tab pos="719138" algn="l"/>
                <a:tab pos="1077913" algn="l"/>
                <a:tab pos="1436688" algn="l"/>
              </a:tabLst>
              <a:defRPr/>
            </a:pPr>
            <a:r>
              <a:rPr lang="en-US" dirty="0">
                <a:solidFill>
                  <a:srgbClr val="0000FF"/>
                </a:solidFill>
                <a:latin typeface="Calibri" pitchFamily="34" charset="0"/>
              </a:rPr>
              <a:t>	</a:t>
            </a:r>
            <a:r>
              <a:rPr lang="en-US" dirty="0" smtClean="0">
                <a:solidFill>
                  <a:srgbClr val="0000FF"/>
                </a:solidFill>
                <a:latin typeface="Calibri" pitchFamily="34" charset="0"/>
              </a:rPr>
              <a:t>f(2</a:t>
            </a:r>
            <a:r>
              <a:rPr lang="en-US" dirty="0">
                <a:solidFill>
                  <a:srgbClr val="0000FF"/>
                </a:solidFill>
                <a:latin typeface="Calibri" pitchFamily="34" charset="0"/>
              </a:rPr>
              <a:t>)</a:t>
            </a:r>
            <a:r>
              <a:rPr lang="en-US" dirty="0">
                <a:solidFill>
                  <a:schemeClr val="tx1"/>
                </a:solidFill>
                <a:latin typeface="Calibri" pitchFamily="34" charset="0"/>
              </a:rPr>
              <a:t>: Since 2 ≠ 0, call 2 * </a:t>
            </a:r>
            <a:r>
              <a:rPr lang="en-US" dirty="0" smtClean="0">
                <a:solidFill>
                  <a:schemeClr val="tx1"/>
                </a:solidFill>
                <a:latin typeface="Calibri" pitchFamily="34" charset="0"/>
              </a:rPr>
              <a:t>f(1</a:t>
            </a:r>
            <a:r>
              <a:rPr lang="en-US" dirty="0">
                <a:solidFill>
                  <a:schemeClr val="tx1"/>
                </a:solidFill>
                <a:latin typeface="Calibri" pitchFamily="34" charset="0"/>
              </a:rPr>
              <a:t>)</a:t>
            </a:r>
          </a:p>
          <a:p>
            <a:pPr>
              <a:spcAft>
                <a:spcPts val="600"/>
              </a:spcAft>
              <a:tabLst>
                <a:tab pos="358775" algn="l"/>
                <a:tab pos="719138" algn="l"/>
                <a:tab pos="1077913" algn="l"/>
                <a:tab pos="1436688" algn="l"/>
              </a:tabLst>
              <a:defRPr/>
            </a:pPr>
            <a:r>
              <a:rPr lang="en-US" dirty="0">
                <a:solidFill>
                  <a:srgbClr val="0000FF"/>
                </a:solidFill>
                <a:latin typeface="Calibri" pitchFamily="34" charset="0"/>
              </a:rPr>
              <a:t>		</a:t>
            </a:r>
            <a:r>
              <a:rPr lang="en-US" dirty="0" smtClean="0">
                <a:solidFill>
                  <a:srgbClr val="0000FF"/>
                </a:solidFill>
                <a:latin typeface="Calibri" pitchFamily="34" charset="0"/>
              </a:rPr>
              <a:t>f(1</a:t>
            </a:r>
            <a:r>
              <a:rPr lang="en-US" dirty="0">
                <a:solidFill>
                  <a:srgbClr val="0000FF"/>
                </a:solidFill>
                <a:latin typeface="Calibri" pitchFamily="34" charset="0"/>
              </a:rPr>
              <a:t>)</a:t>
            </a:r>
            <a:r>
              <a:rPr lang="en-US" dirty="0">
                <a:solidFill>
                  <a:schemeClr val="tx1"/>
                </a:solidFill>
                <a:latin typeface="Calibri" pitchFamily="34" charset="0"/>
              </a:rPr>
              <a:t>: Since 1 ≠ 0, call 1 * </a:t>
            </a:r>
            <a:r>
              <a:rPr lang="en-US" dirty="0" smtClean="0">
                <a:solidFill>
                  <a:schemeClr val="tx1"/>
                </a:solidFill>
                <a:latin typeface="Calibri" pitchFamily="34" charset="0"/>
              </a:rPr>
              <a:t>f(0</a:t>
            </a:r>
            <a:r>
              <a:rPr lang="en-US" dirty="0">
                <a:solidFill>
                  <a:schemeClr val="tx1"/>
                </a:solidFill>
                <a:latin typeface="Calibri" pitchFamily="34" charset="0"/>
              </a:rPr>
              <a:t>)</a:t>
            </a:r>
          </a:p>
          <a:p>
            <a:pPr>
              <a:spcAft>
                <a:spcPts val="600"/>
              </a:spcAft>
              <a:tabLst>
                <a:tab pos="358775" algn="l"/>
                <a:tab pos="719138" algn="l"/>
                <a:tab pos="1077913" algn="l"/>
                <a:tab pos="1436688" algn="l"/>
              </a:tabLst>
              <a:defRPr/>
            </a:pPr>
            <a:r>
              <a:rPr lang="en-US" dirty="0">
                <a:solidFill>
                  <a:srgbClr val="0000FF"/>
                </a:solidFill>
                <a:latin typeface="Calibri" pitchFamily="34" charset="0"/>
              </a:rPr>
              <a:t>			</a:t>
            </a:r>
            <a:r>
              <a:rPr lang="en-US" dirty="0" smtClean="0">
                <a:solidFill>
                  <a:srgbClr val="0000FF"/>
                </a:solidFill>
                <a:latin typeface="Calibri" pitchFamily="34" charset="0"/>
              </a:rPr>
              <a:t>f(0)</a:t>
            </a:r>
            <a:r>
              <a:rPr lang="en-US" dirty="0" smtClean="0">
                <a:solidFill>
                  <a:schemeClr val="tx1"/>
                </a:solidFill>
                <a:latin typeface="Calibri" pitchFamily="34" charset="0"/>
              </a:rPr>
              <a:t>: Since 0 == 0, …</a:t>
            </a:r>
            <a:endParaRPr lang="en-US" dirty="0">
              <a:solidFill>
                <a:schemeClr val="tx1"/>
              </a:solidFill>
              <a:latin typeface="Calibri" pitchFamily="34" charset="0"/>
            </a:endParaRPr>
          </a:p>
        </p:txBody>
      </p:sp>
      <p:sp>
        <p:nvSpPr>
          <p:cNvPr id="18" name="TextBox 17"/>
          <p:cNvSpPr txBox="1"/>
          <p:nvPr/>
        </p:nvSpPr>
        <p:spPr>
          <a:xfrm>
            <a:off x="5572456" y="1219172"/>
            <a:ext cx="2916000" cy="1384995"/>
          </a:xfrm>
          <a:prstGeom prst="rect">
            <a:avLst/>
          </a:prstGeom>
          <a:solidFill>
            <a:srgbClr val="CCECFF"/>
          </a:solidFill>
          <a:ln w="9525">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f(</a:t>
            </a: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n) {</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if</a:t>
            </a:r>
            <a:r>
              <a:rPr lang="en-US" sz="1400" b="1" dirty="0" smtClean="0">
                <a:latin typeface="Courier New" pitchFamily="49" charset="0"/>
                <a:cs typeface="Courier New" pitchFamily="49" charset="0"/>
              </a:rPr>
              <a:t> (n == </a:t>
            </a:r>
            <a:r>
              <a:rPr lang="en-US" sz="1400" b="1" dirty="0" smtClean="0">
                <a:solidFill>
                  <a:srgbClr val="006600"/>
                </a:solidFill>
                <a:latin typeface="Courier New" pitchFamily="49" charset="0"/>
                <a:cs typeface="Courier New" pitchFamily="49" charset="0"/>
              </a:rPr>
              <a:t>0</a:t>
            </a:r>
            <a:r>
              <a:rPr lang="en-US" sz="1400" b="1" dirty="0" smtClean="0">
                <a:latin typeface="Courier New" pitchFamily="49" charset="0"/>
                <a:cs typeface="Courier New" pitchFamily="49" charset="0"/>
              </a:rPr>
              <a:t>) </a:t>
            </a:r>
            <a:r>
              <a:rPr lang="en-US" sz="1400" b="1" dirty="0" smtClean="0">
                <a:solidFill>
                  <a:srgbClr val="800000"/>
                </a:solidFill>
                <a:latin typeface="Courier New" pitchFamily="49" charset="0"/>
                <a:cs typeface="Courier New" pitchFamily="49" charset="0"/>
              </a:rPr>
              <a:t>//</a:t>
            </a:r>
            <a:r>
              <a:rPr lang="en-US" sz="1400" b="1" dirty="0" smtClean="0">
                <a:latin typeface="Courier New" pitchFamily="49" charset="0"/>
                <a:cs typeface="Courier New" pitchFamily="49" charset="0"/>
              </a:rPr>
              <a:t> </a:t>
            </a:r>
            <a:r>
              <a:rPr lang="en-US" sz="1400" b="1" dirty="0">
                <a:solidFill>
                  <a:srgbClr val="800000"/>
                </a:solidFill>
                <a:latin typeface="Courier New" pitchFamily="49" charset="0"/>
                <a:cs typeface="Courier New" pitchFamily="49" charset="0"/>
              </a:rPr>
              <a:t>base</a:t>
            </a:r>
            <a:r>
              <a:rPr lang="en-US" sz="1400" b="1" dirty="0" smtClean="0">
                <a:latin typeface="Courier New" pitchFamily="49" charset="0"/>
                <a:cs typeface="Courier New" pitchFamily="49" charset="0"/>
              </a:rPr>
              <a:t> </a:t>
            </a:r>
            <a:r>
              <a:rPr lang="en-US" sz="1400" b="1" dirty="0">
                <a:solidFill>
                  <a:srgbClr val="800000"/>
                </a:solidFill>
                <a:latin typeface="Courier New" pitchFamily="49" charset="0"/>
                <a:cs typeface="Courier New" pitchFamily="49" charset="0"/>
              </a:rPr>
              <a:t>case</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else</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n * f(n-</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latin typeface="Courier New" pitchFamily="49" charset="0"/>
                <a:cs typeface="Courier New" pitchFamily="49" charset="0"/>
              </a:rPr>
              <a:t>}</a:t>
            </a:r>
          </a:p>
        </p:txBody>
      </p:sp>
      <p:sp>
        <p:nvSpPr>
          <p:cNvPr id="22" name="TextBox 21"/>
          <p:cNvSpPr txBox="1"/>
          <p:nvPr/>
        </p:nvSpPr>
        <p:spPr>
          <a:xfrm>
            <a:off x="344423" y="4168217"/>
            <a:ext cx="1898034" cy="461665"/>
          </a:xfrm>
          <a:prstGeom prst="rect">
            <a:avLst/>
          </a:prstGeom>
          <a:noFill/>
        </p:spPr>
        <p:txBody>
          <a:bodyPr wrap="square" rtlCol="0">
            <a:spAutoFit/>
          </a:bodyPr>
          <a:lstStyle/>
          <a:p>
            <a:r>
              <a:rPr lang="en-US" sz="2400" dirty="0" smtClean="0">
                <a:solidFill>
                  <a:srgbClr val="0000FF"/>
                </a:solidFill>
              </a:rPr>
              <a:t>Unwinding:</a:t>
            </a:r>
            <a:endParaRPr lang="en-SG" sz="2400" dirty="0">
              <a:solidFill>
                <a:srgbClr val="0000FF"/>
              </a:solidFill>
            </a:endParaRPr>
          </a:p>
        </p:txBody>
      </p:sp>
      <p:sp>
        <p:nvSpPr>
          <p:cNvPr id="23" name="TextBox 22"/>
          <p:cNvSpPr txBox="1"/>
          <p:nvPr/>
        </p:nvSpPr>
        <p:spPr>
          <a:xfrm>
            <a:off x="665164" y="4611359"/>
            <a:ext cx="3732666" cy="14303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600"/>
              </a:spcAft>
              <a:tabLst>
                <a:tab pos="358775" algn="l"/>
                <a:tab pos="719138" algn="l"/>
                <a:tab pos="1077913" algn="l"/>
                <a:tab pos="1436688" algn="l"/>
              </a:tabLst>
              <a:defRPr/>
            </a:pPr>
            <a:r>
              <a:rPr lang="en-US" dirty="0">
                <a:solidFill>
                  <a:srgbClr val="006600"/>
                </a:solidFill>
                <a:latin typeface="Calibri" pitchFamily="34" charset="0"/>
              </a:rPr>
              <a:t>			</a:t>
            </a:r>
            <a:r>
              <a:rPr lang="en-US" dirty="0" smtClean="0">
                <a:solidFill>
                  <a:srgbClr val="006600"/>
                </a:solidFill>
                <a:latin typeface="Calibri" pitchFamily="34" charset="0"/>
              </a:rPr>
              <a:t>f(0</a:t>
            </a:r>
            <a:r>
              <a:rPr lang="en-US" dirty="0">
                <a:solidFill>
                  <a:srgbClr val="006600"/>
                </a:solidFill>
                <a:latin typeface="Calibri" pitchFamily="34" charset="0"/>
              </a:rPr>
              <a:t>)</a:t>
            </a:r>
            <a:r>
              <a:rPr lang="en-US" dirty="0">
                <a:solidFill>
                  <a:schemeClr val="tx1"/>
                </a:solidFill>
                <a:latin typeface="Calibri" pitchFamily="34" charset="0"/>
              </a:rPr>
              <a:t>: </a:t>
            </a:r>
            <a:r>
              <a:rPr lang="en-US" dirty="0" smtClean="0">
                <a:solidFill>
                  <a:schemeClr val="tx1"/>
                </a:solidFill>
                <a:latin typeface="Calibri" pitchFamily="34" charset="0"/>
              </a:rPr>
              <a:t>Return </a:t>
            </a:r>
            <a:r>
              <a:rPr lang="en-US" b="1" dirty="0">
                <a:solidFill>
                  <a:srgbClr val="CC0000"/>
                </a:solidFill>
                <a:latin typeface="Helvetica" pitchFamily="34" charset="0"/>
                <a:cs typeface="Arial" charset="0"/>
              </a:rPr>
              <a:t>1</a:t>
            </a:r>
          </a:p>
          <a:p>
            <a:pPr>
              <a:spcAft>
                <a:spcPts val="600"/>
              </a:spcAft>
              <a:tabLst>
                <a:tab pos="358775" algn="l"/>
                <a:tab pos="719138" algn="l"/>
                <a:tab pos="1077913" algn="l"/>
                <a:tab pos="1436688" algn="l"/>
              </a:tabLst>
              <a:defRPr/>
            </a:pPr>
            <a:r>
              <a:rPr lang="en-US" dirty="0">
                <a:solidFill>
                  <a:srgbClr val="006600"/>
                </a:solidFill>
                <a:latin typeface="Calibri" pitchFamily="34" charset="0"/>
              </a:rPr>
              <a:t>		</a:t>
            </a:r>
            <a:r>
              <a:rPr lang="en-US" dirty="0" smtClean="0">
                <a:solidFill>
                  <a:srgbClr val="006600"/>
                </a:solidFill>
                <a:latin typeface="Calibri" pitchFamily="34" charset="0"/>
              </a:rPr>
              <a:t>f(1</a:t>
            </a:r>
            <a:r>
              <a:rPr lang="en-US" dirty="0">
                <a:solidFill>
                  <a:srgbClr val="006600"/>
                </a:solidFill>
                <a:latin typeface="Calibri" pitchFamily="34" charset="0"/>
              </a:rPr>
              <a:t>)</a:t>
            </a:r>
            <a:r>
              <a:rPr lang="en-US" dirty="0">
                <a:solidFill>
                  <a:schemeClr val="tx1"/>
                </a:solidFill>
                <a:latin typeface="Calibri" pitchFamily="34" charset="0"/>
              </a:rPr>
              <a:t>: Return 1 * </a:t>
            </a:r>
            <a:r>
              <a:rPr lang="en-US" dirty="0" smtClean="0">
                <a:solidFill>
                  <a:schemeClr val="tx1"/>
                </a:solidFill>
                <a:latin typeface="Calibri" pitchFamily="34" charset="0"/>
              </a:rPr>
              <a:t>f(0</a:t>
            </a:r>
            <a:r>
              <a:rPr lang="en-US" dirty="0">
                <a:solidFill>
                  <a:schemeClr val="tx1"/>
                </a:solidFill>
                <a:latin typeface="Calibri" pitchFamily="34" charset="0"/>
              </a:rPr>
              <a:t>) = 1 * </a:t>
            </a:r>
            <a:r>
              <a:rPr lang="en-US" dirty="0" smtClean="0">
                <a:solidFill>
                  <a:schemeClr val="tx1"/>
                </a:solidFill>
                <a:latin typeface="Calibri" pitchFamily="34" charset="0"/>
              </a:rPr>
              <a:t>1 = </a:t>
            </a:r>
            <a:r>
              <a:rPr lang="en-US" b="1" dirty="0" smtClean="0">
                <a:solidFill>
                  <a:srgbClr val="CC0000"/>
                </a:solidFill>
                <a:latin typeface="Helvetica" pitchFamily="34" charset="0"/>
                <a:cs typeface="Arial" charset="0"/>
              </a:rPr>
              <a:t>1</a:t>
            </a:r>
            <a:endParaRPr lang="en-US" b="1" dirty="0">
              <a:solidFill>
                <a:srgbClr val="CC0000"/>
              </a:solidFill>
              <a:latin typeface="Helvetica" pitchFamily="34" charset="0"/>
              <a:cs typeface="Arial" charset="0"/>
            </a:endParaRPr>
          </a:p>
          <a:p>
            <a:pPr>
              <a:spcAft>
                <a:spcPts val="600"/>
              </a:spcAft>
              <a:tabLst>
                <a:tab pos="358775" algn="l"/>
                <a:tab pos="719138" algn="l"/>
                <a:tab pos="1077913" algn="l"/>
                <a:tab pos="1436688" algn="l"/>
              </a:tabLst>
              <a:defRPr/>
            </a:pPr>
            <a:r>
              <a:rPr lang="en-US" dirty="0">
                <a:solidFill>
                  <a:srgbClr val="006600"/>
                </a:solidFill>
                <a:latin typeface="Calibri" pitchFamily="34" charset="0"/>
              </a:rPr>
              <a:t>	</a:t>
            </a:r>
            <a:r>
              <a:rPr lang="en-US" dirty="0" smtClean="0">
                <a:solidFill>
                  <a:srgbClr val="006600"/>
                </a:solidFill>
                <a:latin typeface="Calibri" pitchFamily="34" charset="0"/>
              </a:rPr>
              <a:t>f(2</a:t>
            </a:r>
            <a:r>
              <a:rPr lang="en-US" dirty="0">
                <a:solidFill>
                  <a:srgbClr val="006600"/>
                </a:solidFill>
                <a:latin typeface="Calibri" pitchFamily="34" charset="0"/>
              </a:rPr>
              <a:t>)</a:t>
            </a:r>
            <a:r>
              <a:rPr lang="en-US" dirty="0">
                <a:solidFill>
                  <a:schemeClr val="tx1"/>
                </a:solidFill>
                <a:latin typeface="Calibri" pitchFamily="34" charset="0"/>
              </a:rPr>
              <a:t>:</a:t>
            </a:r>
            <a:r>
              <a:rPr lang="en-US" dirty="0">
                <a:solidFill>
                  <a:srgbClr val="006600"/>
                </a:solidFill>
                <a:latin typeface="Calibri" pitchFamily="34" charset="0"/>
              </a:rPr>
              <a:t> </a:t>
            </a:r>
            <a:r>
              <a:rPr lang="en-US" dirty="0">
                <a:solidFill>
                  <a:schemeClr val="tx1"/>
                </a:solidFill>
                <a:latin typeface="Calibri" pitchFamily="34" charset="0"/>
              </a:rPr>
              <a:t>Return 2 * </a:t>
            </a:r>
            <a:r>
              <a:rPr lang="en-US" dirty="0" smtClean="0">
                <a:solidFill>
                  <a:schemeClr val="tx1"/>
                </a:solidFill>
                <a:latin typeface="Calibri" pitchFamily="34" charset="0"/>
              </a:rPr>
              <a:t>f(1</a:t>
            </a:r>
            <a:r>
              <a:rPr lang="en-US" dirty="0">
                <a:solidFill>
                  <a:schemeClr val="tx1"/>
                </a:solidFill>
                <a:latin typeface="Calibri" pitchFamily="34" charset="0"/>
              </a:rPr>
              <a:t>) = 2 * </a:t>
            </a:r>
            <a:r>
              <a:rPr lang="en-US" dirty="0" smtClean="0">
                <a:solidFill>
                  <a:schemeClr val="tx1"/>
                </a:solidFill>
                <a:latin typeface="Calibri" pitchFamily="34" charset="0"/>
              </a:rPr>
              <a:t>1 = </a:t>
            </a:r>
            <a:r>
              <a:rPr lang="en-US" b="1" dirty="0" smtClean="0">
                <a:solidFill>
                  <a:srgbClr val="CC0000"/>
                </a:solidFill>
                <a:latin typeface="Helvetica" pitchFamily="34" charset="0"/>
                <a:cs typeface="Arial" charset="0"/>
              </a:rPr>
              <a:t>2</a:t>
            </a:r>
            <a:endParaRPr lang="en-US" b="1" dirty="0">
              <a:solidFill>
                <a:srgbClr val="CC0000"/>
              </a:solidFill>
              <a:latin typeface="Helvetica" pitchFamily="34" charset="0"/>
              <a:cs typeface="Arial" charset="0"/>
            </a:endParaRPr>
          </a:p>
          <a:p>
            <a:pPr>
              <a:spcAft>
                <a:spcPts val="600"/>
              </a:spcAft>
              <a:tabLst>
                <a:tab pos="358775" algn="l"/>
                <a:tab pos="719138" algn="l"/>
                <a:tab pos="1077913" algn="l"/>
                <a:tab pos="1436688" algn="l"/>
              </a:tabLst>
              <a:defRPr/>
            </a:pPr>
            <a:r>
              <a:rPr lang="en-US" dirty="0" smtClean="0">
                <a:solidFill>
                  <a:srgbClr val="006600"/>
                </a:solidFill>
                <a:latin typeface="Calibri" pitchFamily="34" charset="0"/>
              </a:rPr>
              <a:t>f(3</a:t>
            </a:r>
            <a:r>
              <a:rPr lang="en-US" dirty="0">
                <a:solidFill>
                  <a:srgbClr val="006600"/>
                </a:solidFill>
                <a:latin typeface="Calibri" pitchFamily="34" charset="0"/>
              </a:rPr>
              <a:t>)</a:t>
            </a:r>
            <a:r>
              <a:rPr lang="en-US" dirty="0">
                <a:solidFill>
                  <a:schemeClr val="tx1"/>
                </a:solidFill>
                <a:latin typeface="Calibri" pitchFamily="34" charset="0"/>
              </a:rPr>
              <a:t>: Return 3 * </a:t>
            </a:r>
            <a:r>
              <a:rPr lang="en-US" dirty="0" smtClean="0">
                <a:solidFill>
                  <a:schemeClr val="tx1"/>
                </a:solidFill>
                <a:latin typeface="Calibri" pitchFamily="34" charset="0"/>
              </a:rPr>
              <a:t>f(2</a:t>
            </a:r>
            <a:r>
              <a:rPr lang="en-US" dirty="0">
                <a:solidFill>
                  <a:schemeClr val="tx1"/>
                </a:solidFill>
                <a:latin typeface="Calibri" pitchFamily="34" charset="0"/>
              </a:rPr>
              <a:t>) = 3 * </a:t>
            </a:r>
            <a:r>
              <a:rPr lang="en-US" dirty="0" smtClean="0">
                <a:solidFill>
                  <a:schemeClr val="tx1"/>
                </a:solidFill>
                <a:latin typeface="Calibri" pitchFamily="34" charset="0"/>
              </a:rPr>
              <a:t>2 </a:t>
            </a:r>
            <a:r>
              <a:rPr lang="en-US" dirty="0">
                <a:solidFill>
                  <a:schemeClr val="tx1"/>
                </a:solidFill>
                <a:latin typeface="Calibri" pitchFamily="34" charset="0"/>
              </a:rPr>
              <a:t>= </a:t>
            </a:r>
            <a:r>
              <a:rPr lang="en-US" b="1" dirty="0">
                <a:solidFill>
                  <a:srgbClr val="CC0000"/>
                </a:solidFill>
                <a:latin typeface="Helvetica" pitchFamily="34" charset="0"/>
                <a:cs typeface="Arial" charset="0"/>
              </a:rPr>
              <a:t>6</a:t>
            </a:r>
          </a:p>
        </p:txBody>
      </p:sp>
      <p:grpSp>
        <p:nvGrpSpPr>
          <p:cNvPr id="5" name="Group 4"/>
          <p:cNvGrpSpPr/>
          <p:nvPr/>
        </p:nvGrpSpPr>
        <p:grpSpPr>
          <a:xfrm>
            <a:off x="7130144" y="5154933"/>
            <a:ext cx="1197429" cy="683139"/>
            <a:chOff x="7130144" y="4931640"/>
            <a:chExt cx="1197429" cy="683139"/>
          </a:xfrm>
        </p:grpSpPr>
        <p:cxnSp>
          <p:nvCxnSpPr>
            <p:cNvPr id="32" name="Straight Arrow Connector 31"/>
            <p:cNvCxnSpPr/>
            <p:nvPr/>
          </p:nvCxnSpPr>
          <p:spPr bwMode="auto">
            <a:xfrm>
              <a:off x="7336972" y="4931640"/>
              <a:ext cx="0" cy="304800"/>
            </a:xfrm>
            <a:prstGeom prst="straightConnector1">
              <a:avLst/>
            </a:prstGeom>
            <a:solidFill>
              <a:schemeClr val="accent1"/>
            </a:solidFill>
            <a:ln w="12700" cap="sq" cmpd="sng" algn="ctr">
              <a:solidFill>
                <a:schemeClr val="tx1"/>
              </a:solidFill>
              <a:prstDash val="solid"/>
              <a:round/>
              <a:headEnd type="none" w="med" len="med"/>
              <a:tailEnd type="triangle" w="med" len="med"/>
            </a:ln>
            <a:effectLst/>
          </p:spPr>
        </p:cxnSp>
        <p:sp>
          <p:nvSpPr>
            <p:cNvPr id="33" name="TextBox 32"/>
            <p:cNvSpPr txBox="1"/>
            <p:nvPr/>
          </p:nvSpPr>
          <p:spPr>
            <a:xfrm>
              <a:off x="7130144" y="5214669"/>
              <a:ext cx="620486" cy="400110"/>
            </a:xfrm>
            <a:prstGeom prst="rect">
              <a:avLst/>
            </a:prstGeom>
            <a:noFill/>
            <a:ln>
              <a:noFill/>
            </a:ln>
          </p:spPr>
          <p:txBody>
            <a:bodyPr wrap="square" rtlCol="0">
              <a:spAutoFit/>
            </a:bodyPr>
            <a:lstStyle/>
            <a:p>
              <a:r>
                <a:rPr lang="en-US" sz="2000" dirty="0" smtClean="0"/>
                <a:t>1 *</a:t>
              </a:r>
              <a:endParaRPr lang="en-SG" sz="2000" dirty="0"/>
            </a:p>
          </p:txBody>
        </p:sp>
        <p:sp>
          <p:nvSpPr>
            <p:cNvPr id="34" name="TextBox 33"/>
            <p:cNvSpPr txBox="1"/>
            <p:nvPr/>
          </p:nvSpPr>
          <p:spPr>
            <a:xfrm>
              <a:off x="7576458" y="5214668"/>
              <a:ext cx="751115" cy="400110"/>
            </a:xfrm>
            <a:prstGeom prst="rect">
              <a:avLst/>
            </a:prstGeom>
            <a:noFill/>
            <a:ln>
              <a:solidFill>
                <a:schemeClr val="tx1"/>
              </a:solidFill>
            </a:ln>
          </p:spPr>
          <p:txBody>
            <a:bodyPr wrap="square" rtlCol="0">
              <a:spAutoFit/>
            </a:bodyPr>
            <a:lstStyle/>
            <a:p>
              <a:r>
                <a:rPr lang="en-US" sz="2000" dirty="0" smtClean="0"/>
                <a:t>f(0)</a:t>
              </a:r>
              <a:endParaRPr lang="en-SG" sz="2000" dirty="0"/>
            </a:p>
          </p:txBody>
        </p:sp>
      </p:grpSp>
      <p:grpSp>
        <p:nvGrpSpPr>
          <p:cNvPr id="20" name="Group 19"/>
          <p:cNvGrpSpPr/>
          <p:nvPr/>
        </p:nvGrpSpPr>
        <p:grpSpPr>
          <a:xfrm>
            <a:off x="6302829" y="4458247"/>
            <a:ext cx="1197429" cy="683139"/>
            <a:chOff x="6302829" y="4234954"/>
            <a:chExt cx="1197429" cy="683139"/>
          </a:xfrm>
        </p:grpSpPr>
        <p:cxnSp>
          <p:nvCxnSpPr>
            <p:cNvPr id="29" name="Straight Arrow Connector 28"/>
            <p:cNvCxnSpPr/>
            <p:nvPr/>
          </p:nvCxnSpPr>
          <p:spPr bwMode="auto">
            <a:xfrm>
              <a:off x="6509657" y="4234954"/>
              <a:ext cx="0" cy="304800"/>
            </a:xfrm>
            <a:prstGeom prst="straightConnector1">
              <a:avLst/>
            </a:prstGeom>
            <a:solidFill>
              <a:schemeClr val="accent1"/>
            </a:solidFill>
            <a:ln w="12700" cap="sq" cmpd="sng" algn="ctr">
              <a:solidFill>
                <a:schemeClr val="tx1"/>
              </a:solidFill>
              <a:prstDash val="solid"/>
              <a:round/>
              <a:headEnd type="none" w="med" len="med"/>
              <a:tailEnd type="triangle" w="med" len="med"/>
            </a:ln>
            <a:effectLst/>
          </p:spPr>
        </p:cxnSp>
        <p:sp>
          <p:nvSpPr>
            <p:cNvPr id="30" name="TextBox 29"/>
            <p:cNvSpPr txBox="1"/>
            <p:nvPr/>
          </p:nvSpPr>
          <p:spPr>
            <a:xfrm>
              <a:off x="6302829" y="4517983"/>
              <a:ext cx="620486" cy="400110"/>
            </a:xfrm>
            <a:prstGeom prst="rect">
              <a:avLst/>
            </a:prstGeom>
            <a:noFill/>
            <a:ln>
              <a:noFill/>
            </a:ln>
          </p:spPr>
          <p:txBody>
            <a:bodyPr wrap="square" rtlCol="0">
              <a:spAutoFit/>
            </a:bodyPr>
            <a:lstStyle/>
            <a:p>
              <a:r>
                <a:rPr lang="en-US" sz="2000" dirty="0" smtClean="0"/>
                <a:t>2 *</a:t>
              </a:r>
              <a:endParaRPr lang="en-SG" sz="2000" dirty="0"/>
            </a:p>
          </p:txBody>
        </p:sp>
        <p:sp>
          <p:nvSpPr>
            <p:cNvPr id="31" name="TextBox 30"/>
            <p:cNvSpPr txBox="1"/>
            <p:nvPr/>
          </p:nvSpPr>
          <p:spPr>
            <a:xfrm>
              <a:off x="6749143" y="4517982"/>
              <a:ext cx="751115" cy="400110"/>
            </a:xfrm>
            <a:prstGeom prst="rect">
              <a:avLst/>
            </a:prstGeom>
            <a:noFill/>
            <a:ln>
              <a:solidFill>
                <a:schemeClr val="tx1"/>
              </a:solidFill>
            </a:ln>
          </p:spPr>
          <p:txBody>
            <a:bodyPr wrap="square" rtlCol="0">
              <a:spAutoFit/>
            </a:bodyPr>
            <a:lstStyle/>
            <a:p>
              <a:r>
                <a:rPr lang="en-US" sz="2000" dirty="0" smtClean="0"/>
                <a:t>f(1)</a:t>
              </a:r>
              <a:endParaRPr lang="en-SG" sz="2000" dirty="0"/>
            </a:p>
          </p:txBody>
        </p:sp>
      </p:grpSp>
      <p:grpSp>
        <p:nvGrpSpPr>
          <p:cNvPr id="19" name="Group 18"/>
          <p:cNvGrpSpPr/>
          <p:nvPr/>
        </p:nvGrpSpPr>
        <p:grpSpPr>
          <a:xfrm>
            <a:off x="5236028" y="3347904"/>
            <a:ext cx="1491344" cy="1096796"/>
            <a:chOff x="5236028" y="3124611"/>
            <a:chExt cx="1491344" cy="1096796"/>
          </a:xfrm>
        </p:grpSpPr>
        <p:sp>
          <p:nvSpPr>
            <p:cNvPr id="24" name="TextBox 23"/>
            <p:cNvSpPr txBox="1"/>
            <p:nvPr/>
          </p:nvSpPr>
          <p:spPr>
            <a:xfrm>
              <a:off x="5236028" y="3124611"/>
              <a:ext cx="751115" cy="400110"/>
            </a:xfrm>
            <a:prstGeom prst="rect">
              <a:avLst/>
            </a:prstGeom>
            <a:noFill/>
            <a:ln>
              <a:solidFill>
                <a:schemeClr val="tx1"/>
              </a:solidFill>
            </a:ln>
          </p:spPr>
          <p:txBody>
            <a:bodyPr wrap="square" rtlCol="0">
              <a:spAutoFit/>
            </a:bodyPr>
            <a:lstStyle/>
            <a:p>
              <a:r>
                <a:rPr lang="en-US" sz="2000" dirty="0" smtClean="0"/>
                <a:t>f(3)</a:t>
              </a:r>
              <a:endParaRPr lang="en-SG" sz="2000" dirty="0"/>
            </a:p>
          </p:txBody>
        </p:sp>
        <p:cxnSp>
          <p:nvCxnSpPr>
            <p:cNvPr id="26" name="Straight Arrow Connector 25"/>
            <p:cNvCxnSpPr/>
            <p:nvPr/>
          </p:nvCxnSpPr>
          <p:spPr bwMode="auto">
            <a:xfrm>
              <a:off x="5736771" y="3538268"/>
              <a:ext cx="0" cy="304800"/>
            </a:xfrm>
            <a:prstGeom prst="straightConnector1">
              <a:avLst/>
            </a:prstGeom>
            <a:solidFill>
              <a:schemeClr val="accent1"/>
            </a:solidFill>
            <a:ln w="12700" cap="sq" cmpd="sng" algn="ctr">
              <a:solidFill>
                <a:schemeClr val="tx1"/>
              </a:solidFill>
              <a:prstDash val="solid"/>
              <a:round/>
              <a:headEnd type="none" w="med" len="med"/>
              <a:tailEnd type="triangle" w="med" len="med"/>
            </a:ln>
            <a:effectLst/>
          </p:spPr>
        </p:cxnSp>
        <p:sp>
          <p:nvSpPr>
            <p:cNvPr id="27" name="TextBox 26"/>
            <p:cNvSpPr txBox="1"/>
            <p:nvPr/>
          </p:nvSpPr>
          <p:spPr>
            <a:xfrm>
              <a:off x="5529943" y="3821297"/>
              <a:ext cx="620486" cy="400110"/>
            </a:xfrm>
            <a:prstGeom prst="rect">
              <a:avLst/>
            </a:prstGeom>
            <a:noFill/>
            <a:ln>
              <a:noFill/>
            </a:ln>
          </p:spPr>
          <p:txBody>
            <a:bodyPr wrap="square" rtlCol="0">
              <a:spAutoFit/>
            </a:bodyPr>
            <a:lstStyle/>
            <a:p>
              <a:r>
                <a:rPr lang="en-US" sz="2000" dirty="0" smtClean="0"/>
                <a:t>3 *</a:t>
              </a:r>
              <a:endParaRPr lang="en-SG" sz="2000" dirty="0"/>
            </a:p>
          </p:txBody>
        </p:sp>
        <p:sp>
          <p:nvSpPr>
            <p:cNvPr id="28" name="TextBox 27"/>
            <p:cNvSpPr txBox="1"/>
            <p:nvPr/>
          </p:nvSpPr>
          <p:spPr>
            <a:xfrm>
              <a:off x="5976257" y="3821296"/>
              <a:ext cx="751115" cy="400110"/>
            </a:xfrm>
            <a:prstGeom prst="rect">
              <a:avLst/>
            </a:prstGeom>
            <a:noFill/>
            <a:ln>
              <a:solidFill>
                <a:schemeClr val="tx1"/>
              </a:solidFill>
            </a:ln>
          </p:spPr>
          <p:txBody>
            <a:bodyPr wrap="square" rtlCol="0">
              <a:spAutoFit/>
            </a:bodyPr>
            <a:lstStyle/>
            <a:p>
              <a:r>
                <a:rPr lang="en-US" sz="2000" dirty="0" smtClean="0"/>
                <a:t>f(2)</a:t>
              </a:r>
              <a:endParaRPr lang="en-SG" sz="2000" dirty="0"/>
            </a:p>
          </p:txBody>
        </p:sp>
      </p:grpSp>
      <p:sp>
        <p:nvSpPr>
          <p:cNvPr id="35" name="TextBox 34"/>
          <p:cNvSpPr txBox="1"/>
          <p:nvPr/>
        </p:nvSpPr>
        <p:spPr>
          <a:xfrm>
            <a:off x="4480994" y="2847160"/>
            <a:ext cx="1680320" cy="461665"/>
          </a:xfrm>
          <a:prstGeom prst="rect">
            <a:avLst/>
          </a:prstGeom>
          <a:noFill/>
        </p:spPr>
        <p:txBody>
          <a:bodyPr wrap="square" rtlCol="0">
            <a:spAutoFit/>
          </a:bodyPr>
          <a:lstStyle/>
          <a:p>
            <a:r>
              <a:rPr lang="en-US" sz="2400" dirty="0" smtClean="0">
                <a:solidFill>
                  <a:srgbClr val="0000FF"/>
                </a:solidFill>
              </a:rPr>
              <a:t>Trace tree:</a:t>
            </a:r>
            <a:endParaRPr lang="en-SG" sz="2400" dirty="0">
              <a:solidFill>
                <a:srgbClr val="0000FF"/>
              </a:solidFill>
            </a:endParaRPr>
          </a:p>
        </p:txBody>
      </p:sp>
      <p:sp>
        <p:nvSpPr>
          <p:cNvPr id="45" name="Freeform 30"/>
          <p:cNvSpPr>
            <a:spLocks/>
          </p:cNvSpPr>
          <p:nvPr/>
        </p:nvSpPr>
        <p:spPr bwMode="auto">
          <a:xfrm>
            <a:off x="7901220" y="4932441"/>
            <a:ext cx="557724" cy="479424"/>
          </a:xfrm>
          <a:custGeom>
            <a:avLst/>
            <a:gdLst>
              <a:gd name="T0" fmla="*/ 272 w 381"/>
              <a:gd name="T1" fmla="*/ 352 h 352"/>
              <a:gd name="T2" fmla="*/ 336 w 381"/>
              <a:gd name="T3" fmla="*/ 160 h 352"/>
              <a:gd name="T4" fmla="*/ 0 w 381"/>
              <a:gd name="T5" fmla="*/ 0 h 352"/>
              <a:gd name="T6" fmla="*/ 0 60000 65536"/>
              <a:gd name="T7" fmla="*/ 0 60000 65536"/>
              <a:gd name="T8" fmla="*/ 0 60000 65536"/>
              <a:gd name="T9" fmla="*/ 0 w 381"/>
              <a:gd name="T10" fmla="*/ 0 h 352"/>
              <a:gd name="T11" fmla="*/ 381 w 381"/>
              <a:gd name="T12" fmla="*/ 352 h 352"/>
            </a:gdLst>
            <a:ahLst/>
            <a:cxnLst>
              <a:cxn ang="T6">
                <a:pos x="T0" y="T1"/>
              </a:cxn>
              <a:cxn ang="T7">
                <a:pos x="T2" y="T3"/>
              </a:cxn>
              <a:cxn ang="T8">
                <a:pos x="T4" y="T5"/>
              </a:cxn>
            </a:cxnLst>
            <a:rect l="T9" t="T10" r="T11" b="T12"/>
            <a:pathLst>
              <a:path w="381" h="352">
                <a:moveTo>
                  <a:pt x="272" y="352"/>
                </a:moveTo>
                <a:cubicBezTo>
                  <a:pt x="326" y="285"/>
                  <a:pt x="381" y="219"/>
                  <a:pt x="336" y="160"/>
                </a:cubicBezTo>
                <a:cubicBezTo>
                  <a:pt x="291" y="101"/>
                  <a:pt x="145" y="50"/>
                  <a:pt x="0" y="0"/>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nvGrpSpPr>
          <p:cNvPr id="21" name="Group 20"/>
          <p:cNvGrpSpPr/>
          <p:nvPr/>
        </p:nvGrpSpPr>
        <p:grpSpPr>
          <a:xfrm>
            <a:off x="7607841" y="5407400"/>
            <a:ext cx="1054899" cy="420038"/>
            <a:chOff x="7607841" y="5184107"/>
            <a:chExt cx="1054899" cy="420038"/>
          </a:xfrm>
        </p:grpSpPr>
        <p:cxnSp>
          <p:nvCxnSpPr>
            <p:cNvPr id="36" name="Straight Connector 35"/>
            <p:cNvCxnSpPr/>
            <p:nvPr/>
          </p:nvCxnSpPr>
          <p:spPr bwMode="auto">
            <a:xfrm flipH="1">
              <a:off x="7607841" y="5225807"/>
              <a:ext cx="698466" cy="378338"/>
            </a:xfrm>
            <a:prstGeom prst="line">
              <a:avLst/>
            </a:prstGeom>
            <a:solidFill>
              <a:schemeClr val="accent1"/>
            </a:solidFill>
            <a:ln w="28575" cap="sq" cmpd="sng" algn="ctr">
              <a:solidFill>
                <a:srgbClr val="FF3300"/>
              </a:solidFill>
              <a:prstDash val="solid"/>
              <a:round/>
              <a:headEnd type="none" w="sm" len="sm"/>
              <a:tailEnd type="none" w="sm" len="sm"/>
            </a:ln>
            <a:effectLst/>
          </p:spPr>
        </p:cxnSp>
        <p:sp>
          <p:nvSpPr>
            <p:cNvPr id="46" name="Text Box 31"/>
            <p:cNvSpPr txBox="1">
              <a:spLocks noChangeArrowheads="1"/>
            </p:cNvSpPr>
            <p:nvPr/>
          </p:nvSpPr>
          <p:spPr bwMode="auto">
            <a:xfrm>
              <a:off x="8350942" y="5184107"/>
              <a:ext cx="31179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a:solidFill>
                    <a:srgbClr val="CC0000"/>
                  </a:solidFill>
                  <a:latin typeface="Helvetica" pitchFamily="34" charset="0"/>
                </a:rPr>
                <a:t>1</a:t>
              </a:r>
            </a:p>
          </p:txBody>
        </p:sp>
      </p:grpSp>
      <p:sp>
        <p:nvSpPr>
          <p:cNvPr id="48" name="Freeform 33"/>
          <p:cNvSpPr>
            <a:spLocks/>
          </p:cNvSpPr>
          <p:nvPr/>
        </p:nvSpPr>
        <p:spPr bwMode="auto">
          <a:xfrm>
            <a:off x="7073189" y="4224780"/>
            <a:ext cx="773113" cy="484045"/>
          </a:xfrm>
          <a:custGeom>
            <a:avLst/>
            <a:gdLst>
              <a:gd name="T0" fmla="*/ 288 w 528"/>
              <a:gd name="T1" fmla="*/ 448 h 448"/>
              <a:gd name="T2" fmla="*/ 480 w 528"/>
              <a:gd name="T3" fmla="*/ 304 h 448"/>
              <a:gd name="T4" fmla="*/ 0 w 528"/>
              <a:gd name="T5" fmla="*/ 0 h 448"/>
              <a:gd name="T6" fmla="*/ 0 60000 65536"/>
              <a:gd name="T7" fmla="*/ 0 60000 65536"/>
              <a:gd name="T8" fmla="*/ 0 60000 65536"/>
              <a:gd name="T9" fmla="*/ 0 w 528"/>
              <a:gd name="T10" fmla="*/ 0 h 448"/>
              <a:gd name="T11" fmla="*/ 528 w 528"/>
              <a:gd name="T12" fmla="*/ 448 h 448"/>
            </a:gdLst>
            <a:ahLst/>
            <a:cxnLst>
              <a:cxn ang="T6">
                <a:pos x="T0" y="T1"/>
              </a:cxn>
              <a:cxn ang="T7">
                <a:pos x="T2" y="T3"/>
              </a:cxn>
              <a:cxn ang="T8">
                <a:pos x="T4" y="T5"/>
              </a:cxn>
            </a:cxnLst>
            <a:rect l="T9" t="T10" r="T11" b="T12"/>
            <a:pathLst>
              <a:path w="528" h="448">
                <a:moveTo>
                  <a:pt x="288" y="448"/>
                </a:moveTo>
                <a:cubicBezTo>
                  <a:pt x="408" y="413"/>
                  <a:pt x="528" y="379"/>
                  <a:pt x="480" y="304"/>
                </a:cubicBezTo>
                <a:cubicBezTo>
                  <a:pt x="432" y="229"/>
                  <a:pt x="216" y="114"/>
                  <a:pt x="0" y="0"/>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nvGrpSpPr>
          <p:cNvPr id="25" name="Group 24"/>
          <p:cNvGrpSpPr/>
          <p:nvPr/>
        </p:nvGrpSpPr>
        <p:grpSpPr>
          <a:xfrm>
            <a:off x="6776178" y="4752414"/>
            <a:ext cx="1049833" cy="378338"/>
            <a:chOff x="6776178" y="4529121"/>
            <a:chExt cx="1049833" cy="378338"/>
          </a:xfrm>
        </p:grpSpPr>
        <p:cxnSp>
          <p:nvCxnSpPr>
            <p:cNvPr id="38" name="Straight Connector 37"/>
            <p:cNvCxnSpPr/>
            <p:nvPr/>
          </p:nvCxnSpPr>
          <p:spPr bwMode="auto">
            <a:xfrm flipH="1">
              <a:off x="6776178" y="4529121"/>
              <a:ext cx="713447" cy="378338"/>
            </a:xfrm>
            <a:prstGeom prst="line">
              <a:avLst/>
            </a:prstGeom>
            <a:solidFill>
              <a:schemeClr val="accent1"/>
            </a:solidFill>
            <a:ln w="28575" cap="sq" cmpd="sng" algn="ctr">
              <a:solidFill>
                <a:srgbClr val="FF3300"/>
              </a:solidFill>
              <a:prstDash val="solid"/>
              <a:round/>
              <a:headEnd type="none" w="sm" len="sm"/>
              <a:tailEnd type="none" w="sm" len="sm"/>
            </a:ln>
            <a:effectLst/>
          </p:spPr>
        </p:cxnSp>
        <p:sp>
          <p:nvSpPr>
            <p:cNvPr id="49" name="Text Box 34"/>
            <p:cNvSpPr txBox="1">
              <a:spLocks noChangeArrowheads="1"/>
            </p:cNvSpPr>
            <p:nvPr/>
          </p:nvSpPr>
          <p:spPr bwMode="auto">
            <a:xfrm>
              <a:off x="7515594" y="4539955"/>
              <a:ext cx="310417" cy="36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smtClean="0">
                  <a:solidFill>
                    <a:srgbClr val="CC0000"/>
                  </a:solidFill>
                  <a:latin typeface="Helvetica" pitchFamily="34" charset="0"/>
                </a:rPr>
                <a:t>1</a:t>
              </a:r>
              <a:endParaRPr lang="en-GB" sz="1800" b="1" dirty="0">
                <a:solidFill>
                  <a:srgbClr val="CC0000"/>
                </a:solidFill>
                <a:latin typeface="Helvetica" pitchFamily="34" charset="0"/>
              </a:endParaRPr>
            </a:p>
          </p:txBody>
        </p:sp>
      </p:grpSp>
      <p:sp>
        <p:nvSpPr>
          <p:cNvPr id="51" name="Freeform 36"/>
          <p:cNvSpPr>
            <a:spLocks/>
          </p:cNvSpPr>
          <p:nvPr/>
        </p:nvSpPr>
        <p:spPr bwMode="auto">
          <a:xfrm>
            <a:off x="6302279" y="3451904"/>
            <a:ext cx="774700" cy="475152"/>
          </a:xfrm>
          <a:custGeom>
            <a:avLst/>
            <a:gdLst>
              <a:gd name="T0" fmla="*/ 288 w 528"/>
              <a:gd name="T1" fmla="*/ 448 h 448"/>
              <a:gd name="T2" fmla="*/ 480 w 528"/>
              <a:gd name="T3" fmla="*/ 304 h 448"/>
              <a:gd name="T4" fmla="*/ 0 w 528"/>
              <a:gd name="T5" fmla="*/ 0 h 448"/>
              <a:gd name="T6" fmla="*/ 0 60000 65536"/>
              <a:gd name="T7" fmla="*/ 0 60000 65536"/>
              <a:gd name="T8" fmla="*/ 0 60000 65536"/>
              <a:gd name="T9" fmla="*/ 0 w 528"/>
              <a:gd name="T10" fmla="*/ 0 h 448"/>
              <a:gd name="T11" fmla="*/ 528 w 528"/>
              <a:gd name="T12" fmla="*/ 448 h 448"/>
            </a:gdLst>
            <a:ahLst/>
            <a:cxnLst>
              <a:cxn ang="T6">
                <a:pos x="T0" y="T1"/>
              </a:cxn>
              <a:cxn ang="T7">
                <a:pos x="T2" y="T3"/>
              </a:cxn>
              <a:cxn ang="T8">
                <a:pos x="T4" y="T5"/>
              </a:cxn>
            </a:cxnLst>
            <a:rect l="T9" t="T10" r="T11" b="T12"/>
            <a:pathLst>
              <a:path w="528" h="448">
                <a:moveTo>
                  <a:pt x="288" y="448"/>
                </a:moveTo>
                <a:cubicBezTo>
                  <a:pt x="408" y="413"/>
                  <a:pt x="528" y="379"/>
                  <a:pt x="480" y="304"/>
                </a:cubicBezTo>
                <a:cubicBezTo>
                  <a:pt x="432" y="229"/>
                  <a:pt x="216" y="114"/>
                  <a:pt x="0" y="0"/>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nvGrpSpPr>
          <p:cNvPr id="21504" name="Group 21503"/>
          <p:cNvGrpSpPr/>
          <p:nvPr/>
        </p:nvGrpSpPr>
        <p:grpSpPr>
          <a:xfrm>
            <a:off x="5998282" y="4041424"/>
            <a:ext cx="1078317" cy="395304"/>
            <a:chOff x="5998282" y="3818131"/>
            <a:chExt cx="1078317" cy="395304"/>
          </a:xfrm>
        </p:grpSpPr>
        <p:cxnSp>
          <p:nvCxnSpPr>
            <p:cNvPr id="41" name="Straight Connector 40"/>
            <p:cNvCxnSpPr/>
            <p:nvPr/>
          </p:nvCxnSpPr>
          <p:spPr bwMode="auto">
            <a:xfrm flipH="1">
              <a:off x="5998282" y="3832435"/>
              <a:ext cx="718457" cy="381000"/>
            </a:xfrm>
            <a:prstGeom prst="line">
              <a:avLst/>
            </a:prstGeom>
            <a:solidFill>
              <a:schemeClr val="accent1"/>
            </a:solidFill>
            <a:ln w="28575" cap="sq" cmpd="sng" algn="ctr">
              <a:solidFill>
                <a:srgbClr val="FF3300"/>
              </a:solidFill>
              <a:prstDash val="solid"/>
              <a:round/>
              <a:headEnd type="none" w="sm" len="sm"/>
              <a:tailEnd type="none" w="sm" len="sm"/>
            </a:ln>
            <a:effectLst/>
          </p:spPr>
        </p:cxnSp>
        <p:sp>
          <p:nvSpPr>
            <p:cNvPr id="52" name="Text Box 37"/>
            <p:cNvSpPr txBox="1">
              <a:spLocks noChangeArrowheads="1"/>
            </p:cNvSpPr>
            <p:nvPr/>
          </p:nvSpPr>
          <p:spPr bwMode="auto">
            <a:xfrm>
              <a:off x="6765545" y="3818131"/>
              <a:ext cx="31105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smtClean="0">
                  <a:solidFill>
                    <a:srgbClr val="CC0000"/>
                  </a:solidFill>
                  <a:latin typeface="Helvetica" pitchFamily="34" charset="0"/>
                </a:rPr>
                <a:t>2</a:t>
              </a:r>
              <a:endParaRPr lang="en-GB" sz="1800" b="1" dirty="0">
                <a:solidFill>
                  <a:srgbClr val="CC0000"/>
                </a:solidFill>
                <a:latin typeface="Helvetica" pitchFamily="34" charset="0"/>
              </a:endParaRPr>
            </a:p>
          </p:txBody>
        </p:sp>
      </p:grpSp>
      <p:grpSp>
        <p:nvGrpSpPr>
          <p:cNvPr id="21505" name="Group 21504"/>
          <p:cNvGrpSpPr/>
          <p:nvPr/>
        </p:nvGrpSpPr>
        <p:grpSpPr>
          <a:xfrm>
            <a:off x="5247420" y="3355161"/>
            <a:ext cx="1027713" cy="384881"/>
            <a:chOff x="5247420" y="3131868"/>
            <a:chExt cx="1027713" cy="384881"/>
          </a:xfrm>
        </p:grpSpPr>
        <p:cxnSp>
          <p:nvCxnSpPr>
            <p:cNvPr id="43" name="Straight Connector 42"/>
            <p:cNvCxnSpPr/>
            <p:nvPr/>
          </p:nvCxnSpPr>
          <p:spPr bwMode="auto">
            <a:xfrm flipH="1">
              <a:off x="5247420" y="3131868"/>
              <a:ext cx="718204" cy="384881"/>
            </a:xfrm>
            <a:prstGeom prst="line">
              <a:avLst/>
            </a:prstGeom>
            <a:solidFill>
              <a:schemeClr val="accent1"/>
            </a:solidFill>
            <a:ln w="28575" cap="sq" cmpd="sng" algn="ctr">
              <a:solidFill>
                <a:srgbClr val="FF3300"/>
              </a:solidFill>
              <a:prstDash val="solid"/>
              <a:round/>
              <a:headEnd type="none" w="sm" len="sm"/>
              <a:tailEnd type="none" w="sm" len="sm"/>
            </a:ln>
            <a:effectLst/>
          </p:spPr>
        </p:cxnSp>
        <p:sp>
          <p:nvSpPr>
            <p:cNvPr id="54" name="Text Box 37"/>
            <p:cNvSpPr txBox="1">
              <a:spLocks noChangeArrowheads="1"/>
            </p:cNvSpPr>
            <p:nvPr/>
          </p:nvSpPr>
          <p:spPr bwMode="auto">
            <a:xfrm>
              <a:off x="5964079" y="3141310"/>
              <a:ext cx="31105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smtClean="0">
                  <a:solidFill>
                    <a:srgbClr val="CC0000"/>
                  </a:solidFill>
                  <a:latin typeface="Helvetica" pitchFamily="34" charset="0"/>
                </a:rPr>
                <a:t>6</a:t>
              </a:r>
              <a:endParaRPr lang="en-GB" sz="1800" b="1" dirty="0">
                <a:solidFill>
                  <a:srgbClr val="CC0000"/>
                </a:solidFill>
                <a:latin typeface="Helvetica" pitchFamily="34" charset="0"/>
              </a:endParaRPr>
            </a:p>
          </p:txBody>
        </p:sp>
      </p:grpSp>
      <p:sp>
        <p:nvSpPr>
          <p:cNvPr id="3" name="Content Placeholder 2"/>
          <p:cNvSpPr>
            <a:spLocks noGrp="1"/>
          </p:cNvSpPr>
          <p:nvPr>
            <p:ph idx="1"/>
          </p:nvPr>
        </p:nvSpPr>
        <p:spPr>
          <a:xfrm>
            <a:off x="457200" y="1371600"/>
            <a:ext cx="8229600" cy="830997"/>
          </a:xfrm>
        </p:spPr>
        <p:txBody>
          <a:bodyPr>
            <a:spAutoFit/>
          </a:bodyPr>
          <a:lstStyle/>
          <a:p>
            <a:r>
              <a:rPr lang="en-SG" dirty="0"/>
              <a:t>Trace factorial(3</a:t>
            </a:r>
            <a:r>
              <a:rPr lang="en-SG" dirty="0" smtClean="0"/>
              <a:t>)</a:t>
            </a:r>
          </a:p>
          <a:p>
            <a:pPr marL="457200" lvl="1" indent="0">
              <a:buNone/>
            </a:pPr>
            <a:r>
              <a:rPr lang="en-SG" i="1" dirty="0"/>
              <a:t>* for simplicity, we write f(3)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bg/>
                                          </p:spTgt>
                                        </p:tgtEl>
                                        <p:attrNameLst>
                                          <p:attrName>style.visibility</p:attrName>
                                        </p:attrNameLst>
                                      </p:cBhvr>
                                      <p:to>
                                        <p:strVal val="visible"/>
                                      </p:to>
                                    </p:set>
                                    <p:animEffect transition="in" filter="dissolve">
                                      <p:cBhvr>
                                        <p:cTn id="10" dur="500"/>
                                        <p:tgtEl>
                                          <p:spTgt spid="17">
                                            <p:bg/>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dissolve">
                                      <p:cBhvr>
                                        <p:cTn id="13" dur="500"/>
                                        <p:tgtEl>
                                          <p:spTgt spid="1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par>
                                <p:cTn id="19" presetID="9"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7">
                                            <p:txEl>
                                              <p:pRg st="1" end="1"/>
                                            </p:txEl>
                                          </p:spTgt>
                                        </p:tgtEl>
                                        <p:attrNameLst>
                                          <p:attrName>style.visibility</p:attrName>
                                        </p:attrNameLst>
                                      </p:cBhvr>
                                      <p:to>
                                        <p:strVal val="visible"/>
                                      </p:to>
                                    </p:set>
                                    <p:animEffect transition="in" filter="dissolve">
                                      <p:cBhvr>
                                        <p:cTn id="26" dur="500"/>
                                        <p:tgtEl>
                                          <p:spTgt spid="1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7">
                                            <p:txEl>
                                              <p:pRg st="2" end="2"/>
                                            </p:txEl>
                                          </p:spTgt>
                                        </p:tgtEl>
                                        <p:attrNameLst>
                                          <p:attrName>style.visibility</p:attrName>
                                        </p:attrNameLst>
                                      </p:cBhvr>
                                      <p:to>
                                        <p:strVal val="visible"/>
                                      </p:to>
                                    </p:set>
                                    <p:animEffect transition="in" filter="dissolve">
                                      <p:cBhvr>
                                        <p:cTn id="36" dur="500"/>
                                        <p:tgtEl>
                                          <p:spTgt spid="1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7">
                                            <p:txEl>
                                              <p:pRg st="3" end="3"/>
                                            </p:txEl>
                                          </p:spTgt>
                                        </p:tgtEl>
                                        <p:attrNameLst>
                                          <p:attrName>style.visibility</p:attrName>
                                        </p:attrNameLst>
                                      </p:cBhvr>
                                      <p:to>
                                        <p:strVal val="visible"/>
                                      </p:to>
                                    </p:set>
                                    <p:animEffect transition="in" filter="dissolve">
                                      <p:cBhvr>
                                        <p:cTn id="46" dur="500"/>
                                        <p:tgtEl>
                                          <p:spTgt spid="1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ssolve">
                                      <p:cBhvr>
                                        <p:cTn id="51" dur="500"/>
                                        <p:tgtEl>
                                          <p:spTgt spid="2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3">
                                            <p:txEl>
                                              <p:pRg st="0" end="0"/>
                                            </p:txEl>
                                          </p:spTgt>
                                        </p:tgtEl>
                                        <p:attrNameLst>
                                          <p:attrName>style.visibility</p:attrName>
                                        </p:attrNameLst>
                                      </p:cBhvr>
                                      <p:to>
                                        <p:strVal val="visible"/>
                                      </p:to>
                                    </p:set>
                                    <p:animEffect transition="in" filter="dissolve">
                                      <p:cBhvr>
                                        <p:cTn id="59" dur="500"/>
                                        <p:tgtEl>
                                          <p:spTgt spid="23">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23">
                                            <p:txEl>
                                              <p:pRg st="1" end="1"/>
                                            </p:txEl>
                                          </p:spTgt>
                                        </p:tgtEl>
                                        <p:attrNameLst>
                                          <p:attrName>style.visibility</p:attrName>
                                        </p:attrNameLst>
                                      </p:cBhvr>
                                      <p:to>
                                        <p:strVal val="visible"/>
                                      </p:to>
                                    </p:set>
                                    <p:animEffect transition="in" filter="dissolve">
                                      <p:cBhvr>
                                        <p:cTn id="69" dur="500"/>
                                        <p:tgtEl>
                                          <p:spTgt spid="23">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down)">
                                      <p:cBhvr>
                                        <p:cTn id="74" dur="500"/>
                                        <p:tgtEl>
                                          <p:spTgt spid="45"/>
                                        </p:tgtEl>
                                      </p:cBhvr>
                                    </p:animEffect>
                                  </p:childTnLst>
                                </p:cTn>
                              </p:par>
                              <p:par>
                                <p:cTn id="75" presetID="9" presetClass="entr" presetSubtype="0" fill="hold" nodeType="withEffect">
                                  <p:stCondLst>
                                    <p:cond delay="50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3">
                                            <p:txEl>
                                              <p:pRg st="2" end="2"/>
                                            </p:txEl>
                                          </p:spTgt>
                                        </p:tgtEl>
                                        <p:attrNameLst>
                                          <p:attrName>style.visibility</p:attrName>
                                        </p:attrNameLst>
                                      </p:cBhvr>
                                      <p:to>
                                        <p:strVal val="visible"/>
                                      </p:to>
                                    </p:set>
                                    <p:animEffect transition="in" filter="dissolve">
                                      <p:cBhvr>
                                        <p:cTn id="82" dur="500"/>
                                        <p:tgtEl>
                                          <p:spTgt spid="23">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par>
                                <p:cTn id="88" presetID="9" presetClass="entr" presetSubtype="0" fill="hold" nodeType="withEffect">
                                  <p:stCondLst>
                                    <p:cond delay="500"/>
                                  </p:stCondLst>
                                  <p:childTnLst>
                                    <p:set>
                                      <p:cBhvr>
                                        <p:cTn id="89" dur="1" fill="hold">
                                          <p:stCondLst>
                                            <p:cond delay="0"/>
                                          </p:stCondLst>
                                        </p:cTn>
                                        <p:tgtEl>
                                          <p:spTgt spid="21504"/>
                                        </p:tgtEl>
                                        <p:attrNameLst>
                                          <p:attrName>style.visibility</p:attrName>
                                        </p:attrNameLst>
                                      </p:cBhvr>
                                      <p:to>
                                        <p:strVal val="visible"/>
                                      </p:to>
                                    </p:set>
                                    <p:animEffect transition="in" filter="dissolve">
                                      <p:cBhvr>
                                        <p:cTn id="90" dur="500"/>
                                        <p:tgtEl>
                                          <p:spTgt spid="21504"/>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23">
                                            <p:txEl>
                                              <p:pRg st="3" end="3"/>
                                            </p:txEl>
                                          </p:spTgt>
                                        </p:tgtEl>
                                        <p:attrNameLst>
                                          <p:attrName>style.visibility</p:attrName>
                                        </p:attrNameLst>
                                      </p:cBhvr>
                                      <p:to>
                                        <p:strVal val="visible"/>
                                      </p:to>
                                    </p:set>
                                    <p:animEffect transition="in" filter="dissolve">
                                      <p:cBhvr>
                                        <p:cTn id="95" dur="500"/>
                                        <p:tgtEl>
                                          <p:spTgt spid="23">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wipe(down)">
                                      <p:cBhvr>
                                        <p:cTn id="100" dur="500"/>
                                        <p:tgtEl>
                                          <p:spTgt spid="51"/>
                                        </p:tgtEl>
                                      </p:cBhvr>
                                    </p:animEffect>
                                  </p:childTnLst>
                                </p:cTn>
                              </p:par>
                              <p:par>
                                <p:cTn id="101" presetID="9" presetClass="entr" presetSubtype="0" fill="hold" nodeType="withEffect">
                                  <p:stCondLst>
                                    <p:cond delay="500"/>
                                  </p:stCondLst>
                                  <p:childTnLst>
                                    <p:set>
                                      <p:cBhvr>
                                        <p:cTn id="102" dur="1" fill="hold">
                                          <p:stCondLst>
                                            <p:cond delay="0"/>
                                          </p:stCondLst>
                                        </p:cTn>
                                        <p:tgtEl>
                                          <p:spTgt spid="21505"/>
                                        </p:tgtEl>
                                        <p:attrNameLst>
                                          <p:attrName>style.visibility</p:attrName>
                                        </p:attrNameLst>
                                      </p:cBhvr>
                                      <p:to>
                                        <p:strVal val="visible"/>
                                      </p:to>
                                    </p:set>
                                    <p:animEffect transition="in" filter="dissolve">
                                      <p:cBhvr>
                                        <p:cTn id="103" dur="500"/>
                                        <p:tgtEl>
                                          <p:spTgt spid="2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uiExpand="1" build="allAtOnce" animBg="1"/>
      <p:bldP spid="22" grpId="0"/>
      <p:bldP spid="23" grpId="0" animBg="1"/>
      <p:bldP spid="35" grpId="0"/>
      <p:bldP spid="45" grpId="0" animBg="1"/>
      <p:bldP spid="48"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Demo #2: Fibonacci (1/3)</a:t>
            </a:r>
            <a:endParaRPr lang="en-US" dirty="0"/>
          </a:p>
        </p:txBody>
      </p:sp>
      <p:sp>
        <p:nvSpPr>
          <p:cNvPr id="39939" name="Rectangle 3"/>
          <p:cNvSpPr>
            <a:spLocks noGrp="1" noChangeArrowheads="1"/>
          </p:cNvSpPr>
          <p:nvPr>
            <p:ph idx="1"/>
          </p:nvPr>
        </p:nvSpPr>
        <p:spPr>
          <a:xfrm>
            <a:off x="431800" y="1384754"/>
            <a:ext cx="6959600" cy="1587046"/>
          </a:xfrm>
        </p:spPr>
        <p:txBody>
          <a:bodyPr/>
          <a:lstStyle/>
          <a:p>
            <a:r>
              <a:rPr lang="en-US" sz="2800" dirty="0" smtClean="0"/>
              <a:t>The </a:t>
            </a:r>
            <a:r>
              <a:rPr lang="en-US" sz="2800" dirty="0" smtClean="0">
                <a:solidFill>
                  <a:srgbClr val="0000FF"/>
                </a:solidFill>
              </a:rPr>
              <a:t>Fibonacci series </a:t>
            </a:r>
            <a:r>
              <a:rPr lang="en-US" sz="2800" dirty="0" smtClean="0">
                <a:solidFill>
                  <a:schemeClr val="tx1"/>
                </a:solidFill>
              </a:rPr>
              <a:t>models the rabbit population each time they mate:</a:t>
            </a:r>
          </a:p>
          <a:p>
            <a:pPr lvl="1">
              <a:buNone/>
            </a:pPr>
            <a:r>
              <a:rPr lang="en-US" sz="2400" dirty="0" smtClean="0"/>
              <a:t>	</a:t>
            </a:r>
            <a:r>
              <a:rPr lang="en-US" dirty="0" smtClean="0"/>
              <a:t>1, 1, 2, 3, 5, 8, 13, 21, …</a:t>
            </a:r>
          </a:p>
        </p:txBody>
      </p:sp>
      <p:grpSp>
        <p:nvGrpSpPr>
          <p:cNvPr id="2" name="Group 1"/>
          <p:cNvGrpSpPr/>
          <p:nvPr/>
        </p:nvGrpSpPr>
        <p:grpSpPr>
          <a:xfrm>
            <a:off x="5197066" y="479425"/>
            <a:ext cx="3734209" cy="4973638"/>
            <a:chOff x="5197066" y="479425"/>
            <a:chExt cx="3734209" cy="4973638"/>
          </a:xfrm>
        </p:grpSpPr>
        <p:pic>
          <p:nvPicPr>
            <p:cNvPr id="35846" name="Picture 5" descr="FibonacciSunflower.jpg"/>
            <p:cNvPicPr>
              <a:picLocks noChangeAspect="1"/>
            </p:cNvPicPr>
            <p:nvPr/>
          </p:nvPicPr>
          <p:blipFill>
            <a:blip r:embed="rId3" cstate="print"/>
            <a:srcRect/>
            <a:stretch>
              <a:fillRect/>
            </a:stretch>
          </p:blipFill>
          <p:spPr bwMode="auto">
            <a:xfrm>
              <a:off x="7908925" y="479425"/>
              <a:ext cx="1012825" cy="758825"/>
            </a:xfrm>
            <a:prstGeom prst="rect">
              <a:avLst/>
            </a:prstGeom>
            <a:noFill/>
            <a:ln w="9525">
              <a:noFill/>
              <a:miter lim="800000"/>
              <a:headEnd/>
              <a:tailEnd/>
            </a:ln>
          </p:spPr>
        </p:pic>
        <p:pic>
          <p:nvPicPr>
            <p:cNvPr id="35847" name="Picture 6" descr="Fibonacci.png"/>
            <p:cNvPicPr>
              <a:picLocks noChangeAspect="1"/>
            </p:cNvPicPr>
            <p:nvPr/>
          </p:nvPicPr>
          <p:blipFill>
            <a:blip r:embed="rId4" cstate="print"/>
            <a:srcRect/>
            <a:stretch>
              <a:fillRect/>
            </a:stretch>
          </p:blipFill>
          <p:spPr bwMode="auto">
            <a:xfrm>
              <a:off x="7894638" y="1431925"/>
              <a:ext cx="1036637" cy="642938"/>
            </a:xfrm>
            <a:prstGeom prst="rect">
              <a:avLst/>
            </a:prstGeom>
            <a:noFill/>
            <a:ln w="9525">
              <a:noFill/>
              <a:miter lim="800000"/>
              <a:headEnd/>
              <a:tailEnd/>
            </a:ln>
          </p:spPr>
        </p:pic>
        <p:pic>
          <p:nvPicPr>
            <p:cNvPr id="35851" name="Picture 7" descr="fibrab.gif"/>
            <p:cNvPicPr>
              <a:picLocks noChangeAspect="1"/>
            </p:cNvPicPr>
            <p:nvPr/>
          </p:nvPicPr>
          <p:blipFill>
            <a:blip r:embed="rId5" cstate="print"/>
            <a:srcRect/>
            <a:stretch>
              <a:fillRect/>
            </a:stretch>
          </p:blipFill>
          <p:spPr bwMode="auto">
            <a:xfrm>
              <a:off x="5197066" y="2432050"/>
              <a:ext cx="3599272" cy="3021013"/>
            </a:xfrm>
            <a:prstGeom prst="rect">
              <a:avLst/>
            </a:prstGeom>
            <a:noFill/>
            <a:ln w="9525">
              <a:noFill/>
              <a:miter lim="800000"/>
              <a:headEnd/>
              <a:tailEnd/>
            </a:ln>
          </p:spPr>
        </p:pic>
      </p:grpSp>
      <p:sp>
        <p:nvSpPr>
          <p:cNvPr id="10" name="Rectangle 3"/>
          <p:cNvSpPr txBox="1">
            <a:spLocks noChangeArrowheads="1"/>
          </p:cNvSpPr>
          <p:nvPr/>
        </p:nvSpPr>
        <p:spPr bwMode="auto">
          <a:xfrm>
            <a:off x="850900" y="5586413"/>
            <a:ext cx="7880350" cy="512762"/>
          </a:xfrm>
          <a:prstGeom prst="rect">
            <a:avLst/>
          </a:prstGeom>
          <a:noFill/>
          <a:ln w="9525">
            <a:noFill/>
            <a:miter lim="800000"/>
            <a:headEnd/>
            <a:tailEnd/>
          </a:ln>
        </p:spPr>
        <p:txBody>
          <a:bodyPr/>
          <a:lstStyle/>
          <a:p>
            <a:pPr marL="285750" indent="-285750" eaLnBrk="0" hangingPunct="0">
              <a:spcBef>
                <a:spcPct val="20000"/>
              </a:spcBef>
              <a:buClr>
                <a:schemeClr val="accent2"/>
              </a:buClr>
              <a:buSzPct val="75000"/>
              <a:buFont typeface="Wingdings" pitchFamily="2" charset="2"/>
              <a:buChar char="q"/>
              <a:defRPr/>
            </a:pPr>
            <a:r>
              <a:rPr lang="en-US" kern="0" dirty="0">
                <a:latin typeface="+mn-lt"/>
                <a:cs typeface="+mn-cs"/>
                <a:hlinkClick r:id="rId6"/>
              </a:rPr>
              <a:t>http://www.maths.surrey.ac.uk/hosted-sites/R.Knott/Fibonacci/fibnat.html</a:t>
            </a:r>
            <a:endParaRPr lang="en-US" kern="0" dirty="0">
              <a:latin typeface="+mn-lt"/>
              <a:cs typeface="+mn-cs"/>
            </a:endParaRPr>
          </a:p>
        </p:txBody>
      </p:sp>
      <p:sp>
        <p:nvSpPr>
          <p:cNvPr id="11" name="Rectangle 3"/>
          <p:cNvSpPr txBox="1">
            <a:spLocks noChangeArrowheads="1"/>
          </p:cNvSpPr>
          <p:nvPr/>
        </p:nvSpPr>
        <p:spPr bwMode="auto">
          <a:xfrm>
            <a:off x="431800" y="4427310"/>
            <a:ext cx="4786313" cy="1463675"/>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Char char="n"/>
              <a:defRPr/>
            </a:pPr>
            <a:r>
              <a:rPr lang="en-US" sz="2400" kern="0" dirty="0">
                <a:latin typeface="+mn-lt"/>
                <a:cs typeface="+mn-cs"/>
              </a:rPr>
              <a:t>Fibonacci numbers are found in nature (sea-shells, sunflowers, </a:t>
            </a:r>
            <a:r>
              <a:rPr lang="en-US" sz="2400" kern="0" dirty="0" smtClean="0">
                <a:latin typeface="+mn-lt"/>
                <a:cs typeface="+mn-cs"/>
              </a:rPr>
              <a:t>etc.)</a:t>
            </a:r>
            <a:endParaRPr lang="en-US" sz="2400" kern="0" dirty="0">
              <a:latin typeface="+mn-lt"/>
              <a:cs typeface="+mn-cs"/>
            </a:endParaRPr>
          </a:p>
        </p:txBody>
      </p:sp>
      <p:sp>
        <p:nvSpPr>
          <p:cNvPr id="13" name="Rectangle 3"/>
          <p:cNvSpPr txBox="1">
            <a:spLocks noChangeArrowheads="1"/>
          </p:cNvSpPr>
          <p:nvPr/>
        </p:nvSpPr>
        <p:spPr bwMode="auto">
          <a:xfrm>
            <a:off x="431800" y="3037114"/>
            <a:ext cx="5490029" cy="1273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The</a:t>
            </a:r>
            <a:r>
              <a:rPr kumimoji="0" lang="en-US" sz="2800" b="0" i="0" u="none" strike="noStrike" kern="0" cap="none" spc="0" normalizeH="0" noProof="0" dirty="0" smtClean="0">
                <a:ln>
                  <a:noFill/>
                </a:ln>
                <a:solidFill>
                  <a:schemeClr val="tx1"/>
                </a:solidFill>
                <a:effectLst/>
                <a:uLnTx/>
                <a:uFillTx/>
                <a:latin typeface="+mn-lt"/>
                <a:ea typeface="+mn-ea"/>
                <a:cs typeface="+mn-cs"/>
              </a:rPr>
              <a:t> modern version is</a:t>
            </a:r>
            <a:r>
              <a:rPr kumimoji="0" lang="en-US" sz="2800" b="0" i="0" u="none" strike="noStrike" kern="0" cap="none" spc="0" normalizeH="0" baseline="0" noProof="0" dirty="0" smtClean="0">
                <a:ln>
                  <a:noFill/>
                </a:ln>
                <a:solidFill>
                  <a:schemeClr val="tx1"/>
                </a:solidFill>
                <a:effectLst/>
                <a:uLnTx/>
                <a:uFillTx/>
                <a:latin typeface="+mn-lt"/>
                <a:ea typeface="+mn-ea"/>
                <a:cs typeface="+mn-cs"/>
              </a:rPr>
              <a:t>:</a:t>
            </a:r>
          </a:p>
          <a:p>
            <a:pPr marL="742950" marR="0" lvl="1" indent="-28575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defRPr/>
            </a:pPr>
            <a:r>
              <a:rPr kumimoji="0" lang="en-US" sz="2000" b="0" i="0" u="none" strike="noStrike" kern="0" cap="none" spc="0" normalizeH="0" baseline="0" noProof="0" dirty="0" smtClean="0">
                <a:ln>
                  <a:noFill/>
                </a:ln>
                <a:solidFill>
                  <a:srgbClr val="0000FF"/>
                </a:solidFill>
                <a:effectLst/>
                <a:uLnTx/>
                <a:uFillTx/>
                <a:latin typeface="+mn-lt"/>
                <a:cs typeface="+mn-cs"/>
              </a:rPr>
              <a:t>	</a:t>
            </a:r>
            <a:r>
              <a:rPr kumimoji="0" lang="en-US" sz="2400" b="0" i="0" u="none" strike="noStrike" kern="0" cap="none" spc="0" normalizeH="0" baseline="0" noProof="0" dirty="0" smtClean="0">
                <a:ln>
                  <a:noFill/>
                </a:ln>
                <a:solidFill>
                  <a:srgbClr val="0000FF"/>
                </a:solidFill>
                <a:effectLst/>
                <a:uLnTx/>
                <a:uFillTx/>
                <a:latin typeface="+mn-lt"/>
                <a:cs typeface="+mn-cs"/>
              </a:rPr>
              <a:t>0,</a:t>
            </a:r>
            <a:r>
              <a:rPr kumimoji="0" lang="en-US" sz="2400" b="0" i="0" u="none" strike="noStrike" kern="0" cap="none" spc="0" normalizeH="0" noProof="0" dirty="0" smtClean="0">
                <a:ln>
                  <a:noFill/>
                </a:ln>
                <a:solidFill>
                  <a:srgbClr val="0000FF"/>
                </a:solidFill>
                <a:effectLst/>
                <a:uLnTx/>
                <a:uFillTx/>
                <a:latin typeface="+mn-lt"/>
                <a:cs typeface="+mn-cs"/>
              </a:rPr>
              <a:t> 1</a:t>
            </a:r>
            <a:r>
              <a:rPr kumimoji="0" lang="en-US" sz="2400" b="0" i="0" u="none" strike="noStrike" kern="0" cap="none" spc="0" normalizeH="0" baseline="0" noProof="0" dirty="0" smtClean="0">
                <a:ln>
                  <a:noFill/>
                </a:ln>
                <a:solidFill>
                  <a:srgbClr val="0000FF"/>
                </a:solidFill>
                <a:effectLst/>
                <a:uLnTx/>
                <a:uFillTx/>
                <a:latin typeface="+mn-lt"/>
                <a:cs typeface="+mn-cs"/>
              </a:rPr>
              <a:t>, 1, 2, 3, 5, 8, 13, 21, …</a:t>
            </a: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amond(i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Demo #2: Fibonacci (2/3)</a:t>
            </a:r>
            <a:endParaRPr lang="en-US" dirty="0"/>
          </a:p>
        </p:txBody>
      </p:sp>
      <p:sp>
        <p:nvSpPr>
          <p:cNvPr id="7" name="TextBox 6"/>
          <p:cNvSpPr txBox="1"/>
          <p:nvPr/>
        </p:nvSpPr>
        <p:spPr>
          <a:xfrm>
            <a:off x="2295797" y="1325880"/>
            <a:ext cx="3537857" cy="400110"/>
          </a:xfrm>
          <a:prstGeom prst="rect">
            <a:avLst/>
          </a:prstGeom>
          <a:ln w="12700"/>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000" dirty="0" smtClean="0">
                <a:sym typeface="Symbol"/>
              </a:rPr>
              <a:t>0, 1, 1, 2, 3, 5, 8, 13, 21, …</a:t>
            </a:r>
            <a:r>
              <a:rPr lang="en-US" sz="2000" dirty="0" smtClean="0"/>
              <a:t>  </a:t>
            </a:r>
            <a:endParaRPr lang="en-SG" sz="2000" dirty="0"/>
          </a:p>
        </p:txBody>
      </p:sp>
      <p:grpSp>
        <p:nvGrpSpPr>
          <p:cNvPr id="21" name="Group 20"/>
          <p:cNvGrpSpPr/>
          <p:nvPr/>
        </p:nvGrpSpPr>
        <p:grpSpPr>
          <a:xfrm>
            <a:off x="381140" y="2009502"/>
            <a:ext cx="3914412" cy="4156638"/>
            <a:chOff x="423672" y="1857102"/>
            <a:chExt cx="3914412" cy="4156638"/>
          </a:xfrm>
        </p:grpSpPr>
        <p:sp>
          <p:nvSpPr>
            <p:cNvPr id="8" name="TextBox 7"/>
            <p:cNvSpPr txBox="1"/>
            <p:nvPr/>
          </p:nvSpPr>
          <p:spPr>
            <a:xfrm>
              <a:off x="423672" y="1857102"/>
              <a:ext cx="21387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Iterative version:</a:t>
              </a:r>
              <a:endParaRPr lang="en-SG" sz="2000" dirty="0">
                <a:solidFill>
                  <a:schemeClr val="dk1"/>
                </a:solidFill>
                <a:latin typeface="+mn-lt"/>
                <a:cs typeface="+mn-cs"/>
              </a:endParaRPr>
            </a:p>
          </p:txBody>
        </p:sp>
        <p:sp>
          <p:nvSpPr>
            <p:cNvPr id="9" name="TextBox 8"/>
            <p:cNvSpPr txBox="1"/>
            <p:nvPr/>
          </p:nvSpPr>
          <p:spPr>
            <a:xfrm>
              <a:off x="426720" y="2228088"/>
              <a:ext cx="3911364" cy="378565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smtClean="0">
                  <a:solidFill>
                    <a:srgbClr val="800000"/>
                  </a:solidFill>
                  <a:latin typeface="Courier New" pitchFamily="49" charset="0"/>
                  <a:cs typeface="Courier New" pitchFamily="49" charset="0"/>
                </a:rPr>
                <a:t>// Pre-</a:t>
              </a:r>
              <a:r>
                <a:rPr lang="en-US" sz="1600" b="1" dirty="0" err="1" smtClean="0">
                  <a:solidFill>
                    <a:srgbClr val="800000"/>
                  </a:solidFill>
                  <a:latin typeface="Courier New" pitchFamily="49" charset="0"/>
                  <a:cs typeface="Courier New" pitchFamily="49" charset="0"/>
                </a:rPr>
                <a:t>cond</a:t>
              </a:r>
              <a:r>
                <a:rPr lang="en-US" sz="1600"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fib_iter</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prev1 =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prev2 = </a:t>
              </a:r>
              <a:r>
                <a:rPr lang="en-US" sz="1600" b="1" dirty="0" smtClean="0">
                  <a:solidFill>
                    <a:srgbClr val="006600"/>
                  </a:solidFill>
                  <a:latin typeface="Courier New" pitchFamily="49" charset="0"/>
                  <a:cs typeface="Courier New" pitchFamily="49" charset="0"/>
                </a:rPr>
                <a:t>0,</a:t>
              </a: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current;</a:t>
              </a:r>
            </a:p>
            <a:p>
              <a:pPr>
                <a:tabLst>
                  <a:tab pos="268288" algn="l"/>
                  <a:tab pos="536575" algn="l"/>
                  <a:tab pos="804863" algn="l"/>
                </a:tabLst>
              </a:pP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(n &lt;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for</a:t>
              </a:r>
              <a:r>
                <a:rPr lang="en-US" sz="1600" b="1" dirty="0" smtClean="0">
                  <a:latin typeface="Courier New" pitchFamily="49" charset="0"/>
                  <a:cs typeface="Courier New" pitchFamily="49" charset="0"/>
                </a:rPr>
                <a:t> (; n&gt;</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n--) {</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current = prev1 + prev2;</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prev2 = prev1;</a:t>
              </a:r>
            </a:p>
            <a:p>
              <a:pPr>
                <a:tabLst>
                  <a:tab pos="268288" algn="l"/>
                  <a:tab pos="536575" algn="l"/>
                  <a:tab pos="804863" algn="l"/>
                </a:tabLst>
              </a:pPr>
              <a:r>
                <a:rPr lang="en-US" sz="1600" b="1" dirty="0" smtClean="0">
                  <a:latin typeface="Courier New" pitchFamily="49" charset="0"/>
                  <a:cs typeface="Courier New" pitchFamily="49" charset="0"/>
                </a:rPr>
                <a:t>      prev1 = current;</a:t>
              </a:r>
            </a:p>
            <a:p>
              <a:pPr>
                <a:tabLst>
                  <a:tab pos="268288" algn="l"/>
                  <a:tab pos="536575" algn="l"/>
                  <a:tab pos="804863" algn="l"/>
                </a:tabLst>
              </a:pPr>
              <a:r>
                <a:rPr lang="en-US" sz="1600" b="1" dirty="0" smtClean="0">
                  <a:latin typeface="Courier New" pitchFamily="49" charset="0"/>
                  <a:cs typeface="Courier New" pitchFamily="49" charset="0"/>
                </a:rPr>
                <a:t>   }</a:t>
              </a:r>
            </a:p>
            <a:p>
              <a:pPr>
                <a:tabLst>
                  <a:tab pos="268288" algn="l"/>
                  <a:tab pos="536575" algn="l"/>
                  <a:tab pos="8048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current;</a:t>
              </a:r>
            </a:p>
            <a:p>
              <a:pPr>
                <a:tabLst>
                  <a:tab pos="268288" algn="l"/>
                  <a:tab pos="536575" algn="l"/>
                  <a:tab pos="804863" algn="l"/>
                </a:tabLst>
              </a:pPr>
              <a:r>
                <a:rPr lang="en-US" sz="1600" b="1" dirty="0" smtClean="0">
                  <a:latin typeface="Courier New" pitchFamily="49" charset="0"/>
                  <a:cs typeface="Courier New" pitchFamily="49" charset="0"/>
                </a:rPr>
                <a:t>}</a:t>
              </a:r>
            </a:p>
          </p:txBody>
        </p:sp>
      </p:grpSp>
      <p:sp>
        <p:nvSpPr>
          <p:cNvPr id="14" name="TextBox 13"/>
          <p:cNvSpPr txBox="1"/>
          <p:nvPr/>
        </p:nvSpPr>
        <p:spPr>
          <a:xfrm>
            <a:off x="4789714" y="4669751"/>
            <a:ext cx="2621183" cy="1508105"/>
          </a:xfrm>
          <a:prstGeom prst="rect">
            <a:avLst/>
          </a:prstGeom>
          <a:solidFill>
            <a:srgbClr val="FFFF99"/>
          </a:solidFill>
        </p:spPr>
        <p:txBody>
          <a:bodyPr wrap="square" rtlCol="0">
            <a:spAutoFit/>
          </a:bodyPr>
          <a:lstStyle/>
          <a:p>
            <a:r>
              <a:rPr lang="en-US" sz="2000" dirty="0" smtClean="0">
                <a:latin typeface="Calibri" pitchFamily="34" charset="0"/>
                <a:cs typeface="Calibri" pitchFamily="34" charset="0"/>
              </a:rPr>
              <a:t>recurrence relation:</a:t>
            </a:r>
          </a:p>
          <a:p>
            <a:r>
              <a:rPr lang="en-US" sz="2400" dirty="0" smtClean="0">
                <a:solidFill>
                  <a:srgbClr val="0000FF"/>
                </a:solidFill>
                <a:latin typeface="Calibri" pitchFamily="34" charset="0"/>
                <a:cs typeface="Calibri" pitchFamily="34" charset="0"/>
              </a:rPr>
              <a:t>f</a:t>
            </a:r>
            <a:r>
              <a:rPr lang="en-US" sz="2400" baseline="-25000" dirty="0" smtClean="0">
                <a:solidFill>
                  <a:srgbClr val="0000FF"/>
                </a:solidFill>
                <a:latin typeface="Calibri" pitchFamily="34" charset="0"/>
                <a:cs typeface="Calibri" pitchFamily="34" charset="0"/>
              </a:rPr>
              <a:t>n</a:t>
            </a:r>
            <a:r>
              <a:rPr lang="en-US" sz="2400" dirty="0" smtClean="0">
                <a:solidFill>
                  <a:srgbClr val="0000FF"/>
                </a:solidFill>
                <a:latin typeface="Calibri" pitchFamily="34" charset="0"/>
                <a:cs typeface="Calibri" pitchFamily="34" charset="0"/>
              </a:rPr>
              <a:t> = f</a:t>
            </a:r>
            <a:r>
              <a:rPr lang="en-US" sz="2400" baseline="-25000" dirty="0" smtClean="0">
                <a:solidFill>
                  <a:srgbClr val="0000FF"/>
                </a:solidFill>
                <a:latin typeface="Calibri" pitchFamily="34" charset="0"/>
                <a:cs typeface="Calibri" pitchFamily="34" charset="0"/>
              </a:rPr>
              <a:t>n-1</a:t>
            </a:r>
            <a:r>
              <a:rPr lang="en-US" sz="2400" dirty="0" smtClean="0">
                <a:solidFill>
                  <a:srgbClr val="0000FF"/>
                </a:solidFill>
                <a:latin typeface="Calibri" pitchFamily="34" charset="0"/>
                <a:cs typeface="Calibri" pitchFamily="34" charset="0"/>
              </a:rPr>
              <a:t> + f</a:t>
            </a:r>
            <a:r>
              <a:rPr lang="en-US" sz="2400" baseline="-25000" dirty="0" smtClean="0">
                <a:solidFill>
                  <a:srgbClr val="0000FF"/>
                </a:solidFill>
                <a:latin typeface="Calibri" pitchFamily="34" charset="0"/>
                <a:cs typeface="Calibri" pitchFamily="34" charset="0"/>
              </a:rPr>
              <a:t>n-2   </a:t>
            </a:r>
            <a:r>
              <a:rPr lang="en-US" sz="2400" dirty="0" smtClean="0">
                <a:solidFill>
                  <a:srgbClr val="0000FF"/>
                </a:solidFill>
                <a:latin typeface="Calibri" pitchFamily="34" charset="0"/>
                <a:cs typeface="Calibri" pitchFamily="34" charset="0"/>
              </a:rPr>
              <a:t>n</a:t>
            </a:r>
            <a:r>
              <a:rPr lang="en-US" sz="2400" dirty="0" smtClean="0">
                <a:solidFill>
                  <a:srgbClr val="0000FF"/>
                </a:solidFill>
                <a:latin typeface="Calibri" pitchFamily="34" charset="0"/>
                <a:cs typeface="Calibri" pitchFamily="34" charset="0"/>
                <a:sym typeface="Symbol" pitchFamily="18" charset="2"/>
              </a:rPr>
              <a:t>≥ 2</a:t>
            </a:r>
          </a:p>
          <a:p>
            <a:r>
              <a:rPr lang="en-US" sz="2400" dirty="0" smtClean="0">
                <a:solidFill>
                  <a:srgbClr val="0000FF"/>
                </a:solidFill>
                <a:latin typeface="Calibri" pitchFamily="34" charset="0"/>
                <a:cs typeface="Calibri" pitchFamily="34" charset="0"/>
                <a:sym typeface="Symbol" pitchFamily="18" charset="2"/>
              </a:rPr>
              <a:t>f</a:t>
            </a:r>
            <a:r>
              <a:rPr lang="en-US" sz="2400" baseline="-25000" dirty="0" smtClean="0">
                <a:solidFill>
                  <a:srgbClr val="0000FF"/>
                </a:solidFill>
                <a:latin typeface="Calibri" pitchFamily="34" charset="0"/>
                <a:cs typeface="Calibri" pitchFamily="34" charset="0"/>
                <a:sym typeface="Symbol" pitchFamily="18" charset="2"/>
              </a:rPr>
              <a:t>0 </a:t>
            </a:r>
            <a:r>
              <a:rPr lang="en-US" sz="2400" dirty="0" smtClean="0">
                <a:solidFill>
                  <a:srgbClr val="0000FF"/>
                </a:solidFill>
                <a:latin typeface="Calibri" pitchFamily="34" charset="0"/>
                <a:cs typeface="Calibri" pitchFamily="34" charset="0"/>
                <a:sym typeface="Symbol" pitchFamily="18" charset="2"/>
              </a:rPr>
              <a:t>= 0</a:t>
            </a:r>
          </a:p>
          <a:p>
            <a:r>
              <a:rPr lang="en-US" sz="2400" dirty="0" smtClean="0">
                <a:solidFill>
                  <a:srgbClr val="0000FF"/>
                </a:solidFill>
                <a:latin typeface="Calibri" pitchFamily="34" charset="0"/>
                <a:cs typeface="Calibri" pitchFamily="34" charset="0"/>
                <a:sym typeface="Symbol" pitchFamily="18" charset="2"/>
              </a:rPr>
              <a:t>f</a:t>
            </a:r>
            <a:r>
              <a:rPr lang="en-US" sz="2400" baseline="-25000" dirty="0" smtClean="0">
                <a:solidFill>
                  <a:srgbClr val="0000FF"/>
                </a:solidFill>
                <a:latin typeface="Calibri" pitchFamily="34" charset="0"/>
                <a:cs typeface="Calibri" pitchFamily="34" charset="0"/>
                <a:sym typeface="Symbol" pitchFamily="18" charset="2"/>
              </a:rPr>
              <a:t>1</a:t>
            </a:r>
            <a:r>
              <a:rPr lang="en-US" sz="2400" dirty="0" smtClean="0">
                <a:solidFill>
                  <a:srgbClr val="0000FF"/>
                </a:solidFill>
                <a:latin typeface="Calibri" pitchFamily="34" charset="0"/>
                <a:cs typeface="Calibri" pitchFamily="34" charset="0"/>
                <a:sym typeface="Symbol" pitchFamily="18" charset="2"/>
              </a:rPr>
              <a:t> = 1</a:t>
            </a:r>
          </a:p>
        </p:txBody>
      </p:sp>
      <p:grpSp>
        <p:nvGrpSpPr>
          <p:cNvPr id="20" name="Group 19"/>
          <p:cNvGrpSpPr/>
          <p:nvPr/>
        </p:nvGrpSpPr>
        <p:grpSpPr>
          <a:xfrm>
            <a:off x="4478301" y="2024742"/>
            <a:ext cx="4304196" cy="2479404"/>
            <a:chOff x="4255008" y="1857102"/>
            <a:chExt cx="4304196" cy="2479404"/>
          </a:xfrm>
        </p:grpSpPr>
        <p:sp>
          <p:nvSpPr>
            <p:cNvPr id="10" name="TextBox 9"/>
            <p:cNvSpPr txBox="1"/>
            <p:nvPr/>
          </p:nvSpPr>
          <p:spPr>
            <a:xfrm>
              <a:off x="4256839" y="1857102"/>
              <a:ext cx="24042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Recursive version:</a:t>
              </a:r>
              <a:endParaRPr lang="en-SG" sz="2000" dirty="0">
                <a:solidFill>
                  <a:schemeClr val="dk1"/>
                </a:solidFill>
                <a:latin typeface="+mn-lt"/>
                <a:cs typeface="+mn-cs"/>
              </a:endParaRPr>
            </a:p>
          </p:txBody>
        </p:sp>
        <p:sp>
          <p:nvSpPr>
            <p:cNvPr id="11" name="TextBox 10"/>
            <p:cNvSpPr txBox="1"/>
            <p:nvPr/>
          </p:nvSpPr>
          <p:spPr>
            <a:xfrm>
              <a:off x="4255008" y="2212848"/>
              <a:ext cx="4304196" cy="2123658"/>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smtClean="0">
                  <a:solidFill>
                    <a:srgbClr val="800000"/>
                  </a:solidFill>
                  <a:latin typeface="Courier New" pitchFamily="49" charset="0"/>
                  <a:cs typeface="Courier New" pitchFamily="49" charset="0"/>
                </a:rPr>
                <a:t>// Pre-</a:t>
              </a:r>
              <a:r>
                <a:rPr lang="en-US" sz="1600" b="1" dirty="0" err="1" smtClean="0">
                  <a:solidFill>
                    <a:srgbClr val="800000"/>
                  </a:solidFill>
                  <a:latin typeface="Courier New" pitchFamily="49" charset="0"/>
                  <a:cs typeface="Courier New" pitchFamily="49" charset="0"/>
                </a:rPr>
                <a:t>cond</a:t>
              </a:r>
              <a:r>
                <a:rPr lang="en-US" sz="1600"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fib(</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(n &lt;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base</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case</a:t>
              </a: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a:t>
              </a: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fib(n-</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 fib(n-</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latin typeface="Courier New" pitchFamily="49" charset="0"/>
                  <a:cs typeface="Courier New" pitchFamily="49"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78"/>
          <p:cNvSpPr>
            <a:spLocks noGrp="1"/>
          </p:cNvSpPr>
          <p:nvPr>
            <p:ph type="title"/>
          </p:nvPr>
        </p:nvSpPr>
        <p:spPr/>
        <p:txBody>
          <a:bodyPr/>
          <a:lstStyle/>
          <a:p>
            <a:r>
              <a:rPr lang="en-US" dirty="0" smtClean="0"/>
              <a:t>Fibonacci (3/3)</a:t>
            </a:r>
            <a:endParaRPr lang="en-US" dirty="0"/>
          </a:p>
        </p:txBody>
      </p:sp>
      <p:sp>
        <p:nvSpPr>
          <p:cNvPr id="11" name="Text Box 4"/>
          <p:cNvSpPr txBox="1">
            <a:spLocks noChangeArrowheads="1"/>
          </p:cNvSpPr>
          <p:nvPr/>
        </p:nvSpPr>
        <p:spPr bwMode="auto">
          <a:xfrm>
            <a:off x="4393210" y="2520190"/>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fib(5</a:t>
            </a:r>
            <a:r>
              <a:rPr lang="en-US" sz="1600" dirty="0"/>
              <a:t>)</a:t>
            </a:r>
          </a:p>
        </p:txBody>
      </p:sp>
      <p:sp>
        <p:nvSpPr>
          <p:cNvPr id="12" name="Line 13"/>
          <p:cNvSpPr>
            <a:spLocks noChangeShapeType="1"/>
          </p:cNvSpPr>
          <p:nvPr/>
        </p:nvSpPr>
        <p:spPr bwMode="auto">
          <a:xfrm flipV="1">
            <a:off x="3380887" y="2879341"/>
            <a:ext cx="1012848" cy="432949"/>
          </a:xfrm>
          <a:prstGeom prst="line">
            <a:avLst/>
          </a:prstGeom>
          <a:noFill/>
          <a:ln w="31750" cap="sq">
            <a:solidFill>
              <a:srgbClr val="006600"/>
            </a:solidFill>
            <a:round/>
            <a:headEnd type="none" w="sm" len="sm"/>
            <a:tailEnd type="triangle" w="med" len="med"/>
          </a:ln>
        </p:spPr>
        <p:txBody>
          <a:bodyPr/>
          <a:lstStyle/>
          <a:p>
            <a:endParaRPr lang="en-SG"/>
          </a:p>
        </p:txBody>
      </p:sp>
      <p:sp>
        <p:nvSpPr>
          <p:cNvPr id="13" name="Text Box 15"/>
          <p:cNvSpPr txBox="1">
            <a:spLocks noChangeArrowheads="1"/>
          </p:cNvSpPr>
          <p:nvPr/>
        </p:nvSpPr>
        <p:spPr bwMode="auto">
          <a:xfrm>
            <a:off x="3626202" y="2866333"/>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3</a:t>
            </a:r>
            <a:endParaRPr lang="en-US" b="1" dirty="0"/>
          </a:p>
        </p:txBody>
      </p:sp>
      <p:sp>
        <p:nvSpPr>
          <p:cNvPr id="14" name="Text Box 16"/>
          <p:cNvSpPr txBox="1">
            <a:spLocks noChangeArrowheads="1"/>
          </p:cNvSpPr>
          <p:nvPr/>
        </p:nvSpPr>
        <p:spPr bwMode="auto">
          <a:xfrm>
            <a:off x="5824207" y="2899254"/>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2</a:t>
            </a:r>
            <a:endParaRPr lang="en-US" b="1" dirty="0"/>
          </a:p>
        </p:txBody>
      </p:sp>
      <p:sp>
        <p:nvSpPr>
          <p:cNvPr id="15" name="Text Box 18"/>
          <p:cNvSpPr txBox="1">
            <a:spLocks noChangeArrowheads="1"/>
          </p:cNvSpPr>
          <p:nvPr/>
        </p:nvSpPr>
        <p:spPr bwMode="auto">
          <a:xfrm>
            <a:off x="1950158" y="3709409"/>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2</a:t>
            </a:r>
            <a:endParaRPr lang="en-US" b="1" dirty="0"/>
          </a:p>
        </p:txBody>
      </p:sp>
      <p:sp>
        <p:nvSpPr>
          <p:cNvPr id="16" name="Text Box 20"/>
          <p:cNvSpPr txBox="1">
            <a:spLocks noChangeArrowheads="1"/>
          </p:cNvSpPr>
          <p:nvPr/>
        </p:nvSpPr>
        <p:spPr bwMode="auto">
          <a:xfrm>
            <a:off x="3757624" y="3787451"/>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1</a:t>
            </a:r>
            <a:endParaRPr lang="en-US" b="1" dirty="0"/>
          </a:p>
        </p:txBody>
      </p:sp>
      <p:sp>
        <p:nvSpPr>
          <p:cNvPr id="17" name="Text Box 22"/>
          <p:cNvSpPr txBox="1">
            <a:spLocks noChangeArrowheads="1"/>
          </p:cNvSpPr>
          <p:nvPr/>
        </p:nvSpPr>
        <p:spPr bwMode="auto">
          <a:xfrm>
            <a:off x="841732" y="4653878"/>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1</a:t>
            </a:r>
            <a:endParaRPr lang="en-US" b="1" dirty="0"/>
          </a:p>
        </p:txBody>
      </p:sp>
      <p:sp>
        <p:nvSpPr>
          <p:cNvPr id="59" name="Line 21"/>
          <p:cNvSpPr>
            <a:spLocks noChangeShapeType="1"/>
          </p:cNvSpPr>
          <p:nvPr/>
        </p:nvSpPr>
        <p:spPr bwMode="auto">
          <a:xfrm flipV="1">
            <a:off x="854741" y="4577694"/>
            <a:ext cx="635363"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60" name="Line 23"/>
          <p:cNvSpPr>
            <a:spLocks noChangeShapeType="1"/>
          </p:cNvSpPr>
          <p:nvPr/>
        </p:nvSpPr>
        <p:spPr bwMode="auto">
          <a:xfrm flipH="1" flipV="1">
            <a:off x="1924643" y="4577693"/>
            <a:ext cx="635363"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19" name="Text Box 24"/>
          <p:cNvSpPr txBox="1">
            <a:spLocks noChangeArrowheads="1"/>
          </p:cNvSpPr>
          <p:nvPr/>
        </p:nvSpPr>
        <p:spPr bwMode="auto">
          <a:xfrm>
            <a:off x="2315485" y="4675649"/>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a:t>1</a:t>
            </a:r>
          </a:p>
        </p:txBody>
      </p:sp>
      <p:sp>
        <p:nvSpPr>
          <p:cNvPr id="20" name="Text Box 26"/>
          <p:cNvSpPr txBox="1">
            <a:spLocks noChangeArrowheads="1"/>
          </p:cNvSpPr>
          <p:nvPr/>
        </p:nvSpPr>
        <p:spPr bwMode="auto">
          <a:xfrm>
            <a:off x="5936497" y="3776565"/>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1</a:t>
            </a:r>
            <a:endParaRPr lang="en-US" b="1" dirty="0"/>
          </a:p>
        </p:txBody>
      </p:sp>
      <p:sp>
        <p:nvSpPr>
          <p:cNvPr id="21" name="Line 17"/>
          <p:cNvSpPr>
            <a:spLocks noChangeShapeType="1"/>
          </p:cNvSpPr>
          <p:nvPr/>
        </p:nvSpPr>
        <p:spPr bwMode="auto">
          <a:xfrm flipV="1">
            <a:off x="1807059" y="3711267"/>
            <a:ext cx="838156" cy="481263"/>
          </a:xfrm>
          <a:prstGeom prst="line">
            <a:avLst/>
          </a:prstGeom>
          <a:noFill/>
          <a:ln w="31750" cap="sq">
            <a:solidFill>
              <a:srgbClr val="006600"/>
            </a:solidFill>
            <a:round/>
            <a:headEnd type="none" w="sm" len="sm"/>
            <a:tailEnd type="triangle" w="med" len="med"/>
          </a:ln>
        </p:spPr>
        <p:txBody>
          <a:bodyPr/>
          <a:lstStyle/>
          <a:p>
            <a:endParaRPr lang="en-SG"/>
          </a:p>
        </p:txBody>
      </p:sp>
      <p:sp>
        <p:nvSpPr>
          <p:cNvPr id="22" name="Line 19"/>
          <p:cNvSpPr>
            <a:spLocks noChangeShapeType="1"/>
          </p:cNvSpPr>
          <p:nvPr/>
        </p:nvSpPr>
        <p:spPr bwMode="auto">
          <a:xfrm flipH="1" flipV="1">
            <a:off x="3222133" y="3700382"/>
            <a:ext cx="838156" cy="481263"/>
          </a:xfrm>
          <a:prstGeom prst="line">
            <a:avLst/>
          </a:prstGeom>
          <a:noFill/>
          <a:ln w="31750" cap="sq">
            <a:solidFill>
              <a:srgbClr val="006600"/>
            </a:solidFill>
            <a:round/>
            <a:headEnd type="none" w="sm" len="sm"/>
            <a:tailEnd type="triangle" w="med" len="med"/>
          </a:ln>
        </p:spPr>
        <p:txBody>
          <a:bodyPr/>
          <a:lstStyle/>
          <a:p>
            <a:endParaRPr lang="en-SG">
              <a:ln>
                <a:solidFill>
                  <a:srgbClr val="006600"/>
                </a:solidFill>
              </a:ln>
            </a:endParaRPr>
          </a:p>
        </p:txBody>
      </p:sp>
      <p:sp>
        <p:nvSpPr>
          <p:cNvPr id="57" name="Line 25"/>
          <p:cNvSpPr>
            <a:spLocks noChangeShapeType="1"/>
          </p:cNvSpPr>
          <p:nvPr/>
        </p:nvSpPr>
        <p:spPr bwMode="auto">
          <a:xfrm flipV="1">
            <a:off x="5938355" y="3700381"/>
            <a:ext cx="711410" cy="481263"/>
          </a:xfrm>
          <a:prstGeom prst="line">
            <a:avLst/>
          </a:prstGeom>
          <a:noFill/>
          <a:ln w="31750" cap="sq">
            <a:solidFill>
              <a:srgbClr val="006600"/>
            </a:solidFill>
            <a:round/>
            <a:headEnd type="none" w="sm" len="sm"/>
            <a:tailEnd type="triangle" w="med" len="med"/>
          </a:ln>
        </p:spPr>
        <p:txBody>
          <a:bodyPr/>
          <a:lstStyle/>
          <a:p>
            <a:endParaRPr lang="en-SG"/>
          </a:p>
        </p:txBody>
      </p:sp>
      <p:sp>
        <p:nvSpPr>
          <p:cNvPr id="58" name="Line 27"/>
          <p:cNvSpPr>
            <a:spLocks noChangeShapeType="1"/>
          </p:cNvSpPr>
          <p:nvPr/>
        </p:nvSpPr>
        <p:spPr bwMode="auto">
          <a:xfrm flipH="1" flipV="1">
            <a:off x="7105044" y="3711267"/>
            <a:ext cx="711410" cy="481263"/>
          </a:xfrm>
          <a:prstGeom prst="line">
            <a:avLst/>
          </a:prstGeom>
          <a:noFill/>
          <a:ln w="31750" cap="sq">
            <a:solidFill>
              <a:srgbClr val="006600"/>
            </a:solidFill>
            <a:round/>
            <a:headEnd type="none" w="sm" len="sm"/>
            <a:tailEnd type="triangle" w="med" len="med"/>
          </a:ln>
        </p:spPr>
        <p:txBody>
          <a:bodyPr/>
          <a:lstStyle/>
          <a:p>
            <a:endParaRPr lang="en-SG"/>
          </a:p>
        </p:txBody>
      </p:sp>
      <p:sp>
        <p:nvSpPr>
          <p:cNvPr id="24" name="Text Box 28"/>
          <p:cNvSpPr txBox="1">
            <a:spLocks noChangeArrowheads="1"/>
          </p:cNvSpPr>
          <p:nvPr/>
        </p:nvSpPr>
        <p:spPr bwMode="auto">
          <a:xfrm>
            <a:off x="7543263" y="3787451"/>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a:t>1</a:t>
            </a:r>
          </a:p>
        </p:txBody>
      </p:sp>
      <p:sp>
        <p:nvSpPr>
          <p:cNvPr id="25" name="Line 29"/>
          <p:cNvSpPr>
            <a:spLocks noChangeShapeType="1"/>
          </p:cNvSpPr>
          <p:nvPr/>
        </p:nvSpPr>
        <p:spPr bwMode="auto">
          <a:xfrm flipV="1">
            <a:off x="4883837" y="2056720"/>
            <a:ext cx="1859" cy="440383"/>
          </a:xfrm>
          <a:prstGeom prst="line">
            <a:avLst/>
          </a:prstGeom>
          <a:noFill/>
          <a:ln w="31750" cap="sq">
            <a:solidFill>
              <a:srgbClr val="006600"/>
            </a:solidFill>
            <a:round/>
            <a:headEnd type="none" w="sm" len="sm"/>
            <a:tailEnd type="triangle" w="med" len="med"/>
          </a:ln>
        </p:spPr>
        <p:txBody>
          <a:bodyPr/>
          <a:lstStyle/>
          <a:p>
            <a:endParaRPr lang="en-SG"/>
          </a:p>
        </p:txBody>
      </p:sp>
      <p:sp>
        <p:nvSpPr>
          <p:cNvPr id="26" name="Text Box 30"/>
          <p:cNvSpPr txBox="1">
            <a:spLocks noChangeArrowheads="1"/>
          </p:cNvSpPr>
          <p:nvPr/>
        </p:nvSpPr>
        <p:spPr bwMode="auto">
          <a:xfrm>
            <a:off x="4885696" y="2176432"/>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5</a:t>
            </a:r>
            <a:endParaRPr lang="en-US" b="1" dirty="0"/>
          </a:p>
        </p:txBody>
      </p:sp>
      <p:sp>
        <p:nvSpPr>
          <p:cNvPr id="27" name="Line 13"/>
          <p:cNvSpPr>
            <a:spLocks noChangeShapeType="1"/>
          </p:cNvSpPr>
          <p:nvPr/>
        </p:nvSpPr>
        <p:spPr bwMode="auto">
          <a:xfrm flipH="1" flipV="1">
            <a:off x="5314996" y="2897397"/>
            <a:ext cx="1012848" cy="432949"/>
          </a:xfrm>
          <a:prstGeom prst="line">
            <a:avLst/>
          </a:prstGeom>
          <a:noFill/>
          <a:ln w="31750" cap="sq">
            <a:solidFill>
              <a:srgbClr val="006600"/>
            </a:solidFill>
            <a:round/>
            <a:headEnd type="none" w="sm" len="sm"/>
            <a:tailEnd type="triangle" w="med" len="med"/>
          </a:ln>
        </p:spPr>
        <p:txBody>
          <a:bodyPr/>
          <a:lstStyle/>
          <a:p>
            <a:endParaRPr lang="en-SG"/>
          </a:p>
        </p:txBody>
      </p:sp>
      <p:sp>
        <p:nvSpPr>
          <p:cNvPr id="55" name="Line 21"/>
          <p:cNvSpPr>
            <a:spLocks noChangeShapeType="1"/>
          </p:cNvSpPr>
          <p:nvPr/>
        </p:nvSpPr>
        <p:spPr bwMode="auto">
          <a:xfrm flipV="1">
            <a:off x="441889" y="5487664"/>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56" name="Line 23"/>
          <p:cNvSpPr>
            <a:spLocks noChangeShapeType="1"/>
          </p:cNvSpPr>
          <p:nvPr/>
        </p:nvSpPr>
        <p:spPr bwMode="auto">
          <a:xfrm flipH="1" flipV="1">
            <a:off x="1341507" y="5487664"/>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29" name="Text Box 24"/>
          <p:cNvSpPr txBox="1">
            <a:spLocks noChangeArrowheads="1"/>
          </p:cNvSpPr>
          <p:nvPr/>
        </p:nvSpPr>
        <p:spPr bwMode="auto">
          <a:xfrm>
            <a:off x="1568384" y="5552699"/>
            <a:ext cx="304784" cy="284269"/>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0</a:t>
            </a:r>
            <a:endParaRPr lang="en-US" b="1" dirty="0"/>
          </a:p>
        </p:txBody>
      </p:sp>
      <p:sp>
        <p:nvSpPr>
          <p:cNvPr id="30" name="Text Box 24"/>
          <p:cNvSpPr txBox="1">
            <a:spLocks noChangeArrowheads="1"/>
          </p:cNvSpPr>
          <p:nvPr/>
        </p:nvSpPr>
        <p:spPr bwMode="auto">
          <a:xfrm>
            <a:off x="404720" y="5563847"/>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a:t>1</a:t>
            </a:r>
          </a:p>
        </p:txBody>
      </p:sp>
      <p:sp>
        <p:nvSpPr>
          <p:cNvPr id="31" name="Text Box 4"/>
          <p:cNvSpPr txBox="1">
            <a:spLocks noChangeArrowheads="1"/>
          </p:cNvSpPr>
          <p:nvPr/>
        </p:nvSpPr>
        <p:spPr bwMode="auto">
          <a:xfrm>
            <a:off x="2460436" y="3341494"/>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fib(4</a:t>
            </a:r>
            <a:r>
              <a:rPr lang="en-US" sz="1600" dirty="0"/>
              <a:t>)</a:t>
            </a:r>
          </a:p>
        </p:txBody>
      </p:sp>
      <p:sp>
        <p:nvSpPr>
          <p:cNvPr id="32" name="Text Box 4"/>
          <p:cNvSpPr txBox="1">
            <a:spLocks noChangeArrowheads="1"/>
          </p:cNvSpPr>
          <p:nvPr/>
        </p:nvSpPr>
        <p:spPr bwMode="auto">
          <a:xfrm>
            <a:off x="6262799" y="3341495"/>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fib(3</a:t>
            </a:r>
            <a:r>
              <a:rPr lang="en-US" sz="1600" dirty="0"/>
              <a:t>)</a:t>
            </a:r>
          </a:p>
        </p:txBody>
      </p:sp>
      <p:sp>
        <p:nvSpPr>
          <p:cNvPr id="33" name="Text Box 4"/>
          <p:cNvSpPr txBox="1">
            <a:spLocks noChangeArrowheads="1"/>
          </p:cNvSpPr>
          <p:nvPr/>
        </p:nvSpPr>
        <p:spPr bwMode="auto">
          <a:xfrm>
            <a:off x="1230150" y="4196246"/>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fib(3</a:t>
            </a:r>
            <a:r>
              <a:rPr lang="en-US" sz="1600" dirty="0"/>
              <a:t>)</a:t>
            </a:r>
          </a:p>
        </p:txBody>
      </p:sp>
      <p:sp>
        <p:nvSpPr>
          <p:cNvPr id="34" name="Text Box 4"/>
          <p:cNvSpPr txBox="1">
            <a:spLocks noChangeArrowheads="1"/>
          </p:cNvSpPr>
          <p:nvPr/>
        </p:nvSpPr>
        <p:spPr bwMode="auto">
          <a:xfrm>
            <a:off x="3594084" y="4218543"/>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fib(2</a:t>
            </a:r>
            <a:r>
              <a:rPr lang="en-US" sz="1600" dirty="0"/>
              <a:t>)</a:t>
            </a:r>
          </a:p>
        </p:txBody>
      </p:sp>
      <p:sp>
        <p:nvSpPr>
          <p:cNvPr id="35" name="Text Box 4"/>
          <p:cNvSpPr txBox="1">
            <a:spLocks noChangeArrowheads="1"/>
          </p:cNvSpPr>
          <p:nvPr/>
        </p:nvSpPr>
        <p:spPr bwMode="auto">
          <a:xfrm>
            <a:off x="5887396" y="4203678"/>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fib(2</a:t>
            </a:r>
            <a:r>
              <a:rPr lang="en-US" sz="1600" dirty="0"/>
              <a:t>)</a:t>
            </a:r>
          </a:p>
        </p:txBody>
      </p:sp>
      <p:sp>
        <p:nvSpPr>
          <p:cNvPr id="36" name="Text Box 4"/>
          <p:cNvSpPr txBox="1">
            <a:spLocks noChangeArrowheads="1"/>
          </p:cNvSpPr>
          <p:nvPr/>
        </p:nvSpPr>
        <p:spPr bwMode="auto">
          <a:xfrm>
            <a:off x="7403882" y="4203678"/>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37" name="Text Box 4"/>
          <p:cNvSpPr txBox="1">
            <a:spLocks noChangeArrowheads="1"/>
          </p:cNvSpPr>
          <p:nvPr/>
        </p:nvSpPr>
        <p:spPr bwMode="auto">
          <a:xfrm>
            <a:off x="575980" y="5125323"/>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fib(2</a:t>
            </a:r>
            <a:r>
              <a:rPr lang="en-US" sz="1600" dirty="0"/>
              <a:t>)</a:t>
            </a:r>
          </a:p>
        </p:txBody>
      </p:sp>
      <p:sp>
        <p:nvSpPr>
          <p:cNvPr id="38" name="Text Box 4"/>
          <p:cNvSpPr txBox="1">
            <a:spLocks noChangeArrowheads="1"/>
          </p:cNvSpPr>
          <p:nvPr/>
        </p:nvSpPr>
        <p:spPr bwMode="auto">
          <a:xfrm>
            <a:off x="1936358" y="5125323"/>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39" name="Text Box 4"/>
          <p:cNvSpPr txBox="1">
            <a:spLocks noChangeArrowheads="1"/>
          </p:cNvSpPr>
          <p:nvPr/>
        </p:nvSpPr>
        <p:spPr bwMode="auto">
          <a:xfrm>
            <a:off x="349250" y="6013522"/>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40" name="Text Box 4"/>
          <p:cNvSpPr txBox="1">
            <a:spLocks noChangeArrowheads="1"/>
          </p:cNvSpPr>
          <p:nvPr/>
        </p:nvSpPr>
        <p:spPr bwMode="auto">
          <a:xfrm>
            <a:off x="1542368" y="6013522"/>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fib(0</a:t>
            </a:r>
            <a:r>
              <a:rPr lang="en-US" sz="1600" dirty="0"/>
              <a:t>)</a:t>
            </a:r>
          </a:p>
        </p:txBody>
      </p:sp>
      <p:sp>
        <p:nvSpPr>
          <p:cNvPr id="53" name="Line 21"/>
          <p:cNvSpPr>
            <a:spLocks noChangeShapeType="1"/>
          </p:cNvSpPr>
          <p:nvPr/>
        </p:nvSpPr>
        <p:spPr bwMode="auto">
          <a:xfrm flipV="1">
            <a:off x="3444870" y="4592034"/>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54" name="Line 23"/>
          <p:cNvSpPr>
            <a:spLocks noChangeShapeType="1"/>
          </p:cNvSpPr>
          <p:nvPr/>
        </p:nvSpPr>
        <p:spPr bwMode="auto">
          <a:xfrm flipH="1" flipV="1">
            <a:off x="4344487" y="4592034"/>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42" name="Text Box 24"/>
          <p:cNvSpPr txBox="1">
            <a:spLocks noChangeArrowheads="1"/>
          </p:cNvSpPr>
          <p:nvPr/>
        </p:nvSpPr>
        <p:spPr bwMode="auto">
          <a:xfrm>
            <a:off x="4571364" y="4657069"/>
            <a:ext cx="304784" cy="284269"/>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0</a:t>
            </a:r>
            <a:endParaRPr lang="en-US" b="1" dirty="0"/>
          </a:p>
        </p:txBody>
      </p:sp>
      <p:sp>
        <p:nvSpPr>
          <p:cNvPr id="43" name="Text Box 24"/>
          <p:cNvSpPr txBox="1">
            <a:spLocks noChangeArrowheads="1"/>
          </p:cNvSpPr>
          <p:nvPr/>
        </p:nvSpPr>
        <p:spPr bwMode="auto">
          <a:xfrm>
            <a:off x="3407701" y="4668217"/>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a:t>1</a:t>
            </a:r>
          </a:p>
        </p:txBody>
      </p:sp>
      <p:sp>
        <p:nvSpPr>
          <p:cNvPr id="44" name="Text Box 4"/>
          <p:cNvSpPr txBox="1">
            <a:spLocks noChangeArrowheads="1"/>
          </p:cNvSpPr>
          <p:nvPr/>
        </p:nvSpPr>
        <p:spPr bwMode="auto">
          <a:xfrm>
            <a:off x="3188943" y="5117892"/>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45" name="Text Box 4"/>
          <p:cNvSpPr txBox="1">
            <a:spLocks noChangeArrowheads="1"/>
          </p:cNvSpPr>
          <p:nvPr/>
        </p:nvSpPr>
        <p:spPr bwMode="auto">
          <a:xfrm>
            <a:off x="4382061" y="5117892"/>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fib(0</a:t>
            </a:r>
            <a:r>
              <a:rPr lang="en-US" sz="1600" dirty="0"/>
              <a:t>)</a:t>
            </a:r>
          </a:p>
        </p:txBody>
      </p:sp>
      <p:sp>
        <p:nvSpPr>
          <p:cNvPr id="51" name="Line 21"/>
          <p:cNvSpPr>
            <a:spLocks noChangeShapeType="1"/>
          </p:cNvSpPr>
          <p:nvPr/>
        </p:nvSpPr>
        <p:spPr bwMode="auto">
          <a:xfrm flipV="1">
            <a:off x="5806145" y="4577168"/>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52" name="Line 23"/>
          <p:cNvSpPr>
            <a:spLocks noChangeShapeType="1"/>
          </p:cNvSpPr>
          <p:nvPr/>
        </p:nvSpPr>
        <p:spPr bwMode="auto">
          <a:xfrm flipH="1" flipV="1">
            <a:off x="6716648" y="4577168"/>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47" name="Text Box 24"/>
          <p:cNvSpPr txBox="1">
            <a:spLocks noChangeArrowheads="1"/>
          </p:cNvSpPr>
          <p:nvPr/>
        </p:nvSpPr>
        <p:spPr bwMode="auto">
          <a:xfrm>
            <a:off x="6943525" y="4642203"/>
            <a:ext cx="304784" cy="284269"/>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0</a:t>
            </a:r>
            <a:endParaRPr lang="en-US" b="1" dirty="0"/>
          </a:p>
        </p:txBody>
      </p:sp>
      <p:sp>
        <p:nvSpPr>
          <p:cNvPr id="48" name="Text Box 24"/>
          <p:cNvSpPr txBox="1">
            <a:spLocks noChangeArrowheads="1"/>
          </p:cNvSpPr>
          <p:nvPr/>
        </p:nvSpPr>
        <p:spPr bwMode="auto">
          <a:xfrm>
            <a:off x="5768976" y="4653351"/>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a:t>1</a:t>
            </a:r>
          </a:p>
        </p:txBody>
      </p:sp>
      <p:sp>
        <p:nvSpPr>
          <p:cNvPr id="49" name="Text Box 4"/>
          <p:cNvSpPr txBox="1">
            <a:spLocks noChangeArrowheads="1"/>
          </p:cNvSpPr>
          <p:nvPr/>
        </p:nvSpPr>
        <p:spPr bwMode="auto">
          <a:xfrm>
            <a:off x="5593762" y="5103026"/>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50" name="Text Box 4"/>
          <p:cNvSpPr txBox="1">
            <a:spLocks noChangeArrowheads="1"/>
          </p:cNvSpPr>
          <p:nvPr/>
        </p:nvSpPr>
        <p:spPr bwMode="auto">
          <a:xfrm>
            <a:off x="6786879" y="5103026"/>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fib(0</a:t>
            </a:r>
            <a:r>
              <a:rPr lang="en-US" sz="1600" dirty="0"/>
              <a:t>)</a:t>
            </a:r>
          </a:p>
        </p:txBody>
      </p:sp>
      <p:sp>
        <p:nvSpPr>
          <p:cNvPr id="61" name="Line 13"/>
          <p:cNvSpPr>
            <a:spLocks noChangeShapeType="1"/>
          </p:cNvSpPr>
          <p:nvPr/>
        </p:nvSpPr>
        <p:spPr bwMode="auto">
          <a:xfrm flipH="1">
            <a:off x="3489745" y="2933770"/>
            <a:ext cx="1012848" cy="432949"/>
          </a:xfrm>
          <a:prstGeom prst="line">
            <a:avLst/>
          </a:prstGeom>
          <a:noFill/>
          <a:ln w="31750" cap="sq">
            <a:solidFill>
              <a:srgbClr val="0000FF"/>
            </a:solidFill>
            <a:round/>
            <a:headEnd type="none" w="sm" len="sm"/>
            <a:tailEnd type="triangle" w="med" len="med"/>
          </a:ln>
        </p:spPr>
        <p:txBody>
          <a:bodyPr/>
          <a:lstStyle/>
          <a:p>
            <a:endParaRPr lang="en-SG"/>
          </a:p>
        </p:txBody>
      </p:sp>
      <p:sp>
        <p:nvSpPr>
          <p:cNvPr id="62" name="Line 17"/>
          <p:cNvSpPr>
            <a:spLocks noChangeShapeType="1"/>
          </p:cNvSpPr>
          <p:nvPr/>
        </p:nvSpPr>
        <p:spPr bwMode="auto">
          <a:xfrm flipH="1">
            <a:off x="1959460" y="3711267"/>
            <a:ext cx="838156" cy="481263"/>
          </a:xfrm>
          <a:prstGeom prst="line">
            <a:avLst/>
          </a:prstGeom>
          <a:noFill/>
          <a:ln w="31750" cap="sq">
            <a:solidFill>
              <a:srgbClr val="0000FF"/>
            </a:solidFill>
            <a:round/>
            <a:headEnd type="none" w="sm" len="sm"/>
            <a:tailEnd type="triangle" w="med" len="med"/>
          </a:ln>
        </p:spPr>
        <p:txBody>
          <a:bodyPr/>
          <a:lstStyle/>
          <a:p>
            <a:endParaRPr lang="en-SG"/>
          </a:p>
        </p:txBody>
      </p:sp>
      <p:sp>
        <p:nvSpPr>
          <p:cNvPr id="63" name="Line 21"/>
          <p:cNvSpPr>
            <a:spLocks noChangeShapeType="1"/>
          </p:cNvSpPr>
          <p:nvPr/>
        </p:nvSpPr>
        <p:spPr bwMode="auto">
          <a:xfrm flipH="1">
            <a:off x="1007141" y="4588579"/>
            <a:ext cx="635363"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64" name="Line 23"/>
          <p:cNvSpPr>
            <a:spLocks noChangeShapeType="1"/>
          </p:cNvSpPr>
          <p:nvPr/>
        </p:nvSpPr>
        <p:spPr bwMode="auto">
          <a:xfrm>
            <a:off x="1804899" y="4599466"/>
            <a:ext cx="635363"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65" name="Line 21"/>
          <p:cNvSpPr>
            <a:spLocks noChangeShapeType="1"/>
          </p:cNvSpPr>
          <p:nvPr/>
        </p:nvSpPr>
        <p:spPr bwMode="auto">
          <a:xfrm flipH="1">
            <a:off x="550747" y="5509435"/>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66" name="Line 23"/>
          <p:cNvSpPr>
            <a:spLocks noChangeShapeType="1"/>
          </p:cNvSpPr>
          <p:nvPr/>
        </p:nvSpPr>
        <p:spPr bwMode="auto">
          <a:xfrm>
            <a:off x="1265307" y="5509435"/>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67" name="Line 19"/>
          <p:cNvSpPr>
            <a:spLocks noChangeShapeType="1"/>
          </p:cNvSpPr>
          <p:nvPr/>
        </p:nvSpPr>
        <p:spPr bwMode="auto">
          <a:xfrm>
            <a:off x="3069733" y="3711267"/>
            <a:ext cx="838156" cy="481263"/>
          </a:xfrm>
          <a:prstGeom prst="line">
            <a:avLst/>
          </a:prstGeom>
          <a:noFill/>
          <a:ln w="31750" cap="sq">
            <a:solidFill>
              <a:srgbClr val="0000FF"/>
            </a:solidFill>
            <a:round/>
            <a:headEnd type="none" w="sm" len="sm"/>
            <a:tailEnd type="triangle" w="med" len="med"/>
          </a:ln>
        </p:spPr>
        <p:txBody>
          <a:bodyPr/>
          <a:lstStyle/>
          <a:p>
            <a:endParaRPr lang="en-SG"/>
          </a:p>
        </p:txBody>
      </p:sp>
      <p:sp>
        <p:nvSpPr>
          <p:cNvPr id="68" name="Line 25"/>
          <p:cNvSpPr>
            <a:spLocks noChangeShapeType="1"/>
          </p:cNvSpPr>
          <p:nvPr/>
        </p:nvSpPr>
        <p:spPr bwMode="auto">
          <a:xfrm flipH="1">
            <a:off x="6047212" y="3722153"/>
            <a:ext cx="711410" cy="481263"/>
          </a:xfrm>
          <a:prstGeom prst="line">
            <a:avLst/>
          </a:prstGeom>
          <a:noFill/>
          <a:ln w="31750" cap="sq">
            <a:solidFill>
              <a:srgbClr val="0000FF"/>
            </a:solidFill>
            <a:round/>
            <a:headEnd type="none" w="sm" len="sm"/>
            <a:tailEnd type="triangle" w="med" len="med"/>
          </a:ln>
        </p:spPr>
        <p:txBody>
          <a:bodyPr/>
          <a:lstStyle/>
          <a:p>
            <a:endParaRPr lang="en-SG"/>
          </a:p>
        </p:txBody>
      </p:sp>
      <p:sp>
        <p:nvSpPr>
          <p:cNvPr id="69" name="Line 27"/>
          <p:cNvSpPr>
            <a:spLocks noChangeShapeType="1"/>
          </p:cNvSpPr>
          <p:nvPr/>
        </p:nvSpPr>
        <p:spPr bwMode="auto">
          <a:xfrm>
            <a:off x="7017958" y="3733039"/>
            <a:ext cx="711410" cy="481263"/>
          </a:xfrm>
          <a:prstGeom prst="line">
            <a:avLst/>
          </a:prstGeom>
          <a:noFill/>
          <a:ln w="31750" cap="sq">
            <a:solidFill>
              <a:srgbClr val="0000FF"/>
            </a:solidFill>
            <a:round/>
            <a:headEnd type="none" w="sm" len="sm"/>
            <a:tailEnd type="triangle" w="med" len="med"/>
          </a:ln>
        </p:spPr>
        <p:txBody>
          <a:bodyPr/>
          <a:lstStyle/>
          <a:p>
            <a:endParaRPr lang="en-SG"/>
          </a:p>
        </p:txBody>
      </p:sp>
      <p:sp>
        <p:nvSpPr>
          <p:cNvPr id="70" name="Line 21"/>
          <p:cNvSpPr>
            <a:spLocks noChangeShapeType="1"/>
          </p:cNvSpPr>
          <p:nvPr/>
        </p:nvSpPr>
        <p:spPr bwMode="auto">
          <a:xfrm flipH="1">
            <a:off x="3542842" y="4613805"/>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71" name="Line 23"/>
          <p:cNvSpPr>
            <a:spLocks noChangeShapeType="1"/>
          </p:cNvSpPr>
          <p:nvPr/>
        </p:nvSpPr>
        <p:spPr bwMode="auto">
          <a:xfrm>
            <a:off x="4268287" y="4613805"/>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72" name="Line 21"/>
          <p:cNvSpPr>
            <a:spLocks noChangeShapeType="1"/>
          </p:cNvSpPr>
          <p:nvPr/>
        </p:nvSpPr>
        <p:spPr bwMode="auto">
          <a:xfrm flipH="1">
            <a:off x="5915002" y="4598940"/>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73" name="Line 23"/>
          <p:cNvSpPr>
            <a:spLocks noChangeShapeType="1"/>
          </p:cNvSpPr>
          <p:nvPr/>
        </p:nvSpPr>
        <p:spPr bwMode="auto">
          <a:xfrm>
            <a:off x="6607790" y="4588054"/>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74" name="Line 13"/>
          <p:cNvSpPr>
            <a:spLocks noChangeShapeType="1"/>
          </p:cNvSpPr>
          <p:nvPr/>
        </p:nvSpPr>
        <p:spPr bwMode="auto">
          <a:xfrm>
            <a:off x="5195253" y="2930054"/>
            <a:ext cx="1012848" cy="432949"/>
          </a:xfrm>
          <a:prstGeom prst="line">
            <a:avLst/>
          </a:prstGeom>
          <a:noFill/>
          <a:ln w="31750" cap="sq">
            <a:solidFill>
              <a:srgbClr val="0000FF"/>
            </a:solidFill>
            <a:round/>
            <a:headEnd type="none" w="sm" len="sm"/>
            <a:tailEnd type="triangle" w="med" len="med"/>
          </a:ln>
        </p:spPr>
        <p:txBody>
          <a:bodyPr/>
          <a:lstStyle/>
          <a:p>
            <a:endParaRPr lang="en-SG"/>
          </a:p>
        </p:txBody>
      </p:sp>
      <p:grpSp>
        <p:nvGrpSpPr>
          <p:cNvPr id="2" name="Group 78"/>
          <p:cNvGrpSpPr/>
          <p:nvPr/>
        </p:nvGrpSpPr>
        <p:grpSpPr>
          <a:xfrm>
            <a:off x="7681220" y="1578429"/>
            <a:ext cx="1223294" cy="881743"/>
            <a:chOff x="7681220" y="1578429"/>
            <a:chExt cx="1223294" cy="881743"/>
          </a:xfrm>
        </p:grpSpPr>
        <p:sp>
          <p:nvSpPr>
            <p:cNvPr id="75" name="Line 13"/>
            <p:cNvSpPr>
              <a:spLocks noChangeShapeType="1"/>
            </p:cNvSpPr>
            <p:nvPr/>
          </p:nvSpPr>
          <p:spPr bwMode="auto">
            <a:xfrm>
              <a:off x="7681220" y="1594827"/>
              <a:ext cx="4094" cy="386373"/>
            </a:xfrm>
            <a:prstGeom prst="line">
              <a:avLst/>
            </a:prstGeom>
            <a:noFill/>
            <a:ln w="31750" cap="sq">
              <a:solidFill>
                <a:srgbClr val="0000FF"/>
              </a:solidFill>
              <a:round/>
              <a:headEnd type="none" w="sm" len="sm"/>
              <a:tailEnd type="triangle" w="med" len="med"/>
            </a:ln>
          </p:spPr>
          <p:txBody>
            <a:bodyPr/>
            <a:lstStyle/>
            <a:p>
              <a:endParaRPr lang="en-SG"/>
            </a:p>
          </p:txBody>
        </p:sp>
        <p:sp>
          <p:nvSpPr>
            <p:cNvPr id="76" name="TextBox 75"/>
            <p:cNvSpPr txBox="1"/>
            <p:nvPr/>
          </p:nvSpPr>
          <p:spPr>
            <a:xfrm>
              <a:off x="7728856" y="1578429"/>
              <a:ext cx="1001487" cy="338554"/>
            </a:xfrm>
            <a:prstGeom prst="rect">
              <a:avLst/>
            </a:prstGeom>
            <a:noFill/>
          </p:spPr>
          <p:txBody>
            <a:bodyPr wrap="square" rtlCol="0">
              <a:spAutoFit/>
            </a:bodyPr>
            <a:lstStyle/>
            <a:p>
              <a:pPr algn="ctr"/>
              <a:r>
                <a:rPr lang="en-US" sz="1600" dirty="0" smtClean="0"/>
                <a:t>Winding</a:t>
              </a:r>
              <a:endParaRPr lang="en-SG" sz="1600" dirty="0"/>
            </a:p>
          </p:txBody>
        </p:sp>
        <p:sp>
          <p:nvSpPr>
            <p:cNvPr id="77" name="Line 13"/>
            <p:cNvSpPr>
              <a:spLocks noChangeShapeType="1"/>
            </p:cNvSpPr>
            <p:nvPr/>
          </p:nvSpPr>
          <p:spPr bwMode="auto">
            <a:xfrm flipH="1" flipV="1">
              <a:off x="7691853" y="2073799"/>
              <a:ext cx="4094" cy="386373"/>
            </a:xfrm>
            <a:prstGeom prst="line">
              <a:avLst/>
            </a:prstGeom>
            <a:noFill/>
            <a:ln w="31750" cap="sq">
              <a:solidFill>
                <a:srgbClr val="006600"/>
              </a:solidFill>
              <a:round/>
              <a:headEnd type="none" w="sm" len="sm"/>
              <a:tailEnd type="triangle" w="med" len="med"/>
            </a:ln>
          </p:spPr>
          <p:txBody>
            <a:bodyPr/>
            <a:lstStyle/>
            <a:p>
              <a:endParaRPr lang="en-SG"/>
            </a:p>
          </p:txBody>
        </p:sp>
        <p:sp>
          <p:nvSpPr>
            <p:cNvPr id="78" name="TextBox 77"/>
            <p:cNvSpPr txBox="1"/>
            <p:nvPr/>
          </p:nvSpPr>
          <p:spPr>
            <a:xfrm>
              <a:off x="7728856" y="2057401"/>
              <a:ext cx="1175658" cy="338554"/>
            </a:xfrm>
            <a:prstGeom prst="rect">
              <a:avLst/>
            </a:prstGeom>
            <a:noFill/>
          </p:spPr>
          <p:txBody>
            <a:bodyPr wrap="square" rtlCol="0">
              <a:spAutoFit/>
            </a:bodyPr>
            <a:lstStyle/>
            <a:p>
              <a:pPr algn="ctr"/>
              <a:r>
                <a:rPr lang="en-US" sz="1600" dirty="0" smtClean="0"/>
                <a:t>Unwinding</a:t>
              </a:r>
              <a:endParaRPr lang="en-SG" sz="1600" dirty="0"/>
            </a:p>
          </p:txBody>
        </p:sp>
      </p:grpSp>
      <p:sp>
        <p:nvSpPr>
          <p:cNvPr id="80" name="TextBox 79"/>
          <p:cNvSpPr txBox="1"/>
          <p:nvPr/>
        </p:nvSpPr>
        <p:spPr>
          <a:xfrm>
            <a:off x="5637493" y="155448"/>
            <a:ext cx="3288792" cy="1231106"/>
          </a:xfrm>
          <a:prstGeom prst="rect">
            <a:avLst/>
          </a:prstGeom>
          <a:solidFill>
            <a:srgbClr val="CCECFF"/>
          </a:solidFill>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200" b="1" dirty="0" smtClean="0">
                <a:solidFill>
                  <a:srgbClr val="0000FF"/>
                </a:solidFill>
                <a:latin typeface="Courier New" pitchFamily="49" charset="0"/>
                <a:cs typeface="Courier New" pitchFamily="49" charset="0"/>
              </a:rPr>
              <a:t>int</a:t>
            </a:r>
            <a:r>
              <a:rPr lang="en-US" sz="1200" b="1" dirty="0" smtClean="0">
                <a:latin typeface="Courier New" pitchFamily="49" charset="0"/>
                <a:cs typeface="Courier New" pitchFamily="49" charset="0"/>
              </a:rPr>
              <a:t> fib(</a:t>
            </a:r>
            <a:r>
              <a:rPr lang="en-US" sz="1200" b="1" dirty="0" smtClean="0">
                <a:solidFill>
                  <a:srgbClr val="0000FF"/>
                </a:solidFill>
                <a:latin typeface="Courier New" pitchFamily="49" charset="0"/>
                <a:cs typeface="Courier New" pitchFamily="49" charset="0"/>
              </a:rPr>
              <a:t>int</a:t>
            </a:r>
            <a:r>
              <a:rPr lang="en-US" sz="1200" b="1" dirty="0" smtClean="0">
                <a:latin typeface="Courier New" pitchFamily="49" charset="0"/>
                <a:cs typeface="Courier New" pitchFamily="49" charset="0"/>
              </a:rPr>
              <a:t> n) {</a:t>
            </a:r>
          </a:p>
          <a:p>
            <a:pPr>
              <a:tabLst>
                <a:tab pos="268288" algn="l"/>
                <a:tab pos="536575" algn="l"/>
                <a:tab pos="804863"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if</a:t>
            </a:r>
            <a:r>
              <a:rPr lang="en-US" sz="1200" b="1" dirty="0" smtClean="0">
                <a:latin typeface="Courier New" pitchFamily="49" charset="0"/>
                <a:cs typeface="Courier New" pitchFamily="49" charset="0"/>
              </a:rPr>
              <a:t> (n &lt; </a:t>
            </a:r>
            <a:r>
              <a:rPr lang="en-US" sz="1200" b="1" dirty="0" smtClean="0">
                <a:solidFill>
                  <a:srgbClr val="006600"/>
                </a:solidFill>
                <a:latin typeface="Courier New" pitchFamily="49" charset="0"/>
                <a:cs typeface="Courier New" pitchFamily="49" charset="0"/>
              </a:rPr>
              <a:t>2</a:t>
            </a:r>
            <a:r>
              <a:rPr lang="en-US" sz="1200" b="1" dirty="0" smtClean="0">
                <a:latin typeface="Courier New" pitchFamily="49" charset="0"/>
                <a:cs typeface="Courier New" pitchFamily="49" charset="0"/>
              </a:rPr>
              <a:t>)</a:t>
            </a:r>
            <a:r>
              <a:rPr lang="en-US" sz="1200" b="1" dirty="0">
                <a:solidFill>
                  <a:srgbClr val="800000"/>
                </a:solidFill>
                <a:latin typeface="Courier New" pitchFamily="49" charset="0"/>
                <a:cs typeface="Courier New" pitchFamily="49" charset="0"/>
              </a:rPr>
              <a:t> //</a:t>
            </a:r>
            <a:r>
              <a:rPr lang="en-US" sz="1200" b="1" dirty="0">
                <a:latin typeface="Courier New" pitchFamily="49" charset="0"/>
                <a:cs typeface="Courier New" pitchFamily="49" charset="0"/>
              </a:rPr>
              <a:t> </a:t>
            </a:r>
            <a:r>
              <a:rPr lang="en-US" sz="1200" b="1" dirty="0">
                <a:solidFill>
                  <a:srgbClr val="800000"/>
                </a:solidFill>
                <a:latin typeface="Courier New" pitchFamily="49" charset="0"/>
                <a:cs typeface="Courier New" pitchFamily="49" charset="0"/>
              </a:rPr>
              <a:t>base</a:t>
            </a:r>
            <a:r>
              <a:rPr lang="en-US" sz="1200" b="1" dirty="0">
                <a:latin typeface="Courier New" pitchFamily="49" charset="0"/>
                <a:cs typeface="Courier New" pitchFamily="49" charset="0"/>
              </a:rPr>
              <a:t> </a:t>
            </a:r>
            <a:r>
              <a:rPr lang="en-US" sz="1200" b="1" dirty="0">
                <a:solidFill>
                  <a:srgbClr val="800000"/>
                </a:solidFill>
                <a:latin typeface="Courier New" pitchFamily="49" charset="0"/>
                <a:cs typeface="Courier New" pitchFamily="49" charset="0"/>
              </a:rPr>
              <a:t>case</a:t>
            </a:r>
            <a:endParaRPr lang="en-US" sz="1200" b="1" dirty="0" smtClean="0">
              <a:latin typeface="Courier New" pitchFamily="49" charset="0"/>
              <a:cs typeface="Courier New" pitchFamily="49" charset="0"/>
            </a:endParaRPr>
          </a:p>
          <a:p>
            <a:pPr>
              <a:tabLst>
                <a:tab pos="268288" algn="l"/>
                <a:tab pos="536575" algn="l"/>
                <a:tab pos="804863"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return</a:t>
            </a:r>
            <a:r>
              <a:rPr lang="en-US" sz="1200" b="1" dirty="0" smtClean="0">
                <a:latin typeface="Courier New" pitchFamily="49" charset="0"/>
                <a:cs typeface="Courier New" pitchFamily="49" charset="0"/>
              </a:rPr>
              <a:t> n;</a:t>
            </a:r>
          </a:p>
          <a:p>
            <a:pPr>
              <a:tabLst>
                <a:tab pos="268288" algn="l"/>
                <a:tab pos="536575" algn="l"/>
                <a:tab pos="804863"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else</a:t>
            </a:r>
            <a:endParaRPr lang="en-US" sz="1200" b="1" dirty="0" smtClean="0">
              <a:latin typeface="Courier New" pitchFamily="49" charset="0"/>
              <a:cs typeface="Courier New" pitchFamily="49" charset="0"/>
            </a:endParaRPr>
          </a:p>
          <a:p>
            <a:pPr>
              <a:tabLst>
                <a:tab pos="268288" algn="l"/>
                <a:tab pos="536575" algn="l"/>
                <a:tab pos="804863"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return</a:t>
            </a:r>
            <a:r>
              <a:rPr lang="en-US" sz="1200" b="1" dirty="0" smtClean="0">
                <a:latin typeface="Courier New" pitchFamily="49" charset="0"/>
                <a:cs typeface="Courier New" pitchFamily="49" charset="0"/>
              </a:rPr>
              <a:t> fib(n-</a:t>
            </a:r>
            <a:r>
              <a:rPr lang="en-US" sz="1200" b="1" dirty="0" smtClean="0">
                <a:solidFill>
                  <a:srgbClr val="006600"/>
                </a:solidFill>
                <a:latin typeface="Courier New" pitchFamily="49" charset="0"/>
                <a:cs typeface="Courier New" pitchFamily="49" charset="0"/>
              </a:rPr>
              <a:t>1</a:t>
            </a:r>
            <a:r>
              <a:rPr lang="en-US" sz="1200" b="1" dirty="0" smtClean="0">
                <a:latin typeface="Courier New" pitchFamily="49" charset="0"/>
                <a:cs typeface="Courier New" pitchFamily="49" charset="0"/>
              </a:rPr>
              <a:t>) + fib(n-</a:t>
            </a:r>
            <a:r>
              <a:rPr lang="en-US" sz="1200" b="1" dirty="0" smtClean="0">
                <a:solidFill>
                  <a:srgbClr val="006600"/>
                </a:solidFill>
                <a:latin typeface="Courier New" pitchFamily="49" charset="0"/>
                <a:cs typeface="Courier New" pitchFamily="49" charset="0"/>
              </a:rPr>
              <a:t>2</a:t>
            </a:r>
            <a:r>
              <a:rPr lang="en-US" sz="1200" b="1" dirty="0" smtClean="0">
                <a:latin typeface="Courier New" pitchFamily="49" charset="0"/>
                <a:cs typeface="Courier New" pitchFamily="49" charset="0"/>
              </a:rPr>
              <a:t>);</a:t>
            </a:r>
          </a:p>
          <a:p>
            <a:pPr>
              <a:tabLst>
                <a:tab pos="268288" algn="l"/>
                <a:tab pos="536575" algn="l"/>
                <a:tab pos="804863" algn="l"/>
              </a:tabLst>
            </a:pPr>
            <a:r>
              <a:rPr lang="en-US" sz="1200" b="1" dirty="0" smtClean="0">
                <a:latin typeface="Courier New" pitchFamily="49" charset="0"/>
                <a:cs typeface="Courier New" pitchFamily="49" charset="0"/>
              </a:rPr>
              <a:t>}</a:t>
            </a:r>
          </a:p>
        </p:txBody>
      </p:sp>
      <p:sp>
        <p:nvSpPr>
          <p:cNvPr id="3" name="Content Placeholder 2"/>
          <p:cNvSpPr>
            <a:spLocks noGrp="1"/>
          </p:cNvSpPr>
          <p:nvPr>
            <p:ph idx="1"/>
          </p:nvPr>
        </p:nvSpPr>
        <p:spPr>
          <a:xfrm>
            <a:off x="457200" y="1371600"/>
            <a:ext cx="8229600" cy="769441"/>
          </a:xfrm>
        </p:spPr>
        <p:txBody>
          <a:bodyPr>
            <a:spAutoFit/>
          </a:bodyPr>
          <a:lstStyle/>
          <a:p>
            <a:r>
              <a:rPr lang="en-SG" sz="2000" dirty="0">
                <a:solidFill>
                  <a:schemeClr val="tx1"/>
                </a:solidFill>
              </a:rPr>
              <a:t>fib(n) makes 2 recursive calls: fib(n-1) and fib(n-2)</a:t>
            </a:r>
          </a:p>
          <a:p>
            <a:r>
              <a:rPr lang="en-SG" sz="2000" dirty="0"/>
              <a:t>Trace tree </a:t>
            </a:r>
            <a:r>
              <a:rPr lang="en-SG" sz="2000" dirty="0">
                <a:solidFill>
                  <a:schemeClr val="tx1"/>
                </a:solidFill>
              </a:rPr>
              <a:t>(or </a:t>
            </a:r>
            <a:r>
              <a:rPr lang="en-SG" sz="2000" dirty="0"/>
              <a:t>call tree</a:t>
            </a:r>
            <a:r>
              <a:rPr lang="en-SG" sz="2000" dirty="0">
                <a:solidFill>
                  <a:schemeClr val="tx1"/>
                </a:solidFill>
              </a:rPr>
              <a:t>)</a:t>
            </a:r>
            <a:r>
              <a:rPr lang="en-SG" sz="2000" dirty="0"/>
              <a:t> </a:t>
            </a:r>
            <a:r>
              <a:rPr lang="en-SG" sz="2000" dirty="0">
                <a:solidFill>
                  <a:schemeClr val="tx1"/>
                </a:solidFill>
              </a:rPr>
              <a:t>for fib(5):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up)">
                                      <p:cBhvr>
                                        <p:cTn id="21" dur="500"/>
                                        <p:tgtEl>
                                          <p:spTgt spid="61"/>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500"/>
                                        <p:tgtEl>
                                          <p:spTgt spid="6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ipe(up)">
                                      <p:cBhvr>
                                        <p:cTn id="39" dur="500"/>
                                        <p:tgtEl>
                                          <p:spTgt spid="63"/>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up)">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up)">
                                      <p:cBhvr>
                                        <p:cTn id="48" dur="500"/>
                                        <p:tgtEl>
                                          <p:spTgt spid="65"/>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wipe(up)">
                                      <p:cBhvr>
                                        <p:cTn id="65" dur="500"/>
                                        <p:tgtEl>
                                          <p:spTgt spid="66"/>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up)">
                                      <p:cBhvr>
                                        <p:cTn id="69" dur="5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down)">
                                      <p:cBhvr>
                                        <p:cTn id="74" dur="500"/>
                                        <p:tgtEl>
                                          <p:spTgt spid="5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down)">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down)">
                                      <p:cBhvr>
                                        <p:cTn id="82" dur="500"/>
                                        <p:tgtEl>
                                          <p:spTgt spid="5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down)">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wipe(up)">
                                      <p:cBhvr>
                                        <p:cTn id="90" dur="500"/>
                                        <p:tgtEl>
                                          <p:spTgt spid="64"/>
                                        </p:tgtEl>
                                      </p:cBhvr>
                                    </p:animEffect>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wipe(up)">
                                      <p:cBhvr>
                                        <p:cTn id="94" dur="500"/>
                                        <p:tgtEl>
                                          <p:spTgt spid="3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wipe(down)">
                                      <p:cBhvr>
                                        <p:cTn id="99" dur="500"/>
                                        <p:tgtEl>
                                          <p:spTgt spid="60"/>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wipe(down)">
                                      <p:cBhvr>
                                        <p:cTn id="102" dur="500"/>
                                        <p:tgtEl>
                                          <p:spTgt spid="1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wipe(down)">
                                      <p:cBhvr>
                                        <p:cTn id="107" dur="500"/>
                                        <p:tgtEl>
                                          <p:spTgt spid="21"/>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wipe(down)">
                                      <p:cBhvr>
                                        <p:cTn id="110" dur="500"/>
                                        <p:tgtEl>
                                          <p:spTgt spid="1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up)">
                                      <p:cBhvr>
                                        <p:cTn id="115" dur="500"/>
                                        <p:tgtEl>
                                          <p:spTgt spid="67"/>
                                        </p:tgtEl>
                                      </p:cBhvr>
                                    </p:animEffect>
                                  </p:childTnLst>
                                </p:cTn>
                              </p:par>
                            </p:childTnLst>
                          </p:cTn>
                        </p:par>
                        <p:par>
                          <p:cTn id="116" fill="hold">
                            <p:stCondLst>
                              <p:cond delay="500"/>
                            </p:stCondLst>
                            <p:childTnLst>
                              <p:par>
                                <p:cTn id="117" presetID="22" presetClass="entr" presetSubtype="1"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up)">
                                      <p:cBhvr>
                                        <p:cTn id="119" dur="500"/>
                                        <p:tgtEl>
                                          <p:spTgt spid="3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wipe(up)">
                                      <p:cBhvr>
                                        <p:cTn id="124" dur="500"/>
                                        <p:tgtEl>
                                          <p:spTgt spid="70"/>
                                        </p:tgtEl>
                                      </p:cBhvr>
                                    </p:animEffect>
                                  </p:childTnLst>
                                </p:cTn>
                              </p:par>
                            </p:childTnLst>
                          </p:cTn>
                        </p:par>
                        <p:par>
                          <p:cTn id="125" fill="hold">
                            <p:stCondLst>
                              <p:cond delay="500"/>
                            </p:stCondLst>
                            <p:childTnLst>
                              <p:par>
                                <p:cTn id="126" presetID="22" presetClass="entr" presetSubtype="1"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wipe(up)">
                                      <p:cBhvr>
                                        <p:cTn id="128" dur="500"/>
                                        <p:tgtEl>
                                          <p:spTgt spid="44"/>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53"/>
                                        </p:tgtEl>
                                        <p:attrNameLst>
                                          <p:attrName>style.visibility</p:attrName>
                                        </p:attrNameLst>
                                      </p:cBhvr>
                                      <p:to>
                                        <p:strVal val="visible"/>
                                      </p:to>
                                    </p:set>
                                    <p:animEffect transition="in" filter="wipe(down)">
                                      <p:cBhvr>
                                        <p:cTn id="133" dur="500"/>
                                        <p:tgtEl>
                                          <p:spTgt spid="53"/>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down)">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wipe(up)">
                                      <p:cBhvr>
                                        <p:cTn id="141" dur="500"/>
                                        <p:tgtEl>
                                          <p:spTgt spid="71"/>
                                        </p:tgtEl>
                                      </p:cBhvr>
                                    </p:animEffect>
                                  </p:childTnLst>
                                </p:cTn>
                              </p:par>
                            </p:childTnLst>
                          </p:cTn>
                        </p:par>
                        <p:par>
                          <p:cTn id="142" fill="hold">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wipe(up)">
                                      <p:cBhvr>
                                        <p:cTn id="145" dur="500"/>
                                        <p:tgtEl>
                                          <p:spTgt spid="45"/>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wipe(down)">
                                      <p:cBhvr>
                                        <p:cTn id="150" dur="500"/>
                                        <p:tgtEl>
                                          <p:spTgt spid="54"/>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42"/>
                                        </p:tgtEl>
                                        <p:attrNameLst>
                                          <p:attrName>style.visibility</p:attrName>
                                        </p:attrNameLst>
                                      </p:cBhvr>
                                      <p:to>
                                        <p:strVal val="visible"/>
                                      </p:to>
                                    </p:set>
                                    <p:animEffect transition="in" filter="wipe(down)">
                                      <p:cBhvr>
                                        <p:cTn id="153" dur="500"/>
                                        <p:tgtEl>
                                          <p:spTgt spid="4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wipe(down)">
                                      <p:cBhvr>
                                        <p:cTn id="158" dur="500"/>
                                        <p:tgtEl>
                                          <p:spTgt spid="22"/>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16"/>
                                        </p:tgtEl>
                                        <p:attrNameLst>
                                          <p:attrName>style.visibility</p:attrName>
                                        </p:attrNameLst>
                                      </p:cBhvr>
                                      <p:to>
                                        <p:strVal val="visible"/>
                                      </p:to>
                                    </p:set>
                                    <p:animEffect transition="in" filter="wipe(down)">
                                      <p:cBhvr>
                                        <p:cTn id="161" dur="500"/>
                                        <p:tgtEl>
                                          <p:spTgt spid="1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12"/>
                                        </p:tgtEl>
                                        <p:attrNameLst>
                                          <p:attrName>style.visibility</p:attrName>
                                        </p:attrNameLst>
                                      </p:cBhvr>
                                      <p:to>
                                        <p:strVal val="visible"/>
                                      </p:to>
                                    </p:set>
                                    <p:animEffect transition="in" filter="wipe(down)">
                                      <p:cBhvr>
                                        <p:cTn id="166" dur="500"/>
                                        <p:tgtEl>
                                          <p:spTgt spid="12"/>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13"/>
                                        </p:tgtEl>
                                        <p:attrNameLst>
                                          <p:attrName>style.visibility</p:attrName>
                                        </p:attrNameLst>
                                      </p:cBhvr>
                                      <p:to>
                                        <p:strVal val="visible"/>
                                      </p:to>
                                    </p:set>
                                    <p:animEffect transition="in" filter="wipe(down)">
                                      <p:cBhvr>
                                        <p:cTn id="169" dur="500"/>
                                        <p:tgtEl>
                                          <p:spTgt spid="13"/>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wipe(up)">
                                      <p:cBhvr>
                                        <p:cTn id="174" dur="500"/>
                                        <p:tgtEl>
                                          <p:spTgt spid="74"/>
                                        </p:tgtEl>
                                      </p:cBhvr>
                                    </p:animEffect>
                                  </p:childTnLst>
                                </p:cTn>
                              </p:par>
                            </p:childTnLst>
                          </p:cTn>
                        </p:par>
                        <p:par>
                          <p:cTn id="175" fill="hold">
                            <p:stCondLst>
                              <p:cond delay="500"/>
                            </p:stCondLst>
                            <p:childTnLst>
                              <p:par>
                                <p:cTn id="176" presetID="22" presetClass="entr" presetSubtype="1" fill="hold" grpId="0" nodeType="afterEffect">
                                  <p:stCondLst>
                                    <p:cond delay="0"/>
                                  </p:stCondLst>
                                  <p:childTnLst>
                                    <p:set>
                                      <p:cBhvr>
                                        <p:cTn id="177" dur="1" fill="hold">
                                          <p:stCondLst>
                                            <p:cond delay="0"/>
                                          </p:stCondLst>
                                        </p:cTn>
                                        <p:tgtEl>
                                          <p:spTgt spid="32"/>
                                        </p:tgtEl>
                                        <p:attrNameLst>
                                          <p:attrName>style.visibility</p:attrName>
                                        </p:attrNameLst>
                                      </p:cBhvr>
                                      <p:to>
                                        <p:strVal val="visible"/>
                                      </p:to>
                                    </p:set>
                                    <p:animEffect transition="in" filter="wipe(up)">
                                      <p:cBhvr>
                                        <p:cTn id="178" dur="500"/>
                                        <p:tgtEl>
                                          <p:spTgt spid="32"/>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grpId="0" nodeType="clickEffect">
                                  <p:stCondLst>
                                    <p:cond delay="0"/>
                                  </p:stCondLst>
                                  <p:childTnLst>
                                    <p:set>
                                      <p:cBhvr>
                                        <p:cTn id="182" dur="1" fill="hold">
                                          <p:stCondLst>
                                            <p:cond delay="0"/>
                                          </p:stCondLst>
                                        </p:cTn>
                                        <p:tgtEl>
                                          <p:spTgt spid="68"/>
                                        </p:tgtEl>
                                        <p:attrNameLst>
                                          <p:attrName>style.visibility</p:attrName>
                                        </p:attrNameLst>
                                      </p:cBhvr>
                                      <p:to>
                                        <p:strVal val="visible"/>
                                      </p:to>
                                    </p:set>
                                    <p:animEffect transition="in" filter="wipe(up)">
                                      <p:cBhvr>
                                        <p:cTn id="183" dur="500"/>
                                        <p:tgtEl>
                                          <p:spTgt spid="68"/>
                                        </p:tgtEl>
                                      </p:cBhvr>
                                    </p:animEffect>
                                  </p:childTnLst>
                                </p:cTn>
                              </p:par>
                            </p:childTnLst>
                          </p:cTn>
                        </p:par>
                        <p:par>
                          <p:cTn id="184" fill="hold">
                            <p:stCondLst>
                              <p:cond delay="500"/>
                            </p:stCondLst>
                            <p:childTnLst>
                              <p:par>
                                <p:cTn id="185" presetID="22" presetClass="entr" presetSubtype="1" fill="hold" grpId="0" nodeType="afterEffect">
                                  <p:stCondLst>
                                    <p:cond delay="0"/>
                                  </p:stCondLst>
                                  <p:childTnLst>
                                    <p:set>
                                      <p:cBhvr>
                                        <p:cTn id="186" dur="1" fill="hold">
                                          <p:stCondLst>
                                            <p:cond delay="0"/>
                                          </p:stCondLst>
                                        </p:cTn>
                                        <p:tgtEl>
                                          <p:spTgt spid="35"/>
                                        </p:tgtEl>
                                        <p:attrNameLst>
                                          <p:attrName>style.visibility</p:attrName>
                                        </p:attrNameLst>
                                      </p:cBhvr>
                                      <p:to>
                                        <p:strVal val="visible"/>
                                      </p:to>
                                    </p:set>
                                    <p:animEffect transition="in" filter="wipe(up)">
                                      <p:cBhvr>
                                        <p:cTn id="187" dur="500"/>
                                        <p:tgtEl>
                                          <p:spTgt spid="35"/>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72"/>
                                        </p:tgtEl>
                                        <p:attrNameLst>
                                          <p:attrName>style.visibility</p:attrName>
                                        </p:attrNameLst>
                                      </p:cBhvr>
                                      <p:to>
                                        <p:strVal val="visible"/>
                                      </p:to>
                                    </p:set>
                                    <p:animEffect transition="in" filter="wipe(up)">
                                      <p:cBhvr>
                                        <p:cTn id="192" dur="500"/>
                                        <p:tgtEl>
                                          <p:spTgt spid="72"/>
                                        </p:tgtEl>
                                      </p:cBhvr>
                                    </p:animEffect>
                                  </p:childTnLst>
                                </p:cTn>
                              </p:par>
                            </p:childTnLst>
                          </p:cTn>
                        </p:par>
                        <p:par>
                          <p:cTn id="193" fill="hold">
                            <p:stCondLst>
                              <p:cond delay="500"/>
                            </p:stCondLst>
                            <p:childTnLst>
                              <p:par>
                                <p:cTn id="194" presetID="22" presetClass="entr" presetSubtype="1" fill="hold" grpId="0" nodeType="after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51"/>
                                        </p:tgtEl>
                                        <p:attrNameLst>
                                          <p:attrName>style.visibility</p:attrName>
                                        </p:attrNameLst>
                                      </p:cBhvr>
                                      <p:to>
                                        <p:strVal val="visible"/>
                                      </p:to>
                                    </p:set>
                                    <p:animEffect transition="in" filter="wipe(down)">
                                      <p:cBhvr>
                                        <p:cTn id="201" dur="500"/>
                                        <p:tgtEl>
                                          <p:spTgt spid="51"/>
                                        </p:tgtEl>
                                      </p:cBhvr>
                                    </p:animEffect>
                                  </p:childTnLst>
                                </p:cTn>
                              </p:par>
                              <p:par>
                                <p:cTn id="202" presetID="22" presetClass="entr" presetSubtype="4"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down)">
                                      <p:cBhvr>
                                        <p:cTn id="204" dur="500"/>
                                        <p:tgtEl>
                                          <p:spTgt spid="48"/>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73"/>
                                        </p:tgtEl>
                                        <p:attrNameLst>
                                          <p:attrName>style.visibility</p:attrName>
                                        </p:attrNameLst>
                                      </p:cBhvr>
                                      <p:to>
                                        <p:strVal val="visible"/>
                                      </p:to>
                                    </p:set>
                                    <p:animEffect transition="in" filter="wipe(up)">
                                      <p:cBhvr>
                                        <p:cTn id="209" dur="500"/>
                                        <p:tgtEl>
                                          <p:spTgt spid="73"/>
                                        </p:tgtEl>
                                      </p:cBhvr>
                                    </p:animEffect>
                                  </p:childTnLst>
                                </p:cTn>
                              </p:par>
                            </p:childTnLst>
                          </p:cTn>
                        </p:par>
                        <p:par>
                          <p:cTn id="210" fill="hold">
                            <p:stCondLst>
                              <p:cond delay="500"/>
                            </p:stCondLst>
                            <p:childTnLst>
                              <p:par>
                                <p:cTn id="211" presetID="22" presetClass="entr" presetSubtype="1" fill="hold" grpId="0" nodeType="afterEffect">
                                  <p:stCondLst>
                                    <p:cond delay="0"/>
                                  </p:stCondLst>
                                  <p:childTnLst>
                                    <p:set>
                                      <p:cBhvr>
                                        <p:cTn id="212" dur="1" fill="hold">
                                          <p:stCondLst>
                                            <p:cond delay="0"/>
                                          </p:stCondLst>
                                        </p:cTn>
                                        <p:tgtEl>
                                          <p:spTgt spid="50"/>
                                        </p:tgtEl>
                                        <p:attrNameLst>
                                          <p:attrName>style.visibility</p:attrName>
                                        </p:attrNameLst>
                                      </p:cBhvr>
                                      <p:to>
                                        <p:strVal val="visible"/>
                                      </p:to>
                                    </p:set>
                                    <p:animEffect transition="in" filter="wipe(up)">
                                      <p:cBhvr>
                                        <p:cTn id="213" dur="500"/>
                                        <p:tgtEl>
                                          <p:spTgt spid="50"/>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52"/>
                                        </p:tgtEl>
                                        <p:attrNameLst>
                                          <p:attrName>style.visibility</p:attrName>
                                        </p:attrNameLst>
                                      </p:cBhvr>
                                      <p:to>
                                        <p:strVal val="visible"/>
                                      </p:to>
                                    </p:set>
                                    <p:animEffect transition="in" filter="wipe(down)">
                                      <p:cBhvr>
                                        <p:cTn id="218" dur="500"/>
                                        <p:tgtEl>
                                          <p:spTgt spid="52"/>
                                        </p:tgtEl>
                                      </p:cBhvr>
                                    </p:animEffect>
                                  </p:childTnLst>
                                </p:cTn>
                              </p:par>
                            </p:childTnLst>
                          </p:cTn>
                        </p:par>
                        <p:par>
                          <p:cTn id="219" fill="hold">
                            <p:stCondLst>
                              <p:cond delay="500"/>
                            </p:stCondLst>
                            <p:childTnLst>
                              <p:par>
                                <p:cTn id="220" presetID="22" presetClass="entr" presetSubtype="4" fill="hold" grpId="0" nodeType="afterEffect">
                                  <p:stCondLst>
                                    <p:cond delay="0"/>
                                  </p:stCondLst>
                                  <p:childTnLst>
                                    <p:set>
                                      <p:cBhvr>
                                        <p:cTn id="221" dur="1" fill="hold">
                                          <p:stCondLst>
                                            <p:cond delay="0"/>
                                          </p:stCondLst>
                                        </p:cTn>
                                        <p:tgtEl>
                                          <p:spTgt spid="47"/>
                                        </p:tgtEl>
                                        <p:attrNameLst>
                                          <p:attrName>style.visibility</p:attrName>
                                        </p:attrNameLst>
                                      </p:cBhvr>
                                      <p:to>
                                        <p:strVal val="visible"/>
                                      </p:to>
                                    </p:set>
                                    <p:animEffect transition="in" filter="wipe(down)">
                                      <p:cBhvr>
                                        <p:cTn id="222" dur="500"/>
                                        <p:tgtEl>
                                          <p:spTgt spid="47"/>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57"/>
                                        </p:tgtEl>
                                        <p:attrNameLst>
                                          <p:attrName>style.visibility</p:attrName>
                                        </p:attrNameLst>
                                      </p:cBhvr>
                                      <p:to>
                                        <p:strVal val="visible"/>
                                      </p:to>
                                    </p:set>
                                    <p:animEffect transition="in" filter="wipe(down)">
                                      <p:cBhvr>
                                        <p:cTn id="227" dur="500"/>
                                        <p:tgtEl>
                                          <p:spTgt spid="57"/>
                                        </p:tgtEl>
                                      </p:cBhvr>
                                    </p:animEffect>
                                  </p:childTnLst>
                                </p:cTn>
                              </p:par>
                              <p:par>
                                <p:cTn id="228" presetID="22" presetClass="entr" presetSubtype="4" fill="hold" grpId="0" nodeType="withEffect">
                                  <p:stCondLst>
                                    <p:cond delay="0"/>
                                  </p:stCondLst>
                                  <p:childTnLst>
                                    <p:set>
                                      <p:cBhvr>
                                        <p:cTn id="229" dur="1" fill="hold">
                                          <p:stCondLst>
                                            <p:cond delay="0"/>
                                          </p:stCondLst>
                                        </p:cTn>
                                        <p:tgtEl>
                                          <p:spTgt spid="20"/>
                                        </p:tgtEl>
                                        <p:attrNameLst>
                                          <p:attrName>style.visibility</p:attrName>
                                        </p:attrNameLst>
                                      </p:cBhvr>
                                      <p:to>
                                        <p:strVal val="visible"/>
                                      </p:to>
                                    </p:set>
                                    <p:animEffect transition="in" filter="wipe(down)">
                                      <p:cBhvr>
                                        <p:cTn id="230" dur="500"/>
                                        <p:tgtEl>
                                          <p:spTgt spid="20"/>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1" fill="hold" grpId="0" nodeType="clickEffect">
                                  <p:stCondLst>
                                    <p:cond delay="0"/>
                                  </p:stCondLst>
                                  <p:childTnLst>
                                    <p:set>
                                      <p:cBhvr>
                                        <p:cTn id="234" dur="1" fill="hold">
                                          <p:stCondLst>
                                            <p:cond delay="0"/>
                                          </p:stCondLst>
                                        </p:cTn>
                                        <p:tgtEl>
                                          <p:spTgt spid="69"/>
                                        </p:tgtEl>
                                        <p:attrNameLst>
                                          <p:attrName>style.visibility</p:attrName>
                                        </p:attrNameLst>
                                      </p:cBhvr>
                                      <p:to>
                                        <p:strVal val="visible"/>
                                      </p:to>
                                    </p:set>
                                    <p:animEffect transition="in" filter="wipe(up)">
                                      <p:cBhvr>
                                        <p:cTn id="235" dur="500"/>
                                        <p:tgtEl>
                                          <p:spTgt spid="69"/>
                                        </p:tgtEl>
                                      </p:cBhvr>
                                    </p:animEffect>
                                  </p:childTnLst>
                                </p:cTn>
                              </p:par>
                            </p:childTnLst>
                          </p:cTn>
                        </p:par>
                        <p:par>
                          <p:cTn id="236" fill="hold">
                            <p:stCondLst>
                              <p:cond delay="500"/>
                            </p:stCondLst>
                            <p:childTnLst>
                              <p:par>
                                <p:cTn id="237" presetID="22" presetClass="entr" presetSubtype="1" fill="hold" grpId="0" nodeType="afterEffect">
                                  <p:stCondLst>
                                    <p:cond delay="0"/>
                                  </p:stCondLst>
                                  <p:childTnLst>
                                    <p:set>
                                      <p:cBhvr>
                                        <p:cTn id="238" dur="1" fill="hold">
                                          <p:stCondLst>
                                            <p:cond delay="0"/>
                                          </p:stCondLst>
                                        </p:cTn>
                                        <p:tgtEl>
                                          <p:spTgt spid="36"/>
                                        </p:tgtEl>
                                        <p:attrNameLst>
                                          <p:attrName>style.visibility</p:attrName>
                                        </p:attrNameLst>
                                      </p:cBhvr>
                                      <p:to>
                                        <p:strVal val="visible"/>
                                      </p:to>
                                    </p:set>
                                    <p:animEffect transition="in" filter="wipe(up)">
                                      <p:cBhvr>
                                        <p:cTn id="239" dur="500"/>
                                        <p:tgtEl>
                                          <p:spTgt spid="36"/>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grpId="0" nodeType="clickEffect">
                                  <p:stCondLst>
                                    <p:cond delay="0"/>
                                  </p:stCondLst>
                                  <p:childTnLst>
                                    <p:set>
                                      <p:cBhvr>
                                        <p:cTn id="243" dur="1" fill="hold">
                                          <p:stCondLst>
                                            <p:cond delay="0"/>
                                          </p:stCondLst>
                                        </p:cTn>
                                        <p:tgtEl>
                                          <p:spTgt spid="58"/>
                                        </p:tgtEl>
                                        <p:attrNameLst>
                                          <p:attrName>style.visibility</p:attrName>
                                        </p:attrNameLst>
                                      </p:cBhvr>
                                      <p:to>
                                        <p:strVal val="visible"/>
                                      </p:to>
                                    </p:set>
                                    <p:animEffect transition="in" filter="wipe(down)">
                                      <p:cBhvr>
                                        <p:cTn id="244" dur="500"/>
                                        <p:tgtEl>
                                          <p:spTgt spid="58"/>
                                        </p:tgtEl>
                                      </p:cBhvr>
                                    </p:animEffect>
                                  </p:childTnLst>
                                </p:cTn>
                              </p:par>
                              <p:par>
                                <p:cTn id="245" presetID="22" presetClass="entr" presetSubtype="4" fill="hold" grpId="0" nodeType="withEffect">
                                  <p:stCondLst>
                                    <p:cond delay="0"/>
                                  </p:stCondLst>
                                  <p:childTnLst>
                                    <p:set>
                                      <p:cBhvr>
                                        <p:cTn id="246" dur="1" fill="hold">
                                          <p:stCondLst>
                                            <p:cond delay="0"/>
                                          </p:stCondLst>
                                        </p:cTn>
                                        <p:tgtEl>
                                          <p:spTgt spid="24"/>
                                        </p:tgtEl>
                                        <p:attrNameLst>
                                          <p:attrName>style.visibility</p:attrName>
                                        </p:attrNameLst>
                                      </p:cBhvr>
                                      <p:to>
                                        <p:strVal val="visible"/>
                                      </p:to>
                                    </p:set>
                                    <p:animEffect transition="in" filter="wipe(down)">
                                      <p:cBhvr>
                                        <p:cTn id="247" dur="500"/>
                                        <p:tgtEl>
                                          <p:spTgt spid="24"/>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7"/>
                                        </p:tgtEl>
                                        <p:attrNameLst>
                                          <p:attrName>style.visibility</p:attrName>
                                        </p:attrNameLst>
                                      </p:cBhvr>
                                      <p:to>
                                        <p:strVal val="visible"/>
                                      </p:to>
                                    </p:set>
                                    <p:animEffect transition="in" filter="wipe(down)">
                                      <p:cBhvr>
                                        <p:cTn id="252" dur="500"/>
                                        <p:tgtEl>
                                          <p:spTgt spid="27"/>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14"/>
                                        </p:tgtEl>
                                        <p:attrNameLst>
                                          <p:attrName>style.visibility</p:attrName>
                                        </p:attrNameLst>
                                      </p:cBhvr>
                                      <p:to>
                                        <p:strVal val="visible"/>
                                      </p:to>
                                    </p:set>
                                    <p:animEffect transition="in" filter="wipe(down)">
                                      <p:cBhvr>
                                        <p:cTn id="255" dur="500"/>
                                        <p:tgtEl>
                                          <p:spTgt spid="14"/>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grpId="0" nodeType="clickEffect">
                                  <p:stCondLst>
                                    <p:cond delay="0"/>
                                  </p:stCondLst>
                                  <p:childTnLst>
                                    <p:set>
                                      <p:cBhvr>
                                        <p:cTn id="259" dur="1" fill="hold">
                                          <p:stCondLst>
                                            <p:cond delay="0"/>
                                          </p:stCondLst>
                                        </p:cTn>
                                        <p:tgtEl>
                                          <p:spTgt spid="25"/>
                                        </p:tgtEl>
                                        <p:attrNameLst>
                                          <p:attrName>style.visibility</p:attrName>
                                        </p:attrNameLst>
                                      </p:cBhvr>
                                      <p:to>
                                        <p:strVal val="visible"/>
                                      </p:to>
                                    </p:set>
                                    <p:animEffect transition="in" filter="wipe(down)">
                                      <p:cBhvr>
                                        <p:cTn id="260" dur="500"/>
                                        <p:tgtEl>
                                          <p:spTgt spid="25"/>
                                        </p:tgtEl>
                                      </p:cBhvr>
                                    </p:animEffect>
                                  </p:childTnLst>
                                </p:cTn>
                              </p:par>
                              <p:par>
                                <p:cTn id="261" presetID="22" presetClass="entr" presetSubtype="4" fill="hold" grpId="0" nodeType="withEffect">
                                  <p:stCondLst>
                                    <p:cond delay="0"/>
                                  </p:stCondLst>
                                  <p:childTnLst>
                                    <p:set>
                                      <p:cBhvr>
                                        <p:cTn id="262" dur="1" fill="hold">
                                          <p:stCondLst>
                                            <p:cond delay="0"/>
                                          </p:stCondLst>
                                        </p:cTn>
                                        <p:tgtEl>
                                          <p:spTgt spid="26"/>
                                        </p:tgtEl>
                                        <p:attrNameLst>
                                          <p:attrName>style.visibility</p:attrName>
                                        </p:attrNameLst>
                                      </p:cBhvr>
                                      <p:to>
                                        <p:strVal val="visible"/>
                                      </p:to>
                                    </p:set>
                                    <p:animEffect transition="in" filter="wipe(down)">
                                      <p:cBhvr>
                                        <p:cTn id="2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6" grpId="0"/>
      <p:bldP spid="17" grpId="0"/>
      <p:bldP spid="59" grpId="0" animBg="1"/>
      <p:bldP spid="60" grpId="0" animBg="1"/>
      <p:bldP spid="19" grpId="0"/>
      <p:bldP spid="20" grpId="0"/>
      <p:bldP spid="21" grpId="0" animBg="1"/>
      <p:bldP spid="22" grpId="0" animBg="1"/>
      <p:bldP spid="57" grpId="0" animBg="1"/>
      <p:bldP spid="58" grpId="0" animBg="1"/>
      <p:bldP spid="24" grpId="0"/>
      <p:bldP spid="25" grpId="0" animBg="1"/>
      <p:bldP spid="26" grpId="0"/>
      <p:bldP spid="27" grpId="0" animBg="1"/>
      <p:bldP spid="55" grpId="0" animBg="1"/>
      <p:bldP spid="56" grpId="0" animBg="1"/>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53" grpId="0" animBg="1"/>
      <p:bldP spid="54" grpId="0" animBg="1"/>
      <p:bldP spid="42" grpId="0"/>
      <p:bldP spid="43" grpId="0"/>
      <p:bldP spid="44" grpId="0" animBg="1"/>
      <p:bldP spid="45" grpId="0" animBg="1"/>
      <p:bldP spid="51" grpId="0" animBg="1"/>
      <p:bldP spid="52" grpId="0" animBg="1"/>
      <p:bldP spid="47" grpId="0"/>
      <p:bldP spid="48" grpId="0"/>
      <p:bldP spid="49" grpId="0" animBg="1"/>
      <p:bldP spid="5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a:t>
            </a:r>
            <a:r>
              <a:rPr lang="en-US" dirty="0"/>
              <a:t>#</a:t>
            </a:r>
            <a:r>
              <a:rPr lang="en-US" dirty="0" smtClean="0"/>
              <a:t>1</a:t>
            </a:r>
            <a:endParaRPr lang="en-SG" dirty="0"/>
          </a:p>
        </p:txBody>
      </p:sp>
      <p:sp>
        <p:nvSpPr>
          <p:cNvPr id="6" name="TextBox 5"/>
          <p:cNvSpPr txBox="1"/>
          <p:nvPr/>
        </p:nvSpPr>
        <p:spPr>
          <a:xfrm>
            <a:off x="578486" y="2758032"/>
            <a:ext cx="3744000" cy="2308324"/>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a:solidFill>
                  <a:srgbClr val="0000FF"/>
                </a:solidFill>
                <a:latin typeface="Courier New" pitchFamily="49" charset="0"/>
                <a:cs typeface="Courier New" pitchFamily="49" charset="0"/>
              </a:rPr>
              <a:t>void</a:t>
            </a:r>
            <a:r>
              <a:rPr lang="en-US" b="1" dirty="0">
                <a:latin typeface="Courier New" pitchFamily="49" charset="0"/>
                <a:cs typeface="Courier New" pitchFamily="49" charset="0"/>
              </a:rPr>
              <a:t> mystery1(</a:t>
            </a:r>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n)</a:t>
            </a:r>
          </a:p>
          <a:p>
            <a:pPr>
              <a:tabLst>
                <a:tab pos="363538" algn="l"/>
                <a:tab pos="714375" algn="l"/>
                <a:tab pos="1077913" algn="l"/>
              </a:tabLst>
              <a:defRPr/>
            </a:pPr>
            <a:r>
              <a:rPr lang="en-US" b="1" dirty="0">
                <a:latin typeface="Courier New" pitchFamily="49" charset="0"/>
                <a:cs typeface="Courier New" pitchFamily="49" charset="0"/>
              </a:rPr>
              <a:t>{</a:t>
            </a: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   if</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n &gt;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%d</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n%</a:t>
            </a:r>
            <a:r>
              <a:rPr lang="en-US" b="1" dirty="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mystery1(n/</a:t>
            </a:r>
            <a:r>
              <a:rPr lang="en-US" b="1" dirty="0" smtClean="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a:t>
            </a:r>
          </a:p>
        </p:txBody>
      </p:sp>
      <p:sp>
        <p:nvSpPr>
          <p:cNvPr id="7" name="TextBox 6"/>
          <p:cNvSpPr txBox="1"/>
          <p:nvPr/>
        </p:nvSpPr>
        <p:spPr>
          <a:xfrm>
            <a:off x="4611728" y="2758032"/>
            <a:ext cx="3744000" cy="2308324"/>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a:solidFill>
                  <a:srgbClr val="0000FF"/>
                </a:solidFill>
                <a:latin typeface="Courier New" pitchFamily="49" charset="0"/>
                <a:cs typeface="Courier New" pitchFamily="49" charset="0"/>
              </a:rPr>
              <a:t>void </a:t>
            </a:r>
            <a:r>
              <a:rPr lang="en-US" b="1" dirty="0">
                <a:latin typeface="Courier New" pitchFamily="49" charset="0"/>
                <a:cs typeface="Courier New" pitchFamily="49" charset="0"/>
              </a:rPr>
              <a:t>mystery2(</a:t>
            </a:r>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n)</a:t>
            </a:r>
          </a:p>
          <a:p>
            <a:pPr>
              <a:tabLst>
                <a:tab pos="363538" algn="l"/>
                <a:tab pos="714375" algn="l"/>
                <a:tab pos="1077913" algn="l"/>
              </a:tabLst>
              <a:defRPr/>
            </a:pP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if</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n &gt;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mystery2(n/</a:t>
            </a:r>
            <a:r>
              <a:rPr lang="en-US" b="1" dirty="0" smtClean="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%d</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n%</a:t>
            </a:r>
            <a:r>
              <a:rPr lang="en-US" b="1" dirty="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a:t>
            </a:r>
          </a:p>
        </p:txBody>
      </p:sp>
      <p:sp>
        <p:nvSpPr>
          <p:cNvPr id="12" name="Text Box 4"/>
          <p:cNvSpPr txBox="1">
            <a:spLocks noChangeArrowheads="1"/>
          </p:cNvSpPr>
          <p:nvPr/>
        </p:nvSpPr>
        <p:spPr bwMode="auto">
          <a:xfrm>
            <a:off x="2129393" y="5616071"/>
            <a:ext cx="4176849" cy="400110"/>
          </a:xfrm>
          <a:prstGeom prst="rect">
            <a:avLst/>
          </a:prstGeom>
          <a:solidFill>
            <a:srgbClr val="FFC000"/>
          </a:solidFill>
          <a:ln>
            <a:noFill/>
          </a:ln>
          <a:extLst/>
        </p:spPr>
        <p:txBody>
          <a:bodyPr wrap="square" rtlCol="0">
            <a:spAutoFit/>
          </a:bodyPr>
          <a:lstStyle>
            <a:defPPr>
              <a:defRPr lang="en-US"/>
            </a:defPPr>
            <a:lvl1pPr>
              <a:defRPr sz="2000">
                <a:latin typeface="Calibri" pitchFamily="34" charset="0"/>
                <a:cs typeface="Calibri" pitchFamily="34" charset="0"/>
              </a:defRPr>
            </a:lvl1pPr>
          </a:lstStyle>
          <a:p>
            <a:r>
              <a:rPr lang="en-US" b="1" dirty="0"/>
              <a:t>The order of statements does matter!</a:t>
            </a:r>
            <a:endParaRPr lang="en-SG" b="1" dirty="0"/>
          </a:p>
        </p:txBody>
      </p:sp>
      <p:sp>
        <p:nvSpPr>
          <p:cNvPr id="4" name="Content Placeholder 3"/>
          <p:cNvSpPr>
            <a:spLocks noGrp="1"/>
          </p:cNvSpPr>
          <p:nvPr>
            <p:ph idx="1"/>
          </p:nvPr>
        </p:nvSpPr>
        <p:spPr>
          <a:xfrm>
            <a:off x="457200" y="1371600"/>
            <a:ext cx="8229600" cy="1200329"/>
          </a:xfrm>
        </p:spPr>
        <p:txBody>
          <a:bodyPr>
            <a:spAutoFit/>
          </a:bodyPr>
          <a:lstStyle/>
          <a:p>
            <a:r>
              <a:rPr lang="en-US" dirty="0">
                <a:solidFill>
                  <a:schemeClr val="tx1"/>
                </a:solidFill>
              </a:rPr>
              <a:t>Given the following 2 recursive functions, trace </a:t>
            </a:r>
            <a:r>
              <a:rPr lang="en-US" dirty="0"/>
              <a:t>mystery1(3902)</a:t>
            </a:r>
            <a:r>
              <a:rPr lang="en-US" dirty="0">
                <a:solidFill>
                  <a:schemeClr val="tx1"/>
                </a:solidFill>
              </a:rPr>
              <a:t> and </a:t>
            </a:r>
            <a:r>
              <a:rPr lang="en-US" dirty="0"/>
              <a:t>mystery2(3902) </a:t>
            </a:r>
            <a:r>
              <a:rPr lang="en-US" dirty="0">
                <a:solidFill>
                  <a:schemeClr val="tx1"/>
                </a:solidFill>
              </a:rPr>
              <a:t>using the trace tree method</a:t>
            </a:r>
            <a:r>
              <a:rPr lang="en-US" dirty="0" smtClean="0">
                <a:solidFill>
                  <a:schemeClr val="tx1"/>
                </a:solidFill>
              </a:rPr>
              <a:t>.</a:t>
            </a:r>
            <a:endParaRPr lang="en-SG" dirty="0"/>
          </a:p>
        </p:txBody>
      </p:sp>
    </p:spTree>
    <p:extLst>
      <p:ext uri="{BB962C8B-B14F-4D97-AF65-F5344CB8AC3E}">
        <p14:creationId xmlns:p14="http://schemas.microsoft.com/office/powerpoint/2010/main" val="36514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smtClean="0"/>
              <a:t>Gist of Recursion (1/6)</a:t>
            </a:r>
            <a:endParaRPr lang="en-US" dirty="0"/>
          </a:p>
        </p:txBody>
      </p:sp>
      <p:sp>
        <p:nvSpPr>
          <p:cNvPr id="16387" name="Content Placeholder 2"/>
          <p:cNvSpPr>
            <a:spLocks noGrp="1"/>
          </p:cNvSpPr>
          <p:nvPr>
            <p:ph idx="1"/>
          </p:nvPr>
        </p:nvSpPr>
        <p:spPr>
          <a:xfrm>
            <a:off x="334962" y="1304925"/>
            <a:ext cx="7513638" cy="556532"/>
          </a:xfrm>
        </p:spPr>
        <p:txBody>
          <a:bodyPr/>
          <a:lstStyle/>
          <a:p>
            <a:pPr>
              <a:spcBef>
                <a:spcPts val="600"/>
              </a:spcBef>
              <a:buNone/>
            </a:pPr>
            <a:r>
              <a:rPr lang="en-US" sz="2400" dirty="0" smtClean="0"/>
              <a:t>Iteration vs. Recursion: How to compute factorial(3)?</a:t>
            </a:r>
          </a:p>
        </p:txBody>
      </p:sp>
      <p:sp>
        <p:nvSpPr>
          <p:cNvPr id="9" name="TextBox 8"/>
          <p:cNvSpPr txBox="1"/>
          <p:nvPr/>
        </p:nvSpPr>
        <p:spPr>
          <a:xfrm>
            <a:off x="462144" y="2939143"/>
            <a:ext cx="2377006" cy="461665"/>
          </a:xfrm>
          <a:prstGeom prst="rect">
            <a:avLst/>
          </a:prstGeom>
          <a:noFill/>
        </p:spPr>
        <p:txBody>
          <a:bodyPr wrap="square" rtlCol="0">
            <a:spAutoFit/>
          </a:bodyPr>
          <a:lstStyle/>
          <a:p>
            <a:r>
              <a:rPr lang="en-US" sz="2400" dirty="0" smtClean="0">
                <a:solidFill>
                  <a:srgbClr val="C00000"/>
                </a:solidFill>
              </a:rPr>
              <a:t>Iteration man</a:t>
            </a:r>
            <a:endParaRPr lang="en-SG" sz="2400" dirty="0">
              <a:solidFill>
                <a:srgbClr val="C00000"/>
              </a:solidFill>
            </a:endParaRPr>
          </a:p>
        </p:txBody>
      </p:sp>
      <p:pic>
        <p:nvPicPr>
          <p:cNvPr id="10" name="Picture 9" descr="question_clipart.gif"/>
          <p:cNvPicPr>
            <a:picLocks noChangeAspect="1"/>
          </p:cNvPicPr>
          <p:nvPr/>
        </p:nvPicPr>
        <p:blipFill>
          <a:blip r:embed="rId3" cstate="print"/>
          <a:stretch>
            <a:fillRect/>
          </a:stretch>
        </p:blipFill>
        <p:spPr>
          <a:xfrm>
            <a:off x="7918041" y="982348"/>
            <a:ext cx="420206" cy="1022007"/>
          </a:xfrm>
          <a:prstGeom prst="rect">
            <a:avLst/>
          </a:prstGeom>
        </p:spPr>
      </p:pic>
      <p:sp>
        <p:nvSpPr>
          <p:cNvPr id="13" name="TextBox 12"/>
          <p:cNvSpPr txBox="1"/>
          <p:nvPr/>
        </p:nvSpPr>
        <p:spPr>
          <a:xfrm>
            <a:off x="6076125" y="2256551"/>
            <a:ext cx="2377006" cy="461665"/>
          </a:xfrm>
          <a:prstGeom prst="rect">
            <a:avLst/>
          </a:prstGeom>
          <a:noFill/>
        </p:spPr>
        <p:txBody>
          <a:bodyPr wrap="square" rtlCol="0">
            <a:spAutoFit/>
          </a:bodyPr>
          <a:lstStyle/>
          <a:p>
            <a:r>
              <a:rPr lang="en-US" sz="2400" dirty="0" smtClean="0">
                <a:solidFill>
                  <a:srgbClr val="C00000"/>
                </a:solidFill>
              </a:rPr>
              <a:t>Recursion man</a:t>
            </a:r>
            <a:endParaRPr lang="en-SG" sz="2400" dirty="0">
              <a:solidFill>
                <a:srgbClr val="C00000"/>
              </a:solidFill>
            </a:endParaRPr>
          </a:p>
        </p:txBody>
      </p:sp>
      <p:grpSp>
        <p:nvGrpSpPr>
          <p:cNvPr id="2" name="Group 33"/>
          <p:cNvGrpSpPr/>
          <p:nvPr/>
        </p:nvGrpSpPr>
        <p:grpSpPr>
          <a:xfrm>
            <a:off x="493959" y="3461657"/>
            <a:ext cx="2334306" cy="2547257"/>
            <a:chOff x="408895" y="3461657"/>
            <a:chExt cx="2334306" cy="2547257"/>
          </a:xfrm>
        </p:grpSpPr>
        <p:pic>
          <p:nvPicPr>
            <p:cNvPr id="11" name="Picture 10" descr="imagesCAI79LF5.jpg"/>
            <p:cNvPicPr>
              <a:picLocks noChangeAspect="1"/>
            </p:cNvPicPr>
            <p:nvPr/>
          </p:nvPicPr>
          <p:blipFill>
            <a:blip r:embed="rId4" cstate="print"/>
            <a:stretch>
              <a:fillRect/>
            </a:stretch>
          </p:blipFill>
          <p:spPr>
            <a:xfrm>
              <a:off x="408895" y="4512809"/>
              <a:ext cx="1496105" cy="1496105"/>
            </a:xfrm>
            <a:prstGeom prst="rect">
              <a:avLst/>
            </a:prstGeom>
          </p:spPr>
        </p:pic>
        <p:sp>
          <p:nvSpPr>
            <p:cNvPr id="12" name="Oval Callout 11"/>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charset="0"/>
                  <a:cs typeface="Arial" charset="0"/>
                </a:rPr>
                <a:t>I do f(3) all by</a:t>
              </a:r>
              <a:r>
                <a:rPr kumimoji="0" lang="en-US" sz="1600" i="0" u="none" strike="noStrike" cap="none" normalizeH="0" dirty="0" smtClean="0">
                  <a:ln>
                    <a:noFill/>
                  </a:ln>
                  <a:solidFill>
                    <a:schemeClr val="tx1"/>
                  </a:solidFill>
                  <a:effectLst/>
                  <a:latin typeface="Arial" charset="0"/>
                  <a:cs typeface="Arial" charset="0"/>
                </a:rPr>
                <a:t> myself…return 6 to my boss.</a:t>
              </a:r>
              <a:endParaRPr kumimoji="0" lang="en-SG" sz="1600" i="0" u="none" strike="noStrike" cap="none" normalizeH="0" baseline="0" dirty="0" smtClean="0">
                <a:ln>
                  <a:noFill/>
                </a:ln>
                <a:solidFill>
                  <a:schemeClr val="tx1"/>
                </a:solidFill>
                <a:effectLst/>
                <a:latin typeface="Arial" charset="0"/>
                <a:cs typeface="Arial" charset="0"/>
              </a:endParaRPr>
            </a:p>
          </p:txBody>
        </p:sp>
        <p:sp>
          <p:nvSpPr>
            <p:cNvPr id="29" name="TextBox 28"/>
            <p:cNvSpPr txBox="1"/>
            <p:nvPr/>
          </p:nvSpPr>
          <p:spPr>
            <a:xfrm>
              <a:off x="582755" y="4817045"/>
              <a:ext cx="511629" cy="307777"/>
            </a:xfrm>
            <a:prstGeom prst="rect">
              <a:avLst/>
            </a:prstGeom>
            <a:noFill/>
          </p:spPr>
          <p:txBody>
            <a:bodyPr wrap="square" rtlCol="0">
              <a:spAutoFit/>
            </a:bodyPr>
            <a:lstStyle/>
            <a:p>
              <a:pPr algn="ctr"/>
              <a:r>
                <a:rPr lang="en-US" sz="1400" dirty="0" smtClean="0">
                  <a:latin typeface="Calibri" pitchFamily="34" charset="0"/>
                </a:rPr>
                <a:t>f(3)</a:t>
              </a:r>
              <a:endParaRPr lang="en-SG" sz="1400" dirty="0">
                <a:latin typeface="Calibri" pitchFamily="34" charset="0"/>
              </a:endParaRPr>
            </a:p>
          </p:txBody>
        </p:sp>
      </p:grpSp>
      <p:grpSp>
        <p:nvGrpSpPr>
          <p:cNvPr id="3" name="Group 34"/>
          <p:cNvGrpSpPr/>
          <p:nvPr/>
        </p:nvGrpSpPr>
        <p:grpSpPr>
          <a:xfrm>
            <a:off x="3354064" y="1992085"/>
            <a:ext cx="2427514" cy="2547258"/>
            <a:chOff x="3407229" y="1992085"/>
            <a:chExt cx="2427514" cy="2547258"/>
          </a:xfrm>
        </p:grpSpPr>
        <p:pic>
          <p:nvPicPr>
            <p:cNvPr id="14" name="Picture 13" descr="imagesCAI79LF5.jpg"/>
            <p:cNvPicPr>
              <a:picLocks noChangeAspect="1"/>
            </p:cNvPicPr>
            <p:nvPr/>
          </p:nvPicPr>
          <p:blipFill>
            <a:blip r:embed="rId4" cstate="print"/>
            <a:stretch>
              <a:fillRect/>
            </a:stretch>
          </p:blipFill>
          <p:spPr>
            <a:xfrm>
              <a:off x="3435124" y="3043238"/>
              <a:ext cx="1496105" cy="1496105"/>
            </a:xfrm>
            <a:prstGeom prst="rect">
              <a:avLst/>
            </a:prstGeom>
          </p:spPr>
        </p:pic>
        <p:sp>
          <p:nvSpPr>
            <p:cNvPr id="15" name="Oval Callout 14"/>
            <p:cNvSpPr/>
            <p:nvPr/>
          </p:nvSpPr>
          <p:spPr bwMode="auto">
            <a:xfrm>
              <a:off x="3407229" y="1992085"/>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You, do f(2) for me. I’ll return 3 * your answer</a:t>
              </a:r>
              <a:r>
                <a:rPr kumimoji="0" lang="en-US" sz="1400" b="0" i="0" u="none" strike="noStrike" cap="none" normalizeH="0" dirty="0" smtClean="0">
                  <a:ln>
                    <a:noFill/>
                  </a:ln>
                  <a:solidFill>
                    <a:schemeClr val="tx1"/>
                  </a:solidFill>
                  <a:effectLst/>
                  <a:latin typeface="Arial" charset="0"/>
                  <a:cs typeface="Arial" charset="0"/>
                </a:rPr>
                <a:t> to my boss.</a:t>
              </a:r>
              <a:endParaRPr kumimoji="0" lang="en-SG" sz="1400" b="0" i="0" u="none" strike="noStrike" cap="none" normalizeH="0" baseline="0" dirty="0" smtClean="0">
                <a:ln>
                  <a:noFill/>
                </a:ln>
                <a:solidFill>
                  <a:schemeClr val="tx1"/>
                </a:solidFill>
                <a:effectLst/>
                <a:latin typeface="Arial" charset="0"/>
                <a:cs typeface="Arial" charset="0"/>
              </a:endParaRPr>
            </a:p>
          </p:txBody>
        </p:sp>
        <p:sp>
          <p:nvSpPr>
            <p:cNvPr id="30" name="TextBox 29"/>
            <p:cNvSpPr txBox="1"/>
            <p:nvPr/>
          </p:nvSpPr>
          <p:spPr>
            <a:xfrm>
              <a:off x="3662401" y="3422410"/>
              <a:ext cx="511629" cy="307777"/>
            </a:xfrm>
            <a:prstGeom prst="rect">
              <a:avLst/>
            </a:prstGeom>
            <a:noFill/>
          </p:spPr>
          <p:txBody>
            <a:bodyPr wrap="square" rtlCol="0">
              <a:spAutoFit/>
            </a:bodyPr>
            <a:lstStyle/>
            <a:p>
              <a:pPr algn="ctr"/>
              <a:r>
                <a:rPr lang="en-US" sz="1400" dirty="0" smtClean="0">
                  <a:latin typeface="Calibri" pitchFamily="34" charset="0"/>
                </a:rPr>
                <a:t>f(3)</a:t>
              </a:r>
              <a:endParaRPr lang="en-SG" sz="1400" dirty="0">
                <a:latin typeface="Calibri" pitchFamily="34" charset="0"/>
              </a:endParaRPr>
            </a:p>
          </p:txBody>
        </p:sp>
      </p:grpSp>
      <p:grpSp>
        <p:nvGrpSpPr>
          <p:cNvPr id="4" name="Group 35"/>
          <p:cNvGrpSpPr/>
          <p:nvPr/>
        </p:nvGrpSpPr>
        <p:grpSpPr>
          <a:xfrm>
            <a:off x="4605920" y="2764971"/>
            <a:ext cx="2427514" cy="2286001"/>
            <a:chOff x="4659085" y="2764971"/>
            <a:chExt cx="2427514" cy="2286001"/>
          </a:xfrm>
        </p:grpSpPr>
        <p:pic>
          <p:nvPicPr>
            <p:cNvPr id="16" name="Picture 15" descr="imagesCAI79LF5.jpg"/>
            <p:cNvPicPr>
              <a:picLocks noChangeAspect="1"/>
            </p:cNvPicPr>
            <p:nvPr/>
          </p:nvPicPr>
          <p:blipFill>
            <a:blip r:embed="rId4" cstate="print"/>
            <a:stretch>
              <a:fillRect/>
            </a:stretch>
          </p:blipFill>
          <p:spPr>
            <a:xfrm>
              <a:off x="4708754" y="3892324"/>
              <a:ext cx="1158648" cy="1158648"/>
            </a:xfrm>
            <a:prstGeom prst="rect">
              <a:avLst/>
            </a:prstGeom>
          </p:spPr>
        </p:pic>
        <p:sp>
          <p:nvSpPr>
            <p:cNvPr id="18" name="Oval Callout 17"/>
            <p:cNvSpPr/>
            <p:nvPr/>
          </p:nvSpPr>
          <p:spPr bwMode="auto">
            <a:xfrm>
              <a:off x="4659085" y="2764971"/>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You, do f(1) for me. I’ll return 2 * your answer</a:t>
              </a:r>
              <a:r>
                <a:rPr kumimoji="0" lang="en-US" sz="1400" b="0" i="0" u="none" strike="noStrike" cap="none" normalizeH="0" dirty="0" smtClean="0">
                  <a:ln>
                    <a:noFill/>
                  </a:ln>
                  <a:solidFill>
                    <a:schemeClr val="tx1"/>
                  </a:solidFill>
                  <a:effectLst/>
                  <a:latin typeface="Arial" charset="0"/>
                  <a:cs typeface="Arial" charset="0"/>
                </a:rPr>
                <a:t> to my boss.</a:t>
              </a:r>
              <a:endParaRPr kumimoji="0" lang="en-SG" sz="1400" b="0" i="0" u="none" strike="noStrike" cap="none" normalizeH="0" baseline="0" dirty="0" smtClean="0">
                <a:ln>
                  <a:noFill/>
                </a:ln>
                <a:solidFill>
                  <a:schemeClr val="tx1"/>
                </a:solidFill>
                <a:effectLst/>
                <a:latin typeface="Arial" charset="0"/>
                <a:cs typeface="Arial" charset="0"/>
              </a:endParaRPr>
            </a:p>
          </p:txBody>
        </p:sp>
        <p:sp>
          <p:nvSpPr>
            <p:cNvPr id="31" name="TextBox 30"/>
            <p:cNvSpPr txBox="1"/>
            <p:nvPr/>
          </p:nvSpPr>
          <p:spPr>
            <a:xfrm>
              <a:off x="4762112" y="4098335"/>
              <a:ext cx="511629" cy="307777"/>
            </a:xfrm>
            <a:prstGeom prst="rect">
              <a:avLst/>
            </a:prstGeom>
            <a:noFill/>
          </p:spPr>
          <p:txBody>
            <a:bodyPr wrap="square" rtlCol="0">
              <a:spAutoFit/>
            </a:bodyPr>
            <a:lstStyle/>
            <a:p>
              <a:pPr algn="ctr"/>
              <a:r>
                <a:rPr lang="en-US" sz="1400" dirty="0" smtClean="0">
                  <a:latin typeface="Calibri" pitchFamily="34" charset="0"/>
                </a:rPr>
                <a:t>f(2)</a:t>
              </a:r>
              <a:endParaRPr lang="en-SG" sz="1400" dirty="0">
                <a:latin typeface="Calibri" pitchFamily="34" charset="0"/>
              </a:endParaRPr>
            </a:p>
          </p:txBody>
        </p:sp>
      </p:grpSp>
      <p:grpSp>
        <p:nvGrpSpPr>
          <p:cNvPr id="5" name="Group 36"/>
          <p:cNvGrpSpPr/>
          <p:nvPr/>
        </p:nvGrpSpPr>
        <p:grpSpPr>
          <a:xfrm>
            <a:off x="5846892" y="3516086"/>
            <a:ext cx="2427514" cy="2100942"/>
            <a:chOff x="5900057" y="3516086"/>
            <a:chExt cx="2427514" cy="2100942"/>
          </a:xfrm>
        </p:grpSpPr>
        <p:pic>
          <p:nvPicPr>
            <p:cNvPr id="20" name="Picture 19" descr="imagesCAI79LF5.jpg"/>
            <p:cNvPicPr>
              <a:picLocks noChangeAspect="1"/>
            </p:cNvPicPr>
            <p:nvPr/>
          </p:nvPicPr>
          <p:blipFill>
            <a:blip r:embed="rId4" cstate="print"/>
            <a:stretch>
              <a:fillRect/>
            </a:stretch>
          </p:blipFill>
          <p:spPr>
            <a:xfrm>
              <a:off x="5949726" y="4643439"/>
              <a:ext cx="973589" cy="973589"/>
            </a:xfrm>
            <a:prstGeom prst="rect">
              <a:avLst/>
            </a:prstGeom>
          </p:spPr>
        </p:pic>
        <p:sp>
          <p:nvSpPr>
            <p:cNvPr id="21" name="Oval Callout 20"/>
            <p:cNvSpPr/>
            <p:nvPr/>
          </p:nvSpPr>
          <p:spPr bwMode="auto">
            <a:xfrm>
              <a:off x="5900057" y="3516086"/>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You, do f(0) for me. I’ll return 1 * your answer</a:t>
              </a:r>
              <a:r>
                <a:rPr kumimoji="0" lang="en-US" sz="1400" b="0" i="0" u="none" strike="noStrike" cap="none" normalizeH="0" dirty="0" smtClean="0">
                  <a:ln>
                    <a:noFill/>
                  </a:ln>
                  <a:solidFill>
                    <a:schemeClr val="tx1"/>
                  </a:solidFill>
                  <a:effectLst/>
                  <a:latin typeface="Arial" charset="0"/>
                  <a:cs typeface="Arial" charset="0"/>
                </a:rPr>
                <a:t> to my boss.</a:t>
              </a:r>
              <a:endParaRPr kumimoji="0" lang="en-SG" sz="1400" b="0" i="0" u="none" strike="noStrike" cap="none" normalizeH="0" baseline="0" dirty="0" smtClean="0">
                <a:ln>
                  <a:noFill/>
                </a:ln>
                <a:solidFill>
                  <a:schemeClr val="tx1"/>
                </a:solidFill>
                <a:effectLst/>
                <a:latin typeface="Arial" charset="0"/>
                <a:cs typeface="Arial" charset="0"/>
              </a:endParaRPr>
            </a:p>
          </p:txBody>
        </p:sp>
        <p:sp>
          <p:nvSpPr>
            <p:cNvPr id="32" name="TextBox 31"/>
            <p:cNvSpPr txBox="1"/>
            <p:nvPr/>
          </p:nvSpPr>
          <p:spPr>
            <a:xfrm>
              <a:off x="5926630" y="4837048"/>
              <a:ext cx="511629" cy="307777"/>
            </a:xfrm>
            <a:prstGeom prst="rect">
              <a:avLst/>
            </a:prstGeom>
            <a:noFill/>
          </p:spPr>
          <p:txBody>
            <a:bodyPr wrap="square" rtlCol="0">
              <a:spAutoFit/>
            </a:bodyPr>
            <a:lstStyle/>
            <a:p>
              <a:pPr algn="ctr"/>
              <a:r>
                <a:rPr lang="en-US" sz="1400" dirty="0" smtClean="0">
                  <a:latin typeface="Calibri" pitchFamily="34" charset="0"/>
                </a:rPr>
                <a:t>f(1)</a:t>
              </a:r>
              <a:endParaRPr lang="en-SG" sz="1400" dirty="0">
                <a:latin typeface="Calibri" pitchFamily="34" charset="0"/>
              </a:endParaRPr>
            </a:p>
          </p:txBody>
        </p:sp>
      </p:grpSp>
      <p:grpSp>
        <p:nvGrpSpPr>
          <p:cNvPr id="6" name="Group 37"/>
          <p:cNvGrpSpPr/>
          <p:nvPr/>
        </p:nvGrpSpPr>
        <p:grpSpPr>
          <a:xfrm>
            <a:off x="6859263" y="4354285"/>
            <a:ext cx="2013858" cy="1774372"/>
            <a:chOff x="6901542" y="4408714"/>
            <a:chExt cx="2013858" cy="1774372"/>
          </a:xfrm>
        </p:grpSpPr>
        <p:pic>
          <p:nvPicPr>
            <p:cNvPr id="22" name="Picture 21" descr="imagesCAI79LF5.jpg"/>
            <p:cNvPicPr>
              <a:picLocks noChangeAspect="1"/>
            </p:cNvPicPr>
            <p:nvPr/>
          </p:nvPicPr>
          <p:blipFill>
            <a:blip r:embed="rId4" cstate="print"/>
            <a:stretch>
              <a:fillRect/>
            </a:stretch>
          </p:blipFill>
          <p:spPr>
            <a:xfrm>
              <a:off x="7038298" y="5394554"/>
              <a:ext cx="788532" cy="788532"/>
            </a:xfrm>
            <a:prstGeom prst="rect">
              <a:avLst/>
            </a:prstGeom>
          </p:spPr>
        </p:pic>
        <p:sp>
          <p:nvSpPr>
            <p:cNvPr id="23" name="Oval Callout 22"/>
            <p:cNvSpPr/>
            <p:nvPr/>
          </p:nvSpPr>
          <p:spPr bwMode="auto">
            <a:xfrm>
              <a:off x="6901542" y="4408714"/>
              <a:ext cx="2013858" cy="827314"/>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 will do f(0) all by myself, and return 1 to my</a:t>
              </a:r>
              <a:r>
                <a:rPr kumimoji="0" lang="en-US" sz="1200" b="0" i="0" u="none" strike="noStrike" cap="none" normalizeH="0" dirty="0" smtClean="0">
                  <a:ln>
                    <a:noFill/>
                  </a:ln>
                  <a:solidFill>
                    <a:schemeClr val="tx1"/>
                  </a:solidFill>
                  <a:effectLst/>
                  <a:latin typeface="Arial" charset="0"/>
                  <a:cs typeface="Arial" charset="0"/>
                </a:rPr>
                <a:t> boss.</a:t>
              </a: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33" name="TextBox 32"/>
            <p:cNvSpPr txBox="1"/>
            <p:nvPr/>
          </p:nvSpPr>
          <p:spPr>
            <a:xfrm>
              <a:off x="6928368" y="5522090"/>
              <a:ext cx="511629" cy="307777"/>
            </a:xfrm>
            <a:prstGeom prst="rect">
              <a:avLst/>
            </a:prstGeom>
            <a:noFill/>
          </p:spPr>
          <p:txBody>
            <a:bodyPr wrap="square" rtlCol="0">
              <a:spAutoFit/>
            </a:bodyPr>
            <a:lstStyle/>
            <a:p>
              <a:pPr algn="ctr"/>
              <a:r>
                <a:rPr lang="en-US" sz="1400" dirty="0" smtClean="0">
                  <a:latin typeface="Calibri" pitchFamily="34" charset="0"/>
                </a:rPr>
                <a:t>f(0)</a:t>
              </a:r>
              <a:endParaRPr lang="en-SG" sz="1400" dirty="0">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Gist </a:t>
            </a:r>
            <a:r>
              <a:rPr lang="en-US" dirty="0"/>
              <a:t>of Recursion </a:t>
            </a:r>
            <a:r>
              <a:rPr lang="en-US" dirty="0" smtClean="0"/>
              <a:t>(2/6)</a:t>
            </a:r>
            <a:endParaRPr lang="en-US" dirty="0"/>
          </a:p>
        </p:txBody>
      </p:sp>
      <p:grpSp>
        <p:nvGrpSpPr>
          <p:cNvPr id="21" name="Group 20"/>
          <p:cNvGrpSpPr/>
          <p:nvPr/>
        </p:nvGrpSpPr>
        <p:grpSpPr>
          <a:xfrm>
            <a:off x="381140" y="3476856"/>
            <a:ext cx="3914412" cy="2710088"/>
            <a:chOff x="423672" y="1857102"/>
            <a:chExt cx="3914412" cy="2710088"/>
          </a:xfrm>
        </p:grpSpPr>
        <p:sp>
          <p:nvSpPr>
            <p:cNvPr id="8" name="TextBox 7"/>
            <p:cNvSpPr txBox="1"/>
            <p:nvPr/>
          </p:nvSpPr>
          <p:spPr>
            <a:xfrm>
              <a:off x="423672" y="1857102"/>
              <a:ext cx="21387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Iterative version:</a:t>
              </a:r>
              <a:endParaRPr lang="en-SG" sz="2000" dirty="0">
                <a:solidFill>
                  <a:schemeClr val="dk1"/>
                </a:solidFill>
                <a:latin typeface="+mn-lt"/>
                <a:cs typeface="+mn-cs"/>
              </a:endParaRPr>
            </a:p>
          </p:txBody>
        </p:sp>
        <p:sp>
          <p:nvSpPr>
            <p:cNvPr id="9" name="TextBox 8"/>
            <p:cNvSpPr txBox="1"/>
            <p:nvPr/>
          </p:nvSpPr>
          <p:spPr>
            <a:xfrm>
              <a:off x="426720" y="2228088"/>
              <a:ext cx="3911364" cy="233910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a:solidFill>
                    <a:srgbClr val="800000"/>
                  </a:solidFill>
                  <a:latin typeface="Courier New" pitchFamily="49" charset="0"/>
                  <a:cs typeface="Courier New" pitchFamily="49" charset="0"/>
                </a:rPr>
                <a:t>// Pre-</a:t>
              </a:r>
              <a:r>
                <a:rPr lang="en-US" sz="1600" b="1" dirty="0" err="1">
                  <a:solidFill>
                    <a:srgbClr val="800000"/>
                  </a:solidFill>
                  <a:latin typeface="Courier New" pitchFamily="49" charset="0"/>
                  <a:cs typeface="Courier New" pitchFamily="49" charset="0"/>
                </a:rPr>
                <a:t>cond</a:t>
              </a:r>
              <a:r>
                <a:rPr lang="en-US" sz="1600" b="1" dirty="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factorial_iter1(</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n)</a:t>
              </a:r>
            </a:p>
            <a:p>
              <a:pPr>
                <a:tabLst>
                  <a:tab pos="268288" algn="l"/>
                  <a:tab pos="536575" algn="l"/>
                  <a:tab pos="804863" algn="l"/>
                </a:tabLst>
              </a:pPr>
              <a:r>
                <a:rPr lang="en-US" sz="1600" b="1" dirty="0">
                  <a:latin typeface="Courier New" pitchFamily="49" charset="0"/>
                  <a:cs typeface="Courier New" pitchFamily="49" charset="0"/>
                </a:rPr>
                <a:t>{</a:t>
              </a:r>
            </a:p>
            <a:p>
              <a:pPr>
                <a:tabLst>
                  <a:tab pos="268288" algn="l"/>
                  <a:tab pos="536575" algn="l"/>
                  <a:tab pos="804863" algn="l"/>
                </a:tabLst>
              </a:pPr>
              <a:r>
                <a:rPr lang="en-US" sz="1600" b="1" dirty="0">
                  <a:solidFill>
                    <a:srgbClr val="0000FF"/>
                  </a:solidFill>
                  <a:latin typeface="Courier New" pitchFamily="49" charset="0"/>
                  <a:cs typeface="Courier New" pitchFamily="49" charset="0"/>
                </a:rPr>
                <a:t>   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ans</a:t>
              </a:r>
              <a:r>
                <a:rPr lang="en-US" sz="1600" b="1" dirty="0">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tabLst>
                  <a:tab pos="268288" algn="l"/>
                  <a:tab pos="536575" algn="l"/>
                  <a:tab pos="804863" algn="l"/>
                </a:tabLst>
              </a:pPr>
              <a:r>
                <a:rPr lang="en-US" sz="1600" b="1" dirty="0">
                  <a:solidFill>
                    <a:srgbClr val="0000FF"/>
                  </a:solidFill>
                  <a:latin typeface="Courier New" pitchFamily="49" charset="0"/>
                  <a:cs typeface="Courier New" pitchFamily="49" charset="0"/>
                </a:rPr>
                <a:t>   for</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&lt;=n;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ans</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ans</a:t>
              </a:r>
              <a:r>
                <a:rPr lang="en-US" sz="1600" b="1" dirty="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a:t>
              </a:r>
            </a:p>
          </p:txBody>
        </p:sp>
      </p:grpSp>
      <p:grpSp>
        <p:nvGrpSpPr>
          <p:cNvPr id="20" name="Group 19"/>
          <p:cNvGrpSpPr/>
          <p:nvPr/>
        </p:nvGrpSpPr>
        <p:grpSpPr>
          <a:xfrm>
            <a:off x="4453975" y="3492096"/>
            <a:ext cx="4105717" cy="2417849"/>
            <a:chOff x="4251464" y="1857102"/>
            <a:chExt cx="4105717" cy="2417849"/>
          </a:xfrm>
        </p:grpSpPr>
        <p:sp>
          <p:nvSpPr>
            <p:cNvPr id="10" name="TextBox 9"/>
            <p:cNvSpPr txBox="1"/>
            <p:nvPr/>
          </p:nvSpPr>
          <p:spPr>
            <a:xfrm>
              <a:off x="4251464" y="1857102"/>
              <a:ext cx="24042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Recursive version:</a:t>
              </a:r>
              <a:endParaRPr lang="en-SG" sz="2000" dirty="0">
                <a:solidFill>
                  <a:schemeClr val="dk1"/>
                </a:solidFill>
                <a:latin typeface="+mn-lt"/>
                <a:cs typeface="+mn-cs"/>
              </a:endParaRPr>
            </a:p>
          </p:txBody>
        </p:sp>
        <p:sp>
          <p:nvSpPr>
            <p:cNvPr id="11" name="TextBox 10"/>
            <p:cNvSpPr txBox="1"/>
            <p:nvPr/>
          </p:nvSpPr>
          <p:spPr>
            <a:xfrm>
              <a:off x="4255008" y="2212848"/>
              <a:ext cx="4102173" cy="2062103"/>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a:solidFill>
                    <a:srgbClr val="800000"/>
                  </a:solidFill>
                  <a:latin typeface="Courier New" pitchFamily="49" charset="0"/>
                  <a:cs typeface="Courier New" pitchFamily="49" charset="0"/>
                </a:rPr>
                <a:t>// Pre-</a:t>
              </a:r>
              <a:r>
                <a:rPr lang="en-US" sz="1600" b="1" dirty="0" err="1">
                  <a:solidFill>
                    <a:srgbClr val="800000"/>
                  </a:solidFill>
                  <a:latin typeface="Courier New" pitchFamily="49" charset="0"/>
                  <a:cs typeface="Courier New" pitchFamily="49" charset="0"/>
                </a:rPr>
                <a:t>cond</a:t>
              </a:r>
              <a:r>
                <a:rPr lang="en-US" sz="1600" b="1" dirty="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factorial(</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a:t>
              </a:r>
            </a:p>
            <a:p>
              <a:pPr>
                <a:tabLst>
                  <a:tab pos="268288" algn="l"/>
                  <a:tab pos="536575" algn="l"/>
                  <a:tab pos="804863" algn="l"/>
                </a:tabLst>
              </a:pPr>
              <a:r>
                <a:rPr lang="en-US" sz="1600" b="1" dirty="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(n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base case</a:t>
              </a:r>
              <a:endParaRPr lang="en-US" sz="1600" b="1" dirty="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a:t>
              </a:r>
              <a:endParaRPr lang="en-US" sz="1600" b="1" dirty="0">
                <a:solidFill>
                  <a:srgbClr val="0000FF"/>
                </a:solidFill>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 </a:t>
              </a:r>
              <a:r>
                <a:rPr lang="en-US" sz="1600" b="1" dirty="0" smtClean="0">
                  <a:latin typeface="Courier New" pitchFamily="49" charset="0"/>
                  <a:cs typeface="Courier New" pitchFamily="49" charset="0"/>
                </a:rPr>
                <a:t>n </a:t>
              </a:r>
              <a:r>
                <a:rPr lang="en-US" sz="1600" b="1" dirty="0">
                  <a:latin typeface="Courier New" pitchFamily="49" charset="0"/>
                  <a:cs typeface="Courier New" pitchFamily="49" charset="0"/>
                </a:rPr>
                <a:t>* factorial(n-</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a:t>
              </a:r>
            </a:p>
          </p:txBody>
        </p:sp>
      </p:grpSp>
      <p:grpSp>
        <p:nvGrpSpPr>
          <p:cNvPr id="3" name="Group 2"/>
          <p:cNvGrpSpPr/>
          <p:nvPr/>
        </p:nvGrpSpPr>
        <p:grpSpPr>
          <a:xfrm>
            <a:off x="720078" y="1227653"/>
            <a:ext cx="3181350" cy="2147616"/>
            <a:chOff x="720078" y="1227653"/>
            <a:chExt cx="3181350" cy="2147616"/>
          </a:xfrm>
        </p:grpSpPr>
        <p:sp>
          <p:nvSpPr>
            <p:cNvPr id="16" name="TextBox 15"/>
            <p:cNvSpPr txBox="1"/>
            <p:nvPr/>
          </p:nvSpPr>
          <p:spPr>
            <a:xfrm>
              <a:off x="720078" y="1786851"/>
              <a:ext cx="1204415" cy="707886"/>
            </a:xfrm>
            <a:prstGeom prst="rect">
              <a:avLst/>
            </a:prstGeom>
            <a:noFill/>
          </p:spPr>
          <p:txBody>
            <a:bodyPr wrap="square" rtlCol="0">
              <a:spAutoFit/>
            </a:bodyPr>
            <a:lstStyle/>
            <a:p>
              <a:r>
                <a:rPr lang="en-US" sz="2000" dirty="0" smtClean="0">
                  <a:solidFill>
                    <a:srgbClr val="0000FF"/>
                  </a:solidFill>
                </a:rPr>
                <a:t>Iteration man</a:t>
              </a:r>
              <a:endParaRPr lang="en-SG" sz="2000" dirty="0">
                <a:solidFill>
                  <a:srgbClr val="0000FF"/>
                </a:solidFill>
              </a:endParaRPr>
            </a:p>
          </p:txBody>
        </p:sp>
        <p:grpSp>
          <p:nvGrpSpPr>
            <p:cNvPr id="17" name="Group 33"/>
            <p:cNvGrpSpPr/>
            <p:nvPr/>
          </p:nvGrpSpPr>
          <p:grpSpPr>
            <a:xfrm>
              <a:off x="1821861" y="1227653"/>
              <a:ext cx="2026402" cy="2147616"/>
              <a:chOff x="408895" y="3461657"/>
              <a:chExt cx="2334306" cy="2547257"/>
            </a:xfrm>
          </p:grpSpPr>
          <p:pic>
            <p:nvPicPr>
              <p:cNvPr id="19" name="Picture 18" descr="imagesCAI79LF5.jpg"/>
              <p:cNvPicPr>
                <a:picLocks noChangeAspect="1"/>
              </p:cNvPicPr>
              <p:nvPr/>
            </p:nvPicPr>
            <p:blipFill>
              <a:blip r:embed="rId3" cstate="print"/>
              <a:stretch>
                <a:fillRect/>
              </a:stretch>
            </p:blipFill>
            <p:spPr>
              <a:xfrm>
                <a:off x="408895" y="4512809"/>
                <a:ext cx="1496105" cy="1496105"/>
              </a:xfrm>
              <a:prstGeom prst="rect">
                <a:avLst/>
              </a:prstGeom>
            </p:spPr>
          </p:pic>
          <p:sp>
            <p:nvSpPr>
              <p:cNvPr id="22" name="Oval Callout 21"/>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400" i="0" u="none" strike="noStrike" cap="none" normalizeH="0" baseline="0" dirty="0" smtClean="0">
                  <a:ln>
                    <a:noFill/>
                  </a:ln>
                  <a:solidFill>
                    <a:schemeClr val="tx1"/>
                  </a:solidFill>
                  <a:effectLst/>
                  <a:latin typeface="Arial" charset="0"/>
                  <a:cs typeface="Arial" charset="0"/>
                </a:endParaRPr>
              </a:p>
            </p:txBody>
          </p:sp>
          <p:sp>
            <p:nvSpPr>
              <p:cNvPr id="23" name="TextBox 22"/>
              <p:cNvSpPr txBox="1"/>
              <p:nvPr/>
            </p:nvSpPr>
            <p:spPr>
              <a:xfrm>
                <a:off x="533347" y="4849184"/>
                <a:ext cx="511629" cy="307777"/>
              </a:xfrm>
              <a:prstGeom prst="rect">
                <a:avLst/>
              </a:prstGeom>
              <a:noFill/>
            </p:spPr>
            <p:txBody>
              <a:bodyPr wrap="square" rtlCol="0">
                <a:spAutoFit/>
              </a:bodyPr>
              <a:lstStyle/>
              <a:p>
                <a:pPr algn="ctr"/>
                <a:r>
                  <a:rPr lang="en-US" sz="1400" dirty="0" smtClean="0">
                    <a:latin typeface="Calibri" pitchFamily="34" charset="0"/>
                  </a:rPr>
                  <a:t>f(3)</a:t>
                </a:r>
                <a:endParaRPr lang="en-SG" sz="1400" dirty="0">
                  <a:latin typeface="Calibri" pitchFamily="34" charset="0"/>
                </a:endParaRPr>
              </a:p>
            </p:txBody>
          </p:sp>
        </p:grpSp>
        <p:sp>
          <p:nvSpPr>
            <p:cNvPr id="28" name="TextBox 27"/>
            <p:cNvSpPr txBox="1"/>
            <p:nvPr/>
          </p:nvSpPr>
          <p:spPr>
            <a:xfrm>
              <a:off x="2176046" y="1298995"/>
              <a:ext cx="1725382" cy="692497"/>
            </a:xfrm>
            <a:prstGeom prst="rect">
              <a:avLst/>
            </a:prstGeom>
            <a:noFill/>
          </p:spPr>
          <p:txBody>
            <a:bodyPr wrap="square" rtlCol="0">
              <a:spAutoFit/>
            </a:bodyPr>
            <a:lstStyle/>
            <a:p>
              <a:r>
                <a:rPr lang="en-US" sz="1300" dirty="0"/>
                <a:t>I do f(3) all by myself…return 6 to my boss.</a:t>
              </a:r>
              <a:endParaRPr lang="en-SG" sz="1300" dirty="0"/>
            </a:p>
          </p:txBody>
        </p:sp>
      </p:grpSp>
      <p:grpSp>
        <p:nvGrpSpPr>
          <p:cNvPr id="5" name="Group 4"/>
          <p:cNvGrpSpPr/>
          <p:nvPr/>
        </p:nvGrpSpPr>
        <p:grpSpPr>
          <a:xfrm>
            <a:off x="4793240" y="790543"/>
            <a:ext cx="4223616" cy="3052870"/>
            <a:chOff x="4793240" y="790543"/>
            <a:chExt cx="4223616" cy="3052870"/>
          </a:xfrm>
        </p:grpSpPr>
        <p:grpSp>
          <p:nvGrpSpPr>
            <p:cNvPr id="4" name="Group 3"/>
            <p:cNvGrpSpPr/>
            <p:nvPr/>
          </p:nvGrpSpPr>
          <p:grpSpPr>
            <a:xfrm>
              <a:off x="4793240" y="1142846"/>
              <a:ext cx="2045510" cy="2070061"/>
              <a:chOff x="5216535" y="1013380"/>
              <a:chExt cx="2045510" cy="2070061"/>
            </a:xfrm>
          </p:grpSpPr>
          <p:grpSp>
            <p:nvGrpSpPr>
              <p:cNvPr id="24" name="Group 34"/>
              <p:cNvGrpSpPr/>
              <p:nvPr/>
            </p:nvGrpSpPr>
            <p:grpSpPr>
              <a:xfrm>
                <a:off x="5216535" y="1013380"/>
                <a:ext cx="2045510" cy="2070061"/>
                <a:chOff x="3435124" y="1939204"/>
                <a:chExt cx="2476877" cy="2573699"/>
              </a:xfrm>
            </p:grpSpPr>
            <p:pic>
              <p:nvPicPr>
                <p:cNvPr id="25" name="Picture 24" descr="imagesCAI79LF5.jpg"/>
                <p:cNvPicPr>
                  <a:picLocks noChangeAspect="1"/>
                </p:cNvPicPr>
                <p:nvPr/>
              </p:nvPicPr>
              <p:blipFill>
                <a:blip r:embed="rId3" cstate="print"/>
                <a:stretch>
                  <a:fillRect/>
                </a:stretch>
              </p:blipFill>
              <p:spPr>
                <a:xfrm>
                  <a:off x="3435124" y="3016797"/>
                  <a:ext cx="1496105" cy="1496106"/>
                </a:xfrm>
                <a:prstGeom prst="rect">
                  <a:avLst/>
                </a:prstGeom>
              </p:spPr>
            </p:pic>
            <p:sp>
              <p:nvSpPr>
                <p:cNvPr id="26" name="Oval Callout 25"/>
                <p:cNvSpPr/>
                <p:nvPr/>
              </p:nvSpPr>
              <p:spPr bwMode="auto">
                <a:xfrm>
                  <a:off x="3445854" y="1939204"/>
                  <a:ext cx="2466147" cy="1013806"/>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rm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27" name="TextBox 26"/>
                <p:cNvSpPr txBox="1"/>
                <p:nvPr/>
              </p:nvSpPr>
              <p:spPr>
                <a:xfrm>
                  <a:off x="3439541" y="3338771"/>
                  <a:ext cx="721460" cy="382658"/>
                </a:xfrm>
                <a:prstGeom prst="rect">
                  <a:avLst/>
                </a:prstGeom>
                <a:noFill/>
              </p:spPr>
              <p:txBody>
                <a:bodyPr wrap="square" rtlCol="0">
                  <a:spAutoFit/>
                </a:bodyPr>
                <a:lstStyle/>
                <a:p>
                  <a:pPr algn="ctr"/>
                  <a:r>
                    <a:rPr lang="en-US" sz="1400" dirty="0" smtClean="0">
                      <a:latin typeface="Calibri" pitchFamily="34" charset="0"/>
                    </a:rPr>
                    <a:t>f(3)</a:t>
                  </a:r>
                  <a:endParaRPr lang="en-SG" sz="1400" dirty="0">
                    <a:latin typeface="Calibri" pitchFamily="34" charset="0"/>
                  </a:endParaRPr>
                </a:p>
              </p:txBody>
            </p:sp>
          </p:grpSp>
          <p:sp>
            <p:nvSpPr>
              <p:cNvPr id="2" name="TextBox 1"/>
              <p:cNvSpPr txBox="1"/>
              <p:nvPr/>
            </p:nvSpPr>
            <p:spPr>
              <a:xfrm>
                <a:off x="5504765" y="1090719"/>
                <a:ext cx="1725382" cy="692497"/>
              </a:xfrm>
              <a:prstGeom prst="rect">
                <a:avLst/>
              </a:prstGeom>
              <a:noFill/>
            </p:spPr>
            <p:txBody>
              <a:bodyPr wrap="square" rtlCol="0">
                <a:spAutoFit/>
              </a:bodyPr>
              <a:lstStyle/>
              <a:p>
                <a:r>
                  <a:rPr lang="en-US" sz="1300" dirty="0"/>
                  <a:t>You, do f(2) for me. I’ll return 3 * your answer to my boss</a:t>
                </a:r>
                <a:r>
                  <a:rPr lang="en-US" sz="1300" dirty="0" smtClean="0"/>
                  <a:t>.</a:t>
                </a:r>
                <a:endParaRPr lang="en-SG" sz="1300" dirty="0"/>
              </a:p>
            </p:txBody>
          </p:sp>
        </p:grpSp>
        <p:grpSp>
          <p:nvGrpSpPr>
            <p:cNvPr id="33" name="Group 32"/>
            <p:cNvGrpSpPr/>
            <p:nvPr/>
          </p:nvGrpSpPr>
          <p:grpSpPr>
            <a:xfrm>
              <a:off x="5944161" y="1419250"/>
              <a:ext cx="2045510" cy="2070061"/>
              <a:chOff x="5216535" y="1013380"/>
              <a:chExt cx="2045510" cy="2070061"/>
            </a:xfrm>
          </p:grpSpPr>
          <p:grpSp>
            <p:nvGrpSpPr>
              <p:cNvPr id="34" name="Group 34"/>
              <p:cNvGrpSpPr/>
              <p:nvPr/>
            </p:nvGrpSpPr>
            <p:grpSpPr>
              <a:xfrm>
                <a:off x="5216535" y="1013380"/>
                <a:ext cx="2045510" cy="2070061"/>
                <a:chOff x="3435124" y="1939204"/>
                <a:chExt cx="2476877" cy="2573699"/>
              </a:xfrm>
            </p:grpSpPr>
            <p:pic>
              <p:nvPicPr>
                <p:cNvPr id="36" name="Picture 35" descr="imagesCAI79LF5.jpg"/>
                <p:cNvPicPr>
                  <a:picLocks noChangeAspect="1"/>
                </p:cNvPicPr>
                <p:nvPr/>
              </p:nvPicPr>
              <p:blipFill>
                <a:blip r:embed="rId3" cstate="print"/>
                <a:stretch>
                  <a:fillRect/>
                </a:stretch>
              </p:blipFill>
              <p:spPr>
                <a:xfrm>
                  <a:off x="3435124" y="3016797"/>
                  <a:ext cx="1496105" cy="1496106"/>
                </a:xfrm>
                <a:prstGeom prst="rect">
                  <a:avLst/>
                </a:prstGeom>
              </p:spPr>
            </p:pic>
            <p:sp>
              <p:nvSpPr>
                <p:cNvPr id="37" name="Oval Callout 36"/>
                <p:cNvSpPr/>
                <p:nvPr/>
              </p:nvSpPr>
              <p:spPr bwMode="auto">
                <a:xfrm>
                  <a:off x="3445854" y="1939204"/>
                  <a:ext cx="2466147" cy="1013806"/>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rm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38" name="TextBox 37"/>
                <p:cNvSpPr txBox="1"/>
                <p:nvPr/>
              </p:nvSpPr>
              <p:spPr>
                <a:xfrm>
                  <a:off x="3439541" y="3338771"/>
                  <a:ext cx="721460" cy="382658"/>
                </a:xfrm>
                <a:prstGeom prst="rect">
                  <a:avLst/>
                </a:prstGeom>
                <a:noFill/>
              </p:spPr>
              <p:txBody>
                <a:bodyPr wrap="square" rtlCol="0">
                  <a:spAutoFit/>
                </a:bodyPr>
                <a:lstStyle/>
                <a:p>
                  <a:pPr algn="ctr"/>
                  <a:r>
                    <a:rPr lang="en-US" sz="1400" dirty="0" smtClean="0">
                      <a:latin typeface="Calibri" pitchFamily="34" charset="0"/>
                    </a:rPr>
                    <a:t>f(2)</a:t>
                  </a:r>
                  <a:endParaRPr lang="en-SG" sz="1400" dirty="0">
                    <a:latin typeface="Calibri" pitchFamily="34" charset="0"/>
                  </a:endParaRPr>
                </a:p>
              </p:txBody>
            </p:sp>
          </p:grpSp>
          <p:sp>
            <p:nvSpPr>
              <p:cNvPr id="35" name="TextBox 34"/>
              <p:cNvSpPr txBox="1"/>
              <p:nvPr/>
            </p:nvSpPr>
            <p:spPr>
              <a:xfrm>
                <a:off x="5504765" y="1090719"/>
                <a:ext cx="1725382" cy="692497"/>
              </a:xfrm>
              <a:prstGeom prst="rect">
                <a:avLst/>
              </a:prstGeom>
              <a:noFill/>
            </p:spPr>
            <p:txBody>
              <a:bodyPr wrap="square" rtlCol="0">
                <a:spAutoFit/>
              </a:bodyPr>
              <a:lstStyle/>
              <a:p>
                <a:r>
                  <a:rPr lang="en-US" sz="1300" dirty="0"/>
                  <a:t>You, do </a:t>
                </a:r>
                <a:r>
                  <a:rPr lang="en-US" sz="1300" dirty="0" smtClean="0"/>
                  <a:t>f(1) </a:t>
                </a:r>
                <a:r>
                  <a:rPr lang="en-US" sz="1300" dirty="0"/>
                  <a:t>for me. I’ll return </a:t>
                </a:r>
                <a:r>
                  <a:rPr lang="en-US" sz="1300" dirty="0" smtClean="0"/>
                  <a:t>2 </a:t>
                </a:r>
                <a:r>
                  <a:rPr lang="en-US" sz="1300" dirty="0"/>
                  <a:t>* your answer to my boss</a:t>
                </a:r>
                <a:r>
                  <a:rPr lang="en-US" sz="1300" dirty="0" smtClean="0"/>
                  <a:t>.</a:t>
                </a:r>
                <a:endParaRPr lang="en-SG" sz="1300" dirty="0"/>
              </a:p>
            </p:txBody>
          </p:sp>
        </p:grpSp>
        <p:grpSp>
          <p:nvGrpSpPr>
            <p:cNvPr id="39" name="Group 38"/>
            <p:cNvGrpSpPr/>
            <p:nvPr/>
          </p:nvGrpSpPr>
          <p:grpSpPr>
            <a:xfrm>
              <a:off x="6971346" y="1773352"/>
              <a:ext cx="2045510" cy="2070061"/>
              <a:chOff x="5216535" y="1013380"/>
              <a:chExt cx="2045510" cy="2070061"/>
            </a:xfrm>
          </p:grpSpPr>
          <p:grpSp>
            <p:nvGrpSpPr>
              <p:cNvPr id="40" name="Group 34"/>
              <p:cNvGrpSpPr/>
              <p:nvPr/>
            </p:nvGrpSpPr>
            <p:grpSpPr>
              <a:xfrm>
                <a:off x="5216535" y="1013380"/>
                <a:ext cx="2045510" cy="2070061"/>
                <a:chOff x="3435124" y="1939204"/>
                <a:chExt cx="2476877" cy="2573699"/>
              </a:xfrm>
            </p:grpSpPr>
            <p:pic>
              <p:nvPicPr>
                <p:cNvPr id="42" name="Picture 41" descr="imagesCAI79LF5.jpg"/>
                <p:cNvPicPr>
                  <a:picLocks noChangeAspect="1"/>
                </p:cNvPicPr>
                <p:nvPr/>
              </p:nvPicPr>
              <p:blipFill>
                <a:blip r:embed="rId3" cstate="print"/>
                <a:stretch>
                  <a:fillRect/>
                </a:stretch>
              </p:blipFill>
              <p:spPr>
                <a:xfrm>
                  <a:off x="3435124" y="3016797"/>
                  <a:ext cx="1496105" cy="1496106"/>
                </a:xfrm>
                <a:prstGeom prst="rect">
                  <a:avLst/>
                </a:prstGeom>
              </p:spPr>
            </p:pic>
            <p:sp>
              <p:nvSpPr>
                <p:cNvPr id="43" name="Oval Callout 42"/>
                <p:cNvSpPr/>
                <p:nvPr/>
              </p:nvSpPr>
              <p:spPr bwMode="auto">
                <a:xfrm>
                  <a:off x="3445854" y="1939204"/>
                  <a:ext cx="2466147" cy="1013806"/>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rm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44" name="TextBox 43"/>
                <p:cNvSpPr txBox="1"/>
                <p:nvPr/>
              </p:nvSpPr>
              <p:spPr>
                <a:xfrm>
                  <a:off x="3439541" y="3338771"/>
                  <a:ext cx="721460" cy="382658"/>
                </a:xfrm>
                <a:prstGeom prst="rect">
                  <a:avLst/>
                </a:prstGeom>
                <a:noFill/>
              </p:spPr>
              <p:txBody>
                <a:bodyPr wrap="square" rtlCol="0">
                  <a:spAutoFit/>
                </a:bodyPr>
                <a:lstStyle/>
                <a:p>
                  <a:pPr algn="ctr"/>
                  <a:r>
                    <a:rPr lang="en-US" sz="1400" dirty="0" smtClean="0">
                      <a:latin typeface="Calibri" pitchFamily="34" charset="0"/>
                    </a:rPr>
                    <a:t>f(1)</a:t>
                  </a:r>
                  <a:endParaRPr lang="en-SG" sz="1400" dirty="0">
                    <a:latin typeface="Calibri" pitchFamily="34" charset="0"/>
                  </a:endParaRPr>
                </a:p>
              </p:txBody>
            </p:sp>
          </p:grpSp>
          <p:sp>
            <p:nvSpPr>
              <p:cNvPr id="41" name="TextBox 40"/>
              <p:cNvSpPr txBox="1"/>
              <p:nvPr/>
            </p:nvSpPr>
            <p:spPr>
              <a:xfrm>
                <a:off x="5504765" y="1090719"/>
                <a:ext cx="1725382" cy="692497"/>
              </a:xfrm>
              <a:prstGeom prst="rect">
                <a:avLst/>
              </a:prstGeom>
              <a:noFill/>
            </p:spPr>
            <p:txBody>
              <a:bodyPr wrap="square" rtlCol="0">
                <a:spAutoFit/>
              </a:bodyPr>
              <a:lstStyle/>
              <a:p>
                <a:r>
                  <a:rPr lang="en-US" sz="1300" dirty="0"/>
                  <a:t>You, do </a:t>
                </a:r>
                <a:r>
                  <a:rPr lang="en-US" sz="1300" dirty="0" smtClean="0"/>
                  <a:t>f(0) </a:t>
                </a:r>
                <a:r>
                  <a:rPr lang="en-US" sz="1300" dirty="0"/>
                  <a:t>for me. I’ll return </a:t>
                </a:r>
                <a:r>
                  <a:rPr lang="en-US" sz="1300" dirty="0" smtClean="0"/>
                  <a:t>1 </a:t>
                </a:r>
                <a:r>
                  <a:rPr lang="en-US" sz="1300" dirty="0"/>
                  <a:t>* your answer to my boss</a:t>
                </a:r>
                <a:r>
                  <a:rPr lang="en-US" sz="1300" dirty="0" smtClean="0"/>
                  <a:t>.</a:t>
                </a:r>
                <a:endParaRPr lang="en-SG" sz="1300" dirty="0"/>
              </a:p>
            </p:txBody>
          </p:sp>
        </p:grpSp>
        <p:sp>
          <p:nvSpPr>
            <p:cNvPr id="45" name="TextBox 44"/>
            <p:cNvSpPr txBox="1"/>
            <p:nvPr/>
          </p:nvSpPr>
          <p:spPr>
            <a:xfrm>
              <a:off x="7615004" y="790543"/>
              <a:ext cx="1395034" cy="707886"/>
            </a:xfrm>
            <a:prstGeom prst="rect">
              <a:avLst/>
            </a:prstGeom>
            <a:noFill/>
          </p:spPr>
          <p:txBody>
            <a:bodyPr wrap="square" rtlCol="0">
              <a:spAutoFit/>
            </a:bodyPr>
            <a:lstStyle/>
            <a:p>
              <a:r>
                <a:rPr lang="en-US" sz="2000" dirty="0" smtClean="0">
                  <a:solidFill>
                    <a:srgbClr val="0000FF"/>
                  </a:solidFill>
                </a:rPr>
                <a:t>Recursion man</a:t>
              </a:r>
              <a:endParaRPr lang="en-SG" sz="2000" dirty="0">
                <a:solidFill>
                  <a:srgbClr val="0000FF"/>
                </a:solidFill>
              </a:endParaRPr>
            </a:p>
          </p:txBody>
        </p:sp>
      </p:grpSp>
    </p:spTree>
    <p:extLst>
      <p:ext uri="{BB962C8B-B14F-4D97-AF65-F5344CB8AC3E}">
        <p14:creationId xmlns:p14="http://schemas.microsoft.com/office/powerpoint/2010/main" val="2439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Gist of Recursion (3/6)</a:t>
            </a:r>
            <a:endParaRPr lang="en-US" dirty="0"/>
          </a:p>
        </p:txBody>
      </p:sp>
      <p:sp>
        <p:nvSpPr>
          <p:cNvPr id="4" name="Content Placeholder 3"/>
          <p:cNvSpPr>
            <a:spLocks noGrp="1"/>
          </p:cNvSpPr>
          <p:nvPr>
            <p:ph idx="1"/>
          </p:nvPr>
        </p:nvSpPr>
        <p:spPr/>
        <p:txBody>
          <a:bodyPr/>
          <a:lstStyle/>
          <a:p>
            <a:r>
              <a:rPr lang="en-SG" dirty="0">
                <a:solidFill>
                  <a:schemeClr val="tx1"/>
                </a:solidFill>
              </a:rPr>
              <a:t>Problems that lead themselves to a recursive solution have the following </a:t>
            </a:r>
            <a:r>
              <a:rPr lang="en-SG" dirty="0" smtClean="0">
                <a:solidFill>
                  <a:schemeClr val="tx1"/>
                </a:solidFill>
              </a:rPr>
              <a:t>characteristics:</a:t>
            </a:r>
          </a:p>
          <a:p>
            <a:pPr lvl="1">
              <a:buFont typeface="Wingdings" pitchFamily="2" charset="2"/>
              <a:buChar char="q"/>
            </a:pPr>
            <a:r>
              <a:rPr lang="en-SG" dirty="0"/>
              <a:t>One or more </a:t>
            </a:r>
            <a:r>
              <a:rPr lang="en-SG" dirty="0">
                <a:solidFill>
                  <a:srgbClr val="0000FF"/>
                </a:solidFill>
              </a:rPr>
              <a:t>simple cases</a:t>
            </a:r>
            <a:r>
              <a:rPr lang="en-SG" dirty="0"/>
              <a:t> (also called </a:t>
            </a:r>
            <a:r>
              <a:rPr lang="en-SG" dirty="0">
                <a:solidFill>
                  <a:srgbClr val="0000FF"/>
                </a:solidFill>
              </a:rPr>
              <a:t>base cases </a:t>
            </a:r>
            <a:r>
              <a:rPr lang="en-SG" dirty="0"/>
              <a:t>or </a:t>
            </a:r>
            <a:r>
              <a:rPr lang="en-SG" dirty="0">
                <a:solidFill>
                  <a:srgbClr val="0000FF"/>
                </a:solidFill>
              </a:rPr>
              <a:t>anchor cases</a:t>
            </a:r>
            <a:r>
              <a:rPr lang="en-SG" dirty="0"/>
              <a:t>) of the problem have a straightforward, non-recursive </a:t>
            </a:r>
            <a:r>
              <a:rPr lang="en-SG" dirty="0" smtClean="0"/>
              <a:t>solution.</a:t>
            </a:r>
          </a:p>
          <a:p>
            <a:pPr lvl="1">
              <a:buFont typeface="Wingdings" pitchFamily="2" charset="2"/>
              <a:buChar char="q"/>
            </a:pPr>
            <a:r>
              <a:rPr lang="en-SG" dirty="0"/>
              <a:t>The other cases can be redefined in terms of problems that are smaller, i.e</a:t>
            </a:r>
            <a:r>
              <a:rPr lang="en-SG" dirty="0" smtClean="0"/>
              <a:t>., </a:t>
            </a:r>
            <a:r>
              <a:rPr lang="en-SG" dirty="0">
                <a:solidFill>
                  <a:srgbClr val="0000FF"/>
                </a:solidFill>
              </a:rPr>
              <a:t>closer to the simple </a:t>
            </a:r>
            <a:r>
              <a:rPr lang="en-SG" dirty="0" smtClean="0">
                <a:solidFill>
                  <a:srgbClr val="0000FF"/>
                </a:solidFill>
              </a:rPr>
              <a:t>cases</a:t>
            </a:r>
            <a:r>
              <a:rPr lang="en-SG" dirty="0" smtClean="0"/>
              <a:t>.</a:t>
            </a:r>
          </a:p>
          <a:p>
            <a:pPr lvl="1">
              <a:buFont typeface="Wingdings" pitchFamily="2" charset="2"/>
              <a:buChar char="q"/>
            </a:pPr>
            <a:r>
              <a:rPr lang="en-SG" dirty="0"/>
              <a:t>By applying this redefinition process every time the recursive function is called, eventually the problem is reduced entirely to simple cases, which are relatively easy to </a:t>
            </a:r>
            <a:r>
              <a:rPr lang="en-SG" dirty="0" smtClean="0"/>
              <a:t>solve.</a:t>
            </a:r>
          </a:p>
          <a:p>
            <a:pPr lvl="1">
              <a:buFont typeface="Wingdings" pitchFamily="2" charset="2"/>
              <a:buChar char="q"/>
            </a:pPr>
            <a:r>
              <a:rPr lang="en-SG" dirty="0"/>
              <a:t>The solutions of the smaller problems are combined to obtain the solution of the original problem.</a:t>
            </a:r>
            <a:endParaRPr lang="en-SG"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5816" y="2833333"/>
            <a:ext cx="4174545" cy="2062103"/>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smtClean="0">
                <a:solidFill>
                  <a:srgbClr val="800000"/>
                </a:solidFill>
                <a:latin typeface="Courier New" pitchFamily="49" charset="0"/>
                <a:cs typeface="Courier New" pitchFamily="49" charset="0"/>
              </a:rPr>
              <a:t>// Pre-</a:t>
            </a:r>
            <a:r>
              <a:rPr lang="en-US" sz="1600" b="1" dirty="0" err="1" smtClean="0">
                <a:solidFill>
                  <a:srgbClr val="800000"/>
                </a:solidFill>
                <a:latin typeface="Courier New" pitchFamily="49" charset="0"/>
                <a:cs typeface="Courier New" pitchFamily="49" charset="0"/>
              </a:rPr>
              <a:t>cond</a:t>
            </a:r>
            <a:r>
              <a:rPr lang="en-US" sz="1600"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factorial(</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(n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 * factorial(n-</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latin typeface="Courier New" pitchFamily="49" charset="0"/>
                <a:cs typeface="Courier New" pitchFamily="49" charset="0"/>
              </a:rPr>
              <a:t>}</a:t>
            </a:r>
          </a:p>
        </p:txBody>
      </p:sp>
      <p:sp>
        <p:nvSpPr>
          <p:cNvPr id="9" name="TextBox 8"/>
          <p:cNvSpPr txBox="1"/>
          <p:nvPr/>
        </p:nvSpPr>
        <p:spPr>
          <a:xfrm>
            <a:off x="4603350" y="2833333"/>
            <a:ext cx="4285469" cy="2062103"/>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smtClean="0">
                <a:solidFill>
                  <a:srgbClr val="800000"/>
                </a:solidFill>
                <a:latin typeface="Courier New" pitchFamily="49" charset="0"/>
                <a:cs typeface="Courier New" pitchFamily="49" charset="0"/>
              </a:rPr>
              <a:t>// Pre-</a:t>
            </a:r>
            <a:r>
              <a:rPr lang="en-US" sz="1600" b="1" dirty="0" err="1" smtClean="0">
                <a:solidFill>
                  <a:srgbClr val="800000"/>
                </a:solidFill>
                <a:latin typeface="Courier New" pitchFamily="49" charset="0"/>
                <a:cs typeface="Courier New" pitchFamily="49" charset="0"/>
              </a:rPr>
              <a:t>cond</a:t>
            </a:r>
            <a:r>
              <a:rPr lang="en-US" sz="1600"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fib(</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(n &lt;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a:t>
            </a: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fib(n-</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 fib(n-</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latin typeface="Courier New" pitchFamily="49" charset="0"/>
                <a:cs typeface="Courier New" pitchFamily="49" charset="0"/>
              </a:rPr>
              <a:t>}</a:t>
            </a:r>
          </a:p>
        </p:txBody>
      </p:sp>
      <p:sp>
        <p:nvSpPr>
          <p:cNvPr id="10" name="Rectangle 9"/>
          <p:cNvSpPr/>
          <p:nvPr/>
        </p:nvSpPr>
        <p:spPr bwMode="auto">
          <a:xfrm>
            <a:off x="1045029" y="3614057"/>
            <a:ext cx="1284514"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1" name="Rectangle 10"/>
          <p:cNvSpPr/>
          <p:nvPr/>
        </p:nvSpPr>
        <p:spPr bwMode="auto">
          <a:xfrm>
            <a:off x="5362614" y="3603172"/>
            <a:ext cx="1284514"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2" name="Rectangle 11"/>
          <p:cNvSpPr/>
          <p:nvPr/>
        </p:nvSpPr>
        <p:spPr bwMode="auto">
          <a:xfrm>
            <a:off x="1903988" y="4310741"/>
            <a:ext cx="2253343" cy="304801"/>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3" name="Rectangle 12"/>
          <p:cNvSpPr/>
          <p:nvPr/>
        </p:nvSpPr>
        <p:spPr bwMode="auto">
          <a:xfrm>
            <a:off x="6253747" y="4321627"/>
            <a:ext cx="2340429" cy="304801"/>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3" name="Title 2"/>
          <p:cNvSpPr>
            <a:spLocks noGrp="1"/>
          </p:cNvSpPr>
          <p:nvPr>
            <p:ph type="title"/>
          </p:nvPr>
        </p:nvSpPr>
        <p:spPr/>
        <p:txBody>
          <a:bodyPr/>
          <a:lstStyle/>
          <a:p>
            <a:r>
              <a:rPr lang="en-US" dirty="0" smtClean="0"/>
              <a:t>Gist </a:t>
            </a:r>
            <a:r>
              <a:rPr lang="en-US" dirty="0"/>
              <a:t>of Recursion (</a:t>
            </a:r>
            <a:r>
              <a:rPr lang="en-US" dirty="0" smtClean="0"/>
              <a:t>4/6)</a:t>
            </a:r>
            <a:endParaRPr lang="en-SG" dirty="0"/>
          </a:p>
        </p:txBody>
      </p:sp>
      <p:sp>
        <p:nvSpPr>
          <p:cNvPr id="2" name="Content Placeholder 1"/>
          <p:cNvSpPr>
            <a:spLocks noGrp="1"/>
          </p:cNvSpPr>
          <p:nvPr>
            <p:ph idx="1"/>
          </p:nvPr>
        </p:nvSpPr>
        <p:spPr>
          <a:xfrm>
            <a:off x="457200" y="1371600"/>
            <a:ext cx="8229600" cy="1309255"/>
          </a:xfrm>
        </p:spPr>
        <p:txBody>
          <a:bodyPr/>
          <a:lstStyle/>
          <a:p>
            <a:pPr>
              <a:lnSpc>
                <a:spcPct val="90000"/>
              </a:lnSpc>
              <a:spcBef>
                <a:spcPts val="1200"/>
              </a:spcBef>
            </a:pPr>
            <a:r>
              <a:rPr lang="en-US" sz="2800" dirty="0"/>
              <a:t>To write a recursive function:</a:t>
            </a:r>
          </a:p>
          <a:p>
            <a:pPr lvl="1">
              <a:lnSpc>
                <a:spcPct val="90000"/>
              </a:lnSpc>
              <a:spcBef>
                <a:spcPts val="600"/>
              </a:spcBef>
              <a:buSzPct val="60000"/>
              <a:buFont typeface="Wingdings" pitchFamily="2" charset="2"/>
              <a:buChar char="q"/>
            </a:pPr>
            <a:r>
              <a:rPr lang="en-US" sz="2400" dirty="0"/>
              <a:t>Identify the </a:t>
            </a:r>
            <a:r>
              <a:rPr lang="en-US" sz="2400" dirty="0">
                <a:solidFill>
                  <a:srgbClr val="0000FF"/>
                </a:solidFill>
              </a:rPr>
              <a:t>base case(s) </a:t>
            </a:r>
            <a:r>
              <a:rPr lang="en-US" sz="2400" dirty="0"/>
              <a:t>of the relation</a:t>
            </a:r>
          </a:p>
          <a:p>
            <a:pPr lvl="1">
              <a:lnSpc>
                <a:spcPct val="90000"/>
              </a:lnSpc>
              <a:spcBef>
                <a:spcPts val="600"/>
              </a:spcBef>
              <a:buSzPct val="60000"/>
              <a:buFont typeface="Wingdings" pitchFamily="2" charset="2"/>
              <a:buChar char="q"/>
            </a:pPr>
            <a:r>
              <a:rPr lang="en-US" sz="2400" dirty="0"/>
              <a:t>Identify the </a:t>
            </a:r>
            <a:r>
              <a:rPr lang="en-US" sz="2400" dirty="0" smtClean="0">
                <a:solidFill>
                  <a:srgbClr val="0000FF"/>
                </a:solidFill>
              </a:rPr>
              <a:t>recurrence relation</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ppt_w*0.70"/>
                                          </p:val>
                                        </p:tav>
                                        <p:tav tm="100000">
                                          <p:val>
                                            <p:strVal val="#ppt_w"/>
                                          </p:val>
                                        </p:tav>
                                      </p:tavLst>
                                    </p:anim>
                                    <p:anim calcmode="lin" valueType="num">
                                      <p:cBhvr>
                                        <p:cTn id="17" dur="500" fill="hold"/>
                                        <p:tgtEl>
                                          <p:spTgt spid="10"/>
                                        </p:tgtEl>
                                        <p:attrNameLst>
                                          <p:attrName>ppt_h</p:attrName>
                                        </p:attrNameLst>
                                      </p:cBhvr>
                                      <p:tavLst>
                                        <p:tav tm="0">
                                          <p:val>
                                            <p:strVal val="#ppt_h"/>
                                          </p:val>
                                        </p:tav>
                                        <p:tav tm="100000">
                                          <p:val>
                                            <p:strVal val="#ppt_h"/>
                                          </p:val>
                                        </p:tav>
                                      </p:tavLst>
                                    </p:anim>
                                    <p:animEffect transition="in" filter="fade">
                                      <p:cBhvr>
                                        <p:cTn id="18" dur="500"/>
                                        <p:tgtEl>
                                          <p:spTgt spid="10"/>
                                        </p:tgtEl>
                                      </p:cBhvr>
                                    </p:animEffect>
                                  </p:childTnLst>
                                </p:cTn>
                              </p:par>
                            </p:childTnLst>
                          </p:cTn>
                        </p:par>
                        <p:par>
                          <p:cTn id="19" fill="hold">
                            <p:stCondLst>
                              <p:cond delay="500"/>
                            </p:stCondLst>
                            <p:childTnLst>
                              <p:par>
                                <p:cTn id="20" presetID="55"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strVal val="#ppt_w*0.7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strVal val="#ppt_w*0.70"/>
                                          </p:val>
                                        </p:tav>
                                        <p:tav tm="100000">
                                          <p:val>
                                            <p:strVal val="#ppt_w"/>
                                          </p:val>
                                        </p:tav>
                                      </p:tavLst>
                                    </p:anim>
                                    <p:anim calcmode="lin" valueType="num">
                                      <p:cBhvr>
                                        <p:cTn id="30" dur="500" fill="hold"/>
                                        <p:tgtEl>
                                          <p:spTgt spid="12"/>
                                        </p:tgtEl>
                                        <p:attrNameLst>
                                          <p:attrName>ppt_h</p:attrName>
                                        </p:attrNameLst>
                                      </p:cBhvr>
                                      <p:tavLst>
                                        <p:tav tm="0">
                                          <p:val>
                                            <p:strVal val="#ppt_h"/>
                                          </p:val>
                                        </p:tav>
                                        <p:tav tm="100000">
                                          <p:val>
                                            <p:strVal val="#ppt_h"/>
                                          </p:val>
                                        </p:tav>
                                      </p:tavLst>
                                    </p:anim>
                                    <p:animEffect transition="in" filter="fade">
                                      <p:cBhvr>
                                        <p:cTn id="31" dur="500"/>
                                        <p:tgtEl>
                                          <p:spTgt spid="12"/>
                                        </p:tgtEl>
                                      </p:cBhvr>
                                    </p:animEffect>
                                  </p:childTnLst>
                                </p:cTn>
                              </p:par>
                            </p:childTnLst>
                          </p:cTn>
                        </p:par>
                        <p:par>
                          <p:cTn id="32" fill="hold">
                            <p:stCondLst>
                              <p:cond delay="500"/>
                            </p:stCondLst>
                            <p:childTnLst>
                              <p:par>
                                <p:cTn id="33" presetID="55"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strVal val="#ppt_w*0.70"/>
                                          </p:val>
                                        </p:tav>
                                        <p:tav tm="100000">
                                          <p:val>
                                            <p:strVal val="#ppt_w"/>
                                          </p:val>
                                        </p:tav>
                                      </p:tavLst>
                                    </p:anim>
                                    <p:anim calcmode="lin" valueType="num">
                                      <p:cBhvr>
                                        <p:cTn id="36" dur="500" fill="hold"/>
                                        <p:tgtEl>
                                          <p:spTgt spid="13"/>
                                        </p:tgtEl>
                                        <p:attrNameLst>
                                          <p:attrName>ppt_h</p:attrName>
                                        </p:attrNameLst>
                                      </p:cBhvr>
                                      <p:tavLst>
                                        <p:tav tm="0">
                                          <p:val>
                                            <p:strVal val="#ppt_h"/>
                                          </p:val>
                                        </p:tav>
                                        <p:tav tm="100000">
                                          <p:val>
                                            <p:strVal val="#ppt_h"/>
                                          </p:val>
                                        </p:tav>
                                      </p:tavLst>
                                    </p:anim>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9" grpId="0" uiExpand="1" animBg="1"/>
      <p:bldP spid="10" grpId="0" uiExpand="1"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GB" dirty="0"/>
              <a:t>Week </a:t>
            </a:r>
            <a:r>
              <a:rPr lang="en-GB" dirty="0" smtClean="0"/>
              <a:t>11: </a:t>
            </a:r>
            <a:r>
              <a:rPr lang="en-GB" dirty="0"/>
              <a:t>Recursion</a:t>
            </a:r>
            <a:endParaRPr lang="en-GB" sz="9600" dirty="0"/>
          </a:p>
        </p:txBody>
      </p:sp>
      <p:sp>
        <p:nvSpPr>
          <p:cNvPr id="3" name="Content Placeholder 2"/>
          <p:cNvSpPr>
            <a:spLocks noGrp="1"/>
          </p:cNvSpPr>
          <p:nvPr>
            <p:ph idx="1"/>
          </p:nvPr>
        </p:nvSpPr>
        <p:spPr>
          <a:xfrm>
            <a:off x="457200" y="1371600"/>
            <a:ext cx="8229600" cy="2616101"/>
          </a:xfrm>
        </p:spPr>
        <p:txBody>
          <a:bodyPr>
            <a:spAutoFit/>
          </a:bodyPr>
          <a:lstStyle/>
          <a:p>
            <a:pPr>
              <a:spcBef>
                <a:spcPts val="1200"/>
              </a:spcBef>
              <a:buClr>
                <a:srgbClr val="00007D"/>
              </a:buClr>
            </a:pPr>
            <a:r>
              <a:rPr lang="en-SG" sz="2800" kern="1200" dirty="0">
                <a:solidFill>
                  <a:srgbClr val="C00000"/>
                </a:solidFill>
              </a:rPr>
              <a:t>Objectives:</a:t>
            </a:r>
          </a:p>
          <a:p>
            <a:pPr lvl="1">
              <a:spcBef>
                <a:spcPts val="1200"/>
              </a:spcBef>
              <a:buClr>
                <a:srgbClr val="9999CC"/>
              </a:buClr>
              <a:buFont typeface="Wingdings" pitchFamily="2" charset="2"/>
              <a:buChar char="q"/>
            </a:pPr>
            <a:r>
              <a:rPr lang="en-SG" sz="2400" dirty="0" smtClean="0">
                <a:solidFill>
                  <a:srgbClr val="0000FF"/>
                </a:solidFill>
              </a:rPr>
              <a:t>Understanding </a:t>
            </a:r>
            <a:r>
              <a:rPr lang="en-SG" sz="2400" dirty="0">
                <a:solidFill>
                  <a:srgbClr val="0000FF"/>
                </a:solidFill>
              </a:rPr>
              <a:t>the nature of </a:t>
            </a:r>
            <a:r>
              <a:rPr lang="en-SG" sz="2400" dirty="0" smtClean="0">
                <a:solidFill>
                  <a:srgbClr val="0000FF"/>
                </a:solidFill>
              </a:rPr>
              <a:t>recursion.</a:t>
            </a:r>
            <a:endParaRPr lang="en-SG" sz="2400" kern="1200" dirty="0">
              <a:solidFill>
                <a:srgbClr val="0000FF"/>
              </a:solidFill>
              <a:ea typeface="+mn-ea"/>
            </a:endParaRPr>
          </a:p>
          <a:p>
            <a:pPr lvl="1">
              <a:spcBef>
                <a:spcPts val="1200"/>
              </a:spcBef>
              <a:buClr>
                <a:srgbClr val="9999CC"/>
              </a:buClr>
              <a:buFont typeface="Wingdings" pitchFamily="2" charset="2"/>
              <a:buChar char="q"/>
            </a:pPr>
            <a:r>
              <a:rPr lang="en-SG" sz="2400" kern="1200" dirty="0" smtClean="0">
                <a:solidFill>
                  <a:srgbClr val="0000FF"/>
                </a:solidFill>
                <a:ea typeface="+mn-ea"/>
              </a:rPr>
              <a:t>Tracing recursive functions.</a:t>
            </a:r>
          </a:p>
          <a:p>
            <a:pPr lvl="1">
              <a:spcBef>
                <a:spcPts val="1200"/>
              </a:spcBef>
              <a:buClr>
                <a:srgbClr val="9999CC"/>
              </a:buClr>
              <a:buFont typeface="Wingdings" pitchFamily="2" charset="2"/>
              <a:buChar char="q"/>
            </a:pPr>
            <a:r>
              <a:rPr lang="en-SG" sz="2400" kern="1200" dirty="0" smtClean="0">
                <a:solidFill>
                  <a:srgbClr val="0000FF"/>
                </a:solidFill>
                <a:ea typeface="+mn-ea"/>
              </a:rPr>
              <a:t>Writing </a:t>
            </a:r>
            <a:r>
              <a:rPr lang="en-SG" sz="2400" kern="1200" dirty="0">
                <a:solidFill>
                  <a:srgbClr val="0000FF"/>
                </a:solidFill>
                <a:ea typeface="+mn-ea"/>
              </a:rPr>
              <a:t>recursive </a:t>
            </a:r>
            <a:r>
              <a:rPr lang="en-SG" sz="2400" kern="1200" dirty="0" smtClean="0">
                <a:solidFill>
                  <a:srgbClr val="0000FF"/>
                </a:solidFill>
                <a:ea typeface="+mn-ea"/>
              </a:rPr>
              <a:t>functions.</a:t>
            </a:r>
          </a:p>
          <a:p>
            <a:pPr lvl="1">
              <a:spcBef>
                <a:spcPts val="1200"/>
              </a:spcBef>
              <a:buClr>
                <a:srgbClr val="9999CC"/>
              </a:buClr>
              <a:buFont typeface="Wingdings" pitchFamily="2" charset="2"/>
              <a:buChar char="q"/>
            </a:pPr>
            <a:r>
              <a:rPr lang="en-SG" sz="2400" kern="1200" dirty="0">
                <a:solidFill>
                  <a:srgbClr val="0000FF"/>
                </a:solidFill>
                <a:ea typeface="+mn-ea"/>
              </a:rPr>
              <a:t>Comparing recursive codes with iterative </a:t>
            </a:r>
            <a:r>
              <a:rPr lang="en-SG" sz="2400" kern="1200" dirty="0" smtClean="0">
                <a:solidFill>
                  <a:srgbClr val="0000FF"/>
                </a:solidFill>
                <a:ea typeface="+mn-ea"/>
              </a:rPr>
              <a:t>codes.</a:t>
            </a:r>
            <a:endParaRPr lang="en-SG" sz="2400" kern="1200" dirty="0">
              <a:solidFill>
                <a:srgbClr val="0000FF"/>
              </a:solidFill>
              <a:ea typeface="+mn-ea"/>
            </a:endParaRPr>
          </a:p>
        </p:txBody>
      </p:sp>
    </p:spTree>
    <p:extLst>
      <p:ext uri="{BB962C8B-B14F-4D97-AF65-F5344CB8AC3E}">
        <p14:creationId xmlns:p14="http://schemas.microsoft.com/office/powerpoint/2010/main" val="242006108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Gist of Recursion (5/6)</a:t>
            </a:r>
            <a:endParaRPr lang="en-US" dirty="0"/>
          </a:p>
        </p:txBody>
      </p:sp>
      <p:sp>
        <p:nvSpPr>
          <p:cNvPr id="4" name="Content Placeholder 3"/>
          <p:cNvSpPr>
            <a:spLocks noGrp="1"/>
          </p:cNvSpPr>
          <p:nvPr>
            <p:ph idx="1"/>
          </p:nvPr>
        </p:nvSpPr>
        <p:spPr/>
        <p:txBody>
          <a:bodyPr/>
          <a:lstStyle/>
          <a:p>
            <a:r>
              <a:rPr lang="en-SG" dirty="0">
                <a:solidFill>
                  <a:schemeClr val="tx1"/>
                </a:solidFill>
              </a:rPr>
              <a:t>When a function is called, an </a:t>
            </a:r>
            <a:r>
              <a:rPr lang="en-SG" dirty="0"/>
              <a:t>activation record </a:t>
            </a:r>
            <a:r>
              <a:rPr lang="en-SG" dirty="0" smtClean="0">
                <a:solidFill>
                  <a:schemeClr val="tx1"/>
                </a:solidFill>
              </a:rPr>
              <a:t>(</a:t>
            </a:r>
            <a:r>
              <a:rPr lang="en-SG" dirty="0" smtClean="0"/>
              <a:t>frame</a:t>
            </a:r>
            <a:r>
              <a:rPr lang="en-SG" dirty="0">
                <a:solidFill>
                  <a:schemeClr val="tx1"/>
                </a:solidFill>
              </a:rPr>
              <a:t>) is created by the system</a:t>
            </a:r>
            <a:r>
              <a:rPr lang="en-SG" dirty="0" smtClean="0">
                <a:solidFill>
                  <a:schemeClr val="tx1"/>
                </a:solidFill>
              </a:rPr>
              <a:t>.</a:t>
            </a:r>
          </a:p>
          <a:p>
            <a:pPr lvl="1">
              <a:buFont typeface="Wingdings" pitchFamily="2" charset="2"/>
              <a:buChar char="q"/>
            </a:pPr>
            <a:r>
              <a:rPr lang="en-SG" dirty="0">
                <a:solidFill>
                  <a:schemeClr val="tx1"/>
                </a:solidFill>
              </a:rPr>
              <a:t>Each activation record stores the local parameters and variables of the function and its return address</a:t>
            </a:r>
            <a:r>
              <a:rPr lang="en-SG" dirty="0" smtClean="0">
                <a:solidFill>
                  <a:schemeClr val="tx1"/>
                </a:solidFill>
              </a:rPr>
              <a:t>.</a:t>
            </a:r>
          </a:p>
          <a:p>
            <a:pPr lvl="1">
              <a:buFont typeface="Wingdings" pitchFamily="2" charset="2"/>
              <a:buChar char="q"/>
            </a:pPr>
            <a:r>
              <a:rPr lang="en-SG" dirty="0" smtClean="0">
                <a:solidFill>
                  <a:schemeClr val="tx1"/>
                </a:solidFill>
              </a:rPr>
              <a:t>Each record resides </a:t>
            </a:r>
            <a:r>
              <a:rPr lang="en-SG" dirty="0">
                <a:solidFill>
                  <a:schemeClr val="tx1"/>
                </a:solidFill>
              </a:rPr>
              <a:t>in the memory called </a:t>
            </a:r>
            <a:r>
              <a:rPr lang="en-SG" dirty="0"/>
              <a:t>stack</a:t>
            </a:r>
            <a:r>
              <a:rPr lang="en-SG" dirty="0" smtClean="0">
                <a:solidFill>
                  <a:schemeClr val="tx1"/>
                </a:solidFill>
              </a:rPr>
              <a:t>.</a:t>
            </a:r>
          </a:p>
          <a:p>
            <a:pPr lvl="2">
              <a:buFont typeface="Wingdings" pitchFamily="2" charset="2"/>
              <a:buChar char="q"/>
            </a:pPr>
            <a:r>
              <a:rPr lang="en-SG" dirty="0"/>
              <a:t>Stack is also known as </a:t>
            </a:r>
            <a:r>
              <a:rPr lang="en-SG" dirty="0">
                <a:solidFill>
                  <a:srgbClr val="0000FF"/>
                </a:solidFill>
              </a:rPr>
              <a:t>LIFO</a:t>
            </a:r>
            <a:r>
              <a:rPr lang="en-SG" dirty="0"/>
              <a:t> (last-in-first-out) </a:t>
            </a:r>
            <a:r>
              <a:rPr lang="en-SG" dirty="0" smtClean="0"/>
              <a:t>structure.</a:t>
            </a:r>
          </a:p>
          <a:p>
            <a:endParaRPr lang="en-SG" dirty="0" smtClean="0">
              <a:solidFill>
                <a:schemeClr val="tx1"/>
              </a:solidFill>
            </a:endParaRPr>
          </a:p>
          <a:p>
            <a:r>
              <a:rPr lang="en-SG" dirty="0" smtClean="0">
                <a:solidFill>
                  <a:schemeClr val="tx1"/>
                </a:solidFill>
              </a:rPr>
              <a:t>A </a:t>
            </a:r>
            <a:r>
              <a:rPr lang="en-SG" dirty="0">
                <a:solidFill>
                  <a:schemeClr val="tx1"/>
                </a:solidFill>
              </a:rPr>
              <a:t>recursive function can potentially create many activation </a:t>
            </a:r>
            <a:r>
              <a:rPr lang="en-SG" dirty="0" smtClean="0">
                <a:solidFill>
                  <a:schemeClr val="tx1"/>
                </a:solidFill>
              </a:rPr>
              <a:t>records.</a:t>
            </a:r>
            <a:endParaRPr lang="en-SG" dirty="0">
              <a:solidFill>
                <a:schemeClr val="tx1"/>
              </a:solidFill>
            </a:endParaRPr>
          </a:p>
          <a:p>
            <a:pPr lvl="1">
              <a:buFont typeface="Wingdings" pitchFamily="2" charset="2"/>
              <a:buChar char="q"/>
            </a:pPr>
            <a:r>
              <a:rPr lang="en-SG" dirty="0">
                <a:solidFill>
                  <a:srgbClr val="C00000"/>
                </a:solidFill>
              </a:rPr>
              <a:t>Winding</a:t>
            </a:r>
            <a:r>
              <a:rPr lang="en-SG" dirty="0"/>
              <a:t>: each recursive call creates a separate record</a:t>
            </a:r>
            <a:r>
              <a:rPr lang="en-SG" dirty="0" smtClean="0"/>
              <a:t>.</a:t>
            </a:r>
          </a:p>
          <a:p>
            <a:pPr lvl="1">
              <a:buFont typeface="Wingdings" pitchFamily="2" charset="2"/>
              <a:buChar char="q"/>
            </a:pPr>
            <a:r>
              <a:rPr lang="en-SG" dirty="0">
                <a:solidFill>
                  <a:srgbClr val="C00000"/>
                </a:solidFill>
              </a:rPr>
              <a:t>Unwinding</a:t>
            </a:r>
            <a:r>
              <a:rPr lang="en-SG" dirty="0"/>
              <a:t>: each return to the caller erases its associated record.</a:t>
            </a:r>
          </a:p>
          <a:p>
            <a:pPr lvl="1">
              <a:buFont typeface="Wingdings" pitchFamily="2" charset="2"/>
              <a:buChar char="q"/>
            </a:pPr>
            <a:endParaRPr lang="en-SG" dirty="0">
              <a:solidFill>
                <a:schemeClr val="tx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p:cNvSpPr>
            <a:spLocks noGrp="1"/>
          </p:cNvSpPr>
          <p:nvPr>
            <p:ph type="title"/>
          </p:nvPr>
        </p:nvSpPr>
        <p:spPr/>
        <p:txBody>
          <a:bodyPr/>
          <a:lstStyle/>
          <a:p>
            <a:r>
              <a:rPr lang="en-US" dirty="0" smtClean="0"/>
              <a:t>Gist of Recursion (6/6)</a:t>
            </a:r>
            <a:endParaRPr lang="en-US" dirty="0"/>
          </a:p>
        </p:txBody>
      </p:sp>
      <p:sp>
        <p:nvSpPr>
          <p:cNvPr id="58" name="TextBox 57"/>
          <p:cNvSpPr txBox="1"/>
          <p:nvPr/>
        </p:nvSpPr>
        <p:spPr>
          <a:xfrm>
            <a:off x="6247701" y="306904"/>
            <a:ext cx="2736819" cy="1384995"/>
          </a:xfrm>
          <a:prstGeom prst="rect">
            <a:avLst/>
          </a:prstGeom>
          <a:solidFill>
            <a:srgbClr val="CCECFF"/>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f(</a:t>
            </a: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n) {</a:t>
            </a:r>
          </a:p>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   if</a:t>
            </a:r>
            <a:r>
              <a:rPr lang="en-US" sz="1400" b="1" dirty="0" smtClean="0">
                <a:latin typeface="Courier New" pitchFamily="49" charset="0"/>
                <a:cs typeface="Courier New" pitchFamily="49" charset="0"/>
              </a:rPr>
              <a:t> (n == </a:t>
            </a:r>
            <a:r>
              <a:rPr lang="en-US" sz="1400" b="1" dirty="0" smtClean="0">
                <a:solidFill>
                  <a:srgbClr val="006600"/>
                </a:solidFill>
                <a:latin typeface="Courier New" pitchFamily="49" charset="0"/>
                <a:cs typeface="Courier New" pitchFamily="49" charset="0"/>
              </a:rPr>
              <a:t>0</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   else</a:t>
            </a:r>
          </a:p>
          <a:p>
            <a:pPr>
              <a:tabLst>
                <a:tab pos="174625" algn="l"/>
                <a:tab pos="358775" algn="l"/>
                <a:tab pos="536575" algn="l"/>
              </a:tabLst>
            </a:pPr>
            <a:r>
              <a:rPr lang="en-US" sz="1400" b="1" dirty="0">
                <a:solidFill>
                  <a:srgbClr val="0000FF"/>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     return</a:t>
            </a:r>
            <a:r>
              <a:rPr lang="en-US" sz="1400" b="1" dirty="0" smtClean="0">
                <a:latin typeface="Courier New" pitchFamily="49" charset="0"/>
                <a:cs typeface="Courier New" pitchFamily="49" charset="0"/>
              </a:rPr>
              <a:t> n * f(n-</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latin typeface="Courier New" pitchFamily="49" charset="0"/>
                <a:cs typeface="Courier New" pitchFamily="49" charset="0"/>
              </a:rPr>
              <a:t>}</a:t>
            </a:r>
          </a:p>
        </p:txBody>
      </p:sp>
      <p:sp>
        <p:nvSpPr>
          <p:cNvPr id="121" name="TextBox 120"/>
          <p:cNvSpPr txBox="1"/>
          <p:nvPr/>
        </p:nvSpPr>
        <p:spPr>
          <a:xfrm>
            <a:off x="196779" y="4804990"/>
            <a:ext cx="718458" cy="461665"/>
          </a:xfrm>
          <a:prstGeom prst="rect">
            <a:avLst/>
          </a:prstGeom>
          <a:noFill/>
        </p:spPr>
        <p:txBody>
          <a:bodyPr wrap="square" rtlCol="0">
            <a:spAutoFit/>
          </a:bodyPr>
          <a:lstStyle/>
          <a:p>
            <a:pPr algn="ctr"/>
            <a:r>
              <a:rPr lang="en-US" sz="2400" dirty="0" smtClean="0"/>
              <a:t>f(3)</a:t>
            </a:r>
            <a:endParaRPr lang="en-SG" sz="2400" dirty="0"/>
          </a:p>
        </p:txBody>
      </p:sp>
      <p:cxnSp>
        <p:nvCxnSpPr>
          <p:cNvPr id="127" name="Straight Arrow Connector 126"/>
          <p:cNvCxnSpPr/>
          <p:nvPr/>
        </p:nvCxnSpPr>
        <p:spPr bwMode="auto">
          <a:xfrm>
            <a:off x="980552" y="5005045"/>
            <a:ext cx="431074" cy="0"/>
          </a:xfrm>
          <a:prstGeom prst="straightConnector1">
            <a:avLst/>
          </a:prstGeom>
          <a:solidFill>
            <a:schemeClr val="accent1"/>
          </a:solidFill>
          <a:ln w="28575" cap="sq" cmpd="sng" algn="ctr">
            <a:solidFill>
              <a:srgbClr val="0000FF"/>
            </a:solidFill>
            <a:prstDash val="solid"/>
            <a:round/>
            <a:headEnd type="none" w="sm" len="sm"/>
            <a:tailEnd type="arrow"/>
          </a:ln>
          <a:effectLst/>
        </p:spPr>
      </p:cxnSp>
      <p:sp>
        <p:nvSpPr>
          <p:cNvPr id="128" name="TextBox 127"/>
          <p:cNvSpPr txBox="1"/>
          <p:nvPr/>
        </p:nvSpPr>
        <p:spPr>
          <a:xfrm>
            <a:off x="1524836" y="4804990"/>
            <a:ext cx="718458" cy="461665"/>
          </a:xfrm>
          <a:prstGeom prst="rect">
            <a:avLst/>
          </a:prstGeom>
          <a:noFill/>
        </p:spPr>
        <p:txBody>
          <a:bodyPr wrap="square" rtlCol="0">
            <a:spAutoFit/>
          </a:bodyPr>
          <a:lstStyle/>
          <a:p>
            <a:pPr algn="ctr"/>
            <a:r>
              <a:rPr lang="en-US" sz="2400" dirty="0" smtClean="0"/>
              <a:t>f(2)</a:t>
            </a:r>
            <a:endParaRPr lang="en-SG" sz="2400" dirty="0"/>
          </a:p>
        </p:txBody>
      </p:sp>
      <p:cxnSp>
        <p:nvCxnSpPr>
          <p:cNvPr id="129" name="Straight Arrow Connector 128"/>
          <p:cNvCxnSpPr/>
          <p:nvPr/>
        </p:nvCxnSpPr>
        <p:spPr bwMode="auto">
          <a:xfrm>
            <a:off x="2344454" y="5005045"/>
            <a:ext cx="431074" cy="0"/>
          </a:xfrm>
          <a:prstGeom prst="straightConnector1">
            <a:avLst/>
          </a:prstGeom>
          <a:solidFill>
            <a:schemeClr val="accent1"/>
          </a:solidFill>
          <a:ln w="28575" cap="sq" cmpd="sng" algn="ctr">
            <a:solidFill>
              <a:srgbClr val="0000FF"/>
            </a:solidFill>
            <a:prstDash val="solid"/>
            <a:round/>
            <a:headEnd type="none" w="sm" len="sm"/>
            <a:tailEnd type="arrow"/>
          </a:ln>
          <a:effectLst/>
        </p:spPr>
      </p:cxnSp>
      <p:sp>
        <p:nvSpPr>
          <p:cNvPr id="130" name="TextBox 129"/>
          <p:cNvSpPr txBox="1"/>
          <p:nvPr/>
        </p:nvSpPr>
        <p:spPr>
          <a:xfrm>
            <a:off x="2846206" y="4804990"/>
            <a:ext cx="718458" cy="461665"/>
          </a:xfrm>
          <a:prstGeom prst="rect">
            <a:avLst/>
          </a:prstGeom>
          <a:noFill/>
        </p:spPr>
        <p:txBody>
          <a:bodyPr wrap="square" rtlCol="0">
            <a:spAutoFit/>
          </a:bodyPr>
          <a:lstStyle/>
          <a:p>
            <a:pPr algn="ctr"/>
            <a:r>
              <a:rPr lang="en-US" sz="2400" dirty="0" smtClean="0"/>
              <a:t>f(1)</a:t>
            </a:r>
            <a:endParaRPr lang="en-SG" sz="2400" dirty="0"/>
          </a:p>
        </p:txBody>
      </p:sp>
      <p:cxnSp>
        <p:nvCxnSpPr>
          <p:cNvPr id="131" name="Straight Arrow Connector 130"/>
          <p:cNvCxnSpPr/>
          <p:nvPr/>
        </p:nvCxnSpPr>
        <p:spPr bwMode="auto">
          <a:xfrm>
            <a:off x="3611551" y="5005045"/>
            <a:ext cx="431074" cy="0"/>
          </a:xfrm>
          <a:prstGeom prst="straightConnector1">
            <a:avLst/>
          </a:prstGeom>
          <a:solidFill>
            <a:schemeClr val="accent1"/>
          </a:solidFill>
          <a:ln w="28575" cap="sq" cmpd="sng" algn="ctr">
            <a:solidFill>
              <a:srgbClr val="0000FF"/>
            </a:solidFill>
            <a:prstDash val="solid"/>
            <a:round/>
            <a:headEnd type="none" w="sm" len="sm"/>
            <a:tailEnd type="arrow"/>
          </a:ln>
          <a:effectLst/>
        </p:spPr>
      </p:cxnSp>
      <p:sp>
        <p:nvSpPr>
          <p:cNvPr id="132" name="TextBox 131"/>
          <p:cNvSpPr txBox="1"/>
          <p:nvPr/>
        </p:nvSpPr>
        <p:spPr>
          <a:xfrm>
            <a:off x="4102670" y="4804990"/>
            <a:ext cx="718458" cy="461665"/>
          </a:xfrm>
          <a:prstGeom prst="rect">
            <a:avLst/>
          </a:prstGeom>
          <a:noFill/>
        </p:spPr>
        <p:txBody>
          <a:bodyPr wrap="square" rtlCol="0">
            <a:spAutoFit/>
          </a:bodyPr>
          <a:lstStyle/>
          <a:p>
            <a:pPr algn="ctr"/>
            <a:r>
              <a:rPr lang="en-US" sz="2400" dirty="0" smtClean="0"/>
              <a:t>f(0)</a:t>
            </a:r>
            <a:endParaRPr lang="en-SG" sz="2400" dirty="0"/>
          </a:p>
        </p:txBody>
      </p:sp>
      <p:grpSp>
        <p:nvGrpSpPr>
          <p:cNvPr id="15" name="Group 201"/>
          <p:cNvGrpSpPr/>
          <p:nvPr/>
        </p:nvGrpSpPr>
        <p:grpSpPr>
          <a:xfrm>
            <a:off x="6061476" y="2402069"/>
            <a:ext cx="627018" cy="496388"/>
            <a:chOff x="5891348" y="1881052"/>
            <a:chExt cx="627018" cy="496388"/>
          </a:xfrm>
        </p:grpSpPr>
        <p:grpSp>
          <p:nvGrpSpPr>
            <p:cNvPr id="16" name="Group 154"/>
            <p:cNvGrpSpPr/>
            <p:nvPr/>
          </p:nvGrpSpPr>
          <p:grpSpPr>
            <a:xfrm>
              <a:off x="5891348" y="1881052"/>
              <a:ext cx="339635" cy="496388"/>
              <a:chOff x="6087291" y="1867989"/>
              <a:chExt cx="339635" cy="496388"/>
            </a:xfrm>
          </p:grpSpPr>
          <p:cxnSp>
            <p:nvCxnSpPr>
              <p:cNvPr id="150" name="Straight Connector 149"/>
              <p:cNvCxnSpPr/>
              <p:nvPr/>
            </p:nvCxnSpPr>
            <p:spPr bwMode="auto">
              <a:xfrm>
                <a:off x="6100354" y="1867989"/>
                <a:ext cx="313509" cy="0"/>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52" name="Straight Connector 151"/>
              <p:cNvCxnSpPr/>
              <p:nvPr/>
            </p:nvCxnSpPr>
            <p:spPr bwMode="auto">
              <a:xfrm>
                <a:off x="6426926" y="1881051"/>
                <a:ext cx="0" cy="483326"/>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54" name="Straight Arrow Connector 153"/>
              <p:cNvCxnSpPr/>
              <p:nvPr/>
            </p:nvCxnSpPr>
            <p:spPr bwMode="auto">
              <a:xfrm flipH="1">
                <a:off x="6087291" y="2364377"/>
                <a:ext cx="339635" cy="0"/>
              </a:xfrm>
              <a:prstGeom prst="straightConnector1">
                <a:avLst/>
              </a:prstGeom>
              <a:solidFill>
                <a:schemeClr val="accent1"/>
              </a:solidFill>
              <a:ln w="28575" cap="sq" cmpd="sng" algn="ctr">
                <a:solidFill>
                  <a:schemeClr val="tx1"/>
                </a:solidFill>
                <a:prstDash val="dash"/>
                <a:round/>
                <a:headEnd type="none" w="med" len="med"/>
                <a:tailEnd type="triangle" w="med" len="med"/>
              </a:ln>
              <a:effectLst/>
            </p:spPr>
          </p:cxnSp>
        </p:grpSp>
        <p:sp>
          <p:nvSpPr>
            <p:cNvPr id="157" name="TextBox 156"/>
            <p:cNvSpPr txBox="1"/>
            <p:nvPr/>
          </p:nvSpPr>
          <p:spPr>
            <a:xfrm>
              <a:off x="6178729" y="1983377"/>
              <a:ext cx="339637" cy="338554"/>
            </a:xfrm>
            <a:prstGeom prst="rect">
              <a:avLst/>
            </a:prstGeom>
            <a:noFill/>
          </p:spPr>
          <p:txBody>
            <a:bodyPr wrap="square" rtlCol="0">
              <a:spAutoFit/>
            </a:bodyPr>
            <a:lstStyle/>
            <a:p>
              <a:pPr algn="ctr"/>
              <a:r>
                <a:rPr lang="en-US" sz="1600" dirty="0" smtClean="0"/>
                <a:t>1</a:t>
              </a:r>
              <a:endParaRPr lang="en-SG" sz="1600" dirty="0"/>
            </a:p>
          </p:txBody>
        </p:sp>
      </p:grpSp>
      <p:grpSp>
        <p:nvGrpSpPr>
          <p:cNvPr id="21" name="Group 203"/>
          <p:cNvGrpSpPr/>
          <p:nvPr/>
        </p:nvGrpSpPr>
        <p:grpSpPr>
          <a:xfrm>
            <a:off x="7925110" y="2933292"/>
            <a:ext cx="627018" cy="496388"/>
            <a:chOff x="7754982" y="2412275"/>
            <a:chExt cx="627018" cy="496388"/>
          </a:xfrm>
        </p:grpSpPr>
        <p:grpSp>
          <p:nvGrpSpPr>
            <p:cNvPr id="22" name="Group 173"/>
            <p:cNvGrpSpPr/>
            <p:nvPr/>
          </p:nvGrpSpPr>
          <p:grpSpPr>
            <a:xfrm>
              <a:off x="7754982" y="2412275"/>
              <a:ext cx="339635" cy="496388"/>
              <a:chOff x="6087291" y="1867989"/>
              <a:chExt cx="339635" cy="496388"/>
            </a:xfrm>
          </p:grpSpPr>
          <p:cxnSp>
            <p:nvCxnSpPr>
              <p:cNvPr id="175" name="Straight Connector 174"/>
              <p:cNvCxnSpPr/>
              <p:nvPr/>
            </p:nvCxnSpPr>
            <p:spPr bwMode="auto">
              <a:xfrm>
                <a:off x="6100354" y="1867989"/>
                <a:ext cx="313509" cy="0"/>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76" name="Straight Connector 175"/>
              <p:cNvCxnSpPr/>
              <p:nvPr/>
            </p:nvCxnSpPr>
            <p:spPr bwMode="auto">
              <a:xfrm>
                <a:off x="6426926" y="1881051"/>
                <a:ext cx="0" cy="483326"/>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77" name="Straight Arrow Connector 176"/>
              <p:cNvCxnSpPr/>
              <p:nvPr/>
            </p:nvCxnSpPr>
            <p:spPr bwMode="auto">
              <a:xfrm flipH="1">
                <a:off x="6087291" y="2364377"/>
                <a:ext cx="339635" cy="0"/>
              </a:xfrm>
              <a:prstGeom prst="straightConnector1">
                <a:avLst/>
              </a:prstGeom>
              <a:solidFill>
                <a:schemeClr val="accent1"/>
              </a:solidFill>
              <a:ln w="28575" cap="sq" cmpd="sng" algn="ctr">
                <a:solidFill>
                  <a:schemeClr val="tx1"/>
                </a:solidFill>
                <a:prstDash val="dash"/>
                <a:round/>
                <a:headEnd type="none" w="med" len="med"/>
                <a:tailEnd type="triangle" w="med" len="med"/>
              </a:ln>
              <a:effectLst/>
            </p:spPr>
          </p:cxnSp>
        </p:grpSp>
        <p:sp>
          <p:nvSpPr>
            <p:cNvPr id="178" name="TextBox 177"/>
            <p:cNvSpPr txBox="1"/>
            <p:nvPr/>
          </p:nvSpPr>
          <p:spPr>
            <a:xfrm>
              <a:off x="8042363" y="2514600"/>
              <a:ext cx="339637" cy="338554"/>
            </a:xfrm>
            <a:prstGeom prst="rect">
              <a:avLst/>
            </a:prstGeom>
            <a:noFill/>
          </p:spPr>
          <p:txBody>
            <a:bodyPr wrap="square" rtlCol="0">
              <a:spAutoFit/>
            </a:bodyPr>
            <a:lstStyle/>
            <a:p>
              <a:pPr algn="ctr"/>
              <a:r>
                <a:rPr lang="en-US" sz="1600" dirty="0" smtClean="0"/>
                <a:t>1</a:t>
              </a:r>
              <a:endParaRPr lang="en-SG" sz="1600" dirty="0"/>
            </a:p>
          </p:txBody>
        </p:sp>
      </p:grpSp>
      <p:grpSp>
        <p:nvGrpSpPr>
          <p:cNvPr id="26" name="Group 213"/>
          <p:cNvGrpSpPr/>
          <p:nvPr/>
        </p:nvGrpSpPr>
        <p:grpSpPr>
          <a:xfrm>
            <a:off x="7925110" y="5268705"/>
            <a:ext cx="648789" cy="496388"/>
            <a:chOff x="7754982" y="4811486"/>
            <a:chExt cx="648789" cy="496388"/>
          </a:xfrm>
        </p:grpSpPr>
        <p:grpSp>
          <p:nvGrpSpPr>
            <p:cNvPr id="27" name="Group 190"/>
            <p:cNvGrpSpPr/>
            <p:nvPr/>
          </p:nvGrpSpPr>
          <p:grpSpPr>
            <a:xfrm>
              <a:off x="7754982" y="4811486"/>
              <a:ext cx="339635" cy="496388"/>
              <a:chOff x="6087291" y="1867989"/>
              <a:chExt cx="339635" cy="496388"/>
            </a:xfrm>
          </p:grpSpPr>
          <p:cxnSp>
            <p:nvCxnSpPr>
              <p:cNvPr id="192" name="Straight Connector 191"/>
              <p:cNvCxnSpPr/>
              <p:nvPr/>
            </p:nvCxnSpPr>
            <p:spPr bwMode="auto">
              <a:xfrm>
                <a:off x="6100354" y="1867989"/>
                <a:ext cx="313509" cy="0"/>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93" name="Straight Connector 192"/>
              <p:cNvCxnSpPr/>
              <p:nvPr/>
            </p:nvCxnSpPr>
            <p:spPr bwMode="auto">
              <a:xfrm>
                <a:off x="6426926" y="1881051"/>
                <a:ext cx="0" cy="483326"/>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94" name="Straight Arrow Connector 193"/>
              <p:cNvCxnSpPr/>
              <p:nvPr/>
            </p:nvCxnSpPr>
            <p:spPr bwMode="auto">
              <a:xfrm flipH="1">
                <a:off x="6087291" y="2364377"/>
                <a:ext cx="339635" cy="0"/>
              </a:xfrm>
              <a:prstGeom prst="straightConnector1">
                <a:avLst/>
              </a:prstGeom>
              <a:solidFill>
                <a:schemeClr val="accent1"/>
              </a:solidFill>
              <a:ln w="28575" cap="sq" cmpd="sng" algn="ctr">
                <a:solidFill>
                  <a:schemeClr val="tx1"/>
                </a:solidFill>
                <a:prstDash val="dash"/>
                <a:round/>
                <a:headEnd type="none" w="med" len="med"/>
                <a:tailEnd type="triangle" w="med" len="med"/>
              </a:ln>
              <a:effectLst/>
            </p:spPr>
          </p:cxnSp>
        </p:grpSp>
        <p:sp>
          <p:nvSpPr>
            <p:cNvPr id="195" name="TextBox 194"/>
            <p:cNvSpPr txBox="1"/>
            <p:nvPr/>
          </p:nvSpPr>
          <p:spPr>
            <a:xfrm>
              <a:off x="8064134" y="4913811"/>
              <a:ext cx="339637" cy="338554"/>
            </a:xfrm>
            <a:prstGeom prst="rect">
              <a:avLst/>
            </a:prstGeom>
            <a:noFill/>
          </p:spPr>
          <p:txBody>
            <a:bodyPr wrap="square" rtlCol="0">
              <a:spAutoFit/>
            </a:bodyPr>
            <a:lstStyle/>
            <a:p>
              <a:pPr algn="ctr"/>
              <a:r>
                <a:rPr lang="en-US" sz="1600" dirty="0" smtClean="0"/>
                <a:t>2</a:t>
              </a:r>
              <a:endParaRPr lang="en-SG" sz="1600" dirty="0"/>
            </a:p>
          </p:txBody>
        </p:sp>
      </p:grpSp>
      <p:cxnSp>
        <p:nvCxnSpPr>
          <p:cNvPr id="196" name="Straight Arrow Connector 195"/>
          <p:cNvCxnSpPr/>
          <p:nvPr/>
        </p:nvCxnSpPr>
        <p:spPr bwMode="auto">
          <a:xfrm flipH="1">
            <a:off x="3581071" y="5157445"/>
            <a:ext cx="431074" cy="0"/>
          </a:xfrm>
          <a:prstGeom prst="straightConnector1">
            <a:avLst/>
          </a:prstGeom>
          <a:solidFill>
            <a:schemeClr val="accent1"/>
          </a:solidFill>
          <a:ln w="28575" cap="sq" cmpd="sng" algn="ctr">
            <a:solidFill>
              <a:srgbClr val="006600"/>
            </a:solidFill>
            <a:prstDash val="solid"/>
            <a:round/>
            <a:headEnd type="none" w="sm" len="sm"/>
            <a:tailEnd type="arrow"/>
          </a:ln>
          <a:effectLst/>
        </p:spPr>
      </p:cxnSp>
      <p:cxnSp>
        <p:nvCxnSpPr>
          <p:cNvPr id="197" name="Straight Arrow Connector 196"/>
          <p:cNvCxnSpPr/>
          <p:nvPr/>
        </p:nvCxnSpPr>
        <p:spPr bwMode="auto">
          <a:xfrm flipH="1">
            <a:off x="2322682" y="5157445"/>
            <a:ext cx="431074" cy="0"/>
          </a:xfrm>
          <a:prstGeom prst="straightConnector1">
            <a:avLst/>
          </a:prstGeom>
          <a:solidFill>
            <a:schemeClr val="accent1"/>
          </a:solidFill>
          <a:ln w="28575" cap="sq" cmpd="sng" algn="ctr">
            <a:solidFill>
              <a:srgbClr val="006600"/>
            </a:solidFill>
            <a:prstDash val="solid"/>
            <a:round/>
            <a:headEnd type="none" w="sm" len="sm"/>
            <a:tailEnd type="arrow"/>
          </a:ln>
          <a:effectLst/>
        </p:spPr>
      </p:cxnSp>
      <p:cxnSp>
        <p:nvCxnSpPr>
          <p:cNvPr id="198" name="Straight Arrow Connector 197"/>
          <p:cNvCxnSpPr/>
          <p:nvPr/>
        </p:nvCxnSpPr>
        <p:spPr bwMode="auto">
          <a:xfrm flipH="1">
            <a:off x="967489" y="5157445"/>
            <a:ext cx="431074" cy="0"/>
          </a:xfrm>
          <a:prstGeom prst="straightConnector1">
            <a:avLst/>
          </a:prstGeom>
          <a:solidFill>
            <a:schemeClr val="accent1"/>
          </a:solidFill>
          <a:ln w="28575" cap="sq" cmpd="sng" algn="ctr">
            <a:solidFill>
              <a:srgbClr val="006600"/>
            </a:solidFill>
            <a:prstDash val="solid"/>
            <a:round/>
            <a:headEnd type="none" w="sm" len="sm"/>
            <a:tailEnd type="arrow"/>
          </a:ln>
          <a:effectLst/>
        </p:spPr>
      </p:cxnSp>
      <p:grpSp>
        <p:nvGrpSpPr>
          <p:cNvPr id="29" name="Group 214"/>
          <p:cNvGrpSpPr/>
          <p:nvPr/>
        </p:nvGrpSpPr>
        <p:grpSpPr>
          <a:xfrm>
            <a:off x="6085172" y="5751622"/>
            <a:ext cx="444446" cy="387156"/>
            <a:chOff x="7768045" y="4811486"/>
            <a:chExt cx="444446" cy="387156"/>
          </a:xfrm>
        </p:grpSpPr>
        <p:cxnSp>
          <p:nvCxnSpPr>
            <p:cNvPr id="218" name="Straight Connector 217"/>
            <p:cNvCxnSpPr/>
            <p:nvPr/>
          </p:nvCxnSpPr>
          <p:spPr bwMode="auto">
            <a:xfrm>
              <a:off x="7768045" y="4811486"/>
              <a:ext cx="444446" cy="0"/>
            </a:xfrm>
            <a:prstGeom prst="line">
              <a:avLst/>
            </a:prstGeom>
            <a:solidFill>
              <a:schemeClr val="accent1"/>
            </a:solidFill>
            <a:ln w="28575" cap="sq" cmpd="sng" algn="ctr">
              <a:solidFill>
                <a:schemeClr val="tx1"/>
              </a:solidFill>
              <a:prstDash val="dash"/>
              <a:round/>
              <a:headEnd type="none" w="sm" len="sm"/>
              <a:tailEnd type="triangle" w="sm" len="sm"/>
            </a:ln>
            <a:effectLst/>
          </p:spPr>
        </p:cxnSp>
        <p:sp>
          <p:nvSpPr>
            <p:cNvPr id="217" name="TextBox 216"/>
            <p:cNvSpPr txBox="1"/>
            <p:nvPr/>
          </p:nvSpPr>
          <p:spPr>
            <a:xfrm>
              <a:off x="7872854" y="4860088"/>
              <a:ext cx="339637" cy="338554"/>
            </a:xfrm>
            <a:prstGeom prst="rect">
              <a:avLst/>
            </a:prstGeom>
            <a:noFill/>
          </p:spPr>
          <p:txBody>
            <a:bodyPr wrap="square" rtlCol="0">
              <a:spAutoFit/>
            </a:bodyPr>
            <a:lstStyle/>
            <a:p>
              <a:pPr algn="ctr"/>
              <a:r>
                <a:rPr lang="en-US" sz="1600" dirty="0" smtClean="0"/>
                <a:t>6</a:t>
              </a:r>
              <a:endParaRPr lang="en-SG" sz="1600" dirty="0"/>
            </a:p>
          </p:txBody>
        </p:sp>
      </p:grpSp>
      <p:grpSp>
        <p:nvGrpSpPr>
          <p:cNvPr id="2" name="Group 75"/>
          <p:cNvGrpSpPr/>
          <p:nvPr/>
        </p:nvGrpSpPr>
        <p:grpSpPr>
          <a:xfrm>
            <a:off x="483637" y="3651748"/>
            <a:ext cx="1058091" cy="600893"/>
            <a:chOff x="1371600" y="5238206"/>
            <a:chExt cx="1058091" cy="600893"/>
          </a:xfrm>
        </p:grpSpPr>
        <p:sp>
          <p:nvSpPr>
            <p:cNvPr id="59" name="Rectangle 58"/>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60" name="TextBox 59"/>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61" name="TextBox 60"/>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5" name="Group 88"/>
          <p:cNvGrpSpPr/>
          <p:nvPr/>
        </p:nvGrpSpPr>
        <p:grpSpPr>
          <a:xfrm>
            <a:off x="1916197" y="3116171"/>
            <a:ext cx="1058091" cy="600893"/>
            <a:chOff x="1371600" y="5238206"/>
            <a:chExt cx="1058091" cy="600893"/>
          </a:xfrm>
        </p:grpSpPr>
        <p:sp>
          <p:nvSpPr>
            <p:cNvPr id="90" name="Rectangle 89"/>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91" name="TextBox 90"/>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92" name="TextBox 91"/>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1513" name="Group 21512"/>
          <p:cNvGrpSpPr/>
          <p:nvPr/>
        </p:nvGrpSpPr>
        <p:grpSpPr>
          <a:xfrm>
            <a:off x="1909921" y="1967032"/>
            <a:ext cx="1064367" cy="2285610"/>
            <a:chOff x="1909921" y="1967032"/>
            <a:chExt cx="1064367" cy="2285610"/>
          </a:xfrm>
        </p:grpSpPr>
        <p:grpSp>
          <p:nvGrpSpPr>
            <p:cNvPr id="4" name="Group 84"/>
            <p:cNvGrpSpPr/>
            <p:nvPr/>
          </p:nvGrpSpPr>
          <p:grpSpPr>
            <a:xfrm>
              <a:off x="1916197" y="3651748"/>
              <a:ext cx="1058091" cy="600893"/>
              <a:chOff x="1371600" y="5238206"/>
              <a:chExt cx="1058091" cy="600893"/>
            </a:xfrm>
          </p:grpSpPr>
          <p:sp>
            <p:nvSpPr>
              <p:cNvPr id="86" name="Rectangle 85"/>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87" name="TextBox 86"/>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88" name="TextBox 87"/>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sp>
          <p:nvSpPr>
            <p:cNvPr id="122" name="Freeform 121"/>
            <p:cNvSpPr>
              <a:spLocks/>
            </p:cNvSpPr>
            <p:nvPr/>
          </p:nvSpPr>
          <p:spPr bwMode="auto">
            <a:xfrm>
              <a:off x="1909921" y="1967032"/>
              <a:ext cx="1053618" cy="2285610"/>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9" name="Group 100"/>
          <p:cNvGrpSpPr/>
          <p:nvPr/>
        </p:nvGrpSpPr>
        <p:grpSpPr>
          <a:xfrm>
            <a:off x="3466323" y="2589302"/>
            <a:ext cx="1058091" cy="600893"/>
            <a:chOff x="1371600" y="5238206"/>
            <a:chExt cx="1058091" cy="600893"/>
          </a:xfrm>
        </p:grpSpPr>
        <p:sp>
          <p:nvSpPr>
            <p:cNvPr id="102" name="Rectangle 101"/>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03" name="TextBox 102"/>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1</a:t>
              </a:r>
              <a:endParaRPr lang="en-SG" sz="1600" dirty="0"/>
            </a:p>
          </p:txBody>
        </p:sp>
        <p:sp>
          <p:nvSpPr>
            <p:cNvPr id="104" name="TextBox 103"/>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1514" name="Group 21513"/>
          <p:cNvGrpSpPr/>
          <p:nvPr/>
        </p:nvGrpSpPr>
        <p:grpSpPr>
          <a:xfrm>
            <a:off x="3466323" y="1967032"/>
            <a:ext cx="1058091" cy="2285609"/>
            <a:chOff x="3466323" y="1967032"/>
            <a:chExt cx="1058091" cy="2285609"/>
          </a:xfrm>
        </p:grpSpPr>
        <p:grpSp>
          <p:nvGrpSpPr>
            <p:cNvPr id="7" name="Group 92"/>
            <p:cNvGrpSpPr/>
            <p:nvPr/>
          </p:nvGrpSpPr>
          <p:grpSpPr>
            <a:xfrm>
              <a:off x="3466323" y="3651748"/>
              <a:ext cx="1058091" cy="600893"/>
              <a:chOff x="1371600" y="5238206"/>
              <a:chExt cx="1058091" cy="600893"/>
            </a:xfrm>
          </p:grpSpPr>
          <p:sp>
            <p:nvSpPr>
              <p:cNvPr id="94" name="Rectangle 93"/>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95" name="TextBox 94"/>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96" name="TextBox 95"/>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8" name="Group 96"/>
            <p:cNvGrpSpPr/>
            <p:nvPr/>
          </p:nvGrpSpPr>
          <p:grpSpPr>
            <a:xfrm>
              <a:off x="3466323" y="3116171"/>
              <a:ext cx="1058091" cy="600893"/>
              <a:chOff x="1371600" y="5238206"/>
              <a:chExt cx="1058091" cy="600893"/>
            </a:xfrm>
          </p:grpSpPr>
          <p:sp>
            <p:nvSpPr>
              <p:cNvPr id="98" name="Rectangle 97"/>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99" name="TextBox 98"/>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100" name="TextBox 99"/>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sp>
          <p:nvSpPr>
            <p:cNvPr id="123" name="Freeform 122"/>
            <p:cNvSpPr>
              <a:spLocks/>
            </p:cNvSpPr>
            <p:nvPr/>
          </p:nvSpPr>
          <p:spPr bwMode="auto">
            <a:xfrm>
              <a:off x="3470796" y="1967032"/>
              <a:ext cx="1053618" cy="2285609"/>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14" name="Group 116"/>
          <p:cNvGrpSpPr/>
          <p:nvPr/>
        </p:nvGrpSpPr>
        <p:grpSpPr>
          <a:xfrm>
            <a:off x="5003386" y="2057716"/>
            <a:ext cx="1058091" cy="600893"/>
            <a:chOff x="1371600" y="5238206"/>
            <a:chExt cx="1058091" cy="600893"/>
          </a:xfrm>
        </p:grpSpPr>
        <p:sp>
          <p:nvSpPr>
            <p:cNvPr id="118" name="Rectangle 117"/>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19" name="TextBox 118"/>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0</a:t>
              </a:r>
              <a:endParaRPr lang="en-SG" sz="1600" dirty="0"/>
            </a:p>
          </p:txBody>
        </p:sp>
        <p:sp>
          <p:nvSpPr>
            <p:cNvPr id="120" name="TextBox 119"/>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1515" name="Group 21514"/>
          <p:cNvGrpSpPr/>
          <p:nvPr/>
        </p:nvGrpSpPr>
        <p:grpSpPr>
          <a:xfrm>
            <a:off x="4998143" y="1967031"/>
            <a:ext cx="1063334" cy="2285610"/>
            <a:chOff x="4998143" y="1967031"/>
            <a:chExt cx="1063334" cy="2285610"/>
          </a:xfrm>
        </p:grpSpPr>
        <p:grpSp>
          <p:nvGrpSpPr>
            <p:cNvPr id="11" name="Group 104"/>
            <p:cNvGrpSpPr/>
            <p:nvPr/>
          </p:nvGrpSpPr>
          <p:grpSpPr>
            <a:xfrm>
              <a:off x="5003386" y="3651748"/>
              <a:ext cx="1058091" cy="600893"/>
              <a:chOff x="1371600" y="5238206"/>
              <a:chExt cx="1058091" cy="600893"/>
            </a:xfrm>
          </p:grpSpPr>
          <p:sp>
            <p:nvSpPr>
              <p:cNvPr id="106" name="Rectangle 105"/>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07" name="TextBox 106"/>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108" name="TextBox 107"/>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12" name="Group 108"/>
            <p:cNvGrpSpPr/>
            <p:nvPr/>
          </p:nvGrpSpPr>
          <p:grpSpPr>
            <a:xfrm>
              <a:off x="5003386" y="3116171"/>
              <a:ext cx="1058091" cy="600893"/>
              <a:chOff x="1371600" y="5238206"/>
              <a:chExt cx="1058091" cy="600893"/>
            </a:xfrm>
          </p:grpSpPr>
          <p:sp>
            <p:nvSpPr>
              <p:cNvPr id="110" name="Rectangle 109"/>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11" name="TextBox 110"/>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112" name="TextBox 111"/>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13" name="Group 112"/>
            <p:cNvGrpSpPr/>
            <p:nvPr/>
          </p:nvGrpSpPr>
          <p:grpSpPr>
            <a:xfrm>
              <a:off x="5003386" y="2589302"/>
              <a:ext cx="1058091" cy="600893"/>
              <a:chOff x="1371600" y="5238206"/>
              <a:chExt cx="1058091" cy="600893"/>
            </a:xfrm>
          </p:grpSpPr>
          <p:sp>
            <p:nvSpPr>
              <p:cNvPr id="114" name="Rectangle 113"/>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15" name="TextBox 114"/>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1</a:t>
                </a:r>
                <a:endParaRPr lang="en-SG" sz="1600" dirty="0"/>
              </a:p>
            </p:txBody>
          </p:sp>
          <p:sp>
            <p:nvSpPr>
              <p:cNvPr id="116" name="TextBox 115"/>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sp>
          <p:nvSpPr>
            <p:cNvPr id="124" name="Freeform 123"/>
            <p:cNvSpPr>
              <a:spLocks/>
            </p:cNvSpPr>
            <p:nvPr/>
          </p:nvSpPr>
          <p:spPr bwMode="auto">
            <a:xfrm>
              <a:off x="4998143" y="1967031"/>
              <a:ext cx="1053618" cy="2285609"/>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21512" name="Group 21511"/>
          <p:cNvGrpSpPr/>
          <p:nvPr/>
        </p:nvGrpSpPr>
        <p:grpSpPr>
          <a:xfrm>
            <a:off x="473342" y="1956398"/>
            <a:ext cx="1068386" cy="2301487"/>
            <a:chOff x="473342" y="1956398"/>
            <a:chExt cx="1068386" cy="2301487"/>
          </a:xfrm>
        </p:grpSpPr>
        <p:sp>
          <p:nvSpPr>
            <p:cNvPr id="117" name="Freeform 116"/>
            <p:cNvSpPr>
              <a:spLocks/>
            </p:cNvSpPr>
            <p:nvPr/>
          </p:nvSpPr>
          <p:spPr bwMode="auto">
            <a:xfrm>
              <a:off x="473342" y="1956398"/>
              <a:ext cx="1068386" cy="2301487"/>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sp>
          <p:nvSpPr>
            <p:cNvPr id="125" name="TextBox 124"/>
            <p:cNvSpPr txBox="1"/>
            <p:nvPr/>
          </p:nvSpPr>
          <p:spPr>
            <a:xfrm>
              <a:off x="562662" y="2388187"/>
              <a:ext cx="830208" cy="400110"/>
            </a:xfrm>
            <a:prstGeom prst="rect">
              <a:avLst/>
            </a:prstGeom>
            <a:solidFill>
              <a:srgbClr val="99FF99"/>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Stack</a:t>
              </a:r>
              <a:endParaRPr lang="en-SG" sz="2000" dirty="0">
                <a:solidFill>
                  <a:schemeClr val="dk1"/>
                </a:solidFill>
                <a:latin typeface="+mn-lt"/>
                <a:cs typeface="+mn-cs"/>
              </a:endParaRPr>
            </a:p>
          </p:txBody>
        </p:sp>
      </p:grpSp>
      <p:grpSp>
        <p:nvGrpSpPr>
          <p:cNvPr id="21507" name="Group 21506"/>
          <p:cNvGrpSpPr/>
          <p:nvPr/>
        </p:nvGrpSpPr>
        <p:grpSpPr>
          <a:xfrm>
            <a:off x="6862776" y="1972276"/>
            <a:ext cx="1062335" cy="2285609"/>
            <a:chOff x="6862776" y="1972276"/>
            <a:chExt cx="1062335" cy="2285609"/>
          </a:xfrm>
        </p:grpSpPr>
        <p:grpSp>
          <p:nvGrpSpPr>
            <p:cNvPr id="17" name="Group 202"/>
            <p:cNvGrpSpPr/>
            <p:nvPr/>
          </p:nvGrpSpPr>
          <p:grpSpPr>
            <a:xfrm>
              <a:off x="6867020" y="2589302"/>
              <a:ext cx="1058091" cy="1663339"/>
              <a:chOff x="6696892" y="2068285"/>
              <a:chExt cx="1058091" cy="1663339"/>
            </a:xfrm>
          </p:grpSpPr>
          <p:grpSp>
            <p:nvGrpSpPr>
              <p:cNvPr id="18" name="Group 157"/>
              <p:cNvGrpSpPr/>
              <p:nvPr/>
            </p:nvGrpSpPr>
            <p:grpSpPr>
              <a:xfrm>
                <a:off x="6696892" y="3130731"/>
                <a:ext cx="1058091" cy="600893"/>
                <a:chOff x="1371600" y="5238206"/>
                <a:chExt cx="1058091" cy="600893"/>
              </a:xfrm>
            </p:grpSpPr>
            <p:sp>
              <p:nvSpPr>
                <p:cNvPr id="159" name="Rectangle 158"/>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60" name="TextBox 159"/>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161" name="TextBox 160"/>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19" name="Group 161"/>
              <p:cNvGrpSpPr/>
              <p:nvPr/>
            </p:nvGrpSpPr>
            <p:grpSpPr>
              <a:xfrm>
                <a:off x="6696892" y="2595154"/>
                <a:ext cx="1058091" cy="600893"/>
                <a:chOff x="1371600" y="5238206"/>
                <a:chExt cx="1058091" cy="600893"/>
              </a:xfrm>
            </p:grpSpPr>
            <p:sp>
              <p:nvSpPr>
                <p:cNvPr id="163" name="Rectangle 162"/>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64" name="TextBox 163"/>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165" name="TextBox 164"/>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0" name="Group 165"/>
              <p:cNvGrpSpPr/>
              <p:nvPr/>
            </p:nvGrpSpPr>
            <p:grpSpPr>
              <a:xfrm>
                <a:off x="6696892" y="2068285"/>
                <a:ext cx="1058091" cy="600893"/>
                <a:chOff x="1371600" y="5238206"/>
                <a:chExt cx="1058091" cy="600893"/>
              </a:xfrm>
            </p:grpSpPr>
            <p:sp>
              <p:nvSpPr>
                <p:cNvPr id="167" name="Rectangle 166"/>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68" name="TextBox 167"/>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1</a:t>
                  </a:r>
                  <a:endParaRPr lang="en-SG" sz="1600" dirty="0"/>
                </a:p>
              </p:txBody>
            </p:sp>
            <p:sp>
              <p:nvSpPr>
                <p:cNvPr id="169" name="TextBox 168"/>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sp>
          <p:nvSpPr>
            <p:cNvPr id="126" name="Freeform 125"/>
            <p:cNvSpPr>
              <a:spLocks/>
            </p:cNvSpPr>
            <p:nvPr/>
          </p:nvSpPr>
          <p:spPr bwMode="auto">
            <a:xfrm>
              <a:off x="6862776" y="1972276"/>
              <a:ext cx="1060704" cy="2285609"/>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21516" name="Group 21515"/>
          <p:cNvGrpSpPr/>
          <p:nvPr/>
        </p:nvGrpSpPr>
        <p:grpSpPr>
          <a:xfrm>
            <a:off x="6858622" y="4494566"/>
            <a:ext cx="1066489" cy="1584036"/>
            <a:chOff x="6858622" y="4494566"/>
            <a:chExt cx="1066489" cy="1584036"/>
          </a:xfrm>
        </p:grpSpPr>
        <p:grpSp>
          <p:nvGrpSpPr>
            <p:cNvPr id="23" name="Group 212"/>
            <p:cNvGrpSpPr/>
            <p:nvPr/>
          </p:nvGrpSpPr>
          <p:grpSpPr>
            <a:xfrm>
              <a:off x="6867020" y="4942132"/>
              <a:ext cx="1058091" cy="1136470"/>
              <a:chOff x="6696892" y="4484913"/>
              <a:chExt cx="1058091" cy="1136470"/>
            </a:xfrm>
          </p:grpSpPr>
          <p:grpSp>
            <p:nvGrpSpPr>
              <p:cNvPr id="24" name="Group 178"/>
              <p:cNvGrpSpPr/>
              <p:nvPr/>
            </p:nvGrpSpPr>
            <p:grpSpPr>
              <a:xfrm>
                <a:off x="6696892" y="5020490"/>
                <a:ext cx="1058091" cy="600893"/>
                <a:chOff x="1371600" y="5238206"/>
                <a:chExt cx="1058091" cy="600893"/>
              </a:xfrm>
            </p:grpSpPr>
            <p:sp>
              <p:nvSpPr>
                <p:cNvPr id="180" name="Rectangle 179"/>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81" name="TextBox 180"/>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182" name="TextBox 181"/>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5" name="Group 182"/>
              <p:cNvGrpSpPr/>
              <p:nvPr/>
            </p:nvGrpSpPr>
            <p:grpSpPr>
              <a:xfrm>
                <a:off x="6696892" y="4484913"/>
                <a:ext cx="1058091" cy="600893"/>
                <a:chOff x="1371600" y="5238206"/>
                <a:chExt cx="1058091" cy="600893"/>
              </a:xfrm>
            </p:grpSpPr>
            <p:sp>
              <p:nvSpPr>
                <p:cNvPr id="184" name="Rectangle 183"/>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85" name="TextBox 184"/>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186" name="TextBox 185"/>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sp>
          <p:nvSpPr>
            <p:cNvPr id="133" name="Freeform 132"/>
            <p:cNvSpPr>
              <a:spLocks/>
            </p:cNvSpPr>
            <p:nvPr/>
          </p:nvSpPr>
          <p:spPr bwMode="auto">
            <a:xfrm>
              <a:off x="6858622" y="4494566"/>
              <a:ext cx="1062000" cy="1583140"/>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21510" name="Group 21509"/>
          <p:cNvGrpSpPr/>
          <p:nvPr/>
        </p:nvGrpSpPr>
        <p:grpSpPr>
          <a:xfrm>
            <a:off x="5014019" y="4447469"/>
            <a:ext cx="1058091" cy="1583140"/>
            <a:chOff x="4833258" y="4298607"/>
            <a:chExt cx="1058091" cy="1583140"/>
          </a:xfrm>
        </p:grpSpPr>
        <p:grpSp>
          <p:nvGrpSpPr>
            <p:cNvPr id="28" name="Group 204"/>
            <p:cNvGrpSpPr/>
            <p:nvPr/>
          </p:nvGrpSpPr>
          <p:grpSpPr>
            <a:xfrm>
              <a:off x="4833258" y="5275682"/>
              <a:ext cx="1058091" cy="600893"/>
              <a:chOff x="1371600" y="5238206"/>
              <a:chExt cx="1058091" cy="600893"/>
            </a:xfrm>
          </p:grpSpPr>
          <p:sp>
            <p:nvSpPr>
              <p:cNvPr id="206" name="Rectangle 205"/>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207" name="TextBox 206"/>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208" name="TextBox 207"/>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sp>
          <p:nvSpPr>
            <p:cNvPr id="134" name="Freeform 133"/>
            <p:cNvSpPr>
              <a:spLocks/>
            </p:cNvSpPr>
            <p:nvPr/>
          </p:nvSpPr>
          <p:spPr bwMode="auto">
            <a:xfrm>
              <a:off x="4837731" y="4298607"/>
              <a:ext cx="1053618" cy="1583140"/>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sp>
        <p:nvSpPr>
          <p:cNvPr id="6" name="Content Placeholder 5"/>
          <p:cNvSpPr>
            <a:spLocks noGrp="1"/>
          </p:cNvSpPr>
          <p:nvPr>
            <p:ph idx="1"/>
          </p:nvPr>
        </p:nvSpPr>
        <p:spPr>
          <a:xfrm>
            <a:off x="457200" y="1371600"/>
            <a:ext cx="8229600" cy="461665"/>
          </a:xfrm>
        </p:spPr>
        <p:txBody>
          <a:bodyPr>
            <a:spAutoFit/>
          </a:bodyPr>
          <a:lstStyle/>
          <a:p>
            <a:r>
              <a:rPr lang="en-US" dirty="0"/>
              <a:t>Example: factorial(3</a:t>
            </a:r>
            <a:r>
              <a:rPr lang="en-US" dirty="0" smtClean="0"/>
              <a:t>)</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512"/>
                                        </p:tgtEl>
                                        <p:attrNameLst>
                                          <p:attrName>style.visibility</p:attrName>
                                        </p:attrNameLst>
                                      </p:cBhvr>
                                      <p:to>
                                        <p:strVal val="visible"/>
                                      </p:to>
                                    </p:set>
                                    <p:animEffect transition="in" filter="wipe(down)">
                                      <p:cBhvr>
                                        <p:cTn id="7" dur="500"/>
                                        <p:tgtEl>
                                          <p:spTgt spid="215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dissolv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wipe(left)">
                                      <p:cBhvr>
                                        <p:cTn id="22" dur="500"/>
                                        <p:tgtEl>
                                          <p:spTgt spid="127"/>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dissolve">
                                      <p:cBhvr>
                                        <p:cTn id="26" dur="500"/>
                                        <p:tgtEl>
                                          <p:spTgt spid="12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513"/>
                                        </p:tgtEl>
                                        <p:attrNameLst>
                                          <p:attrName>style.visibility</p:attrName>
                                        </p:attrNameLst>
                                      </p:cBhvr>
                                      <p:to>
                                        <p:strVal val="visible"/>
                                      </p:to>
                                    </p:set>
                                    <p:animEffect transition="in" filter="dissolve">
                                      <p:cBhvr>
                                        <p:cTn id="31" dur="500"/>
                                        <p:tgtEl>
                                          <p:spTgt spid="21513"/>
                                        </p:tgtEl>
                                      </p:cBhvr>
                                    </p:animEffect>
                                  </p:childTnLst>
                                </p:cTn>
                              </p:par>
                              <p:par>
                                <p:cTn id="32" presetID="9" presetClass="entr" presetSubtype="0" fill="hold" nodeType="withEffect">
                                  <p:stCondLst>
                                    <p:cond delay="50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wipe(left)">
                                      <p:cBhvr>
                                        <p:cTn id="39" dur="500"/>
                                        <p:tgtEl>
                                          <p:spTgt spid="129"/>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dissolve">
                                      <p:cBhvr>
                                        <p:cTn id="43" dur="500"/>
                                        <p:tgtEl>
                                          <p:spTgt spid="13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1514"/>
                                        </p:tgtEl>
                                        <p:attrNameLst>
                                          <p:attrName>style.visibility</p:attrName>
                                        </p:attrNameLst>
                                      </p:cBhvr>
                                      <p:to>
                                        <p:strVal val="visible"/>
                                      </p:to>
                                    </p:set>
                                    <p:animEffect transition="in" filter="dissolve">
                                      <p:cBhvr>
                                        <p:cTn id="48" dur="500"/>
                                        <p:tgtEl>
                                          <p:spTgt spid="21514"/>
                                        </p:tgtEl>
                                      </p:cBhvr>
                                    </p:animEffect>
                                  </p:childTnLst>
                                </p:cTn>
                              </p:par>
                              <p:par>
                                <p:cTn id="49" presetID="9" presetClass="entr" presetSubtype="0" fill="hold" nodeType="withEffect">
                                  <p:stCondLst>
                                    <p:cond delay="50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31"/>
                                        </p:tgtEl>
                                        <p:attrNameLst>
                                          <p:attrName>style.visibility</p:attrName>
                                        </p:attrNameLst>
                                      </p:cBhvr>
                                      <p:to>
                                        <p:strVal val="visible"/>
                                      </p:to>
                                    </p:set>
                                    <p:animEffect transition="in" filter="wipe(left)">
                                      <p:cBhvr>
                                        <p:cTn id="56" dur="500"/>
                                        <p:tgtEl>
                                          <p:spTgt spid="131"/>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32"/>
                                        </p:tgtEl>
                                        <p:attrNameLst>
                                          <p:attrName>style.visibility</p:attrName>
                                        </p:attrNameLst>
                                      </p:cBhvr>
                                      <p:to>
                                        <p:strVal val="visible"/>
                                      </p:to>
                                    </p:set>
                                    <p:animEffect transition="in" filter="dissolve">
                                      <p:cBhvr>
                                        <p:cTn id="60" dur="500"/>
                                        <p:tgtEl>
                                          <p:spTgt spid="132"/>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21515"/>
                                        </p:tgtEl>
                                        <p:attrNameLst>
                                          <p:attrName>style.visibility</p:attrName>
                                        </p:attrNameLst>
                                      </p:cBhvr>
                                      <p:to>
                                        <p:strVal val="visible"/>
                                      </p:to>
                                    </p:set>
                                    <p:animEffect transition="in" filter="dissolve">
                                      <p:cBhvr>
                                        <p:cTn id="65" dur="500"/>
                                        <p:tgtEl>
                                          <p:spTgt spid="21515"/>
                                        </p:tgtEl>
                                      </p:cBhvr>
                                    </p:animEffect>
                                  </p:childTnLst>
                                </p:cTn>
                              </p:par>
                              <p:par>
                                <p:cTn id="66" presetID="9" presetClass="entr" presetSubtype="0" fill="hold" nodeType="withEffect">
                                  <p:stCondLst>
                                    <p:cond delay="500"/>
                                  </p:stCondLst>
                                  <p:childTnLst>
                                    <p:set>
                                      <p:cBhvr>
                                        <p:cTn id="67" dur="1" fill="hold">
                                          <p:stCondLst>
                                            <p:cond delay="0"/>
                                          </p:stCondLst>
                                        </p:cTn>
                                        <p:tgtEl>
                                          <p:spTgt spid="14"/>
                                        </p:tgtEl>
                                        <p:attrNameLst>
                                          <p:attrName>style.visibility</p:attrName>
                                        </p:attrNameLst>
                                      </p:cBhvr>
                                      <p:to>
                                        <p:strVal val="visible"/>
                                      </p:to>
                                    </p:set>
                                    <p:animEffect transition="in" filter="dissolv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196"/>
                                        </p:tgtEl>
                                        <p:attrNameLst>
                                          <p:attrName>style.visibility</p:attrName>
                                        </p:attrNameLst>
                                      </p:cBhvr>
                                      <p:to>
                                        <p:strVal val="visible"/>
                                      </p:to>
                                    </p:set>
                                    <p:animEffect transition="in" filter="wipe(right)">
                                      <p:cBhvr>
                                        <p:cTn id="73" dur="500"/>
                                        <p:tgtEl>
                                          <p:spTgt spid="196"/>
                                        </p:tgtEl>
                                      </p:cBhvr>
                                    </p:animEffect>
                                  </p:childTnLst>
                                </p:cTn>
                              </p:par>
                              <p:par>
                                <p:cTn id="74" presetID="22" presetClass="entr" presetSubtype="1" fill="hold" nodeType="withEffect">
                                  <p:stCondLst>
                                    <p:cond delay="50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1507"/>
                                        </p:tgtEl>
                                        <p:attrNameLst>
                                          <p:attrName>style.visibility</p:attrName>
                                        </p:attrNameLst>
                                      </p:cBhvr>
                                      <p:to>
                                        <p:strVal val="visible"/>
                                      </p:to>
                                    </p:set>
                                    <p:animEffect transition="in" filter="dissolve">
                                      <p:cBhvr>
                                        <p:cTn id="81" dur="500"/>
                                        <p:tgtEl>
                                          <p:spTgt spid="2150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0"/>
                                  </p:stCondLst>
                                  <p:childTnLst>
                                    <p:set>
                                      <p:cBhvr>
                                        <p:cTn id="85" dur="1" fill="hold">
                                          <p:stCondLst>
                                            <p:cond delay="0"/>
                                          </p:stCondLst>
                                        </p:cTn>
                                        <p:tgtEl>
                                          <p:spTgt spid="197"/>
                                        </p:tgtEl>
                                        <p:attrNameLst>
                                          <p:attrName>style.visibility</p:attrName>
                                        </p:attrNameLst>
                                      </p:cBhvr>
                                      <p:to>
                                        <p:strVal val="visible"/>
                                      </p:to>
                                    </p:set>
                                    <p:animEffect transition="in" filter="wipe(right)">
                                      <p:cBhvr>
                                        <p:cTn id="86" dur="500"/>
                                        <p:tgtEl>
                                          <p:spTgt spid="197"/>
                                        </p:tgtEl>
                                      </p:cBhvr>
                                    </p:animEffect>
                                  </p:childTnLst>
                                </p:cTn>
                              </p:par>
                              <p:par>
                                <p:cTn id="87" presetID="22" presetClass="entr" presetSubtype="1" fill="hold" nodeType="withEffect">
                                  <p:stCondLst>
                                    <p:cond delay="500"/>
                                  </p:stCondLst>
                                  <p:childTnLst>
                                    <p:set>
                                      <p:cBhvr>
                                        <p:cTn id="88" dur="1" fill="hold">
                                          <p:stCondLst>
                                            <p:cond delay="0"/>
                                          </p:stCondLst>
                                        </p:cTn>
                                        <p:tgtEl>
                                          <p:spTgt spid="21"/>
                                        </p:tgtEl>
                                        <p:attrNameLst>
                                          <p:attrName>style.visibility</p:attrName>
                                        </p:attrNameLst>
                                      </p:cBhvr>
                                      <p:to>
                                        <p:strVal val="visible"/>
                                      </p:to>
                                    </p:set>
                                    <p:animEffect transition="in" filter="wipe(up)">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21516"/>
                                        </p:tgtEl>
                                        <p:attrNameLst>
                                          <p:attrName>style.visibility</p:attrName>
                                        </p:attrNameLst>
                                      </p:cBhvr>
                                      <p:to>
                                        <p:strVal val="visible"/>
                                      </p:to>
                                    </p:set>
                                    <p:animEffect transition="in" filter="dissolve">
                                      <p:cBhvr>
                                        <p:cTn id="94" dur="500"/>
                                        <p:tgtEl>
                                          <p:spTgt spid="2151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up)">
                                      <p:cBhvr>
                                        <p:cTn id="99" dur="500"/>
                                        <p:tgtEl>
                                          <p:spTgt spid="26"/>
                                        </p:tgtEl>
                                      </p:cBhvr>
                                    </p:animEffect>
                                  </p:childTnLst>
                                </p:cTn>
                              </p:par>
                            </p:childTnLst>
                          </p:cTn>
                        </p:par>
                        <p:par>
                          <p:cTn id="100" fill="hold">
                            <p:stCondLst>
                              <p:cond delay="500"/>
                            </p:stCondLst>
                            <p:childTnLst>
                              <p:par>
                                <p:cTn id="101" presetID="22" presetClass="entr" presetSubtype="2" fill="hold" nodeType="afterEffect">
                                  <p:stCondLst>
                                    <p:cond delay="0"/>
                                  </p:stCondLst>
                                  <p:childTnLst>
                                    <p:set>
                                      <p:cBhvr>
                                        <p:cTn id="102" dur="1" fill="hold">
                                          <p:stCondLst>
                                            <p:cond delay="0"/>
                                          </p:stCondLst>
                                        </p:cTn>
                                        <p:tgtEl>
                                          <p:spTgt spid="198"/>
                                        </p:tgtEl>
                                        <p:attrNameLst>
                                          <p:attrName>style.visibility</p:attrName>
                                        </p:attrNameLst>
                                      </p:cBhvr>
                                      <p:to>
                                        <p:strVal val="visible"/>
                                      </p:to>
                                    </p:set>
                                    <p:animEffect transition="in" filter="wipe(right)">
                                      <p:cBhvr>
                                        <p:cTn id="103" dur="500"/>
                                        <p:tgtEl>
                                          <p:spTgt spid="198"/>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21510"/>
                                        </p:tgtEl>
                                        <p:attrNameLst>
                                          <p:attrName>style.visibility</p:attrName>
                                        </p:attrNameLst>
                                      </p:cBhvr>
                                      <p:to>
                                        <p:strVal val="visible"/>
                                      </p:to>
                                    </p:set>
                                    <p:animEffect transition="in" filter="dissolve">
                                      <p:cBhvr>
                                        <p:cTn id="108" dur="500"/>
                                        <p:tgtEl>
                                          <p:spTgt spid="2151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up)">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8" grpId="0"/>
      <p:bldP spid="130" grpId="0"/>
      <p:bldP spid="1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hinking_recursively_small.jpg"/>
          <p:cNvPicPr>
            <a:picLocks noChangeAspect="1"/>
          </p:cNvPicPr>
          <p:nvPr/>
        </p:nvPicPr>
        <p:blipFill>
          <a:blip r:embed="rId3" cstate="print"/>
          <a:stretch>
            <a:fillRect/>
          </a:stretch>
        </p:blipFill>
        <p:spPr>
          <a:xfrm>
            <a:off x="6698673" y="1195754"/>
            <a:ext cx="1905000" cy="2895600"/>
          </a:xfrm>
          <a:prstGeom prst="rect">
            <a:avLst/>
          </a:prstGeom>
        </p:spPr>
      </p:pic>
      <p:sp>
        <p:nvSpPr>
          <p:cNvPr id="3" name="Title 2"/>
          <p:cNvSpPr>
            <a:spLocks noGrp="1"/>
          </p:cNvSpPr>
          <p:nvPr>
            <p:ph type="title"/>
          </p:nvPr>
        </p:nvSpPr>
        <p:spPr/>
        <p:txBody>
          <a:bodyPr/>
          <a:lstStyle/>
          <a:p>
            <a:r>
              <a:rPr lang="en-US" dirty="0" smtClean="0"/>
              <a:t>Thinking </a:t>
            </a:r>
            <a:r>
              <a:rPr lang="en-US" dirty="0"/>
              <a:t>Recursively</a:t>
            </a:r>
            <a:endParaRPr lang="en-SG" dirty="0"/>
          </a:p>
        </p:txBody>
      </p:sp>
      <p:sp>
        <p:nvSpPr>
          <p:cNvPr id="2" name="Content Placeholder 1"/>
          <p:cNvSpPr>
            <a:spLocks noGrp="1"/>
          </p:cNvSpPr>
          <p:nvPr>
            <p:ph idx="1"/>
          </p:nvPr>
        </p:nvSpPr>
        <p:spPr>
          <a:xfrm>
            <a:off x="457199" y="1371600"/>
            <a:ext cx="5996763" cy="2135969"/>
          </a:xfrm>
        </p:spPr>
        <p:txBody>
          <a:bodyPr>
            <a:spAutoFit/>
          </a:bodyPr>
          <a:lstStyle/>
          <a:p>
            <a:pPr>
              <a:spcBef>
                <a:spcPts val="1200"/>
              </a:spcBef>
            </a:pPr>
            <a:r>
              <a:rPr lang="en-US" sz="2800" dirty="0">
                <a:solidFill>
                  <a:schemeClr val="tx1"/>
                </a:solidFill>
              </a:rPr>
              <a:t>It is apparent that to do recursion you need to think “</a:t>
            </a:r>
            <a:r>
              <a:rPr lang="en-US" sz="2800" dirty="0"/>
              <a:t>recursively</a:t>
            </a:r>
            <a:r>
              <a:rPr lang="en-US" sz="2800" dirty="0">
                <a:solidFill>
                  <a:schemeClr val="tx1"/>
                </a:solidFill>
              </a:rPr>
              <a:t>”:</a:t>
            </a:r>
          </a:p>
          <a:p>
            <a:pPr lvl="1">
              <a:spcBef>
                <a:spcPts val="0"/>
              </a:spcBef>
              <a:buSzPct val="60000"/>
              <a:buFont typeface="Wingdings" pitchFamily="2" charset="2"/>
              <a:buChar char="q"/>
            </a:pPr>
            <a:r>
              <a:rPr lang="en-US" sz="2400" dirty="0"/>
              <a:t>Breaking a problem into simpler problems that have identical </a:t>
            </a:r>
            <a:r>
              <a:rPr lang="en-US" sz="2400" dirty="0" smtClean="0"/>
              <a:t>form.</a:t>
            </a:r>
            <a:endParaRPr lang="en-US" sz="2400" dirty="0"/>
          </a:p>
          <a:p>
            <a:endParaRPr lang="en-S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a:t>
            </a:r>
            <a:r>
              <a:rPr lang="en-US" dirty="0"/>
              <a:t>: Sum of Squares (</a:t>
            </a:r>
            <a:r>
              <a:rPr lang="en-US" dirty="0" smtClean="0"/>
              <a:t>1/5)</a:t>
            </a:r>
            <a:endParaRPr lang="en-SG" dirty="0"/>
          </a:p>
        </p:txBody>
      </p:sp>
      <p:sp>
        <p:nvSpPr>
          <p:cNvPr id="3" name="Content Placeholder 2"/>
          <p:cNvSpPr>
            <a:spLocks noGrp="1"/>
          </p:cNvSpPr>
          <p:nvPr>
            <p:ph idx="1"/>
          </p:nvPr>
        </p:nvSpPr>
        <p:spPr>
          <a:xfrm>
            <a:off x="457200" y="1371600"/>
            <a:ext cx="8229600" cy="4493538"/>
          </a:xfrm>
        </p:spPr>
        <p:txBody>
          <a:bodyPr>
            <a:spAutoFit/>
          </a:bodyPr>
          <a:lstStyle/>
          <a:p>
            <a:pPr>
              <a:spcBef>
                <a:spcPts val="1200"/>
              </a:spcBef>
            </a:pPr>
            <a:r>
              <a:rPr lang="en-US" sz="2800" dirty="0">
                <a:solidFill>
                  <a:schemeClr val="tx1"/>
                </a:solidFill>
              </a:rPr>
              <a:t>Given 2 positive integers </a:t>
            </a:r>
            <a:r>
              <a:rPr lang="en-US" sz="2800" i="1" dirty="0">
                <a:solidFill>
                  <a:schemeClr val="tx1"/>
                </a:solidFill>
              </a:rPr>
              <a:t>x</a:t>
            </a:r>
            <a:r>
              <a:rPr lang="en-US" sz="2800" dirty="0">
                <a:solidFill>
                  <a:schemeClr val="tx1"/>
                </a:solidFill>
              </a:rPr>
              <a:t> and </a:t>
            </a:r>
            <a:r>
              <a:rPr lang="en-US" sz="2800" i="1" dirty="0">
                <a:solidFill>
                  <a:schemeClr val="tx1"/>
                </a:solidFill>
              </a:rPr>
              <a:t>y</a:t>
            </a:r>
            <a:r>
              <a:rPr lang="en-US" sz="2800" dirty="0">
                <a:solidFill>
                  <a:schemeClr val="tx1"/>
                </a:solidFill>
              </a:rPr>
              <a:t>, where </a:t>
            </a:r>
            <a:r>
              <a:rPr lang="en-US" sz="2800" i="1" dirty="0">
                <a:solidFill>
                  <a:schemeClr val="tx1"/>
                </a:solidFill>
              </a:rPr>
              <a:t>x</a:t>
            </a:r>
            <a:r>
              <a:rPr lang="en-US" sz="2800" dirty="0">
                <a:solidFill>
                  <a:schemeClr val="tx1"/>
                </a:solidFill>
              </a:rPr>
              <a:t> </a:t>
            </a:r>
            <a:r>
              <a:rPr lang="en-US" sz="2800" dirty="0">
                <a:solidFill>
                  <a:schemeClr val="tx1"/>
                </a:solidFill>
                <a:sym typeface="Symbol"/>
              </a:rPr>
              <a:t></a:t>
            </a:r>
            <a:r>
              <a:rPr lang="en-US" sz="2800" dirty="0">
                <a:solidFill>
                  <a:schemeClr val="tx1"/>
                </a:solidFill>
              </a:rPr>
              <a:t> </a:t>
            </a:r>
            <a:r>
              <a:rPr lang="en-US" sz="2800" i="1" dirty="0">
                <a:solidFill>
                  <a:schemeClr val="tx1"/>
                </a:solidFill>
              </a:rPr>
              <a:t>y</a:t>
            </a:r>
            <a:r>
              <a:rPr lang="en-US" sz="2800" dirty="0">
                <a:solidFill>
                  <a:schemeClr val="tx1"/>
                </a:solidFill>
              </a:rPr>
              <a:t>, compute</a:t>
            </a:r>
          </a:p>
          <a:p>
            <a:pPr lvl="1">
              <a:spcBef>
                <a:spcPts val="600"/>
              </a:spcBef>
              <a:buNone/>
            </a:pPr>
            <a:r>
              <a:rPr lang="en-US" sz="2400" dirty="0"/>
              <a:t>	</a:t>
            </a:r>
            <a:r>
              <a:rPr lang="en-US" sz="2400" dirty="0" err="1">
                <a:solidFill>
                  <a:srgbClr val="0000FF"/>
                </a:solidFill>
              </a:rPr>
              <a:t>sumSq</a:t>
            </a:r>
            <a:r>
              <a:rPr lang="en-US" sz="2400" dirty="0">
                <a:solidFill>
                  <a:srgbClr val="0000FF"/>
                </a:solidFill>
              </a:rPr>
              <a:t>(</a:t>
            </a:r>
            <a:r>
              <a:rPr lang="en-US" sz="2400" i="1" dirty="0" err="1">
                <a:solidFill>
                  <a:srgbClr val="0000FF"/>
                </a:solidFill>
              </a:rPr>
              <a:t>x</a:t>
            </a:r>
            <a:r>
              <a:rPr lang="en-US" sz="2400" dirty="0" err="1">
                <a:solidFill>
                  <a:srgbClr val="0000FF"/>
                </a:solidFill>
              </a:rPr>
              <a:t>,</a:t>
            </a:r>
            <a:r>
              <a:rPr lang="en-US" sz="2400" i="1" dirty="0" err="1">
                <a:solidFill>
                  <a:srgbClr val="0000FF"/>
                </a:solidFill>
              </a:rPr>
              <a:t>y</a:t>
            </a:r>
            <a:r>
              <a:rPr lang="en-US" sz="2400" dirty="0">
                <a:solidFill>
                  <a:srgbClr val="0000FF"/>
                </a:solidFill>
              </a:rPr>
              <a:t>) = </a:t>
            </a:r>
            <a:r>
              <a:rPr lang="en-US" sz="2400" i="1" dirty="0">
                <a:solidFill>
                  <a:srgbClr val="0000FF"/>
                </a:solidFill>
              </a:rPr>
              <a:t>x</a:t>
            </a:r>
            <a:r>
              <a:rPr lang="en-US" sz="2400" baseline="30000" dirty="0">
                <a:solidFill>
                  <a:srgbClr val="0000FF"/>
                </a:solidFill>
              </a:rPr>
              <a:t>2</a:t>
            </a:r>
            <a:r>
              <a:rPr lang="en-US" sz="2400" dirty="0">
                <a:solidFill>
                  <a:srgbClr val="0000FF"/>
                </a:solidFill>
              </a:rPr>
              <a:t> + (</a:t>
            </a:r>
            <a:r>
              <a:rPr lang="en-US" sz="2400" i="1" dirty="0">
                <a:solidFill>
                  <a:srgbClr val="0000FF"/>
                </a:solidFill>
              </a:rPr>
              <a:t>x</a:t>
            </a:r>
            <a:r>
              <a:rPr lang="en-US" sz="2400" dirty="0">
                <a:solidFill>
                  <a:srgbClr val="0000FF"/>
                </a:solidFill>
              </a:rPr>
              <a:t>+1)</a:t>
            </a:r>
            <a:r>
              <a:rPr lang="en-US" sz="2400" baseline="30000" dirty="0">
                <a:solidFill>
                  <a:srgbClr val="0000FF"/>
                </a:solidFill>
              </a:rPr>
              <a:t> 2</a:t>
            </a:r>
            <a:r>
              <a:rPr lang="en-US" sz="2400" dirty="0">
                <a:solidFill>
                  <a:srgbClr val="0000FF"/>
                </a:solidFill>
              </a:rPr>
              <a:t> + … + (</a:t>
            </a:r>
            <a:r>
              <a:rPr lang="en-US" sz="2400" i="1" dirty="0">
                <a:solidFill>
                  <a:srgbClr val="0000FF"/>
                </a:solidFill>
              </a:rPr>
              <a:t>y</a:t>
            </a:r>
            <a:r>
              <a:rPr lang="en-US" sz="2400" dirty="0">
                <a:solidFill>
                  <a:srgbClr val="0000FF"/>
                </a:solidFill>
              </a:rPr>
              <a:t>-1)</a:t>
            </a:r>
            <a:r>
              <a:rPr lang="en-US" sz="2400" baseline="30000" dirty="0">
                <a:solidFill>
                  <a:srgbClr val="0000FF"/>
                </a:solidFill>
              </a:rPr>
              <a:t> 2</a:t>
            </a:r>
            <a:r>
              <a:rPr lang="en-US" sz="2400" dirty="0">
                <a:solidFill>
                  <a:srgbClr val="0000FF"/>
                </a:solidFill>
              </a:rPr>
              <a:t> + </a:t>
            </a:r>
            <a:r>
              <a:rPr lang="en-US" sz="2400" i="1" dirty="0">
                <a:solidFill>
                  <a:srgbClr val="0000FF"/>
                </a:solidFill>
              </a:rPr>
              <a:t>y</a:t>
            </a:r>
            <a:r>
              <a:rPr lang="en-US" sz="2400" baseline="30000" dirty="0">
                <a:solidFill>
                  <a:srgbClr val="0000FF"/>
                </a:solidFill>
              </a:rPr>
              <a:t>2</a:t>
            </a:r>
          </a:p>
          <a:p>
            <a:pPr>
              <a:spcBef>
                <a:spcPts val="1200"/>
              </a:spcBef>
            </a:pPr>
            <a:r>
              <a:rPr lang="en-US" sz="2800" dirty="0">
                <a:solidFill>
                  <a:schemeClr val="tx1"/>
                </a:solidFill>
              </a:rPr>
              <a:t>For example</a:t>
            </a:r>
          </a:p>
          <a:p>
            <a:pPr lvl="1">
              <a:spcBef>
                <a:spcPts val="600"/>
              </a:spcBef>
              <a:buNone/>
            </a:pPr>
            <a:r>
              <a:rPr lang="en-US" sz="2400" dirty="0">
                <a:solidFill>
                  <a:srgbClr val="0000FF"/>
                </a:solidFill>
              </a:rPr>
              <a:t>	</a:t>
            </a:r>
            <a:r>
              <a:rPr lang="en-US" sz="2400" dirty="0" err="1">
                <a:solidFill>
                  <a:srgbClr val="0000FF"/>
                </a:solidFill>
              </a:rPr>
              <a:t>sumSq</a:t>
            </a:r>
            <a:r>
              <a:rPr lang="en-US" sz="2400" dirty="0">
                <a:solidFill>
                  <a:srgbClr val="0000FF"/>
                </a:solidFill>
              </a:rPr>
              <a:t>(5,10) = 5</a:t>
            </a:r>
            <a:r>
              <a:rPr lang="en-US" sz="2400" baseline="30000" dirty="0">
                <a:solidFill>
                  <a:srgbClr val="0000FF"/>
                </a:solidFill>
              </a:rPr>
              <a:t>2</a:t>
            </a:r>
            <a:r>
              <a:rPr lang="en-US" sz="2400" dirty="0">
                <a:solidFill>
                  <a:srgbClr val="0000FF"/>
                </a:solidFill>
              </a:rPr>
              <a:t> + 6</a:t>
            </a:r>
            <a:r>
              <a:rPr lang="en-US" sz="2400" baseline="30000" dirty="0">
                <a:solidFill>
                  <a:srgbClr val="0000FF"/>
                </a:solidFill>
              </a:rPr>
              <a:t>2</a:t>
            </a:r>
            <a:r>
              <a:rPr lang="en-US" sz="2400" dirty="0">
                <a:solidFill>
                  <a:srgbClr val="0000FF"/>
                </a:solidFill>
              </a:rPr>
              <a:t> + 7</a:t>
            </a:r>
            <a:r>
              <a:rPr lang="en-US" sz="2400" baseline="30000" dirty="0">
                <a:solidFill>
                  <a:srgbClr val="0000FF"/>
                </a:solidFill>
              </a:rPr>
              <a:t>2</a:t>
            </a:r>
            <a:r>
              <a:rPr lang="en-US" sz="2400" dirty="0">
                <a:solidFill>
                  <a:srgbClr val="0000FF"/>
                </a:solidFill>
              </a:rPr>
              <a:t> + 8</a:t>
            </a:r>
            <a:r>
              <a:rPr lang="en-US" sz="2400" baseline="30000" dirty="0">
                <a:solidFill>
                  <a:srgbClr val="0000FF"/>
                </a:solidFill>
              </a:rPr>
              <a:t>2</a:t>
            </a:r>
            <a:r>
              <a:rPr lang="en-US" sz="2400" dirty="0">
                <a:solidFill>
                  <a:srgbClr val="0000FF"/>
                </a:solidFill>
              </a:rPr>
              <a:t> + 9</a:t>
            </a:r>
            <a:r>
              <a:rPr lang="en-US" sz="2400" baseline="30000" dirty="0">
                <a:solidFill>
                  <a:srgbClr val="0000FF"/>
                </a:solidFill>
              </a:rPr>
              <a:t>2</a:t>
            </a:r>
            <a:r>
              <a:rPr lang="en-US" sz="2400" dirty="0">
                <a:solidFill>
                  <a:srgbClr val="0000FF"/>
                </a:solidFill>
              </a:rPr>
              <a:t> + 10</a:t>
            </a:r>
            <a:r>
              <a:rPr lang="en-US" sz="2400" baseline="30000" dirty="0">
                <a:solidFill>
                  <a:srgbClr val="0000FF"/>
                </a:solidFill>
              </a:rPr>
              <a:t>2</a:t>
            </a:r>
            <a:r>
              <a:rPr lang="en-US" sz="2400" dirty="0">
                <a:solidFill>
                  <a:srgbClr val="0000FF"/>
                </a:solidFill>
              </a:rPr>
              <a:t> = 355 </a:t>
            </a:r>
          </a:p>
          <a:p>
            <a:pPr>
              <a:spcBef>
                <a:spcPts val="1200"/>
              </a:spcBef>
            </a:pPr>
            <a:r>
              <a:rPr lang="en-US" sz="2800" dirty="0">
                <a:solidFill>
                  <a:schemeClr val="tx1"/>
                </a:solidFill>
              </a:rPr>
              <a:t>How </a:t>
            </a:r>
            <a:r>
              <a:rPr lang="en-US" sz="2800" dirty="0" smtClean="0">
                <a:solidFill>
                  <a:schemeClr val="tx1"/>
                </a:solidFill>
              </a:rPr>
              <a:t>will you </a:t>
            </a:r>
            <a:r>
              <a:rPr lang="en-US" sz="2800" dirty="0">
                <a:solidFill>
                  <a:schemeClr val="tx1"/>
                </a:solidFill>
              </a:rPr>
              <a:t>break this problem into smaller problems?</a:t>
            </a:r>
          </a:p>
          <a:p>
            <a:pPr lvl="1">
              <a:spcBef>
                <a:spcPts val="1200"/>
              </a:spcBef>
              <a:buFont typeface="Wingdings" pitchFamily="2" charset="2"/>
              <a:buChar char="q"/>
            </a:pPr>
            <a:r>
              <a:rPr lang="en-US" dirty="0">
                <a:solidFill>
                  <a:srgbClr val="0000FF"/>
                </a:solidFill>
              </a:rPr>
              <a:t>How many ways can it be done?</a:t>
            </a:r>
          </a:p>
          <a:p>
            <a:pPr>
              <a:spcBef>
                <a:spcPts val="1200"/>
              </a:spcBef>
            </a:pPr>
            <a:r>
              <a:rPr lang="en-US" sz="2800" dirty="0">
                <a:solidFill>
                  <a:schemeClr val="tx1"/>
                </a:solidFill>
              </a:rPr>
              <a:t>We are going to show 3 </a:t>
            </a:r>
            <a:r>
              <a:rPr lang="en-US" sz="2800" dirty="0" smtClean="0">
                <a:solidFill>
                  <a:schemeClr val="tx1"/>
                </a:solidFill>
              </a:rPr>
              <a:t>versions</a:t>
            </a:r>
            <a:endParaRPr lang="en-SG" dirty="0">
              <a:solidFill>
                <a:schemeClr val="tx1"/>
              </a:solidFill>
            </a:endParaRPr>
          </a:p>
        </p:txBody>
      </p:sp>
      <p:pic>
        <p:nvPicPr>
          <p:cNvPr id="6" name="Picture 5" descr="question_clipart.gif"/>
          <p:cNvPicPr>
            <a:picLocks noChangeAspect="1"/>
          </p:cNvPicPr>
          <p:nvPr/>
        </p:nvPicPr>
        <p:blipFill>
          <a:blip r:embed="rId3" cstate="print"/>
          <a:stretch>
            <a:fillRect/>
          </a:stretch>
        </p:blipFill>
        <p:spPr>
          <a:xfrm>
            <a:off x="7890893" y="4248856"/>
            <a:ext cx="795908" cy="19357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Think</a:t>
            </a:r>
            <a:r>
              <a:rPr lang="en-US" dirty="0"/>
              <a:t>: Sum of Squares </a:t>
            </a:r>
            <a:r>
              <a:rPr lang="en-US" dirty="0" smtClean="0"/>
              <a:t>(2/5)</a:t>
            </a:r>
            <a:endParaRPr lang="en-SG" dirty="0"/>
          </a:p>
        </p:txBody>
      </p:sp>
      <p:sp>
        <p:nvSpPr>
          <p:cNvPr id="9" name="Text Box 4"/>
          <p:cNvSpPr txBox="1">
            <a:spLocks noChangeArrowheads="1"/>
          </p:cNvSpPr>
          <p:nvPr/>
        </p:nvSpPr>
        <p:spPr bwMode="auto">
          <a:xfrm>
            <a:off x="5918803" y="1785937"/>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solidFill>
                  <a:srgbClr val="C00000"/>
                </a:solidFill>
              </a:rPr>
              <a:t>sumSq1(5,10</a:t>
            </a:r>
            <a:r>
              <a:rPr lang="en-US" b="1" dirty="0">
                <a:solidFill>
                  <a:srgbClr val="C00000"/>
                </a:solidFill>
              </a:rPr>
              <a:t>)</a:t>
            </a:r>
          </a:p>
        </p:txBody>
      </p:sp>
      <p:sp>
        <p:nvSpPr>
          <p:cNvPr id="10" name="Text Box 5"/>
          <p:cNvSpPr txBox="1">
            <a:spLocks noChangeArrowheads="1"/>
          </p:cNvSpPr>
          <p:nvPr/>
        </p:nvSpPr>
        <p:spPr bwMode="auto">
          <a:xfrm>
            <a:off x="5918803" y="2471737"/>
            <a:ext cx="20574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sumSq1(6,10</a:t>
            </a:r>
            <a:r>
              <a:rPr lang="en-US" b="1" dirty="0"/>
              <a:t>)</a:t>
            </a:r>
          </a:p>
        </p:txBody>
      </p:sp>
      <p:sp>
        <p:nvSpPr>
          <p:cNvPr id="11" name="Line 6"/>
          <p:cNvSpPr>
            <a:spLocks noChangeShapeType="1"/>
          </p:cNvSpPr>
          <p:nvPr/>
        </p:nvSpPr>
        <p:spPr bwMode="auto">
          <a:xfrm>
            <a:off x="6604603" y="21669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2" name="Text Box 7"/>
          <p:cNvSpPr txBox="1">
            <a:spLocks noChangeArrowheads="1"/>
          </p:cNvSpPr>
          <p:nvPr/>
        </p:nvSpPr>
        <p:spPr bwMode="auto">
          <a:xfrm>
            <a:off x="5918803" y="3157537"/>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sumSq1(7,10</a:t>
            </a:r>
            <a:r>
              <a:rPr lang="en-US" b="1" dirty="0"/>
              <a:t>)</a:t>
            </a:r>
          </a:p>
        </p:txBody>
      </p:sp>
      <p:sp>
        <p:nvSpPr>
          <p:cNvPr id="13" name="Line 8"/>
          <p:cNvSpPr>
            <a:spLocks noChangeShapeType="1"/>
          </p:cNvSpPr>
          <p:nvPr/>
        </p:nvSpPr>
        <p:spPr bwMode="auto">
          <a:xfrm>
            <a:off x="6604603" y="28527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4" name="Text Box 9"/>
          <p:cNvSpPr txBox="1">
            <a:spLocks noChangeArrowheads="1"/>
          </p:cNvSpPr>
          <p:nvPr/>
        </p:nvSpPr>
        <p:spPr bwMode="auto">
          <a:xfrm>
            <a:off x="5918803" y="3843337"/>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sumSq1(8,10</a:t>
            </a:r>
            <a:r>
              <a:rPr lang="en-US" b="1" dirty="0"/>
              <a:t>)</a:t>
            </a:r>
          </a:p>
        </p:txBody>
      </p:sp>
      <p:sp>
        <p:nvSpPr>
          <p:cNvPr id="15" name="Line 10"/>
          <p:cNvSpPr>
            <a:spLocks noChangeShapeType="1"/>
          </p:cNvSpPr>
          <p:nvPr/>
        </p:nvSpPr>
        <p:spPr bwMode="auto">
          <a:xfrm>
            <a:off x="6604603" y="35385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6" name="Text Box 11"/>
          <p:cNvSpPr txBox="1">
            <a:spLocks noChangeArrowheads="1"/>
          </p:cNvSpPr>
          <p:nvPr/>
        </p:nvSpPr>
        <p:spPr bwMode="auto">
          <a:xfrm>
            <a:off x="5918803" y="4529137"/>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sumSq1(9,10</a:t>
            </a:r>
            <a:r>
              <a:rPr lang="en-US" b="1" dirty="0"/>
              <a:t>)</a:t>
            </a:r>
          </a:p>
        </p:txBody>
      </p:sp>
      <p:sp>
        <p:nvSpPr>
          <p:cNvPr id="17" name="Line 12"/>
          <p:cNvSpPr>
            <a:spLocks noChangeShapeType="1"/>
          </p:cNvSpPr>
          <p:nvPr/>
        </p:nvSpPr>
        <p:spPr bwMode="auto">
          <a:xfrm>
            <a:off x="6604603" y="42243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8" name="Text Box 13"/>
          <p:cNvSpPr txBox="1">
            <a:spLocks noChangeArrowheads="1"/>
          </p:cNvSpPr>
          <p:nvPr/>
        </p:nvSpPr>
        <p:spPr bwMode="auto">
          <a:xfrm>
            <a:off x="5918803" y="5214937"/>
            <a:ext cx="22098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sumSq1(10,10</a:t>
            </a:r>
            <a:r>
              <a:rPr lang="en-US" b="1" dirty="0"/>
              <a:t>)</a:t>
            </a:r>
          </a:p>
        </p:txBody>
      </p:sp>
      <p:sp>
        <p:nvSpPr>
          <p:cNvPr id="19" name="Line 14"/>
          <p:cNvSpPr>
            <a:spLocks noChangeShapeType="1"/>
          </p:cNvSpPr>
          <p:nvPr/>
        </p:nvSpPr>
        <p:spPr bwMode="auto">
          <a:xfrm>
            <a:off x="6604603" y="49101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0" name="Text Box 15"/>
          <p:cNvSpPr txBox="1">
            <a:spLocks noChangeArrowheads="1"/>
          </p:cNvSpPr>
          <p:nvPr/>
        </p:nvSpPr>
        <p:spPr bwMode="auto">
          <a:xfrm>
            <a:off x="6376003" y="5868838"/>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1" name="Line 16"/>
          <p:cNvSpPr>
            <a:spLocks noChangeShapeType="1"/>
          </p:cNvSpPr>
          <p:nvPr/>
        </p:nvSpPr>
        <p:spPr bwMode="auto">
          <a:xfrm>
            <a:off x="6604603" y="55197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2" name="Text Box 17"/>
          <p:cNvSpPr txBox="1">
            <a:spLocks noChangeArrowheads="1"/>
          </p:cNvSpPr>
          <p:nvPr/>
        </p:nvSpPr>
        <p:spPr bwMode="auto">
          <a:xfrm>
            <a:off x="6757003" y="49101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3" name="Text Box 18"/>
          <p:cNvSpPr txBox="1">
            <a:spLocks noChangeArrowheads="1"/>
          </p:cNvSpPr>
          <p:nvPr/>
        </p:nvSpPr>
        <p:spPr bwMode="auto">
          <a:xfrm>
            <a:off x="5995003" y="49101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4" name="Text Box 19"/>
          <p:cNvSpPr txBox="1">
            <a:spLocks noChangeArrowheads="1"/>
          </p:cNvSpPr>
          <p:nvPr/>
        </p:nvSpPr>
        <p:spPr bwMode="auto">
          <a:xfrm>
            <a:off x="5614003" y="49101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25" name="Text Box 20"/>
          <p:cNvSpPr txBox="1">
            <a:spLocks noChangeArrowheads="1"/>
          </p:cNvSpPr>
          <p:nvPr/>
        </p:nvSpPr>
        <p:spPr bwMode="auto">
          <a:xfrm>
            <a:off x="6757003" y="42243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181</a:t>
            </a:r>
          </a:p>
        </p:txBody>
      </p:sp>
      <p:sp>
        <p:nvSpPr>
          <p:cNvPr id="26" name="Text Box 21"/>
          <p:cNvSpPr txBox="1">
            <a:spLocks noChangeArrowheads="1"/>
          </p:cNvSpPr>
          <p:nvPr/>
        </p:nvSpPr>
        <p:spPr bwMode="auto">
          <a:xfrm>
            <a:off x="5995003" y="42243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7" name="Text Box 22"/>
          <p:cNvSpPr txBox="1">
            <a:spLocks noChangeArrowheads="1"/>
          </p:cNvSpPr>
          <p:nvPr/>
        </p:nvSpPr>
        <p:spPr bwMode="auto">
          <a:xfrm>
            <a:off x="5614003" y="42243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28" name="Text Box 23"/>
          <p:cNvSpPr txBox="1">
            <a:spLocks noChangeArrowheads="1"/>
          </p:cNvSpPr>
          <p:nvPr/>
        </p:nvSpPr>
        <p:spPr bwMode="auto">
          <a:xfrm>
            <a:off x="6757003" y="35385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29" name="Text Box 24"/>
          <p:cNvSpPr txBox="1">
            <a:spLocks noChangeArrowheads="1"/>
          </p:cNvSpPr>
          <p:nvPr/>
        </p:nvSpPr>
        <p:spPr bwMode="auto">
          <a:xfrm>
            <a:off x="5995003" y="35385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0" name="Text Box 25"/>
          <p:cNvSpPr txBox="1">
            <a:spLocks noChangeArrowheads="1"/>
          </p:cNvSpPr>
          <p:nvPr/>
        </p:nvSpPr>
        <p:spPr bwMode="auto">
          <a:xfrm>
            <a:off x="5614003" y="35385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31" name="Text Box 26"/>
          <p:cNvSpPr txBox="1">
            <a:spLocks noChangeArrowheads="1"/>
          </p:cNvSpPr>
          <p:nvPr/>
        </p:nvSpPr>
        <p:spPr bwMode="auto">
          <a:xfrm>
            <a:off x="6757003" y="28527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294</a:t>
            </a:r>
          </a:p>
        </p:txBody>
      </p:sp>
      <p:sp>
        <p:nvSpPr>
          <p:cNvPr id="32" name="Text Box 27"/>
          <p:cNvSpPr txBox="1">
            <a:spLocks noChangeArrowheads="1"/>
          </p:cNvSpPr>
          <p:nvPr/>
        </p:nvSpPr>
        <p:spPr bwMode="auto">
          <a:xfrm>
            <a:off x="5995003" y="28527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3" name="Text Box 28"/>
          <p:cNvSpPr txBox="1">
            <a:spLocks noChangeArrowheads="1"/>
          </p:cNvSpPr>
          <p:nvPr/>
        </p:nvSpPr>
        <p:spPr bwMode="auto">
          <a:xfrm>
            <a:off x="5614003" y="28527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34" name="Text Box 29"/>
          <p:cNvSpPr txBox="1">
            <a:spLocks noChangeArrowheads="1"/>
          </p:cNvSpPr>
          <p:nvPr/>
        </p:nvSpPr>
        <p:spPr bwMode="auto">
          <a:xfrm>
            <a:off x="6757003" y="21669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330</a:t>
            </a:r>
          </a:p>
        </p:txBody>
      </p:sp>
      <p:sp>
        <p:nvSpPr>
          <p:cNvPr id="35" name="Text Box 30"/>
          <p:cNvSpPr txBox="1">
            <a:spLocks noChangeArrowheads="1"/>
          </p:cNvSpPr>
          <p:nvPr/>
        </p:nvSpPr>
        <p:spPr bwMode="auto">
          <a:xfrm>
            <a:off x="5995003" y="21669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6" name="Text Box 31"/>
          <p:cNvSpPr txBox="1">
            <a:spLocks noChangeArrowheads="1"/>
          </p:cNvSpPr>
          <p:nvPr/>
        </p:nvSpPr>
        <p:spPr bwMode="auto">
          <a:xfrm>
            <a:off x="5614003" y="21669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37" name="Text Box 32"/>
          <p:cNvSpPr txBox="1">
            <a:spLocks noChangeArrowheads="1"/>
          </p:cNvSpPr>
          <p:nvPr/>
        </p:nvSpPr>
        <p:spPr bwMode="auto">
          <a:xfrm>
            <a:off x="6223603" y="14049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69" name="TextBox 68"/>
          <p:cNvSpPr txBox="1"/>
          <p:nvPr/>
        </p:nvSpPr>
        <p:spPr>
          <a:xfrm>
            <a:off x="478514" y="2211179"/>
            <a:ext cx="4359233" cy="181588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sumSq1(</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x,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y)</a:t>
            </a:r>
          </a:p>
          <a:p>
            <a:pPr>
              <a:tabLst>
                <a:tab pos="363538" algn="l"/>
                <a:tab pos="714375" algn="l"/>
                <a:tab pos="1077913" algn="l"/>
              </a:tabLst>
              <a:defRPr/>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(x == y)</a:t>
            </a:r>
          </a:p>
          <a:p>
            <a:pPr>
              <a:tabLst>
                <a:tab pos="363538" algn="l"/>
                <a:tab pos="714375" algn="l"/>
                <a:tab pos="1077913" algn="l"/>
              </a:tabLst>
              <a:defRPr/>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x*x;</a:t>
            </a:r>
          </a:p>
          <a:p>
            <a:pPr>
              <a:tabLst>
                <a:tab pos="363538" algn="l"/>
                <a:tab pos="714375" algn="l"/>
                <a:tab pos="1077913" algn="l"/>
              </a:tabLst>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return</a:t>
            </a:r>
            <a:r>
              <a:rPr lang="en-US" sz="1600" b="1" dirty="0" smtClean="0">
                <a:latin typeface="Courier New" pitchFamily="49" charset="0"/>
                <a:cs typeface="Courier New" pitchFamily="49" charset="0"/>
              </a:rPr>
              <a:t> x*x + sumSq1(x+</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y);</a:t>
            </a:r>
            <a:endParaRPr lang="en-US" sz="1600" b="1" dirty="0">
              <a:latin typeface="Courier New" pitchFamily="49" charset="0"/>
              <a:cs typeface="Courier New" pitchFamily="49" charset="0"/>
            </a:endParaRPr>
          </a:p>
          <a:p>
            <a:pPr>
              <a:tabLst>
                <a:tab pos="363538" algn="l"/>
                <a:tab pos="714375" algn="l"/>
                <a:tab pos="1077913" algn="l"/>
              </a:tabLst>
              <a:defRPr/>
            </a:pPr>
            <a:r>
              <a:rPr lang="en-US" sz="1600" b="1" dirty="0">
                <a:latin typeface="Courier New" pitchFamily="49" charset="0"/>
                <a:cs typeface="Courier New" pitchFamily="49" charset="0"/>
              </a:rPr>
              <a:t>}</a:t>
            </a:r>
          </a:p>
        </p:txBody>
      </p:sp>
      <p:sp>
        <p:nvSpPr>
          <p:cNvPr id="71" name="Content Placeholder 3"/>
          <p:cNvSpPr txBox="1">
            <a:spLocks/>
          </p:cNvSpPr>
          <p:nvPr/>
        </p:nvSpPr>
        <p:spPr bwMode="auto">
          <a:xfrm>
            <a:off x="457200" y="1371600"/>
            <a:ext cx="8229600" cy="558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pPr>
            <a:r>
              <a:rPr lang="en-US" dirty="0">
                <a:solidFill>
                  <a:schemeClr val="tx1"/>
                </a:solidFill>
              </a:rPr>
              <a:t>Version 1: </a:t>
            </a:r>
            <a:r>
              <a:rPr lang="en-US" dirty="0"/>
              <a:t>‘going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500"/>
                                        <p:tgtEl>
                                          <p:spTgt spid="33"/>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500"/>
                                        <p:tgtEl>
                                          <p:spTgt spid="30"/>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up)">
                                      <p:cBhvr>
                                        <p:cTn id="50" dur="500"/>
                                        <p:tgtEl>
                                          <p:spTgt spid="29"/>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500"/>
                                        <p:tgtEl>
                                          <p:spTgt spid="15"/>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up)">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up)">
                                      <p:cBhvr>
                                        <p:cTn id="63" dur="500"/>
                                        <p:tgtEl>
                                          <p:spTgt spid="27"/>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up)">
                                      <p:cBhvr>
                                        <p:cTn id="71" dur="500"/>
                                        <p:tgtEl>
                                          <p:spTgt spid="17"/>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up)">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up)">
                                      <p:cBhvr>
                                        <p:cTn id="80" dur="500"/>
                                        <p:tgtEl>
                                          <p:spTgt spid="24"/>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up)">
                                      <p:cBhvr>
                                        <p:cTn id="84" dur="500"/>
                                        <p:tgtEl>
                                          <p:spTgt spid="23"/>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up)">
                                      <p:cBhvr>
                                        <p:cTn id="88" dur="500"/>
                                        <p:tgtEl>
                                          <p:spTgt spid="19"/>
                                        </p:tgtEl>
                                      </p:cBhvr>
                                    </p:animEffect>
                                  </p:childTnLst>
                                </p:cTn>
                              </p:par>
                            </p:childTnLst>
                          </p:cTn>
                        </p:par>
                        <p:par>
                          <p:cTn id="89" fill="hold">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up)">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up)">
                                      <p:cBhvr>
                                        <p:cTn id="97" dur="500"/>
                                        <p:tgtEl>
                                          <p:spTgt spid="21"/>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ipe(up)">
                                      <p:cBhvr>
                                        <p:cTn id="101" dur="500"/>
                                        <p:tgtEl>
                                          <p:spTgt spid="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wipe(up)">
                                      <p:cBhvr>
                                        <p:cTn id="106" dur="5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wipe(up)">
                                      <p:cBhvr>
                                        <p:cTn id="111" dur="500"/>
                                        <p:tgtEl>
                                          <p:spTgt spid="2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wipe(up)">
                                      <p:cBhvr>
                                        <p:cTn id="116" dur="500"/>
                                        <p:tgtEl>
                                          <p:spTgt spid="2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1"/>
                                        </p:tgtEl>
                                        <p:attrNameLst>
                                          <p:attrName>style.visibility</p:attrName>
                                        </p:attrNameLst>
                                      </p:cBhvr>
                                      <p:to>
                                        <p:strVal val="visible"/>
                                      </p:to>
                                    </p:set>
                                    <p:animEffect transition="in" filter="wipe(up)">
                                      <p:cBhvr>
                                        <p:cTn id="121" dur="500"/>
                                        <p:tgtEl>
                                          <p:spTgt spid="3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wipe(up)">
                                      <p:cBhvr>
                                        <p:cTn id="126" dur="500"/>
                                        <p:tgtEl>
                                          <p:spTgt spid="3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wipe(up)">
                                      <p:cBhvr>
                                        <p:cTn id="1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utoUpdateAnimBg="0"/>
      <p:bldP spid="11" grpId="0" animBg="1"/>
      <p:bldP spid="12" grpId="0" autoUpdateAnimBg="0"/>
      <p:bldP spid="13" grpId="0" animBg="1"/>
      <p:bldP spid="14" grpId="0" autoUpdateAnimBg="0"/>
      <p:bldP spid="15" grpId="0" animBg="1"/>
      <p:bldP spid="16" grpId="0" autoUpdateAnimBg="0"/>
      <p:bldP spid="17" grpId="0" animBg="1"/>
      <p:bldP spid="18" grpId="0" autoUpdateAnimBg="0"/>
      <p:bldP spid="19" grpId="0" animBg="1"/>
      <p:bldP spid="20" grpId="0" animBg="1" autoUpdateAnimBg="0"/>
      <p:bldP spid="21" grpId="0" animBg="1"/>
      <p:bldP spid="22" grpId="0" animBg="1" autoUpdateAnimBg="0"/>
      <p:bldP spid="23" grpId="0" autoUpdateAnimBg="0"/>
      <p:bldP spid="24" grpId="0" animBg="1" autoUpdateAnimBg="0"/>
      <p:bldP spid="25" grpId="0" animBg="1" autoUpdateAnimBg="0"/>
      <p:bldP spid="26" grpId="0" autoUpdateAnimBg="0"/>
      <p:bldP spid="27" grpId="0" animBg="1" autoUpdateAnimBg="0"/>
      <p:bldP spid="28" grpId="0" animBg="1" autoUpdateAnimBg="0"/>
      <p:bldP spid="29" grpId="0" autoUpdateAnimBg="0"/>
      <p:bldP spid="30" grpId="0" animBg="1" autoUpdateAnimBg="0"/>
      <p:bldP spid="31" grpId="0" animBg="1" autoUpdateAnimBg="0"/>
      <p:bldP spid="32" grpId="0" autoUpdateAnimBg="0"/>
      <p:bldP spid="33" grpId="0" animBg="1" autoUpdateAnimBg="0"/>
      <p:bldP spid="34" grpId="0" animBg="1" autoUpdateAnimBg="0"/>
      <p:bldP spid="35" grpId="0" autoUpdateAnimBg="0"/>
      <p:bldP spid="36" grpId="0" animBg="1" autoUpdateAnimBg="0"/>
      <p:bldP spid="3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Think</a:t>
            </a:r>
            <a:r>
              <a:rPr lang="en-US" dirty="0"/>
              <a:t>: Sum of Squares </a:t>
            </a:r>
            <a:r>
              <a:rPr lang="en-US" dirty="0" smtClean="0"/>
              <a:t>(3/5)</a:t>
            </a:r>
            <a:endParaRPr lang="en-SG" dirty="0"/>
          </a:p>
        </p:txBody>
      </p:sp>
      <p:sp>
        <p:nvSpPr>
          <p:cNvPr id="69" name="TextBox 68"/>
          <p:cNvSpPr txBox="1"/>
          <p:nvPr/>
        </p:nvSpPr>
        <p:spPr>
          <a:xfrm>
            <a:off x="478514" y="2211179"/>
            <a:ext cx="4359233" cy="181588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sumSq2(</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x,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a:t>
            </a:r>
          </a:p>
          <a:p>
            <a:pPr>
              <a:tabLst>
                <a:tab pos="363538" algn="l"/>
                <a:tab pos="714375" algn="l"/>
                <a:tab pos="1077913" algn="l"/>
              </a:tabLst>
              <a:defRPr/>
            </a:pPr>
            <a:r>
              <a:rPr lang="en-US" sz="1600" b="1" dirty="0">
                <a:latin typeface="Courier New" pitchFamily="49" charset="0"/>
                <a:cs typeface="Courier New" pitchFamily="49" charset="0"/>
              </a:rPr>
              <a:t>{</a:t>
            </a:r>
          </a:p>
          <a:p>
            <a:pPr>
              <a:tabLst>
                <a:tab pos="363538" algn="l"/>
                <a:tab pos="714375" algn="l"/>
                <a:tab pos="1077913" algn="l"/>
              </a:tabLst>
              <a:defRPr/>
            </a:pPr>
            <a:r>
              <a:rPr lang="en-US" sz="1600" b="1" dirty="0">
                <a:solidFill>
                  <a:srgbClr val="0000FF"/>
                </a:solidFill>
                <a:latin typeface="Courier New" pitchFamily="49" charset="0"/>
                <a:cs typeface="Courier New" pitchFamily="49" charset="0"/>
              </a:rPr>
              <a:t>   if</a:t>
            </a:r>
            <a:r>
              <a:rPr lang="en-US" sz="1600" b="1" dirty="0">
                <a:latin typeface="Courier New" pitchFamily="49" charset="0"/>
                <a:cs typeface="Courier New" pitchFamily="49" charset="0"/>
              </a:rPr>
              <a:t> (x == y</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y*y;</a:t>
            </a:r>
          </a:p>
          <a:p>
            <a:pPr>
              <a:tabLst>
                <a:tab pos="363538" algn="l"/>
                <a:tab pos="714375" algn="l"/>
                <a:tab pos="1077913" algn="l"/>
              </a:tabLst>
              <a:defRPr/>
            </a:pPr>
            <a:r>
              <a:rPr lang="en-US" sz="1600" b="1" dirty="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a:t>
            </a:r>
          </a:p>
          <a:p>
            <a:pPr>
              <a:tabLst>
                <a:tab pos="363538" algn="l"/>
                <a:tab pos="714375" algn="l"/>
                <a:tab pos="1077913" algn="l"/>
              </a:tabLst>
              <a:defRPr/>
            </a:pPr>
            <a:r>
              <a:rPr lang="en-US" sz="1600" b="1" dirty="0">
                <a:solidFill>
                  <a:srgbClr val="0000FF"/>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     return</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y*y + sumSq2(x, y-</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363538" algn="l"/>
                <a:tab pos="714375" algn="l"/>
                <a:tab pos="1077913" algn="l"/>
              </a:tabLst>
              <a:defRPr/>
            </a:pPr>
            <a:r>
              <a:rPr lang="en-US" sz="1600" b="1" dirty="0">
                <a:latin typeface="Courier New" pitchFamily="49" charset="0"/>
                <a:cs typeface="Courier New" pitchFamily="49" charset="0"/>
              </a:rPr>
              <a:t>}</a:t>
            </a:r>
          </a:p>
        </p:txBody>
      </p:sp>
      <p:grpSp>
        <p:nvGrpSpPr>
          <p:cNvPr id="38" name="Group 33"/>
          <p:cNvGrpSpPr>
            <a:grpSpLocks/>
          </p:cNvGrpSpPr>
          <p:nvPr/>
        </p:nvGrpSpPr>
        <p:grpSpPr bwMode="auto">
          <a:xfrm>
            <a:off x="5617553" y="1401711"/>
            <a:ext cx="2362200" cy="4792663"/>
            <a:chOff x="3264" y="1104"/>
            <a:chExt cx="1488" cy="3019"/>
          </a:xfrm>
        </p:grpSpPr>
        <p:sp>
          <p:nvSpPr>
            <p:cNvPr id="39" name="Text Box 34"/>
            <p:cNvSpPr txBox="1">
              <a:spLocks noChangeArrowheads="1"/>
            </p:cNvSpPr>
            <p:nvPr/>
          </p:nvSpPr>
          <p:spPr bwMode="auto">
            <a:xfrm>
              <a:off x="3456" y="1344"/>
              <a:ext cx="1105"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solidFill>
                    <a:srgbClr val="C00000"/>
                  </a:solidFill>
                </a:rPr>
                <a:t>sumSq2(5,10</a:t>
              </a:r>
              <a:r>
                <a:rPr lang="en-US" b="1" dirty="0">
                  <a:solidFill>
                    <a:srgbClr val="C00000"/>
                  </a:solidFill>
                </a:rPr>
                <a:t>)</a:t>
              </a:r>
            </a:p>
          </p:txBody>
        </p:sp>
        <p:sp>
          <p:nvSpPr>
            <p:cNvPr id="40" name="Text Box 35"/>
            <p:cNvSpPr txBox="1">
              <a:spLocks noChangeArrowheads="1"/>
            </p:cNvSpPr>
            <p:nvPr/>
          </p:nvSpPr>
          <p:spPr bwMode="auto">
            <a:xfrm>
              <a:off x="3456"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sumSq2(5,9</a:t>
              </a:r>
              <a:r>
                <a:rPr lang="en-US" b="1" dirty="0"/>
                <a:t>)</a:t>
              </a:r>
            </a:p>
          </p:txBody>
        </p:sp>
        <p:sp>
          <p:nvSpPr>
            <p:cNvPr id="41" name="Line 36"/>
            <p:cNvSpPr>
              <a:spLocks noChangeShapeType="1"/>
            </p:cNvSpPr>
            <p:nvPr/>
          </p:nvSpPr>
          <p:spPr bwMode="auto">
            <a:xfrm>
              <a:off x="3888" y="1584"/>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2" name="Text Box 37"/>
            <p:cNvSpPr txBox="1">
              <a:spLocks noChangeArrowheads="1"/>
            </p:cNvSpPr>
            <p:nvPr/>
          </p:nvSpPr>
          <p:spPr bwMode="auto">
            <a:xfrm>
              <a:off x="3456" y="2208"/>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sumSq2(5,8</a:t>
              </a:r>
              <a:r>
                <a:rPr lang="en-US" b="1" dirty="0"/>
                <a:t>)</a:t>
              </a:r>
            </a:p>
          </p:txBody>
        </p:sp>
        <p:sp>
          <p:nvSpPr>
            <p:cNvPr id="43" name="Line 38"/>
            <p:cNvSpPr>
              <a:spLocks noChangeShapeType="1"/>
            </p:cNvSpPr>
            <p:nvPr/>
          </p:nvSpPr>
          <p:spPr bwMode="auto">
            <a:xfrm>
              <a:off x="3888" y="201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4" name="Text Box 39"/>
            <p:cNvSpPr txBox="1">
              <a:spLocks noChangeArrowheads="1"/>
            </p:cNvSpPr>
            <p:nvPr/>
          </p:nvSpPr>
          <p:spPr bwMode="auto">
            <a:xfrm>
              <a:off x="3456" y="2640"/>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sumSq2(5,7</a:t>
              </a:r>
              <a:r>
                <a:rPr lang="en-US" b="1" dirty="0"/>
                <a:t>)</a:t>
              </a:r>
            </a:p>
          </p:txBody>
        </p:sp>
        <p:sp>
          <p:nvSpPr>
            <p:cNvPr id="45" name="Line 40"/>
            <p:cNvSpPr>
              <a:spLocks noChangeShapeType="1"/>
            </p:cNvSpPr>
            <p:nvPr/>
          </p:nvSpPr>
          <p:spPr bwMode="auto">
            <a:xfrm>
              <a:off x="3888" y="2448"/>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6" name="Text Box 41"/>
            <p:cNvSpPr txBox="1">
              <a:spLocks noChangeArrowheads="1"/>
            </p:cNvSpPr>
            <p:nvPr/>
          </p:nvSpPr>
          <p:spPr bwMode="auto">
            <a:xfrm>
              <a:off x="3456" y="3072"/>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sumSq2(5,6</a:t>
              </a:r>
              <a:r>
                <a:rPr lang="en-US" b="1" dirty="0"/>
                <a:t>)</a:t>
              </a:r>
            </a:p>
          </p:txBody>
        </p:sp>
        <p:sp>
          <p:nvSpPr>
            <p:cNvPr id="47" name="Line 42"/>
            <p:cNvSpPr>
              <a:spLocks noChangeShapeType="1"/>
            </p:cNvSpPr>
            <p:nvPr/>
          </p:nvSpPr>
          <p:spPr bwMode="auto">
            <a:xfrm>
              <a:off x="3888" y="2880"/>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8" name="Text Box 43"/>
            <p:cNvSpPr txBox="1">
              <a:spLocks noChangeArrowheads="1"/>
            </p:cNvSpPr>
            <p:nvPr/>
          </p:nvSpPr>
          <p:spPr bwMode="auto">
            <a:xfrm>
              <a:off x="3456" y="3504"/>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sumSq2(5,5</a:t>
              </a:r>
              <a:r>
                <a:rPr lang="en-US" b="1" dirty="0"/>
                <a:t>)</a:t>
              </a:r>
            </a:p>
          </p:txBody>
        </p:sp>
        <p:sp>
          <p:nvSpPr>
            <p:cNvPr id="49" name="Line 44"/>
            <p:cNvSpPr>
              <a:spLocks noChangeShapeType="1"/>
            </p:cNvSpPr>
            <p:nvPr/>
          </p:nvSpPr>
          <p:spPr bwMode="auto">
            <a:xfrm>
              <a:off x="3888" y="3312"/>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0" name="Text Box 45"/>
            <p:cNvSpPr txBox="1">
              <a:spLocks noChangeArrowheads="1"/>
            </p:cNvSpPr>
            <p:nvPr/>
          </p:nvSpPr>
          <p:spPr bwMode="auto">
            <a:xfrm>
              <a:off x="3744" y="3915"/>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1" name="Line 46"/>
            <p:cNvSpPr>
              <a:spLocks noChangeShapeType="1"/>
            </p:cNvSpPr>
            <p:nvPr/>
          </p:nvSpPr>
          <p:spPr bwMode="auto">
            <a:xfrm>
              <a:off x="3888" y="369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2" name="Text Box 47"/>
            <p:cNvSpPr txBox="1">
              <a:spLocks noChangeArrowheads="1"/>
            </p:cNvSpPr>
            <p:nvPr/>
          </p:nvSpPr>
          <p:spPr bwMode="auto">
            <a:xfrm>
              <a:off x="3984" y="331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3" name="Text Box 48"/>
            <p:cNvSpPr txBox="1">
              <a:spLocks noChangeArrowheads="1"/>
            </p:cNvSpPr>
            <p:nvPr/>
          </p:nvSpPr>
          <p:spPr bwMode="auto">
            <a:xfrm>
              <a:off x="3504" y="3312"/>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4" name="Text Box 49"/>
            <p:cNvSpPr txBox="1">
              <a:spLocks noChangeArrowheads="1"/>
            </p:cNvSpPr>
            <p:nvPr/>
          </p:nvSpPr>
          <p:spPr bwMode="auto">
            <a:xfrm>
              <a:off x="3264" y="3312"/>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55" name="Text Box 50"/>
            <p:cNvSpPr txBox="1">
              <a:spLocks noChangeArrowheads="1"/>
            </p:cNvSpPr>
            <p:nvPr/>
          </p:nvSpPr>
          <p:spPr bwMode="auto">
            <a:xfrm>
              <a:off x="398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56" name="Text Box 51"/>
            <p:cNvSpPr txBox="1">
              <a:spLocks noChangeArrowheads="1"/>
            </p:cNvSpPr>
            <p:nvPr/>
          </p:nvSpPr>
          <p:spPr bwMode="auto">
            <a:xfrm>
              <a:off x="3504" y="2880"/>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7" name="Text Box 52"/>
            <p:cNvSpPr txBox="1">
              <a:spLocks noChangeArrowheads="1"/>
            </p:cNvSpPr>
            <p:nvPr/>
          </p:nvSpPr>
          <p:spPr bwMode="auto">
            <a:xfrm>
              <a:off x="3264" y="2880"/>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58" name="Text Box 53"/>
            <p:cNvSpPr txBox="1">
              <a:spLocks noChangeArrowheads="1"/>
            </p:cNvSpPr>
            <p:nvPr/>
          </p:nvSpPr>
          <p:spPr bwMode="auto">
            <a:xfrm>
              <a:off x="3984" y="244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59" name="Text Box 54"/>
            <p:cNvSpPr txBox="1">
              <a:spLocks noChangeArrowheads="1"/>
            </p:cNvSpPr>
            <p:nvPr/>
          </p:nvSpPr>
          <p:spPr bwMode="auto">
            <a:xfrm>
              <a:off x="3504" y="2448"/>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0" name="Text Box 55"/>
            <p:cNvSpPr txBox="1">
              <a:spLocks noChangeArrowheads="1"/>
            </p:cNvSpPr>
            <p:nvPr/>
          </p:nvSpPr>
          <p:spPr bwMode="auto">
            <a:xfrm>
              <a:off x="3264" y="2448"/>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61" name="Text Box 56"/>
            <p:cNvSpPr txBox="1">
              <a:spLocks noChangeArrowheads="1"/>
            </p:cNvSpPr>
            <p:nvPr/>
          </p:nvSpPr>
          <p:spPr bwMode="auto">
            <a:xfrm>
              <a:off x="3984" y="201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dirty="0"/>
                <a:t>174</a:t>
              </a:r>
            </a:p>
          </p:txBody>
        </p:sp>
        <p:sp>
          <p:nvSpPr>
            <p:cNvPr id="62" name="Text Box 57"/>
            <p:cNvSpPr txBox="1">
              <a:spLocks noChangeArrowheads="1"/>
            </p:cNvSpPr>
            <p:nvPr/>
          </p:nvSpPr>
          <p:spPr bwMode="auto">
            <a:xfrm>
              <a:off x="3504" y="2016"/>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3" name="Text Box 58"/>
            <p:cNvSpPr txBox="1">
              <a:spLocks noChangeArrowheads="1"/>
            </p:cNvSpPr>
            <p:nvPr/>
          </p:nvSpPr>
          <p:spPr bwMode="auto">
            <a:xfrm>
              <a:off x="3264" y="2016"/>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64" name="Text Box 59"/>
            <p:cNvSpPr txBox="1">
              <a:spLocks noChangeArrowheads="1"/>
            </p:cNvSpPr>
            <p:nvPr/>
          </p:nvSpPr>
          <p:spPr bwMode="auto">
            <a:xfrm>
              <a:off x="3984"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dirty="0"/>
                <a:t>255</a:t>
              </a:r>
            </a:p>
          </p:txBody>
        </p:sp>
        <p:sp>
          <p:nvSpPr>
            <p:cNvPr id="65" name="Text Box 60"/>
            <p:cNvSpPr txBox="1">
              <a:spLocks noChangeArrowheads="1"/>
            </p:cNvSpPr>
            <p:nvPr/>
          </p:nvSpPr>
          <p:spPr bwMode="auto">
            <a:xfrm>
              <a:off x="3504" y="1584"/>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6" name="Text Box 61"/>
            <p:cNvSpPr txBox="1">
              <a:spLocks noChangeArrowheads="1"/>
            </p:cNvSpPr>
            <p:nvPr/>
          </p:nvSpPr>
          <p:spPr bwMode="auto">
            <a:xfrm>
              <a:off x="3264" y="1584"/>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67" name="Text Box 62"/>
            <p:cNvSpPr txBox="1">
              <a:spLocks noChangeArrowheads="1"/>
            </p:cNvSpPr>
            <p:nvPr/>
          </p:nvSpPr>
          <p:spPr bwMode="auto">
            <a:xfrm>
              <a:off x="3648" y="110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sp>
        <p:nvSpPr>
          <p:cNvPr id="68" name="Content Placeholder 3"/>
          <p:cNvSpPr txBox="1">
            <a:spLocks/>
          </p:cNvSpPr>
          <p:nvPr/>
        </p:nvSpPr>
        <p:spPr bwMode="auto">
          <a:xfrm>
            <a:off x="457200" y="1371600"/>
            <a:ext cx="8229600" cy="558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lvl="0">
              <a:spcBef>
                <a:spcPts val="1200"/>
              </a:spcBef>
              <a:defRPr/>
            </a:pPr>
            <a:r>
              <a:rPr lang="en-US" dirty="0">
                <a:solidFill>
                  <a:schemeClr val="tx1"/>
                </a:solidFill>
              </a:rPr>
              <a:t>Version 2: </a:t>
            </a:r>
            <a:r>
              <a:rPr lang="en-US" dirty="0"/>
              <a:t>‘going </a:t>
            </a:r>
            <a:r>
              <a:rPr lang="en-US" dirty="0" smtClean="0"/>
              <a:t>down’</a:t>
            </a:r>
            <a:endParaRPr lang="en-US" dirty="0"/>
          </a:p>
        </p:txBody>
      </p:sp>
    </p:spTree>
    <p:extLst>
      <p:ext uri="{BB962C8B-B14F-4D97-AF65-F5344CB8AC3E}">
        <p14:creationId xmlns:p14="http://schemas.microsoft.com/office/powerpoint/2010/main" val="378627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a:t>
            </a:r>
            <a:r>
              <a:rPr lang="en-US" dirty="0"/>
              <a:t>: Sum of Squares </a:t>
            </a:r>
            <a:r>
              <a:rPr lang="en-US" dirty="0" smtClean="0"/>
              <a:t>(4/5)</a:t>
            </a:r>
            <a:endParaRPr lang="en-SG" dirty="0"/>
          </a:p>
        </p:txBody>
      </p:sp>
      <p:sp>
        <p:nvSpPr>
          <p:cNvPr id="8" name="TextBox 7"/>
          <p:cNvSpPr txBox="1"/>
          <p:nvPr/>
        </p:nvSpPr>
        <p:spPr>
          <a:xfrm>
            <a:off x="1094282" y="1947004"/>
            <a:ext cx="6975829" cy="3416320"/>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sumSq3(</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x, </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y)</a:t>
            </a:r>
          </a:p>
          <a:p>
            <a:pPr>
              <a:tabLst>
                <a:tab pos="363538" algn="l"/>
                <a:tab pos="714375" algn="l"/>
                <a:tab pos="1077913" algn="l"/>
              </a:tabLst>
              <a:defRPr/>
            </a:pPr>
            <a:r>
              <a:rPr lang="en-US" b="1" dirty="0" smtClean="0">
                <a:latin typeface="Courier New" pitchFamily="49" charset="0"/>
                <a:cs typeface="Courier New" pitchFamily="49" charset="0"/>
              </a:rPr>
              <a:t>{</a:t>
            </a:r>
          </a:p>
          <a:p>
            <a:pPr>
              <a:tabLst>
                <a:tab pos="363538" algn="l"/>
                <a:tab pos="714375" algn="l"/>
                <a:tab pos="1077913" algn="l"/>
              </a:tabLst>
              <a:defRPr/>
            </a:pP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mid; </a:t>
            </a:r>
            <a:r>
              <a:rPr lang="en-US" b="1" dirty="0">
                <a:solidFill>
                  <a:srgbClr val="800000"/>
                </a:solidFill>
                <a:latin typeface="Courier New" pitchFamily="49" charset="0"/>
                <a:cs typeface="Courier New" pitchFamily="49" charset="0"/>
              </a:rPr>
              <a:t>// middle value</a:t>
            </a:r>
          </a:p>
          <a:p>
            <a:pPr>
              <a:tabLst>
                <a:tab pos="363538" algn="l"/>
                <a:tab pos="714375" algn="l"/>
                <a:tab pos="1077913" algn="l"/>
              </a:tabLst>
              <a:defRPr/>
            </a:pP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if</a:t>
            </a:r>
            <a:r>
              <a:rPr lang="en-US" b="1" dirty="0" smtClean="0">
                <a:latin typeface="Courier New" pitchFamily="49" charset="0"/>
                <a:cs typeface="Courier New" pitchFamily="49" charset="0"/>
              </a:rPr>
              <a:t> (x == y) </a:t>
            </a:r>
            <a:r>
              <a:rPr lang="en-US" b="1" dirty="0" smtClean="0">
                <a:solidFill>
                  <a:srgbClr val="800000"/>
                </a:solidFill>
                <a:latin typeface="Courier New" pitchFamily="49" charset="0"/>
                <a:cs typeface="Courier New" pitchFamily="49" charset="0"/>
              </a:rPr>
              <a:t>// base case</a:t>
            </a:r>
            <a:endParaRPr lang="en-US" b="1" dirty="0" smtClean="0">
              <a:latin typeface="Courier New" pitchFamily="49" charset="0"/>
              <a:cs typeface="Courier New" pitchFamily="49" charset="0"/>
            </a:endParaRP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      return</a:t>
            </a:r>
            <a:r>
              <a:rPr lang="en-US" b="1" dirty="0" smtClean="0">
                <a:latin typeface="Courier New" pitchFamily="49" charset="0"/>
                <a:cs typeface="Courier New" pitchFamily="49" charset="0"/>
              </a:rPr>
              <a:t> x*x;</a:t>
            </a: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   else</a:t>
            </a:r>
          </a:p>
          <a:p>
            <a:pPr>
              <a:tabLst>
                <a:tab pos="363538" algn="l"/>
                <a:tab pos="714375" algn="l"/>
                <a:tab pos="1077913" algn="l"/>
              </a:tabLst>
              <a:defRPr/>
            </a:pPr>
            <a:r>
              <a:rPr lang="en-US" b="1" dirty="0">
                <a:solidFill>
                  <a:srgbClr val="0000FF"/>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a:t>
            </a:r>
          </a:p>
          <a:p>
            <a:pPr>
              <a:tabLst>
                <a:tab pos="363538" algn="l"/>
                <a:tab pos="714375" algn="l"/>
                <a:tab pos="1077913" algn="l"/>
              </a:tabLst>
              <a:defRPr/>
            </a:pPr>
            <a:r>
              <a:rPr lang="en-US" b="1" dirty="0" smtClean="0">
                <a:solidFill>
                  <a:schemeClr val="tx1"/>
                </a:solidFill>
                <a:latin typeface="Courier New" pitchFamily="49" charset="0"/>
                <a:cs typeface="Courier New" pitchFamily="49" charset="0"/>
              </a:rPr>
              <a:t>      mid = (x + y)/</a:t>
            </a:r>
            <a:r>
              <a:rPr lang="en-US" b="1" dirty="0">
                <a:solidFill>
                  <a:srgbClr val="006600"/>
                </a:solidFill>
                <a:latin typeface="Courier New" pitchFamily="49" charset="0"/>
                <a:cs typeface="Courier New" pitchFamily="49" charset="0"/>
              </a:rPr>
              <a:t>2</a:t>
            </a:r>
            <a:r>
              <a:rPr lang="en-US" b="1" dirty="0" smtClean="0">
                <a:solidFill>
                  <a:schemeClr val="tx1"/>
                </a:solidFill>
                <a:latin typeface="Courier New" pitchFamily="49" charset="0"/>
                <a:cs typeface="Courier New" pitchFamily="49" charset="0"/>
              </a:rPr>
              <a:t>;</a:t>
            </a:r>
          </a:p>
          <a:p>
            <a:pPr>
              <a:tabLst>
                <a:tab pos="363538" algn="l"/>
                <a:tab pos="714375" algn="l"/>
                <a:tab pos="1077913" algn="l"/>
              </a:tabLst>
              <a:defRPr/>
            </a:pPr>
            <a:r>
              <a:rPr lang="en-US" b="1" dirty="0">
                <a:solidFill>
                  <a:srgbClr val="0000FF"/>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     return</a:t>
            </a:r>
            <a:r>
              <a:rPr lang="en-US" b="1" dirty="0" smtClean="0">
                <a:latin typeface="Courier New" pitchFamily="49" charset="0"/>
                <a:cs typeface="Courier New" pitchFamily="49" charset="0"/>
              </a:rPr>
              <a:t> sumSq3(x, mid) + sumSq3(mid+</a:t>
            </a:r>
            <a:r>
              <a:rPr lang="en-US" b="1" dirty="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 y);</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a:t>
            </a:r>
          </a:p>
        </p:txBody>
      </p:sp>
      <p:sp>
        <p:nvSpPr>
          <p:cNvPr id="9" name="Content Placeholder 3"/>
          <p:cNvSpPr txBox="1">
            <a:spLocks/>
          </p:cNvSpPr>
          <p:nvPr/>
        </p:nvSpPr>
        <p:spPr bwMode="auto">
          <a:xfrm>
            <a:off x="457200" y="1371600"/>
            <a:ext cx="8229600" cy="558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pPr>
            <a:r>
              <a:rPr lang="en-US" dirty="0">
                <a:solidFill>
                  <a:schemeClr val="tx1"/>
                </a:solidFill>
              </a:rPr>
              <a:t>Version 3: </a:t>
            </a:r>
            <a:r>
              <a:rPr lang="en-US" dirty="0"/>
              <a:t>‘combining two half-solutions’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Think</a:t>
            </a:r>
            <a:r>
              <a:rPr lang="en-US" dirty="0"/>
              <a:t>: Sum of Squares </a:t>
            </a:r>
            <a:r>
              <a:rPr lang="en-US" dirty="0" smtClean="0"/>
              <a:t>(5/5)</a:t>
            </a:r>
            <a:endParaRPr lang="en-SG" dirty="0"/>
          </a:p>
        </p:txBody>
      </p:sp>
      <p:grpSp>
        <p:nvGrpSpPr>
          <p:cNvPr id="2" name="Group 4"/>
          <p:cNvGrpSpPr>
            <a:grpSpLocks/>
          </p:cNvGrpSpPr>
          <p:nvPr/>
        </p:nvGrpSpPr>
        <p:grpSpPr bwMode="auto">
          <a:xfrm>
            <a:off x="263227" y="1869563"/>
            <a:ext cx="8347075" cy="4292600"/>
            <a:chOff x="110" y="1056"/>
            <a:chExt cx="5258" cy="2704"/>
          </a:xfrm>
        </p:grpSpPr>
        <p:sp>
          <p:nvSpPr>
            <p:cNvPr id="70" name="Text Box 5"/>
            <p:cNvSpPr txBox="1">
              <a:spLocks noChangeArrowheads="1"/>
            </p:cNvSpPr>
            <p:nvPr/>
          </p:nvSpPr>
          <p:spPr bwMode="auto">
            <a:xfrm>
              <a:off x="2256" y="1248"/>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sumSq3(5,10</a:t>
              </a:r>
              <a:r>
                <a:rPr lang="en-US" b="1" dirty="0"/>
                <a:t>)</a:t>
              </a:r>
            </a:p>
          </p:txBody>
        </p:sp>
        <p:sp>
          <p:nvSpPr>
            <p:cNvPr id="71" name="Text Box 6"/>
            <p:cNvSpPr txBox="1">
              <a:spLocks noChangeArrowheads="1"/>
            </p:cNvSpPr>
            <p:nvPr/>
          </p:nvSpPr>
          <p:spPr bwMode="auto">
            <a:xfrm>
              <a:off x="35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sumSq3(8,10</a:t>
              </a:r>
              <a:r>
                <a:rPr lang="en-US" b="1" dirty="0"/>
                <a:t>)</a:t>
              </a:r>
            </a:p>
          </p:txBody>
        </p:sp>
        <p:sp>
          <p:nvSpPr>
            <p:cNvPr id="72" name="Line 7"/>
            <p:cNvSpPr>
              <a:spLocks noChangeShapeType="1"/>
            </p:cNvSpPr>
            <p:nvPr/>
          </p:nvSpPr>
          <p:spPr bwMode="auto">
            <a:xfrm flipH="1">
              <a:off x="201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3" name="Text Box 8"/>
            <p:cNvSpPr txBox="1">
              <a:spLocks noChangeArrowheads="1"/>
            </p:cNvSpPr>
            <p:nvPr/>
          </p:nvSpPr>
          <p:spPr bwMode="auto">
            <a:xfrm>
              <a:off x="422" y="2400"/>
              <a:ext cx="922"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sumSq3(5,6</a:t>
              </a:r>
              <a:r>
                <a:rPr lang="en-US" b="1" dirty="0"/>
                <a:t>)</a:t>
              </a:r>
            </a:p>
          </p:txBody>
        </p:sp>
        <p:sp>
          <p:nvSpPr>
            <p:cNvPr id="74" name="Text Box 9"/>
            <p:cNvSpPr txBox="1">
              <a:spLocks noChangeArrowheads="1"/>
            </p:cNvSpPr>
            <p:nvPr/>
          </p:nvSpPr>
          <p:spPr bwMode="auto">
            <a:xfrm>
              <a:off x="48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75" name="Text Box 10"/>
            <p:cNvSpPr txBox="1">
              <a:spLocks noChangeArrowheads="1"/>
            </p:cNvSpPr>
            <p:nvPr/>
          </p:nvSpPr>
          <p:spPr bwMode="auto">
            <a:xfrm>
              <a:off x="38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76" name="Text Box 11"/>
            <p:cNvSpPr txBox="1">
              <a:spLocks noChangeArrowheads="1"/>
            </p:cNvSpPr>
            <p:nvPr/>
          </p:nvSpPr>
          <p:spPr bwMode="auto">
            <a:xfrm>
              <a:off x="2784" y="105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77" name="Text Box 12"/>
            <p:cNvSpPr txBox="1">
              <a:spLocks noChangeArrowheads="1"/>
            </p:cNvSpPr>
            <p:nvPr/>
          </p:nvSpPr>
          <p:spPr bwMode="auto">
            <a:xfrm>
              <a:off x="11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sumSq3(5,7</a:t>
              </a:r>
              <a:r>
                <a:rPr lang="en-US" b="1" dirty="0"/>
                <a:t>)</a:t>
              </a:r>
            </a:p>
          </p:txBody>
        </p:sp>
        <p:sp>
          <p:nvSpPr>
            <p:cNvPr id="78" name="Line 13"/>
            <p:cNvSpPr>
              <a:spLocks noChangeShapeType="1"/>
            </p:cNvSpPr>
            <p:nvPr/>
          </p:nvSpPr>
          <p:spPr bwMode="auto">
            <a:xfrm>
              <a:off x="297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9" name="Text Box 14"/>
            <p:cNvSpPr txBox="1">
              <a:spLocks noChangeArrowheads="1"/>
            </p:cNvSpPr>
            <p:nvPr/>
          </p:nvSpPr>
          <p:spPr bwMode="auto">
            <a:xfrm>
              <a:off x="1706" y="2400"/>
              <a:ext cx="934"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sumSq3(7,7</a:t>
              </a:r>
              <a:r>
                <a:rPr lang="en-US" b="1" dirty="0"/>
                <a:t>)</a:t>
              </a:r>
            </a:p>
          </p:txBody>
        </p:sp>
        <p:sp>
          <p:nvSpPr>
            <p:cNvPr id="80" name="Text Box 15"/>
            <p:cNvSpPr txBox="1">
              <a:spLocks noChangeArrowheads="1"/>
            </p:cNvSpPr>
            <p:nvPr/>
          </p:nvSpPr>
          <p:spPr bwMode="auto">
            <a:xfrm>
              <a:off x="2940" y="2400"/>
              <a:ext cx="948"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sumSq3(8,9</a:t>
              </a:r>
              <a:r>
                <a:rPr lang="en-US" b="1" dirty="0"/>
                <a:t>)</a:t>
              </a:r>
            </a:p>
          </p:txBody>
        </p:sp>
        <p:sp>
          <p:nvSpPr>
            <p:cNvPr id="81" name="Text Box 16"/>
            <p:cNvSpPr txBox="1">
              <a:spLocks noChangeArrowheads="1"/>
            </p:cNvSpPr>
            <p:nvPr/>
          </p:nvSpPr>
          <p:spPr bwMode="auto">
            <a:xfrm>
              <a:off x="4272" y="2400"/>
              <a:ext cx="109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sumSq3(10,10</a:t>
              </a:r>
              <a:r>
                <a:rPr lang="en-US" b="1" dirty="0"/>
                <a:t>)</a:t>
              </a:r>
            </a:p>
          </p:txBody>
        </p:sp>
        <p:sp>
          <p:nvSpPr>
            <p:cNvPr id="82" name="Line 17"/>
            <p:cNvSpPr>
              <a:spLocks noChangeShapeType="1"/>
            </p:cNvSpPr>
            <p:nvPr/>
          </p:nvSpPr>
          <p:spPr bwMode="auto">
            <a:xfrm flipH="1">
              <a:off x="96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3" name="Line 18"/>
            <p:cNvSpPr>
              <a:spLocks noChangeShapeType="1"/>
            </p:cNvSpPr>
            <p:nvPr/>
          </p:nvSpPr>
          <p:spPr bwMode="auto">
            <a:xfrm>
              <a:off x="168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4" name="Line 19"/>
            <p:cNvSpPr>
              <a:spLocks noChangeShapeType="1"/>
            </p:cNvSpPr>
            <p:nvPr/>
          </p:nvSpPr>
          <p:spPr bwMode="auto">
            <a:xfrm flipH="1">
              <a:off x="340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5" name="Line 20"/>
            <p:cNvSpPr>
              <a:spLocks noChangeShapeType="1"/>
            </p:cNvSpPr>
            <p:nvPr/>
          </p:nvSpPr>
          <p:spPr bwMode="auto">
            <a:xfrm>
              <a:off x="412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6" name="Text Box 21"/>
            <p:cNvSpPr txBox="1">
              <a:spLocks noChangeArrowheads="1"/>
            </p:cNvSpPr>
            <p:nvPr/>
          </p:nvSpPr>
          <p:spPr bwMode="auto">
            <a:xfrm>
              <a:off x="110" y="3072"/>
              <a:ext cx="94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sumSq3(5,5</a:t>
              </a:r>
              <a:r>
                <a:rPr lang="en-US" b="1" dirty="0"/>
                <a:t>)</a:t>
              </a:r>
            </a:p>
          </p:txBody>
        </p:sp>
        <p:sp>
          <p:nvSpPr>
            <p:cNvPr id="87" name="Text Box 22"/>
            <p:cNvSpPr txBox="1">
              <a:spLocks noChangeArrowheads="1"/>
            </p:cNvSpPr>
            <p:nvPr/>
          </p:nvSpPr>
          <p:spPr bwMode="auto">
            <a:xfrm>
              <a:off x="1152" y="3072"/>
              <a:ext cx="957"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sumSq3(6,6</a:t>
              </a:r>
              <a:r>
                <a:rPr lang="en-US" b="1" dirty="0"/>
                <a:t>)</a:t>
              </a:r>
            </a:p>
          </p:txBody>
        </p:sp>
        <p:sp>
          <p:nvSpPr>
            <p:cNvPr id="88" name="Line 23"/>
            <p:cNvSpPr>
              <a:spLocks noChangeShapeType="1"/>
            </p:cNvSpPr>
            <p:nvPr/>
          </p:nvSpPr>
          <p:spPr bwMode="auto">
            <a:xfrm flipH="1">
              <a:off x="480"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89" name="Line 24"/>
            <p:cNvSpPr>
              <a:spLocks noChangeShapeType="1"/>
            </p:cNvSpPr>
            <p:nvPr/>
          </p:nvSpPr>
          <p:spPr bwMode="auto">
            <a:xfrm>
              <a:off x="100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0" name="Line 25"/>
            <p:cNvSpPr>
              <a:spLocks noChangeShapeType="1"/>
            </p:cNvSpPr>
            <p:nvPr/>
          </p:nvSpPr>
          <p:spPr bwMode="auto">
            <a:xfrm>
              <a:off x="2160"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1" name="Line 26"/>
            <p:cNvSpPr>
              <a:spLocks noChangeShapeType="1"/>
            </p:cNvSpPr>
            <p:nvPr/>
          </p:nvSpPr>
          <p:spPr bwMode="auto">
            <a:xfrm>
              <a:off x="62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2" name="Line 27"/>
            <p:cNvSpPr>
              <a:spLocks noChangeShapeType="1"/>
            </p:cNvSpPr>
            <p:nvPr/>
          </p:nvSpPr>
          <p:spPr bwMode="auto">
            <a:xfrm>
              <a:off x="158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3" name="Text Box 28"/>
            <p:cNvSpPr txBox="1">
              <a:spLocks noChangeArrowheads="1"/>
            </p:cNvSpPr>
            <p:nvPr/>
          </p:nvSpPr>
          <p:spPr bwMode="auto">
            <a:xfrm>
              <a:off x="144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4" name="Text Box 29"/>
            <p:cNvSpPr txBox="1">
              <a:spLocks noChangeArrowheads="1"/>
            </p:cNvSpPr>
            <p:nvPr/>
          </p:nvSpPr>
          <p:spPr bwMode="auto">
            <a:xfrm>
              <a:off x="14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95" name="Text Box 30"/>
            <p:cNvSpPr txBox="1">
              <a:spLocks noChangeArrowheads="1"/>
            </p:cNvSpPr>
            <p:nvPr/>
          </p:nvSpPr>
          <p:spPr bwMode="auto">
            <a:xfrm>
              <a:off x="1488"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6" name="Text Box 31"/>
            <p:cNvSpPr txBox="1">
              <a:spLocks noChangeArrowheads="1"/>
            </p:cNvSpPr>
            <p:nvPr/>
          </p:nvSpPr>
          <p:spPr bwMode="auto">
            <a:xfrm>
              <a:off x="62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97" name="Text Box 32"/>
            <p:cNvSpPr txBox="1">
              <a:spLocks noChangeArrowheads="1"/>
            </p:cNvSpPr>
            <p:nvPr/>
          </p:nvSpPr>
          <p:spPr bwMode="auto">
            <a:xfrm>
              <a:off x="201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98" name="Text Box 33"/>
            <p:cNvSpPr txBox="1">
              <a:spLocks noChangeArrowheads="1"/>
            </p:cNvSpPr>
            <p:nvPr/>
          </p:nvSpPr>
          <p:spPr bwMode="auto">
            <a:xfrm>
              <a:off x="230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99" name="Text Box 34"/>
            <p:cNvSpPr txBox="1">
              <a:spLocks noChangeArrowheads="1"/>
            </p:cNvSpPr>
            <p:nvPr/>
          </p:nvSpPr>
          <p:spPr bwMode="auto">
            <a:xfrm>
              <a:off x="14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100" name="Text Box 35"/>
            <p:cNvSpPr txBox="1">
              <a:spLocks noChangeArrowheads="1"/>
            </p:cNvSpPr>
            <p:nvPr/>
          </p:nvSpPr>
          <p:spPr bwMode="auto">
            <a:xfrm>
              <a:off x="292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1" name="Text Box 36"/>
            <p:cNvSpPr txBox="1">
              <a:spLocks noChangeArrowheads="1"/>
            </p:cNvSpPr>
            <p:nvPr/>
          </p:nvSpPr>
          <p:spPr bwMode="auto">
            <a:xfrm>
              <a:off x="2570" y="3072"/>
              <a:ext cx="934"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sumSq3(8,8</a:t>
              </a:r>
              <a:r>
                <a:rPr lang="en-US" b="1" dirty="0"/>
                <a:t>)</a:t>
              </a:r>
            </a:p>
          </p:txBody>
        </p:sp>
        <p:sp>
          <p:nvSpPr>
            <p:cNvPr id="102" name="Text Box 37"/>
            <p:cNvSpPr txBox="1">
              <a:spLocks noChangeArrowheads="1"/>
            </p:cNvSpPr>
            <p:nvPr/>
          </p:nvSpPr>
          <p:spPr bwMode="auto">
            <a:xfrm>
              <a:off x="3600" y="3072"/>
              <a:ext cx="953"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sumSq3(9,9</a:t>
              </a:r>
              <a:r>
                <a:rPr lang="en-US" b="1" dirty="0"/>
                <a:t>)</a:t>
              </a:r>
            </a:p>
          </p:txBody>
        </p:sp>
        <p:sp>
          <p:nvSpPr>
            <p:cNvPr id="103" name="Line 38"/>
            <p:cNvSpPr>
              <a:spLocks noChangeShapeType="1"/>
            </p:cNvSpPr>
            <p:nvPr/>
          </p:nvSpPr>
          <p:spPr bwMode="auto">
            <a:xfrm flipH="1">
              <a:off x="292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4" name="Line 39"/>
            <p:cNvSpPr>
              <a:spLocks noChangeShapeType="1"/>
            </p:cNvSpPr>
            <p:nvPr/>
          </p:nvSpPr>
          <p:spPr bwMode="auto">
            <a:xfrm>
              <a:off x="3456"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5" name="Line 40"/>
            <p:cNvSpPr>
              <a:spLocks noChangeShapeType="1"/>
            </p:cNvSpPr>
            <p:nvPr/>
          </p:nvSpPr>
          <p:spPr bwMode="auto">
            <a:xfrm>
              <a:off x="307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6" name="Line 41"/>
            <p:cNvSpPr>
              <a:spLocks noChangeShapeType="1"/>
            </p:cNvSpPr>
            <p:nvPr/>
          </p:nvSpPr>
          <p:spPr bwMode="auto">
            <a:xfrm>
              <a:off x="403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7" name="Text Box 42"/>
            <p:cNvSpPr txBox="1">
              <a:spLocks noChangeArrowheads="1"/>
            </p:cNvSpPr>
            <p:nvPr/>
          </p:nvSpPr>
          <p:spPr bwMode="auto">
            <a:xfrm>
              <a:off x="388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08" name="Text Box 43"/>
            <p:cNvSpPr txBox="1">
              <a:spLocks noChangeArrowheads="1"/>
            </p:cNvSpPr>
            <p:nvPr/>
          </p:nvSpPr>
          <p:spPr bwMode="auto">
            <a:xfrm>
              <a:off x="2592"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9" name="Text Box 44"/>
            <p:cNvSpPr txBox="1">
              <a:spLocks noChangeArrowheads="1"/>
            </p:cNvSpPr>
            <p:nvPr/>
          </p:nvSpPr>
          <p:spPr bwMode="auto">
            <a:xfrm>
              <a:off x="393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0" name="Text Box 45"/>
            <p:cNvSpPr txBox="1">
              <a:spLocks noChangeArrowheads="1"/>
            </p:cNvSpPr>
            <p:nvPr/>
          </p:nvSpPr>
          <p:spPr bwMode="auto">
            <a:xfrm>
              <a:off x="307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145</a:t>
              </a:r>
            </a:p>
          </p:txBody>
        </p:sp>
        <p:sp>
          <p:nvSpPr>
            <p:cNvPr id="111" name="Text Box 46"/>
            <p:cNvSpPr txBox="1">
              <a:spLocks noChangeArrowheads="1"/>
            </p:cNvSpPr>
            <p:nvPr/>
          </p:nvSpPr>
          <p:spPr bwMode="auto">
            <a:xfrm>
              <a:off x="475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112" name="Line 47"/>
            <p:cNvSpPr>
              <a:spLocks noChangeShapeType="1"/>
            </p:cNvSpPr>
            <p:nvPr/>
          </p:nvSpPr>
          <p:spPr bwMode="auto">
            <a:xfrm>
              <a:off x="4848"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13" name="Text Box 48"/>
            <p:cNvSpPr txBox="1">
              <a:spLocks noChangeArrowheads="1"/>
            </p:cNvSpPr>
            <p:nvPr/>
          </p:nvSpPr>
          <p:spPr bwMode="auto">
            <a:xfrm>
              <a:off x="470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grpSp>
      <p:sp>
        <p:nvSpPr>
          <p:cNvPr id="53" name="TextBox 52"/>
          <p:cNvSpPr txBox="1"/>
          <p:nvPr/>
        </p:nvSpPr>
        <p:spPr>
          <a:xfrm>
            <a:off x="5958665" y="1156358"/>
            <a:ext cx="2972680" cy="1292662"/>
          </a:xfrm>
          <a:prstGeom prst="rect">
            <a:avLst/>
          </a:prstGeom>
          <a:solidFill>
            <a:srgbClr val="CCECFF"/>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174625" algn="l"/>
                <a:tab pos="358775" algn="l"/>
                <a:tab pos="536575" algn="l"/>
              </a:tabLst>
            </a:pPr>
            <a:r>
              <a:rPr lang="en-US" sz="1300" b="1" dirty="0" smtClean="0">
                <a:solidFill>
                  <a:srgbClr val="0000FF"/>
                </a:solidFill>
                <a:latin typeface="Courier New" pitchFamily="49" charset="0"/>
                <a:cs typeface="Courier New" pitchFamily="49" charset="0"/>
              </a:rPr>
              <a:t>int</a:t>
            </a:r>
            <a:r>
              <a:rPr lang="en-US" sz="1300" b="1" dirty="0" smtClean="0">
                <a:latin typeface="Courier New" pitchFamily="49" charset="0"/>
                <a:cs typeface="Courier New" pitchFamily="49" charset="0"/>
              </a:rPr>
              <a:t> </a:t>
            </a:r>
            <a:r>
              <a:rPr lang="en-US" sz="1300" b="1" dirty="0">
                <a:latin typeface="Courier New" pitchFamily="49" charset="0"/>
                <a:cs typeface="Courier New" pitchFamily="49" charset="0"/>
              </a:rPr>
              <a:t>sumSq3(</a:t>
            </a:r>
            <a:r>
              <a:rPr lang="en-US" sz="1300" b="1" dirty="0">
                <a:solidFill>
                  <a:srgbClr val="0000FF"/>
                </a:solidFill>
                <a:latin typeface="Courier New" pitchFamily="49" charset="0"/>
                <a:cs typeface="Courier New" pitchFamily="49" charset="0"/>
              </a:rPr>
              <a:t>int</a:t>
            </a:r>
            <a:r>
              <a:rPr lang="en-US" sz="1300" b="1" dirty="0">
                <a:latin typeface="Courier New" pitchFamily="49" charset="0"/>
                <a:cs typeface="Courier New" pitchFamily="49" charset="0"/>
              </a:rPr>
              <a:t> x, </a:t>
            </a:r>
            <a:r>
              <a:rPr lang="en-US" sz="1300" b="1" dirty="0">
                <a:solidFill>
                  <a:srgbClr val="0000FF"/>
                </a:solidFill>
                <a:latin typeface="Courier New" pitchFamily="49" charset="0"/>
                <a:cs typeface="Courier New" pitchFamily="49" charset="0"/>
              </a:rPr>
              <a:t>int</a:t>
            </a:r>
            <a:r>
              <a:rPr lang="en-US" sz="1300" b="1" dirty="0">
                <a:latin typeface="Courier New" pitchFamily="49" charset="0"/>
                <a:cs typeface="Courier New" pitchFamily="49" charset="0"/>
              </a:rPr>
              <a:t> y</a:t>
            </a:r>
            <a:r>
              <a:rPr lang="en-US" sz="1300" b="1" dirty="0" smtClean="0">
                <a:latin typeface="Courier New" pitchFamily="49" charset="0"/>
                <a:cs typeface="Courier New" pitchFamily="49" charset="0"/>
              </a:rPr>
              <a:t>)</a:t>
            </a:r>
          </a:p>
          <a:p>
            <a:pPr>
              <a:tabLst>
                <a:tab pos="174625" algn="l"/>
                <a:tab pos="358775" algn="l"/>
                <a:tab pos="536575" algn="l"/>
              </a:tabLst>
            </a:pPr>
            <a:r>
              <a:rPr lang="en-US" sz="1300" b="1" dirty="0" smtClean="0">
                <a:latin typeface="Courier New" pitchFamily="49" charset="0"/>
                <a:cs typeface="Courier New" pitchFamily="49" charset="0"/>
              </a:rPr>
              <a:t>{</a:t>
            </a:r>
          </a:p>
          <a:p>
            <a:pPr>
              <a:tabLst>
                <a:tab pos="363538" algn="l"/>
                <a:tab pos="714375" algn="l"/>
                <a:tab pos="1077913" algn="l"/>
              </a:tabLst>
              <a:defRPr/>
            </a:pPr>
            <a:r>
              <a:rPr lang="en-US" sz="1300" b="1" dirty="0" smtClean="0">
                <a:solidFill>
                  <a:srgbClr val="0000FF"/>
                </a:solidFill>
                <a:latin typeface="Courier New" pitchFamily="49" charset="0"/>
                <a:cs typeface="Courier New" pitchFamily="49" charset="0"/>
              </a:rPr>
              <a:t>   </a:t>
            </a:r>
            <a:r>
              <a:rPr lang="en-US" sz="1300" b="1" dirty="0" smtClean="0">
                <a:solidFill>
                  <a:schemeClr val="tx1"/>
                </a:solidFill>
                <a:latin typeface="Courier New" pitchFamily="49" charset="0"/>
                <a:cs typeface="Courier New" pitchFamily="49" charset="0"/>
              </a:rPr>
              <a:t>...</a:t>
            </a:r>
          </a:p>
          <a:p>
            <a:pPr>
              <a:tabLst>
                <a:tab pos="363538" algn="l"/>
                <a:tab pos="714375" algn="l"/>
                <a:tab pos="1077913" algn="l"/>
              </a:tabLst>
              <a:defRPr/>
            </a:pPr>
            <a:r>
              <a:rPr lang="en-US" sz="1300" b="1" dirty="0" smtClean="0">
                <a:solidFill>
                  <a:srgbClr val="0000FF"/>
                </a:solidFill>
                <a:latin typeface="Courier New" pitchFamily="49" charset="0"/>
                <a:cs typeface="Courier New" pitchFamily="49" charset="0"/>
              </a:rPr>
              <a:t>   return</a:t>
            </a:r>
            <a:r>
              <a:rPr lang="en-US" sz="1300" b="1" dirty="0" smtClean="0">
                <a:latin typeface="Courier New" pitchFamily="49" charset="0"/>
                <a:cs typeface="Courier New" pitchFamily="49" charset="0"/>
              </a:rPr>
              <a:t> sumSq3(x, mid) +</a:t>
            </a:r>
          </a:p>
          <a:p>
            <a:pPr>
              <a:tabLst>
                <a:tab pos="363538" algn="l"/>
                <a:tab pos="714375" algn="l"/>
                <a:tab pos="1077913" algn="l"/>
              </a:tabLst>
              <a:defRPr/>
            </a:pPr>
            <a:r>
              <a:rPr lang="en-US" sz="1300" b="1" dirty="0">
                <a:latin typeface="Courier New" pitchFamily="49" charset="0"/>
                <a:cs typeface="Courier New" pitchFamily="49" charset="0"/>
              </a:rPr>
              <a:t> </a:t>
            </a:r>
            <a:r>
              <a:rPr lang="en-US" sz="1300" b="1" dirty="0" smtClean="0">
                <a:latin typeface="Courier New" pitchFamily="49" charset="0"/>
                <a:cs typeface="Courier New" pitchFamily="49" charset="0"/>
              </a:rPr>
              <a:t>         sumSq3(mid+</a:t>
            </a:r>
            <a:r>
              <a:rPr lang="en-US" sz="1300" b="1" dirty="0">
                <a:solidFill>
                  <a:srgbClr val="006600"/>
                </a:solidFill>
                <a:latin typeface="Courier New" pitchFamily="49" charset="0"/>
                <a:cs typeface="Courier New" pitchFamily="49" charset="0"/>
              </a:rPr>
              <a:t>1</a:t>
            </a:r>
            <a:r>
              <a:rPr lang="en-US" sz="1300" b="1" dirty="0">
                <a:latin typeface="Courier New" pitchFamily="49" charset="0"/>
                <a:cs typeface="Courier New" pitchFamily="49" charset="0"/>
              </a:rPr>
              <a:t>, y</a:t>
            </a:r>
            <a:r>
              <a:rPr lang="en-US" sz="1300" b="1" dirty="0" smtClean="0">
                <a:latin typeface="Courier New" pitchFamily="49" charset="0"/>
                <a:cs typeface="Courier New" pitchFamily="49" charset="0"/>
              </a:rPr>
              <a:t>);</a:t>
            </a:r>
          </a:p>
          <a:p>
            <a:pPr>
              <a:tabLst>
                <a:tab pos="174625" algn="l"/>
                <a:tab pos="358775" algn="l"/>
                <a:tab pos="536575" algn="l"/>
              </a:tabLst>
            </a:pPr>
            <a:r>
              <a:rPr lang="en-US" sz="1300" b="1" dirty="0" smtClean="0">
                <a:latin typeface="Courier New" pitchFamily="49" charset="0"/>
                <a:cs typeface="Courier New" pitchFamily="49" charset="0"/>
              </a:rPr>
              <a:t>}</a:t>
            </a:r>
          </a:p>
        </p:txBody>
      </p:sp>
      <p:sp>
        <p:nvSpPr>
          <p:cNvPr id="54" name="Content Placeholder 3"/>
          <p:cNvSpPr txBox="1">
            <a:spLocks/>
          </p:cNvSpPr>
          <p:nvPr/>
        </p:nvSpPr>
        <p:spPr bwMode="auto">
          <a:xfrm>
            <a:off x="457200" y="1371600"/>
            <a:ext cx="8229600" cy="558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lvl="0"/>
            <a:r>
              <a:rPr lang="en-US" dirty="0">
                <a:solidFill>
                  <a:schemeClr val="tx1"/>
                </a:solidFill>
              </a:rPr>
              <a:t>Version 3 </a:t>
            </a:r>
            <a:r>
              <a:rPr lang="en-US" dirty="0"/>
              <a:t>trace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8229600" cy="4228850"/>
          </a:xfrm>
        </p:spPr>
        <p:txBody>
          <a:bodyPr>
            <a:spAutoFit/>
          </a:bodyPr>
          <a:lstStyle/>
          <a:p>
            <a:r>
              <a:rPr lang="en-SG" dirty="0">
                <a:solidFill>
                  <a:schemeClr val="tx1"/>
                </a:solidFill>
              </a:rPr>
              <a:t>The recurrence relation for Greatest Common Divisor (GCD) of two non-negative integers </a:t>
            </a:r>
            <a:r>
              <a:rPr lang="en-SG" i="1" dirty="0">
                <a:solidFill>
                  <a:schemeClr val="tx1"/>
                </a:solidFill>
              </a:rPr>
              <a:t>a</a:t>
            </a:r>
            <a:r>
              <a:rPr lang="en-SG" dirty="0">
                <a:solidFill>
                  <a:schemeClr val="tx1"/>
                </a:solidFill>
              </a:rPr>
              <a:t> and </a:t>
            </a:r>
            <a:r>
              <a:rPr lang="en-SG" i="1" dirty="0">
                <a:solidFill>
                  <a:schemeClr val="tx1"/>
                </a:solidFill>
              </a:rPr>
              <a:t>b</a:t>
            </a:r>
            <a:r>
              <a:rPr lang="en-SG" dirty="0">
                <a:solidFill>
                  <a:schemeClr val="tx1"/>
                </a:solidFill>
              </a:rPr>
              <a:t>, not both zero, is given below</a:t>
            </a:r>
            <a:r>
              <a:rPr lang="en-SG" dirty="0" smtClean="0">
                <a:solidFill>
                  <a:schemeClr val="tx1"/>
                </a:solidFill>
              </a:rPr>
              <a:t>:</a:t>
            </a:r>
          </a:p>
          <a:p>
            <a:endParaRPr lang="en-US" dirty="0">
              <a:solidFill>
                <a:schemeClr val="tx1"/>
              </a:solidFill>
            </a:endParaRPr>
          </a:p>
          <a:p>
            <a:endParaRPr lang="en-US" dirty="0" smtClean="0">
              <a:solidFill>
                <a:schemeClr val="tx1"/>
              </a:solidFill>
            </a:endParaRPr>
          </a:p>
          <a:p>
            <a:r>
              <a:rPr lang="en-SG" dirty="0">
                <a:solidFill>
                  <a:schemeClr val="tx1"/>
                </a:solidFill>
              </a:rPr>
              <a:t>Write a recursive function </a:t>
            </a:r>
            <a:r>
              <a:rPr lang="en-SG" dirty="0" err="1">
                <a:latin typeface="Calibri" pitchFamily="34" charset="0"/>
                <a:cs typeface="Calibri" pitchFamily="34" charset="0"/>
              </a:rPr>
              <a:t>int</a:t>
            </a:r>
            <a:r>
              <a:rPr lang="en-SG" dirty="0">
                <a:latin typeface="Calibri" pitchFamily="34" charset="0"/>
                <a:cs typeface="Calibri" pitchFamily="34" charset="0"/>
              </a:rPr>
              <a:t> </a:t>
            </a:r>
            <a:r>
              <a:rPr lang="en-SG" dirty="0" err="1">
                <a:latin typeface="Calibri" pitchFamily="34" charset="0"/>
                <a:cs typeface="Calibri" pitchFamily="34" charset="0"/>
              </a:rPr>
              <a:t>gcd</a:t>
            </a:r>
            <a:r>
              <a:rPr lang="en-SG" dirty="0">
                <a:latin typeface="Calibri" pitchFamily="34" charset="0"/>
                <a:cs typeface="Calibri" pitchFamily="34" charset="0"/>
              </a:rPr>
              <a:t>(</a:t>
            </a:r>
            <a:r>
              <a:rPr lang="en-SG" dirty="0" err="1">
                <a:latin typeface="Calibri" pitchFamily="34" charset="0"/>
                <a:cs typeface="Calibri" pitchFamily="34" charset="0"/>
              </a:rPr>
              <a:t>int</a:t>
            </a:r>
            <a:r>
              <a:rPr lang="en-SG" dirty="0">
                <a:latin typeface="Calibri" pitchFamily="34" charset="0"/>
                <a:cs typeface="Calibri" pitchFamily="34" charset="0"/>
              </a:rPr>
              <a:t> a, </a:t>
            </a:r>
            <a:r>
              <a:rPr lang="en-SG" dirty="0" err="1">
                <a:latin typeface="Calibri" pitchFamily="34" charset="0"/>
                <a:cs typeface="Calibri" pitchFamily="34" charset="0"/>
              </a:rPr>
              <a:t>int</a:t>
            </a:r>
            <a:r>
              <a:rPr lang="en-SG" dirty="0">
                <a:latin typeface="Calibri" pitchFamily="34" charset="0"/>
                <a:cs typeface="Calibri" pitchFamily="34" charset="0"/>
              </a:rPr>
              <a:t> b)</a:t>
            </a:r>
            <a:r>
              <a:rPr lang="en-SG" dirty="0">
                <a:solidFill>
                  <a:schemeClr val="tx1"/>
                </a:solidFill>
              </a:rPr>
              <a:t> to compute the GCD of </a:t>
            </a:r>
            <a:r>
              <a:rPr lang="en-SG" i="1" dirty="0">
                <a:solidFill>
                  <a:schemeClr val="tx1"/>
                </a:solidFill>
              </a:rPr>
              <a:t>a</a:t>
            </a:r>
            <a:r>
              <a:rPr lang="en-SG" dirty="0">
                <a:solidFill>
                  <a:schemeClr val="tx1"/>
                </a:solidFill>
              </a:rPr>
              <a:t> and </a:t>
            </a:r>
            <a:r>
              <a:rPr lang="en-SG" i="1" dirty="0">
                <a:solidFill>
                  <a:schemeClr val="tx1"/>
                </a:solidFill>
              </a:rPr>
              <a:t>b</a:t>
            </a:r>
            <a:r>
              <a:rPr lang="en-SG" dirty="0" smtClean="0">
                <a:solidFill>
                  <a:schemeClr val="tx1"/>
                </a:solidFill>
              </a:rPr>
              <a:t>.</a:t>
            </a:r>
          </a:p>
          <a:p>
            <a:r>
              <a:rPr lang="en-SG" dirty="0">
                <a:solidFill>
                  <a:schemeClr val="tx1"/>
                </a:solidFill>
              </a:rPr>
              <a:t>Skeleton</a:t>
            </a:r>
            <a:r>
              <a:rPr lang="en-SG" dirty="0" smtClean="0">
                <a:solidFill>
                  <a:schemeClr val="tx1"/>
                </a:solidFill>
              </a:rPr>
              <a:t>:</a:t>
            </a:r>
          </a:p>
          <a:p>
            <a:endParaRPr lang="en-US" dirty="0">
              <a:solidFill>
                <a:schemeClr val="tx1"/>
              </a:solidFill>
            </a:endParaRPr>
          </a:p>
          <a:p>
            <a:r>
              <a:rPr lang="en-SG" dirty="0">
                <a:solidFill>
                  <a:schemeClr val="tx1"/>
                </a:solidFill>
              </a:rPr>
              <a:t>Sample runs:</a:t>
            </a:r>
          </a:p>
        </p:txBody>
      </p:sp>
      <p:sp>
        <p:nvSpPr>
          <p:cNvPr id="2" name="Title 1"/>
          <p:cNvSpPr>
            <a:spLocks noGrp="1"/>
          </p:cNvSpPr>
          <p:nvPr>
            <p:ph type="title"/>
          </p:nvPr>
        </p:nvSpPr>
        <p:spPr/>
        <p:txBody>
          <a:bodyPr/>
          <a:lstStyle/>
          <a:p>
            <a:r>
              <a:rPr lang="en-US" dirty="0" smtClean="0"/>
              <a:t>Exercises #</a:t>
            </a:r>
            <a:r>
              <a:rPr lang="en-US" dirty="0"/>
              <a:t>2</a:t>
            </a:r>
            <a:endParaRPr lang="en-SG"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13" name="TextBox 16"/>
          <p:cNvSpPr txBox="1"/>
          <p:nvPr/>
        </p:nvSpPr>
        <p:spPr>
          <a:xfrm>
            <a:off x="2536589" y="4283017"/>
            <a:ext cx="4257897"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solidFill>
                  <a:srgbClr val="000000"/>
                </a:solidFill>
                <a:latin typeface="Courier New" pitchFamily="49" charset="0"/>
              </a:rPr>
              <a:t>cp</a:t>
            </a: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~cs1010/lecture/</a:t>
            </a:r>
            <a:r>
              <a:rPr lang="en-GB" sz="1600" b="1" dirty="0" smtClean="0">
                <a:solidFill>
                  <a:srgbClr val="000000"/>
                </a:solidFill>
                <a:latin typeface="Courier New" pitchFamily="49" charset="0"/>
              </a:rPr>
              <a:t>Week11_gcd.c</a:t>
            </a: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a:t>
            </a:r>
          </a:p>
        </p:txBody>
      </p:sp>
      <p:sp>
        <p:nvSpPr>
          <p:cNvPr id="14" name="TextBox 13"/>
          <p:cNvSpPr txBox="1"/>
          <p:nvPr/>
        </p:nvSpPr>
        <p:spPr>
          <a:xfrm>
            <a:off x="2966460" y="4942858"/>
            <a:ext cx="2929270" cy="523220"/>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SG" sz="1400" dirty="0">
                <a:solidFill>
                  <a:srgbClr val="000000"/>
                </a:solidFill>
              </a:rPr>
              <a:t>Enter two integers: </a:t>
            </a:r>
            <a:r>
              <a:rPr lang="en-SG" sz="1400" dirty="0">
                <a:solidFill>
                  <a:srgbClr val="0000FF"/>
                </a:solidFill>
              </a:rPr>
              <a:t>4 7</a:t>
            </a:r>
          </a:p>
          <a:p>
            <a:r>
              <a:rPr lang="en-SG" sz="1400" dirty="0" err="1"/>
              <a:t>gcd</a:t>
            </a:r>
            <a:r>
              <a:rPr lang="en-SG" sz="1400" dirty="0"/>
              <a:t>(4, 7) = </a:t>
            </a:r>
            <a:r>
              <a:rPr lang="en-SG" sz="1400" dirty="0" smtClean="0"/>
              <a:t>1</a:t>
            </a:r>
            <a:endParaRPr lang="en-SG" sz="1400" dirty="0"/>
          </a:p>
        </p:txBody>
      </p:sp>
      <p:sp>
        <p:nvSpPr>
          <p:cNvPr id="15" name="TextBox 14"/>
          <p:cNvSpPr txBox="1"/>
          <p:nvPr/>
        </p:nvSpPr>
        <p:spPr>
          <a:xfrm>
            <a:off x="2966460" y="5593185"/>
            <a:ext cx="2929270" cy="523220"/>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SG" sz="1400" dirty="0">
                <a:solidFill>
                  <a:srgbClr val="000000"/>
                </a:solidFill>
              </a:rPr>
              <a:t>Enter two integers: </a:t>
            </a:r>
            <a:r>
              <a:rPr lang="en-SG" sz="1400" dirty="0">
                <a:solidFill>
                  <a:srgbClr val="0000FF"/>
                </a:solidFill>
              </a:rPr>
              <a:t>4 </a:t>
            </a:r>
            <a:r>
              <a:rPr lang="en-SG" sz="1400" dirty="0" smtClean="0">
                <a:solidFill>
                  <a:srgbClr val="0000FF"/>
                </a:solidFill>
              </a:rPr>
              <a:t>16</a:t>
            </a:r>
            <a:endParaRPr lang="en-SG" sz="1400" dirty="0">
              <a:solidFill>
                <a:srgbClr val="0000FF"/>
              </a:solidFill>
            </a:endParaRPr>
          </a:p>
          <a:p>
            <a:r>
              <a:rPr lang="en-SG" sz="1400" dirty="0" err="1"/>
              <a:t>gcd</a:t>
            </a:r>
            <a:r>
              <a:rPr lang="en-SG" sz="1400" dirty="0"/>
              <a:t>(4, </a:t>
            </a:r>
            <a:r>
              <a:rPr lang="en-SG" sz="1400" dirty="0" smtClean="0"/>
              <a:t>16) </a:t>
            </a:r>
            <a:r>
              <a:rPr lang="en-SG" sz="1400" dirty="0"/>
              <a:t>= 4</a:t>
            </a:r>
          </a:p>
        </p:txBody>
      </p:sp>
      <p:graphicFrame>
        <p:nvGraphicFramePr>
          <p:cNvPr id="3" name="Object 2"/>
          <p:cNvGraphicFramePr>
            <a:graphicFrameLocks noChangeAspect="1"/>
          </p:cNvGraphicFramePr>
          <p:nvPr>
            <p:extLst>
              <p:ext uri="{D42A27DB-BD31-4B8C-83A1-F6EECF244321}">
                <p14:modId xmlns:p14="http://schemas.microsoft.com/office/powerpoint/2010/main" val="3888392419"/>
              </p:ext>
            </p:extLst>
          </p:nvPr>
        </p:nvGraphicFramePr>
        <p:xfrm>
          <a:off x="2252231" y="2584739"/>
          <a:ext cx="4055051" cy="744865"/>
        </p:xfrm>
        <a:graphic>
          <a:graphicData uri="http://schemas.openxmlformats.org/presentationml/2006/ole">
            <mc:AlternateContent xmlns:mc="http://schemas.openxmlformats.org/markup-compatibility/2006">
              <mc:Choice xmlns:v="urn:schemas-microsoft-com:vml" Requires="v">
                <p:oleObj spid="_x0000_s158103" name="Equation" r:id="rId4" imgW="2489040" imgH="457200" progId="Equation.3">
                  <p:embed/>
                </p:oleObj>
              </mc:Choice>
              <mc:Fallback>
                <p:oleObj name="Equation" r:id="rId4" imgW="2489040" imgH="457200" progId="Equation.3">
                  <p:embed/>
                  <p:pic>
                    <p:nvPicPr>
                      <p:cNvPr id="0" name="Picture 3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2231" y="2584739"/>
                        <a:ext cx="4055051" cy="7448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par>
                                <p:cTn id="21" presetID="9"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dissolve">
                                      <p:cBhvr>
                                        <p:cTn id="23" dur="500"/>
                                        <p:tgtEl>
                                          <p:spTgt spid="4">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262432"/>
          </a:xfrm>
        </p:spPr>
        <p:txBody>
          <a:bodyPr>
            <a:spAutoFit/>
          </a:bodyPr>
          <a:lstStyle/>
          <a:p>
            <a:pPr>
              <a:spcBef>
                <a:spcPts val="1200"/>
              </a:spcBef>
            </a:pPr>
            <a:r>
              <a:rPr lang="en-US" sz="2800" dirty="0">
                <a:solidFill>
                  <a:schemeClr val="tx1"/>
                </a:solidFill>
              </a:rPr>
              <a:t>Given an array  </a:t>
            </a:r>
          </a:p>
          <a:p>
            <a:pPr lvl="1">
              <a:spcBef>
                <a:spcPts val="1200"/>
              </a:spcBef>
              <a:buNone/>
            </a:pPr>
            <a:r>
              <a:rPr lang="en-US" sz="2400" dirty="0"/>
              <a:t>	</a:t>
            </a:r>
            <a:r>
              <a:rPr lang="en-US" sz="2400" dirty="0" err="1">
                <a:solidFill>
                  <a:srgbClr val="0000FF"/>
                </a:solidFill>
              </a:rPr>
              <a:t>int</a:t>
            </a:r>
            <a:r>
              <a:rPr lang="en-US" sz="2400" dirty="0">
                <a:solidFill>
                  <a:srgbClr val="0000FF"/>
                </a:solidFill>
              </a:rPr>
              <a:t> </a:t>
            </a:r>
            <a:r>
              <a:rPr lang="en-US" sz="2400" dirty="0" err="1">
                <a:solidFill>
                  <a:srgbClr val="0000FF"/>
                </a:solidFill>
              </a:rPr>
              <a:t>arr</a:t>
            </a:r>
            <a:r>
              <a:rPr lang="en-US" sz="2400" dirty="0">
                <a:solidFill>
                  <a:srgbClr val="0000FF"/>
                </a:solidFill>
              </a:rPr>
              <a:t>[] = { 9, -2, 1, 7, 3, 9, -5, 7, 2, 1, 7, -2, 0, 8, -3 } </a:t>
            </a:r>
          </a:p>
          <a:p>
            <a:pPr>
              <a:spcBef>
                <a:spcPts val="1200"/>
              </a:spcBef>
            </a:pPr>
            <a:endParaRPr lang="en-US" sz="2800" dirty="0">
              <a:solidFill>
                <a:schemeClr val="tx1"/>
              </a:solidFill>
            </a:endParaRPr>
          </a:p>
          <a:p>
            <a:pPr>
              <a:spcBef>
                <a:spcPts val="1200"/>
              </a:spcBef>
            </a:pPr>
            <a:r>
              <a:rPr lang="en-US" sz="2800" dirty="0">
                <a:solidFill>
                  <a:schemeClr val="tx1"/>
                </a:solidFill>
              </a:rPr>
              <a:t>We want the function call</a:t>
            </a:r>
          </a:p>
          <a:p>
            <a:pPr lvl="1">
              <a:spcBef>
                <a:spcPts val="1200"/>
              </a:spcBef>
              <a:buNone/>
            </a:pPr>
            <a:r>
              <a:rPr lang="en-US" sz="2400" dirty="0">
                <a:latin typeface="Calibri" pitchFamily="34" charset="0"/>
                <a:cs typeface="Calibri" pitchFamily="34" charset="0"/>
              </a:rPr>
              <a:t>	</a:t>
            </a:r>
            <a:r>
              <a:rPr lang="en-US" sz="2400" dirty="0" err="1">
                <a:solidFill>
                  <a:srgbClr val="0000FF"/>
                </a:solidFill>
                <a:latin typeface="Calibri" pitchFamily="34" charset="0"/>
                <a:cs typeface="Calibri" pitchFamily="34" charset="0"/>
              </a:rPr>
              <a:t>sumArray</a:t>
            </a:r>
            <a:r>
              <a:rPr lang="en-US" sz="2400" dirty="0">
                <a:solidFill>
                  <a:srgbClr val="0000FF"/>
                </a:solidFill>
                <a:latin typeface="Calibri" pitchFamily="34" charset="0"/>
                <a:cs typeface="Calibri" pitchFamily="34" charset="0"/>
              </a:rPr>
              <a:t>(</a:t>
            </a:r>
            <a:r>
              <a:rPr lang="en-US" sz="2400" dirty="0" err="1">
                <a:solidFill>
                  <a:srgbClr val="0000FF"/>
                </a:solidFill>
                <a:latin typeface="Calibri" pitchFamily="34" charset="0"/>
                <a:cs typeface="Calibri" pitchFamily="34" charset="0"/>
              </a:rPr>
              <a:t>arr</a:t>
            </a:r>
            <a:r>
              <a:rPr lang="en-US" sz="2400" dirty="0">
                <a:solidFill>
                  <a:srgbClr val="0000FF"/>
                </a:solidFill>
                <a:latin typeface="Calibri" pitchFamily="34" charset="0"/>
                <a:cs typeface="Calibri" pitchFamily="34" charset="0"/>
              </a:rPr>
              <a:t>, 15)</a:t>
            </a:r>
          </a:p>
          <a:p>
            <a:pPr marL="449263" lvl="1" indent="7938">
              <a:spcBef>
                <a:spcPts val="1200"/>
              </a:spcBef>
              <a:buNone/>
            </a:pPr>
            <a:r>
              <a:rPr lang="en-US" sz="2400" dirty="0"/>
              <a:t>to return the sum of elements in this array.</a:t>
            </a:r>
            <a:endParaRPr lang="en-SG" dirty="0"/>
          </a:p>
        </p:txBody>
      </p:sp>
      <p:sp>
        <p:nvSpPr>
          <p:cNvPr id="4" name="Title 3"/>
          <p:cNvSpPr>
            <a:spLocks noGrp="1"/>
          </p:cNvSpPr>
          <p:nvPr>
            <p:ph type="title"/>
          </p:nvPr>
        </p:nvSpPr>
        <p:spPr/>
        <p:txBody>
          <a:bodyPr/>
          <a:lstStyle/>
          <a:p>
            <a:r>
              <a:rPr lang="en-US" dirty="0" smtClean="0"/>
              <a:t>Demo </a:t>
            </a:r>
            <a:r>
              <a:rPr lang="en-US" dirty="0"/>
              <a:t>#3: </a:t>
            </a:r>
            <a:r>
              <a:rPr lang="en-US" dirty="0" smtClean="0"/>
              <a:t>Sum Array (1/4</a:t>
            </a:r>
            <a:r>
              <a:rPr lang="en-US" dirty="0"/>
              <a:t>)</a:t>
            </a:r>
            <a:endParaRPr lang="en-SG" dirty="0"/>
          </a:p>
        </p:txBody>
      </p:sp>
    </p:spTree>
    <p:extLst>
      <p:ext uri="{BB962C8B-B14F-4D97-AF65-F5344CB8AC3E}">
        <p14:creationId xmlns:p14="http://schemas.microsoft.com/office/powerpoint/2010/main" val="2159446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519338" y="2263770"/>
            <a:ext cx="1769618" cy="3039773"/>
            <a:chOff x="630948" y="2869747"/>
            <a:chExt cx="1769618" cy="3039773"/>
          </a:xfrm>
        </p:grpSpPr>
        <p:pic>
          <p:nvPicPr>
            <p:cNvPr id="13" name="Picture 12" descr="droste_effect.gif"/>
            <p:cNvPicPr>
              <a:picLocks noChangeAspect="1"/>
            </p:cNvPicPr>
            <p:nvPr/>
          </p:nvPicPr>
          <p:blipFill>
            <a:blip r:embed="rId3" cstate="print"/>
            <a:stretch>
              <a:fillRect/>
            </a:stretch>
          </p:blipFill>
          <p:spPr>
            <a:xfrm>
              <a:off x="630948" y="2869747"/>
              <a:ext cx="1769618" cy="2710734"/>
            </a:xfrm>
            <a:prstGeom prst="rect">
              <a:avLst/>
            </a:prstGeom>
          </p:spPr>
        </p:pic>
        <p:sp>
          <p:nvSpPr>
            <p:cNvPr id="15" name="TextBox 14"/>
            <p:cNvSpPr txBox="1"/>
            <p:nvPr/>
          </p:nvSpPr>
          <p:spPr>
            <a:xfrm>
              <a:off x="694933" y="5540188"/>
              <a:ext cx="1425388" cy="369332"/>
            </a:xfrm>
            <a:prstGeom prst="rect">
              <a:avLst/>
            </a:prstGeom>
            <a:noFill/>
          </p:spPr>
          <p:txBody>
            <a:bodyPr wrap="square" rtlCol="0">
              <a:spAutoFit/>
            </a:bodyPr>
            <a:lstStyle/>
            <a:p>
              <a:pPr algn="ctr"/>
              <a:r>
                <a:rPr lang="en-US" dirty="0" err="1" smtClean="0">
                  <a:latin typeface="Calibri" pitchFamily="34" charset="0"/>
                </a:rPr>
                <a:t>Droste</a:t>
              </a:r>
              <a:r>
                <a:rPr lang="en-US" dirty="0" smtClean="0">
                  <a:latin typeface="Calibri" pitchFamily="34" charset="0"/>
                </a:rPr>
                <a:t> effect</a:t>
              </a:r>
              <a:endParaRPr lang="en-US" dirty="0">
                <a:latin typeface="Calibri" pitchFamily="34" charset="0"/>
              </a:endParaRPr>
            </a:p>
          </p:txBody>
        </p:sp>
      </p:grpSp>
      <p:grpSp>
        <p:nvGrpSpPr>
          <p:cNvPr id="4" name="Group 3"/>
          <p:cNvGrpSpPr/>
          <p:nvPr/>
        </p:nvGrpSpPr>
        <p:grpSpPr>
          <a:xfrm>
            <a:off x="3140375" y="2297665"/>
            <a:ext cx="2719537" cy="2801757"/>
            <a:chOff x="3026074" y="2604797"/>
            <a:chExt cx="2719537" cy="2801757"/>
          </a:xfrm>
        </p:grpSpPr>
        <p:pic>
          <p:nvPicPr>
            <p:cNvPr id="14" name="Picture 13" descr="692px-Sierpinski_Triangle_svg.png"/>
            <p:cNvPicPr>
              <a:picLocks noChangeAspect="1"/>
            </p:cNvPicPr>
            <p:nvPr/>
          </p:nvPicPr>
          <p:blipFill>
            <a:blip r:embed="rId4" cstate="print"/>
            <a:stretch>
              <a:fillRect/>
            </a:stretch>
          </p:blipFill>
          <p:spPr>
            <a:xfrm>
              <a:off x="3026074" y="2604797"/>
              <a:ext cx="2719537" cy="2354050"/>
            </a:xfrm>
            <a:prstGeom prst="rect">
              <a:avLst/>
            </a:prstGeom>
          </p:spPr>
        </p:pic>
        <p:sp>
          <p:nvSpPr>
            <p:cNvPr id="16" name="TextBox 15"/>
            <p:cNvSpPr txBox="1"/>
            <p:nvPr/>
          </p:nvSpPr>
          <p:spPr>
            <a:xfrm>
              <a:off x="3461581" y="5037222"/>
              <a:ext cx="1848522" cy="369332"/>
            </a:xfrm>
            <a:prstGeom prst="rect">
              <a:avLst/>
            </a:prstGeom>
            <a:noFill/>
          </p:spPr>
          <p:txBody>
            <a:bodyPr wrap="square" rtlCol="0">
              <a:spAutoFit/>
            </a:bodyPr>
            <a:lstStyle/>
            <a:p>
              <a:pPr algn="ctr"/>
              <a:r>
                <a:rPr lang="en-US" dirty="0" err="1" smtClean="0">
                  <a:latin typeface="Calibri" pitchFamily="34" charset="0"/>
                </a:rPr>
                <a:t>Sierpinksi</a:t>
              </a:r>
              <a:r>
                <a:rPr lang="en-US" dirty="0" smtClean="0">
                  <a:latin typeface="Calibri" pitchFamily="34" charset="0"/>
                </a:rPr>
                <a:t> triangle</a:t>
              </a:r>
              <a:endParaRPr lang="en-US" dirty="0">
                <a:latin typeface="Calibri" pitchFamily="34" charset="0"/>
              </a:endParaRPr>
            </a:p>
          </p:txBody>
        </p:sp>
      </p:grpSp>
      <p:grpSp>
        <p:nvGrpSpPr>
          <p:cNvPr id="5" name="Group 4"/>
          <p:cNvGrpSpPr/>
          <p:nvPr/>
        </p:nvGrpSpPr>
        <p:grpSpPr>
          <a:xfrm>
            <a:off x="6513744" y="2263770"/>
            <a:ext cx="1981872" cy="2836925"/>
            <a:chOff x="6399443" y="2772929"/>
            <a:chExt cx="1981872" cy="2836925"/>
          </a:xfrm>
        </p:grpSpPr>
        <p:pic>
          <p:nvPicPr>
            <p:cNvPr id="27" name="Picture 26" descr="RecursiveTree.jpg"/>
            <p:cNvPicPr>
              <a:picLocks noChangeAspect="1"/>
            </p:cNvPicPr>
            <p:nvPr/>
          </p:nvPicPr>
          <p:blipFill>
            <a:blip r:embed="rId5" cstate="print"/>
            <a:stretch>
              <a:fillRect/>
            </a:stretch>
          </p:blipFill>
          <p:spPr>
            <a:xfrm>
              <a:off x="6399443" y="2772929"/>
              <a:ext cx="1981872" cy="2612942"/>
            </a:xfrm>
            <a:prstGeom prst="rect">
              <a:avLst/>
            </a:prstGeom>
          </p:spPr>
        </p:pic>
        <p:sp>
          <p:nvSpPr>
            <p:cNvPr id="28" name="TextBox 27"/>
            <p:cNvSpPr txBox="1"/>
            <p:nvPr/>
          </p:nvSpPr>
          <p:spPr>
            <a:xfrm>
              <a:off x="6548411" y="5240522"/>
              <a:ext cx="1683936" cy="369332"/>
            </a:xfrm>
            <a:prstGeom prst="rect">
              <a:avLst/>
            </a:prstGeom>
            <a:noFill/>
          </p:spPr>
          <p:txBody>
            <a:bodyPr wrap="square" rtlCol="0">
              <a:spAutoFit/>
            </a:bodyPr>
            <a:lstStyle/>
            <a:p>
              <a:pPr algn="ctr"/>
              <a:r>
                <a:rPr lang="en-US" dirty="0" smtClean="0">
                  <a:latin typeface="Calibri" pitchFamily="34" charset="0"/>
                </a:rPr>
                <a:t>Recursive tree</a:t>
              </a:r>
              <a:endParaRPr lang="en-US" dirty="0">
                <a:latin typeface="Calibri" pitchFamily="34" charset="0"/>
              </a:endParaRPr>
            </a:p>
          </p:txBody>
        </p:sp>
      </p:grpSp>
      <p:sp>
        <p:nvSpPr>
          <p:cNvPr id="3" name="Title 2"/>
          <p:cNvSpPr>
            <a:spLocks noGrp="1"/>
          </p:cNvSpPr>
          <p:nvPr>
            <p:ph type="title"/>
          </p:nvPr>
        </p:nvSpPr>
        <p:spPr/>
        <p:txBody>
          <a:bodyPr/>
          <a:lstStyle/>
          <a:p>
            <a:r>
              <a:rPr lang="en-US" dirty="0" smtClean="0"/>
              <a:t>Non-CS </a:t>
            </a:r>
            <a:r>
              <a:rPr lang="en-US" dirty="0"/>
              <a:t>Recursion Examples (</a:t>
            </a:r>
            <a:r>
              <a:rPr lang="en-US" dirty="0" smtClean="0"/>
              <a:t>1/4)</a:t>
            </a:r>
            <a:endParaRPr lang="en-SG" dirty="0"/>
          </a:p>
        </p:txBody>
      </p:sp>
    </p:spTree>
    <p:extLst>
      <p:ext uri="{BB962C8B-B14F-4D97-AF65-F5344CB8AC3E}">
        <p14:creationId xmlns:p14="http://schemas.microsoft.com/office/powerpoint/2010/main" val="23687463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#3: Sum Array </a:t>
            </a:r>
            <a:r>
              <a:rPr lang="en-US" dirty="0" smtClean="0"/>
              <a:t>(2/4</a:t>
            </a:r>
            <a:r>
              <a:rPr lang="en-US" dirty="0"/>
              <a:t>)</a:t>
            </a:r>
            <a:endParaRPr lang="en-SG" dirty="0"/>
          </a:p>
        </p:txBody>
      </p:sp>
      <p:grpSp>
        <p:nvGrpSpPr>
          <p:cNvPr id="5" name="Group 4"/>
          <p:cNvGrpSpPr/>
          <p:nvPr/>
        </p:nvGrpSpPr>
        <p:grpSpPr>
          <a:xfrm>
            <a:off x="922628" y="1678253"/>
            <a:ext cx="7179513" cy="3265358"/>
            <a:chOff x="486698" y="1543968"/>
            <a:chExt cx="7179513" cy="3265358"/>
          </a:xfrm>
        </p:grpSpPr>
        <p:grpSp>
          <p:nvGrpSpPr>
            <p:cNvPr id="7" name="Group 6"/>
            <p:cNvGrpSpPr/>
            <p:nvPr/>
          </p:nvGrpSpPr>
          <p:grpSpPr>
            <a:xfrm>
              <a:off x="489060" y="1947004"/>
              <a:ext cx="7177151" cy="2862322"/>
              <a:chOff x="1382232" y="1947004"/>
              <a:chExt cx="7177151" cy="2862322"/>
            </a:xfrm>
          </p:grpSpPr>
          <p:sp>
            <p:nvSpPr>
              <p:cNvPr id="9" name="TextBox 8"/>
              <p:cNvSpPr txBox="1"/>
              <p:nvPr/>
            </p:nvSpPr>
            <p:spPr>
              <a:xfrm>
                <a:off x="1382232" y="1947004"/>
                <a:ext cx="7177151" cy="286232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err="1"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sumArray_itr</a:t>
                </a:r>
                <a:r>
                  <a:rPr lang="en-US" sz="2000" b="1" dirty="0" smtClean="0">
                    <a:latin typeface="Courier New" pitchFamily="49" charset="0"/>
                    <a:cs typeface="Courier New" pitchFamily="49" charset="0"/>
                  </a:rPr>
                  <a:t>(</a:t>
                </a:r>
                <a:r>
                  <a:rPr lang="en-US" sz="2000" b="1" dirty="0" err="1"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size)</a:t>
                </a:r>
              </a:p>
              <a:p>
                <a:pPr>
                  <a:tabLst>
                    <a:tab pos="363538" algn="l"/>
                    <a:tab pos="714375" algn="l"/>
                    <a:tab pos="1077913" algn="l"/>
                  </a:tabLst>
                  <a:defRPr/>
                </a:pPr>
                <a:r>
                  <a:rPr lang="en-US" sz="2000" b="1" dirty="0" smtClean="0">
                    <a:latin typeface="Courier New" pitchFamily="49" charset="0"/>
                    <a:cs typeface="Courier New" pitchFamily="49" charset="0"/>
                  </a:rPr>
                  <a:t>{</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sum=</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endParaRPr lang="en-US" sz="2000" b="1" dirty="0" smtClean="0">
                  <a:solidFill>
                    <a:srgbClr val="006600"/>
                  </a:solidFill>
                  <a:latin typeface="Courier New" pitchFamily="49" charset="0"/>
                  <a:cs typeface="Courier New" pitchFamily="49" charset="0"/>
                </a:endParaRPr>
              </a:p>
              <a:p>
                <a:pPr>
                  <a:tabLst>
                    <a:tab pos="363538" algn="l"/>
                    <a:tab pos="714375" algn="l"/>
                    <a:tab pos="1077913" algn="l"/>
                  </a:tabLst>
                  <a:defRPr/>
                </a:pPr>
                <a:endParaRPr lang="en-US" sz="2000" b="1" dirty="0">
                  <a:latin typeface="Courier New" pitchFamily="49" charset="0"/>
                  <a:cs typeface="Courier New" pitchFamily="49" charset="0"/>
                </a:endParaRPr>
              </a:p>
              <a:p>
                <a:pPr>
                  <a:tabLst>
                    <a:tab pos="363538" algn="l"/>
                    <a:tab pos="714375" algn="l"/>
                    <a:tab pos="1077913" algn="l"/>
                  </a:tabLst>
                  <a:defRPr/>
                </a:pP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for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&lt;size;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sum +=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a:tabLst>
                    <a:tab pos="363538" algn="l"/>
                    <a:tab pos="714375" algn="l"/>
                    <a:tab pos="1077913" algn="l"/>
                  </a:tabLst>
                  <a:defRPr/>
                </a:pPr>
                <a:endParaRPr lang="en-US" sz="2000" b="1" dirty="0" smtClean="0">
                  <a:latin typeface="Courier New" pitchFamily="49" charset="0"/>
                  <a:cs typeface="Courier New" pitchFamily="49" charset="0"/>
                </a:endParaRPr>
              </a:p>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    return</a:t>
                </a:r>
                <a:r>
                  <a:rPr lang="en-US" sz="2000" b="1" dirty="0" smtClean="0">
                    <a:latin typeface="Courier New" pitchFamily="49" charset="0"/>
                    <a:cs typeface="Courier New" pitchFamily="49" charset="0"/>
                  </a:rPr>
                  <a:t> sum;</a:t>
                </a:r>
              </a:p>
              <a:p>
                <a:pPr>
                  <a:tabLst>
                    <a:tab pos="363538" algn="l"/>
                    <a:tab pos="714375" algn="l"/>
                    <a:tab pos="1077913"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0" name="Rectangle 9"/>
              <p:cNvSpPr/>
              <p:nvPr/>
            </p:nvSpPr>
            <p:spPr>
              <a:xfrm>
                <a:off x="7039607" y="4546716"/>
                <a:ext cx="151676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Week11_SumArray.c</a:t>
                </a:r>
                <a:endParaRPr lang="en-SG" sz="1100" dirty="0"/>
              </a:p>
            </p:txBody>
          </p:sp>
        </p:grpSp>
        <p:sp>
          <p:nvSpPr>
            <p:cNvPr id="11" name="TextBox 10"/>
            <p:cNvSpPr txBox="1"/>
            <p:nvPr/>
          </p:nvSpPr>
          <p:spPr>
            <a:xfrm>
              <a:off x="486698" y="1543968"/>
              <a:ext cx="21387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Iterative version:</a:t>
              </a:r>
              <a:endParaRPr lang="en-SG" sz="2000" dirty="0">
                <a:solidFill>
                  <a:schemeClr val="dk1"/>
                </a:solidFill>
                <a:latin typeface="+mn-lt"/>
                <a:cs typeface="+mn-cs"/>
              </a:endParaRPr>
            </a:p>
          </p:txBody>
        </p:sp>
      </p:grpSp>
    </p:spTree>
    <p:extLst>
      <p:ext uri="{BB962C8B-B14F-4D97-AF65-F5344CB8AC3E}">
        <p14:creationId xmlns:p14="http://schemas.microsoft.com/office/powerpoint/2010/main" val="2159446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#3: Sum Array </a:t>
            </a:r>
            <a:r>
              <a:rPr lang="en-US" dirty="0" smtClean="0"/>
              <a:t>(3/4</a:t>
            </a:r>
            <a:r>
              <a:rPr lang="en-US" dirty="0"/>
              <a:t>)</a:t>
            </a:r>
            <a:endParaRPr lang="en-SG" dirty="0"/>
          </a:p>
        </p:txBody>
      </p:sp>
      <p:sp>
        <p:nvSpPr>
          <p:cNvPr id="5" name="Content Placeholder 4"/>
          <p:cNvSpPr>
            <a:spLocks noGrp="1"/>
          </p:cNvSpPr>
          <p:nvPr>
            <p:ph idx="1"/>
          </p:nvPr>
        </p:nvSpPr>
        <p:spPr>
          <a:xfrm>
            <a:off x="457200" y="1371600"/>
            <a:ext cx="8229600" cy="830997"/>
          </a:xfrm>
        </p:spPr>
        <p:txBody>
          <a:bodyPr>
            <a:spAutoFit/>
          </a:bodyPr>
          <a:lstStyle/>
          <a:p>
            <a:r>
              <a:rPr lang="en-US" dirty="0">
                <a:solidFill>
                  <a:schemeClr val="tx1"/>
                </a:solidFill>
              </a:rPr>
              <a:t>To get </a:t>
            </a:r>
            <a:r>
              <a:rPr lang="en-US" dirty="0" err="1"/>
              <a:t>sumArray</a:t>
            </a:r>
            <a:r>
              <a:rPr lang="en-US" dirty="0"/>
              <a:t>(list, 15) </a:t>
            </a:r>
            <a:r>
              <a:rPr lang="en-US" dirty="0">
                <a:solidFill>
                  <a:schemeClr val="tx1"/>
                </a:solidFill>
              </a:rPr>
              <a:t>to return sum of array, recursive thinking goes…</a:t>
            </a:r>
            <a:endParaRPr lang="en-SG" dirty="0">
              <a:solidFill>
                <a:schemeClr val="tx1"/>
              </a:solidFill>
            </a:endParaRPr>
          </a:p>
        </p:txBody>
      </p:sp>
      <p:graphicFrame>
        <p:nvGraphicFramePr>
          <p:cNvPr id="9" name="Object 2"/>
          <p:cNvGraphicFramePr>
            <a:graphicFrameLocks noChangeAspect="1"/>
          </p:cNvGraphicFramePr>
          <p:nvPr/>
        </p:nvGraphicFramePr>
        <p:xfrm>
          <a:off x="8160895" y="1440305"/>
          <a:ext cx="550863" cy="1676400"/>
        </p:xfrm>
        <a:graphic>
          <a:graphicData uri="http://schemas.openxmlformats.org/presentationml/2006/ole">
            <mc:AlternateContent xmlns:mc="http://schemas.openxmlformats.org/markup-compatibility/2006">
              <mc:Choice xmlns:v="urn:schemas-microsoft-com:vml" Requires="v">
                <p:oleObj spid="_x0000_s158784" name="Clip" r:id="rId4" imgW="1296063" imgH="3934305" progId="">
                  <p:embed/>
                </p:oleObj>
              </mc:Choice>
              <mc:Fallback>
                <p:oleObj name="Clip" r:id="rId4" imgW="1296063" imgH="3934305"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895" y="1440305"/>
                        <a:ext cx="550863"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34"/>
          <p:cNvGrpSpPr/>
          <p:nvPr/>
        </p:nvGrpSpPr>
        <p:grpSpPr>
          <a:xfrm>
            <a:off x="644577" y="2701079"/>
            <a:ext cx="6490740" cy="371830"/>
            <a:chOff x="644577" y="2888105"/>
            <a:chExt cx="6490740" cy="371830"/>
          </a:xfrm>
        </p:grpSpPr>
        <p:sp>
          <p:nvSpPr>
            <p:cNvPr id="11" name="TextBox 10"/>
            <p:cNvSpPr txBox="1"/>
            <p:nvPr/>
          </p:nvSpPr>
          <p:spPr>
            <a:xfrm>
              <a:off x="64457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12" name="TextBox 11"/>
            <p:cNvSpPr txBox="1"/>
            <p:nvPr/>
          </p:nvSpPr>
          <p:spPr>
            <a:xfrm>
              <a:off x="1081790"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13" name="TextBox 12"/>
            <p:cNvSpPr txBox="1"/>
            <p:nvPr/>
          </p:nvSpPr>
          <p:spPr>
            <a:xfrm>
              <a:off x="1519003"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14" name="TextBox 13"/>
            <p:cNvSpPr txBox="1"/>
            <p:nvPr/>
          </p:nvSpPr>
          <p:spPr>
            <a:xfrm>
              <a:off x="195621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15" name="TextBox 14"/>
            <p:cNvSpPr txBox="1"/>
            <p:nvPr/>
          </p:nvSpPr>
          <p:spPr>
            <a:xfrm>
              <a:off x="2378439"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sp>
          <p:nvSpPr>
            <p:cNvPr id="16" name="TextBox 15"/>
            <p:cNvSpPr txBox="1"/>
            <p:nvPr/>
          </p:nvSpPr>
          <p:spPr>
            <a:xfrm>
              <a:off x="281565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17" name="TextBox 16"/>
            <p:cNvSpPr txBox="1"/>
            <p:nvPr/>
          </p:nvSpPr>
          <p:spPr>
            <a:xfrm>
              <a:off x="323787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-5</a:t>
              </a:r>
              <a:endParaRPr lang="en-SG" dirty="0"/>
            </a:p>
          </p:txBody>
        </p:sp>
        <p:sp>
          <p:nvSpPr>
            <p:cNvPr id="18" name="TextBox 17"/>
            <p:cNvSpPr txBox="1"/>
            <p:nvPr/>
          </p:nvSpPr>
          <p:spPr>
            <a:xfrm>
              <a:off x="367508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19" name="TextBox 18"/>
            <p:cNvSpPr txBox="1"/>
            <p:nvPr/>
          </p:nvSpPr>
          <p:spPr>
            <a:xfrm>
              <a:off x="409731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0" name="TextBox 19"/>
            <p:cNvSpPr txBox="1"/>
            <p:nvPr/>
          </p:nvSpPr>
          <p:spPr>
            <a:xfrm>
              <a:off x="4529528"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21" name="TextBox 20"/>
            <p:cNvSpPr txBox="1"/>
            <p:nvPr/>
          </p:nvSpPr>
          <p:spPr>
            <a:xfrm>
              <a:off x="4966741"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2" name="TextBox 21"/>
            <p:cNvSpPr txBox="1"/>
            <p:nvPr/>
          </p:nvSpPr>
          <p:spPr>
            <a:xfrm>
              <a:off x="5403954"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3" name="TextBox 22"/>
            <p:cNvSpPr txBox="1"/>
            <p:nvPr/>
          </p:nvSpPr>
          <p:spPr>
            <a:xfrm>
              <a:off x="5841166"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0</a:t>
              </a:r>
              <a:endParaRPr lang="en-SG" dirty="0"/>
            </a:p>
          </p:txBody>
        </p:sp>
        <p:sp>
          <p:nvSpPr>
            <p:cNvPr id="24" name="TextBox 23"/>
            <p:cNvSpPr txBox="1"/>
            <p:nvPr/>
          </p:nvSpPr>
          <p:spPr>
            <a:xfrm>
              <a:off x="6263390"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8</a:t>
              </a:r>
              <a:endParaRPr lang="en-SG" dirty="0"/>
            </a:p>
          </p:txBody>
        </p:sp>
        <p:sp>
          <p:nvSpPr>
            <p:cNvPr id="25" name="TextBox 24"/>
            <p:cNvSpPr txBox="1"/>
            <p:nvPr/>
          </p:nvSpPr>
          <p:spPr>
            <a:xfrm>
              <a:off x="6700602"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grpSp>
      <p:grpSp>
        <p:nvGrpSpPr>
          <p:cNvPr id="26" name="Group 42"/>
          <p:cNvGrpSpPr/>
          <p:nvPr/>
        </p:nvGrpSpPr>
        <p:grpSpPr>
          <a:xfrm>
            <a:off x="6115986" y="2597360"/>
            <a:ext cx="2548329" cy="1754111"/>
            <a:chOff x="6115986" y="2779456"/>
            <a:chExt cx="2548329" cy="1754111"/>
          </a:xfrm>
        </p:grpSpPr>
        <p:cxnSp>
          <p:nvCxnSpPr>
            <p:cNvPr id="27" name="Straight Arrow Connector 26"/>
            <p:cNvCxnSpPr/>
            <p:nvPr/>
          </p:nvCxnSpPr>
          <p:spPr bwMode="auto">
            <a:xfrm flipH="1" flipV="1">
              <a:off x="6955436" y="3364073"/>
              <a:ext cx="179882" cy="464695"/>
            </a:xfrm>
            <a:prstGeom prst="straightConnector1">
              <a:avLst/>
            </a:prstGeom>
            <a:solidFill>
              <a:schemeClr val="accent1"/>
            </a:solidFill>
            <a:ln w="12700" cap="sq" cmpd="sng" algn="ctr">
              <a:solidFill>
                <a:srgbClr val="800000"/>
              </a:solidFill>
              <a:prstDash val="solid"/>
              <a:round/>
              <a:headEnd type="none" w="med" len="med"/>
              <a:tailEnd type="triangle" w="lg" len="med"/>
            </a:ln>
            <a:effectLst/>
          </p:spPr>
        </p:cxnSp>
        <p:sp>
          <p:nvSpPr>
            <p:cNvPr id="28" name="TextBox 27"/>
            <p:cNvSpPr txBox="1"/>
            <p:nvPr/>
          </p:nvSpPr>
          <p:spPr>
            <a:xfrm>
              <a:off x="6115986" y="3702570"/>
              <a:ext cx="2548329" cy="830997"/>
            </a:xfrm>
            <a:prstGeom prst="rect">
              <a:avLst/>
            </a:prstGeom>
            <a:solidFill>
              <a:schemeClr val="bg1"/>
            </a:solidFill>
          </p:spPr>
          <p:txBody>
            <a:bodyPr wrap="square" rtlCol="0">
              <a:spAutoFit/>
            </a:bodyPr>
            <a:lstStyle/>
            <a:p>
              <a:r>
                <a:rPr lang="en-US" sz="2400" i="1" dirty="0" smtClean="0">
                  <a:solidFill>
                    <a:srgbClr val="800000"/>
                  </a:solidFill>
                  <a:latin typeface="Calibri" pitchFamily="34" charset="0"/>
                </a:rPr>
                <a:t>If I handle the last element myself, …</a:t>
              </a:r>
              <a:endParaRPr lang="en-SG" sz="2400" i="1" dirty="0">
                <a:solidFill>
                  <a:srgbClr val="800000"/>
                </a:solidFill>
                <a:latin typeface="Calibri" pitchFamily="34" charset="0"/>
              </a:endParaRPr>
            </a:p>
          </p:txBody>
        </p:sp>
        <p:sp>
          <p:nvSpPr>
            <p:cNvPr id="29" name="Oval 28"/>
            <p:cNvSpPr/>
            <p:nvPr/>
          </p:nvSpPr>
          <p:spPr bwMode="auto">
            <a:xfrm>
              <a:off x="6655633" y="2779456"/>
              <a:ext cx="569626" cy="569626"/>
            </a:xfrm>
            <a:prstGeom prst="ellipse">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grpSp>
      <p:grpSp>
        <p:nvGrpSpPr>
          <p:cNvPr id="30" name="Group 43"/>
          <p:cNvGrpSpPr/>
          <p:nvPr/>
        </p:nvGrpSpPr>
        <p:grpSpPr>
          <a:xfrm>
            <a:off x="659567" y="3057991"/>
            <a:ext cx="6086007" cy="1607563"/>
            <a:chOff x="659567" y="3312824"/>
            <a:chExt cx="6086007" cy="1607563"/>
          </a:xfrm>
        </p:grpSpPr>
        <p:sp>
          <p:nvSpPr>
            <p:cNvPr id="31" name="Left Brace 30"/>
            <p:cNvSpPr/>
            <p:nvPr/>
          </p:nvSpPr>
          <p:spPr bwMode="auto">
            <a:xfrm rot="16200000">
              <a:off x="3477718" y="494673"/>
              <a:ext cx="449705" cy="6086007"/>
            </a:xfrm>
            <a:prstGeom prst="leftBrace">
              <a:avLst>
                <a:gd name="adj1" fmla="val 71666"/>
                <a:gd name="adj2" fmla="val 50000"/>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32" name="TextBox 31"/>
            <p:cNvSpPr txBox="1"/>
            <p:nvPr/>
          </p:nvSpPr>
          <p:spPr>
            <a:xfrm>
              <a:off x="2038662" y="3720058"/>
              <a:ext cx="3582649" cy="1200329"/>
            </a:xfrm>
            <a:prstGeom prst="rect">
              <a:avLst/>
            </a:prstGeom>
            <a:solidFill>
              <a:schemeClr val="bg1"/>
            </a:solidFill>
          </p:spPr>
          <p:txBody>
            <a:bodyPr wrap="square" rtlCol="0">
              <a:spAutoFit/>
            </a:bodyPr>
            <a:lstStyle/>
            <a:p>
              <a:r>
                <a:rPr lang="en-US" sz="2400" i="1" dirty="0" smtClean="0">
                  <a:solidFill>
                    <a:srgbClr val="0000FF"/>
                  </a:solidFill>
                  <a:latin typeface="Calibri" pitchFamily="34" charset="0"/>
                </a:rPr>
                <a:t>… and get someone to compute the sum for this smaller problem, …</a:t>
              </a:r>
              <a:endParaRPr lang="en-SG" sz="2400" i="1" dirty="0">
                <a:solidFill>
                  <a:srgbClr val="0000FF"/>
                </a:solidFill>
                <a:latin typeface="Calibri" pitchFamily="34" charset="0"/>
              </a:endParaRPr>
            </a:p>
          </p:txBody>
        </p:sp>
      </p:grpSp>
      <p:sp>
        <p:nvSpPr>
          <p:cNvPr id="33" name="TextBox 32"/>
          <p:cNvSpPr txBox="1"/>
          <p:nvPr/>
        </p:nvSpPr>
        <p:spPr>
          <a:xfrm>
            <a:off x="1184223" y="4978772"/>
            <a:ext cx="6071016" cy="830997"/>
          </a:xfrm>
          <a:prstGeom prst="rect">
            <a:avLst/>
          </a:prstGeom>
          <a:solidFill>
            <a:schemeClr val="bg1"/>
          </a:solidFill>
        </p:spPr>
        <p:txBody>
          <a:bodyPr wrap="square" rtlCol="0">
            <a:spAutoFit/>
          </a:bodyPr>
          <a:lstStyle/>
          <a:p>
            <a:r>
              <a:rPr lang="en-US" sz="2400" i="1" dirty="0" smtClean="0">
                <a:solidFill>
                  <a:srgbClr val="6600FF"/>
                </a:solidFill>
                <a:latin typeface="Calibri" pitchFamily="34" charset="0"/>
              </a:rPr>
              <a:t>… then my answer is just his answer plus the value of last element!</a:t>
            </a:r>
            <a:endParaRPr lang="en-SG" sz="2400" i="1" dirty="0">
              <a:solidFill>
                <a:srgbClr val="6600FF"/>
              </a:solidFill>
              <a:latin typeface="Calibri" pitchFamily="34" charset="0"/>
            </a:endParaRPr>
          </a:p>
        </p:txBody>
      </p:sp>
    </p:spTree>
    <p:extLst>
      <p:ext uri="{BB962C8B-B14F-4D97-AF65-F5344CB8AC3E}">
        <p14:creationId xmlns:p14="http://schemas.microsoft.com/office/powerpoint/2010/main" val="21594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dissolv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dissolv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#3: Sum Array </a:t>
            </a:r>
            <a:r>
              <a:rPr lang="en-US" dirty="0" smtClean="0"/>
              <a:t>(4/4</a:t>
            </a:r>
            <a:r>
              <a:rPr lang="en-US" dirty="0"/>
              <a:t>)</a:t>
            </a:r>
            <a:endParaRPr lang="en-SG" dirty="0"/>
          </a:p>
        </p:txBody>
      </p:sp>
      <p:grpSp>
        <p:nvGrpSpPr>
          <p:cNvPr id="7" name="Group 6"/>
          <p:cNvGrpSpPr/>
          <p:nvPr/>
        </p:nvGrpSpPr>
        <p:grpSpPr>
          <a:xfrm>
            <a:off x="667459" y="2458406"/>
            <a:ext cx="7826847" cy="2339961"/>
            <a:chOff x="486698" y="2458406"/>
            <a:chExt cx="7826847" cy="2339961"/>
          </a:xfrm>
        </p:grpSpPr>
        <p:sp>
          <p:nvSpPr>
            <p:cNvPr id="9" name="TextBox 8"/>
            <p:cNvSpPr txBox="1"/>
            <p:nvPr/>
          </p:nvSpPr>
          <p:spPr>
            <a:xfrm>
              <a:off x="486698" y="2458406"/>
              <a:ext cx="2320297"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Recursive version:</a:t>
              </a:r>
              <a:endParaRPr lang="en-SG" sz="2000" dirty="0">
                <a:solidFill>
                  <a:schemeClr val="dk1"/>
                </a:solidFill>
                <a:latin typeface="+mn-lt"/>
                <a:cs typeface="+mn-cs"/>
              </a:endParaRPr>
            </a:p>
          </p:txBody>
        </p:sp>
        <p:grpSp>
          <p:nvGrpSpPr>
            <p:cNvPr id="10" name="Group 9"/>
            <p:cNvGrpSpPr/>
            <p:nvPr/>
          </p:nvGrpSpPr>
          <p:grpSpPr>
            <a:xfrm>
              <a:off x="486698" y="2858052"/>
              <a:ext cx="7826847" cy="1940315"/>
              <a:chOff x="486698" y="1945681"/>
              <a:chExt cx="7826847" cy="1940315"/>
            </a:xfrm>
          </p:grpSpPr>
          <p:sp>
            <p:nvSpPr>
              <p:cNvPr id="11" name="TextBox 10"/>
              <p:cNvSpPr txBox="1"/>
              <p:nvPr/>
            </p:nvSpPr>
            <p:spPr>
              <a:xfrm>
                <a:off x="486698" y="1947004"/>
                <a:ext cx="7826847" cy="193899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err="1"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sumArray</a:t>
                </a:r>
                <a:r>
                  <a:rPr lang="en-US" sz="2000" b="1" dirty="0" smtClean="0">
                    <a:latin typeface="Courier New" pitchFamily="49" charset="0"/>
                    <a:cs typeface="Courier New" pitchFamily="49" charset="0"/>
                  </a:rPr>
                  <a:t>(</a:t>
                </a:r>
                <a:r>
                  <a:rPr lang="en-US" sz="2000" b="1" dirty="0" err="1"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size)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if</a:t>
                </a:r>
                <a:r>
                  <a:rPr lang="en-US" sz="2000" b="1" dirty="0" smtClean="0">
                    <a:latin typeface="Courier New" pitchFamily="49" charset="0"/>
                    <a:cs typeface="Courier New" pitchFamily="49" charset="0"/>
                  </a:rPr>
                  <a:t> (size == </a:t>
                </a:r>
                <a:r>
                  <a:rPr lang="en-US" sz="2000" b="1" dirty="0" smtClean="0">
                    <a:solidFill>
                      <a:srgbClr val="006600"/>
                    </a:solidFill>
                    <a:latin typeface="Courier New" pitchFamily="49" charset="0"/>
                    <a:cs typeface="Courier New" pitchFamily="49" charset="0"/>
                  </a:rPr>
                  <a:t>1</a:t>
                </a:r>
                <a:r>
                  <a:rPr lang="en-US" sz="2000" b="1" dirty="0" smtClean="0">
                    <a:latin typeface="Courier New" pitchFamily="49" charset="0"/>
                    <a:cs typeface="Courier New" pitchFamily="49" charset="0"/>
                  </a:rPr>
                  <a:t>)</a:t>
                </a:r>
              </a:p>
              <a:p>
                <a:pPr>
                  <a:tabLst>
                    <a:tab pos="363538" algn="l"/>
                    <a:tab pos="714375" algn="l"/>
                    <a:tab pos="1077913" algn="l"/>
                  </a:tabLst>
                  <a:defRPr/>
                </a:pPr>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 </a:t>
                </a:r>
                <a:r>
                  <a:rPr lang="en-US" sz="2000" b="1" dirty="0" err="1" smtClean="0">
                    <a:solidFill>
                      <a:schemeClr val="tx1"/>
                    </a:solidFill>
                    <a:latin typeface="Courier New" pitchFamily="49" charset="0"/>
                    <a:cs typeface="Courier New" pitchFamily="49" charset="0"/>
                  </a:rPr>
                  <a:t>arr</a:t>
                </a:r>
                <a:r>
                  <a:rPr lang="en-US" sz="2000" b="1" dirty="0" smtClean="0">
                    <a:solidFill>
                      <a:schemeClr val="tx1"/>
                    </a:solidFill>
                    <a:latin typeface="Courier New" pitchFamily="49" charset="0"/>
                    <a:cs typeface="Courier New" pitchFamily="49" charset="0"/>
                  </a:rPr>
                  <a:t>[size-</a:t>
                </a:r>
                <a:r>
                  <a:rPr lang="en-US" sz="2000" b="1" dirty="0" smtClean="0">
                    <a:solidFill>
                      <a:srgbClr val="006600"/>
                    </a:solidFill>
                    <a:latin typeface="Courier New" pitchFamily="49" charset="0"/>
                    <a:cs typeface="Courier New" pitchFamily="49" charset="0"/>
                  </a:rPr>
                  <a:t>1</a:t>
                </a:r>
                <a:r>
                  <a:rPr lang="en-US" sz="2000" b="1" dirty="0" smtClean="0">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   else</a:t>
                </a:r>
                <a:endParaRPr lang="en-US" sz="2000" b="1" dirty="0">
                  <a:latin typeface="Courier New" pitchFamily="49" charset="0"/>
                  <a:cs typeface="Courier New" pitchFamily="49" charset="0"/>
                </a:endParaRP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 </a:t>
                </a:r>
                <a:r>
                  <a:rPr lang="en-US" sz="2000" b="1" dirty="0" err="1" smtClean="0">
                    <a:solidFill>
                      <a:schemeClr val="tx1"/>
                    </a:solidFill>
                    <a:latin typeface="Courier New" pitchFamily="49" charset="0"/>
                    <a:cs typeface="Courier New" pitchFamily="49" charset="0"/>
                  </a:rPr>
                  <a:t>arr</a:t>
                </a:r>
                <a:r>
                  <a:rPr lang="en-US" sz="2000" b="1" dirty="0" smtClean="0">
                    <a:solidFill>
                      <a:schemeClr val="tx1"/>
                    </a:solidFill>
                    <a:latin typeface="Courier New" pitchFamily="49" charset="0"/>
                    <a:cs typeface="Courier New" pitchFamily="49" charset="0"/>
                  </a:rPr>
                  <a:t>[size-</a:t>
                </a:r>
                <a:r>
                  <a:rPr lang="en-US" sz="2000" b="1" dirty="0">
                    <a:solidFill>
                      <a:srgbClr val="006600"/>
                    </a:solidFill>
                    <a:latin typeface="Courier New" pitchFamily="49" charset="0"/>
                    <a:cs typeface="Courier New" pitchFamily="49" charset="0"/>
                  </a:rPr>
                  <a:t>1</a:t>
                </a:r>
                <a:r>
                  <a:rPr lang="en-US" sz="2000" b="1" dirty="0" smtClean="0">
                    <a:solidFill>
                      <a:schemeClr val="tx1"/>
                    </a:solidFill>
                    <a:latin typeface="Courier New" pitchFamily="49" charset="0"/>
                    <a:cs typeface="Courier New" pitchFamily="49" charset="0"/>
                  </a:rPr>
                  <a:t>] + </a:t>
                </a:r>
                <a:r>
                  <a:rPr lang="en-US" sz="2000" b="1" dirty="0" err="1" smtClean="0">
                    <a:solidFill>
                      <a:schemeClr val="tx1"/>
                    </a:solidFill>
                    <a:latin typeface="Courier New" pitchFamily="49" charset="0"/>
                    <a:cs typeface="Courier New" pitchFamily="49" charset="0"/>
                  </a:rPr>
                  <a:t>sumArray</a:t>
                </a:r>
                <a:r>
                  <a:rPr lang="en-US" sz="2000" b="1" dirty="0" smtClean="0">
                    <a:solidFill>
                      <a:schemeClr val="tx1"/>
                    </a:solidFill>
                    <a:latin typeface="Courier New" pitchFamily="49" charset="0"/>
                    <a:cs typeface="Courier New" pitchFamily="49" charset="0"/>
                  </a:rPr>
                  <a:t>(</a:t>
                </a:r>
                <a:r>
                  <a:rPr lang="en-US" sz="2000" b="1" dirty="0" err="1" smtClean="0">
                    <a:solidFill>
                      <a:schemeClr val="tx1"/>
                    </a:solidFill>
                    <a:latin typeface="Courier New" pitchFamily="49" charset="0"/>
                    <a:cs typeface="Courier New" pitchFamily="49" charset="0"/>
                  </a:rPr>
                  <a:t>arr</a:t>
                </a:r>
                <a:r>
                  <a:rPr lang="en-US" sz="2000" b="1" dirty="0" smtClean="0">
                    <a:solidFill>
                      <a:schemeClr val="tx1"/>
                    </a:solidFill>
                    <a:latin typeface="Courier New" pitchFamily="49" charset="0"/>
                    <a:cs typeface="Courier New" pitchFamily="49" charset="0"/>
                  </a:rPr>
                  <a:t>, size-</a:t>
                </a:r>
                <a:r>
                  <a:rPr lang="en-US" sz="2000" b="1" dirty="0" smtClean="0">
                    <a:solidFill>
                      <a:srgbClr val="006600"/>
                    </a:solidFill>
                    <a:latin typeface="Courier New" pitchFamily="49" charset="0"/>
                    <a:cs typeface="Courier New" pitchFamily="49" charset="0"/>
                  </a:rPr>
                  <a:t>1</a:t>
                </a:r>
                <a:r>
                  <a:rPr lang="en-US" sz="2000" b="1" dirty="0" smtClean="0">
                    <a:solidFill>
                      <a:schemeClr val="tx1"/>
                    </a:solidFill>
                    <a:latin typeface="Courier New" pitchFamily="49" charset="0"/>
                    <a:cs typeface="Courier New" pitchFamily="49" charset="0"/>
                  </a:rPr>
                  <a:t>);</a:t>
                </a:r>
                <a:endParaRPr lang="en-US" sz="2000" b="1" dirty="0" smtClean="0">
                  <a:latin typeface="Courier New" pitchFamily="49" charset="0"/>
                  <a:cs typeface="Courier New" pitchFamily="49" charset="0"/>
                </a:endParaRPr>
              </a:p>
              <a:p>
                <a:pPr>
                  <a:tabLst>
                    <a:tab pos="363538" algn="l"/>
                    <a:tab pos="714375" algn="l"/>
                    <a:tab pos="1077913"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2" name="Rectangle 11"/>
              <p:cNvSpPr/>
              <p:nvPr/>
            </p:nvSpPr>
            <p:spPr>
              <a:xfrm>
                <a:off x="6796202" y="1945681"/>
                <a:ext cx="151676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Week11_SumArray.c</a:t>
                </a:r>
                <a:endParaRPr lang="en-SG" sz="1100" dirty="0"/>
              </a:p>
            </p:txBody>
          </p:sp>
        </p:grpSp>
      </p:grpSp>
      <p:sp>
        <p:nvSpPr>
          <p:cNvPr id="13" name="Rectangle 5"/>
          <p:cNvSpPr>
            <a:spLocks noChangeArrowheads="1"/>
          </p:cNvSpPr>
          <p:nvPr/>
        </p:nvSpPr>
        <p:spPr bwMode="auto">
          <a:xfrm>
            <a:off x="359102" y="5013270"/>
            <a:ext cx="1809935" cy="338554"/>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600" dirty="0" err="1" smtClean="0">
                <a:latin typeface="Helvetica" pitchFamily="34" charset="0"/>
              </a:rPr>
              <a:t>sumArray</a:t>
            </a:r>
            <a:r>
              <a:rPr lang="en-GB" sz="1600" dirty="0" smtClean="0">
                <a:latin typeface="Helvetica" pitchFamily="34" charset="0"/>
              </a:rPr>
              <a:t>(</a:t>
            </a:r>
            <a:r>
              <a:rPr lang="en-GB" sz="1600" dirty="0" err="1" smtClean="0">
                <a:latin typeface="Helvetica" pitchFamily="34" charset="0"/>
              </a:rPr>
              <a:t>arr</a:t>
            </a:r>
            <a:r>
              <a:rPr lang="en-GB" sz="1600" dirty="0" smtClean="0">
                <a:latin typeface="Helvetica" pitchFamily="34" charset="0"/>
              </a:rPr>
              <a:t>, 15)</a:t>
            </a:r>
            <a:endParaRPr lang="en-GB" sz="1600" dirty="0">
              <a:latin typeface="Helvetica" pitchFamily="34" charset="0"/>
            </a:endParaRPr>
          </a:p>
        </p:txBody>
      </p:sp>
      <p:grpSp>
        <p:nvGrpSpPr>
          <p:cNvPr id="14" name="Group 6"/>
          <p:cNvGrpSpPr>
            <a:grpSpLocks/>
          </p:cNvGrpSpPr>
          <p:nvPr/>
        </p:nvGrpSpPr>
        <p:grpSpPr bwMode="auto">
          <a:xfrm>
            <a:off x="2313081" y="5006378"/>
            <a:ext cx="2913901" cy="369888"/>
            <a:chOff x="1364" y="1712"/>
            <a:chExt cx="1988" cy="233"/>
          </a:xfrm>
        </p:grpSpPr>
        <p:grpSp>
          <p:nvGrpSpPr>
            <p:cNvPr id="15" name="Group 7"/>
            <p:cNvGrpSpPr>
              <a:grpSpLocks/>
            </p:cNvGrpSpPr>
            <p:nvPr/>
          </p:nvGrpSpPr>
          <p:grpSpPr bwMode="auto">
            <a:xfrm>
              <a:off x="1780" y="1712"/>
              <a:ext cx="1572" cy="233"/>
              <a:chOff x="1780" y="1712"/>
              <a:chExt cx="1572" cy="233"/>
            </a:xfrm>
          </p:grpSpPr>
          <p:sp>
            <p:nvSpPr>
              <p:cNvPr id="17" name="Rectangle 8"/>
              <p:cNvSpPr>
                <a:spLocks noChangeArrowheads="1"/>
              </p:cNvSpPr>
              <p:nvPr/>
            </p:nvSpPr>
            <p:spPr bwMode="auto">
              <a:xfrm>
                <a:off x="2142" y="1713"/>
                <a:ext cx="1210" cy="213"/>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600" dirty="0" err="1">
                    <a:latin typeface="Helvetica" pitchFamily="34" charset="0"/>
                  </a:rPr>
                  <a:t>sumArray</a:t>
                </a:r>
                <a:r>
                  <a:rPr lang="en-GB" sz="1600" dirty="0">
                    <a:latin typeface="Helvetica" pitchFamily="34" charset="0"/>
                  </a:rPr>
                  <a:t>(</a:t>
                </a:r>
                <a:r>
                  <a:rPr lang="en-GB" sz="1600" dirty="0" err="1">
                    <a:latin typeface="Helvetica" pitchFamily="34" charset="0"/>
                  </a:rPr>
                  <a:t>arr</a:t>
                </a:r>
                <a:r>
                  <a:rPr lang="en-GB" sz="1600" dirty="0">
                    <a:latin typeface="Helvetica" pitchFamily="34" charset="0"/>
                  </a:rPr>
                  <a:t>, </a:t>
                </a:r>
                <a:r>
                  <a:rPr lang="en-GB" sz="1600" dirty="0" smtClean="0">
                    <a:latin typeface="Helvetica" pitchFamily="34" charset="0"/>
                  </a:rPr>
                  <a:t>14)</a:t>
                </a:r>
                <a:endParaRPr lang="en-GB" sz="1600" dirty="0">
                  <a:latin typeface="Helvetica" pitchFamily="34" charset="0"/>
                </a:endParaRPr>
              </a:p>
            </p:txBody>
          </p:sp>
          <p:sp>
            <p:nvSpPr>
              <p:cNvPr id="18" name="Text Box 9"/>
              <p:cNvSpPr txBox="1">
                <a:spLocks noChangeArrowheads="1"/>
              </p:cNvSpPr>
              <p:nvPr/>
            </p:nvSpPr>
            <p:spPr bwMode="auto">
              <a:xfrm>
                <a:off x="1780" y="1712"/>
                <a:ext cx="4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chemeClr val="tx1"/>
                    </a:solidFill>
                    <a:latin typeface="Helvetica" pitchFamily="34" charset="0"/>
                  </a:rPr>
                  <a:t>-3 +</a:t>
                </a:r>
                <a:endParaRPr lang="en-GB" sz="1800" dirty="0">
                  <a:solidFill>
                    <a:schemeClr val="tx1"/>
                  </a:solidFill>
                  <a:latin typeface="Helvetica" pitchFamily="34" charset="0"/>
                </a:endParaRPr>
              </a:p>
            </p:txBody>
          </p:sp>
        </p:grpSp>
        <p:sp>
          <p:nvSpPr>
            <p:cNvPr id="16" name="Line 10"/>
            <p:cNvSpPr>
              <a:spLocks noChangeShapeType="1"/>
            </p:cNvSpPr>
            <p:nvPr/>
          </p:nvSpPr>
          <p:spPr bwMode="auto">
            <a:xfrm>
              <a:off x="1364" y="1816"/>
              <a:ext cx="304"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19" name="Group 34"/>
          <p:cNvGrpSpPr/>
          <p:nvPr/>
        </p:nvGrpSpPr>
        <p:grpSpPr>
          <a:xfrm>
            <a:off x="1252725" y="1744348"/>
            <a:ext cx="6490740" cy="371830"/>
            <a:chOff x="644577" y="2888105"/>
            <a:chExt cx="6490740" cy="371830"/>
          </a:xfrm>
        </p:grpSpPr>
        <p:sp>
          <p:nvSpPr>
            <p:cNvPr id="20" name="TextBox 19"/>
            <p:cNvSpPr txBox="1"/>
            <p:nvPr/>
          </p:nvSpPr>
          <p:spPr>
            <a:xfrm>
              <a:off x="64457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21" name="TextBox 20"/>
            <p:cNvSpPr txBox="1"/>
            <p:nvPr/>
          </p:nvSpPr>
          <p:spPr>
            <a:xfrm>
              <a:off x="1081790"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2" name="TextBox 21"/>
            <p:cNvSpPr txBox="1"/>
            <p:nvPr/>
          </p:nvSpPr>
          <p:spPr>
            <a:xfrm>
              <a:off x="1519003"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23" name="TextBox 22"/>
            <p:cNvSpPr txBox="1"/>
            <p:nvPr/>
          </p:nvSpPr>
          <p:spPr>
            <a:xfrm>
              <a:off x="195621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4" name="TextBox 23"/>
            <p:cNvSpPr txBox="1"/>
            <p:nvPr/>
          </p:nvSpPr>
          <p:spPr>
            <a:xfrm>
              <a:off x="2378439"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sp>
          <p:nvSpPr>
            <p:cNvPr id="25" name="TextBox 24"/>
            <p:cNvSpPr txBox="1"/>
            <p:nvPr/>
          </p:nvSpPr>
          <p:spPr>
            <a:xfrm>
              <a:off x="281565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26" name="TextBox 25"/>
            <p:cNvSpPr txBox="1"/>
            <p:nvPr/>
          </p:nvSpPr>
          <p:spPr>
            <a:xfrm>
              <a:off x="323787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-5</a:t>
              </a:r>
              <a:endParaRPr lang="en-SG" dirty="0"/>
            </a:p>
          </p:txBody>
        </p:sp>
        <p:sp>
          <p:nvSpPr>
            <p:cNvPr id="27" name="TextBox 26"/>
            <p:cNvSpPr txBox="1"/>
            <p:nvPr/>
          </p:nvSpPr>
          <p:spPr>
            <a:xfrm>
              <a:off x="367508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8" name="TextBox 27"/>
            <p:cNvSpPr txBox="1"/>
            <p:nvPr/>
          </p:nvSpPr>
          <p:spPr>
            <a:xfrm>
              <a:off x="409731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9" name="TextBox 28"/>
            <p:cNvSpPr txBox="1"/>
            <p:nvPr/>
          </p:nvSpPr>
          <p:spPr>
            <a:xfrm>
              <a:off x="4529528"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30" name="TextBox 29"/>
            <p:cNvSpPr txBox="1"/>
            <p:nvPr/>
          </p:nvSpPr>
          <p:spPr>
            <a:xfrm>
              <a:off x="4966741"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31" name="TextBox 30"/>
            <p:cNvSpPr txBox="1"/>
            <p:nvPr/>
          </p:nvSpPr>
          <p:spPr>
            <a:xfrm>
              <a:off x="5403954"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32" name="TextBox 31"/>
            <p:cNvSpPr txBox="1"/>
            <p:nvPr/>
          </p:nvSpPr>
          <p:spPr>
            <a:xfrm>
              <a:off x="5841166"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0</a:t>
              </a:r>
              <a:endParaRPr lang="en-SG" dirty="0"/>
            </a:p>
          </p:txBody>
        </p:sp>
        <p:sp>
          <p:nvSpPr>
            <p:cNvPr id="33" name="TextBox 32"/>
            <p:cNvSpPr txBox="1"/>
            <p:nvPr/>
          </p:nvSpPr>
          <p:spPr>
            <a:xfrm>
              <a:off x="6263390"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8</a:t>
              </a:r>
              <a:endParaRPr lang="en-SG" dirty="0"/>
            </a:p>
          </p:txBody>
        </p:sp>
        <p:sp>
          <p:nvSpPr>
            <p:cNvPr id="34" name="TextBox 33"/>
            <p:cNvSpPr txBox="1"/>
            <p:nvPr/>
          </p:nvSpPr>
          <p:spPr>
            <a:xfrm>
              <a:off x="6700602"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grpSp>
      <p:sp>
        <p:nvSpPr>
          <p:cNvPr id="35" name="TextBox 15"/>
          <p:cNvSpPr txBox="1">
            <a:spLocks noChangeArrowheads="1"/>
          </p:cNvSpPr>
          <p:nvPr/>
        </p:nvSpPr>
        <p:spPr bwMode="auto">
          <a:xfrm>
            <a:off x="1202017"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[0]</a:t>
            </a:r>
            <a:endParaRPr lang="en-SG" sz="1100" b="1" dirty="0">
              <a:solidFill>
                <a:srgbClr val="C00000"/>
              </a:solidFill>
              <a:latin typeface="Courier New" pitchFamily="49" charset="0"/>
              <a:cs typeface="Courier New" pitchFamily="49" charset="0"/>
            </a:endParaRPr>
          </a:p>
        </p:txBody>
      </p:sp>
      <p:sp>
        <p:nvSpPr>
          <p:cNvPr id="36" name="TextBox 15"/>
          <p:cNvSpPr txBox="1">
            <a:spLocks noChangeArrowheads="1"/>
          </p:cNvSpPr>
          <p:nvPr/>
        </p:nvSpPr>
        <p:spPr bwMode="auto">
          <a:xfrm>
            <a:off x="1640468"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a:t>
            </a:r>
            <a:endParaRPr lang="en-SG" sz="1100" b="1" dirty="0">
              <a:solidFill>
                <a:srgbClr val="C00000"/>
              </a:solidFill>
              <a:latin typeface="Courier New" pitchFamily="49" charset="0"/>
              <a:cs typeface="Courier New" pitchFamily="49" charset="0"/>
            </a:endParaRPr>
          </a:p>
        </p:txBody>
      </p:sp>
      <p:sp>
        <p:nvSpPr>
          <p:cNvPr id="37" name="TextBox 15"/>
          <p:cNvSpPr txBox="1">
            <a:spLocks noChangeArrowheads="1"/>
          </p:cNvSpPr>
          <p:nvPr/>
        </p:nvSpPr>
        <p:spPr bwMode="auto">
          <a:xfrm>
            <a:off x="2079424"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[2]</a:t>
            </a:r>
            <a:endParaRPr lang="en-SG" sz="1100" b="1" dirty="0">
              <a:solidFill>
                <a:srgbClr val="C00000"/>
              </a:solidFill>
              <a:latin typeface="Courier New" pitchFamily="49" charset="0"/>
              <a:cs typeface="Courier New" pitchFamily="49" charset="0"/>
            </a:endParaRPr>
          </a:p>
        </p:txBody>
      </p:sp>
      <p:sp>
        <p:nvSpPr>
          <p:cNvPr id="38" name="TextBox 15"/>
          <p:cNvSpPr txBox="1">
            <a:spLocks noChangeArrowheads="1"/>
          </p:cNvSpPr>
          <p:nvPr/>
        </p:nvSpPr>
        <p:spPr bwMode="auto">
          <a:xfrm>
            <a:off x="2513675"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[3]</a:t>
            </a:r>
            <a:endParaRPr lang="en-SG" sz="1100" b="1" dirty="0">
              <a:solidFill>
                <a:srgbClr val="C00000"/>
              </a:solidFill>
              <a:latin typeface="Courier New" pitchFamily="49" charset="0"/>
              <a:cs typeface="Courier New" pitchFamily="49" charset="0"/>
            </a:endParaRPr>
          </a:p>
        </p:txBody>
      </p:sp>
      <p:sp>
        <p:nvSpPr>
          <p:cNvPr id="39" name="TextBox 15"/>
          <p:cNvSpPr txBox="1">
            <a:spLocks noChangeArrowheads="1"/>
          </p:cNvSpPr>
          <p:nvPr/>
        </p:nvSpPr>
        <p:spPr bwMode="auto">
          <a:xfrm>
            <a:off x="2930860"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[4]</a:t>
            </a:r>
            <a:endParaRPr lang="en-SG" sz="1100" b="1" dirty="0">
              <a:solidFill>
                <a:srgbClr val="C00000"/>
              </a:solidFill>
              <a:latin typeface="Courier New" pitchFamily="49" charset="0"/>
              <a:cs typeface="Courier New" pitchFamily="49" charset="0"/>
            </a:endParaRPr>
          </a:p>
        </p:txBody>
      </p:sp>
      <p:sp>
        <p:nvSpPr>
          <p:cNvPr id="40" name="TextBox 15"/>
          <p:cNvSpPr txBox="1">
            <a:spLocks noChangeArrowheads="1"/>
          </p:cNvSpPr>
          <p:nvPr/>
        </p:nvSpPr>
        <p:spPr bwMode="auto">
          <a:xfrm>
            <a:off x="3359183"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[5]</a:t>
            </a:r>
            <a:endParaRPr lang="en-SG" sz="1100" b="1" dirty="0">
              <a:solidFill>
                <a:srgbClr val="C00000"/>
              </a:solidFill>
              <a:latin typeface="Courier New" pitchFamily="49" charset="0"/>
              <a:cs typeface="Courier New" pitchFamily="49" charset="0"/>
            </a:endParaRPr>
          </a:p>
        </p:txBody>
      </p:sp>
      <p:sp>
        <p:nvSpPr>
          <p:cNvPr id="41" name="TextBox 15"/>
          <p:cNvSpPr txBox="1">
            <a:spLocks noChangeArrowheads="1"/>
          </p:cNvSpPr>
          <p:nvPr/>
        </p:nvSpPr>
        <p:spPr bwMode="auto">
          <a:xfrm>
            <a:off x="3804067"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[6]</a:t>
            </a:r>
            <a:endParaRPr lang="en-SG" sz="1100" b="1" dirty="0">
              <a:solidFill>
                <a:srgbClr val="C00000"/>
              </a:solidFill>
              <a:latin typeface="Courier New" pitchFamily="49" charset="0"/>
              <a:cs typeface="Courier New" pitchFamily="49" charset="0"/>
            </a:endParaRPr>
          </a:p>
        </p:txBody>
      </p:sp>
      <p:sp>
        <p:nvSpPr>
          <p:cNvPr id="42" name="TextBox 15"/>
          <p:cNvSpPr txBox="1">
            <a:spLocks noChangeArrowheads="1"/>
          </p:cNvSpPr>
          <p:nvPr/>
        </p:nvSpPr>
        <p:spPr bwMode="auto">
          <a:xfrm>
            <a:off x="4221252"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[7]</a:t>
            </a:r>
            <a:endParaRPr lang="en-SG" sz="1100" b="1" dirty="0">
              <a:solidFill>
                <a:srgbClr val="C00000"/>
              </a:solidFill>
              <a:latin typeface="Courier New" pitchFamily="49" charset="0"/>
              <a:cs typeface="Courier New" pitchFamily="49" charset="0"/>
            </a:endParaRPr>
          </a:p>
        </p:txBody>
      </p:sp>
      <p:sp>
        <p:nvSpPr>
          <p:cNvPr id="43" name="TextBox 15"/>
          <p:cNvSpPr txBox="1">
            <a:spLocks noChangeArrowheads="1"/>
          </p:cNvSpPr>
          <p:nvPr/>
        </p:nvSpPr>
        <p:spPr bwMode="auto">
          <a:xfrm>
            <a:off x="4660208"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[8]</a:t>
            </a:r>
            <a:endParaRPr lang="en-SG" sz="1100" b="1" dirty="0">
              <a:solidFill>
                <a:srgbClr val="C00000"/>
              </a:solidFill>
              <a:latin typeface="Courier New" pitchFamily="49" charset="0"/>
              <a:cs typeface="Courier New" pitchFamily="49" charset="0"/>
            </a:endParaRPr>
          </a:p>
        </p:txBody>
      </p:sp>
      <p:sp>
        <p:nvSpPr>
          <p:cNvPr id="44" name="TextBox 15"/>
          <p:cNvSpPr txBox="1">
            <a:spLocks noChangeArrowheads="1"/>
          </p:cNvSpPr>
          <p:nvPr/>
        </p:nvSpPr>
        <p:spPr bwMode="auto">
          <a:xfrm>
            <a:off x="5073193"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[9]</a:t>
            </a:r>
            <a:endParaRPr lang="en-SG" sz="1100" b="1" dirty="0">
              <a:solidFill>
                <a:srgbClr val="C00000"/>
              </a:solidFill>
              <a:latin typeface="Courier New" pitchFamily="49" charset="0"/>
              <a:cs typeface="Courier New" pitchFamily="49" charset="0"/>
            </a:endParaRPr>
          </a:p>
        </p:txBody>
      </p:sp>
      <p:sp>
        <p:nvSpPr>
          <p:cNvPr id="45" name="TextBox 15"/>
          <p:cNvSpPr txBox="1">
            <a:spLocks noChangeArrowheads="1"/>
          </p:cNvSpPr>
          <p:nvPr/>
        </p:nvSpPr>
        <p:spPr bwMode="auto">
          <a:xfrm>
            <a:off x="5468577" y="1474332"/>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[10]</a:t>
            </a:r>
            <a:endParaRPr lang="en-SG" sz="1100" b="1" dirty="0">
              <a:solidFill>
                <a:srgbClr val="C00000"/>
              </a:solidFill>
              <a:latin typeface="Courier New" pitchFamily="49" charset="0"/>
              <a:cs typeface="Courier New" pitchFamily="49" charset="0"/>
            </a:endParaRPr>
          </a:p>
        </p:txBody>
      </p:sp>
      <p:sp>
        <p:nvSpPr>
          <p:cNvPr id="46" name="TextBox 15"/>
          <p:cNvSpPr txBox="1">
            <a:spLocks noChangeArrowheads="1"/>
          </p:cNvSpPr>
          <p:nvPr/>
        </p:nvSpPr>
        <p:spPr bwMode="auto">
          <a:xfrm>
            <a:off x="5907533" y="1474332"/>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[11]</a:t>
            </a:r>
            <a:endParaRPr lang="en-SG" sz="1100" b="1" dirty="0">
              <a:solidFill>
                <a:srgbClr val="C00000"/>
              </a:solidFill>
              <a:latin typeface="Courier New" pitchFamily="49" charset="0"/>
              <a:cs typeface="Courier New" pitchFamily="49" charset="0"/>
            </a:endParaRPr>
          </a:p>
        </p:txBody>
      </p:sp>
      <p:sp>
        <p:nvSpPr>
          <p:cNvPr id="47" name="TextBox 15"/>
          <p:cNvSpPr txBox="1">
            <a:spLocks noChangeArrowheads="1"/>
          </p:cNvSpPr>
          <p:nvPr/>
        </p:nvSpPr>
        <p:spPr bwMode="auto">
          <a:xfrm>
            <a:off x="6329873" y="1485573"/>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[12]</a:t>
            </a:r>
            <a:endParaRPr lang="en-SG" sz="1100" b="1" dirty="0">
              <a:solidFill>
                <a:srgbClr val="C00000"/>
              </a:solidFill>
              <a:latin typeface="Courier New" pitchFamily="49" charset="0"/>
              <a:cs typeface="Courier New" pitchFamily="49" charset="0"/>
            </a:endParaRPr>
          </a:p>
        </p:txBody>
      </p:sp>
      <p:sp>
        <p:nvSpPr>
          <p:cNvPr id="48" name="TextBox 15"/>
          <p:cNvSpPr txBox="1">
            <a:spLocks noChangeArrowheads="1"/>
          </p:cNvSpPr>
          <p:nvPr/>
        </p:nvSpPr>
        <p:spPr bwMode="auto">
          <a:xfrm>
            <a:off x="6778957" y="1485573"/>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[13]</a:t>
            </a:r>
            <a:endParaRPr lang="en-SG" sz="1100" b="1" dirty="0">
              <a:solidFill>
                <a:srgbClr val="C00000"/>
              </a:solidFill>
              <a:latin typeface="Courier New" pitchFamily="49" charset="0"/>
              <a:cs typeface="Courier New" pitchFamily="49" charset="0"/>
            </a:endParaRPr>
          </a:p>
        </p:txBody>
      </p:sp>
      <p:sp>
        <p:nvSpPr>
          <p:cNvPr id="49" name="TextBox 15"/>
          <p:cNvSpPr txBox="1">
            <a:spLocks noChangeArrowheads="1"/>
          </p:cNvSpPr>
          <p:nvPr/>
        </p:nvSpPr>
        <p:spPr bwMode="auto">
          <a:xfrm>
            <a:off x="7217913" y="1485573"/>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[14]</a:t>
            </a:r>
            <a:endParaRPr lang="en-SG" sz="1100" b="1" dirty="0">
              <a:solidFill>
                <a:srgbClr val="C00000"/>
              </a:solidFill>
              <a:latin typeface="Courier New" pitchFamily="49" charset="0"/>
              <a:cs typeface="Courier New" pitchFamily="49" charset="0"/>
            </a:endParaRPr>
          </a:p>
        </p:txBody>
      </p:sp>
      <p:grpSp>
        <p:nvGrpSpPr>
          <p:cNvPr id="50" name="Group 49"/>
          <p:cNvGrpSpPr/>
          <p:nvPr/>
        </p:nvGrpSpPr>
        <p:grpSpPr>
          <a:xfrm>
            <a:off x="4449361" y="5456484"/>
            <a:ext cx="2273371" cy="843317"/>
            <a:chOff x="4449361" y="5456484"/>
            <a:chExt cx="2273371" cy="843317"/>
          </a:xfrm>
        </p:grpSpPr>
        <p:grpSp>
          <p:nvGrpSpPr>
            <p:cNvPr id="51" name="Group 7"/>
            <p:cNvGrpSpPr>
              <a:grpSpLocks/>
            </p:cNvGrpSpPr>
            <p:nvPr/>
          </p:nvGrpSpPr>
          <p:grpSpPr bwMode="auto">
            <a:xfrm>
              <a:off x="4449361" y="5929913"/>
              <a:ext cx="2273371" cy="369888"/>
              <a:chOff x="1801" y="1712"/>
              <a:chExt cx="1551" cy="233"/>
            </a:xfrm>
          </p:grpSpPr>
          <p:sp>
            <p:nvSpPr>
              <p:cNvPr id="53" name="Rectangle 8"/>
              <p:cNvSpPr>
                <a:spLocks noChangeArrowheads="1"/>
              </p:cNvSpPr>
              <p:nvPr/>
            </p:nvSpPr>
            <p:spPr bwMode="auto">
              <a:xfrm>
                <a:off x="2142" y="1713"/>
                <a:ext cx="1210" cy="213"/>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600" dirty="0" err="1">
                    <a:latin typeface="Helvetica" pitchFamily="34" charset="0"/>
                  </a:rPr>
                  <a:t>sumArray</a:t>
                </a:r>
                <a:r>
                  <a:rPr lang="en-GB" sz="1600" dirty="0">
                    <a:latin typeface="Helvetica" pitchFamily="34" charset="0"/>
                  </a:rPr>
                  <a:t>(</a:t>
                </a:r>
                <a:r>
                  <a:rPr lang="en-GB" sz="1600" dirty="0" err="1">
                    <a:latin typeface="Helvetica" pitchFamily="34" charset="0"/>
                  </a:rPr>
                  <a:t>arr</a:t>
                </a:r>
                <a:r>
                  <a:rPr lang="en-GB" sz="1600" dirty="0">
                    <a:latin typeface="Helvetica" pitchFamily="34" charset="0"/>
                  </a:rPr>
                  <a:t>, </a:t>
                </a:r>
                <a:r>
                  <a:rPr lang="en-GB" sz="1600" dirty="0" smtClean="0">
                    <a:latin typeface="Helvetica" pitchFamily="34" charset="0"/>
                  </a:rPr>
                  <a:t>13)</a:t>
                </a:r>
                <a:endParaRPr lang="en-GB" sz="1600" dirty="0">
                  <a:latin typeface="Helvetica" pitchFamily="34" charset="0"/>
                </a:endParaRPr>
              </a:p>
            </p:txBody>
          </p:sp>
          <p:sp>
            <p:nvSpPr>
              <p:cNvPr id="54" name="Text Box 9"/>
              <p:cNvSpPr txBox="1">
                <a:spLocks noChangeArrowheads="1"/>
              </p:cNvSpPr>
              <p:nvPr/>
            </p:nvSpPr>
            <p:spPr bwMode="auto">
              <a:xfrm>
                <a:off x="1801" y="1712"/>
                <a:ext cx="3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chemeClr val="tx1"/>
                    </a:solidFill>
                    <a:latin typeface="Helvetica" pitchFamily="34" charset="0"/>
                  </a:rPr>
                  <a:t>8 +</a:t>
                </a:r>
                <a:endParaRPr lang="en-GB" sz="1800" dirty="0">
                  <a:solidFill>
                    <a:schemeClr val="tx1"/>
                  </a:solidFill>
                  <a:latin typeface="Helvetica" pitchFamily="34" charset="0"/>
                </a:endParaRPr>
              </a:p>
            </p:txBody>
          </p:sp>
        </p:grpSp>
        <p:sp>
          <p:nvSpPr>
            <p:cNvPr id="52" name="Line 15"/>
            <p:cNvSpPr>
              <a:spLocks noChangeShapeType="1"/>
            </p:cNvSpPr>
            <p:nvPr/>
          </p:nvSpPr>
          <p:spPr bwMode="auto">
            <a:xfrm>
              <a:off x="4577863" y="5456484"/>
              <a:ext cx="304947" cy="3571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55" name="Group 6"/>
          <p:cNvGrpSpPr>
            <a:grpSpLocks/>
          </p:cNvGrpSpPr>
          <p:nvPr/>
        </p:nvGrpSpPr>
        <p:grpSpPr bwMode="auto">
          <a:xfrm>
            <a:off x="6373474" y="4997603"/>
            <a:ext cx="2241125" cy="752476"/>
            <a:chOff x="1823" y="1712"/>
            <a:chExt cx="1529" cy="474"/>
          </a:xfrm>
        </p:grpSpPr>
        <p:grpSp>
          <p:nvGrpSpPr>
            <p:cNvPr id="56" name="Group 7"/>
            <p:cNvGrpSpPr>
              <a:grpSpLocks/>
            </p:cNvGrpSpPr>
            <p:nvPr/>
          </p:nvGrpSpPr>
          <p:grpSpPr bwMode="auto">
            <a:xfrm>
              <a:off x="1823" y="1712"/>
              <a:ext cx="1529" cy="233"/>
              <a:chOff x="1823" y="1712"/>
              <a:chExt cx="1529" cy="233"/>
            </a:xfrm>
          </p:grpSpPr>
          <p:sp>
            <p:nvSpPr>
              <p:cNvPr id="58" name="Rectangle 8"/>
              <p:cNvSpPr>
                <a:spLocks noChangeArrowheads="1"/>
              </p:cNvSpPr>
              <p:nvPr/>
            </p:nvSpPr>
            <p:spPr bwMode="auto">
              <a:xfrm>
                <a:off x="2142" y="1713"/>
                <a:ext cx="1210" cy="213"/>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600" dirty="0" err="1">
                    <a:latin typeface="Helvetica" pitchFamily="34" charset="0"/>
                  </a:rPr>
                  <a:t>sumArray</a:t>
                </a:r>
                <a:r>
                  <a:rPr lang="en-GB" sz="1600" dirty="0">
                    <a:latin typeface="Helvetica" pitchFamily="34" charset="0"/>
                  </a:rPr>
                  <a:t>(</a:t>
                </a:r>
                <a:r>
                  <a:rPr lang="en-GB" sz="1600" dirty="0" err="1">
                    <a:latin typeface="Helvetica" pitchFamily="34" charset="0"/>
                  </a:rPr>
                  <a:t>arr</a:t>
                </a:r>
                <a:r>
                  <a:rPr lang="en-GB" sz="1600" dirty="0">
                    <a:latin typeface="Helvetica" pitchFamily="34" charset="0"/>
                  </a:rPr>
                  <a:t>, </a:t>
                </a:r>
                <a:r>
                  <a:rPr lang="en-GB" sz="1600" dirty="0" smtClean="0">
                    <a:latin typeface="Helvetica" pitchFamily="34" charset="0"/>
                  </a:rPr>
                  <a:t>12)</a:t>
                </a:r>
                <a:endParaRPr lang="en-GB" sz="1600" dirty="0">
                  <a:latin typeface="Helvetica" pitchFamily="34" charset="0"/>
                </a:endParaRPr>
              </a:p>
            </p:txBody>
          </p:sp>
          <p:sp>
            <p:nvSpPr>
              <p:cNvPr id="59" name="Text Box 9"/>
              <p:cNvSpPr txBox="1">
                <a:spLocks noChangeArrowheads="1"/>
              </p:cNvSpPr>
              <p:nvPr/>
            </p:nvSpPr>
            <p:spPr bwMode="auto">
              <a:xfrm>
                <a:off x="1823" y="1712"/>
                <a:ext cx="3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chemeClr val="tx1"/>
                    </a:solidFill>
                    <a:latin typeface="Helvetica" pitchFamily="34" charset="0"/>
                  </a:rPr>
                  <a:t>0 +</a:t>
                </a:r>
                <a:endParaRPr lang="en-GB" sz="1800" dirty="0">
                  <a:solidFill>
                    <a:schemeClr val="tx1"/>
                  </a:solidFill>
                  <a:latin typeface="Helvetica" pitchFamily="34" charset="0"/>
                </a:endParaRPr>
              </a:p>
            </p:txBody>
          </p:sp>
        </p:grpSp>
        <p:sp>
          <p:nvSpPr>
            <p:cNvPr id="57" name="Line 10"/>
            <p:cNvSpPr>
              <a:spLocks noChangeShapeType="1"/>
            </p:cNvSpPr>
            <p:nvPr/>
          </p:nvSpPr>
          <p:spPr bwMode="auto">
            <a:xfrm flipV="1">
              <a:off x="1847" y="2001"/>
              <a:ext cx="304" cy="18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60" name="Group 59"/>
          <p:cNvGrpSpPr/>
          <p:nvPr/>
        </p:nvGrpSpPr>
        <p:grpSpPr>
          <a:xfrm>
            <a:off x="7727822" y="5494306"/>
            <a:ext cx="766484" cy="677124"/>
            <a:chOff x="7727822" y="5494306"/>
            <a:chExt cx="766484" cy="677124"/>
          </a:xfrm>
        </p:grpSpPr>
        <p:sp>
          <p:nvSpPr>
            <p:cNvPr id="61" name="Text Box 14"/>
            <p:cNvSpPr txBox="1">
              <a:spLocks noChangeArrowheads="1"/>
            </p:cNvSpPr>
            <p:nvPr/>
          </p:nvSpPr>
          <p:spPr bwMode="auto">
            <a:xfrm>
              <a:off x="8054762" y="5709765"/>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dirty="0" smtClean="0">
                  <a:solidFill>
                    <a:schemeClr val="tx1"/>
                  </a:solidFill>
                  <a:latin typeface="Helvetica" pitchFamily="34" charset="0"/>
                </a:rPr>
                <a:t>...</a:t>
              </a:r>
              <a:endParaRPr lang="en-GB" dirty="0">
                <a:solidFill>
                  <a:schemeClr val="tx1"/>
                </a:solidFill>
                <a:latin typeface="Helvetica" pitchFamily="34" charset="0"/>
              </a:endParaRPr>
            </a:p>
          </p:txBody>
        </p:sp>
        <p:sp>
          <p:nvSpPr>
            <p:cNvPr id="62" name="Line 20"/>
            <p:cNvSpPr>
              <a:spLocks noChangeShapeType="1"/>
            </p:cNvSpPr>
            <p:nvPr/>
          </p:nvSpPr>
          <p:spPr bwMode="auto">
            <a:xfrm>
              <a:off x="7727822" y="5494306"/>
              <a:ext cx="290669" cy="319366"/>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spTree>
    <p:extLst>
      <p:ext uri="{BB962C8B-B14F-4D97-AF65-F5344CB8AC3E}">
        <p14:creationId xmlns:p14="http://schemas.microsoft.com/office/powerpoint/2010/main" val="21594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dissolve">
                                      <p:cBhvr>
                                        <p:cTn id="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8832" y="4528703"/>
            <a:ext cx="7634692" cy="181588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sumArray</a:t>
            </a:r>
            <a:r>
              <a:rPr lang="en-US" sz="1600" b="1" dirty="0" smtClean="0">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start,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size) </a:t>
            </a:r>
          </a:p>
          <a:p>
            <a:pPr>
              <a:tabLst>
                <a:tab pos="363538" algn="l"/>
                <a:tab pos="714375" algn="l"/>
                <a:tab pos="1077913" algn="l"/>
              </a:tabLst>
              <a:defRPr/>
            </a:pP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(start == size-</a:t>
            </a:r>
            <a:r>
              <a:rPr lang="en-US" sz="1600" b="1" dirty="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[start]</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else</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[start] + </a:t>
            </a:r>
            <a:r>
              <a:rPr lang="en-US" sz="1600" b="1" dirty="0" err="1" smtClean="0">
                <a:solidFill>
                  <a:schemeClr val="tx1"/>
                </a:solidFill>
                <a:latin typeface="Courier New" pitchFamily="49" charset="0"/>
                <a:cs typeface="Courier New" pitchFamily="49" charset="0"/>
              </a:rPr>
              <a:t>sumArray</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 start+</a:t>
            </a:r>
            <a:r>
              <a:rPr lang="en-US" sz="1600" b="1" dirty="0" smtClean="0">
                <a:solidFill>
                  <a:srgbClr val="006600"/>
                </a:solidFill>
                <a:latin typeface="Courier New" pitchFamily="49" charset="0"/>
                <a:cs typeface="Courier New" pitchFamily="49" charset="0"/>
              </a:rPr>
              <a:t>1</a:t>
            </a:r>
            <a:r>
              <a:rPr lang="en-US" sz="1600" b="1" dirty="0" smtClean="0">
                <a:solidFill>
                  <a:schemeClr val="tx1"/>
                </a:solidFill>
                <a:latin typeface="Courier New" pitchFamily="49" charset="0"/>
                <a:cs typeface="Courier New" pitchFamily="49" charset="0"/>
              </a:rPr>
              <a:t>, size);</a:t>
            </a:r>
            <a:endParaRPr lang="en-US" sz="1600" b="1" dirty="0" smtClean="0">
              <a:latin typeface="Courier New" pitchFamily="49" charset="0"/>
              <a:cs typeface="Courier New" pitchFamily="49" charset="0"/>
            </a:endParaRPr>
          </a:p>
          <a:p>
            <a:pPr>
              <a:tabLst>
                <a:tab pos="363538" algn="l"/>
                <a:tab pos="714375" algn="l"/>
                <a:tab pos="1077913" algn="l"/>
              </a:tabLst>
              <a:defRPr/>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4" name="Title 3"/>
          <p:cNvSpPr>
            <a:spLocks noGrp="1"/>
          </p:cNvSpPr>
          <p:nvPr>
            <p:ph type="title"/>
          </p:nvPr>
        </p:nvSpPr>
        <p:spPr/>
        <p:txBody>
          <a:bodyPr/>
          <a:lstStyle/>
          <a:p>
            <a:r>
              <a:rPr lang="en-US" dirty="0" smtClean="0"/>
              <a:t>Auxiliary </a:t>
            </a:r>
            <a:r>
              <a:rPr lang="en-US" dirty="0"/>
              <a:t>Function (1/3)</a:t>
            </a:r>
            <a:endParaRPr lang="en-SG" dirty="0"/>
          </a:p>
        </p:txBody>
      </p:sp>
      <p:sp>
        <p:nvSpPr>
          <p:cNvPr id="3" name="Content Placeholder 2"/>
          <p:cNvSpPr>
            <a:spLocks noGrp="1"/>
          </p:cNvSpPr>
          <p:nvPr>
            <p:ph idx="1"/>
          </p:nvPr>
        </p:nvSpPr>
        <p:spPr>
          <a:xfrm>
            <a:off x="457200" y="1371600"/>
            <a:ext cx="8229600" cy="1929232"/>
          </a:xfrm>
        </p:spPr>
        <p:txBody>
          <a:bodyPr/>
          <a:lstStyle/>
          <a:p>
            <a:pPr>
              <a:spcBef>
                <a:spcPts val="600"/>
              </a:spcBef>
              <a:spcAft>
                <a:spcPts val="0"/>
              </a:spcAft>
            </a:pPr>
            <a:r>
              <a:rPr lang="en-US" dirty="0">
                <a:solidFill>
                  <a:schemeClr val="tx1"/>
                </a:solidFill>
              </a:rPr>
              <a:t>Sometimes, </a:t>
            </a:r>
            <a:r>
              <a:rPr lang="en-US" dirty="0"/>
              <a:t>auxiliary functions </a:t>
            </a:r>
            <a:r>
              <a:rPr lang="en-US" dirty="0">
                <a:solidFill>
                  <a:schemeClr val="tx1"/>
                </a:solidFill>
              </a:rPr>
              <a:t>are needed to implement recursion. </a:t>
            </a:r>
            <a:endParaRPr lang="en-US" dirty="0" smtClean="0">
              <a:solidFill>
                <a:schemeClr val="tx1"/>
              </a:solidFill>
            </a:endParaRPr>
          </a:p>
          <a:p>
            <a:pPr>
              <a:spcBef>
                <a:spcPts val="600"/>
              </a:spcBef>
              <a:spcAft>
                <a:spcPts val="0"/>
              </a:spcAft>
            </a:pPr>
            <a:r>
              <a:rPr lang="en-US" dirty="0" smtClean="0">
                <a:solidFill>
                  <a:schemeClr val="tx1"/>
                </a:solidFill>
              </a:rPr>
              <a:t>For </a:t>
            </a:r>
            <a:r>
              <a:rPr lang="en-US" dirty="0">
                <a:solidFill>
                  <a:schemeClr val="tx1"/>
                </a:solidFill>
              </a:rPr>
              <a:t>Demo #3 </a:t>
            </a:r>
            <a:r>
              <a:rPr lang="en-US" dirty="0" smtClean="0">
                <a:solidFill>
                  <a:schemeClr val="tx1"/>
                </a:solidFill>
              </a:rPr>
              <a:t>Sum Array.</a:t>
            </a:r>
            <a:endParaRPr lang="en-US" dirty="0">
              <a:solidFill>
                <a:schemeClr val="tx1"/>
              </a:solidFill>
            </a:endParaRPr>
          </a:p>
          <a:p>
            <a:pPr lvl="1">
              <a:spcBef>
                <a:spcPts val="600"/>
              </a:spcBef>
              <a:spcAft>
                <a:spcPts val="0"/>
              </a:spcAft>
              <a:buFont typeface="Wingdings" pitchFamily="2" charset="2"/>
              <a:buChar char="q"/>
            </a:pPr>
            <a:r>
              <a:rPr lang="en-US" dirty="0">
                <a:solidFill>
                  <a:srgbClr val="0000FF"/>
                </a:solidFill>
              </a:rPr>
              <a:t>If the function handles the first element instead of the last</a:t>
            </a:r>
            <a:r>
              <a:rPr lang="en-US" dirty="0"/>
              <a:t>, it would be re-written as follows</a:t>
            </a:r>
            <a:r>
              <a:rPr lang="en-US" dirty="0" smtClean="0"/>
              <a:t>:</a:t>
            </a:r>
            <a:endParaRPr lang="en-SG" dirty="0"/>
          </a:p>
        </p:txBody>
      </p:sp>
      <p:grpSp>
        <p:nvGrpSpPr>
          <p:cNvPr id="2" name="Group 34"/>
          <p:cNvGrpSpPr/>
          <p:nvPr/>
        </p:nvGrpSpPr>
        <p:grpSpPr>
          <a:xfrm>
            <a:off x="1271924" y="3448867"/>
            <a:ext cx="6490740" cy="371830"/>
            <a:chOff x="644577" y="2888105"/>
            <a:chExt cx="6490740" cy="371830"/>
          </a:xfrm>
        </p:grpSpPr>
        <p:sp>
          <p:nvSpPr>
            <p:cNvPr id="9" name="TextBox 8"/>
            <p:cNvSpPr txBox="1"/>
            <p:nvPr/>
          </p:nvSpPr>
          <p:spPr>
            <a:xfrm>
              <a:off x="64457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10" name="TextBox 9"/>
            <p:cNvSpPr txBox="1"/>
            <p:nvPr/>
          </p:nvSpPr>
          <p:spPr>
            <a:xfrm>
              <a:off x="1081790"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11" name="TextBox 10"/>
            <p:cNvSpPr txBox="1"/>
            <p:nvPr/>
          </p:nvSpPr>
          <p:spPr>
            <a:xfrm>
              <a:off x="1519003"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12" name="TextBox 11"/>
            <p:cNvSpPr txBox="1"/>
            <p:nvPr/>
          </p:nvSpPr>
          <p:spPr>
            <a:xfrm>
              <a:off x="195621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13" name="TextBox 12"/>
            <p:cNvSpPr txBox="1"/>
            <p:nvPr/>
          </p:nvSpPr>
          <p:spPr>
            <a:xfrm>
              <a:off x="2378439"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sp>
          <p:nvSpPr>
            <p:cNvPr id="14" name="TextBox 13"/>
            <p:cNvSpPr txBox="1"/>
            <p:nvPr/>
          </p:nvSpPr>
          <p:spPr>
            <a:xfrm>
              <a:off x="281565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15" name="TextBox 14"/>
            <p:cNvSpPr txBox="1"/>
            <p:nvPr/>
          </p:nvSpPr>
          <p:spPr>
            <a:xfrm>
              <a:off x="323787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-5</a:t>
              </a:r>
              <a:endParaRPr lang="en-SG" dirty="0"/>
            </a:p>
          </p:txBody>
        </p:sp>
        <p:sp>
          <p:nvSpPr>
            <p:cNvPr id="16" name="TextBox 15"/>
            <p:cNvSpPr txBox="1"/>
            <p:nvPr/>
          </p:nvSpPr>
          <p:spPr>
            <a:xfrm>
              <a:off x="367508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17" name="TextBox 16"/>
            <p:cNvSpPr txBox="1"/>
            <p:nvPr/>
          </p:nvSpPr>
          <p:spPr>
            <a:xfrm>
              <a:off x="409731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18" name="TextBox 17"/>
            <p:cNvSpPr txBox="1"/>
            <p:nvPr/>
          </p:nvSpPr>
          <p:spPr>
            <a:xfrm>
              <a:off x="4529528"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19" name="TextBox 18"/>
            <p:cNvSpPr txBox="1"/>
            <p:nvPr/>
          </p:nvSpPr>
          <p:spPr>
            <a:xfrm>
              <a:off x="4966741"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0" name="TextBox 19"/>
            <p:cNvSpPr txBox="1"/>
            <p:nvPr/>
          </p:nvSpPr>
          <p:spPr>
            <a:xfrm>
              <a:off x="5403954"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1" name="TextBox 20"/>
            <p:cNvSpPr txBox="1"/>
            <p:nvPr/>
          </p:nvSpPr>
          <p:spPr>
            <a:xfrm>
              <a:off x="5841166"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0</a:t>
              </a:r>
              <a:endParaRPr lang="en-SG" dirty="0"/>
            </a:p>
          </p:txBody>
        </p:sp>
        <p:sp>
          <p:nvSpPr>
            <p:cNvPr id="22" name="TextBox 21"/>
            <p:cNvSpPr txBox="1"/>
            <p:nvPr/>
          </p:nvSpPr>
          <p:spPr>
            <a:xfrm>
              <a:off x="6263390"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8</a:t>
              </a:r>
              <a:endParaRPr lang="en-SG" dirty="0"/>
            </a:p>
          </p:txBody>
        </p:sp>
        <p:sp>
          <p:nvSpPr>
            <p:cNvPr id="23" name="TextBox 22"/>
            <p:cNvSpPr txBox="1"/>
            <p:nvPr/>
          </p:nvSpPr>
          <p:spPr>
            <a:xfrm>
              <a:off x="6700602"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grpSp>
      <p:grpSp>
        <p:nvGrpSpPr>
          <p:cNvPr id="5" name="Group 4"/>
          <p:cNvGrpSpPr/>
          <p:nvPr/>
        </p:nvGrpSpPr>
        <p:grpSpPr>
          <a:xfrm>
            <a:off x="1054611" y="3340218"/>
            <a:ext cx="683927" cy="1049312"/>
            <a:chOff x="7168679" y="3183869"/>
            <a:chExt cx="683927" cy="1049312"/>
          </a:xfrm>
        </p:grpSpPr>
        <p:cxnSp>
          <p:nvCxnSpPr>
            <p:cNvPr id="25" name="Straight Arrow Connector 24"/>
            <p:cNvCxnSpPr/>
            <p:nvPr/>
          </p:nvCxnSpPr>
          <p:spPr bwMode="auto">
            <a:xfrm flipV="1">
              <a:off x="7168679" y="3768487"/>
              <a:ext cx="299803" cy="464694"/>
            </a:xfrm>
            <a:prstGeom prst="straightConnector1">
              <a:avLst/>
            </a:prstGeom>
            <a:solidFill>
              <a:schemeClr val="accent1"/>
            </a:solidFill>
            <a:ln w="12700" cap="sq" cmpd="sng" algn="ctr">
              <a:solidFill>
                <a:srgbClr val="800000"/>
              </a:solidFill>
              <a:prstDash val="solid"/>
              <a:round/>
              <a:headEnd type="none" w="med" len="med"/>
              <a:tailEnd type="triangle" w="lg" len="med"/>
            </a:ln>
            <a:effectLst/>
          </p:spPr>
        </p:cxnSp>
        <p:sp>
          <p:nvSpPr>
            <p:cNvPr id="27" name="Oval 26"/>
            <p:cNvSpPr/>
            <p:nvPr/>
          </p:nvSpPr>
          <p:spPr bwMode="auto">
            <a:xfrm>
              <a:off x="7282980" y="3183869"/>
              <a:ext cx="569626" cy="569626"/>
            </a:xfrm>
            <a:prstGeom prst="ellipse">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grpSp>
      <p:sp>
        <p:nvSpPr>
          <p:cNvPr id="29" name="Left Brace 28"/>
          <p:cNvSpPr/>
          <p:nvPr/>
        </p:nvSpPr>
        <p:spPr bwMode="auto">
          <a:xfrm rot="16200000">
            <a:off x="4523230" y="1073223"/>
            <a:ext cx="449705" cy="6050430"/>
          </a:xfrm>
          <a:prstGeom prst="leftBrace">
            <a:avLst>
              <a:gd name="adj1" fmla="val 71666"/>
              <a:gd name="adj2" fmla="val 50000"/>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16" presetClass="entr" presetSubtype="37" fill="hold" grpId="0" nodeType="withEffect">
                                  <p:stCondLst>
                                    <p:cond delay="1000"/>
                                  </p:stCondLst>
                                  <p:childTnLst>
                                    <p:set>
                                      <p:cBhvr>
                                        <p:cTn id="14" dur="1" fill="hold">
                                          <p:stCondLst>
                                            <p:cond delay="0"/>
                                          </p:stCondLst>
                                        </p:cTn>
                                        <p:tgtEl>
                                          <p:spTgt spid="29"/>
                                        </p:tgtEl>
                                        <p:attrNameLst>
                                          <p:attrName>style.visibility</p:attrName>
                                        </p:attrNameLst>
                                      </p:cBhvr>
                                      <p:to>
                                        <p:strVal val="visible"/>
                                      </p:to>
                                    </p:set>
                                    <p:animEffect transition="in" filter="barn(outVertical)">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a:t>
            </a:r>
            <a:r>
              <a:rPr lang="en-US" dirty="0"/>
              <a:t>Function </a:t>
            </a:r>
            <a:r>
              <a:rPr lang="en-US" dirty="0" smtClean="0"/>
              <a:t>(2/3</a:t>
            </a:r>
            <a:r>
              <a:rPr lang="en-US" dirty="0"/>
              <a:t>)</a:t>
            </a:r>
            <a:endParaRPr lang="en-SG" dirty="0"/>
          </a:p>
        </p:txBody>
      </p:sp>
      <p:sp>
        <p:nvSpPr>
          <p:cNvPr id="7" name="TextBox 6"/>
          <p:cNvSpPr txBox="1"/>
          <p:nvPr/>
        </p:nvSpPr>
        <p:spPr>
          <a:xfrm>
            <a:off x="1237128" y="2409950"/>
            <a:ext cx="6938683" cy="369332"/>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err="1" smtClean="0">
                <a:latin typeface="Courier New" pitchFamily="49" charset="0"/>
                <a:cs typeface="Courier New" pitchFamily="49" charset="0"/>
              </a:rPr>
              <a:t>sumArray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arr</a:t>
            </a:r>
            <a:r>
              <a:rPr lang="en-US" b="1" dirty="0" smtClean="0">
                <a:latin typeface="Courier New" pitchFamily="49" charset="0"/>
                <a:cs typeface="Courier New" pitchFamily="49" charset="0"/>
              </a:rPr>
              <a:t>, size)</a:t>
            </a:r>
          </a:p>
        </p:txBody>
      </p:sp>
      <p:sp>
        <p:nvSpPr>
          <p:cNvPr id="9" name="TextBox 8"/>
          <p:cNvSpPr txBox="1"/>
          <p:nvPr/>
        </p:nvSpPr>
        <p:spPr>
          <a:xfrm>
            <a:off x="1237128" y="3143028"/>
            <a:ext cx="6943165" cy="369332"/>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err="1" smtClean="0">
                <a:latin typeface="Courier New" pitchFamily="49" charset="0"/>
                <a:cs typeface="Courier New" pitchFamily="49" charset="0"/>
              </a:rPr>
              <a:t>sumArray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arr</a:t>
            </a:r>
            <a:r>
              <a:rPr lang="en-US" b="1" dirty="0" smtClean="0">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 size)</a:t>
            </a:r>
          </a:p>
        </p:txBody>
      </p:sp>
      <p:sp>
        <p:nvSpPr>
          <p:cNvPr id="10" name="Rectangle 3"/>
          <p:cNvSpPr txBox="1">
            <a:spLocks noChangeArrowheads="1"/>
          </p:cNvSpPr>
          <p:nvPr/>
        </p:nvSpPr>
        <p:spPr bwMode="auto">
          <a:xfrm>
            <a:off x="457200" y="3685468"/>
            <a:ext cx="8229600" cy="8486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ts val="600"/>
              </a:spcBef>
              <a:spcAft>
                <a:spcPts val="0"/>
              </a:spcAft>
              <a:buClr>
                <a:schemeClr val="bg2"/>
              </a:buClr>
              <a:buSzPct val="75000"/>
              <a:buFont typeface="Wingdings" pitchFamily="2" charset="2"/>
              <a:buChar char="n"/>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The additional parameter </a:t>
            </a:r>
            <a:r>
              <a:rPr kumimoji="0" lang="en-US" sz="2400" b="0" i="0" u="none" strike="noStrike" kern="0" cap="none" spc="0" normalizeH="0" baseline="0" noProof="0" dirty="0" smtClean="0">
                <a:ln>
                  <a:noFill/>
                </a:ln>
                <a:solidFill>
                  <a:srgbClr val="006600"/>
                </a:solidFill>
                <a:effectLst/>
                <a:uLnTx/>
                <a:uFillTx/>
                <a:latin typeface="+mn-lt"/>
                <a:ea typeface="+mn-ea"/>
                <a:cs typeface="+mn-cs"/>
              </a:rPr>
              <a:t>0</a:t>
            </a:r>
            <a:r>
              <a:rPr kumimoji="0" lang="en-US" sz="2400" b="0" i="0" u="none" strike="noStrike" kern="0" cap="none" spc="0" normalizeH="0" baseline="0" noProof="0" dirty="0" smtClean="0">
                <a:ln>
                  <a:noFill/>
                </a:ln>
                <a:solidFill>
                  <a:schemeClr val="tx1"/>
                </a:solidFill>
                <a:effectLst/>
                <a:uLnTx/>
                <a:uFillTx/>
                <a:latin typeface="+mn-lt"/>
                <a:ea typeface="+mn-ea"/>
                <a:cs typeface="+mn-cs"/>
              </a:rPr>
              <a:t> seems like a redundant data from the </a:t>
            </a:r>
            <a:r>
              <a:rPr lang="en-US" sz="2400" kern="0" dirty="0"/>
              <a:t>point of view </a:t>
            </a:r>
            <a:r>
              <a:rPr lang="en-US" sz="2400" kern="0" dirty="0" smtClean="0"/>
              <a:t>of </a:t>
            </a:r>
            <a:r>
              <a:rPr lang="en-US" sz="2400" kern="0" dirty="0" smtClean="0">
                <a:latin typeface="+mn-lt"/>
                <a:cs typeface="+mn-cs"/>
              </a:rPr>
              <a:t>caller (e.g., your teammate).</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TextBox 10"/>
          <p:cNvSpPr txBox="1"/>
          <p:nvPr/>
        </p:nvSpPr>
        <p:spPr>
          <a:xfrm>
            <a:off x="824282" y="2752287"/>
            <a:ext cx="528638" cy="369888"/>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i="1" dirty="0" smtClean="0">
                <a:solidFill>
                  <a:srgbClr val="000000"/>
                </a:solidFill>
              </a:rPr>
              <a:t>to</a:t>
            </a:r>
            <a:endParaRPr lang="en-SG" i="1" dirty="0" smtClean="0">
              <a:solidFill>
                <a:srgbClr val="000000"/>
              </a:solidFill>
            </a:endParaRPr>
          </a:p>
        </p:txBody>
      </p:sp>
      <p:sp>
        <p:nvSpPr>
          <p:cNvPr id="12" name="Oval 11"/>
          <p:cNvSpPr/>
          <p:nvPr/>
        </p:nvSpPr>
        <p:spPr bwMode="auto">
          <a:xfrm>
            <a:off x="3106585" y="3068903"/>
            <a:ext cx="504000" cy="504000"/>
          </a:xfrm>
          <a:prstGeom prst="ellipse">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3" name="Content Placeholder 2"/>
          <p:cNvSpPr>
            <a:spLocks noGrp="1"/>
          </p:cNvSpPr>
          <p:nvPr>
            <p:ph idx="1"/>
          </p:nvPr>
        </p:nvSpPr>
        <p:spPr>
          <a:xfrm>
            <a:off x="457200" y="1371600"/>
            <a:ext cx="8229600" cy="830997"/>
          </a:xfrm>
        </p:spPr>
        <p:txBody>
          <a:bodyPr>
            <a:spAutoFit/>
          </a:bodyPr>
          <a:lstStyle/>
          <a:p>
            <a:r>
              <a:rPr lang="en-US" dirty="0">
                <a:solidFill>
                  <a:schemeClr val="tx1"/>
                </a:solidFill>
              </a:rPr>
              <a:t>However, doing so means that the calling function has to change the call from</a:t>
            </a:r>
            <a:r>
              <a:rPr lang="en-US" dirty="0" smtClean="0">
                <a:solidFill>
                  <a:schemeClr val="tx1"/>
                </a:solidFill>
              </a:rPr>
              <a:t>:</a:t>
            </a:r>
            <a:endParaRPr lang="en-SG" dirty="0">
              <a:solidFill>
                <a:schemeClr val="tx1"/>
              </a:solidFill>
            </a:endParaRPr>
          </a:p>
        </p:txBody>
      </p:sp>
      <p:sp>
        <p:nvSpPr>
          <p:cNvPr id="14" name="TextBox 13"/>
          <p:cNvSpPr txBox="1"/>
          <p:nvPr/>
        </p:nvSpPr>
        <p:spPr>
          <a:xfrm>
            <a:off x="828832" y="4528703"/>
            <a:ext cx="7634692" cy="181588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sumArray</a:t>
            </a:r>
            <a:r>
              <a:rPr lang="en-US" sz="1600" b="1" dirty="0" smtClean="0">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start,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size) </a:t>
            </a:r>
          </a:p>
          <a:p>
            <a:pPr>
              <a:tabLst>
                <a:tab pos="363538" algn="l"/>
                <a:tab pos="714375" algn="l"/>
                <a:tab pos="1077913" algn="l"/>
              </a:tabLst>
              <a:defRPr/>
            </a:pP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(start == size-</a:t>
            </a:r>
            <a:r>
              <a:rPr lang="en-US" sz="1600" b="1" dirty="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[start]</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else</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[start] + </a:t>
            </a:r>
            <a:r>
              <a:rPr lang="en-US" sz="1600" b="1" dirty="0" err="1" smtClean="0">
                <a:solidFill>
                  <a:schemeClr val="tx1"/>
                </a:solidFill>
                <a:latin typeface="Courier New" pitchFamily="49" charset="0"/>
                <a:cs typeface="Courier New" pitchFamily="49" charset="0"/>
              </a:rPr>
              <a:t>sumArray</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 start+</a:t>
            </a:r>
            <a:r>
              <a:rPr lang="en-US" sz="1600" b="1" dirty="0" smtClean="0">
                <a:solidFill>
                  <a:srgbClr val="006600"/>
                </a:solidFill>
                <a:latin typeface="Courier New" pitchFamily="49" charset="0"/>
                <a:cs typeface="Courier New" pitchFamily="49" charset="0"/>
              </a:rPr>
              <a:t>1</a:t>
            </a:r>
            <a:r>
              <a:rPr lang="en-US" sz="1600" b="1" dirty="0" smtClean="0">
                <a:solidFill>
                  <a:schemeClr val="tx1"/>
                </a:solidFill>
                <a:latin typeface="Courier New" pitchFamily="49" charset="0"/>
                <a:cs typeface="Courier New" pitchFamily="49" charset="0"/>
              </a:rPr>
              <a:t>, size);</a:t>
            </a:r>
            <a:endParaRPr lang="en-US" sz="1600" b="1" dirty="0" smtClean="0">
              <a:latin typeface="Courier New" pitchFamily="49" charset="0"/>
              <a:cs typeface="Courier New" pitchFamily="49" charset="0"/>
            </a:endParaRPr>
          </a:p>
          <a:p>
            <a:pPr>
              <a:tabLst>
                <a:tab pos="363538" algn="l"/>
                <a:tab pos="714375" algn="l"/>
                <a:tab pos="1077913" algn="l"/>
              </a:tabLst>
              <a:defRPr/>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ircle(in)">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dissolve">
                                      <p:cBhvr>
                                        <p:cTn id="3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build="p"/>
      <p:bldP spid="11" grpId="0" animBg="1"/>
      <p:bldP spid="12" grpId="0" animBg="1"/>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a:t>
            </a:r>
            <a:r>
              <a:rPr lang="en-US" dirty="0"/>
              <a:t>Function (3/3)</a:t>
            </a:r>
            <a:endParaRPr lang="en-SG" dirty="0"/>
          </a:p>
        </p:txBody>
      </p:sp>
      <p:sp>
        <p:nvSpPr>
          <p:cNvPr id="12" name="TextBox 11"/>
          <p:cNvSpPr txBox="1"/>
          <p:nvPr/>
        </p:nvSpPr>
        <p:spPr>
          <a:xfrm>
            <a:off x="828831" y="3410213"/>
            <a:ext cx="7773077" cy="923330"/>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err="1"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sumArray</a:t>
            </a:r>
            <a:r>
              <a:rPr lang="en-US" b="1" dirty="0" smtClean="0">
                <a:latin typeface="Courier New" pitchFamily="49" charset="0"/>
                <a:cs typeface="Courier New" pitchFamily="49" charset="0"/>
              </a:rPr>
              <a:t>(</a:t>
            </a:r>
            <a:r>
              <a:rPr lang="en-US" b="1" dirty="0" err="1"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arr</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size) {</a:t>
            </a:r>
          </a:p>
          <a:p>
            <a:pPr>
              <a:tabLst>
                <a:tab pos="363538" algn="l"/>
                <a:tab pos="714375" algn="l"/>
                <a:tab pos="1077913" algn="l"/>
              </a:tabLst>
              <a:defRPr/>
            </a:pP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sumArray_rec</a:t>
            </a:r>
            <a:r>
              <a:rPr lang="en-US" b="1" dirty="0" smtClean="0">
                <a:solidFill>
                  <a:schemeClr val="tx1"/>
                </a:solidFill>
                <a:latin typeface="Courier New" pitchFamily="49" charset="0"/>
                <a:cs typeface="Courier New" pitchFamily="49" charset="0"/>
              </a:rPr>
              <a:t>(</a:t>
            </a:r>
            <a:r>
              <a:rPr lang="en-US" b="1" dirty="0" err="1" smtClean="0">
                <a:solidFill>
                  <a:schemeClr val="tx1"/>
                </a:solidFill>
                <a:latin typeface="Courier New" pitchFamily="49" charset="0"/>
                <a:cs typeface="Courier New" pitchFamily="49" charset="0"/>
              </a:rPr>
              <a:t>arr</a:t>
            </a:r>
            <a:r>
              <a:rPr lang="en-US" b="1" dirty="0" smtClean="0">
                <a:solidFill>
                  <a:schemeClr val="tx1"/>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0</a:t>
            </a:r>
            <a:r>
              <a:rPr lang="en-US" b="1" dirty="0" smtClean="0">
                <a:solidFill>
                  <a:schemeClr val="tx1"/>
                </a:solidFill>
                <a:latin typeface="Courier New" pitchFamily="49" charset="0"/>
                <a:cs typeface="Courier New" pitchFamily="49" charset="0"/>
              </a:rPr>
              <a:t>, size);</a:t>
            </a:r>
            <a:endParaRPr lang="en-US" b="1" dirty="0" smtClean="0">
              <a:latin typeface="Courier New" pitchFamily="49" charset="0"/>
              <a:cs typeface="Courier New" pitchFamily="49" charset="0"/>
            </a:endParaRPr>
          </a:p>
          <a:p>
            <a:pPr>
              <a:tabLst>
                <a:tab pos="363538" algn="l"/>
                <a:tab pos="714375" algn="l"/>
                <a:tab pos="1077913" algn="l"/>
              </a:tabLst>
              <a:defRPr/>
            </a:pP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9" name="TextBox 8"/>
          <p:cNvSpPr txBox="1"/>
          <p:nvPr/>
        </p:nvSpPr>
        <p:spPr>
          <a:xfrm>
            <a:off x="1237128" y="2234985"/>
            <a:ext cx="6938683" cy="400110"/>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err="1" smtClean="0">
                <a:latin typeface="Courier New" pitchFamily="49" charset="0"/>
                <a:cs typeface="Courier New" pitchFamily="49" charset="0"/>
              </a:rPr>
              <a:t>sumArray</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 size)</a:t>
            </a:r>
          </a:p>
        </p:txBody>
      </p:sp>
      <p:sp>
        <p:nvSpPr>
          <p:cNvPr id="3" name="Content Placeholder 2"/>
          <p:cNvSpPr>
            <a:spLocks noGrp="1"/>
          </p:cNvSpPr>
          <p:nvPr>
            <p:ph idx="1"/>
          </p:nvPr>
        </p:nvSpPr>
        <p:spPr>
          <a:xfrm>
            <a:off x="457200" y="1371600"/>
            <a:ext cx="8229600" cy="830997"/>
          </a:xfrm>
        </p:spPr>
        <p:txBody>
          <a:bodyPr>
            <a:spAutoFit/>
          </a:bodyPr>
          <a:lstStyle/>
          <a:p>
            <a:r>
              <a:rPr lang="en-US" dirty="0" smtClean="0">
                <a:solidFill>
                  <a:schemeClr val="tx1"/>
                </a:solidFill>
              </a:rPr>
              <a:t>Improvement: let </a:t>
            </a:r>
            <a:r>
              <a:rPr lang="en-US" dirty="0">
                <a:solidFill>
                  <a:schemeClr val="tx1"/>
                </a:solidFill>
              </a:rPr>
              <a:t>the </a:t>
            </a:r>
            <a:r>
              <a:rPr lang="en-US" dirty="0" smtClean="0">
                <a:solidFill>
                  <a:schemeClr val="tx1"/>
                </a:solidFill>
              </a:rPr>
              <a:t>caller (e.g., your teammate), </a:t>
            </a:r>
            <a:r>
              <a:rPr lang="en-US" dirty="0">
                <a:solidFill>
                  <a:schemeClr val="tx1"/>
                </a:solidFill>
              </a:rPr>
              <a:t>in his comfort, still call</a:t>
            </a:r>
            <a:r>
              <a:rPr lang="en-US" dirty="0" smtClean="0">
                <a:solidFill>
                  <a:schemeClr val="tx1"/>
                </a:solidFill>
              </a:rPr>
              <a:t>:</a:t>
            </a:r>
            <a:endParaRPr lang="en-SG" dirty="0">
              <a:solidFill>
                <a:schemeClr val="tx1"/>
              </a:solidFill>
            </a:endParaRPr>
          </a:p>
        </p:txBody>
      </p:sp>
      <p:sp>
        <p:nvSpPr>
          <p:cNvPr id="11" name="Rectangle 3"/>
          <p:cNvSpPr txBox="1">
            <a:spLocks noChangeArrowheads="1"/>
          </p:cNvSpPr>
          <p:nvPr/>
        </p:nvSpPr>
        <p:spPr bwMode="auto">
          <a:xfrm>
            <a:off x="457200" y="2922823"/>
            <a:ext cx="82296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ts val="600"/>
              </a:spcBef>
              <a:spcAft>
                <a:spcPts val="0"/>
              </a:spcAft>
              <a:buClr>
                <a:schemeClr val="bg2"/>
              </a:buClr>
              <a:buSzPct val="7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Then you write the following two functions:</a:t>
            </a:r>
          </a:p>
        </p:txBody>
      </p:sp>
      <p:sp>
        <p:nvSpPr>
          <p:cNvPr id="14" name="TextBox 13"/>
          <p:cNvSpPr txBox="1"/>
          <p:nvPr/>
        </p:nvSpPr>
        <p:spPr>
          <a:xfrm>
            <a:off x="828831" y="4528703"/>
            <a:ext cx="7762275" cy="1569660"/>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sumArray_rec</a:t>
            </a:r>
            <a:r>
              <a:rPr lang="en-US" sz="1600" b="1" dirty="0" smtClean="0">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start,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size) {</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(start == size-</a:t>
            </a:r>
            <a:r>
              <a:rPr lang="en-US" sz="1600" b="1" dirty="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[start]</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else</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[start] + </a:t>
            </a:r>
            <a:r>
              <a:rPr lang="en-US" sz="1600" b="1" dirty="0" err="1" smtClean="0">
                <a:solidFill>
                  <a:schemeClr val="tx1"/>
                </a:solidFill>
                <a:latin typeface="Courier New" pitchFamily="49" charset="0"/>
                <a:cs typeface="Courier New" pitchFamily="49" charset="0"/>
              </a:rPr>
              <a:t>sumArray_rec</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 start+</a:t>
            </a:r>
            <a:r>
              <a:rPr lang="en-US" sz="1600" b="1" dirty="0" smtClean="0">
                <a:solidFill>
                  <a:srgbClr val="006600"/>
                </a:solidFill>
                <a:latin typeface="Courier New" pitchFamily="49" charset="0"/>
                <a:cs typeface="Courier New" pitchFamily="49" charset="0"/>
              </a:rPr>
              <a:t>1</a:t>
            </a:r>
            <a:r>
              <a:rPr lang="en-US" sz="1600" b="1" dirty="0" smtClean="0">
                <a:solidFill>
                  <a:schemeClr val="tx1"/>
                </a:solidFill>
                <a:latin typeface="Courier New" pitchFamily="49" charset="0"/>
                <a:cs typeface="Courier New" pitchFamily="49" charset="0"/>
              </a:rPr>
              <a:t>, size);</a:t>
            </a:r>
            <a:endParaRPr lang="en-US" sz="1600" b="1" dirty="0" smtClean="0">
              <a:latin typeface="Courier New" pitchFamily="49" charset="0"/>
              <a:cs typeface="Courier New" pitchFamily="49" charset="0"/>
            </a:endParaRPr>
          </a:p>
          <a:p>
            <a:pPr>
              <a:tabLst>
                <a:tab pos="363538" algn="l"/>
                <a:tab pos="714375" algn="l"/>
                <a:tab pos="1077913" algn="l"/>
              </a:tabLst>
              <a:defRPr/>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5" name="Left Arrow 14"/>
          <p:cNvSpPr/>
          <p:nvPr/>
        </p:nvSpPr>
        <p:spPr bwMode="auto">
          <a:xfrm>
            <a:off x="7155713" y="3158782"/>
            <a:ext cx="1619314" cy="1196568"/>
          </a:xfrm>
          <a:prstGeom prst="leftArrow">
            <a:avLst/>
          </a:prstGeom>
          <a:solidFill>
            <a:srgbClr val="00B0F0"/>
          </a:solidFill>
          <a:ln w="19050" cap="flat" cmpd="sng">
            <a:noFill/>
            <a:prstDash val="solid"/>
            <a:round/>
            <a:headEnd type="none" w="sm" len="sm"/>
            <a:tailEnd type="triangle" w="med" len="med"/>
          </a:ln>
          <a:extLst/>
        </p:spPr>
        <p:txBody>
          <a:bodyPr wrap="square" rtlCol="0" anchor="ctr"/>
          <a:lstStyle/>
          <a:p>
            <a:pPr algn="ctr"/>
            <a:r>
              <a:rPr lang="en-US" sz="1600" b="1" dirty="0">
                <a:latin typeface="Cambria" pitchFamily="18" charset="0"/>
              </a:rPr>
              <a:t>Auxiliary</a:t>
            </a:r>
          </a:p>
          <a:p>
            <a:pPr algn="ctr"/>
            <a:r>
              <a:rPr lang="en-US" sz="1600" b="1" dirty="0">
                <a:latin typeface="Cambria" pitchFamily="18" charset="0"/>
              </a:rPr>
              <a:t>function</a:t>
            </a:r>
            <a:endParaRPr lang="en-SG" sz="1600" b="1" dirty="0">
              <a:latin typeface="Cambria" pitchFamily="18" charset="0"/>
            </a:endParaRPr>
          </a:p>
        </p:txBody>
      </p:sp>
      <p:sp>
        <p:nvSpPr>
          <p:cNvPr id="13" name="Left Arrow 12"/>
          <p:cNvSpPr/>
          <p:nvPr/>
        </p:nvSpPr>
        <p:spPr bwMode="auto">
          <a:xfrm>
            <a:off x="7155713" y="4385061"/>
            <a:ext cx="1619314" cy="1196568"/>
          </a:xfrm>
          <a:prstGeom prst="leftArrow">
            <a:avLst/>
          </a:prstGeom>
          <a:solidFill>
            <a:srgbClr val="00B0F0"/>
          </a:solidFill>
          <a:ln w="19050" cap="flat" cmpd="sng">
            <a:noFill/>
            <a:prstDash val="solid"/>
            <a:round/>
            <a:headEnd type="none" w="sm" len="sm"/>
            <a:tailEnd type="triangle" w="med" len="med"/>
          </a:ln>
          <a:extLst/>
        </p:spPr>
        <p:txBody>
          <a:bodyPr wrap="square" rtlCol="0" anchor="ctr"/>
          <a:lstStyle/>
          <a:p>
            <a:pPr algn="ctr"/>
            <a:r>
              <a:rPr lang="en-US" sz="1600" b="1" dirty="0" smtClean="0">
                <a:latin typeface="Cambria" pitchFamily="18" charset="0"/>
              </a:rPr>
              <a:t>recursive</a:t>
            </a:r>
            <a:endParaRPr lang="en-US" sz="1600" b="1" dirty="0">
              <a:latin typeface="Cambria" pitchFamily="18" charset="0"/>
            </a:endParaRPr>
          </a:p>
          <a:p>
            <a:pPr algn="ctr"/>
            <a:r>
              <a:rPr lang="en-US" sz="1600" b="1" dirty="0">
                <a:latin typeface="Cambria" pitchFamily="18" charset="0"/>
              </a:rPr>
              <a:t>function</a:t>
            </a:r>
            <a:endParaRPr lang="en-SG" sz="1600" b="1"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dissolv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1" grpId="0" build="p"/>
      <p:bldP spid="14" grpId="0" animBg="1"/>
      <p:bldP spid="15"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631763"/>
          </a:xfrm>
        </p:spPr>
        <p:txBody>
          <a:bodyPr>
            <a:spAutoFit/>
          </a:bodyPr>
          <a:lstStyle/>
          <a:p>
            <a:pPr>
              <a:spcBef>
                <a:spcPts val="1200"/>
              </a:spcBef>
            </a:pPr>
            <a:r>
              <a:rPr lang="en-US" sz="2800" dirty="0">
                <a:solidFill>
                  <a:schemeClr val="tx1"/>
                </a:solidFill>
              </a:rPr>
              <a:t>Given an array  </a:t>
            </a:r>
          </a:p>
          <a:p>
            <a:pPr lvl="1">
              <a:spcBef>
                <a:spcPts val="1200"/>
              </a:spcBef>
              <a:buNone/>
            </a:pPr>
            <a:r>
              <a:rPr lang="en-US" sz="2400" dirty="0"/>
              <a:t>	</a:t>
            </a:r>
            <a:r>
              <a:rPr lang="en-US" sz="2400" dirty="0" err="1">
                <a:solidFill>
                  <a:srgbClr val="0000FF"/>
                </a:solidFill>
              </a:rPr>
              <a:t>int</a:t>
            </a:r>
            <a:r>
              <a:rPr lang="en-US" sz="2400" dirty="0">
                <a:solidFill>
                  <a:srgbClr val="0000FF"/>
                </a:solidFill>
              </a:rPr>
              <a:t> list[] = { 9, -2, 1, 7, 3, 9, -5, 7, 2, 1, 7, -2, </a:t>
            </a:r>
            <a:r>
              <a:rPr lang="en-US" sz="2400" dirty="0" smtClean="0">
                <a:solidFill>
                  <a:srgbClr val="0000FF"/>
                </a:solidFill>
              </a:rPr>
              <a:t>0, 7, </a:t>
            </a:r>
            <a:r>
              <a:rPr lang="en-US" sz="2400" dirty="0">
                <a:solidFill>
                  <a:srgbClr val="0000FF"/>
                </a:solidFill>
              </a:rPr>
              <a:t>-3 } </a:t>
            </a:r>
          </a:p>
          <a:p>
            <a:pPr>
              <a:spcBef>
                <a:spcPts val="1200"/>
              </a:spcBef>
            </a:pPr>
            <a:endParaRPr lang="en-US" sz="2800" dirty="0" smtClean="0">
              <a:solidFill>
                <a:schemeClr val="tx1"/>
              </a:solidFill>
            </a:endParaRPr>
          </a:p>
          <a:p>
            <a:pPr>
              <a:spcBef>
                <a:spcPts val="1200"/>
              </a:spcBef>
            </a:pPr>
            <a:r>
              <a:rPr lang="en-US" sz="2800" dirty="0" smtClean="0">
                <a:solidFill>
                  <a:schemeClr val="tx1"/>
                </a:solidFill>
              </a:rPr>
              <a:t>We want the function call</a:t>
            </a:r>
            <a:endParaRPr lang="en-US" sz="2800" dirty="0">
              <a:solidFill>
                <a:schemeClr val="tx1"/>
              </a:solidFill>
            </a:endParaRPr>
          </a:p>
          <a:p>
            <a:pPr lvl="1">
              <a:spcBef>
                <a:spcPts val="1200"/>
              </a:spcBef>
              <a:buNone/>
            </a:pPr>
            <a:r>
              <a:rPr lang="en-US" sz="2400" dirty="0">
                <a:latin typeface="Calibri" pitchFamily="34" charset="0"/>
                <a:cs typeface="Calibri" pitchFamily="34" charset="0"/>
              </a:rPr>
              <a:t>	</a:t>
            </a:r>
            <a:r>
              <a:rPr lang="en-US" sz="2400" dirty="0" err="1">
                <a:solidFill>
                  <a:srgbClr val="0000FF"/>
                </a:solidFill>
                <a:latin typeface="Calibri" pitchFamily="34" charset="0"/>
                <a:cs typeface="Calibri" pitchFamily="34" charset="0"/>
              </a:rPr>
              <a:t>countValue</a:t>
            </a:r>
            <a:r>
              <a:rPr lang="en-US" sz="2400" dirty="0">
                <a:solidFill>
                  <a:srgbClr val="0000FF"/>
                </a:solidFill>
                <a:latin typeface="Calibri" pitchFamily="34" charset="0"/>
                <a:cs typeface="Calibri" pitchFamily="34" charset="0"/>
              </a:rPr>
              <a:t>(7, list, 15)</a:t>
            </a:r>
          </a:p>
          <a:p>
            <a:pPr marL="449263" lvl="1" indent="7938">
              <a:spcBef>
                <a:spcPts val="1200"/>
              </a:spcBef>
              <a:buNone/>
            </a:pPr>
            <a:r>
              <a:rPr lang="en-US" sz="2400" dirty="0"/>
              <a:t>to return 3 (the number of times 7 appears in the 15 elements of </a:t>
            </a:r>
            <a:r>
              <a:rPr lang="en-US" sz="2400" dirty="0" smtClean="0"/>
              <a:t>list).</a:t>
            </a:r>
            <a:endParaRPr lang="en-SG" dirty="0"/>
          </a:p>
        </p:txBody>
      </p:sp>
      <p:sp>
        <p:nvSpPr>
          <p:cNvPr id="4" name="Title 3"/>
          <p:cNvSpPr>
            <a:spLocks noGrp="1"/>
          </p:cNvSpPr>
          <p:nvPr>
            <p:ph type="title"/>
          </p:nvPr>
        </p:nvSpPr>
        <p:spPr/>
        <p:txBody>
          <a:bodyPr/>
          <a:lstStyle/>
          <a:p>
            <a:r>
              <a:rPr lang="en-US" dirty="0" smtClean="0"/>
              <a:t>Demo #4: </a:t>
            </a:r>
            <a:r>
              <a:rPr lang="en-US" dirty="0"/>
              <a:t>Counting Occurrences (1/4)</a:t>
            </a:r>
            <a:endParaRPr lang="en-SG" dirty="0"/>
          </a:p>
        </p:txBody>
      </p:sp>
      <p:sp>
        <p:nvSpPr>
          <p:cNvPr id="6" name="TextBox 3"/>
          <p:cNvSpPr txBox="1"/>
          <p:nvPr/>
        </p:nvSpPr>
        <p:spPr>
          <a:xfrm>
            <a:off x="7338966" y="94597"/>
            <a:ext cx="1704304" cy="442674"/>
          </a:xfrm>
          <a:prstGeom prst="roundRect">
            <a:avLst/>
          </a:prstGeom>
          <a:noFill/>
          <a:ln>
            <a:solidFill>
              <a:schemeClr val="accent6">
                <a:lumMod val="75000"/>
              </a:schemeClr>
            </a:solidFill>
          </a:ln>
        </p:spPr>
        <p:txBody>
          <a:bodyPr wrap="square">
            <a:spAutoFit/>
          </a:bodyPr>
          <a:lstStyle>
            <a:defPPr>
              <a:defRPr lang="en-US"/>
            </a:defPPr>
            <a:lvl1pPr algn="l" defTabSz="871538" rtl="0" fontAlgn="base">
              <a:spcBef>
                <a:spcPct val="0"/>
              </a:spcBef>
              <a:spcAft>
                <a:spcPct val="0"/>
              </a:spcAft>
              <a:defRPr sz="1700" kern="1200">
                <a:solidFill>
                  <a:schemeClr val="tx1"/>
                </a:solidFill>
                <a:latin typeface="Arial" charset="0"/>
                <a:ea typeface="+mn-ea"/>
                <a:cs typeface="Arial" charset="0"/>
              </a:defRPr>
            </a:lvl1pPr>
            <a:lvl2pPr marL="434975" indent="22225" algn="l" defTabSz="871538" rtl="0" fontAlgn="base">
              <a:spcBef>
                <a:spcPct val="0"/>
              </a:spcBef>
              <a:spcAft>
                <a:spcPct val="0"/>
              </a:spcAft>
              <a:defRPr sz="1700" kern="1200">
                <a:solidFill>
                  <a:schemeClr val="tx1"/>
                </a:solidFill>
                <a:latin typeface="Arial" charset="0"/>
                <a:ea typeface="+mn-ea"/>
                <a:cs typeface="Arial" charset="0"/>
              </a:defRPr>
            </a:lvl2pPr>
            <a:lvl3pPr marL="871538" indent="42863" algn="l" defTabSz="871538" rtl="0" fontAlgn="base">
              <a:spcBef>
                <a:spcPct val="0"/>
              </a:spcBef>
              <a:spcAft>
                <a:spcPct val="0"/>
              </a:spcAft>
              <a:defRPr sz="1700" kern="1200">
                <a:solidFill>
                  <a:schemeClr val="tx1"/>
                </a:solidFill>
                <a:latin typeface="Arial" charset="0"/>
                <a:ea typeface="+mn-ea"/>
                <a:cs typeface="Arial" charset="0"/>
              </a:defRPr>
            </a:lvl3pPr>
            <a:lvl4pPr marL="1308100" indent="63500" algn="l" defTabSz="871538" rtl="0" fontAlgn="base">
              <a:spcBef>
                <a:spcPct val="0"/>
              </a:spcBef>
              <a:spcAft>
                <a:spcPct val="0"/>
              </a:spcAft>
              <a:defRPr sz="1700" kern="1200">
                <a:solidFill>
                  <a:schemeClr val="tx1"/>
                </a:solidFill>
                <a:latin typeface="Arial" charset="0"/>
                <a:ea typeface="+mn-ea"/>
                <a:cs typeface="Arial" charset="0"/>
              </a:defRPr>
            </a:lvl4pPr>
            <a:lvl5pPr marL="1744663" indent="84138" algn="l" defTabSz="871538"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a:lstStyle>
          <a:p>
            <a:pPr algn="ctr" defTabSz="872733" fontAlgn="auto">
              <a:spcBef>
                <a:spcPts val="0"/>
              </a:spcBef>
              <a:spcAft>
                <a:spcPts val="0"/>
              </a:spcAft>
              <a:defRPr/>
            </a:pPr>
            <a:r>
              <a:rPr lang="en-US" sz="2000" b="1" dirty="0">
                <a:solidFill>
                  <a:schemeClr val="accent6">
                    <a:lumMod val="75000"/>
                  </a:schemeClr>
                </a:solidFill>
                <a:latin typeface="Arial" pitchFamily="34" charset="0"/>
                <a:cs typeface="Arial" pitchFamily="34" charset="0"/>
              </a:rPr>
              <a:t>Self-read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#4: </a:t>
            </a:r>
            <a:r>
              <a:rPr lang="en-US" dirty="0"/>
              <a:t>Counting Occurrences (2/4)</a:t>
            </a:r>
            <a:endParaRPr lang="en-SG" dirty="0"/>
          </a:p>
        </p:txBody>
      </p:sp>
      <p:grpSp>
        <p:nvGrpSpPr>
          <p:cNvPr id="3" name="Group 2"/>
          <p:cNvGrpSpPr/>
          <p:nvPr/>
        </p:nvGrpSpPr>
        <p:grpSpPr>
          <a:xfrm>
            <a:off x="486698" y="1947004"/>
            <a:ext cx="8075390" cy="3170099"/>
            <a:chOff x="486698" y="1947004"/>
            <a:chExt cx="8075390" cy="3170099"/>
          </a:xfrm>
        </p:grpSpPr>
        <p:sp>
          <p:nvSpPr>
            <p:cNvPr id="9" name="TextBox 8"/>
            <p:cNvSpPr txBox="1"/>
            <p:nvPr/>
          </p:nvSpPr>
          <p:spPr>
            <a:xfrm>
              <a:off x="486698" y="1947004"/>
              <a:ext cx="8072686" cy="3170099"/>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countValue_iter</a:t>
              </a:r>
              <a:r>
                <a:rPr lang="en-US" sz="2000" b="1" dirty="0" smtClean="0">
                  <a:latin typeface="Courier New" pitchFamily="49" charset="0"/>
                  <a:cs typeface="Courier New" pitchFamily="49" charset="0"/>
                </a:rPr>
                <a:t>(</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value,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size)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count =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endParaRPr lang="en-US" sz="2000" b="1" dirty="0" smtClean="0">
                <a:solidFill>
                  <a:srgbClr val="006600"/>
                </a:solidFill>
                <a:latin typeface="Courier New" pitchFamily="49" charset="0"/>
                <a:cs typeface="Courier New" pitchFamily="49" charset="0"/>
              </a:endParaRPr>
            </a:p>
            <a:p>
              <a:pPr>
                <a:tabLst>
                  <a:tab pos="363538" algn="l"/>
                  <a:tab pos="714375" algn="l"/>
                  <a:tab pos="1077913" algn="l"/>
                </a:tabLst>
                <a:defRPr/>
              </a:pPr>
              <a:endParaRPr lang="en-US" sz="2000" b="1" dirty="0">
                <a:latin typeface="Courier New" pitchFamily="49" charset="0"/>
                <a:cs typeface="Courier New" pitchFamily="49" charset="0"/>
              </a:endParaRPr>
            </a:p>
            <a:p>
              <a:pPr>
                <a:tabLst>
                  <a:tab pos="363538" algn="l"/>
                  <a:tab pos="714375" algn="l"/>
                  <a:tab pos="1077913" algn="l"/>
                </a:tabLst>
                <a:defRPr/>
              </a:pP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for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&lt;size;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if</a:t>
              </a:r>
              <a:r>
                <a:rPr lang="en-US" sz="2000" b="1" dirty="0" smtClean="0">
                  <a:latin typeface="Courier New" pitchFamily="49" charset="0"/>
                  <a:cs typeface="Courier New" pitchFamily="49" charset="0"/>
                </a:rPr>
                <a:t> (value ==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count++;</a:t>
              </a:r>
            </a:p>
            <a:p>
              <a:pPr>
                <a:tabLst>
                  <a:tab pos="363538" algn="l"/>
                  <a:tab pos="714375" algn="l"/>
                  <a:tab pos="1077913" algn="l"/>
                </a:tabLst>
                <a:defRPr/>
              </a:pPr>
              <a:endParaRPr lang="en-US" sz="2000" b="1" dirty="0" smtClean="0">
                <a:latin typeface="Courier New" pitchFamily="49" charset="0"/>
                <a:cs typeface="Courier New" pitchFamily="49" charset="0"/>
              </a:endParaRPr>
            </a:p>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    return</a:t>
              </a:r>
              <a:r>
                <a:rPr lang="en-US" sz="2000" b="1" dirty="0" smtClean="0">
                  <a:latin typeface="Courier New" pitchFamily="49" charset="0"/>
                  <a:cs typeface="Courier New" pitchFamily="49" charset="0"/>
                </a:rPr>
                <a:t> count;</a:t>
              </a:r>
            </a:p>
            <a:p>
              <a:pPr>
                <a:tabLst>
                  <a:tab pos="363538" algn="l"/>
                  <a:tab pos="714375" algn="l"/>
                  <a:tab pos="1077913"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0" name="Rectangle 9"/>
            <p:cNvSpPr/>
            <p:nvPr/>
          </p:nvSpPr>
          <p:spPr>
            <a:xfrm>
              <a:off x="6965176" y="4855073"/>
              <a:ext cx="159691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Week11_countValue.c</a:t>
              </a:r>
              <a:endParaRPr lang="en-SG" sz="1100" dirty="0"/>
            </a:p>
          </p:txBody>
        </p:sp>
      </p:grpSp>
      <p:sp>
        <p:nvSpPr>
          <p:cNvPr id="11" name="TextBox 10"/>
          <p:cNvSpPr txBox="1"/>
          <p:nvPr/>
        </p:nvSpPr>
        <p:spPr>
          <a:xfrm>
            <a:off x="486698" y="1543968"/>
            <a:ext cx="21387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Iterative version:</a:t>
            </a:r>
            <a:endParaRPr lang="en-SG" sz="2000" dirty="0">
              <a:solidFill>
                <a:schemeClr val="dk1"/>
              </a:solidFill>
              <a:latin typeface="+mn-lt"/>
              <a:cs typeface="+mn-cs"/>
            </a:endParaRPr>
          </a:p>
        </p:txBody>
      </p:sp>
      <p:sp>
        <p:nvSpPr>
          <p:cNvPr id="12" name="TextBox 3"/>
          <p:cNvSpPr txBox="1"/>
          <p:nvPr/>
        </p:nvSpPr>
        <p:spPr>
          <a:xfrm>
            <a:off x="7338966" y="94597"/>
            <a:ext cx="1704304" cy="442674"/>
          </a:xfrm>
          <a:prstGeom prst="roundRect">
            <a:avLst/>
          </a:prstGeom>
          <a:noFill/>
          <a:ln>
            <a:solidFill>
              <a:schemeClr val="accent6">
                <a:lumMod val="75000"/>
              </a:schemeClr>
            </a:solidFill>
          </a:ln>
        </p:spPr>
        <p:txBody>
          <a:bodyPr wrap="square">
            <a:spAutoFit/>
          </a:bodyPr>
          <a:lstStyle>
            <a:defPPr>
              <a:defRPr lang="en-US"/>
            </a:defPPr>
            <a:lvl1pPr algn="l" defTabSz="871538" rtl="0" fontAlgn="base">
              <a:spcBef>
                <a:spcPct val="0"/>
              </a:spcBef>
              <a:spcAft>
                <a:spcPct val="0"/>
              </a:spcAft>
              <a:defRPr sz="1700" kern="1200">
                <a:solidFill>
                  <a:schemeClr val="tx1"/>
                </a:solidFill>
                <a:latin typeface="Arial" charset="0"/>
                <a:ea typeface="+mn-ea"/>
                <a:cs typeface="Arial" charset="0"/>
              </a:defRPr>
            </a:lvl1pPr>
            <a:lvl2pPr marL="434975" indent="22225" algn="l" defTabSz="871538" rtl="0" fontAlgn="base">
              <a:spcBef>
                <a:spcPct val="0"/>
              </a:spcBef>
              <a:spcAft>
                <a:spcPct val="0"/>
              </a:spcAft>
              <a:defRPr sz="1700" kern="1200">
                <a:solidFill>
                  <a:schemeClr val="tx1"/>
                </a:solidFill>
                <a:latin typeface="Arial" charset="0"/>
                <a:ea typeface="+mn-ea"/>
                <a:cs typeface="Arial" charset="0"/>
              </a:defRPr>
            </a:lvl2pPr>
            <a:lvl3pPr marL="871538" indent="42863" algn="l" defTabSz="871538" rtl="0" fontAlgn="base">
              <a:spcBef>
                <a:spcPct val="0"/>
              </a:spcBef>
              <a:spcAft>
                <a:spcPct val="0"/>
              </a:spcAft>
              <a:defRPr sz="1700" kern="1200">
                <a:solidFill>
                  <a:schemeClr val="tx1"/>
                </a:solidFill>
                <a:latin typeface="Arial" charset="0"/>
                <a:ea typeface="+mn-ea"/>
                <a:cs typeface="Arial" charset="0"/>
              </a:defRPr>
            </a:lvl3pPr>
            <a:lvl4pPr marL="1308100" indent="63500" algn="l" defTabSz="871538" rtl="0" fontAlgn="base">
              <a:spcBef>
                <a:spcPct val="0"/>
              </a:spcBef>
              <a:spcAft>
                <a:spcPct val="0"/>
              </a:spcAft>
              <a:defRPr sz="1700" kern="1200">
                <a:solidFill>
                  <a:schemeClr val="tx1"/>
                </a:solidFill>
                <a:latin typeface="Arial" charset="0"/>
                <a:ea typeface="+mn-ea"/>
                <a:cs typeface="Arial" charset="0"/>
              </a:defRPr>
            </a:lvl4pPr>
            <a:lvl5pPr marL="1744663" indent="84138" algn="l" defTabSz="871538"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a:lstStyle>
          <a:p>
            <a:pPr algn="ctr" defTabSz="872733" fontAlgn="auto">
              <a:spcBef>
                <a:spcPts val="0"/>
              </a:spcBef>
              <a:spcAft>
                <a:spcPts val="0"/>
              </a:spcAft>
              <a:defRPr/>
            </a:pPr>
            <a:r>
              <a:rPr lang="en-US" sz="2000" b="1" dirty="0">
                <a:solidFill>
                  <a:schemeClr val="accent6">
                    <a:lumMod val="75000"/>
                  </a:schemeClr>
                </a:solidFill>
                <a:latin typeface="Arial" pitchFamily="34" charset="0"/>
                <a:cs typeface="Arial" pitchFamily="34" charset="0"/>
              </a:rPr>
              <a:t>Self-read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#4: </a:t>
            </a:r>
            <a:r>
              <a:rPr lang="en-US" dirty="0"/>
              <a:t>Counting Occurrences (3/4)</a:t>
            </a:r>
            <a:endParaRPr lang="en-SG" dirty="0"/>
          </a:p>
        </p:txBody>
      </p:sp>
      <p:sp>
        <p:nvSpPr>
          <p:cNvPr id="7" name="TextBox 6"/>
          <p:cNvSpPr txBox="1"/>
          <p:nvPr/>
        </p:nvSpPr>
        <p:spPr>
          <a:xfrm>
            <a:off x="454709" y="1467358"/>
            <a:ext cx="7175284" cy="984885"/>
          </a:xfrm>
          <a:prstGeom prst="rect">
            <a:avLst/>
          </a:prstGeom>
          <a:noFill/>
        </p:spPr>
        <p:txBody>
          <a:bodyPr wrap="square" rtlCol="0">
            <a:spAutoFit/>
          </a:bodyPr>
          <a:lstStyle/>
          <a:p>
            <a:pPr marL="360363" indent="-360363">
              <a:spcBef>
                <a:spcPts val="1200"/>
              </a:spcBef>
              <a:buFont typeface="Wingdings" pitchFamily="2" charset="2"/>
              <a:buChar char="§"/>
            </a:pPr>
            <a:r>
              <a:rPr lang="en-US" sz="2400" dirty="0" smtClean="0"/>
              <a:t>To get </a:t>
            </a:r>
            <a:r>
              <a:rPr lang="en-US" sz="2400" dirty="0" err="1" smtClean="0">
                <a:solidFill>
                  <a:srgbClr val="0000FF"/>
                </a:solidFill>
              </a:rPr>
              <a:t>countValue</a:t>
            </a:r>
            <a:r>
              <a:rPr lang="en-US" sz="2400" dirty="0" smtClean="0">
                <a:solidFill>
                  <a:srgbClr val="0000FF"/>
                </a:solidFill>
              </a:rPr>
              <a:t>(7, list, 15)</a:t>
            </a:r>
            <a:r>
              <a:rPr lang="en-US" sz="2400" dirty="0" smtClean="0"/>
              <a:t> to return 3.</a:t>
            </a:r>
          </a:p>
          <a:p>
            <a:pPr marL="360363" indent="-360363">
              <a:spcBef>
                <a:spcPts val="1200"/>
              </a:spcBef>
              <a:buFont typeface="Wingdings" pitchFamily="2" charset="2"/>
              <a:buChar char="§"/>
            </a:pPr>
            <a:r>
              <a:rPr lang="en-US" sz="2400" dirty="0" smtClean="0"/>
              <a:t>Recursive thinking goes…</a:t>
            </a:r>
          </a:p>
        </p:txBody>
      </p:sp>
      <p:graphicFrame>
        <p:nvGraphicFramePr>
          <p:cNvPr id="66562" name="Object 2"/>
          <p:cNvGraphicFramePr>
            <a:graphicFrameLocks noChangeAspect="1"/>
          </p:cNvGraphicFramePr>
          <p:nvPr/>
        </p:nvGraphicFramePr>
        <p:xfrm>
          <a:off x="8160895" y="1440305"/>
          <a:ext cx="550863" cy="1676400"/>
        </p:xfrm>
        <a:graphic>
          <a:graphicData uri="http://schemas.openxmlformats.org/presentationml/2006/ole">
            <mc:AlternateContent xmlns:mc="http://schemas.openxmlformats.org/markup-compatibility/2006">
              <mc:Choice xmlns:v="urn:schemas-microsoft-com:vml" Requires="v">
                <p:oleObj spid="_x0000_s157497" name="Clip" r:id="rId4" imgW="1296063" imgH="3934305" progId="">
                  <p:embed/>
                </p:oleObj>
              </mc:Choice>
              <mc:Fallback>
                <p:oleObj name="Clip" r:id="rId4" imgW="1296063" imgH="3934305" progId="">
                  <p:embed/>
                  <p:pic>
                    <p:nvPicPr>
                      <p:cNvPr id="0" name="Picture 7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895" y="1440305"/>
                        <a:ext cx="550863"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4"/>
          <p:cNvGrpSpPr/>
          <p:nvPr/>
        </p:nvGrpSpPr>
        <p:grpSpPr>
          <a:xfrm>
            <a:off x="644577" y="2701079"/>
            <a:ext cx="6490740" cy="371830"/>
            <a:chOff x="644577" y="2888105"/>
            <a:chExt cx="6490740" cy="371830"/>
          </a:xfrm>
        </p:grpSpPr>
        <p:sp>
          <p:nvSpPr>
            <p:cNvPr id="11" name="TextBox 10"/>
            <p:cNvSpPr txBox="1"/>
            <p:nvPr/>
          </p:nvSpPr>
          <p:spPr>
            <a:xfrm>
              <a:off x="64457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18" name="TextBox 17"/>
            <p:cNvSpPr txBox="1"/>
            <p:nvPr/>
          </p:nvSpPr>
          <p:spPr>
            <a:xfrm>
              <a:off x="1081790"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19" name="TextBox 18"/>
            <p:cNvSpPr txBox="1"/>
            <p:nvPr/>
          </p:nvSpPr>
          <p:spPr>
            <a:xfrm>
              <a:off x="1519003"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20" name="TextBox 19"/>
            <p:cNvSpPr txBox="1"/>
            <p:nvPr/>
          </p:nvSpPr>
          <p:spPr>
            <a:xfrm>
              <a:off x="195621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1" name="TextBox 20"/>
            <p:cNvSpPr txBox="1"/>
            <p:nvPr/>
          </p:nvSpPr>
          <p:spPr>
            <a:xfrm>
              <a:off x="2378439"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sp>
          <p:nvSpPr>
            <p:cNvPr id="22" name="TextBox 21"/>
            <p:cNvSpPr txBox="1"/>
            <p:nvPr/>
          </p:nvSpPr>
          <p:spPr>
            <a:xfrm>
              <a:off x="281565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23" name="TextBox 22"/>
            <p:cNvSpPr txBox="1"/>
            <p:nvPr/>
          </p:nvSpPr>
          <p:spPr>
            <a:xfrm>
              <a:off x="323787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-5</a:t>
              </a:r>
              <a:endParaRPr lang="en-SG" dirty="0"/>
            </a:p>
          </p:txBody>
        </p:sp>
        <p:sp>
          <p:nvSpPr>
            <p:cNvPr id="24" name="TextBox 23"/>
            <p:cNvSpPr txBox="1"/>
            <p:nvPr/>
          </p:nvSpPr>
          <p:spPr>
            <a:xfrm>
              <a:off x="367508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5" name="TextBox 24"/>
            <p:cNvSpPr txBox="1"/>
            <p:nvPr/>
          </p:nvSpPr>
          <p:spPr>
            <a:xfrm>
              <a:off x="409731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6" name="TextBox 25"/>
            <p:cNvSpPr txBox="1"/>
            <p:nvPr/>
          </p:nvSpPr>
          <p:spPr>
            <a:xfrm>
              <a:off x="4529528"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27" name="TextBox 26"/>
            <p:cNvSpPr txBox="1"/>
            <p:nvPr/>
          </p:nvSpPr>
          <p:spPr>
            <a:xfrm>
              <a:off x="4966741"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8" name="TextBox 27"/>
            <p:cNvSpPr txBox="1"/>
            <p:nvPr/>
          </p:nvSpPr>
          <p:spPr>
            <a:xfrm>
              <a:off x="5403954"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9" name="TextBox 28"/>
            <p:cNvSpPr txBox="1"/>
            <p:nvPr/>
          </p:nvSpPr>
          <p:spPr>
            <a:xfrm>
              <a:off x="5841166"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0</a:t>
              </a:r>
              <a:endParaRPr lang="en-SG" dirty="0"/>
            </a:p>
          </p:txBody>
        </p:sp>
        <p:sp>
          <p:nvSpPr>
            <p:cNvPr id="30" name="TextBox 29"/>
            <p:cNvSpPr txBox="1"/>
            <p:nvPr/>
          </p:nvSpPr>
          <p:spPr>
            <a:xfrm>
              <a:off x="6263390"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31" name="TextBox 30"/>
            <p:cNvSpPr txBox="1"/>
            <p:nvPr/>
          </p:nvSpPr>
          <p:spPr>
            <a:xfrm>
              <a:off x="6700602"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grpSp>
      <p:grpSp>
        <p:nvGrpSpPr>
          <p:cNvPr id="3" name="Group 42"/>
          <p:cNvGrpSpPr/>
          <p:nvPr/>
        </p:nvGrpSpPr>
        <p:grpSpPr>
          <a:xfrm>
            <a:off x="6115986" y="2576094"/>
            <a:ext cx="2548329" cy="1775377"/>
            <a:chOff x="6115986" y="2758190"/>
            <a:chExt cx="2548329" cy="1775377"/>
          </a:xfrm>
        </p:grpSpPr>
        <p:cxnSp>
          <p:nvCxnSpPr>
            <p:cNvPr id="37" name="Straight Arrow Connector 36"/>
            <p:cNvCxnSpPr/>
            <p:nvPr/>
          </p:nvCxnSpPr>
          <p:spPr bwMode="auto">
            <a:xfrm flipH="1" flipV="1">
              <a:off x="6955436" y="3342807"/>
              <a:ext cx="179882" cy="464695"/>
            </a:xfrm>
            <a:prstGeom prst="straightConnector1">
              <a:avLst/>
            </a:prstGeom>
            <a:solidFill>
              <a:schemeClr val="accent1"/>
            </a:solidFill>
            <a:ln w="12700" cap="sq" cmpd="sng" algn="ctr">
              <a:solidFill>
                <a:srgbClr val="800000"/>
              </a:solidFill>
              <a:prstDash val="solid"/>
              <a:round/>
              <a:headEnd type="none" w="med" len="med"/>
              <a:tailEnd type="triangle" w="lg" len="med"/>
            </a:ln>
            <a:effectLst/>
          </p:spPr>
        </p:cxnSp>
        <p:sp>
          <p:nvSpPr>
            <p:cNvPr id="38" name="TextBox 37"/>
            <p:cNvSpPr txBox="1"/>
            <p:nvPr/>
          </p:nvSpPr>
          <p:spPr>
            <a:xfrm>
              <a:off x="6115986" y="3702570"/>
              <a:ext cx="2548329" cy="830997"/>
            </a:xfrm>
            <a:prstGeom prst="rect">
              <a:avLst/>
            </a:prstGeom>
            <a:solidFill>
              <a:schemeClr val="bg1"/>
            </a:solidFill>
          </p:spPr>
          <p:txBody>
            <a:bodyPr wrap="square" rtlCol="0">
              <a:spAutoFit/>
            </a:bodyPr>
            <a:lstStyle/>
            <a:p>
              <a:r>
                <a:rPr lang="en-US" sz="2400" i="1" dirty="0" smtClean="0">
                  <a:solidFill>
                    <a:srgbClr val="800000"/>
                  </a:solidFill>
                  <a:latin typeface="Calibri" pitchFamily="34" charset="0"/>
                </a:rPr>
                <a:t>If I handle the last element myself, …</a:t>
              </a:r>
              <a:endParaRPr lang="en-SG" sz="2400" i="1" dirty="0">
                <a:solidFill>
                  <a:srgbClr val="800000"/>
                </a:solidFill>
                <a:latin typeface="Calibri" pitchFamily="34" charset="0"/>
              </a:endParaRPr>
            </a:p>
          </p:txBody>
        </p:sp>
        <p:sp>
          <p:nvSpPr>
            <p:cNvPr id="39" name="Oval 38"/>
            <p:cNvSpPr/>
            <p:nvPr/>
          </p:nvSpPr>
          <p:spPr bwMode="auto">
            <a:xfrm>
              <a:off x="6655633" y="2758190"/>
              <a:ext cx="569626" cy="569626"/>
            </a:xfrm>
            <a:prstGeom prst="ellipse">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grpSp>
      <p:grpSp>
        <p:nvGrpSpPr>
          <p:cNvPr id="4" name="Group 43"/>
          <p:cNvGrpSpPr/>
          <p:nvPr/>
        </p:nvGrpSpPr>
        <p:grpSpPr>
          <a:xfrm>
            <a:off x="659567" y="3057991"/>
            <a:ext cx="6086007" cy="1607563"/>
            <a:chOff x="659567" y="3312824"/>
            <a:chExt cx="6086007" cy="1607563"/>
          </a:xfrm>
        </p:grpSpPr>
        <p:sp>
          <p:nvSpPr>
            <p:cNvPr id="40" name="Left Brace 39"/>
            <p:cNvSpPr/>
            <p:nvPr/>
          </p:nvSpPr>
          <p:spPr bwMode="auto">
            <a:xfrm rot="16200000">
              <a:off x="3477718" y="494673"/>
              <a:ext cx="449705" cy="6086007"/>
            </a:xfrm>
            <a:prstGeom prst="leftBrace">
              <a:avLst>
                <a:gd name="adj1" fmla="val 71666"/>
                <a:gd name="adj2" fmla="val 50000"/>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41" name="TextBox 40"/>
            <p:cNvSpPr txBox="1"/>
            <p:nvPr/>
          </p:nvSpPr>
          <p:spPr>
            <a:xfrm>
              <a:off x="2038662" y="3720058"/>
              <a:ext cx="3582649" cy="1200329"/>
            </a:xfrm>
            <a:prstGeom prst="rect">
              <a:avLst/>
            </a:prstGeom>
            <a:solidFill>
              <a:schemeClr val="bg1"/>
            </a:solidFill>
          </p:spPr>
          <p:txBody>
            <a:bodyPr wrap="square" rtlCol="0">
              <a:spAutoFit/>
            </a:bodyPr>
            <a:lstStyle/>
            <a:p>
              <a:r>
                <a:rPr lang="en-US" sz="2400" i="1" dirty="0" smtClean="0">
                  <a:solidFill>
                    <a:srgbClr val="0000FF"/>
                  </a:solidFill>
                  <a:latin typeface="Calibri" pitchFamily="34" charset="0"/>
                </a:rPr>
                <a:t>… and get someone to count 7 in this smaller problem, …</a:t>
              </a:r>
              <a:endParaRPr lang="en-SG" sz="2400" i="1" dirty="0">
                <a:solidFill>
                  <a:srgbClr val="0000FF"/>
                </a:solidFill>
                <a:latin typeface="Calibri" pitchFamily="34" charset="0"/>
              </a:endParaRPr>
            </a:p>
          </p:txBody>
        </p:sp>
      </p:grpSp>
      <p:sp>
        <p:nvSpPr>
          <p:cNvPr id="42" name="TextBox 41"/>
          <p:cNvSpPr txBox="1"/>
          <p:nvPr/>
        </p:nvSpPr>
        <p:spPr>
          <a:xfrm>
            <a:off x="1184223" y="4861809"/>
            <a:ext cx="6071016" cy="1200329"/>
          </a:xfrm>
          <a:prstGeom prst="rect">
            <a:avLst/>
          </a:prstGeom>
          <a:solidFill>
            <a:schemeClr val="bg1"/>
          </a:solidFill>
        </p:spPr>
        <p:txBody>
          <a:bodyPr wrap="square" rtlCol="0">
            <a:spAutoFit/>
          </a:bodyPr>
          <a:lstStyle/>
          <a:p>
            <a:r>
              <a:rPr lang="en-US" sz="2400" i="1" dirty="0" smtClean="0">
                <a:solidFill>
                  <a:srgbClr val="6600FF"/>
                </a:solidFill>
                <a:latin typeface="Calibri" pitchFamily="34" charset="0"/>
              </a:rPr>
              <a:t>… then, depending on whether the last element is 7 or not, my answer is either his answer or his answer plus 1!</a:t>
            </a:r>
            <a:endParaRPr lang="en-SG" sz="2400" i="1" dirty="0">
              <a:solidFill>
                <a:srgbClr val="6600FF"/>
              </a:solidFill>
              <a:latin typeface="Calibri" pitchFamily="34" charset="0"/>
            </a:endParaRPr>
          </a:p>
        </p:txBody>
      </p:sp>
      <p:sp>
        <p:nvSpPr>
          <p:cNvPr id="32" name="TextBox 3"/>
          <p:cNvSpPr txBox="1"/>
          <p:nvPr/>
        </p:nvSpPr>
        <p:spPr>
          <a:xfrm>
            <a:off x="7338966" y="94597"/>
            <a:ext cx="1704304" cy="442674"/>
          </a:xfrm>
          <a:prstGeom prst="roundRect">
            <a:avLst/>
          </a:prstGeom>
          <a:noFill/>
          <a:ln>
            <a:solidFill>
              <a:schemeClr val="accent6">
                <a:lumMod val="75000"/>
              </a:schemeClr>
            </a:solidFill>
          </a:ln>
        </p:spPr>
        <p:txBody>
          <a:bodyPr wrap="square">
            <a:spAutoFit/>
          </a:bodyPr>
          <a:lstStyle>
            <a:defPPr>
              <a:defRPr lang="en-US"/>
            </a:defPPr>
            <a:lvl1pPr algn="l" defTabSz="871538" rtl="0" fontAlgn="base">
              <a:spcBef>
                <a:spcPct val="0"/>
              </a:spcBef>
              <a:spcAft>
                <a:spcPct val="0"/>
              </a:spcAft>
              <a:defRPr sz="1700" kern="1200">
                <a:solidFill>
                  <a:schemeClr val="tx1"/>
                </a:solidFill>
                <a:latin typeface="Arial" charset="0"/>
                <a:ea typeface="+mn-ea"/>
                <a:cs typeface="Arial" charset="0"/>
              </a:defRPr>
            </a:lvl1pPr>
            <a:lvl2pPr marL="434975" indent="22225" algn="l" defTabSz="871538" rtl="0" fontAlgn="base">
              <a:spcBef>
                <a:spcPct val="0"/>
              </a:spcBef>
              <a:spcAft>
                <a:spcPct val="0"/>
              </a:spcAft>
              <a:defRPr sz="1700" kern="1200">
                <a:solidFill>
                  <a:schemeClr val="tx1"/>
                </a:solidFill>
                <a:latin typeface="Arial" charset="0"/>
                <a:ea typeface="+mn-ea"/>
                <a:cs typeface="Arial" charset="0"/>
              </a:defRPr>
            </a:lvl2pPr>
            <a:lvl3pPr marL="871538" indent="42863" algn="l" defTabSz="871538" rtl="0" fontAlgn="base">
              <a:spcBef>
                <a:spcPct val="0"/>
              </a:spcBef>
              <a:spcAft>
                <a:spcPct val="0"/>
              </a:spcAft>
              <a:defRPr sz="1700" kern="1200">
                <a:solidFill>
                  <a:schemeClr val="tx1"/>
                </a:solidFill>
                <a:latin typeface="Arial" charset="0"/>
                <a:ea typeface="+mn-ea"/>
                <a:cs typeface="Arial" charset="0"/>
              </a:defRPr>
            </a:lvl3pPr>
            <a:lvl4pPr marL="1308100" indent="63500" algn="l" defTabSz="871538" rtl="0" fontAlgn="base">
              <a:spcBef>
                <a:spcPct val="0"/>
              </a:spcBef>
              <a:spcAft>
                <a:spcPct val="0"/>
              </a:spcAft>
              <a:defRPr sz="1700" kern="1200">
                <a:solidFill>
                  <a:schemeClr val="tx1"/>
                </a:solidFill>
                <a:latin typeface="Arial" charset="0"/>
                <a:ea typeface="+mn-ea"/>
                <a:cs typeface="Arial" charset="0"/>
              </a:defRPr>
            </a:lvl4pPr>
            <a:lvl5pPr marL="1744663" indent="84138" algn="l" defTabSz="871538"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a:lstStyle>
          <a:p>
            <a:pPr algn="ctr" defTabSz="872733" fontAlgn="auto">
              <a:spcBef>
                <a:spcPts val="0"/>
              </a:spcBef>
              <a:spcAft>
                <a:spcPts val="0"/>
              </a:spcAft>
              <a:defRPr/>
            </a:pPr>
            <a:r>
              <a:rPr lang="en-US" sz="2000" b="1" dirty="0">
                <a:solidFill>
                  <a:schemeClr val="accent6">
                    <a:lumMod val="75000"/>
                  </a:schemeClr>
                </a:solidFill>
                <a:latin typeface="Arial" pitchFamily="34" charset="0"/>
                <a:cs typeface="Arial" pitchFamily="34" charset="0"/>
              </a:rPr>
              <a:t>Self-read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dissolv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86698" y="2237672"/>
            <a:ext cx="8076544" cy="2638994"/>
            <a:chOff x="486698" y="2064246"/>
            <a:chExt cx="8076544" cy="2638994"/>
          </a:xfrm>
        </p:grpSpPr>
        <p:sp>
          <p:nvSpPr>
            <p:cNvPr id="13" name="TextBox 12"/>
            <p:cNvSpPr txBox="1"/>
            <p:nvPr/>
          </p:nvSpPr>
          <p:spPr>
            <a:xfrm>
              <a:off x="486698" y="2064246"/>
              <a:ext cx="2320297"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Recursive version:</a:t>
              </a:r>
              <a:endParaRPr lang="en-SG" sz="2000" dirty="0">
                <a:solidFill>
                  <a:schemeClr val="dk1"/>
                </a:solidFill>
                <a:latin typeface="+mn-lt"/>
                <a:cs typeface="+mn-cs"/>
              </a:endParaRPr>
            </a:p>
          </p:txBody>
        </p:sp>
        <p:grpSp>
          <p:nvGrpSpPr>
            <p:cNvPr id="4" name="Group 3"/>
            <p:cNvGrpSpPr/>
            <p:nvPr/>
          </p:nvGrpSpPr>
          <p:grpSpPr>
            <a:xfrm>
              <a:off x="486698" y="2454582"/>
              <a:ext cx="8076544" cy="2248658"/>
              <a:chOff x="486698" y="1947004"/>
              <a:chExt cx="8076544" cy="2248658"/>
            </a:xfrm>
          </p:grpSpPr>
          <p:sp>
            <p:nvSpPr>
              <p:cNvPr id="9" name="TextBox 8"/>
              <p:cNvSpPr txBox="1"/>
              <p:nvPr/>
            </p:nvSpPr>
            <p:spPr>
              <a:xfrm>
                <a:off x="486698" y="1947004"/>
                <a:ext cx="8072686" cy="2246769"/>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countValue</a:t>
                </a:r>
                <a:r>
                  <a:rPr lang="en-US" sz="2000" b="1" dirty="0" smtClean="0">
                    <a:latin typeface="Courier New" pitchFamily="49" charset="0"/>
                    <a:cs typeface="Courier New" pitchFamily="49" charset="0"/>
                  </a:rPr>
                  <a:t>(</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value,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size)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if</a:t>
                </a:r>
                <a:r>
                  <a:rPr lang="en-US" sz="2000" b="1" dirty="0" smtClean="0">
                    <a:latin typeface="Courier New" pitchFamily="49" charset="0"/>
                    <a:cs typeface="Courier New" pitchFamily="49" charset="0"/>
                  </a:rPr>
                  <a:t> (size == </a:t>
                </a:r>
                <a:r>
                  <a:rPr lang="en-US" sz="2000" b="1" dirty="0" smtClean="0">
                    <a:solidFill>
                      <a:srgbClr val="006600"/>
                    </a:solidFill>
                    <a:latin typeface="Courier New" pitchFamily="49" charset="0"/>
                    <a:cs typeface="Courier New" pitchFamily="49" charset="0"/>
                  </a:rPr>
                  <a:t>1</a:t>
                </a:r>
                <a:r>
                  <a:rPr lang="en-US" sz="2000" b="1" dirty="0" smtClean="0">
                    <a:latin typeface="Courier New" pitchFamily="49" charset="0"/>
                    <a:cs typeface="Courier New" pitchFamily="49" charset="0"/>
                  </a:rPr>
                  <a:t>)</a:t>
                </a:r>
              </a:p>
              <a:p>
                <a:pPr>
                  <a:tabLst>
                    <a:tab pos="363538" algn="l"/>
                    <a:tab pos="714375" algn="l"/>
                    <a:tab pos="1077913" algn="l"/>
                  </a:tabLst>
                  <a:defRPr/>
                </a:pPr>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 </a:t>
                </a:r>
                <a:r>
                  <a:rPr lang="en-US" sz="2000" b="1" dirty="0" smtClean="0">
                    <a:solidFill>
                      <a:schemeClr val="tx1"/>
                    </a:solidFill>
                    <a:latin typeface="Courier New" pitchFamily="49" charset="0"/>
                    <a:cs typeface="Courier New" pitchFamily="49" charset="0"/>
                  </a:rPr>
                  <a:t>value == </a:t>
                </a:r>
                <a:r>
                  <a:rPr lang="en-US" sz="2000" b="1" dirty="0" err="1" smtClean="0">
                    <a:solidFill>
                      <a:schemeClr val="tx1"/>
                    </a:solidFill>
                    <a:latin typeface="Courier New" pitchFamily="49" charset="0"/>
                    <a:cs typeface="Courier New" pitchFamily="49" charset="0"/>
                  </a:rPr>
                  <a:t>arr</a:t>
                </a:r>
                <a:r>
                  <a:rPr lang="en-US" sz="2000" b="1" dirty="0" smtClean="0">
                    <a:solidFill>
                      <a:schemeClr val="tx1"/>
                    </a:solidFill>
                    <a:latin typeface="Courier New" pitchFamily="49" charset="0"/>
                    <a:cs typeface="Courier New" pitchFamily="49" charset="0"/>
                  </a:rPr>
                  <a:t>[</a:t>
                </a:r>
                <a:r>
                  <a:rPr lang="en-US" sz="2000" b="1" dirty="0" smtClean="0">
                    <a:solidFill>
                      <a:srgbClr val="006600"/>
                    </a:solidFill>
                    <a:latin typeface="Courier New" pitchFamily="49" charset="0"/>
                    <a:cs typeface="Courier New" pitchFamily="49" charset="0"/>
                  </a:rPr>
                  <a:t>0</a:t>
                </a:r>
                <a:r>
                  <a:rPr lang="en-US" sz="2000" b="1" dirty="0" smtClean="0">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   else</a:t>
                </a:r>
                <a:endParaRPr lang="en-US" sz="2000" b="1" dirty="0">
                  <a:latin typeface="Courier New" pitchFamily="49" charset="0"/>
                  <a:cs typeface="Courier New" pitchFamily="49" charset="0"/>
                </a:endParaRP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 </a:t>
                </a:r>
                <a:r>
                  <a:rPr lang="en-US" sz="2000" b="1" dirty="0" smtClean="0">
                    <a:solidFill>
                      <a:schemeClr val="tx1"/>
                    </a:solidFill>
                    <a:latin typeface="Courier New" pitchFamily="49" charset="0"/>
                    <a:cs typeface="Courier New" pitchFamily="49" charset="0"/>
                  </a:rPr>
                  <a:t>(value == </a:t>
                </a:r>
                <a:r>
                  <a:rPr lang="en-US" sz="2000" b="1" dirty="0" err="1" smtClean="0">
                    <a:solidFill>
                      <a:schemeClr val="tx1"/>
                    </a:solidFill>
                    <a:latin typeface="Courier New" pitchFamily="49" charset="0"/>
                    <a:cs typeface="Courier New" pitchFamily="49" charset="0"/>
                  </a:rPr>
                  <a:t>arr</a:t>
                </a:r>
                <a:r>
                  <a:rPr lang="en-US" sz="2000" b="1" dirty="0" smtClean="0">
                    <a:solidFill>
                      <a:schemeClr val="tx1"/>
                    </a:solidFill>
                    <a:latin typeface="Courier New" pitchFamily="49" charset="0"/>
                    <a:cs typeface="Courier New" pitchFamily="49" charset="0"/>
                  </a:rPr>
                  <a:t>[size-</a:t>
                </a:r>
                <a:r>
                  <a:rPr lang="en-US" sz="2000" b="1" dirty="0" smtClean="0">
                    <a:solidFill>
                      <a:srgbClr val="006600"/>
                    </a:solidFill>
                    <a:latin typeface="Courier New" pitchFamily="49" charset="0"/>
                    <a:cs typeface="Courier New" pitchFamily="49" charset="0"/>
                  </a:rPr>
                  <a:t>1</a:t>
                </a:r>
                <a:r>
                  <a:rPr lang="en-US" sz="2000" b="1" dirty="0" smtClean="0">
                    <a:solidFill>
                      <a:schemeClr val="tx1"/>
                    </a:solidFill>
                    <a:latin typeface="Courier New" pitchFamily="49" charset="0"/>
                    <a:cs typeface="Courier New" pitchFamily="49" charset="0"/>
                  </a:rPr>
                  <a:t>]) +</a:t>
                </a:r>
              </a:p>
              <a:p>
                <a:pPr>
                  <a:tabLst>
                    <a:tab pos="363538" algn="l"/>
                    <a:tab pos="714375" algn="l"/>
                    <a:tab pos="1077913" algn="l"/>
                  </a:tabLst>
                  <a:defRPr/>
                </a:pP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countValue</a:t>
                </a:r>
                <a:r>
                  <a:rPr lang="en-US" sz="2000" b="1" dirty="0" smtClean="0">
                    <a:solidFill>
                      <a:schemeClr val="tx1"/>
                    </a:solidFill>
                    <a:latin typeface="Courier New" pitchFamily="49" charset="0"/>
                    <a:cs typeface="Courier New" pitchFamily="49" charset="0"/>
                  </a:rPr>
                  <a:t>(value, </a:t>
                </a:r>
                <a:r>
                  <a:rPr lang="en-US" sz="2000" b="1" dirty="0" err="1" smtClean="0">
                    <a:solidFill>
                      <a:schemeClr val="tx1"/>
                    </a:solidFill>
                    <a:latin typeface="Courier New" pitchFamily="49" charset="0"/>
                    <a:cs typeface="Courier New" pitchFamily="49" charset="0"/>
                  </a:rPr>
                  <a:t>arr</a:t>
                </a:r>
                <a:r>
                  <a:rPr lang="en-US" sz="2000" b="1" dirty="0" smtClean="0">
                    <a:solidFill>
                      <a:schemeClr val="tx1"/>
                    </a:solidFill>
                    <a:latin typeface="Courier New" pitchFamily="49" charset="0"/>
                    <a:cs typeface="Courier New" pitchFamily="49" charset="0"/>
                  </a:rPr>
                  <a:t>, size-</a:t>
                </a:r>
                <a:r>
                  <a:rPr lang="en-US" sz="2000" b="1" dirty="0" smtClean="0">
                    <a:solidFill>
                      <a:srgbClr val="006600"/>
                    </a:solidFill>
                    <a:latin typeface="Courier New" pitchFamily="49" charset="0"/>
                    <a:cs typeface="Courier New" pitchFamily="49" charset="0"/>
                  </a:rPr>
                  <a:t>1</a:t>
                </a:r>
                <a:r>
                  <a:rPr lang="en-US" sz="2000" b="1" dirty="0" smtClean="0">
                    <a:solidFill>
                      <a:schemeClr val="tx1"/>
                    </a:solidFill>
                    <a:latin typeface="Courier New" pitchFamily="49" charset="0"/>
                    <a:cs typeface="Courier New" pitchFamily="49" charset="0"/>
                  </a:rPr>
                  <a:t>);</a:t>
                </a:r>
                <a:endParaRPr lang="en-US" sz="2000" b="1" dirty="0" smtClean="0">
                  <a:latin typeface="Courier New" pitchFamily="49" charset="0"/>
                  <a:cs typeface="Courier New" pitchFamily="49" charset="0"/>
                </a:endParaRPr>
              </a:p>
              <a:p>
                <a:pPr>
                  <a:tabLst>
                    <a:tab pos="363538" algn="l"/>
                    <a:tab pos="714375" algn="l"/>
                    <a:tab pos="1077913"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5" name="Rectangle 14"/>
              <p:cNvSpPr/>
              <p:nvPr/>
            </p:nvSpPr>
            <p:spPr>
              <a:xfrm>
                <a:off x="6966330" y="3934052"/>
                <a:ext cx="159691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Week11_countValue.c</a:t>
                </a:r>
                <a:endParaRPr lang="en-SG" sz="1100" dirty="0"/>
              </a:p>
            </p:txBody>
          </p:sp>
        </p:grpSp>
      </p:grpSp>
      <p:sp>
        <p:nvSpPr>
          <p:cNvPr id="3" name="Title 2"/>
          <p:cNvSpPr>
            <a:spLocks noGrp="1"/>
          </p:cNvSpPr>
          <p:nvPr>
            <p:ph type="title"/>
          </p:nvPr>
        </p:nvSpPr>
        <p:spPr/>
        <p:txBody>
          <a:bodyPr/>
          <a:lstStyle/>
          <a:p>
            <a:r>
              <a:rPr lang="en-US" dirty="0" smtClean="0"/>
              <a:t>Demo #4: </a:t>
            </a:r>
            <a:r>
              <a:rPr lang="en-US" dirty="0"/>
              <a:t>Counting Occurrences (4/4)</a:t>
            </a:r>
            <a:endParaRPr lang="en-SG" dirty="0"/>
          </a:p>
        </p:txBody>
      </p:sp>
      <p:grpSp>
        <p:nvGrpSpPr>
          <p:cNvPr id="28" name="Group 34"/>
          <p:cNvGrpSpPr/>
          <p:nvPr/>
        </p:nvGrpSpPr>
        <p:grpSpPr>
          <a:xfrm>
            <a:off x="1252725" y="1744348"/>
            <a:ext cx="6490740" cy="371830"/>
            <a:chOff x="644577" y="2888105"/>
            <a:chExt cx="6490740" cy="371830"/>
          </a:xfrm>
        </p:grpSpPr>
        <p:sp>
          <p:nvSpPr>
            <p:cNvPr id="29" name="TextBox 28"/>
            <p:cNvSpPr txBox="1"/>
            <p:nvPr/>
          </p:nvSpPr>
          <p:spPr>
            <a:xfrm>
              <a:off x="64457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30" name="TextBox 29"/>
            <p:cNvSpPr txBox="1"/>
            <p:nvPr/>
          </p:nvSpPr>
          <p:spPr>
            <a:xfrm>
              <a:off x="1081790"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31" name="TextBox 30"/>
            <p:cNvSpPr txBox="1"/>
            <p:nvPr/>
          </p:nvSpPr>
          <p:spPr>
            <a:xfrm>
              <a:off x="1519003"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38" name="TextBox 37"/>
            <p:cNvSpPr txBox="1"/>
            <p:nvPr/>
          </p:nvSpPr>
          <p:spPr>
            <a:xfrm>
              <a:off x="195621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39" name="TextBox 38"/>
            <p:cNvSpPr txBox="1"/>
            <p:nvPr/>
          </p:nvSpPr>
          <p:spPr>
            <a:xfrm>
              <a:off x="2378439"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sp>
          <p:nvSpPr>
            <p:cNvPr id="40" name="TextBox 39"/>
            <p:cNvSpPr txBox="1"/>
            <p:nvPr/>
          </p:nvSpPr>
          <p:spPr>
            <a:xfrm>
              <a:off x="281565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41" name="TextBox 40"/>
            <p:cNvSpPr txBox="1"/>
            <p:nvPr/>
          </p:nvSpPr>
          <p:spPr>
            <a:xfrm>
              <a:off x="323787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-5</a:t>
              </a:r>
              <a:endParaRPr lang="en-SG" dirty="0"/>
            </a:p>
          </p:txBody>
        </p:sp>
        <p:sp>
          <p:nvSpPr>
            <p:cNvPr id="42" name="TextBox 41"/>
            <p:cNvSpPr txBox="1"/>
            <p:nvPr/>
          </p:nvSpPr>
          <p:spPr>
            <a:xfrm>
              <a:off x="367508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43" name="TextBox 42"/>
            <p:cNvSpPr txBox="1"/>
            <p:nvPr/>
          </p:nvSpPr>
          <p:spPr>
            <a:xfrm>
              <a:off x="409731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44" name="TextBox 43"/>
            <p:cNvSpPr txBox="1"/>
            <p:nvPr/>
          </p:nvSpPr>
          <p:spPr>
            <a:xfrm>
              <a:off x="4529528"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45" name="TextBox 44"/>
            <p:cNvSpPr txBox="1"/>
            <p:nvPr/>
          </p:nvSpPr>
          <p:spPr>
            <a:xfrm>
              <a:off x="4966741"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46" name="TextBox 45"/>
            <p:cNvSpPr txBox="1"/>
            <p:nvPr/>
          </p:nvSpPr>
          <p:spPr>
            <a:xfrm>
              <a:off x="5403954"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47" name="TextBox 46"/>
            <p:cNvSpPr txBox="1"/>
            <p:nvPr/>
          </p:nvSpPr>
          <p:spPr>
            <a:xfrm>
              <a:off x="5841166"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0</a:t>
              </a:r>
              <a:endParaRPr lang="en-SG" dirty="0"/>
            </a:p>
          </p:txBody>
        </p:sp>
        <p:sp>
          <p:nvSpPr>
            <p:cNvPr id="48" name="TextBox 47"/>
            <p:cNvSpPr txBox="1"/>
            <p:nvPr/>
          </p:nvSpPr>
          <p:spPr>
            <a:xfrm>
              <a:off x="6263390"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49" name="TextBox 48"/>
            <p:cNvSpPr txBox="1"/>
            <p:nvPr/>
          </p:nvSpPr>
          <p:spPr>
            <a:xfrm>
              <a:off x="6700602"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grpSp>
      <p:sp>
        <p:nvSpPr>
          <p:cNvPr id="50" name="TextBox 15"/>
          <p:cNvSpPr txBox="1">
            <a:spLocks noChangeArrowheads="1"/>
          </p:cNvSpPr>
          <p:nvPr/>
        </p:nvSpPr>
        <p:spPr bwMode="auto">
          <a:xfrm>
            <a:off x="1202017"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[0]</a:t>
            </a:r>
            <a:endParaRPr lang="en-SG" sz="1100" b="1" dirty="0">
              <a:solidFill>
                <a:srgbClr val="C00000"/>
              </a:solidFill>
              <a:latin typeface="Courier New" pitchFamily="49" charset="0"/>
              <a:cs typeface="Courier New" pitchFamily="49" charset="0"/>
            </a:endParaRPr>
          </a:p>
        </p:txBody>
      </p:sp>
      <p:sp>
        <p:nvSpPr>
          <p:cNvPr id="52" name="TextBox 15"/>
          <p:cNvSpPr txBox="1">
            <a:spLocks noChangeArrowheads="1"/>
          </p:cNvSpPr>
          <p:nvPr/>
        </p:nvSpPr>
        <p:spPr bwMode="auto">
          <a:xfrm>
            <a:off x="1640468"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a:t>
            </a:r>
            <a:endParaRPr lang="en-SG" sz="1100" b="1" dirty="0">
              <a:solidFill>
                <a:srgbClr val="C00000"/>
              </a:solidFill>
              <a:latin typeface="Courier New" pitchFamily="49" charset="0"/>
              <a:cs typeface="Courier New" pitchFamily="49" charset="0"/>
            </a:endParaRPr>
          </a:p>
        </p:txBody>
      </p:sp>
      <p:sp>
        <p:nvSpPr>
          <p:cNvPr id="54" name="TextBox 15"/>
          <p:cNvSpPr txBox="1">
            <a:spLocks noChangeArrowheads="1"/>
          </p:cNvSpPr>
          <p:nvPr/>
        </p:nvSpPr>
        <p:spPr bwMode="auto">
          <a:xfrm>
            <a:off x="2079424"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[2]</a:t>
            </a:r>
            <a:endParaRPr lang="en-SG" sz="1100" b="1" dirty="0">
              <a:solidFill>
                <a:srgbClr val="C00000"/>
              </a:solidFill>
              <a:latin typeface="Courier New" pitchFamily="49" charset="0"/>
              <a:cs typeface="Courier New" pitchFamily="49" charset="0"/>
            </a:endParaRPr>
          </a:p>
        </p:txBody>
      </p:sp>
      <p:sp>
        <p:nvSpPr>
          <p:cNvPr id="68" name="TextBox 15"/>
          <p:cNvSpPr txBox="1">
            <a:spLocks noChangeArrowheads="1"/>
          </p:cNvSpPr>
          <p:nvPr/>
        </p:nvSpPr>
        <p:spPr bwMode="auto">
          <a:xfrm>
            <a:off x="2513675"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[3]</a:t>
            </a:r>
            <a:endParaRPr lang="en-SG" sz="1100" b="1" dirty="0">
              <a:solidFill>
                <a:srgbClr val="C00000"/>
              </a:solidFill>
              <a:latin typeface="Courier New" pitchFamily="49" charset="0"/>
              <a:cs typeface="Courier New" pitchFamily="49" charset="0"/>
            </a:endParaRPr>
          </a:p>
        </p:txBody>
      </p:sp>
      <p:sp>
        <p:nvSpPr>
          <p:cNvPr id="69" name="TextBox 15"/>
          <p:cNvSpPr txBox="1">
            <a:spLocks noChangeArrowheads="1"/>
          </p:cNvSpPr>
          <p:nvPr/>
        </p:nvSpPr>
        <p:spPr bwMode="auto">
          <a:xfrm>
            <a:off x="2930860"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[4]</a:t>
            </a:r>
            <a:endParaRPr lang="en-SG" sz="1100" b="1" dirty="0">
              <a:solidFill>
                <a:srgbClr val="C00000"/>
              </a:solidFill>
              <a:latin typeface="Courier New" pitchFamily="49" charset="0"/>
              <a:cs typeface="Courier New" pitchFamily="49" charset="0"/>
            </a:endParaRPr>
          </a:p>
        </p:txBody>
      </p:sp>
      <p:sp>
        <p:nvSpPr>
          <p:cNvPr id="70" name="TextBox 15"/>
          <p:cNvSpPr txBox="1">
            <a:spLocks noChangeArrowheads="1"/>
          </p:cNvSpPr>
          <p:nvPr/>
        </p:nvSpPr>
        <p:spPr bwMode="auto">
          <a:xfrm>
            <a:off x="3359183"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[5]</a:t>
            </a:r>
            <a:endParaRPr lang="en-SG" sz="1100" b="1" dirty="0">
              <a:solidFill>
                <a:srgbClr val="C00000"/>
              </a:solidFill>
              <a:latin typeface="Courier New" pitchFamily="49" charset="0"/>
              <a:cs typeface="Courier New" pitchFamily="49" charset="0"/>
            </a:endParaRPr>
          </a:p>
        </p:txBody>
      </p:sp>
      <p:sp>
        <p:nvSpPr>
          <p:cNvPr id="71" name="TextBox 15"/>
          <p:cNvSpPr txBox="1">
            <a:spLocks noChangeArrowheads="1"/>
          </p:cNvSpPr>
          <p:nvPr/>
        </p:nvSpPr>
        <p:spPr bwMode="auto">
          <a:xfrm>
            <a:off x="3804067"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[6]</a:t>
            </a:r>
            <a:endParaRPr lang="en-SG" sz="1100" b="1" dirty="0">
              <a:solidFill>
                <a:srgbClr val="C00000"/>
              </a:solidFill>
              <a:latin typeface="Courier New" pitchFamily="49" charset="0"/>
              <a:cs typeface="Courier New" pitchFamily="49" charset="0"/>
            </a:endParaRPr>
          </a:p>
        </p:txBody>
      </p:sp>
      <p:sp>
        <p:nvSpPr>
          <p:cNvPr id="72" name="TextBox 15"/>
          <p:cNvSpPr txBox="1">
            <a:spLocks noChangeArrowheads="1"/>
          </p:cNvSpPr>
          <p:nvPr/>
        </p:nvSpPr>
        <p:spPr bwMode="auto">
          <a:xfrm>
            <a:off x="4221252"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[7]</a:t>
            </a:r>
            <a:endParaRPr lang="en-SG" sz="1100" b="1" dirty="0">
              <a:solidFill>
                <a:srgbClr val="C00000"/>
              </a:solidFill>
              <a:latin typeface="Courier New" pitchFamily="49" charset="0"/>
              <a:cs typeface="Courier New" pitchFamily="49" charset="0"/>
            </a:endParaRPr>
          </a:p>
        </p:txBody>
      </p:sp>
      <p:sp>
        <p:nvSpPr>
          <p:cNvPr id="73" name="TextBox 15"/>
          <p:cNvSpPr txBox="1">
            <a:spLocks noChangeArrowheads="1"/>
          </p:cNvSpPr>
          <p:nvPr/>
        </p:nvSpPr>
        <p:spPr bwMode="auto">
          <a:xfrm>
            <a:off x="4660208"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[8]</a:t>
            </a:r>
            <a:endParaRPr lang="en-SG" sz="1100" b="1" dirty="0">
              <a:solidFill>
                <a:srgbClr val="C00000"/>
              </a:solidFill>
              <a:latin typeface="Courier New" pitchFamily="49" charset="0"/>
              <a:cs typeface="Courier New" pitchFamily="49" charset="0"/>
            </a:endParaRPr>
          </a:p>
        </p:txBody>
      </p:sp>
      <p:sp>
        <p:nvSpPr>
          <p:cNvPr id="74" name="TextBox 15"/>
          <p:cNvSpPr txBox="1">
            <a:spLocks noChangeArrowheads="1"/>
          </p:cNvSpPr>
          <p:nvPr/>
        </p:nvSpPr>
        <p:spPr bwMode="auto">
          <a:xfrm>
            <a:off x="5073193" y="1474332"/>
            <a:ext cx="5068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[9]</a:t>
            </a:r>
            <a:endParaRPr lang="en-SG" sz="1100" b="1" dirty="0">
              <a:solidFill>
                <a:srgbClr val="C00000"/>
              </a:solidFill>
              <a:latin typeface="Courier New" pitchFamily="49" charset="0"/>
              <a:cs typeface="Courier New" pitchFamily="49" charset="0"/>
            </a:endParaRPr>
          </a:p>
        </p:txBody>
      </p:sp>
      <p:sp>
        <p:nvSpPr>
          <p:cNvPr id="75" name="TextBox 15"/>
          <p:cNvSpPr txBox="1">
            <a:spLocks noChangeArrowheads="1"/>
          </p:cNvSpPr>
          <p:nvPr/>
        </p:nvSpPr>
        <p:spPr bwMode="auto">
          <a:xfrm>
            <a:off x="5468577" y="1474332"/>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[10]</a:t>
            </a:r>
            <a:endParaRPr lang="en-SG" sz="1100" b="1" dirty="0">
              <a:solidFill>
                <a:srgbClr val="C00000"/>
              </a:solidFill>
              <a:latin typeface="Courier New" pitchFamily="49" charset="0"/>
              <a:cs typeface="Courier New" pitchFamily="49" charset="0"/>
            </a:endParaRPr>
          </a:p>
        </p:txBody>
      </p:sp>
      <p:sp>
        <p:nvSpPr>
          <p:cNvPr id="76" name="TextBox 15"/>
          <p:cNvSpPr txBox="1">
            <a:spLocks noChangeArrowheads="1"/>
          </p:cNvSpPr>
          <p:nvPr/>
        </p:nvSpPr>
        <p:spPr bwMode="auto">
          <a:xfrm>
            <a:off x="5907533" y="1474332"/>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[11]</a:t>
            </a:r>
            <a:endParaRPr lang="en-SG" sz="1100" b="1" dirty="0">
              <a:solidFill>
                <a:srgbClr val="C00000"/>
              </a:solidFill>
              <a:latin typeface="Courier New" pitchFamily="49" charset="0"/>
              <a:cs typeface="Courier New" pitchFamily="49" charset="0"/>
            </a:endParaRPr>
          </a:p>
        </p:txBody>
      </p:sp>
      <p:sp>
        <p:nvSpPr>
          <p:cNvPr id="77" name="TextBox 15"/>
          <p:cNvSpPr txBox="1">
            <a:spLocks noChangeArrowheads="1"/>
          </p:cNvSpPr>
          <p:nvPr/>
        </p:nvSpPr>
        <p:spPr bwMode="auto">
          <a:xfrm>
            <a:off x="6329873" y="1485573"/>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[12]</a:t>
            </a:r>
            <a:endParaRPr lang="en-SG" sz="1100" b="1" dirty="0">
              <a:solidFill>
                <a:srgbClr val="C00000"/>
              </a:solidFill>
              <a:latin typeface="Courier New" pitchFamily="49" charset="0"/>
              <a:cs typeface="Courier New" pitchFamily="49" charset="0"/>
            </a:endParaRPr>
          </a:p>
        </p:txBody>
      </p:sp>
      <p:sp>
        <p:nvSpPr>
          <p:cNvPr id="78" name="TextBox 15"/>
          <p:cNvSpPr txBox="1">
            <a:spLocks noChangeArrowheads="1"/>
          </p:cNvSpPr>
          <p:nvPr/>
        </p:nvSpPr>
        <p:spPr bwMode="auto">
          <a:xfrm>
            <a:off x="6778957" y="1485573"/>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[13]</a:t>
            </a:r>
            <a:endParaRPr lang="en-SG" sz="1100" b="1" dirty="0">
              <a:solidFill>
                <a:srgbClr val="C00000"/>
              </a:solidFill>
              <a:latin typeface="Courier New" pitchFamily="49" charset="0"/>
              <a:cs typeface="Courier New" pitchFamily="49" charset="0"/>
            </a:endParaRPr>
          </a:p>
        </p:txBody>
      </p:sp>
      <p:sp>
        <p:nvSpPr>
          <p:cNvPr id="79" name="TextBox 15"/>
          <p:cNvSpPr txBox="1">
            <a:spLocks noChangeArrowheads="1"/>
          </p:cNvSpPr>
          <p:nvPr/>
        </p:nvSpPr>
        <p:spPr bwMode="auto">
          <a:xfrm>
            <a:off x="7217913" y="1485573"/>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smtClean="0">
                <a:solidFill>
                  <a:srgbClr val="C00000"/>
                </a:solidFill>
                <a:latin typeface="Courier New" pitchFamily="49" charset="0"/>
                <a:cs typeface="Courier New" pitchFamily="49" charset="0"/>
              </a:rPr>
              <a:t>[14]</a:t>
            </a:r>
            <a:endParaRPr lang="en-SG" sz="1100" b="1" dirty="0">
              <a:solidFill>
                <a:srgbClr val="C00000"/>
              </a:solidFill>
              <a:latin typeface="Courier New" pitchFamily="49" charset="0"/>
              <a:cs typeface="Courier New" pitchFamily="49" charset="0"/>
            </a:endParaRPr>
          </a:p>
        </p:txBody>
      </p:sp>
      <p:sp>
        <p:nvSpPr>
          <p:cNvPr id="81" name="Rectangle 5"/>
          <p:cNvSpPr>
            <a:spLocks noChangeArrowheads="1"/>
          </p:cNvSpPr>
          <p:nvPr/>
        </p:nvSpPr>
        <p:spPr bwMode="auto">
          <a:xfrm>
            <a:off x="359102" y="5013270"/>
            <a:ext cx="1980863" cy="307777"/>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400" dirty="0" err="1" smtClean="0">
                <a:latin typeface="Helvetica" pitchFamily="34" charset="0"/>
              </a:rPr>
              <a:t>countValues</a:t>
            </a:r>
            <a:r>
              <a:rPr lang="en-GB" sz="1400" dirty="0" smtClean="0">
                <a:latin typeface="Helvetica" pitchFamily="34" charset="0"/>
              </a:rPr>
              <a:t>(7, </a:t>
            </a:r>
            <a:r>
              <a:rPr lang="en-GB" sz="1400" dirty="0" err="1" smtClean="0">
                <a:latin typeface="Helvetica" pitchFamily="34" charset="0"/>
              </a:rPr>
              <a:t>arr</a:t>
            </a:r>
            <a:r>
              <a:rPr lang="en-GB" sz="1400" dirty="0" smtClean="0">
                <a:latin typeface="Helvetica" pitchFamily="34" charset="0"/>
              </a:rPr>
              <a:t>, 15)</a:t>
            </a:r>
            <a:endParaRPr lang="en-GB" sz="1400" dirty="0">
              <a:latin typeface="Helvetica" pitchFamily="34" charset="0"/>
            </a:endParaRPr>
          </a:p>
        </p:txBody>
      </p:sp>
      <p:grpSp>
        <p:nvGrpSpPr>
          <p:cNvPr id="82" name="Group 6"/>
          <p:cNvGrpSpPr>
            <a:grpSpLocks/>
          </p:cNvGrpSpPr>
          <p:nvPr/>
        </p:nvGrpSpPr>
        <p:grpSpPr bwMode="auto">
          <a:xfrm>
            <a:off x="2464052" y="5006378"/>
            <a:ext cx="2969602" cy="369888"/>
            <a:chOff x="1467" y="1712"/>
            <a:chExt cx="2026" cy="233"/>
          </a:xfrm>
        </p:grpSpPr>
        <p:grpSp>
          <p:nvGrpSpPr>
            <p:cNvPr id="83" name="Group 7"/>
            <p:cNvGrpSpPr>
              <a:grpSpLocks/>
            </p:cNvGrpSpPr>
            <p:nvPr/>
          </p:nvGrpSpPr>
          <p:grpSpPr bwMode="auto">
            <a:xfrm>
              <a:off x="1801" y="1712"/>
              <a:ext cx="1692" cy="233"/>
              <a:chOff x="1801" y="1712"/>
              <a:chExt cx="1692" cy="233"/>
            </a:xfrm>
          </p:grpSpPr>
          <p:sp>
            <p:nvSpPr>
              <p:cNvPr id="85" name="Rectangle 8"/>
              <p:cNvSpPr>
                <a:spLocks noChangeArrowheads="1"/>
              </p:cNvSpPr>
              <p:nvPr/>
            </p:nvSpPr>
            <p:spPr bwMode="auto">
              <a:xfrm>
                <a:off x="2142" y="1713"/>
                <a:ext cx="1351" cy="194"/>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400" dirty="0" err="1" smtClean="0">
                    <a:latin typeface="Helvetica" pitchFamily="34" charset="0"/>
                  </a:rPr>
                  <a:t>countValues</a:t>
                </a:r>
                <a:r>
                  <a:rPr lang="en-GB" sz="1400" dirty="0" smtClean="0">
                    <a:latin typeface="Helvetica" pitchFamily="34" charset="0"/>
                  </a:rPr>
                  <a:t>(7, </a:t>
                </a:r>
                <a:r>
                  <a:rPr lang="en-GB" sz="1400" dirty="0" err="1" smtClean="0">
                    <a:latin typeface="Helvetica" pitchFamily="34" charset="0"/>
                  </a:rPr>
                  <a:t>arr</a:t>
                </a:r>
                <a:r>
                  <a:rPr lang="en-GB" sz="1400" dirty="0" smtClean="0">
                    <a:latin typeface="Helvetica" pitchFamily="34" charset="0"/>
                  </a:rPr>
                  <a:t>, 14)</a:t>
                </a:r>
                <a:endParaRPr lang="en-GB" sz="1400" dirty="0">
                  <a:latin typeface="Helvetica" pitchFamily="34" charset="0"/>
                </a:endParaRPr>
              </a:p>
            </p:txBody>
          </p:sp>
          <p:sp>
            <p:nvSpPr>
              <p:cNvPr id="86" name="Text Box 9"/>
              <p:cNvSpPr txBox="1">
                <a:spLocks noChangeArrowheads="1"/>
              </p:cNvSpPr>
              <p:nvPr/>
            </p:nvSpPr>
            <p:spPr bwMode="auto">
              <a:xfrm>
                <a:off x="1801" y="1712"/>
                <a:ext cx="3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chemeClr val="tx1"/>
                    </a:solidFill>
                    <a:latin typeface="Helvetica" pitchFamily="34" charset="0"/>
                  </a:rPr>
                  <a:t>0 +</a:t>
                </a:r>
                <a:endParaRPr lang="en-GB" sz="1800" dirty="0">
                  <a:solidFill>
                    <a:schemeClr val="tx1"/>
                  </a:solidFill>
                  <a:latin typeface="Helvetica" pitchFamily="34" charset="0"/>
                </a:endParaRPr>
              </a:p>
            </p:txBody>
          </p:sp>
        </p:grpSp>
        <p:sp>
          <p:nvSpPr>
            <p:cNvPr id="84" name="Line 10"/>
            <p:cNvSpPr>
              <a:spLocks noChangeShapeType="1"/>
            </p:cNvSpPr>
            <p:nvPr/>
          </p:nvSpPr>
          <p:spPr bwMode="auto">
            <a:xfrm>
              <a:off x="1467" y="1816"/>
              <a:ext cx="304"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87" name="Group 86"/>
          <p:cNvGrpSpPr/>
          <p:nvPr/>
        </p:nvGrpSpPr>
        <p:grpSpPr>
          <a:xfrm>
            <a:off x="4449361" y="5456484"/>
            <a:ext cx="2480041" cy="843317"/>
            <a:chOff x="4449361" y="5456484"/>
            <a:chExt cx="2480041" cy="843317"/>
          </a:xfrm>
        </p:grpSpPr>
        <p:grpSp>
          <p:nvGrpSpPr>
            <p:cNvPr id="88" name="Group 7"/>
            <p:cNvGrpSpPr>
              <a:grpSpLocks/>
            </p:cNvGrpSpPr>
            <p:nvPr/>
          </p:nvGrpSpPr>
          <p:grpSpPr bwMode="auto">
            <a:xfrm>
              <a:off x="4449361" y="5929913"/>
              <a:ext cx="2480041" cy="369888"/>
              <a:chOff x="1801" y="1712"/>
              <a:chExt cx="1692" cy="233"/>
            </a:xfrm>
          </p:grpSpPr>
          <p:sp>
            <p:nvSpPr>
              <p:cNvPr id="90" name="Rectangle 8"/>
              <p:cNvSpPr>
                <a:spLocks noChangeArrowheads="1"/>
              </p:cNvSpPr>
              <p:nvPr/>
            </p:nvSpPr>
            <p:spPr bwMode="auto">
              <a:xfrm>
                <a:off x="2142" y="1713"/>
                <a:ext cx="1351" cy="194"/>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400" dirty="0" err="1" smtClean="0">
                    <a:latin typeface="Helvetica" pitchFamily="34" charset="0"/>
                  </a:rPr>
                  <a:t>countValues</a:t>
                </a:r>
                <a:r>
                  <a:rPr lang="en-GB" sz="1400" dirty="0" smtClean="0">
                    <a:latin typeface="Helvetica" pitchFamily="34" charset="0"/>
                  </a:rPr>
                  <a:t>(7, </a:t>
                </a:r>
                <a:r>
                  <a:rPr lang="en-GB" sz="1400" dirty="0" err="1" smtClean="0">
                    <a:latin typeface="Helvetica" pitchFamily="34" charset="0"/>
                  </a:rPr>
                  <a:t>arr</a:t>
                </a:r>
                <a:r>
                  <a:rPr lang="en-GB" sz="1400" dirty="0" smtClean="0">
                    <a:latin typeface="Helvetica" pitchFamily="34" charset="0"/>
                  </a:rPr>
                  <a:t>, 13)</a:t>
                </a:r>
                <a:endParaRPr lang="en-GB" sz="1400" dirty="0">
                  <a:latin typeface="Helvetica" pitchFamily="34" charset="0"/>
                </a:endParaRPr>
              </a:p>
            </p:txBody>
          </p:sp>
          <p:sp>
            <p:nvSpPr>
              <p:cNvPr id="91" name="Text Box 9"/>
              <p:cNvSpPr txBox="1">
                <a:spLocks noChangeArrowheads="1"/>
              </p:cNvSpPr>
              <p:nvPr/>
            </p:nvSpPr>
            <p:spPr bwMode="auto">
              <a:xfrm>
                <a:off x="1801" y="1712"/>
                <a:ext cx="3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chemeClr val="tx1"/>
                    </a:solidFill>
                    <a:latin typeface="Helvetica" pitchFamily="34" charset="0"/>
                  </a:rPr>
                  <a:t>1 +</a:t>
                </a:r>
                <a:endParaRPr lang="en-GB" sz="1800" dirty="0">
                  <a:solidFill>
                    <a:schemeClr val="tx1"/>
                  </a:solidFill>
                  <a:latin typeface="Helvetica" pitchFamily="34" charset="0"/>
                </a:endParaRPr>
              </a:p>
            </p:txBody>
          </p:sp>
        </p:grpSp>
        <p:sp>
          <p:nvSpPr>
            <p:cNvPr id="89" name="Line 15"/>
            <p:cNvSpPr>
              <a:spLocks noChangeShapeType="1"/>
            </p:cNvSpPr>
            <p:nvPr/>
          </p:nvSpPr>
          <p:spPr bwMode="auto">
            <a:xfrm>
              <a:off x="4577863" y="5456484"/>
              <a:ext cx="304947" cy="3571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92" name="Group 6"/>
          <p:cNvGrpSpPr>
            <a:grpSpLocks/>
          </p:cNvGrpSpPr>
          <p:nvPr/>
        </p:nvGrpSpPr>
        <p:grpSpPr bwMode="auto">
          <a:xfrm>
            <a:off x="6341228" y="4997603"/>
            <a:ext cx="2480041" cy="752476"/>
            <a:chOff x="1801" y="1712"/>
            <a:chExt cx="1692" cy="474"/>
          </a:xfrm>
        </p:grpSpPr>
        <p:grpSp>
          <p:nvGrpSpPr>
            <p:cNvPr id="93" name="Group 7"/>
            <p:cNvGrpSpPr>
              <a:grpSpLocks/>
            </p:cNvGrpSpPr>
            <p:nvPr/>
          </p:nvGrpSpPr>
          <p:grpSpPr bwMode="auto">
            <a:xfrm>
              <a:off x="1801" y="1712"/>
              <a:ext cx="1692" cy="233"/>
              <a:chOff x="1801" y="1712"/>
              <a:chExt cx="1692" cy="233"/>
            </a:xfrm>
          </p:grpSpPr>
          <p:sp>
            <p:nvSpPr>
              <p:cNvPr id="95" name="Rectangle 8"/>
              <p:cNvSpPr>
                <a:spLocks noChangeArrowheads="1"/>
              </p:cNvSpPr>
              <p:nvPr/>
            </p:nvSpPr>
            <p:spPr bwMode="auto">
              <a:xfrm>
                <a:off x="2142" y="1713"/>
                <a:ext cx="1351" cy="194"/>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400" dirty="0" err="1" smtClean="0">
                    <a:latin typeface="Helvetica" pitchFamily="34" charset="0"/>
                  </a:rPr>
                  <a:t>countValues</a:t>
                </a:r>
                <a:r>
                  <a:rPr lang="en-GB" sz="1400" dirty="0" smtClean="0">
                    <a:latin typeface="Helvetica" pitchFamily="34" charset="0"/>
                  </a:rPr>
                  <a:t>(7, </a:t>
                </a:r>
                <a:r>
                  <a:rPr lang="en-GB" sz="1400" dirty="0" err="1" smtClean="0">
                    <a:latin typeface="Helvetica" pitchFamily="34" charset="0"/>
                  </a:rPr>
                  <a:t>arr</a:t>
                </a:r>
                <a:r>
                  <a:rPr lang="en-GB" sz="1400" dirty="0" smtClean="0">
                    <a:latin typeface="Helvetica" pitchFamily="34" charset="0"/>
                  </a:rPr>
                  <a:t>, 12)</a:t>
                </a:r>
                <a:endParaRPr lang="en-GB" sz="1400" dirty="0">
                  <a:latin typeface="Helvetica" pitchFamily="34" charset="0"/>
                </a:endParaRPr>
              </a:p>
            </p:txBody>
          </p:sp>
          <p:sp>
            <p:nvSpPr>
              <p:cNvPr id="96" name="Text Box 9"/>
              <p:cNvSpPr txBox="1">
                <a:spLocks noChangeArrowheads="1"/>
              </p:cNvSpPr>
              <p:nvPr/>
            </p:nvSpPr>
            <p:spPr bwMode="auto">
              <a:xfrm>
                <a:off x="1801" y="1712"/>
                <a:ext cx="3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chemeClr val="tx1"/>
                    </a:solidFill>
                    <a:latin typeface="Helvetica" pitchFamily="34" charset="0"/>
                  </a:rPr>
                  <a:t>0 +</a:t>
                </a:r>
                <a:endParaRPr lang="en-GB" sz="1800" dirty="0">
                  <a:solidFill>
                    <a:schemeClr val="tx1"/>
                  </a:solidFill>
                  <a:latin typeface="Helvetica" pitchFamily="34" charset="0"/>
                </a:endParaRPr>
              </a:p>
            </p:txBody>
          </p:sp>
        </p:grpSp>
        <p:sp>
          <p:nvSpPr>
            <p:cNvPr id="94" name="Line 10"/>
            <p:cNvSpPr>
              <a:spLocks noChangeShapeType="1"/>
            </p:cNvSpPr>
            <p:nvPr/>
          </p:nvSpPr>
          <p:spPr bwMode="auto">
            <a:xfrm flipV="1">
              <a:off x="1847" y="2001"/>
              <a:ext cx="304" cy="18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97" name="Group 96"/>
          <p:cNvGrpSpPr/>
          <p:nvPr/>
        </p:nvGrpSpPr>
        <p:grpSpPr>
          <a:xfrm>
            <a:off x="7727822" y="5494306"/>
            <a:ext cx="766484" cy="677124"/>
            <a:chOff x="7727822" y="5494306"/>
            <a:chExt cx="766484" cy="677124"/>
          </a:xfrm>
        </p:grpSpPr>
        <p:sp>
          <p:nvSpPr>
            <p:cNvPr id="98" name="Text Box 14"/>
            <p:cNvSpPr txBox="1">
              <a:spLocks noChangeArrowheads="1"/>
            </p:cNvSpPr>
            <p:nvPr/>
          </p:nvSpPr>
          <p:spPr bwMode="auto">
            <a:xfrm>
              <a:off x="8054762" y="5709765"/>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dirty="0" smtClean="0">
                  <a:solidFill>
                    <a:schemeClr val="tx1"/>
                  </a:solidFill>
                  <a:latin typeface="Helvetica" pitchFamily="34" charset="0"/>
                </a:rPr>
                <a:t>...</a:t>
              </a:r>
              <a:endParaRPr lang="en-GB" dirty="0">
                <a:solidFill>
                  <a:schemeClr val="tx1"/>
                </a:solidFill>
                <a:latin typeface="Helvetica" pitchFamily="34" charset="0"/>
              </a:endParaRPr>
            </a:p>
          </p:txBody>
        </p:sp>
        <p:sp>
          <p:nvSpPr>
            <p:cNvPr id="99" name="Line 20"/>
            <p:cNvSpPr>
              <a:spLocks noChangeShapeType="1"/>
            </p:cNvSpPr>
            <p:nvPr/>
          </p:nvSpPr>
          <p:spPr bwMode="auto">
            <a:xfrm>
              <a:off x="7727822" y="5494306"/>
              <a:ext cx="290669" cy="319366"/>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sp>
        <p:nvSpPr>
          <p:cNvPr id="60" name="TextBox 3"/>
          <p:cNvSpPr txBox="1"/>
          <p:nvPr/>
        </p:nvSpPr>
        <p:spPr>
          <a:xfrm>
            <a:off x="7338966" y="94597"/>
            <a:ext cx="1704304" cy="442674"/>
          </a:xfrm>
          <a:prstGeom prst="roundRect">
            <a:avLst/>
          </a:prstGeom>
          <a:noFill/>
          <a:ln>
            <a:solidFill>
              <a:schemeClr val="accent6">
                <a:lumMod val="75000"/>
              </a:schemeClr>
            </a:solidFill>
          </a:ln>
        </p:spPr>
        <p:txBody>
          <a:bodyPr wrap="square">
            <a:spAutoFit/>
          </a:bodyPr>
          <a:lstStyle>
            <a:defPPr>
              <a:defRPr lang="en-US"/>
            </a:defPPr>
            <a:lvl1pPr algn="l" defTabSz="871538" rtl="0" fontAlgn="base">
              <a:spcBef>
                <a:spcPct val="0"/>
              </a:spcBef>
              <a:spcAft>
                <a:spcPct val="0"/>
              </a:spcAft>
              <a:defRPr sz="1700" kern="1200">
                <a:solidFill>
                  <a:schemeClr val="tx1"/>
                </a:solidFill>
                <a:latin typeface="Arial" charset="0"/>
                <a:ea typeface="+mn-ea"/>
                <a:cs typeface="Arial" charset="0"/>
              </a:defRPr>
            </a:lvl1pPr>
            <a:lvl2pPr marL="434975" indent="22225" algn="l" defTabSz="871538" rtl="0" fontAlgn="base">
              <a:spcBef>
                <a:spcPct val="0"/>
              </a:spcBef>
              <a:spcAft>
                <a:spcPct val="0"/>
              </a:spcAft>
              <a:defRPr sz="1700" kern="1200">
                <a:solidFill>
                  <a:schemeClr val="tx1"/>
                </a:solidFill>
                <a:latin typeface="Arial" charset="0"/>
                <a:ea typeface="+mn-ea"/>
                <a:cs typeface="Arial" charset="0"/>
              </a:defRPr>
            </a:lvl2pPr>
            <a:lvl3pPr marL="871538" indent="42863" algn="l" defTabSz="871538" rtl="0" fontAlgn="base">
              <a:spcBef>
                <a:spcPct val="0"/>
              </a:spcBef>
              <a:spcAft>
                <a:spcPct val="0"/>
              </a:spcAft>
              <a:defRPr sz="1700" kern="1200">
                <a:solidFill>
                  <a:schemeClr val="tx1"/>
                </a:solidFill>
                <a:latin typeface="Arial" charset="0"/>
                <a:ea typeface="+mn-ea"/>
                <a:cs typeface="Arial" charset="0"/>
              </a:defRPr>
            </a:lvl3pPr>
            <a:lvl4pPr marL="1308100" indent="63500" algn="l" defTabSz="871538" rtl="0" fontAlgn="base">
              <a:spcBef>
                <a:spcPct val="0"/>
              </a:spcBef>
              <a:spcAft>
                <a:spcPct val="0"/>
              </a:spcAft>
              <a:defRPr sz="1700" kern="1200">
                <a:solidFill>
                  <a:schemeClr val="tx1"/>
                </a:solidFill>
                <a:latin typeface="Arial" charset="0"/>
                <a:ea typeface="+mn-ea"/>
                <a:cs typeface="Arial" charset="0"/>
              </a:defRPr>
            </a:lvl4pPr>
            <a:lvl5pPr marL="1744663" indent="84138" algn="l" defTabSz="871538"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a:lstStyle>
          <a:p>
            <a:pPr algn="ctr" defTabSz="872733" fontAlgn="auto">
              <a:spcBef>
                <a:spcPts val="0"/>
              </a:spcBef>
              <a:spcAft>
                <a:spcPts val="0"/>
              </a:spcAft>
              <a:defRPr/>
            </a:pPr>
            <a:r>
              <a:rPr lang="en-US" sz="2000" b="1" dirty="0">
                <a:solidFill>
                  <a:schemeClr val="accent6">
                    <a:lumMod val="75000"/>
                  </a:schemeClr>
                </a:solidFill>
                <a:latin typeface="Arial" pitchFamily="34" charset="0"/>
                <a:cs typeface="Arial" pitchFamily="34" charset="0"/>
              </a:rPr>
              <a:t>Self-read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dissolv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left)">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left)">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dissolve">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left)">
                                      <p:cBhvr>
                                        <p:cTn id="27" dur="5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dissolve">
                                      <p:cBhvr>
                                        <p:cTn id="3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Non-CS Recursion Examples (2/4)</a:t>
            </a:r>
            <a:endParaRPr lang="en-US" dirty="0"/>
          </a:p>
        </p:txBody>
      </p:sp>
      <p:sp>
        <p:nvSpPr>
          <p:cNvPr id="24" name="TextBox 23"/>
          <p:cNvSpPr txBox="1"/>
          <p:nvPr/>
        </p:nvSpPr>
        <p:spPr>
          <a:xfrm>
            <a:off x="402770" y="1912873"/>
            <a:ext cx="5998029" cy="2831544"/>
          </a:xfrm>
          <a:prstGeom prst="rect">
            <a:avLst/>
          </a:prstGeom>
          <a:noFill/>
          <a:ln>
            <a:solidFill>
              <a:schemeClr val="bg1">
                <a:lumMod val="50000"/>
              </a:schemeClr>
            </a:solidFill>
          </a:ln>
        </p:spPr>
        <p:txBody>
          <a:bodyPr wrap="square" rtlCol="0">
            <a:spAutoFit/>
          </a:bodyPr>
          <a:lstStyle/>
          <a:p>
            <a:r>
              <a:rPr lang="en-US" sz="2400" i="1" dirty="0" smtClean="0">
                <a:latin typeface="Calibri" pitchFamily="34" charset="0"/>
              </a:rPr>
              <a:t>Recursive definitions:</a:t>
            </a:r>
          </a:p>
          <a:p>
            <a:endParaRPr lang="en-US" sz="2400" i="1" dirty="0" smtClean="0">
              <a:latin typeface="Calibri" pitchFamily="34" charset="0"/>
            </a:endParaRPr>
          </a:p>
          <a:p>
            <a:pPr marL="228600" indent="-228600">
              <a:buAutoNum type="arabicPeriod"/>
            </a:pPr>
            <a:r>
              <a:rPr lang="en-US" sz="2000" dirty="0" smtClean="0">
                <a:latin typeface="Calibri" pitchFamily="34" charset="0"/>
              </a:rPr>
              <a:t>A person is a </a:t>
            </a:r>
            <a:r>
              <a:rPr lang="en-US" sz="2000" dirty="0" smtClean="0">
                <a:solidFill>
                  <a:srgbClr val="0000FF"/>
                </a:solidFill>
                <a:latin typeface="Calibri" pitchFamily="34" charset="0"/>
              </a:rPr>
              <a:t>descendant</a:t>
            </a:r>
            <a:r>
              <a:rPr lang="en-US" sz="2000" dirty="0" smtClean="0">
                <a:latin typeface="Calibri" pitchFamily="34" charset="0"/>
              </a:rPr>
              <a:t> of another if</a:t>
            </a:r>
          </a:p>
          <a:p>
            <a:pPr marL="403225" lvl="1" indent="-174625">
              <a:buFont typeface="Wingdings" pitchFamily="2" charset="2"/>
              <a:buChar char="§"/>
            </a:pPr>
            <a:r>
              <a:rPr lang="en-US" dirty="0" smtClean="0">
                <a:latin typeface="Calibri" pitchFamily="34" charset="0"/>
              </a:rPr>
              <a:t>the former is the latter’s child, or</a:t>
            </a:r>
          </a:p>
          <a:p>
            <a:pPr marL="403225" lvl="1" indent="-174625">
              <a:buFont typeface="Wingdings" pitchFamily="2" charset="2"/>
              <a:buChar char="§"/>
            </a:pPr>
            <a:r>
              <a:rPr lang="en-US" dirty="0" smtClean="0">
                <a:latin typeface="Calibri" pitchFamily="34" charset="0"/>
              </a:rPr>
              <a:t>the former is one of the </a:t>
            </a:r>
            <a:r>
              <a:rPr lang="en-US" dirty="0" smtClean="0">
                <a:solidFill>
                  <a:srgbClr val="0000FF"/>
                </a:solidFill>
                <a:latin typeface="Calibri" pitchFamily="34" charset="0"/>
              </a:rPr>
              <a:t>descendants</a:t>
            </a:r>
            <a:r>
              <a:rPr lang="en-US" dirty="0" smtClean="0">
                <a:latin typeface="Calibri" pitchFamily="34" charset="0"/>
              </a:rPr>
              <a:t> of the latter’s child.</a:t>
            </a:r>
          </a:p>
          <a:p>
            <a:pPr marL="403225" lvl="1" indent="-174625">
              <a:buFont typeface="Wingdings" pitchFamily="2" charset="2"/>
              <a:buChar char="§"/>
            </a:pPr>
            <a:endParaRPr lang="en-US" dirty="0" smtClean="0">
              <a:latin typeface="Calibri" pitchFamily="34" charset="0"/>
            </a:endParaRPr>
          </a:p>
          <a:p>
            <a:pPr marL="228600" indent="-228600">
              <a:buAutoNum type="arabicPeriod"/>
            </a:pPr>
            <a:r>
              <a:rPr lang="en-US" sz="2000" dirty="0" smtClean="0">
                <a:latin typeface="Calibri" pitchFamily="34" charset="0"/>
              </a:rPr>
              <a:t>A </a:t>
            </a:r>
            <a:r>
              <a:rPr lang="en-US" sz="2000" dirty="0" smtClean="0">
                <a:solidFill>
                  <a:srgbClr val="C00000"/>
                </a:solidFill>
                <a:latin typeface="Calibri" pitchFamily="34" charset="0"/>
              </a:rPr>
              <a:t>list of numbers</a:t>
            </a:r>
            <a:r>
              <a:rPr lang="en-US" sz="2000" dirty="0" smtClean="0">
                <a:latin typeface="Calibri" pitchFamily="34" charset="0"/>
              </a:rPr>
              <a:t> is</a:t>
            </a:r>
          </a:p>
          <a:p>
            <a:pPr marL="403225" lvl="1" indent="-174625">
              <a:buFont typeface="Wingdings" pitchFamily="2" charset="2"/>
              <a:buChar char="§"/>
            </a:pPr>
            <a:r>
              <a:rPr lang="en-US" dirty="0" smtClean="0">
                <a:latin typeface="Calibri" pitchFamily="34" charset="0"/>
              </a:rPr>
              <a:t>a number, or</a:t>
            </a:r>
          </a:p>
          <a:p>
            <a:pPr marL="403225" lvl="1" indent="-174625">
              <a:buFont typeface="Wingdings" pitchFamily="2" charset="2"/>
              <a:buChar char="§"/>
            </a:pPr>
            <a:r>
              <a:rPr lang="en-US" dirty="0" smtClean="0">
                <a:latin typeface="Calibri" pitchFamily="34" charset="0"/>
              </a:rPr>
              <a:t>a number followed by a </a:t>
            </a:r>
            <a:r>
              <a:rPr lang="en-US" dirty="0" smtClean="0">
                <a:solidFill>
                  <a:srgbClr val="C00000"/>
                </a:solidFill>
                <a:latin typeface="Calibri" pitchFamily="34" charset="0"/>
              </a:rPr>
              <a:t>list of numbers</a:t>
            </a:r>
            <a:r>
              <a:rPr lang="en-US" dirty="0" smtClean="0">
                <a:latin typeface="Calibri" pitchFamily="34" charset="0"/>
              </a:rPr>
              <a:t>.</a:t>
            </a:r>
            <a:endParaRPr lang="en-US" dirty="0">
              <a:latin typeface="Calibri" pitchFamily="34" charset="0"/>
            </a:endParaRPr>
          </a:p>
        </p:txBody>
      </p:sp>
      <p:sp>
        <p:nvSpPr>
          <p:cNvPr id="27" name="Rectangle 26"/>
          <p:cNvSpPr/>
          <p:nvPr/>
        </p:nvSpPr>
        <p:spPr>
          <a:xfrm>
            <a:off x="5051012" y="3827947"/>
            <a:ext cx="3856319" cy="2062103"/>
          </a:xfrm>
          <a:prstGeom prst="rect">
            <a:avLst/>
          </a:prstGeom>
          <a:solidFill>
            <a:srgbClr val="993366"/>
          </a:solidFill>
        </p:spPr>
        <p:style>
          <a:lnRef idx="3">
            <a:schemeClr val="lt1"/>
          </a:lnRef>
          <a:fillRef idx="1">
            <a:schemeClr val="accent6"/>
          </a:fillRef>
          <a:effectRef idx="1">
            <a:schemeClr val="accent6"/>
          </a:effectRef>
          <a:fontRef idx="minor">
            <a:schemeClr val="lt1"/>
          </a:fontRef>
        </p:style>
        <p:txBody>
          <a:bodyPr wrap="square" lIns="91440" tIns="45720" rIns="91440" bIns="4572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To understand recursion, you must first understand recursion. </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TextBox 28"/>
          <p:cNvSpPr txBox="1"/>
          <p:nvPr/>
        </p:nvSpPr>
        <p:spPr>
          <a:xfrm>
            <a:off x="5952693" y="1651359"/>
            <a:ext cx="2734107" cy="677108"/>
          </a:xfrm>
          <a:prstGeom prst="rect">
            <a:avLst/>
          </a:prstGeom>
          <a:solidFill>
            <a:schemeClr val="bg1"/>
          </a:solidFill>
          <a:ln>
            <a:solidFill>
              <a:schemeClr val="tx1">
                <a:lumMod val="50000"/>
                <a:lumOff val="50000"/>
              </a:schemeClr>
            </a:solidFill>
          </a:ln>
        </p:spPr>
        <p:txBody>
          <a:bodyPr wrap="square" rtlCol="0">
            <a:spAutoFit/>
          </a:bodyPr>
          <a:lstStyle/>
          <a:p>
            <a:r>
              <a:rPr lang="en-US" sz="2000" i="1" dirty="0" smtClean="0">
                <a:latin typeface="Calibri" pitchFamily="34" charset="0"/>
              </a:rPr>
              <a:t>Dictionary entry:</a:t>
            </a:r>
          </a:p>
          <a:p>
            <a:pPr marL="228600" indent="-228600"/>
            <a:r>
              <a:rPr lang="en-US" dirty="0" smtClean="0">
                <a:solidFill>
                  <a:srgbClr val="0000FF"/>
                </a:solidFill>
                <a:latin typeface="Calibri" pitchFamily="34" charset="0"/>
              </a:rPr>
              <a:t>Recursion</a:t>
            </a:r>
            <a:r>
              <a:rPr lang="en-US" dirty="0" smtClean="0">
                <a:latin typeface="Calibri" pitchFamily="34" charset="0"/>
              </a:rPr>
              <a:t>: See recursion.</a:t>
            </a:r>
            <a:endParaRPr lang="en-US" dirty="0">
              <a:latin typeface="Calibri" pitchFamily="34" charset="0"/>
            </a:endParaRPr>
          </a:p>
        </p:txBody>
      </p:sp>
    </p:spTree>
    <p:extLst>
      <p:ext uri="{BB962C8B-B14F-4D97-AF65-F5344CB8AC3E}">
        <p14:creationId xmlns:p14="http://schemas.microsoft.com/office/powerpoint/2010/main" val="1280508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7" presetClass="entr" presetSubtype="4"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1000" fill="hold"/>
                                        <p:tgtEl>
                                          <p:spTgt spid="27"/>
                                        </p:tgtEl>
                                        <p:attrNameLst>
                                          <p:attrName>ppt_x</p:attrName>
                                        </p:attrNameLst>
                                      </p:cBhvr>
                                      <p:tavLst>
                                        <p:tav tm="0">
                                          <p:val>
                                            <p:strVal val="#ppt_x"/>
                                          </p:val>
                                        </p:tav>
                                        <p:tav tm="100000">
                                          <p:val>
                                            <p:strVal val="#ppt_x"/>
                                          </p:val>
                                        </p:tav>
                                      </p:tavLst>
                                    </p:anim>
                                    <p:anim calcmode="lin" valueType="num">
                                      <p:cBhvr additive="base">
                                        <p:cTn id="17"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a:t>
            </a:r>
            <a:r>
              <a:rPr lang="en-US" dirty="0"/>
              <a:t>Recursive Codes</a:t>
            </a:r>
            <a:endParaRPr lang="en-SG" dirty="0"/>
          </a:p>
        </p:txBody>
      </p:sp>
      <p:sp>
        <p:nvSpPr>
          <p:cNvPr id="3" name="Content Placeholder 2"/>
          <p:cNvSpPr>
            <a:spLocks noGrp="1"/>
          </p:cNvSpPr>
          <p:nvPr>
            <p:ph idx="1"/>
          </p:nvPr>
        </p:nvSpPr>
        <p:spPr/>
        <p:txBody>
          <a:bodyPr/>
          <a:lstStyle/>
          <a:p>
            <a:pPr>
              <a:spcBef>
                <a:spcPts val="1200"/>
              </a:spcBef>
            </a:pPr>
            <a:r>
              <a:rPr lang="en-SG" sz="2200" dirty="0">
                <a:solidFill>
                  <a:schemeClr val="tx1"/>
                </a:solidFill>
              </a:rPr>
              <a:t>Beginners usually rely on tracing to understand the sequence of recursive calls and the passing back of results</a:t>
            </a:r>
            <a:r>
              <a:rPr lang="en-SG" sz="2200" dirty="0" smtClean="0">
                <a:solidFill>
                  <a:schemeClr val="tx1"/>
                </a:solidFill>
              </a:rPr>
              <a:t>.</a:t>
            </a:r>
          </a:p>
          <a:p>
            <a:pPr>
              <a:spcBef>
                <a:spcPts val="1200"/>
              </a:spcBef>
            </a:pPr>
            <a:r>
              <a:rPr lang="en-SG" sz="2200" dirty="0">
                <a:solidFill>
                  <a:schemeClr val="tx1"/>
                </a:solidFill>
              </a:rPr>
              <a:t>However, tracing a recursive code is </a:t>
            </a:r>
            <a:r>
              <a:rPr lang="en-SG" sz="2200" u="sng" dirty="0" smtClean="0">
                <a:solidFill>
                  <a:schemeClr val="tx1"/>
                </a:solidFill>
              </a:rPr>
              <a:t>tedious</a:t>
            </a:r>
            <a:r>
              <a:rPr lang="en-SG" sz="2200" dirty="0">
                <a:solidFill>
                  <a:schemeClr val="tx1"/>
                </a:solidFill>
              </a:rPr>
              <a:t> </a:t>
            </a:r>
            <a:r>
              <a:rPr lang="en-SG" sz="2200" dirty="0" smtClean="0">
                <a:solidFill>
                  <a:schemeClr val="tx1"/>
                </a:solidFill>
              </a:rPr>
              <a:t>and the </a:t>
            </a:r>
            <a:r>
              <a:rPr lang="en-SG" sz="2200" dirty="0">
                <a:solidFill>
                  <a:schemeClr val="tx1"/>
                </a:solidFill>
              </a:rPr>
              <a:t>trace tree could be huge (example: Fibonacci series</a:t>
            </a:r>
            <a:r>
              <a:rPr lang="en-SG" sz="2200" dirty="0" smtClean="0">
                <a:solidFill>
                  <a:schemeClr val="tx1"/>
                </a:solidFill>
              </a:rPr>
              <a:t>).</a:t>
            </a:r>
            <a:endParaRPr lang="en-SG" sz="2200" dirty="0">
              <a:solidFill>
                <a:schemeClr val="tx1"/>
              </a:solidFill>
            </a:endParaRPr>
          </a:p>
          <a:p>
            <a:pPr>
              <a:spcBef>
                <a:spcPts val="1200"/>
              </a:spcBef>
            </a:pPr>
            <a:r>
              <a:rPr lang="en-SG" sz="2200" dirty="0">
                <a:solidFill>
                  <a:schemeClr val="tx1"/>
                </a:solidFill>
              </a:rPr>
              <a:t>If you find that tracing is needed to aid your understanding, </a:t>
            </a:r>
            <a:r>
              <a:rPr lang="en-SG" sz="2200" dirty="0"/>
              <a:t>start tracing with small problem sizes, then gradually see the relationship between the successive calls</a:t>
            </a:r>
            <a:r>
              <a:rPr lang="en-SG" sz="2200" dirty="0" smtClean="0">
                <a:solidFill>
                  <a:schemeClr val="tx1"/>
                </a:solidFill>
              </a:rPr>
              <a:t>.</a:t>
            </a:r>
          </a:p>
          <a:p>
            <a:pPr>
              <a:spcBef>
                <a:spcPts val="1200"/>
              </a:spcBef>
            </a:pPr>
            <a:r>
              <a:rPr lang="en-SG" sz="2200" dirty="0">
                <a:solidFill>
                  <a:schemeClr val="tx1"/>
                </a:solidFill>
              </a:rPr>
              <a:t>Students should </a:t>
            </a:r>
            <a:r>
              <a:rPr lang="en-SG" sz="2200" dirty="0"/>
              <a:t>grow out of tracing habit </a:t>
            </a:r>
            <a:r>
              <a:rPr lang="en-SG" sz="2200" dirty="0">
                <a:solidFill>
                  <a:schemeClr val="tx1"/>
                </a:solidFill>
              </a:rPr>
              <a:t>and understand recursion by examining the </a:t>
            </a:r>
            <a:r>
              <a:rPr lang="en-SG" sz="2200" dirty="0"/>
              <a:t>relationship between the problem and its immediate </a:t>
            </a:r>
            <a:r>
              <a:rPr lang="en-SG" sz="2200" dirty="0" smtClean="0"/>
              <a:t>sub-problem(s</a:t>
            </a:r>
            <a:r>
              <a:rPr lang="en-SG" sz="2200" dirty="0"/>
              <a:t>)</a:t>
            </a:r>
            <a:r>
              <a:rPr lang="en-SG" sz="2200" dirty="0">
                <a:solidFill>
                  <a:schemeClr val="tx1"/>
                </a:solidFill>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Recursion </a:t>
            </a:r>
            <a:r>
              <a:rPr lang="en-US" dirty="0"/>
              <a:t>versus Iteration (1/2)</a:t>
            </a:r>
            <a:endParaRPr lang="en-SG" dirty="0"/>
          </a:p>
        </p:txBody>
      </p:sp>
      <p:sp>
        <p:nvSpPr>
          <p:cNvPr id="2" name="Content Placeholder 1"/>
          <p:cNvSpPr>
            <a:spLocks noGrp="1"/>
          </p:cNvSpPr>
          <p:nvPr>
            <p:ph idx="1"/>
          </p:nvPr>
        </p:nvSpPr>
        <p:spPr>
          <a:xfrm>
            <a:off x="457200" y="1371600"/>
            <a:ext cx="8229600" cy="4548938"/>
          </a:xfrm>
        </p:spPr>
        <p:txBody>
          <a:bodyPr>
            <a:spAutoFit/>
          </a:bodyPr>
          <a:lstStyle/>
          <a:p>
            <a:r>
              <a:rPr lang="en-US" dirty="0"/>
              <a:t>Iteration can be more </a:t>
            </a:r>
            <a:r>
              <a:rPr lang="en-US" dirty="0" smtClean="0"/>
              <a:t>efficient</a:t>
            </a:r>
          </a:p>
          <a:p>
            <a:pPr lvl="1">
              <a:buFont typeface="Wingdings" pitchFamily="2" charset="2"/>
              <a:buChar char="q"/>
            </a:pPr>
            <a:r>
              <a:rPr lang="en-SG" dirty="0"/>
              <a:t>Replaces function calls with looping</a:t>
            </a:r>
          </a:p>
          <a:p>
            <a:pPr lvl="1">
              <a:buFont typeface="Wingdings" pitchFamily="2" charset="2"/>
              <a:buChar char="q"/>
            </a:pPr>
            <a:r>
              <a:rPr lang="en-SG" dirty="0"/>
              <a:t>Less memory is used (no activation record for each call</a:t>
            </a:r>
            <a:r>
              <a:rPr lang="en-SG" dirty="0" smtClean="0"/>
              <a:t>)</a:t>
            </a:r>
          </a:p>
          <a:p>
            <a:pPr lvl="1">
              <a:buFont typeface="Wingdings" pitchFamily="2" charset="2"/>
              <a:buChar char="q"/>
            </a:pPr>
            <a:endParaRPr lang="en-SG" dirty="0" smtClean="0"/>
          </a:p>
          <a:p>
            <a:r>
              <a:rPr lang="en-SG" dirty="0" smtClean="0"/>
              <a:t>Some good compilers are able to transform a (tail-) recursion code into an iterative code.</a:t>
            </a:r>
          </a:p>
          <a:p>
            <a:pPr lvl="1">
              <a:buFont typeface="Wingdings" pitchFamily="2" charset="2"/>
              <a:buChar char="q"/>
            </a:pPr>
            <a:endParaRPr lang="en-SG" dirty="0"/>
          </a:p>
          <a:p>
            <a:r>
              <a:rPr lang="en-SG" dirty="0"/>
              <a:t>If a problem can be done easily with iteration, then do it with iteration</a:t>
            </a:r>
            <a:r>
              <a:rPr lang="en-SG" dirty="0" smtClean="0"/>
              <a:t>.</a:t>
            </a:r>
          </a:p>
          <a:p>
            <a:pPr lvl="1">
              <a:buFont typeface="Wingdings" pitchFamily="2" charset="2"/>
              <a:buChar char="q"/>
            </a:pPr>
            <a:r>
              <a:rPr lang="en-SG" dirty="0"/>
              <a:t>For example, Fibonacci </a:t>
            </a:r>
            <a:r>
              <a:rPr lang="en-SG" dirty="0" smtClean="0"/>
              <a:t>series can </a:t>
            </a:r>
            <a:r>
              <a:rPr lang="en-SG" dirty="0"/>
              <a:t>be coded with iteration or recursion, but the recursive version is very inefficient (large call tree due to duplicate computations), so use iteration instead.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a:t>
            </a:r>
            <a:r>
              <a:rPr lang="en-US" dirty="0"/>
              <a:t>versus Iteration (2/2)</a:t>
            </a:r>
            <a:endParaRPr lang="en-SG" dirty="0"/>
          </a:p>
        </p:txBody>
      </p:sp>
      <p:pic>
        <p:nvPicPr>
          <p:cNvPr id="7" name="Picture 6" descr="n_queens.gif"/>
          <p:cNvPicPr>
            <a:picLocks noChangeAspect="1"/>
          </p:cNvPicPr>
          <p:nvPr/>
        </p:nvPicPr>
        <p:blipFill>
          <a:blip r:embed="rId3" cstate="print"/>
          <a:srcRect/>
          <a:stretch>
            <a:fillRect/>
          </a:stretch>
        </p:blipFill>
        <p:spPr bwMode="auto">
          <a:xfrm>
            <a:off x="6788150" y="1874838"/>
            <a:ext cx="1535113" cy="1647825"/>
          </a:xfrm>
          <a:prstGeom prst="rect">
            <a:avLst/>
          </a:prstGeom>
          <a:noFill/>
          <a:ln w="9525">
            <a:noFill/>
            <a:miter lim="800000"/>
            <a:headEnd/>
            <a:tailEnd/>
          </a:ln>
        </p:spPr>
      </p:pic>
      <p:sp>
        <p:nvSpPr>
          <p:cNvPr id="3" name="Content Placeholder 2"/>
          <p:cNvSpPr>
            <a:spLocks noGrp="1"/>
          </p:cNvSpPr>
          <p:nvPr>
            <p:ph idx="1"/>
          </p:nvPr>
        </p:nvSpPr>
        <p:spPr>
          <a:xfrm>
            <a:off x="457200" y="1371600"/>
            <a:ext cx="8229600" cy="4878259"/>
          </a:xfrm>
        </p:spPr>
        <p:txBody>
          <a:bodyPr>
            <a:spAutoFit/>
          </a:bodyPr>
          <a:lstStyle/>
          <a:p>
            <a:pPr>
              <a:spcBef>
                <a:spcPts val="1200"/>
              </a:spcBef>
            </a:pPr>
            <a:r>
              <a:rPr lang="en-US" dirty="0"/>
              <a:t>Many problems are more naturally solved with recursion, which can provide elegant solution.</a:t>
            </a:r>
          </a:p>
          <a:p>
            <a:pPr lvl="1">
              <a:spcBef>
                <a:spcPts val="600"/>
              </a:spcBef>
              <a:buFont typeface="Wingdings" pitchFamily="2" charset="2"/>
              <a:buChar char="q"/>
            </a:pPr>
            <a:r>
              <a:rPr lang="en-US" dirty="0"/>
              <a:t>Towers of </a:t>
            </a:r>
            <a:r>
              <a:rPr lang="en-US" dirty="0" smtClean="0"/>
              <a:t>Hanoi (self-reading slides)</a:t>
            </a:r>
            <a:endParaRPr lang="en-US" dirty="0"/>
          </a:p>
          <a:p>
            <a:pPr lvl="1">
              <a:spcBef>
                <a:spcPts val="600"/>
              </a:spcBef>
              <a:buFont typeface="Wingdings" pitchFamily="2" charset="2"/>
              <a:buChar char="q"/>
            </a:pPr>
            <a:r>
              <a:rPr lang="en-US" dirty="0" err="1"/>
              <a:t>Mergesort</a:t>
            </a:r>
            <a:r>
              <a:rPr lang="en-US" dirty="0"/>
              <a:t> (covered in CS1020)</a:t>
            </a:r>
          </a:p>
          <a:p>
            <a:pPr lvl="1">
              <a:spcBef>
                <a:spcPts val="600"/>
              </a:spcBef>
              <a:buFont typeface="Wingdings" pitchFamily="2" charset="2"/>
              <a:buChar char="q"/>
            </a:pPr>
            <a:r>
              <a:rPr lang="en-US" dirty="0"/>
              <a:t>The N Queens problem </a:t>
            </a:r>
            <a:r>
              <a:rPr lang="en-US" dirty="0" smtClean="0"/>
              <a:t>(mentioned in </a:t>
            </a:r>
            <a:r>
              <a:rPr lang="en-US" dirty="0"/>
              <a:t>CS1020</a:t>
            </a:r>
            <a:r>
              <a:rPr lang="en-US" dirty="0" smtClean="0"/>
              <a:t>)</a:t>
            </a:r>
          </a:p>
          <a:p>
            <a:pPr lvl="1">
              <a:spcBef>
                <a:spcPts val="600"/>
              </a:spcBef>
              <a:buFont typeface="Wingdings" pitchFamily="2" charset="2"/>
              <a:buChar char="q"/>
            </a:pPr>
            <a:endParaRPr lang="en-US" dirty="0"/>
          </a:p>
          <a:p>
            <a:pPr>
              <a:spcBef>
                <a:spcPts val="1200"/>
              </a:spcBef>
            </a:pPr>
            <a:r>
              <a:rPr lang="en-US" dirty="0"/>
              <a:t>Conclusion: choice depends on problem and the solution context. In general, use recursion if</a:t>
            </a:r>
          </a:p>
          <a:p>
            <a:pPr lvl="1">
              <a:spcBef>
                <a:spcPts val="600"/>
              </a:spcBef>
              <a:buFont typeface="Wingdings" pitchFamily="2" charset="2"/>
              <a:buChar char="q"/>
            </a:pPr>
            <a:r>
              <a:rPr lang="en-US" dirty="0"/>
              <a:t>A recursive solution is natural and easy to understand.</a:t>
            </a:r>
          </a:p>
          <a:p>
            <a:pPr lvl="1">
              <a:spcBef>
                <a:spcPts val="600"/>
              </a:spcBef>
              <a:buFont typeface="Wingdings" pitchFamily="2" charset="2"/>
              <a:buChar char="q"/>
            </a:pPr>
            <a:r>
              <a:rPr lang="en-US" dirty="0"/>
              <a:t>A recursive solution does not result in excessive duplicate computation.</a:t>
            </a:r>
          </a:p>
          <a:p>
            <a:pPr lvl="1">
              <a:spcBef>
                <a:spcPts val="600"/>
              </a:spcBef>
              <a:buFont typeface="Wingdings" pitchFamily="2" charset="2"/>
              <a:buChar char="q"/>
            </a:pPr>
            <a:r>
              <a:rPr lang="en-US" dirty="0"/>
              <a:t>The equivalent iterative solution is too complex</a:t>
            </a:r>
            <a:r>
              <a:rPr lang="en-US" dirty="0" smtClean="0"/>
              <a:t>.</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dissolve">
                                      <p:cBhvr>
                                        <p:cTn id="15" dur="500"/>
                                        <p:tgtEl>
                                          <p:spTgt spid="3">
                                            <p:txEl>
                                              <p:pRg st="6" end="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dissolve">
                                      <p:cBhvr>
                                        <p:cTn id="18" dur="500"/>
                                        <p:tgtEl>
                                          <p:spTgt spid="3">
                                            <p:txEl>
                                              <p:pRg st="7" end="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dissolv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457200"/>
            <a:ext cx="8153400" cy="685800"/>
          </a:xfrm>
        </p:spPr>
        <p:txBody>
          <a:bodyPr/>
          <a:lstStyle/>
          <a:p>
            <a:pPr eaLnBrk="1" hangingPunct="1"/>
            <a:r>
              <a:rPr lang="en-GB" dirty="0"/>
              <a:t>Summary for Today</a:t>
            </a:r>
            <a:endParaRPr lang="en-GB" dirty="0" smtClean="0"/>
          </a:p>
        </p:txBody>
      </p:sp>
      <p:sp>
        <p:nvSpPr>
          <p:cNvPr id="65539"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US" sz="2800" b="1" baseline="30000">
              <a:solidFill>
                <a:srgbClr val="800000"/>
              </a:solidFill>
            </a:endParaRPr>
          </a:p>
        </p:txBody>
      </p:sp>
      <p:sp>
        <p:nvSpPr>
          <p:cNvPr id="7" name="Content Placeholder 2"/>
          <p:cNvSpPr>
            <a:spLocks noGrp="1"/>
          </p:cNvSpPr>
          <p:nvPr>
            <p:ph idx="1"/>
          </p:nvPr>
        </p:nvSpPr>
        <p:spPr>
          <a:xfrm>
            <a:off x="457200" y="1371600"/>
            <a:ext cx="8229600" cy="2246769"/>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SG" sz="2600" dirty="0">
                <a:solidFill>
                  <a:srgbClr val="0000FF"/>
                </a:solidFill>
              </a:rPr>
              <a:t>Recursion as a </a:t>
            </a:r>
            <a:r>
              <a:rPr lang="en-SG" sz="2600" dirty="0" smtClean="0">
                <a:solidFill>
                  <a:srgbClr val="0000FF"/>
                </a:solidFill>
              </a:rPr>
              <a:t>design methodology</a:t>
            </a:r>
            <a:endParaRPr lang="en-SG" sz="2600" dirty="0">
              <a:solidFill>
                <a:srgbClr val="0000FF"/>
              </a:solidFill>
            </a:endParaRPr>
          </a:p>
          <a:p>
            <a:pPr lvl="1">
              <a:spcBef>
                <a:spcPts val="1200"/>
              </a:spcBef>
              <a:buFont typeface="Wingdings" pitchFamily="2" charset="2"/>
              <a:buChar char="q"/>
            </a:pPr>
            <a:r>
              <a:rPr lang="en-SG" sz="2600" dirty="0">
                <a:solidFill>
                  <a:srgbClr val="0000FF"/>
                </a:solidFill>
              </a:rPr>
              <a:t>The components of a recursive code</a:t>
            </a:r>
          </a:p>
          <a:p>
            <a:pPr lvl="1">
              <a:spcBef>
                <a:spcPts val="1200"/>
              </a:spcBef>
              <a:buFont typeface="Wingdings" pitchFamily="2" charset="2"/>
              <a:buChar char="q"/>
            </a:pPr>
            <a:r>
              <a:rPr lang="en-SG" sz="2600" dirty="0">
                <a:solidFill>
                  <a:srgbClr val="0000FF"/>
                </a:solidFill>
              </a:rPr>
              <a:t>Difference between Recursion and Iteration</a:t>
            </a:r>
            <a:endParaRPr lang="en-US" sz="2600" dirty="0" smtClean="0">
              <a:solidFill>
                <a:srgbClr val="0000FF"/>
              </a:solidFill>
            </a:endParaRPr>
          </a:p>
        </p:txBody>
      </p:sp>
      <p:pic>
        <p:nvPicPr>
          <p:cNvPr id="10"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Tree>
    <p:extLst>
      <p:ext uri="{BB962C8B-B14F-4D97-AF65-F5344CB8AC3E}">
        <p14:creationId xmlns:p14="http://schemas.microsoft.com/office/powerpoint/2010/main" val="20458014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73163" y="2824163"/>
            <a:ext cx="6751637" cy="1143000"/>
          </a:xfrm>
        </p:spPr>
        <p:txBody>
          <a:bodyPr/>
          <a:lstStyle/>
          <a:p>
            <a:pPr algn="ctr" eaLnBrk="1" hangingPunct="1"/>
            <a:r>
              <a:rPr lang="en-GB" sz="4000"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Non-CS Recursion Examples (3/4)</a:t>
            </a:r>
            <a:endParaRPr lang="en-US" dirty="0"/>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06049"/>
            <a:ext cx="32004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0" name="Text Box 8"/>
          <p:cNvSpPr txBox="1">
            <a:spLocks noChangeArrowheads="1"/>
          </p:cNvSpPr>
          <p:nvPr/>
        </p:nvSpPr>
        <p:spPr bwMode="auto">
          <a:xfrm>
            <a:off x="3817088" y="1326323"/>
            <a:ext cx="4869712" cy="4745915"/>
          </a:xfrm>
          <a:prstGeom prst="rect">
            <a:avLst/>
          </a:prstGeom>
          <a:noFill/>
          <a:ln w="12700" cap="sq">
            <a:solidFill>
              <a:schemeClr val="tx1"/>
            </a:solidFill>
            <a:miter lim="800000"/>
            <a:headEnd type="none" w="sm" len="sm"/>
            <a:tailEnd type="none" w="sm" len="sm"/>
          </a:ln>
        </p:spPr>
        <p:txBody>
          <a:bodyPr wrap="square">
            <a:spAutoFit/>
          </a:bodyPr>
          <a:lstStyle/>
          <a:p>
            <a:pPr>
              <a:lnSpc>
                <a:spcPct val="120000"/>
              </a:lnSpc>
              <a:tabLst>
                <a:tab pos="571500" algn="l"/>
                <a:tab pos="2171700" algn="l"/>
              </a:tabLst>
            </a:pPr>
            <a:r>
              <a:rPr lang="en-GB" spc="100" dirty="0">
                <a:latin typeface="Cambria" pitchFamily="18" charset="0"/>
              </a:rPr>
              <a:t>void dream(</a:t>
            </a:r>
            <a:r>
              <a:rPr lang="en-GB" spc="100" dirty="0" err="1">
                <a:latin typeface="Cambria" pitchFamily="18" charset="0"/>
              </a:rPr>
              <a:t>int</a:t>
            </a:r>
            <a:r>
              <a:rPr lang="en-GB" spc="100" dirty="0">
                <a:latin typeface="Cambria" pitchFamily="18" charset="0"/>
              </a:rPr>
              <a:t> level</a:t>
            </a:r>
            <a:r>
              <a:rPr lang="en-GB" spc="100" dirty="0" smtClean="0">
                <a:latin typeface="Cambria" pitchFamily="18" charset="0"/>
              </a:rPr>
              <a:t>) {</a:t>
            </a:r>
            <a:endParaRPr lang="en-GB" spc="100" dirty="0">
              <a:latin typeface="Cambria" pitchFamily="18" charset="0"/>
            </a:endParaRPr>
          </a:p>
          <a:p>
            <a:pPr>
              <a:lnSpc>
                <a:spcPct val="120000"/>
              </a:lnSpc>
              <a:tabLst>
                <a:tab pos="571500" algn="l"/>
                <a:tab pos="2171700" algn="l"/>
              </a:tabLst>
            </a:pPr>
            <a:r>
              <a:rPr lang="en-GB" spc="100" dirty="0">
                <a:latin typeface="Cambria" pitchFamily="18" charset="0"/>
              </a:rPr>
              <a:t>  </a:t>
            </a:r>
            <a:r>
              <a:rPr lang="en-GB" spc="100" dirty="0" smtClean="0">
                <a:latin typeface="Cambria" pitchFamily="18" charset="0"/>
              </a:rPr>
              <a:t>  </a:t>
            </a:r>
            <a:r>
              <a:rPr lang="en-GB" spc="100" dirty="0" err="1" smtClean="0">
                <a:latin typeface="Cambria" pitchFamily="18" charset="0"/>
              </a:rPr>
              <a:t>printf</a:t>
            </a:r>
            <a:r>
              <a:rPr lang="en-GB" spc="100" dirty="0">
                <a:latin typeface="Cambria" pitchFamily="18" charset="0"/>
              </a:rPr>
              <a:t>(“dream level %d\n”, level);</a:t>
            </a:r>
          </a:p>
          <a:p>
            <a:pPr>
              <a:lnSpc>
                <a:spcPct val="120000"/>
              </a:lnSpc>
              <a:tabLst>
                <a:tab pos="571500" algn="l"/>
                <a:tab pos="2171700" algn="l"/>
              </a:tabLst>
            </a:pPr>
            <a:r>
              <a:rPr lang="en-GB" spc="100" dirty="0">
                <a:latin typeface="Cambria" pitchFamily="18" charset="0"/>
              </a:rPr>
              <a:t>  </a:t>
            </a:r>
            <a:r>
              <a:rPr lang="en-GB" spc="100" dirty="0" smtClean="0">
                <a:latin typeface="Cambria" pitchFamily="18" charset="0"/>
              </a:rPr>
              <a:t>  if (level </a:t>
            </a:r>
            <a:r>
              <a:rPr lang="en-GB" spc="100" dirty="0">
                <a:latin typeface="Cambria" pitchFamily="18" charset="0"/>
              </a:rPr>
              <a:t>== 3)</a:t>
            </a:r>
          </a:p>
          <a:p>
            <a:pPr>
              <a:lnSpc>
                <a:spcPct val="120000"/>
              </a:lnSpc>
              <a:tabLst>
                <a:tab pos="571500" algn="l"/>
                <a:tab pos="2171700" algn="l"/>
              </a:tabLst>
            </a:pPr>
            <a:r>
              <a:rPr lang="en-GB" spc="100" dirty="0">
                <a:latin typeface="Cambria" pitchFamily="18" charset="0"/>
              </a:rPr>
              <a:t>    </a:t>
            </a:r>
            <a:r>
              <a:rPr lang="en-GB" spc="100" dirty="0" smtClean="0">
                <a:latin typeface="Cambria" pitchFamily="18" charset="0"/>
              </a:rPr>
              <a:t>    </a:t>
            </a:r>
            <a:r>
              <a:rPr lang="en-GB" spc="100" dirty="0">
                <a:latin typeface="Cambria" pitchFamily="18" charset="0"/>
              </a:rPr>
              <a:t>wakeup(level);</a:t>
            </a:r>
          </a:p>
          <a:p>
            <a:pPr>
              <a:lnSpc>
                <a:spcPct val="120000"/>
              </a:lnSpc>
              <a:tabLst>
                <a:tab pos="571500" algn="l"/>
                <a:tab pos="2171700" algn="l"/>
              </a:tabLst>
            </a:pPr>
            <a:r>
              <a:rPr lang="en-GB" spc="100" dirty="0">
                <a:latin typeface="Cambria" pitchFamily="18" charset="0"/>
              </a:rPr>
              <a:t>  </a:t>
            </a:r>
            <a:r>
              <a:rPr lang="en-GB" spc="100" dirty="0" smtClean="0">
                <a:latin typeface="Cambria" pitchFamily="18" charset="0"/>
              </a:rPr>
              <a:t>  else</a:t>
            </a:r>
          </a:p>
          <a:p>
            <a:pPr>
              <a:lnSpc>
                <a:spcPct val="120000"/>
              </a:lnSpc>
              <a:tabLst>
                <a:tab pos="571500" algn="l"/>
                <a:tab pos="2171700" algn="l"/>
              </a:tabLst>
            </a:pPr>
            <a:r>
              <a:rPr lang="en-GB" spc="100" dirty="0">
                <a:latin typeface="Cambria" pitchFamily="18" charset="0"/>
              </a:rPr>
              <a:t> </a:t>
            </a:r>
            <a:r>
              <a:rPr lang="en-GB" spc="100" dirty="0" smtClean="0">
                <a:latin typeface="Cambria" pitchFamily="18" charset="0"/>
              </a:rPr>
              <a:t>   </a:t>
            </a:r>
            <a:r>
              <a:rPr lang="en-GB" spc="100" dirty="0">
                <a:latin typeface="Cambria" pitchFamily="18" charset="0"/>
              </a:rPr>
              <a:t>{</a:t>
            </a:r>
          </a:p>
          <a:p>
            <a:pPr>
              <a:lnSpc>
                <a:spcPct val="120000"/>
              </a:lnSpc>
              <a:tabLst>
                <a:tab pos="571500" algn="l"/>
                <a:tab pos="2171700" algn="l"/>
              </a:tabLst>
            </a:pPr>
            <a:r>
              <a:rPr lang="en-GB" spc="100" dirty="0">
                <a:latin typeface="Cambria" pitchFamily="18" charset="0"/>
              </a:rPr>
              <a:t>    </a:t>
            </a:r>
            <a:r>
              <a:rPr lang="en-GB" spc="100" dirty="0" smtClean="0">
                <a:latin typeface="Cambria" pitchFamily="18" charset="0"/>
              </a:rPr>
              <a:t>    dream(level+1</a:t>
            </a:r>
            <a:r>
              <a:rPr lang="en-GB" spc="100" dirty="0">
                <a:latin typeface="Cambria" pitchFamily="18" charset="0"/>
              </a:rPr>
              <a:t>);</a:t>
            </a:r>
          </a:p>
          <a:p>
            <a:pPr>
              <a:lnSpc>
                <a:spcPct val="120000"/>
              </a:lnSpc>
              <a:tabLst>
                <a:tab pos="571500" algn="l"/>
                <a:tab pos="2171700" algn="l"/>
              </a:tabLst>
            </a:pPr>
            <a:r>
              <a:rPr lang="en-GB" spc="100" dirty="0">
                <a:latin typeface="Cambria" pitchFamily="18" charset="0"/>
              </a:rPr>
              <a:t>     </a:t>
            </a:r>
            <a:r>
              <a:rPr lang="en-GB" spc="100" dirty="0" smtClean="0">
                <a:latin typeface="Cambria" pitchFamily="18" charset="0"/>
              </a:rPr>
              <a:t>   wakeup(level</a:t>
            </a:r>
            <a:r>
              <a:rPr lang="en-GB" spc="100" dirty="0">
                <a:latin typeface="Cambria" pitchFamily="18" charset="0"/>
              </a:rPr>
              <a:t>);</a:t>
            </a:r>
          </a:p>
          <a:p>
            <a:pPr>
              <a:lnSpc>
                <a:spcPct val="120000"/>
              </a:lnSpc>
              <a:tabLst>
                <a:tab pos="571500" algn="l"/>
                <a:tab pos="2171700" algn="l"/>
              </a:tabLst>
            </a:pPr>
            <a:r>
              <a:rPr lang="en-GB" spc="100" dirty="0">
                <a:latin typeface="Cambria" pitchFamily="18" charset="0"/>
              </a:rPr>
              <a:t>  </a:t>
            </a:r>
            <a:r>
              <a:rPr lang="en-GB" spc="100" dirty="0" smtClean="0">
                <a:latin typeface="Cambria" pitchFamily="18" charset="0"/>
              </a:rPr>
              <a:t>  }</a:t>
            </a:r>
            <a:endParaRPr lang="en-GB" spc="100" dirty="0">
              <a:latin typeface="Cambria" pitchFamily="18" charset="0"/>
            </a:endParaRPr>
          </a:p>
          <a:p>
            <a:pPr>
              <a:lnSpc>
                <a:spcPct val="120000"/>
              </a:lnSpc>
              <a:tabLst>
                <a:tab pos="571500" algn="l"/>
                <a:tab pos="2171700" algn="l"/>
              </a:tabLst>
            </a:pPr>
            <a:r>
              <a:rPr lang="en-GB" spc="100" dirty="0">
                <a:latin typeface="Cambria" pitchFamily="18" charset="0"/>
              </a:rPr>
              <a:t>}</a:t>
            </a:r>
          </a:p>
          <a:p>
            <a:pPr>
              <a:lnSpc>
                <a:spcPct val="120000"/>
              </a:lnSpc>
              <a:tabLst>
                <a:tab pos="571500" algn="l"/>
                <a:tab pos="2171700" algn="l"/>
              </a:tabLst>
            </a:pPr>
            <a:endParaRPr lang="en-GB" spc="100" dirty="0">
              <a:latin typeface="Cambria" pitchFamily="18" charset="0"/>
            </a:endParaRPr>
          </a:p>
          <a:p>
            <a:pPr>
              <a:lnSpc>
                <a:spcPct val="120000"/>
              </a:lnSpc>
              <a:tabLst>
                <a:tab pos="571500" algn="l"/>
                <a:tab pos="2171700" algn="l"/>
              </a:tabLst>
            </a:pPr>
            <a:r>
              <a:rPr lang="en-GB" spc="100" dirty="0">
                <a:latin typeface="Cambria" pitchFamily="18" charset="0"/>
              </a:rPr>
              <a:t>void wakeup(</a:t>
            </a:r>
            <a:r>
              <a:rPr lang="en-GB" spc="100" dirty="0" err="1">
                <a:latin typeface="Cambria" pitchFamily="18" charset="0"/>
              </a:rPr>
              <a:t>int</a:t>
            </a:r>
            <a:r>
              <a:rPr lang="en-GB" spc="100" dirty="0">
                <a:latin typeface="Cambria" pitchFamily="18" charset="0"/>
              </a:rPr>
              <a:t> level</a:t>
            </a:r>
            <a:r>
              <a:rPr lang="en-GB" spc="100" dirty="0" smtClean="0">
                <a:latin typeface="Cambria" pitchFamily="18" charset="0"/>
              </a:rPr>
              <a:t>) {</a:t>
            </a:r>
            <a:endParaRPr lang="en-GB" spc="100" dirty="0">
              <a:latin typeface="Cambria" pitchFamily="18" charset="0"/>
            </a:endParaRPr>
          </a:p>
          <a:p>
            <a:pPr>
              <a:lnSpc>
                <a:spcPct val="120000"/>
              </a:lnSpc>
              <a:tabLst>
                <a:tab pos="571500" algn="l"/>
                <a:tab pos="2171700" algn="l"/>
              </a:tabLst>
            </a:pPr>
            <a:r>
              <a:rPr lang="en-GB" spc="100" dirty="0">
                <a:latin typeface="Cambria" pitchFamily="18" charset="0"/>
              </a:rPr>
              <a:t>  </a:t>
            </a:r>
            <a:r>
              <a:rPr lang="en-GB" spc="100" dirty="0" smtClean="0">
                <a:latin typeface="Cambria" pitchFamily="18" charset="0"/>
              </a:rPr>
              <a:t>  </a:t>
            </a:r>
            <a:r>
              <a:rPr lang="en-GB" spc="100" dirty="0" err="1" smtClean="0">
                <a:latin typeface="Cambria" pitchFamily="18" charset="0"/>
              </a:rPr>
              <a:t>printf</a:t>
            </a:r>
            <a:r>
              <a:rPr lang="en-GB" spc="100" dirty="0">
                <a:latin typeface="Cambria" pitchFamily="18" charset="0"/>
              </a:rPr>
              <a:t>(“waking up at level %d\n”, level);</a:t>
            </a:r>
          </a:p>
          <a:p>
            <a:pPr>
              <a:lnSpc>
                <a:spcPct val="120000"/>
              </a:lnSpc>
              <a:tabLst>
                <a:tab pos="571500" algn="l"/>
                <a:tab pos="2171700" algn="l"/>
              </a:tabLst>
            </a:pPr>
            <a:r>
              <a:rPr lang="en-GB" spc="100" dirty="0">
                <a:latin typeface="Cambria" pitchFamily="18" charset="0"/>
              </a:rPr>
              <a:t>}</a:t>
            </a:r>
            <a:endParaRPr lang="en-US" i="1" spc="100" dirty="0">
              <a:latin typeface="Cambria" pitchFamily="18" charset="0"/>
            </a:endParaRPr>
          </a:p>
        </p:txBody>
      </p:sp>
      <p:sp>
        <p:nvSpPr>
          <p:cNvPr id="11" name="TextBox 10"/>
          <p:cNvSpPr txBox="1"/>
          <p:nvPr/>
        </p:nvSpPr>
        <p:spPr>
          <a:xfrm>
            <a:off x="893135" y="6106037"/>
            <a:ext cx="7634177" cy="338554"/>
          </a:xfrm>
          <a:prstGeom prst="rect">
            <a:avLst/>
          </a:prstGeom>
          <a:noFill/>
        </p:spPr>
        <p:txBody>
          <a:bodyPr wrap="square">
            <a:spAutoFit/>
          </a:bodyPr>
          <a:lstStyle/>
          <a:p>
            <a:pPr>
              <a:defRPr/>
            </a:pPr>
            <a:r>
              <a:rPr lang="en-US" sz="1600" dirty="0" smtClean="0">
                <a:solidFill>
                  <a:srgbClr val="0070C0"/>
                </a:solidFill>
                <a:latin typeface="+mj-lt"/>
              </a:rPr>
              <a:t>Full story: </a:t>
            </a:r>
            <a:r>
              <a:rPr lang="en-US" sz="1600" dirty="0">
                <a:solidFill>
                  <a:srgbClr val="0070C0"/>
                </a:solidFill>
                <a:latin typeface="+mj-lt"/>
                <a:hlinkClick r:id="rId4"/>
              </a:rPr>
              <a:t>http://repeatgeek.com/technical/how-to-view-inception-through-code</a:t>
            </a:r>
            <a:r>
              <a:rPr lang="en-US" sz="1600" dirty="0" smtClean="0">
                <a:solidFill>
                  <a:srgbClr val="0070C0"/>
                </a:solidFill>
                <a:latin typeface="+mj-lt"/>
                <a:hlinkClick r:id="rId4"/>
              </a:rPr>
              <a:t>/</a:t>
            </a:r>
            <a:endParaRPr lang="en-US" sz="1600" dirty="0">
              <a:solidFill>
                <a:srgbClr val="0070C0"/>
              </a:solidFill>
              <a:latin typeface="+mj-lt"/>
            </a:endParaRPr>
          </a:p>
        </p:txBody>
      </p:sp>
      <p:sp>
        <p:nvSpPr>
          <p:cNvPr id="12" name="TextBox 7"/>
          <p:cNvSpPr txBox="1">
            <a:spLocks noChangeArrowheads="1"/>
          </p:cNvSpPr>
          <p:nvPr/>
        </p:nvSpPr>
        <p:spPr bwMode="auto">
          <a:xfrm>
            <a:off x="6469874" y="2892754"/>
            <a:ext cx="2397679" cy="13849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400" dirty="0">
                <a:solidFill>
                  <a:schemeClr val="bg1"/>
                </a:solidFill>
                <a:latin typeface="Courier New" pitchFamily="49" charset="0"/>
                <a:cs typeface="Courier New" pitchFamily="49" charset="0"/>
              </a:rPr>
              <a:t>dream level 1</a:t>
            </a:r>
          </a:p>
          <a:p>
            <a:pPr eaLnBrk="1" hangingPunct="1"/>
            <a:r>
              <a:rPr lang="en-US" sz="1400" dirty="0">
                <a:solidFill>
                  <a:schemeClr val="bg1"/>
                </a:solidFill>
                <a:latin typeface="Courier New" pitchFamily="49" charset="0"/>
                <a:cs typeface="Courier New" pitchFamily="49" charset="0"/>
              </a:rPr>
              <a:t>dream level 2</a:t>
            </a:r>
          </a:p>
          <a:p>
            <a:pPr eaLnBrk="1" hangingPunct="1"/>
            <a:r>
              <a:rPr lang="en-US" sz="1400" dirty="0">
                <a:solidFill>
                  <a:schemeClr val="bg1"/>
                </a:solidFill>
                <a:latin typeface="Courier New" pitchFamily="49" charset="0"/>
                <a:cs typeface="Courier New" pitchFamily="49" charset="0"/>
              </a:rPr>
              <a:t>dream level 3</a:t>
            </a:r>
          </a:p>
          <a:p>
            <a:pPr eaLnBrk="1" hangingPunct="1"/>
            <a:r>
              <a:rPr lang="en-US" sz="1400" dirty="0">
                <a:solidFill>
                  <a:schemeClr val="bg1"/>
                </a:solidFill>
                <a:latin typeface="Courier New" pitchFamily="49" charset="0"/>
                <a:cs typeface="Courier New" pitchFamily="49" charset="0"/>
              </a:rPr>
              <a:t>waking up at level 3</a:t>
            </a:r>
          </a:p>
          <a:p>
            <a:pPr eaLnBrk="1" hangingPunct="1"/>
            <a:r>
              <a:rPr lang="en-US" sz="1400" dirty="0">
                <a:solidFill>
                  <a:schemeClr val="bg1"/>
                </a:solidFill>
                <a:latin typeface="Courier New" pitchFamily="49" charset="0"/>
                <a:cs typeface="Courier New" pitchFamily="49" charset="0"/>
              </a:rPr>
              <a:t>waking up at level 2</a:t>
            </a:r>
          </a:p>
          <a:p>
            <a:pPr eaLnBrk="1" hangingPunct="1"/>
            <a:r>
              <a:rPr lang="en-US" sz="1400" dirty="0">
                <a:solidFill>
                  <a:schemeClr val="bg1"/>
                </a:solidFill>
                <a:latin typeface="Courier New" pitchFamily="49" charset="0"/>
                <a:cs typeface="Courier New" pitchFamily="49" charset="0"/>
              </a:rPr>
              <a:t>waking up at level 1</a:t>
            </a:r>
          </a:p>
        </p:txBody>
      </p:sp>
    </p:spTree>
    <p:extLst>
      <p:ext uri="{BB962C8B-B14F-4D97-AF65-F5344CB8AC3E}">
        <p14:creationId xmlns:p14="http://schemas.microsoft.com/office/powerpoint/2010/main" val="130743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Non-CS Recursion Examples (4/4)</a:t>
            </a:r>
            <a:endParaRPr lang="en-US" dirty="0"/>
          </a:p>
        </p:txBody>
      </p:sp>
      <p:pic>
        <p:nvPicPr>
          <p:cNvPr id="20" name="Picture 16" descr="garfield_recursion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512" y="1073101"/>
            <a:ext cx="5972609" cy="522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17"/>
          <p:cNvSpPr txBox="1">
            <a:spLocks noChangeArrowheads="1"/>
          </p:cNvSpPr>
          <p:nvPr/>
        </p:nvSpPr>
        <p:spPr bwMode="auto">
          <a:xfrm>
            <a:off x="4129222" y="5354676"/>
            <a:ext cx="47955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b="1" i="1" dirty="0">
                <a:solidFill>
                  <a:srgbClr val="9900CC"/>
                </a:solidFill>
              </a:rPr>
              <a:t>Recursive </a:t>
            </a:r>
            <a:r>
              <a:rPr lang="en-US" sz="2800" b="1" i="1" dirty="0" smtClean="0">
                <a:solidFill>
                  <a:srgbClr val="9900CC"/>
                </a:solidFill>
              </a:rPr>
              <a:t>dreaming, </a:t>
            </a:r>
            <a:r>
              <a:rPr lang="en-US" sz="2800" b="1" i="1" dirty="0" err="1" smtClean="0">
                <a:solidFill>
                  <a:srgbClr val="9900CC"/>
                </a:solidFill>
              </a:rPr>
              <a:t>zzz</a:t>
            </a:r>
            <a:r>
              <a:rPr lang="en-US" sz="2800" b="1" i="1" dirty="0">
                <a:solidFill>
                  <a:srgbClr val="9900CC"/>
                </a:solidFill>
              </a:rPr>
              <a:t>…</a:t>
            </a:r>
          </a:p>
        </p:txBody>
      </p:sp>
    </p:spTree>
    <p:extLst>
      <p:ext uri="{BB962C8B-B14F-4D97-AF65-F5344CB8AC3E}">
        <p14:creationId xmlns:p14="http://schemas.microsoft.com/office/powerpoint/2010/main" val="3389106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1" presetClass="entr" presetSubtype="0" fill="hold" grpId="0" nodeType="withEffect">
                                  <p:stCondLst>
                                    <p:cond delay="1000"/>
                                  </p:stCondLst>
                                  <p:iterate type="lt">
                                    <p:tmAbs val="75"/>
                                  </p:iterate>
                                  <p:childTnLst>
                                    <p:set>
                                      <p:cBhvr>
                                        <p:cTn id="9" dur="1" fill="hold">
                                          <p:stCondLst>
                                            <p:cond delay="74"/>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Write Recursive Program (1/2)</a:t>
            </a:r>
            <a:endParaRPr lang="en-US" dirty="0"/>
          </a:p>
        </p:txBody>
      </p:sp>
      <p:sp>
        <p:nvSpPr>
          <p:cNvPr id="6" name="Rectangle 5"/>
          <p:cNvSpPr/>
          <p:nvPr/>
        </p:nvSpPr>
        <p:spPr>
          <a:xfrm>
            <a:off x="1878114" y="3526733"/>
            <a:ext cx="5770573" cy="2246769"/>
          </a:xfrm>
          <a:prstGeom prst="rect">
            <a:avLst/>
          </a:prstGeom>
          <a:noFill/>
          <a:ln w="28575">
            <a:solidFill>
              <a:srgbClr val="800000"/>
            </a:solidFill>
          </a:ln>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A method where </a:t>
            </a:r>
            <a:b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b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the solution to a problem </a:t>
            </a:r>
            <a:b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b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depends on </a:t>
            </a:r>
            <a:b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b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solutions to </a:t>
            </a:r>
            <a:r>
              <a:rPr lang="en-US" sz="2800" b="1" u="sng"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smaller instances </a:t>
            </a:r>
            <a:br>
              <a:rPr lang="en-US" sz="2800" b="1" u="sng"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b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of the </a:t>
            </a:r>
            <a:r>
              <a:rPr lang="en-US" sz="2800" b="1" u="sng" cap="all" spc="0" dirty="0" smtClean="0">
                <a:ln>
                  <a:prstDash val="solid"/>
                </a:ln>
                <a:solidFill>
                  <a:srgbClr val="993366"/>
                </a:solidFill>
                <a:effectLst>
                  <a:outerShdw blurRad="88000" dist="50800" dir="5040000" algn="tl">
                    <a:schemeClr val="accent4">
                      <a:tint val="80000"/>
                      <a:satMod val="250000"/>
                      <a:alpha val="45000"/>
                    </a:schemeClr>
                  </a:outerShdw>
                </a:effectLst>
              </a:rPr>
              <a:t>s</a:t>
            </a:r>
            <a:r>
              <a:rPr lang="en-US" sz="2800" b="1" u="sng" cap="all" dirty="0" smtClean="0">
                <a:ln>
                  <a:prstDash val="solid"/>
                </a:ln>
                <a:solidFill>
                  <a:srgbClr val="993366"/>
                </a:solidFill>
                <a:effectLst>
                  <a:outerShdw blurRad="88000" dist="50800" dir="5040000" algn="tl">
                    <a:schemeClr val="accent4">
                      <a:tint val="80000"/>
                      <a:satMod val="250000"/>
                      <a:alpha val="45000"/>
                    </a:schemeClr>
                  </a:outerShdw>
                </a:effectLst>
              </a:rPr>
              <a:t>ame</a:t>
            </a:r>
            <a:r>
              <a:rPr lang="en-US" sz="2800" b="1"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 problem.</a:t>
            </a:r>
            <a:endParaRPr lang="en-US" sz="2800" b="1" cap="none" spc="0" dirty="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endParaRPr>
          </a:p>
        </p:txBody>
      </p:sp>
      <p:sp>
        <p:nvSpPr>
          <p:cNvPr id="2" name="Content Placeholder 1"/>
          <p:cNvSpPr>
            <a:spLocks noGrp="1"/>
          </p:cNvSpPr>
          <p:nvPr>
            <p:ph idx="1"/>
          </p:nvPr>
        </p:nvSpPr>
        <p:spPr/>
        <p:txBody>
          <a:bodyPr/>
          <a:lstStyle/>
          <a:p>
            <a:r>
              <a:rPr lang="en-SG" dirty="0">
                <a:solidFill>
                  <a:schemeClr val="tx1"/>
                </a:solidFill>
              </a:rPr>
              <a:t>There is </a:t>
            </a:r>
            <a:r>
              <a:rPr lang="en-SG" dirty="0"/>
              <a:t>NO</a:t>
            </a:r>
            <a:r>
              <a:rPr lang="en-SG" dirty="0">
                <a:solidFill>
                  <a:schemeClr val="tx1"/>
                </a:solidFill>
              </a:rPr>
              <a:t> new syntax needed for recursion</a:t>
            </a:r>
            <a:r>
              <a:rPr lang="en-SG" dirty="0" smtClean="0">
                <a:solidFill>
                  <a:schemeClr val="tx1"/>
                </a:solidFill>
              </a:rPr>
              <a:t>.</a:t>
            </a:r>
          </a:p>
          <a:p>
            <a:r>
              <a:rPr lang="en-SG" dirty="0">
                <a:solidFill>
                  <a:schemeClr val="tx1"/>
                </a:solidFill>
              </a:rPr>
              <a:t>Recursion is a form of </a:t>
            </a:r>
            <a:r>
              <a:rPr lang="en-SG" dirty="0"/>
              <a:t>(algorithm) design</a:t>
            </a:r>
            <a:r>
              <a:rPr lang="en-SG" dirty="0">
                <a:solidFill>
                  <a:schemeClr val="tx1"/>
                </a:solidFill>
              </a:rPr>
              <a:t>; it is a </a:t>
            </a:r>
            <a:r>
              <a:rPr lang="en-SG" dirty="0"/>
              <a:t>problem-solving technique </a:t>
            </a:r>
            <a:r>
              <a:rPr lang="en-SG" dirty="0">
                <a:solidFill>
                  <a:schemeClr val="tx1"/>
                </a:solidFill>
              </a:rPr>
              <a:t>for </a:t>
            </a:r>
            <a:r>
              <a:rPr lang="en-SG" dirty="0"/>
              <a:t>divide-and-conquer </a:t>
            </a:r>
            <a:r>
              <a:rPr lang="en-SG" dirty="0">
                <a:solidFill>
                  <a:schemeClr val="tx1"/>
                </a:solidFill>
              </a:rPr>
              <a:t>paradigm</a:t>
            </a:r>
            <a:r>
              <a:rPr lang="en-SG" dirty="0" smtClean="0">
                <a:solidFill>
                  <a:schemeClr val="tx1"/>
                </a:solidFill>
              </a:rPr>
              <a:t>.</a:t>
            </a:r>
          </a:p>
          <a:p>
            <a:pPr lvl="1">
              <a:buFont typeface="Wingdings" pitchFamily="2" charset="2"/>
              <a:buChar char="q"/>
            </a:pPr>
            <a:r>
              <a:rPr lang="en-SG" dirty="0" smtClean="0"/>
              <a:t>A very </a:t>
            </a:r>
            <a:r>
              <a:rPr lang="en-SG" dirty="0"/>
              <a:t>important paradigm – many CS problems solved using </a:t>
            </a:r>
            <a:r>
              <a:rPr lang="en-SG" dirty="0" smtClean="0"/>
              <a:t>it.</a:t>
            </a:r>
          </a:p>
          <a:p>
            <a:r>
              <a:rPr lang="en-SG" dirty="0" smtClean="0">
                <a:solidFill>
                  <a:schemeClr val="tx1"/>
                </a:solidFill>
              </a:rPr>
              <a:t>Recursion is:</a:t>
            </a:r>
            <a:endParaRPr lang="en-SG"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dissolv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dissolve">
                                      <p:cBhvr>
                                        <p:cTn id="21" dur="500"/>
                                        <p:tgtEl>
                                          <p:spTgt spid="2">
                                            <p:txEl>
                                              <p:pRg st="3" end="3"/>
                                            </p:txEl>
                                          </p:spTgt>
                                        </p:tgtEl>
                                      </p:cBhvr>
                                    </p:animEffect>
                                  </p:childTnLst>
                                </p:cTn>
                              </p:par>
                            </p:childTnLst>
                          </p:cTn>
                        </p:par>
                        <p:par>
                          <p:cTn id="22" fill="hold">
                            <p:stCondLst>
                              <p:cond delay="500"/>
                            </p:stCondLst>
                            <p:childTnLst>
                              <p:par>
                                <p:cTn id="23" presetID="1" presetClass="entr" presetSubtype="0" fill="hold" grpId="0" nodeType="afterEffect">
                                  <p:stCondLst>
                                    <p:cond delay="0"/>
                                  </p:stCondLst>
                                  <p:iterate type="wd">
                                    <p:tmAbs val="300"/>
                                  </p:iterate>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Write Recursive Program (2/2)</a:t>
            </a:r>
            <a:endParaRPr lang="en-US" dirty="0"/>
          </a:p>
        </p:txBody>
      </p:sp>
      <p:sp>
        <p:nvSpPr>
          <p:cNvPr id="7" name="TextBox 6"/>
          <p:cNvSpPr txBox="1"/>
          <p:nvPr/>
        </p:nvSpPr>
        <p:spPr>
          <a:xfrm>
            <a:off x="936171" y="2601686"/>
            <a:ext cx="5366657"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600" dirty="0" smtClean="0"/>
          </a:p>
          <a:p>
            <a:r>
              <a:rPr lang="en-US" sz="2800" dirty="0" smtClean="0"/>
              <a:t>Invoking/calling ‘itself’ to solve smaller or simpler instance(s) of a problem …</a:t>
            </a:r>
          </a:p>
        </p:txBody>
      </p:sp>
      <p:sp>
        <p:nvSpPr>
          <p:cNvPr id="8" name="TextBox 7"/>
          <p:cNvSpPr txBox="1"/>
          <p:nvPr/>
        </p:nvSpPr>
        <p:spPr>
          <a:xfrm>
            <a:off x="3309256" y="3940628"/>
            <a:ext cx="4896281"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t>… and then building up the answer(s) of the simpler instance(s).</a:t>
            </a:r>
          </a:p>
          <a:p>
            <a:endParaRPr lang="en-SG" sz="1600" dirty="0"/>
          </a:p>
        </p:txBody>
      </p:sp>
      <p:sp>
        <p:nvSpPr>
          <p:cNvPr id="9" name="TextBox 8"/>
          <p:cNvSpPr txBox="1"/>
          <p:nvPr/>
        </p:nvSpPr>
        <p:spPr>
          <a:xfrm>
            <a:off x="435429" y="2296886"/>
            <a:ext cx="2688770" cy="523220"/>
          </a:xfrm>
          <a:prstGeom prst="rect">
            <a:avLst/>
          </a:prstGeom>
          <a:solidFill>
            <a:srgbClr val="FFCC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i="1" dirty="0" smtClean="0"/>
              <a:t>Winding phase</a:t>
            </a:r>
            <a:endParaRPr lang="en-SG" sz="2800" i="1" dirty="0"/>
          </a:p>
        </p:txBody>
      </p:sp>
      <p:sp>
        <p:nvSpPr>
          <p:cNvPr id="10" name="TextBox 9"/>
          <p:cNvSpPr txBox="1"/>
          <p:nvPr/>
        </p:nvSpPr>
        <p:spPr>
          <a:xfrm>
            <a:off x="5736770" y="5214258"/>
            <a:ext cx="3037115" cy="523220"/>
          </a:xfrm>
          <a:prstGeom prst="rect">
            <a:avLst/>
          </a:prstGeom>
          <a:solidFill>
            <a:srgbClr val="FFCC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i="1" dirty="0" smtClean="0"/>
              <a:t>Unwinding phase</a:t>
            </a:r>
            <a:endParaRPr lang="en-SG" sz="2800" i="1" dirty="0"/>
          </a:p>
        </p:txBody>
      </p:sp>
      <p:sp>
        <p:nvSpPr>
          <p:cNvPr id="2" name="Content Placeholder 1"/>
          <p:cNvSpPr>
            <a:spLocks noGrp="1"/>
          </p:cNvSpPr>
          <p:nvPr>
            <p:ph idx="1"/>
          </p:nvPr>
        </p:nvSpPr>
        <p:spPr>
          <a:xfrm>
            <a:off x="457200" y="1371600"/>
            <a:ext cx="8229600" cy="461665"/>
          </a:xfrm>
        </p:spPr>
        <p:txBody>
          <a:bodyPr>
            <a:spAutoFit/>
          </a:bodyPr>
          <a:lstStyle/>
          <a:p>
            <a:r>
              <a:rPr lang="en-US" dirty="0">
                <a:solidFill>
                  <a:schemeClr val="tx1"/>
                </a:solidFill>
              </a:rPr>
              <a:t>General idea of recursive </a:t>
            </a:r>
            <a:r>
              <a:rPr lang="en-US" dirty="0" smtClean="0">
                <a:solidFill>
                  <a:schemeClr val="tx1"/>
                </a:solidFill>
              </a:rPr>
              <a:t>algorithms:</a:t>
            </a:r>
            <a:endParaRPr lang="en-SG"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ppt_x</p:attrName>
                                        </p:attrNameLst>
                                      </p:cBhvr>
                                      <p:tavLst>
                                        <p:tav tm="0">
                                          <p:val>
                                            <p:strVal val="#ppt_x-.2"/>
                                          </p:val>
                                        </p:tav>
                                        <p:tav tm="100000">
                                          <p:val>
                                            <p:strVal val="#ppt_x"/>
                                          </p:val>
                                        </p:tav>
                                      </p:tavLst>
                                    </p:anim>
                                    <p:anim calcmode="lin" valueType="num">
                                      <p:cBhvr>
                                        <p:cTn id="15"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Demo #1: Factorial (1/3)</a:t>
            </a:r>
            <a:endParaRPr lang="en-US" dirty="0"/>
          </a:p>
        </p:txBody>
      </p:sp>
      <p:grpSp>
        <p:nvGrpSpPr>
          <p:cNvPr id="22" name="Group 21"/>
          <p:cNvGrpSpPr/>
          <p:nvPr/>
        </p:nvGrpSpPr>
        <p:grpSpPr>
          <a:xfrm>
            <a:off x="582168" y="2196191"/>
            <a:ext cx="4011168" cy="3046988"/>
            <a:chOff x="566928" y="2196191"/>
            <a:chExt cx="4011168" cy="3046988"/>
          </a:xfrm>
        </p:grpSpPr>
        <p:sp>
          <p:nvSpPr>
            <p:cNvPr id="14" name="TextBox 13"/>
            <p:cNvSpPr txBox="1"/>
            <p:nvPr/>
          </p:nvSpPr>
          <p:spPr>
            <a:xfrm>
              <a:off x="566928" y="2196191"/>
              <a:ext cx="3105912" cy="461665"/>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chemeClr val="dk1"/>
                  </a:solidFill>
                  <a:latin typeface="Calibri" pitchFamily="34" charset="0"/>
                  <a:cs typeface="Calibri" pitchFamily="34" charset="0"/>
                </a:rPr>
                <a:t>Iterative code (Ver. 1)</a:t>
              </a:r>
              <a:endParaRPr lang="en-SG" sz="2400" dirty="0">
                <a:solidFill>
                  <a:schemeClr val="dk1"/>
                </a:solidFill>
                <a:latin typeface="Calibri" pitchFamily="34" charset="0"/>
                <a:cs typeface="Calibri" pitchFamily="34" charset="0"/>
              </a:endParaRPr>
            </a:p>
          </p:txBody>
        </p:sp>
        <p:sp>
          <p:nvSpPr>
            <p:cNvPr id="15" name="TextBox 14"/>
            <p:cNvSpPr txBox="1"/>
            <p:nvPr/>
          </p:nvSpPr>
          <p:spPr>
            <a:xfrm>
              <a:off x="566928" y="2657856"/>
              <a:ext cx="4011168" cy="2585323"/>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b="1" dirty="0" smtClean="0">
                  <a:solidFill>
                    <a:srgbClr val="800000"/>
                  </a:solidFill>
                  <a:latin typeface="Courier New" pitchFamily="49" charset="0"/>
                  <a:cs typeface="Courier New" pitchFamily="49" charset="0"/>
                </a:rPr>
                <a:t>// Pre-</a:t>
              </a:r>
              <a:r>
                <a:rPr lang="en-US" b="1" dirty="0" err="1" smtClean="0">
                  <a:solidFill>
                    <a:srgbClr val="800000"/>
                  </a:solidFill>
                  <a:latin typeface="Courier New" pitchFamily="49" charset="0"/>
                  <a:cs typeface="Courier New" pitchFamily="49" charset="0"/>
                </a:rPr>
                <a:t>cond</a:t>
              </a:r>
              <a:r>
                <a:rPr lang="en-US"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factorial_iter1(</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n)</a:t>
              </a:r>
            </a:p>
            <a:p>
              <a:pPr>
                <a:tabLst>
                  <a:tab pos="268288" algn="l"/>
                  <a:tab pos="536575" algn="l"/>
                  <a:tab pos="804863" algn="l"/>
                </a:tabLst>
              </a:pP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 </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for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&lt;=n;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a:t>
              </a:r>
            </a:p>
            <a:p>
              <a:pPr>
                <a:tabLst>
                  <a:tab pos="268288" algn="l"/>
                  <a:tab pos="536575" algn="l"/>
                  <a:tab pos="804863" algn="l"/>
                </a:tabLst>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latin typeface="Courier New" pitchFamily="49" charset="0"/>
                  <a:cs typeface="Courier New" pitchFamily="49" charset="0"/>
                </a:rPr>
                <a:t>   }</a:t>
              </a:r>
            </a:p>
            <a:p>
              <a:pPr>
                <a:tabLst>
                  <a:tab pos="268288" algn="l"/>
                  <a:tab pos="536575" algn="l"/>
                  <a:tab pos="804863" algn="l"/>
                </a:tabLst>
              </a:pP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latin typeface="Courier New" pitchFamily="49" charset="0"/>
                  <a:cs typeface="Courier New" pitchFamily="49" charset="0"/>
                </a:rPr>
                <a:t>}</a:t>
              </a:r>
            </a:p>
          </p:txBody>
        </p:sp>
      </p:grpSp>
      <p:grpSp>
        <p:nvGrpSpPr>
          <p:cNvPr id="21" name="Group 20"/>
          <p:cNvGrpSpPr/>
          <p:nvPr/>
        </p:nvGrpSpPr>
        <p:grpSpPr>
          <a:xfrm>
            <a:off x="4465320" y="3005890"/>
            <a:ext cx="4026408" cy="3322008"/>
            <a:chOff x="4480560" y="3021130"/>
            <a:chExt cx="4026408" cy="3322008"/>
          </a:xfrm>
        </p:grpSpPr>
        <p:sp>
          <p:nvSpPr>
            <p:cNvPr id="16" name="TextBox 15"/>
            <p:cNvSpPr txBox="1"/>
            <p:nvPr/>
          </p:nvSpPr>
          <p:spPr>
            <a:xfrm>
              <a:off x="5460076" y="3021130"/>
              <a:ext cx="3046892" cy="461665"/>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chemeClr val="dk1"/>
                  </a:solidFill>
                  <a:latin typeface="Calibri" pitchFamily="34" charset="0"/>
                  <a:cs typeface="Calibri" pitchFamily="34" charset="0"/>
                </a:rPr>
                <a:t>Iterative code (Ver. 2)</a:t>
              </a:r>
              <a:endParaRPr lang="en-SG" sz="2400" dirty="0">
                <a:solidFill>
                  <a:schemeClr val="dk1"/>
                </a:solidFill>
                <a:latin typeface="Calibri" pitchFamily="34" charset="0"/>
                <a:cs typeface="Calibri" pitchFamily="34" charset="0"/>
              </a:endParaRPr>
            </a:p>
          </p:txBody>
        </p:sp>
        <p:sp>
          <p:nvSpPr>
            <p:cNvPr id="17" name="TextBox 16"/>
            <p:cNvSpPr txBox="1"/>
            <p:nvPr/>
          </p:nvSpPr>
          <p:spPr>
            <a:xfrm>
              <a:off x="4480560" y="3480816"/>
              <a:ext cx="4011168" cy="286232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b="1" dirty="0" smtClean="0">
                  <a:solidFill>
                    <a:srgbClr val="800000"/>
                  </a:solidFill>
                  <a:latin typeface="Courier New" pitchFamily="49" charset="0"/>
                  <a:cs typeface="Courier New" pitchFamily="49" charset="0"/>
                </a:rPr>
                <a:t>// Pre-</a:t>
              </a:r>
              <a:r>
                <a:rPr lang="en-US" b="1" dirty="0" err="1" smtClean="0">
                  <a:solidFill>
                    <a:srgbClr val="800000"/>
                  </a:solidFill>
                  <a:latin typeface="Courier New" pitchFamily="49" charset="0"/>
                  <a:cs typeface="Courier New" pitchFamily="49" charset="0"/>
                </a:rPr>
                <a:t>cond</a:t>
              </a:r>
              <a:r>
                <a:rPr lang="en-US"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factorial_iter2(</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n)</a:t>
              </a:r>
            </a:p>
            <a:p>
              <a:pPr>
                <a:tabLst>
                  <a:tab pos="268288" algn="l"/>
                  <a:tab pos="536575" algn="l"/>
                  <a:tab pos="804863" algn="l"/>
                </a:tabLst>
              </a:pP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 </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while</a:t>
              </a:r>
              <a:r>
                <a:rPr lang="en-US" b="1" dirty="0" smtClean="0">
                  <a:latin typeface="Courier New" pitchFamily="49" charset="0"/>
                  <a:cs typeface="Courier New" pitchFamily="49" charset="0"/>
                </a:rPr>
                <a:t> (n &gt;= </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 {</a:t>
              </a:r>
            </a:p>
            <a:p>
              <a:pPr>
                <a:tabLst>
                  <a:tab pos="268288" algn="l"/>
                  <a:tab pos="536575" algn="l"/>
                  <a:tab pos="804863" algn="l"/>
                </a:tabLst>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 n;</a:t>
              </a:r>
            </a:p>
            <a:p>
              <a:pPr>
                <a:tabLst>
                  <a:tab pos="268288" algn="l"/>
                  <a:tab pos="536575" algn="l"/>
                  <a:tab pos="804863" algn="l"/>
                </a:tabLst>
              </a:pPr>
              <a:r>
                <a:rPr lang="en-US" b="1" dirty="0" smtClean="0">
                  <a:latin typeface="Courier New" pitchFamily="49" charset="0"/>
                  <a:cs typeface="Courier New" pitchFamily="49" charset="0"/>
                </a:rPr>
                <a:t>      n--;</a:t>
              </a:r>
            </a:p>
            <a:p>
              <a:pPr>
                <a:tabLst>
                  <a:tab pos="268288" algn="l"/>
                  <a:tab pos="536575" algn="l"/>
                  <a:tab pos="804863" algn="l"/>
                </a:tabLst>
              </a:pPr>
              <a:r>
                <a:rPr lang="en-US" b="1" dirty="0" smtClean="0">
                  <a:latin typeface="Courier New" pitchFamily="49" charset="0"/>
                  <a:cs typeface="Courier New" pitchFamily="49" charset="0"/>
                </a:rPr>
                <a:t>   }</a:t>
              </a:r>
            </a:p>
            <a:p>
              <a:pPr>
                <a:tabLst>
                  <a:tab pos="268288" algn="l"/>
                  <a:tab pos="536575" algn="l"/>
                  <a:tab pos="804863" algn="l"/>
                </a:tabLst>
              </a:pP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latin typeface="Courier New" pitchFamily="49" charset="0"/>
                  <a:cs typeface="Courier New" pitchFamily="49" charset="0"/>
                </a:rPr>
                <a:t>}</a:t>
              </a:r>
            </a:p>
          </p:txBody>
        </p:sp>
      </p:grpSp>
      <p:sp>
        <p:nvSpPr>
          <p:cNvPr id="23" name="TextBox 22"/>
          <p:cNvSpPr txBox="1"/>
          <p:nvPr/>
        </p:nvSpPr>
        <p:spPr>
          <a:xfrm>
            <a:off x="566057" y="1432560"/>
            <a:ext cx="5301343" cy="461665"/>
          </a:xfrm>
          <a:prstGeom prst="rect">
            <a:avLst/>
          </a:prstGeom>
          <a:ln w="12700"/>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i="1" dirty="0" smtClean="0"/>
              <a:t>n</a:t>
            </a:r>
            <a:r>
              <a:rPr lang="en-US" sz="2400" dirty="0" smtClean="0"/>
              <a:t>! = </a:t>
            </a:r>
            <a:r>
              <a:rPr lang="en-US" sz="2400" i="1" dirty="0"/>
              <a:t>n</a:t>
            </a:r>
            <a:r>
              <a:rPr lang="en-US" sz="2400" dirty="0" smtClean="0"/>
              <a:t> </a:t>
            </a:r>
            <a:r>
              <a:rPr lang="en-US" sz="2400" dirty="0" smtClean="0">
                <a:sym typeface="Symbol"/>
              </a:rPr>
              <a:t> (</a:t>
            </a:r>
            <a:r>
              <a:rPr lang="en-US" sz="2400" i="1" dirty="0">
                <a:sym typeface="Symbol"/>
              </a:rPr>
              <a:t>n</a:t>
            </a:r>
            <a:r>
              <a:rPr lang="en-US" sz="2400" dirty="0">
                <a:sym typeface="Symbol"/>
              </a:rPr>
              <a:t> </a:t>
            </a:r>
            <a:r>
              <a:rPr lang="en-US" sz="2400" dirty="0" smtClean="0">
                <a:sym typeface="Symbol"/>
              </a:rPr>
              <a:t>– 1)  (</a:t>
            </a:r>
            <a:r>
              <a:rPr lang="en-US" sz="2400" i="1" dirty="0">
                <a:sym typeface="Symbol"/>
              </a:rPr>
              <a:t>n</a:t>
            </a:r>
            <a:r>
              <a:rPr lang="en-US" sz="2400" dirty="0" smtClean="0">
                <a:sym typeface="Symbol"/>
              </a:rPr>
              <a:t> – 2)  …  2  1</a:t>
            </a:r>
            <a:r>
              <a:rPr lang="en-US" sz="2400" dirty="0" smtClean="0"/>
              <a:t>  </a:t>
            </a:r>
            <a:endParaRPr lang="en-SG"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sq" algn="ctr">
          <a:solidFill>
            <a:srgbClr val="FF0000"/>
          </a:solidFill>
          <a:round/>
          <a:headEnd type="none" w="sm" len="sm"/>
          <a:tailEnd type="none" w="sm" len="sm"/>
        </a:ln>
      </a:spPr>
      <a:bodyP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18330</TotalTime>
  <Words>3928</Words>
  <Application>Microsoft Office PowerPoint</Application>
  <PresentationFormat>On-screen Show (4:3)</PresentationFormat>
  <Paragraphs>904</Paragraphs>
  <Slides>44</Slides>
  <Notes>44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6" baseType="lpstr">
      <vt:lpstr>Arial</vt:lpstr>
      <vt:lpstr>Calibri</vt:lpstr>
      <vt:lpstr>Cambria</vt:lpstr>
      <vt:lpstr>Courier New</vt:lpstr>
      <vt:lpstr>Garamond</vt:lpstr>
      <vt:lpstr>Helvetica</vt:lpstr>
      <vt:lpstr>Symbol</vt:lpstr>
      <vt:lpstr>Times New Roman</vt:lpstr>
      <vt:lpstr>Wingdings</vt:lpstr>
      <vt:lpstr>Pixel</vt:lpstr>
      <vt:lpstr>Equation</vt:lpstr>
      <vt:lpstr>Clip</vt:lpstr>
      <vt:lpstr>CS1010: Programming Methodology  Lecture 11: Recursion</vt:lpstr>
      <vt:lpstr>Week 11: Recursion</vt:lpstr>
      <vt:lpstr>Non-CS Recursion Examples (1/4)</vt:lpstr>
      <vt:lpstr>Non-CS Recursion Examples (2/4)</vt:lpstr>
      <vt:lpstr>Non-CS Recursion Examples (3/4)</vt:lpstr>
      <vt:lpstr>Non-CS Recursion Examples (4/4)</vt:lpstr>
      <vt:lpstr>Write Recursive Program (1/2)</vt:lpstr>
      <vt:lpstr>Write Recursive Program (2/2)</vt:lpstr>
      <vt:lpstr>Demo #1: Factorial (1/3)</vt:lpstr>
      <vt:lpstr>Demo #1: Factorial (2/3)</vt:lpstr>
      <vt:lpstr>Demo #1: Factorial (3/3)</vt:lpstr>
      <vt:lpstr>Demo #2: Fibonacci (1/3)</vt:lpstr>
      <vt:lpstr>Demo #2: Fibonacci (2/3)</vt:lpstr>
      <vt:lpstr>Fibonacci (3/3)</vt:lpstr>
      <vt:lpstr>Exercises #1</vt:lpstr>
      <vt:lpstr>Gist of Recursion (1/6)</vt:lpstr>
      <vt:lpstr>Gist of Recursion (2/6)</vt:lpstr>
      <vt:lpstr>Gist of Recursion (3/6)</vt:lpstr>
      <vt:lpstr>Gist of Recursion (4/6)</vt:lpstr>
      <vt:lpstr>Gist of Recursion (5/6)</vt:lpstr>
      <vt:lpstr>Gist of Recursion (6/6)</vt:lpstr>
      <vt:lpstr>Thinking Recursively</vt:lpstr>
      <vt:lpstr>Think: Sum of Squares (1/5)</vt:lpstr>
      <vt:lpstr>Think: Sum of Squares (2/5)</vt:lpstr>
      <vt:lpstr>Think: Sum of Squares (3/5)</vt:lpstr>
      <vt:lpstr>Think: Sum of Squares (4/5)</vt:lpstr>
      <vt:lpstr>Think: Sum of Squares (5/5)</vt:lpstr>
      <vt:lpstr>Exercises #2</vt:lpstr>
      <vt:lpstr>Demo #3: Sum Array (1/4)</vt:lpstr>
      <vt:lpstr>Demo #3: Sum Array (2/4)</vt:lpstr>
      <vt:lpstr>Demo #3: Sum Array (3/4)</vt:lpstr>
      <vt:lpstr>Demo #3: Sum Array (4/4)</vt:lpstr>
      <vt:lpstr>Auxiliary Function (1/3)</vt:lpstr>
      <vt:lpstr>Auxiliary Function (2/3)</vt:lpstr>
      <vt:lpstr>Auxiliary Function (3/3)</vt:lpstr>
      <vt:lpstr>Demo #4: Counting Occurrences (1/4)</vt:lpstr>
      <vt:lpstr>Demo #4: Counting Occurrences (2/4)</vt:lpstr>
      <vt:lpstr>Demo #4: Counting Occurrences (3/4)</vt:lpstr>
      <vt:lpstr>Demo #4: Counting Occurrences (4/4)</vt:lpstr>
      <vt:lpstr>Tracing Recursive Codes</vt:lpstr>
      <vt:lpstr>Recursion versus Iteration (1/2)</vt:lpstr>
      <vt:lpstr>Recursion versus Iteration (2/2)</vt:lpstr>
      <vt:lpstr>Summary for Today</vt:lpstr>
      <vt:lpstr>End of File</vt:lpstr>
    </vt:vector>
  </TitlesOfParts>
  <Company>SoC, 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11 lecture notes</dc:subject>
  <dc:creator>Zhou Lifeng</dc:creator>
  <cp:lastModifiedBy>Samuel Lim Yi Jie</cp:lastModifiedBy>
  <cp:revision>2585</cp:revision>
  <cp:lastPrinted>2012-10-29T11:54:36Z</cp:lastPrinted>
  <dcterms:created xsi:type="dcterms:W3CDTF">1998-09-05T15:03:32Z</dcterms:created>
  <dcterms:modified xsi:type="dcterms:W3CDTF">2013-11-26T11:50:29Z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