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793" r:id="rId1"/>
  </p:sldMasterIdLst>
  <p:notesMasterIdLst>
    <p:notesMasterId r:id="rId35"/>
  </p:notesMasterIdLst>
  <p:handoutMasterIdLst>
    <p:handoutMasterId r:id="rId36"/>
  </p:handoutMasterIdLst>
  <p:sldIdLst>
    <p:sldId id="256" r:id="rId2"/>
    <p:sldId id="663" r:id="rId3"/>
    <p:sldId id="620" r:id="rId4"/>
    <p:sldId id="568" r:id="rId5"/>
    <p:sldId id="621" r:id="rId6"/>
    <p:sldId id="643" r:id="rId7"/>
    <p:sldId id="642" r:id="rId8"/>
    <p:sldId id="628" r:id="rId9"/>
    <p:sldId id="629" r:id="rId10"/>
    <p:sldId id="622" r:id="rId11"/>
    <p:sldId id="623" r:id="rId12"/>
    <p:sldId id="659" r:id="rId13"/>
    <p:sldId id="675" r:id="rId14"/>
    <p:sldId id="676" r:id="rId15"/>
    <p:sldId id="639" r:id="rId16"/>
    <p:sldId id="626" r:id="rId17"/>
    <p:sldId id="644" r:id="rId18"/>
    <p:sldId id="645" r:id="rId19"/>
    <p:sldId id="627" r:id="rId20"/>
    <p:sldId id="648" r:id="rId21"/>
    <p:sldId id="646" r:id="rId22"/>
    <p:sldId id="647" r:id="rId23"/>
    <p:sldId id="673" r:id="rId24"/>
    <p:sldId id="674" r:id="rId25"/>
    <p:sldId id="587" r:id="rId26"/>
    <p:sldId id="660" r:id="rId27"/>
    <p:sldId id="655" r:id="rId28"/>
    <p:sldId id="670" r:id="rId29"/>
    <p:sldId id="671" r:id="rId30"/>
    <p:sldId id="630" r:id="rId31"/>
    <p:sldId id="658" r:id="rId32"/>
    <p:sldId id="667" r:id="rId33"/>
    <p:sldId id="567" r:id="rId34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6600FF"/>
    <a:srgbClr val="FF9900"/>
    <a:srgbClr val="9933FF"/>
    <a:srgbClr val="800000"/>
    <a:srgbClr val="CCFFCC"/>
    <a:srgbClr val="99FFCC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88845" autoAdjust="0"/>
  </p:normalViewPr>
  <p:slideViewPr>
    <p:cSldViewPr snapToGrid="0" snapToObjects="1">
      <p:cViewPr varScale="1">
        <p:scale>
          <a:sx n="59" d="100"/>
          <a:sy n="59" d="100"/>
        </p:scale>
        <p:origin x="-118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132" y="-48"/>
      </p:cViewPr>
      <p:guideLst>
        <p:guide orient="horz" pos="3134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22.xml"/><Relationship Id="rId7" Type="http://schemas.openxmlformats.org/officeDocument/2006/relationships/slide" Target="slides/slide28.xml"/><Relationship Id="rId2" Type="http://schemas.openxmlformats.org/officeDocument/2006/relationships/slide" Target="slides/slide21.xml"/><Relationship Id="rId1" Type="http://schemas.openxmlformats.org/officeDocument/2006/relationships/slide" Target="slides/slide20.xml"/><Relationship Id="rId6" Type="http://schemas.openxmlformats.org/officeDocument/2006/relationships/slide" Target="slides/slide27.xml"/><Relationship Id="rId5" Type="http://schemas.openxmlformats.org/officeDocument/2006/relationships/slide" Target="slides/slide26.xml"/><Relationship Id="rId10" Type="http://schemas.openxmlformats.org/officeDocument/2006/relationships/slide" Target="slides/slide31.xml"/><Relationship Id="rId4" Type="http://schemas.openxmlformats.org/officeDocument/2006/relationships/slide" Target="slides/slide25.xml"/><Relationship Id="rId9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290" cy="49776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87" tIns="48543" rIns="97087" bIns="48543" numCol="1" anchor="t" anchorCtr="0" compatLnSpc="1">
            <a:prstTxWarp prst="textNoShape">
              <a:avLst/>
            </a:prstTxWarp>
          </a:bodyPr>
          <a:lstStyle>
            <a:lvl1pPr defTabSz="9712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10" y="1"/>
            <a:ext cx="2972290" cy="49776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87" tIns="48543" rIns="97087" bIns="48543" numCol="1" anchor="t" anchorCtr="0" compatLnSpc="1">
            <a:prstTxWarp prst="textNoShape">
              <a:avLst/>
            </a:prstTxWarp>
          </a:bodyPr>
          <a:lstStyle>
            <a:lvl1pPr algn="r" defTabSz="970217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7922"/>
            <a:ext cx="2972290" cy="49776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87" tIns="48543" rIns="97087" bIns="48543" numCol="1" anchor="b" anchorCtr="0" compatLnSpc="1">
            <a:prstTxWarp prst="textNoShape">
              <a:avLst/>
            </a:prstTxWarp>
          </a:bodyPr>
          <a:lstStyle>
            <a:lvl1pPr defTabSz="970217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10" y="9447922"/>
            <a:ext cx="2972290" cy="49776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87" tIns="48543" rIns="97087" bIns="48543" numCol="1" anchor="b" anchorCtr="0" compatLnSpc="1">
            <a:prstTxWarp prst="textNoShape">
              <a:avLst/>
            </a:prstTxWarp>
          </a:bodyPr>
          <a:lstStyle>
            <a:lvl1pPr algn="r" defTabSz="970217" eaLnBrk="0" hangingPunct="0">
              <a:defRPr sz="1300">
                <a:latin typeface="Times New Roman" pitchFamily="18" charset="0"/>
              </a:defRPr>
            </a:lvl1pPr>
          </a:lstStyle>
          <a:p>
            <a:fld id="{A77202F6-8C6C-473A-A128-73B3896245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4565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2290" cy="49776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87" tIns="48543" rIns="97087" bIns="48543" numCol="1" anchor="t" anchorCtr="0" compatLnSpc="1">
            <a:prstTxWarp prst="textNoShape">
              <a:avLst/>
            </a:prstTxWarp>
          </a:bodyPr>
          <a:lstStyle>
            <a:lvl1pPr defTabSz="971241" eaLnBrk="0" hangingPunct="0">
              <a:defRPr lang="en-GB"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501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054" y="4722356"/>
            <a:ext cx="5027893" cy="44766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87" tIns="48543" rIns="97087" bIns="485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7922"/>
            <a:ext cx="2972290" cy="49776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87" tIns="48543" rIns="97087" bIns="48543" numCol="1" anchor="b" anchorCtr="0" compatLnSpc="1">
            <a:prstTxWarp prst="textNoShape">
              <a:avLst/>
            </a:prstTxWarp>
          </a:bodyPr>
          <a:lstStyle>
            <a:lvl1pPr defTabSz="970217" eaLnBrk="0" hangingPunct="0">
              <a:defRPr sz="13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10" y="9447922"/>
            <a:ext cx="2972290" cy="49776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7087" tIns="48543" rIns="97087" bIns="48543" numCol="1" anchor="b" anchorCtr="0" compatLnSpc="1">
            <a:prstTxWarp prst="textNoShape">
              <a:avLst/>
            </a:prstTxWarp>
          </a:bodyPr>
          <a:lstStyle>
            <a:lvl1pPr algn="r" defTabSz="970217" eaLnBrk="0" hangingPunct="0">
              <a:defRPr sz="1300">
                <a:latin typeface="Times New Roman" pitchFamily="18" charset="0"/>
              </a:defRPr>
            </a:lvl1pPr>
          </a:lstStyle>
          <a:p>
            <a:fld id="{F54A0A0D-5D57-4D28-B6BA-A646BF7911D2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710" y="1"/>
            <a:ext cx="2970656" cy="497766"/>
          </a:xfrm>
          <a:prstGeom prst="rect">
            <a:avLst/>
          </a:prstGeom>
        </p:spPr>
        <p:txBody>
          <a:bodyPr vert="horz" wrap="square" lIns="93239" tIns="46619" rIns="93239" bIns="4661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B8B13E-CBE6-414E-9FA7-0A5CD98EDAAE}" type="datetimeFigureOut">
              <a:rPr lang="en-US"/>
              <a:pPr/>
              <a:t>11/8/2013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1623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4515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4516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CB5DCB92-0EF5-44A5-9694-638385AFA4AF}" type="slidenum">
              <a:rPr lang="en-US" sz="1300">
                <a:latin typeface="Times New Roman" pitchFamily="18" charset="0"/>
              </a:rPr>
              <a:pPr algn="r" eaLnBrk="1" hangingPunct="1"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>
              <a:tabLst>
                <a:tab pos="866727" algn="l"/>
                <a:tab pos="1156175" algn="l"/>
                <a:tab pos="1387410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5539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5540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7C95573-BEBF-4A6B-B911-02DEB964D104}" type="slidenum">
              <a:rPr lang="en-US" sz="1300">
                <a:latin typeface="Times New Roman" pitchFamily="18" charset="0"/>
              </a:rPr>
              <a:pPr algn="r" eaLnBrk="1" hangingPunct="1"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>
              <a:tabLst>
                <a:tab pos="866727" algn="l"/>
                <a:tab pos="1156175" algn="l"/>
                <a:tab pos="1387410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5539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5540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7C95573-BEBF-4A6B-B911-02DEB964D104}" type="slidenum">
              <a:rPr lang="en-US" sz="1300">
                <a:latin typeface="Times New Roman" pitchFamily="18" charset="0"/>
              </a:rPr>
              <a:pPr algn="r" eaLnBrk="1" hangingPunct="1"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>
              <a:tabLst>
                <a:tab pos="866727" algn="l"/>
                <a:tab pos="1156175" algn="l"/>
                <a:tab pos="1387410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6563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6564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E98F315-9C27-4235-8879-73E1AD11C538}" type="slidenum">
              <a:rPr lang="en-US" sz="1300">
                <a:latin typeface="Times New Roman" pitchFamily="18" charset="0"/>
              </a:rPr>
              <a:pPr algn="r" eaLnBrk="1" hangingPunct="1"/>
              <a:t>13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>
              <a:tabLst>
                <a:tab pos="866727" algn="l"/>
                <a:tab pos="1156175" algn="l"/>
                <a:tab pos="1387410" algn="l"/>
              </a:tabLst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6563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6564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E98F315-9C27-4235-8879-73E1AD11C538}" type="slidenum">
              <a:rPr lang="en-US" sz="1300">
                <a:latin typeface="Times New Roman" pitchFamily="18" charset="0"/>
              </a:rPr>
              <a:pPr algn="r" eaLnBrk="1" hangingPunct="1"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>
              <a:tabLst>
                <a:tab pos="866727" algn="l"/>
                <a:tab pos="1156175" algn="l"/>
                <a:tab pos="1387410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9635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9636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AAD6B6D-AF1C-48BA-9155-70F054BEB2BC}" type="slidenum">
              <a:rPr lang="en-US" sz="1300">
                <a:latin typeface="Times New Roman" pitchFamily="18" charset="0"/>
              </a:rPr>
              <a:pPr algn="r" eaLnBrk="1" hangingPunct="1"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>
              <a:tabLst>
                <a:tab pos="866727" algn="l"/>
                <a:tab pos="1156175" algn="l"/>
                <a:tab pos="1387410" algn="l"/>
              </a:tabLst>
            </a:pPr>
            <a:endParaRPr lang="en-US" dirty="0" smtClean="0">
              <a:ea typeface="ＭＳ Ｐゴシック" pitchFamily="34" charset="-128"/>
            </a:endParaRPr>
          </a:p>
          <a:p>
            <a:pPr marL="231235" indent="-231235" eaLnBrk="1" hangingPunct="1">
              <a:buFont typeface="Calibri" pitchFamily="34" charset="0"/>
              <a:buAutoNum type="arabicPeriod"/>
              <a:tabLst>
                <a:tab pos="866727" algn="l"/>
                <a:tab pos="1156175" algn="l"/>
                <a:tab pos="1387410" algn="l"/>
              </a:tabLst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7587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7588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CEA9652-588F-441D-BA04-EC49A2C15F4C}" type="slidenum">
              <a:rPr lang="en-US" sz="1300">
                <a:latin typeface="Times New Roman" pitchFamily="18" charset="0"/>
              </a:rPr>
              <a:pPr algn="r" eaLnBrk="1" hangingPunct="1"/>
              <a:t>16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eaLnBrk="1" hangingPunct="1">
              <a:tabLst>
                <a:tab pos="866727" algn="l"/>
                <a:tab pos="1156175" algn="l"/>
                <a:tab pos="1387410" algn="l"/>
              </a:tabLst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7587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7588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CEA9652-588F-441D-BA04-EC49A2C15F4C}" type="slidenum">
              <a:rPr lang="en-US" sz="1300">
                <a:latin typeface="Times New Roman" pitchFamily="18" charset="0"/>
              </a:rPr>
              <a:pPr algn="r" eaLnBrk="1" hangingPunct="1"/>
              <a:t>17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eaLnBrk="1" hangingPunct="1">
              <a:tabLst>
                <a:tab pos="866727" algn="l"/>
                <a:tab pos="1156175" algn="l"/>
                <a:tab pos="1387410" algn="l"/>
              </a:tabLst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7587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7588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CEA9652-588F-441D-BA04-EC49A2C15F4C}" type="slidenum">
              <a:rPr lang="en-US" sz="1300">
                <a:latin typeface="Times New Roman" pitchFamily="18" charset="0"/>
              </a:rPr>
              <a:pPr algn="r" eaLnBrk="1" hangingPunct="1"/>
              <a:t>18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eaLnBrk="1" hangingPunct="1">
              <a:tabLst>
                <a:tab pos="866727" algn="l"/>
                <a:tab pos="1156175" algn="l"/>
                <a:tab pos="1387410" algn="l"/>
              </a:tabLst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8611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8612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AE987A7-C6B3-474F-BD58-D6DDFF09AC21}" type="slidenum">
              <a:rPr lang="en-US" sz="1300">
                <a:latin typeface="Times New Roman" pitchFamily="18" charset="0"/>
              </a:rPr>
              <a:pPr algn="r" eaLnBrk="1" hangingPunct="1"/>
              <a:t>19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>
              <a:tabLst>
                <a:tab pos="866727" algn="l"/>
                <a:tab pos="1156175" algn="l"/>
                <a:tab pos="1387410" algn="l"/>
              </a:tabLst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>
                <a:solidFill>
                  <a:prstClr val="black"/>
                </a:solidFill>
              </a:rPr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70659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70660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FCD6075-6537-4C86-934C-519FD9802028}" type="slidenum">
              <a:rPr lang="en-US" sz="1300">
                <a:latin typeface="Times New Roman" pitchFamily="18" charset="0"/>
              </a:rPr>
              <a:pPr algn="r" eaLnBrk="1" hangingPunct="1"/>
              <a:t>20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70659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70660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FCD6075-6537-4C86-934C-519FD9802028}" type="slidenum">
              <a:rPr lang="en-US" sz="1300">
                <a:latin typeface="Times New Roman" pitchFamily="18" charset="0"/>
              </a:rPr>
              <a:pPr algn="r" eaLnBrk="1" hangingPunct="1"/>
              <a:t>21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70659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70660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FCD6075-6537-4C86-934C-519FD9802028}" type="slidenum">
              <a:rPr lang="en-US" sz="1300">
                <a:latin typeface="Times New Roman" pitchFamily="18" charset="0"/>
              </a:rPr>
              <a:pPr algn="r" eaLnBrk="1" hangingPunct="1"/>
              <a:t>22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6563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6564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E98F315-9C27-4235-8879-73E1AD11C538}" type="slidenum">
              <a:rPr lang="en-US" sz="1300">
                <a:latin typeface="Times New Roman" pitchFamily="18" charset="0"/>
              </a:rPr>
              <a:pPr algn="r" eaLnBrk="1" hangingPunct="1"/>
              <a:t>23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>
              <a:tabLst>
                <a:tab pos="866727" algn="l"/>
                <a:tab pos="1156175" algn="l"/>
                <a:tab pos="1387410" algn="l"/>
              </a:tabLst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66563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66564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E98F315-9C27-4235-8879-73E1AD11C538}" type="slidenum">
              <a:rPr lang="en-US" sz="1300">
                <a:latin typeface="Times New Roman" pitchFamily="18" charset="0"/>
              </a:rPr>
              <a:pPr algn="r" eaLnBrk="1" hangingPunct="1"/>
              <a:t>24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>
              <a:tabLst>
                <a:tab pos="866727" algn="l"/>
                <a:tab pos="1156175" algn="l"/>
                <a:tab pos="1387410" algn="l"/>
              </a:tabLst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72707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72708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B9574E3-B06A-4346-806A-EFD2CFC067CA}" type="slidenum">
              <a:rPr lang="en-US" sz="1300">
                <a:latin typeface="Times New Roman" pitchFamily="18" charset="0"/>
              </a:rPr>
              <a:pPr algn="r" eaLnBrk="1" hangingPunct="1"/>
              <a:t>25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72707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72708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B9574E3-B06A-4346-806A-EFD2CFC067CA}" type="slidenum">
              <a:rPr lang="en-US" sz="1300">
                <a:latin typeface="Times New Roman" pitchFamily="18" charset="0"/>
              </a:rPr>
              <a:pPr algn="r" eaLnBrk="1" hangingPunct="1"/>
              <a:t>26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70659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70660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FCD6075-6537-4C86-934C-519FD9802028}" type="slidenum">
              <a:rPr lang="en-US" sz="1300">
                <a:latin typeface="Times New Roman" pitchFamily="18" charset="0"/>
              </a:rPr>
              <a:pPr algn="r" eaLnBrk="1" hangingPunct="1"/>
              <a:t>27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70659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70660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FCD6075-6537-4C86-934C-519FD9802028}" type="slidenum">
              <a:rPr lang="en-US" sz="1300">
                <a:latin typeface="Times New Roman" pitchFamily="18" charset="0"/>
              </a:rPr>
              <a:pPr algn="r" eaLnBrk="1" hangingPunct="1"/>
              <a:t>28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70659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70660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FCD6075-6537-4C86-934C-519FD9802028}" type="slidenum">
              <a:rPr lang="en-US" sz="1300">
                <a:latin typeface="Times New Roman" pitchFamily="18" charset="0"/>
              </a:rPr>
              <a:pPr algn="r" eaLnBrk="1" hangingPunct="1"/>
              <a:t>29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231235" indent="-231235"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31235" indent="-231235"/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6769" indent="-291065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260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9964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5668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1372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7075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2779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8483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3180116-8D7B-4A10-A22E-5D3D2C8F0533}" type="slidenum">
              <a:rPr lang="en-GB">
                <a:latin typeface="Times New Roman" pitchFamily="18" charset="0"/>
              </a:rPr>
              <a:pPr/>
              <a:t>3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200"/>
              <a:t>CS1010 Programming Methodology</a:t>
            </a:r>
          </a:p>
        </p:txBody>
      </p:sp>
      <p:sp>
        <p:nvSpPr>
          <p:cNvPr id="73731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73732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2A406C2-5BB6-481E-9D00-6855DCD5DCE2}" type="slidenum">
              <a:rPr lang="en-US" sz="1300">
                <a:latin typeface="Times New Roman" pitchFamily="18" charset="0"/>
              </a:rPr>
              <a:pPr algn="r" eaLnBrk="1" hangingPunct="1"/>
              <a:t>30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200"/>
              <a:t>CS1010 Programming Methodology</a:t>
            </a:r>
          </a:p>
        </p:txBody>
      </p:sp>
      <p:sp>
        <p:nvSpPr>
          <p:cNvPr id="73731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73732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2A406C2-5BB6-481E-9D00-6855DCD5DCE2}" type="slidenum">
              <a:rPr lang="en-US" sz="1300">
                <a:latin typeface="Times New Roman" pitchFamily="18" charset="0"/>
              </a:rPr>
              <a:pPr algn="r" eaLnBrk="1" hangingPunct="1"/>
              <a:t>31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eaLnBrk="1" hangingPunct="1"/>
            <a:endParaRPr lang="ja-JP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>
                <a:solidFill>
                  <a:prstClr val="black"/>
                </a:solidFill>
              </a:rP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 txBox="1">
            <a:spLocks noGrp="1" noChangeArrowheads="1"/>
          </p:cNvSpPr>
          <p:nvPr/>
        </p:nvSpPr>
        <p:spPr bwMode="auto">
          <a:xfrm>
            <a:off x="1" y="1"/>
            <a:ext cx="2972290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7083" tIns="48541" rIns="97083" bIns="48541"/>
          <a:lstStyle>
            <a:lvl1pPr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091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400">
                <a:latin typeface="Calibri" pitchFamily="34" charset="0"/>
              </a:rPr>
              <a:t>CS1010 Programming Methodology</a:t>
            </a: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7083" tIns="48541" rIns="97083" bIns="48541"/>
          <a:lstStyle/>
          <a:p>
            <a:pPr eaLnBrk="1" hangingPunct="1"/>
            <a:endParaRPr lang="en-S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6769" indent="-291065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260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9964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5668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1372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7075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2779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8483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1E47181-DA43-4664-9F06-E3F4B2087E29}" type="slidenum">
              <a:rPr lang="en-GB">
                <a:latin typeface="Times New Roman" pitchFamily="18" charset="0"/>
              </a:rPr>
              <a:pPr/>
              <a:t>4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0656" cy="4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128" tIns="48563" rIns="97128" bIns="48563"/>
          <a:lstStyle/>
          <a:p>
            <a:pPr>
              <a:defRPr/>
            </a:pPr>
            <a:r>
              <a:rPr lang="en-SG" sz="1400" dirty="0">
                <a:latin typeface="+mn-lt"/>
                <a:cs typeface="Arial" pitchFamily="34" charset="0"/>
              </a:rPr>
              <a:t>CS1010 Programming Methodology</a:t>
            </a:r>
          </a:p>
        </p:txBody>
      </p:sp>
      <p:sp>
        <p:nvSpPr>
          <p:cNvPr id="59395" name="Rectangle 6"/>
          <p:cNvSpPr txBox="1">
            <a:spLocks noGrp="1" noChangeArrowheads="1"/>
          </p:cNvSpPr>
          <p:nvPr/>
        </p:nvSpPr>
        <p:spPr bwMode="auto">
          <a:xfrm>
            <a:off x="0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3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59396" name="Rectangle 7"/>
          <p:cNvSpPr txBox="1">
            <a:spLocks noGrp="1" noChangeArrowheads="1"/>
          </p:cNvSpPr>
          <p:nvPr/>
        </p:nvSpPr>
        <p:spPr bwMode="auto">
          <a:xfrm>
            <a:off x="3887345" y="9447922"/>
            <a:ext cx="2970656" cy="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28" tIns="48563" rIns="97128" bIns="48563" anchor="b"/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211590F-DC84-4043-818D-AD43CBE04473}" type="slidenum">
              <a:rPr lang="en-US" sz="1300">
                <a:latin typeface="Times New Roman" pitchFamily="18" charset="0"/>
              </a:rPr>
              <a:pPr algn="r" eaLnBrk="1" hangingPunct="1"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746125"/>
            <a:ext cx="4972050" cy="3729038"/>
          </a:xfrm>
          <a:solidFill>
            <a:srgbClr val="FFFFFF"/>
          </a:solidFill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20" y="4723962"/>
            <a:ext cx="5031160" cy="447507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128" tIns="48563" rIns="97128" bIns="48563"/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271661" indent="-271661">
              <a:lnSpc>
                <a:spcPct val="90000"/>
              </a:lnSpc>
              <a:buFontTx/>
              <a:buAutoNum type="arabicPeriod"/>
            </a:pPr>
            <a:r>
              <a:rPr lang="en-US" dirty="0" smtClean="0">
                <a:cs typeface="Times New Roman" pitchFamily="18" charset="0"/>
              </a:rPr>
              <a:t>A </a:t>
            </a:r>
            <a:r>
              <a:rPr lang="en-US" dirty="0" smtClean="0">
                <a:cs typeface="Arial" pitchFamily="34" charset="0"/>
              </a:rPr>
              <a:t>"</a:t>
            </a:r>
            <a:r>
              <a:rPr lang="en-US" dirty="0" smtClean="0">
                <a:cs typeface="Times New Roman" pitchFamily="18" charset="0"/>
              </a:rPr>
              <a:t>type</a:t>
            </a:r>
            <a:r>
              <a:rPr lang="en-US" dirty="0" smtClean="0">
                <a:cs typeface="Arial" pitchFamily="34" charset="0"/>
              </a:rPr>
              <a:t>" tells C what the variable is, e.g. "</a:t>
            </a:r>
            <a:r>
              <a:rPr lang="en-US" dirty="0" err="1" smtClean="0">
                <a:cs typeface="Arial" pitchFamily="34" charset="0"/>
              </a:rPr>
              <a:t>int</a:t>
            </a:r>
            <a:r>
              <a:rPr lang="en-US" dirty="0" smtClean="0">
                <a:cs typeface="Arial" pitchFamily="34" charset="0"/>
              </a:rPr>
              <a:t>" is a type. "double" is a type. </a:t>
            </a:r>
          </a:p>
          <a:p>
            <a:pPr marL="271661" indent="-271661">
              <a:lnSpc>
                <a:spcPct val="90000"/>
              </a:lnSpc>
              <a:buFontTx/>
              <a:buAutoNum type="arabicPeriod"/>
            </a:pPr>
            <a:r>
              <a:rPr lang="en-US" dirty="0" smtClean="0">
                <a:cs typeface="Arial" pitchFamily="34" charset="0"/>
              </a:rPr>
              <a:t>Types do not occupy memory and cannot store values.</a:t>
            </a:r>
          </a:p>
          <a:p>
            <a:pPr marL="271661" indent="-271661">
              <a:lnSpc>
                <a:spcPct val="90000"/>
              </a:lnSpc>
              <a:buFontTx/>
              <a:buAutoNum type="arabicPeriod"/>
            </a:pPr>
            <a:r>
              <a:rPr lang="en-US" dirty="0" smtClean="0">
                <a:cs typeface="Arial" pitchFamily="34" charset="0"/>
              </a:rPr>
              <a:t>To declare a variable, we always use "type </a:t>
            </a:r>
            <a:r>
              <a:rPr lang="en-US" dirty="0" err="1" smtClean="0">
                <a:cs typeface="Arial" pitchFamily="34" charset="0"/>
              </a:rPr>
              <a:t>varname</a:t>
            </a:r>
            <a:r>
              <a:rPr lang="en-US" dirty="0" smtClean="0">
                <a:cs typeface="Arial" pitchFamily="34" charset="0"/>
              </a:rPr>
              <a:t>;". So to declare an integer variable, we use "</a:t>
            </a:r>
            <a:r>
              <a:rPr lang="en-US" dirty="0" err="1" smtClean="0">
                <a:cs typeface="Arial" pitchFamily="34" charset="0"/>
              </a:rPr>
              <a:t>int</a:t>
            </a:r>
            <a:r>
              <a:rPr lang="en-US" dirty="0" smtClean="0">
                <a:cs typeface="Arial" pitchFamily="34" charset="0"/>
              </a:rPr>
              <a:t> x1;". This tells C that "x1" is a variable of type "</a:t>
            </a:r>
            <a:r>
              <a:rPr lang="en-US" dirty="0" err="1" smtClean="0">
                <a:cs typeface="Arial" pitchFamily="34" charset="0"/>
              </a:rPr>
              <a:t>int</a:t>
            </a:r>
            <a:r>
              <a:rPr lang="en-US" dirty="0" smtClean="0">
                <a:cs typeface="Arial" pitchFamily="34" charset="0"/>
              </a:rPr>
              <a:t>". Variables occupy memory and can be assigned values.</a:t>
            </a: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6769" indent="-291065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260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9964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5668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1372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7075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2779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8483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6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defTabSz="931408">
              <a:defRPr/>
            </a:pPr>
            <a:endParaRPr lang="en-US" dirty="0" smtClean="0">
              <a:cs typeface="Times New Roman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6769" indent="-291065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260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9964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5668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1372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7075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2779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8483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43B273-A09F-4EE9-8204-4F3DFD65CBFE}" type="slidenum">
              <a:rPr lang="en-GB">
                <a:latin typeface="Times New Roman" pitchFamily="18" charset="0"/>
              </a:rPr>
              <a:pPr/>
              <a:t>7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SG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6769" indent="-291065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260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9964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5668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1372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7075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2779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8483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5142E7D-26A8-4B78-874E-87B680BC9CCE}" type="slidenum">
              <a:rPr lang="en-GB">
                <a:latin typeface="Times New Roman" pitchFamily="18" charset="0"/>
              </a:rPr>
              <a:pPr/>
              <a:t>8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SG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6769" indent="-291065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260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9964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5668" indent="-232852" defTabSz="970217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1372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7075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2779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8483" indent="-232852" defTabSz="97021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1D3481B-0630-4CFD-8344-3BD5C49F8785}" type="slidenum">
              <a:rPr lang="en-GB">
                <a:latin typeface="Times New Roman" pitchFamily="18" charset="0"/>
              </a:rPr>
              <a:pPr/>
              <a:t>9</a:t>
            </a:fld>
            <a:endParaRPr lang="en-GB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1023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236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1000" baseline="0"/>
            </a:lvl1pPr>
          </a:lstStyle>
          <a:p>
            <a:pPr>
              <a:defRPr/>
            </a:pPr>
            <a:r>
              <a:rPr lang="en-US" dirty="0" smtClean="0"/>
              <a:t>Week12 - </a:t>
            </a:r>
            <a:fld id="{D744ECD0-9CB4-48EB-9A4D-0BCA2B3D9F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511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smtClean="0"/>
              <a:t>CS1010 Programming Methodology</a:t>
            </a:r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236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1000" baseline="0"/>
            </a:lvl1pPr>
          </a:lstStyle>
          <a:p>
            <a:pPr>
              <a:defRPr/>
            </a:pPr>
            <a:r>
              <a:rPr lang="en-US" dirty="0" smtClean="0"/>
              <a:t>Week12 - </a:t>
            </a:r>
            <a:fld id="{D744ECD0-9CB4-48EB-9A4D-0BCA2B3D9F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3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170093"/>
            <a:ext cx="8153400" cy="1908215"/>
          </a:xfrm>
        </p:spPr>
        <p:txBody>
          <a:bodyPr>
            <a:spAutoFit/>
          </a:bodyPr>
          <a:lstStyle/>
          <a:p>
            <a:pPr algn="ctr" eaLnBrk="1" hangingPunct="1"/>
            <a:r>
              <a:rPr lang="en-GB" sz="3600" b="1" dirty="0">
                <a:solidFill>
                  <a:srgbClr val="C00000"/>
                </a:solidFill>
              </a:rPr>
              <a:t>CS1010: Programming Methodology</a:t>
            </a:r>
            <a:r>
              <a:rPr lang="en-GB" sz="4400" b="1" dirty="0">
                <a:solidFill>
                  <a:srgbClr val="C00000"/>
                </a:solidFill>
              </a:rPr>
              <a:t/>
            </a:r>
            <a:br>
              <a:rPr lang="en-GB" sz="4400" b="1" dirty="0">
                <a:solidFill>
                  <a:srgbClr val="C00000"/>
                </a:solidFill>
              </a:rPr>
            </a:br>
            <a:r>
              <a:rPr lang="en-GB" sz="5400" b="1" dirty="0">
                <a:solidFill>
                  <a:srgbClr val="C00000"/>
                </a:solidFill>
              </a:rPr>
              <a:t/>
            </a:r>
            <a:br>
              <a:rPr lang="en-GB" sz="5400" b="1" dirty="0">
                <a:solidFill>
                  <a:srgbClr val="C00000"/>
                </a:solidFill>
              </a:rPr>
            </a:br>
            <a:r>
              <a:rPr lang="en-GB" sz="2800" b="1" dirty="0">
                <a:solidFill>
                  <a:schemeClr val="bg1"/>
                </a:solidFill>
              </a:rPr>
              <a:t>Lecture </a:t>
            </a:r>
            <a:r>
              <a:rPr lang="en-GB" sz="2800" b="1" dirty="0" smtClean="0">
                <a:solidFill>
                  <a:schemeClr val="bg1"/>
                </a:solidFill>
              </a:rPr>
              <a:t>12: Structures</a:t>
            </a:r>
            <a:endParaRPr lang="en-GB" sz="28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 descr="C:\modules\CG1101\admin\CoBrand-DepOfComputerSci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0"/>
            <a:ext cx="3657600" cy="8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Reading </a:t>
            </a:r>
            <a:r>
              <a:rPr lang="en-GB" dirty="0">
                <a:cs typeface="Arial" pitchFamily="34" charset="0"/>
              </a:rPr>
              <a:t>a Structure Member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15882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The structure </a:t>
            </a:r>
            <a:r>
              <a:rPr lang="en-US" sz="2800" dirty="0">
                <a:solidFill>
                  <a:schemeClr val="tx1"/>
                </a:solidFill>
              </a:rPr>
              <a:t>members are read in </a:t>
            </a:r>
            <a:r>
              <a:rPr lang="en-US" sz="2800" u="sng" dirty="0">
                <a:solidFill>
                  <a:schemeClr val="tx1"/>
                </a:solidFill>
              </a:rPr>
              <a:t>individually</a:t>
            </a:r>
            <a:r>
              <a:rPr lang="en-US" sz="2800" dirty="0">
                <a:solidFill>
                  <a:schemeClr val="tx1"/>
                </a:solidFill>
              </a:rPr>
              <a:t> the same way as we do for ordinary </a:t>
            </a:r>
            <a:r>
              <a:rPr lang="en-US" sz="2800" dirty="0" smtClean="0">
                <a:solidFill>
                  <a:schemeClr val="tx1"/>
                </a:solidFill>
              </a:rPr>
              <a:t>variables.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Example: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10</a:t>
            </a:fld>
            <a:endParaRPr lang="en-US" sz="10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301658" y="3402600"/>
            <a:ext cx="6228696" cy="2554545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solidFill>
                <a:srgbClr val="CC66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player_t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player1;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"Enter name, age and gender: "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latin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%s %d %c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</a:rPr>
              <a:t>, player1.name,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      &amp;player1.age, &amp;player1.gender);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1556" y="3559723"/>
            <a:ext cx="2677312" cy="707886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eaLnBrk="0" hangingPunct="0">
              <a:spcBef>
                <a:spcPts val="1200"/>
              </a:spcBef>
              <a:buClr>
                <a:schemeClr val="bg2"/>
              </a:buClr>
              <a:buSzPct val="120000"/>
              <a:defRPr/>
            </a:pPr>
            <a:r>
              <a:rPr lang="en-SG" sz="20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Q: </a:t>
            </a:r>
            <a:r>
              <a:rPr lang="en-SG" sz="2000" dirty="0" smtClean="0">
                <a:latin typeface="Calibri" pitchFamily="34" charset="0"/>
                <a:cs typeface="Calibri" pitchFamily="34" charset="0"/>
              </a:rPr>
              <a:t>Why there is no </a:t>
            </a:r>
            <a:r>
              <a:rPr lang="en-SG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&amp;</a:t>
            </a:r>
            <a:r>
              <a:rPr lang="en-SG" sz="2000" dirty="0" smtClean="0">
                <a:latin typeface="Calibri" pitchFamily="34" charset="0"/>
                <a:cs typeface="Calibri" pitchFamily="34" charset="0"/>
              </a:rPr>
              <a:t> in front of </a:t>
            </a:r>
            <a:r>
              <a:rPr lang="en-SG" sz="2000" dirty="0" smtClean="0">
                <a:solidFill>
                  <a:srgbClr val="9933FF"/>
                </a:solidFill>
                <a:latin typeface="Calibri" pitchFamily="34" charset="0"/>
                <a:cs typeface="Calibri" pitchFamily="34" charset="0"/>
              </a:rPr>
              <a:t>player1.name</a:t>
            </a:r>
            <a:r>
              <a:rPr lang="en-SG" sz="2000" dirty="0" smtClean="0">
                <a:latin typeface="Calibri" pitchFamily="34" charset="0"/>
                <a:cs typeface="Calibri" pitchFamily="34" charset="0"/>
              </a:rPr>
              <a:t>?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Assigning </a:t>
            </a:r>
            <a:r>
              <a:rPr lang="en-GB" dirty="0">
                <a:cs typeface="Arial" pitchFamily="34" charset="0"/>
              </a:rPr>
              <a:t>Structures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86725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use the </a:t>
            </a:r>
            <a:r>
              <a:rPr lang="en-US" dirty="0"/>
              <a:t>dot operator (.) </a:t>
            </a:r>
            <a:r>
              <a:rPr lang="en-US" dirty="0">
                <a:solidFill>
                  <a:schemeClr val="tx1"/>
                </a:solidFill>
              </a:rPr>
              <a:t>to access individual member of a structure </a:t>
            </a:r>
            <a:r>
              <a:rPr lang="en-US" dirty="0" smtClean="0">
                <a:solidFill>
                  <a:schemeClr val="tx1"/>
                </a:solidFill>
              </a:rPr>
              <a:t>variable.</a:t>
            </a:r>
          </a:p>
          <a:p>
            <a:r>
              <a:rPr lang="en-US" dirty="0">
                <a:solidFill>
                  <a:schemeClr val="tx1"/>
                </a:solidFill>
              </a:rPr>
              <a:t>If we use the structure variable’s name, we are referring to the entire structure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Unlike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arrays, we may do assignments with </a:t>
            </a:r>
            <a:r>
              <a:rPr lang="en-US" dirty="0" smtClean="0">
                <a:solidFill>
                  <a:schemeClr val="tx1"/>
                </a:solidFill>
              </a:rPr>
              <a:t>structures!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11</a:t>
            </a:fld>
            <a:endParaRPr lang="en-US" sz="1000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2936820" y="3592803"/>
            <a:ext cx="2954655" cy="40011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player2 = player1;</a:t>
            </a: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1856" y="4042315"/>
            <a:ext cx="3852862" cy="2223110"/>
            <a:chOff x="786506" y="4042315"/>
            <a:chExt cx="3852862" cy="2223110"/>
          </a:xfrm>
        </p:grpSpPr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1201436" y="4324587"/>
              <a:ext cx="3437932" cy="939616"/>
              <a:chOff x="2642945" y="4636407"/>
              <a:chExt cx="3438542" cy="939112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2934505" y="5142850"/>
                <a:ext cx="1687811" cy="333196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sz="1600" dirty="0"/>
                  <a:t>"</a:t>
                </a:r>
                <a:r>
                  <a:rPr lang="en-US" sz="1600" dirty="0" err="1"/>
                  <a:t>Brusco</a:t>
                </a:r>
                <a:r>
                  <a:rPr lang="en-US" sz="1600" dirty="0" smtClean="0"/>
                  <a:t>"</a:t>
                </a:r>
                <a:endParaRPr lang="en-SG" sz="1600" dirty="0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800147" y="5142850"/>
                <a:ext cx="495388" cy="333196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dirty="0" smtClean="0"/>
                  <a:t>23</a:t>
                </a:r>
                <a:endParaRPr lang="en-SG" sz="1600" dirty="0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5470191" y="5142850"/>
                <a:ext cx="433209" cy="338372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600" dirty="0"/>
                  <a:t>'M</a:t>
                </a:r>
                <a:r>
                  <a:rPr lang="en-US" sz="1600" dirty="0" smtClean="0"/>
                  <a:t>'</a:t>
                </a:r>
                <a:endParaRPr lang="en-SG" sz="1600" dirty="0"/>
              </a:p>
            </p:txBody>
          </p:sp>
          <p:sp>
            <p:nvSpPr>
              <p:cNvPr id="28" name="TextBox 62"/>
              <p:cNvSpPr txBox="1">
                <a:spLocks noChangeArrowheads="1"/>
              </p:cNvSpPr>
              <p:nvPr/>
            </p:nvSpPr>
            <p:spPr bwMode="auto">
              <a:xfrm>
                <a:off x="2839388" y="4882926"/>
                <a:ext cx="632016" cy="30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name</a:t>
                </a:r>
                <a:endParaRPr lang="en-SG" sz="1400" dirty="0"/>
              </a:p>
            </p:txBody>
          </p:sp>
          <p:sp>
            <p:nvSpPr>
              <p:cNvPr id="29" name="TextBox 63"/>
              <p:cNvSpPr txBox="1">
                <a:spLocks noChangeArrowheads="1"/>
              </p:cNvSpPr>
              <p:nvPr/>
            </p:nvSpPr>
            <p:spPr bwMode="auto">
              <a:xfrm>
                <a:off x="4813108" y="4882926"/>
                <a:ext cx="482910" cy="30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age</a:t>
                </a:r>
                <a:endParaRPr lang="en-SG" sz="1400" dirty="0"/>
              </a:p>
            </p:txBody>
          </p:sp>
          <p:sp>
            <p:nvSpPr>
              <p:cNvPr id="30" name="TextBox 64"/>
              <p:cNvSpPr txBox="1">
                <a:spLocks noChangeArrowheads="1"/>
              </p:cNvSpPr>
              <p:nvPr/>
            </p:nvSpPr>
            <p:spPr bwMode="auto">
              <a:xfrm>
                <a:off x="5294703" y="4882926"/>
                <a:ext cx="741039" cy="30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gender</a:t>
                </a:r>
                <a:endParaRPr lang="en-SG" sz="1400" dirty="0"/>
              </a:p>
            </p:txBody>
          </p:sp>
          <p:sp>
            <p:nvSpPr>
              <p:cNvPr id="31" name="TextBox 65"/>
              <p:cNvSpPr txBox="1">
                <a:spLocks noChangeArrowheads="1"/>
              </p:cNvSpPr>
              <p:nvPr/>
            </p:nvSpPr>
            <p:spPr bwMode="auto">
              <a:xfrm>
                <a:off x="264294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 dirty="0"/>
                  <a:t>player1</a:t>
                </a:r>
                <a:endParaRPr lang="en-SG" sz="1400" b="1" dirty="0"/>
              </a:p>
            </p:txBody>
          </p:sp>
          <p:sp>
            <p:nvSpPr>
              <p:cNvPr id="32" name="Rectangle 66"/>
              <p:cNvSpPr>
                <a:spLocks noChangeArrowheads="1"/>
              </p:cNvSpPr>
              <p:nvPr/>
            </p:nvSpPr>
            <p:spPr bwMode="auto">
              <a:xfrm>
                <a:off x="2733471" y="4927867"/>
                <a:ext cx="3348016" cy="647652"/>
              </a:xfrm>
              <a:prstGeom prst="rect">
                <a:avLst/>
              </a:prstGeom>
              <a:noFill/>
              <a:ln w="25400" cap="sq" cmpd="tri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1201436" y="5304293"/>
              <a:ext cx="3437932" cy="961132"/>
              <a:chOff x="2642945" y="4636407"/>
              <a:chExt cx="3438542" cy="960616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2934505" y="5142801"/>
                <a:ext cx="1687811" cy="333196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sz="1600" dirty="0"/>
                  <a:t>"July</a:t>
                </a:r>
                <a:r>
                  <a:rPr lang="en-US" sz="1600" dirty="0" smtClean="0"/>
                  <a:t>"</a:t>
                </a:r>
                <a:endParaRPr lang="en-SG" sz="1600" dirty="0"/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4800147" y="5142801"/>
                <a:ext cx="495388" cy="333196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dirty="0" smtClean="0"/>
                  <a:t>21</a:t>
                </a:r>
                <a:endParaRPr lang="en-SG" sz="1600" dirty="0"/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459430" y="5142801"/>
                <a:ext cx="386713" cy="338372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600" dirty="0"/>
                  <a:t>'F</a:t>
                </a:r>
                <a:r>
                  <a:rPr lang="en-US" sz="1600" dirty="0" smtClean="0"/>
                  <a:t>'</a:t>
                </a:r>
                <a:endParaRPr lang="en-SG" sz="1600" dirty="0"/>
              </a:p>
            </p:txBody>
          </p:sp>
          <p:sp>
            <p:nvSpPr>
              <p:cNvPr id="17" name="TextBox 62"/>
              <p:cNvSpPr txBox="1">
                <a:spLocks noChangeArrowheads="1"/>
              </p:cNvSpPr>
              <p:nvPr/>
            </p:nvSpPr>
            <p:spPr bwMode="auto">
              <a:xfrm>
                <a:off x="2839388" y="4882926"/>
                <a:ext cx="632016" cy="30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name</a:t>
                </a:r>
                <a:endParaRPr lang="en-SG" sz="1400" dirty="0"/>
              </a:p>
            </p:txBody>
          </p:sp>
          <p:sp>
            <p:nvSpPr>
              <p:cNvPr id="18" name="TextBox 63"/>
              <p:cNvSpPr txBox="1">
                <a:spLocks noChangeArrowheads="1"/>
              </p:cNvSpPr>
              <p:nvPr/>
            </p:nvSpPr>
            <p:spPr bwMode="auto">
              <a:xfrm>
                <a:off x="4813108" y="4882926"/>
                <a:ext cx="482910" cy="30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/>
                  <a:t>age</a:t>
                </a:r>
                <a:endParaRPr lang="en-SG" sz="1400"/>
              </a:p>
            </p:txBody>
          </p:sp>
          <p:sp>
            <p:nvSpPr>
              <p:cNvPr id="19" name="TextBox 64"/>
              <p:cNvSpPr txBox="1">
                <a:spLocks noChangeArrowheads="1"/>
              </p:cNvSpPr>
              <p:nvPr/>
            </p:nvSpPr>
            <p:spPr bwMode="auto">
              <a:xfrm>
                <a:off x="5294703" y="4882926"/>
                <a:ext cx="741039" cy="307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gender</a:t>
                </a:r>
                <a:endParaRPr lang="en-SG" sz="1400" dirty="0"/>
              </a:p>
            </p:txBody>
          </p:sp>
          <p:sp>
            <p:nvSpPr>
              <p:cNvPr id="20" name="TextBox 65"/>
              <p:cNvSpPr txBox="1">
                <a:spLocks noChangeArrowheads="1"/>
              </p:cNvSpPr>
              <p:nvPr/>
            </p:nvSpPr>
            <p:spPr bwMode="auto">
              <a:xfrm>
                <a:off x="264294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 dirty="0"/>
                  <a:t>player2</a:t>
                </a:r>
                <a:endParaRPr lang="en-SG" sz="1400" b="1" dirty="0"/>
              </a:p>
            </p:txBody>
          </p:sp>
          <p:sp>
            <p:nvSpPr>
              <p:cNvPr id="21" name="Rectangle 66"/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47652"/>
              </a:xfrm>
              <a:prstGeom prst="rect">
                <a:avLst/>
              </a:prstGeom>
              <a:noFill/>
              <a:ln w="25400" cap="sq" cmpd="tri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786506" y="4042315"/>
              <a:ext cx="1030332" cy="36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Before:</a:t>
              </a:r>
              <a:endParaRPr lang="en-SG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06802" y="4044438"/>
            <a:ext cx="3852863" cy="2189684"/>
            <a:chOff x="4761452" y="4044438"/>
            <a:chExt cx="3852863" cy="2189684"/>
          </a:xfrm>
        </p:grpSpPr>
        <p:grpSp>
          <p:nvGrpSpPr>
            <p:cNvPr id="37" name="Group 41"/>
            <p:cNvGrpSpPr>
              <a:grpSpLocks/>
            </p:cNvGrpSpPr>
            <p:nvPr/>
          </p:nvGrpSpPr>
          <p:grpSpPr bwMode="auto">
            <a:xfrm>
              <a:off x="5176382" y="4326499"/>
              <a:ext cx="3437933" cy="928622"/>
              <a:chOff x="2642945" y="4636407"/>
              <a:chExt cx="3438542" cy="928822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2934505" y="5141856"/>
                <a:ext cx="1687811" cy="333447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sz="1600" dirty="0"/>
                  <a:t>"</a:t>
                </a:r>
                <a:r>
                  <a:rPr lang="en-US" sz="1600" dirty="0" err="1"/>
                  <a:t>Brusco</a:t>
                </a:r>
                <a:r>
                  <a:rPr lang="en-US" sz="1600" dirty="0" smtClean="0"/>
                  <a:t>"</a:t>
                </a:r>
                <a:endParaRPr lang="en-SG" sz="1600" dirty="0"/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4800147" y="5141856"/>
                <a:ext cx="495388" cy="333447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dirty="0" smtClean="0"/>
                  <a:t>23</a:t>
                </a:r>
                <a:endParaRPr lang="en-SG" sz="1600" dirty="0"/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470191" y="5141856"/>
                <a:ext cx="433209" cy="338627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600" dirty="0"/>
                  <a:t>'M</a:t>
                </a:r>
                <a:r>
                  <a:rPr lang="en-US" sz="1600" dirty="0" smtClean="0"/>
                  <a:t>'</a:t>
                </a:r>
                <a:endParaRPr lang="en-SG" sz="16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TextBox 62"/>
              <p:cNvSpPr txBox="1">
                <a:spLocks noChangeArrowheads="1"/>
              </p:cNvSpPr>
              <p:nvPr/>
            </p:nvSpPr>
            <p:spPr bwMode="auto">
              <a:xfrm>
                <a:off x="2839388" y="4882926"/>
                <a:ext cx="632016" cy="307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name</a:t>
                </a:r>
                <a:endParaRPr lang="en-SG" sz="1400" dirty="0"/>
              </a:p>
            </p:txBody>
          </p:sp>
          <p:sp>
            <p:nvSpPr>
              <p:cNvPr id="55" name="TextBox 63"/>
              <p:cNvSpPr txBox="1">
                <a:spLocks noChangeArrowheads="1"/>
              </p:cNvSpPr>
              <p:nvPr/>
            </p:nvSpPr>
            <p:spPr bwMode="auto">
              <a:xfrm>
                <a:off x="4813108" y="4882926"/>
                <a:ext cx="482910" cy="307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age</a:t>
                </a:r>
                <a:endParaRPr lang="en-SG" sz="1400" dirty="0"/>
              </a:p>
            </p:txBody>
          </p:sp>
          <p:sp>
            <p:nvSpPr>
              <p:cNvPr id="56" name="TextBox 64"/>
              <p:cNvSpPr txBox="1">
                <a:spLocks noChangeArrowheads="1"/>
              </p:cNvSpPr>
              <p:nvPr/>
            </p:nvSpPr>
            <p:spPr bwMode="auto">
              <a:xfrm>
                <a:off x="5294703" y="4882926"/>
                <a:ext cx="741039" cy="307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gender</a:t>
                </a:r>
                <a:endParaRPr lang="en-SG" sz="1400" dirty="0"/>
              </a:p>
            </p:txBody>
          </p:sp>
          <p:sp>
            <p:nvSpPr>
              <p:cNvPr id="57" name="TextBox 65"/>
              <p:cNvSpPr txBox="1">
                <a:spLocks noChangeArrowheads="1"/>
              </p:cNvSpPr>
              <p:nvPr/>
            </p:nvSpPr>
            <p:spPr bwMode="auto">
              <a:xfrm>
                <a:off x="264294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 dirty="0"/>
                  <a:t>player1</a:t>
                </a:r>
                <a:endParaRPr lang="en-SG" sz="1400" b="1" dirty="0"/>
              </a:p>
            </p:txBody>
          </p:sp>
          <p:sp>
            <p:nvSpPr>
              <p:cNvPr id="58" name="Rectangle 66"/>
              <p:cNvSpPr>
                <a:spLocks noChangeArrowheads="1"/>
              </p:cNvSpPr>
              <p:nvPr/>
            </p:nvSpPr>
            <p:spPr bwMode="auto">
              <a:xfrm>
                <a:off x="2733471" y="4917090"/>
                <a:ext cx="3348016" cy="648139"/>
              </a:xfrm>
              <a:prstGeom prst="rect">
                <a:avLst/>
              </a:prstGeom>
              <a:noFill/>
              <a:ln w="25400" cap="sq" cmpd="tri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8" name="Group 53"/>
            <p:cNvGrpSpPr>
              <a:grpSpLocks/>
            </p:cNvGrpSpPr>
            <p:nvPr/>
          </p:nvGrpSpPr>
          <p:grpSpPr bwMode="auto">
            <a:xfrm>
              <a:off x="5176382" y="5305500"/>
              <a:ext cx="3437933" cy="928622"/>
              <a:chOff x="2642945" y="4636407"/>
              <a:chExt cx="3438542" cy="928822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2934505" y="5142510"/>
                <a:ext cx="1687811" cy="333447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r>
                  <a:rPr lang="en-US" sz="1600" dirty="0"/>
                  <a:t>"</a:t>
                </a:r>
                <a:r>
                  <a:rPr lang="en-US" sz="1600" dirty="0" err="1"/>
                  <a:t>Brusco</a:t>
                </a:r>
                <a:r>
                  <a:rPr lang="en-US" sz="1600" dirty="0" smtClean="0"/>
                  <a:t>"</a:t>
                </a:r>
                <a:endParaRPr lang="en-SG" sz="16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4800147" y="5142510"/>
                <a:ext cx="495388" cy="333447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dirty="0" smtClean="0"/>
                  <a:t>23</a:t>
                </a:r>
                <a:endParaRPr lang="en-SG" sz="1600" dirty="0"/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5470191" y="5142510"/>
                <a:ext cx="433209" cy="338627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sz="1600" dirty="0"/>
                  <a:t>'M</a:t>
                </a:r>
                <a:r>
                  <a:rPr lang="en-US" sz="1600" dirty="0" smtClean="0"/>
                  <a:t>'</a:t>
                </a:r>
                <a:endParaRPr lang="en-SG" sz="16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3" name="TextBox 62"/>
              <p:cNvSpPr txBox="1">
                <a:spLocks noChangeArrowheads="1"/>
              </p:cNvSpPr>
              <p:nvPr/>
            </p:nvSpPr>
            <p:spPr bwMode="auto">
              <a:xfrm>
                <a:off x="2839388" y="4882926"/>
                <a:ext cx="632016" cy="307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name</a:t>
                </a:r>
                <a:endParaRPr lang="en-SG" sz="1400" dirty="0"/>
              </a:p>
            </p:txBody>
          </p:sp>
          <p:sp>
            <p:nvSpPr>
              <p:cNvPr id="44" name="TextBox 63"/>
              <p:cNvSpPr txBox="1">
                <a:spLocks noChangeArrowheads="1"/>
              </p:cNvSpPr>
              <p:nvPr/>
            </p:nvSpPr>
            <p:spPr bwMode="auto">
              <a:xfrm>
                <a:off x="4813108" y="4882926"/>
                <a:ext cx="482910" cy="307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age</a:t>
                </a:r>
                <a:endParaRPr lang="en-SG" sz="1400" dirty="0"/>
              </a:p>
            </p:txBody>
          </p:sp>
          <p:sp>
            <p:nvSpPr>
              <p:cNvPr id="45" name="TextBox 64"/>
              <p:cNvSpPr txBox="1">
                <a:spLocks noChangeArrowheads="1"/>
              </p:cNvSpPr>
              <p:nvPr/>
            </p:nvSpPr>
            <p:spPr bwMode="auto">
              <a:xfrm>
                <a:off x="5294703" y="4882926"/>
                <a:ext cx="741039" cy="307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gender</a:t>
                </a:r>
                <a:endParaRPr lang="en-SG" sz="1400" dirty="0"/>
              </a:p>
            </p:txBody>
          </p:sp>
          <p:sp>
            <p:nvSpPr>
              <p:cNvPr id="46" name="TextBox 65"/>
              <p:cNvSpPr txBox="1">
                <a:spLocks noChangeArrowheads="1"/>
              </p:cNvSpPr>
              <p:nvPr/>
            </p:nvSpPr>
            <p:spPr bwMode="auto">
              <a:xfrm>
                <a:off x="264294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b="1"/>
                  <a:t>player2</a:t>
                </a:r>
                <a:endParaRPr lang="en-SG" sz="1400" b="1"/>
              </a:p>
            </p:txBody>
          </p:sp>
          <p:sp>
            <p:nvSpPr>
              <p:cNvPr id="47" name="Rectangle 66"/>
              <p:cNvSpPr>
                <a:spLocks noChangeArrowheads="1"/>
              </p:cNvSpPr>
              <p:nvPr/>
            </p:nvSpPr>
            <p:spPr bwMode="auto">
              <a:xfrm>
                <a:off x="2733471" y="4917090"/>
                <a:ext cx="3348016" cy="648139"/>
              </a:xfrm>
              <a:prstGeom prst="rect">
                <a:avLst/>
              </a:prstGeom>
              <a:noFill/>
              <a:ln w="25400" cap="sq" cmpd="tri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9" name="TextBox 65"/>
            <p:cNvSpPr txBox="1">
              <a:spLocks noChangeArrowheads="1"/>
            </p:cNvSpPr>
            <p:nvPr/>
          </p:nvSpPr>
          <p:spPr bwMode="auto">
            <a:xfrm>
              <a:off x="4761452" y="4044438"/>
              <a:ext cx="1030332" cy="3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After: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Nested Structure</a:t>
            </a:r>
            <a:endParaRPr lang="en-SG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12</a:t>
            </a:fld>
            <a:endParaRPr lang="en-US" sz="1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570673" y="1157305"/>
            <a:ext cx="5389525" cy="1564372"/>
            <a:chOff x="1570673" y="1393981"/>
            <a:chExt cx="5389525" cy="1564372"/>
          </a:xfrm>
        </p:grpSpPr>
        <p:grpSp>
          <p:nvGrpSpPr>
            <p:cNvPr id="67" name="Group 66"/>
            <p:cNvGrpSpPr/>
            <p:nvPr/>
          </p:nvGrpSpPr>
          <p:grpSpPr>
            <a:xfrm>
              <a:off x="4222121" y="2083705"/>
              <a:ext cx="2155770" cy="636757"/>
              <a:chOff x="1593858" y="2811648"/>
              <a:chExt cx="2155770" cy="636757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1593858" y="3115030"/>
                <a:ext cx="495300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2401896" y="3115030"/>
                <a:ext cx="493712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3254383" y="3115030"/>
                <a:ext cx="493713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1603143" y="2811648"/>
                <a:ext cx="4732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day</a:t>
                </a:r>
                <a:endParaRPr lang="en-SG" sz="1400" dirty="0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2286275" y="2811648"/>
                <a:ext cx="70243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month</a:t>
                </a:r>
                <a:endParaRPr lang="en-SG" sz="1400" dirty="0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3217110" y="2811648"/>
                <a:ext cx="53251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year</a:t>
                </a:r>
                <a:endParaRPr lang="en-SG" sz="1400" dirty="0"/>
              </a:p>
            </p:txBody>
          </p:sp>
        </p:grpSp>
        <p:sp>
          <p:nvSpPr>
            <p:cNvPr id="68" name="TextBox 41"/>
            <p:cNvSpPr txBox="1">
              <a:spLocks noChangeArrowheads="1"/>
            </p:cNvSpPr>
            <p:nvPr/>
          </p:nvSpPr>
          <p:spPr bwMode="auto">
            <a:xfrm>
              <a:off x="3763779" y="1746051"/>
              <a:ext cx="9408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birthday</a:t>
              </a:r>
              <a:endParaRPr lang="en-SG" sz="1400" dirty="0"/>
            </a:p>
          </p:txBody>
        </p:sp>
        <p:sp>
          <p:nvSpPr>
            <p:cNvPr id="69" name="Rectangle 44"/>
            <p:cNvSpPr>
              <a:spLocks noChangeArrowheads="1"/>
            </p:cNvSpPr>
            <p:nvPr/>
          </p:nvSpPr>
          <p:spPr bwMode="auto">
            <a:xfrm>
              <a:off x="3862313" y="2052660"/>
              <a:ext cx="2775155" cy="741311"/>
            </a:xfrm>
            <a:prstGeom prst="rect">
              <a:avLst/>
            </a:prstGeom>
            <a:noFill/>
            <a:ln w="38100" cap="sq" cmpd="tri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70" name="Group 47"/>
            <p:cNvGrpSpPr>
              <a:grpSpLocks/>
            </p:cNvGrpSpPr>
            <p:nvPr/>
          </p:nvGrpSpPr>
          <p:grpSpPr bwMode="auto">
            <a:xfrm>
              <a:off x="1812547" y="2090998"/>
              <a:ext cx="1689093" cy="635716"/>
              <a:chOff x="1556821" y="4259118"/>
              <a:chExt cx="1688687" cy="635814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1556821" y="4561506"/>
                <a:ext cx="1688687" cy="333426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4" name="TextBox 62"/>
              <p:cNvSpPr txBox="1">
                <a:spLocks noChangeArrowheads="1"/>
              </p:cNvSpPr>
              <p:nvPr/>
            </p:nvSpPr>
            <p:spPr bwMode="auto">
              <a:xfrm>
                <a:off x="2084734" y="4259118"/>
                <a:ext cx="631752" cy="30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name</a:t>
                </a:r>
                <a:endParaRPr lang="en-SG" sz="1400" dirty="0"/>
              </a:p>
            </p:txBody>
          </p:sp>
        </p:grpSp>
        <p:sp>
          <p:nvSpPr>
            <p:cNvPr id="71" name="TextBox 65"/>
            <p:cNvSpPr txBox="1">
              <a:spLocks noChangeArrowheads="1"/>
            </p:cNvSpPr>
            <p:nvPr/>
          </p:nvSpPr>
          <p:spPr bwMode="auto">
            <a:xfrm>
              <a:off x="1570673" y="1393981"/>
              <a:ext cx="7809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person</a:t>
              </a:r>
              <a:endParaRPr lang="en-SG" sz="1400" b="1" dirty="0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1656677" y="1746051"/>
              <a:ext cx="5303521" cy="1212302"/>
            </a:xfrm>
            <a:prstGeom prst="rect">
              <a:avLst/>
            </a:prstGeom>
            <a:noFill/>
            <a:ln w="76200" cap="sq" cmpd="tri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81" name="TextBox 80"/>
          <p:cNvSpPr txBox="1"/>
          <p:nvPr/>
        </p:nvSpPr>
        <p:spPr bwMode="auto">
          <a:xfrm>
            <a:off x="796081" y="2843184"/>
            <a:ext cx="7343677" cy="353943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day, month, year;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sz="16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date_t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name[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date_t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birthday;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sz="16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person_t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person_t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person;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 %d %d %d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person.name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person.birthday.day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person.birthday.month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person.birthday.year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46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Exercise #1: Perimeter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7204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 program </a:t>
            </a:r>
            <a:r>
              <a:rPr lang="en-US" dirty="0" smtClean="0"/>
              <a:t>Week12_Perimeter.c </a:t>
            </a:r>
            <a:r>
              <a:rPr lang="en-US" dirty="0">
                <a:solidFill>
                  <a:schemeClr val="tx1"/>
                </a:solidFill>
              </a:rPr>
              <a:t>to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200" dirty="0" smtClean="0"/>
              <a:t>Define a structure type </a:t>
            </a:r>
            <a:r>
              <a:rPr lang="en-US" sz="2200" b="1" kern="1200" dirty="0" err="1">
                <a:solidFill>
                  <a:srgbClr val="CC6600"/>
                </a:solidFill>
                <a:latin typeface="Calibri" panose="020F0502020204030204" pitchFamily="34" charset="0"/>
                <a:ea typeface="+mn-ea"/>
                <a:cs typeface="Arial" charset="0"/>
              </a:rPr>
              <a:t>rectangle_t</a:t>
            </a:r>
            <a:r>
              <a:rPr lang="en-US" sz="2200" dirty="0" smtClean="0"/>
              <a:t> that </a:t>
            </a:r>
            <a:r>
              <a:rPr lang="en-US" sz="2200" dirty="0"/>
              <a:t>contains </a:t>
            </a:r>
            <a:r>
              <a:rPr lang="en-US" sz="2200" dirty="0" smtClean="0"/>
              <a:t>2 </a:t>
            </a:r>
            <a:r>
              <a:rPr lang="en-US" sz="2200" dirty="0"/>
              <a:t>integer </a:t>
            </a:r>
            <a:r>
              <a:rPr lang="en-US" sz="2200" dirty="0" smtClean="0"/>
              <a:t>members, </a:t>
            </a:r>
            <a:r>
              <a:rPr lang="en-US" sz="2200" i="1" dirty="0">
                <a:solidFill>
                  <a:srgbClr val="0000FF"/>
                </a:solidFill>
              </a:rPr>
              <a:t>side1</a:t>
            </a:r>
            <a:r>
              <a:rPr lang="en-US" sz="2200" dirty="0" smtClean="0"/>
              <a:t> and </a:t>
            </a:r>
            <a:r>
              <a:rPr lang="en-US" sz="2200" i="1" dirty="0" smtClean="0">
                <a:solidFill>
                  <a:srgbClr val="0000FF"/>
                </a:solidFill>
              </a:rPr>
              <a:t>side2</a:t>
            </a:r>
            <a:r>
              <a:rPr lang="en-US" sz="2200" dirty="0" smtClean="0"/>
              <a:t>, </a:t>
            </a:r>
            <a:r>
              <a:rPr lang="en-SG" sz="2200" dirty="0"/>
              <a:t>which are the lengths of its 2 </a:t>
            </a:r>
            <a:r>
              <a:rPr lang="en-SG" sz="2200" dirty="0" smtClean="0"/>
              <a:t>sides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Declare a variable of </a:t>
            </a:r>
            <a:r>
              <a:rPr lang="en-US" sz="2200" b="1" kern="1200" dirty="0" err="1">
                <a:solidFill>
                  <a:srgbClr val="CC6600"/>
                </a:solidFill>
                <a:latin typeface="Calibri" panose="020F0502020204030204" pitchFamily="34" charset="0"/>
                <a:ea typeface="+mn-ea"/>
                <a:cs typeface="Arial" charset="0"/>
              </a:rPr>
              <a:t>rectangle_t</a:t>
            </a:r>
            <a:r>
              <a:rPr lang="en-US" sz="2200" dirty="0"/>
              <a:t> </a:t>
            </a:r>
            <a:r>
              <a:rPr lang="en-US" sz="2200" dirty="0" smtClean="0"/>
              <a:t>type and read values into its members.</a:t>
            </a:r>
          </a:p>
          <a:p>
            <a:pPr lvl="1"/>
            <a:r>
              <a:rPr lang="en-SG" sz="2200" dirty="0" smtClean="0"/>
              <a:t>Compute the </a:t>
            </a:r>
            <a:r>
              <a:rPr lang="en-SG" sz="2200" dirty="0"/>
              <a:t>minimum perimeter if we fold the rectangle into halves once, either along the x-axis or the </a:t>
            </a:r>
            <a:r>
              <a:rPr lang="en-SG" sz="2200" dirty="0" smtClean="0"/>
              <a:t>y-axis.</a:t>
            </a:r>
            <a:endParaRPr lang="en-US" sz="2200" dirty="0" smtClean="0"/>
          </a:p>
          <a:p>
            <a:pPr lvl="1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Skeleton: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Sample runs: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13</a:t>
            </a:fld>
            <a:endParaRPr lang="en-US" sz="1000" dirty="0"/>
          </a:p>
        </p:txBody>
      </p:sp>
      <p:sp>
        <p:nvSpPr>
          <p:cNvPr id="47" name="TextBox 16"/>
          <p:cNvSpPr txBox="1"/>
          <p:nvPr/>
        </p:nvSpPr>
        <p:spPr>
          <a:xfrm>
            <a:off x="2465338" y="4700299"/>
            <a:ext cx="5635170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cp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~cs1010/lecture/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Week12_Perimeter.c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0021" y="5505271"/>
            <a:ext cx="2775473" cy="584775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nb-NO" dirty="0">
                <a:solidFill>
                  <a:schemeClr val="tx1"/>
                </a:solidFill>
              </a:rPr>
              <a:t>Enter lengths: </a:t>
            </a:r>
            <a:r>
              <a:rPr lang="nb-NO" dirty="0">
                <a:solidFill>
                  <a:srgbClr val="0000FF"/>
                </a:solidFill>
              </a:rPr>
              <a:t>3 4</a:t>
            </a:r>
          </a:p>
          <a:p>
            <a:pPr>
              <a:defRPr/>
            </a:pPr>
            <a:r>
              <a:rPr lang="nb-NO" dirty="0"/>
              <a:t>Perimeter = </a:t>
            </a:r>
            <a:r>
              <a:rPr lang="nb-NO" dirty="0" smtClean="0"/>
              <a:t>10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5767894" y="5508282"/>
            <a:ext cx="2775473" cy="584775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nb-NO" dirty="0">
                <a:solidFill>
                  <a:schemeClr val="tx1"/>
                </a:solidFill>
              </a:rPr>
              <a:t>Enter lengths: </a:t>
            </a:r>
            <a:r>
              <a:rPr lang="nb-NO" dirty="0" smtClean="0">
                <a:solidFill>
                  <a:srgbClr val="0000FF"/>
                </a:solidFill>
              </a:rPr>
              <a:t>4 5</a:t>
            </a:r>
            <a:endParaRPr lang="nb-NO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nb-NO" dirty="0"/>
              <a:t>Perimeter = </a:t>
            </a:r>
            <a:r>
              <a:rPr lang="nb-NO" dirty="0" smtClean="0"/>
              <a:t>13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55801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Exercise </a:t>
            </a:r>
            <a:r>
              <a:rPr lang="en-GB" dirty="0">
                <a:cs typeface="Arial" pitchFamily="34" charset="0"/>
              </a:rPr>
              <a:t>#1: </a:t>
            </a:r>
            <a:r>
              <a:rPr lang="en-GB" dirty="0" smtClean="0">
                <a:cs typeface="Arial" pitchFamily="34" charset="0"/>
              </a:rPr>
              <a:t>Reference Solution</a:t>
            </a:r>
            <a:endParaRPr lang="en-SG" dirty="0"/>
          </a:p>
        </p:txBody>
      </p:sp>
      <p:sp>
        <p:nvSpPr>
          <p:cNvPr id="4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14</a:t>
            </a:fld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55282" y="1136739"/>
            <a:ext cx="8019318" cy="5509200"/>
            <a:chOff x="123290" y="1129853"/>
            <a:chExt cx="7543632" cy="5509200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123290" y="1129853"/>
              <a:ext cx="7542931" cy="5509200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</a:rPr>
                <a:t>rectangle_t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rect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perimeter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lengths: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"Perimeter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perimeter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5766" y="1133217"/>
              <a:ext cx="1451156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Week12_Perimeter.c</a:t>
              </a:r>
              <a:endParaRPr lang="en-SG" sz="1100" dirty="0"/>
            </a:p>
          </p:txBody>
        </p:sp>
      </p:grp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586296" y="1486198"/>
            <a:ext cx="2942216" cy="1077218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SG" sz="16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side1, side2;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sz="1600" b="1" dirty="0" err="1">
                <a:latin typeface="Courier New" pitchFamily="49" charset="0"/>
              </a:rPr>
              <a:t>rectangle_t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9" name="Rectangle 81"/>
          <p:cNvSpPr>
            <a:spLocks noChangeArrowheads="1"/>
          </p:cNvSpPr>
          <p:nvPr/>
        </p:nvSpPr>
        <p:spPr bwMode="auto">
          <a:xfrm>
            <a:off x="895404" y="4147067"/>
            <a:ext cx="6021768" cy="156966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&amp;rect.side1, &amp;rect.side2);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(rect.side1 &gt; rect.side2)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perimeter = rect.side1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rect.side2;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perimeter = rect.side2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rect.side1;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8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Passing Structure Variables </a:t>
            </a:r>
            <a:r>
              <a:rPr lang="en-GB" dirty="0">
                <a:cs typeface="Arial" pitchFamily="34" charset="0"/>
              </a:rPr>
              <a:t>to Functions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323987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Call-by-value parameter passing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00FF"/>
                </a:solidFill>
              </a:rPr>
              <a:t>The </a:t>
            </a:r>
            <a:r>
              <a:rPr lang="en-US" sz="2400" dirty="0">
                <a:solidFill>
                  <a:srgbClr val="0000FF"/>
                </a:solidFill>
              </a:rPr>
              <a:t>entire structure is copied</a:t>
            </a:r>
            <a:r>
              <a:rPr lang="en-US" sz="2400" dirty="0">
                <a:solidFill>
                  <a:schemeClr val="tx1"/>
                </a:solidFill>
              </a:rPr>
              <a:t>, i.e</a:t>
            </a:r>
            <a:r>
              <a:rPr lang="en-US" sz="2400" dirty="0" smtClean="0">
                <a:solidFill>
                  <a:schemeClr val="tx1"/>
                </a:solidFill>
              </a:rPr>
              <a:t>., </a:t>
            </a:r>
            <a:r>
              <a:rPr lang="en-US" sz="2400" dirty="0">
                <a:solidFill>
                  <a:schemeClr val="tx1"/>
                </a:solidFill>
              </a:rPr>
              <a:t>members of the actual parameter are copied into the corresponding members of the formal </a:t>
            </a:r>
            <a:r>
              <a:rPr lang="en-US" sz="2400" dirty="0" smtClean="0">
                <a:solidFill>
                  <a:schemeClr val="tx1"/>
                </a:solidFill>
              </a:rPr>
              <a:t>parameter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Let’s modify </a:t>
            </a:r>
            <a:r>
              <a:rPr lang="en-US" sz="2800" dirty="0"/>
              <a:t>Week12_Demo1.c </a:t>
            </a:r>
            <a:r>
              <a:rPr lang="en-US" sz="2800" dirty="0">
                <a:solidFill>
                  <a:schemeClr val="tx1"/>
                </a:solidFill>
              </a:rPr>
              <a:t>into </a:t>
            </a:r>
            <a:r>
              <a:rPr lang="en-US" sz="2800" dirty="0"/>
              <a:t>Week12_Demo2.c </a:t>
            </a:r>
            <a:r>
              <a:rPr lang="en-US" sz="2800" dirty="0">
                <a:solidFill>
                  <a:schemeClr val="tx1"/>
                </a:solidFill>
              </a:rPr>
              <a:t>to illustrate this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7114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Demo </a:t>
            </a:r>
            <a:r>
              <a:rPr lang="en-GB" dirty="0">
                <a:cs typeface="Arial" pitchFamily="34" charset="0"/>
              </a:rPr>
              <a:t>#2</a:t>
            </a:r>
            <a:r>
              <a:rPr lang="en-GB" dirty="0" smtClean="0">
                <a:cs typeface="Arial" pitchFamily="34" charset="0"/>
              </a:rPr>
              <a:t>: Passing Structure Variables</a:t>
            </a:r>
            <a:endParaRPr lang="en-SG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16</a:t>
            </a:fld>
            <a:endParaRPr lang="en-US" sz="1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5282" y="1179771"/>
            <a:ext cx="8032968" cy="5509200"/>
            <a:chOff x="123290" y="1129853"/>
            <a:chExt cx="8032968" cy="5509200"/>
          </a:xfrm>
        </p:grpSpPr>
        <p:sp>
          <p:nvSpPr>
            <p:cNvPr id="12" name="TextBox 11"/>
            <p:cNvSpPr txBox="1"/>
            <p:nvPr/>
          </p:nvSpPr>
          <p:spPr bwMode="auto">
            <a:xfrm>
              <a:off x="123290" y="1129853"/>
              <a:ext cx="8032968" cy="5509200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statements, definition of </a:t>
              </a:r>
              <a:r>
                <a:rPr lang="en-US" sz="1600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structure skipped 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(player2.name,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"player2: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player2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header[],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player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name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gender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1018" y="6377443"/>
              <a:ext cx="1345240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Week12_Demo2.c</a:t>
              </a:r>
              <a:endParaRPr lang="en-SG" sz="1100" dirty="0"/>
            </a:p>
          </p:txBody>
        </p:sp>
      </p:grpSp>
      <p:sp>
        <p:nvSpPr>
          <p:cNvPr id="15" name="Line Callout 2 (Border and Accent Bar) 14"/>
          <p:cNvSpPr/>
          <p:nvPr/>
        </p:nvSpPr>
        <p:spPr bwMode="auto">
          <a:xfrm>
            <a:off x="5944972" y="1684122"/>
            <a:ext cx="1904739" cy="646331"/>
          </a:xfrm>
          <a:prstGeom prst="accentBorderCallout2">
            <a:avLst>
              <a:gd name="adj1" fmla="val 18750"/>
              <a:gd name="adj2" fmla="val -6074"/>
              <a:gd name="adj3" fmla="val 20565"/>
              <a:gd name="adj4" fmla="val -25442"/>
              <a:gd name="adj5" fmla="val 6481"/>
              <a:gd name="adj6" fmla="val -5618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second parameter is of type </a:t>
            </a:r>
            <a:r>
              <a:rPr lang="en-US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player_t</a:t>
            </a:r>
            <a:endParaRPr lang="en-SG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Callout 2 (Border and Accent Bar) 16"/>
          <p:cNvSpPr/>
          <p:nvPr/>
        </p:nvSpPr>
        <p:spPr bwMode="auto">
          <a:xfrm>
            <a:off x="5844776" y="3009926"/>
            <a:ext cx="2196000" cy="646331"/>
          </a:xfrm>
          <a:prstGeom prst="accentBorderCallout2">
            <a:avLst>
              <a:gd name="adj1" fmla="val 17086"/>
              <a:gd name="adj2" fmla="val -3435"/>
              <a:gd name="adj3" fmla="val 17236"/>
              <a:gd name="adj4" fmla="val -16624"/>
              <a:gd name="adj5" fmla="val 126143"/>
              <a:gd name="adj6" fmla="val -5863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pass a structure variable to a function</a:t>
            </a:r>
            <a:endParaRPr lang="en-SG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Callout 2 (Border and Accent Bar) 17"/>
          <p:cNvSpPr/>
          <p:nvPr/>
        </p:nvSpPr>
        <p:spPr bwMode="auto">
          <a:xfrm>
            <a:off x="7106198" y="4898211"/>
            <a:ext cx="1867730" cy="646331"/>
          </a:xfrm>
          <a:prstGeom prst="accentBorderCallout2">
            <a:avLst>
              <a:gd name="adj1" fmla="val 50071"/>
              <a:gd name="adj2" fmla="val -3681"/>
              <a:gd name="adj3" fmla="val 50980"/>
              <a:gd name="adj4" fmla="val -14762"/>
              <a:gd name="adj5" fmla="val 79995"/>
              <a:gd name="adj6" fmla="val -79566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receive a structure variable</a:t>
            </a:r>
            <a:endParaRPr lang="en-SG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3691" y="4511893"/>
            <a:ext cx="4558174" cy="492443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300" dirty="0"/>
              <a:t>player1: name = </a:t>
            </a:r>
            <a:r>
              <a:rPr lang="en-US" sz="1300" dirty="0" err="1"/>
              <a:t>Brusco</a:t>
            </a:r>
            <a:r>
              <a:rPr lang="en-US" sz="1300" dirty="0"/>
              <a:t>; age = 23; gender = M</a:t>
            </a:r>
          </a:p>
          <a:p>
            <a:pPr>
              <a:defRPr/>
            </a:pPr>
            <a:r>
              <a:rPr lang="en-US" sz="1300" dirty="0"/>
              <a:t>player2: name = July; age = 21; gender = </a:t>
            </a:r>
            <a:r>
              <a:rPr lang="en-US" sz="1300" dirty="0" smtClean="0"/>
              <a:t>F</a:t>
            </a:r>
            <a:endParaRPr lang="en-SG" sz="1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dirty="0" smtClean="0">
                <a:cs typeface="Arial" pitchFamily="34" charset="0"/>
              </a:rPr>
              <a:t>Passing </a:t>
            </a:r>
            <a:r>
              <a:rPr lang="en-GB" sz="3800" dirty="0">
                <a:cs typeface="Arial" pitchFamily="34" charset="0"/>
              </a:rPr>
              <a:t>Address of Structure to </a:t>
            </a:r>
            <a:r>
              <a:rPr lang="en-GB" sz="3800" dirty="0" smtClean="0">
                <a:cs typeface="Arial" pitchFamily="34" charset="0"/>
              </a:rPr>
              <a:t>Functions</a:t>
            </a:r>
            <a:endParaRPr lang="en-SG" sz="3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62705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</a:rPr>
              <a:t>Like an ordinary variable </a:t>
            </a:r>
            <a:r>
              <a:rPr lang="en-US" sz="2600" dirty="0" smtClean="0">
                <a:solidFill>
                  <a:schemeClr val="tx1"/>
                </a:solidFill>
              </a:rPr>
              <a:t>(</a:t>
            </a:r>
            <a:r>
              <a:rPr lang="en-US" sz="26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char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double</a:t>
            </a:r>
            <a:r>
              <a:rPr lang="en-US" sz="2600" dirty="0" smtClean="0">
                <a:solidFill>
                  <a:schemeClr val="tx1"/>
                </a:solidFill>
              </a:rPr>
              <a:t>…), </a:t>
            </a:r>
            <a:r>
              <a:rPr lang="en-US" sz="2600" dirty="0">
                <a:solidFill>
                  <a:schemeClr val="tx1"/>
                </a:solidFill>
              </a:rPr>
              <a:t>when a structure variable is passed to a function, </a:t>
            </a:r>
            <a:r>
              <a:rPr lang="en-US" sz="2600" dirty="0"/>
              <a:t>a local copy is made </a:t>
            </a:r>
            <a:r>
              <a:rPr lang="en-US" sz="2600" dirty="0" smtClean="0">
                <a:solidFill>
                  <a:schemeClr val="tx1"/>
                </a:solidFill>
              </a:rPr>
              <a:t>in </a:t>
            </a:r>
            <a:r>
              <a:rPr lang="en-US" sz="2600" dirty="0">
                <a:solidFill>
                  <a:schemeClr val="tx1"/>
                </a:solidFill>
              </a:rPr>
              <a:t>the </a:t>
            </a:r>
            <a:r>
              <a:rPr lang="en-US" sz="2600" dirty="0" smtClean="0">
                <a:solidFill>
                  <a:schemeClr val="tx1"/>
                </a:solidFill>
              </a:rPr>
              <a:t>function been called.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/>
              <a:t>Pass-by-value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</a:rPr>
              <a:t>Hence, the original structure variable </a:t>
            </a:r>
            <a:r>
              <a:rPr lang="en-US" sz="2600" dirty="0"/>
              <a:t>will not be modified by the function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1"/>
                </a:solidFill>
              </a:rPr>
              <a:t>To allow the function to modify the content of the original structure variable, you need to pass in the</a:t>
            </a:r>
            <a:r>
              <a:rPr lang="en-US" sz="2600" dirty="0"/>
              <a:t> address (pointer) of the structure variable </a:t>
            </a:r>
            <a:r>
              <a:rPr lang="en-US" sz="2600" dirty="0">
                <a:solidFill>
                  <a:schemeClr val="tx1"/>
                </a:solidFill>
              </a:rPr>
              <a:t>to the function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18345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555282" y="1287351"/>
            <a:ext cx="8032968" cy="4770537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tabLst>
                <a:tab pos="363538" algn="l"/>
                <a:tab pos="714375" algn="l"/>
                <a:tab pos="1077913" algn="l"/>
                <a:tab pos="1430338" algn="l"/>
                <a:tab pos="179387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#include statements, definition of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player_t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363538" algn="l"/>
                <a:tab pos="714375" algn="l"/>
                <a:tab pos="1077913" algn="l"/>
                <a:tab pos="1430338" algn="l"/>
                <a:tab pos="179387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and function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prototype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are omitted here for brevity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CC6600"/>
                </a:solidFill>
                <a:latin typeface="Courier New" pitchFamily="49" charset="0"/>
              </a:rPr>
              <a:t>player_t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player1 = {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'M'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to change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player1's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name and age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change_name_and_age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b="1" dirty="0">
                <a:latin typeface="Courier New" pitchFamily="49" charset="0"/>
              </a:rPr>
              <a:t>player1); 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endParaRPr lang="en-US" sz="16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to change a player’s name and age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change_name_and_age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CC6600"/>
                </a:solidFill>
                <a:latin typeface="Courier New" pitchFamily="49" charset="0"/>
              </a:rPr>
              <a:t>player_t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sz="1600" b="1" dirty="0" err="1">
                <a:latin typeface="Courier New" pitchFamily="49" charset="0"/>
              </a:rPr>
              <a:t>player_p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strcpy</a:t>
            </a:r>
            <a:r>
              <a:rPr lang="en-US" sz="1600" b="1" dirty="0">
                <a:latin typeface="Courier New" pitchFamily="49" charset="0"/>
              </a:rPr>
              <a:t>( 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(*</a:t>
            </a:r>
            <a:r>
              <a:rPr lang="en-US" sz="1600" b="1" dirty="0" err="1">
                <a:solidFill>
                  <a:srgbClr val="CC6600"/>
                </a:solidFill>
                <a:latin typeface="Courier New" pitchFamily="49" charset="0"/>
              </a:rPr>
              <a:t>player_p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)</a:t>
            </a:r>
            <a:r>
              <a:rPr lang="en-US" sz="1600" b="1" dirty="0">
                <a:latin typeface="Courier New" pitchFamily="49" charset="0"/>
              </a:rPr>
              <a:t>.name,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"Alexandra"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(*</a:t>
            </a:r>
            <a:r>
              <a:rPr lang="en-US" sz="1600" b="1" dirty="0" err="1">
                <a:solidFill>
                  <a:srgbClr val="CC6600"/>
                </a:solidFill>
                <a:latin typeface="Courier New" pitchFamily="49" charset="0"/>
              </a:rPr>
              <a:t>player_p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)</a:t>
            </a:r>
            <a:r>
              <a:rPr lang="en-US" sz="1600" b="1" dirty="0">
                <a:latin typeface="Courier New" pitchFamily="49" charset="0"/>
              </a:rPr>
              <a:t>.age = </a:t>
            </a:r>
            <a:r>
              <a:rPr lang="en-US" sz="1600" b="1" dirty="0" smtClean="0">
                <a:latin typeface="Courier New" pitchFamily="49" charset="0"/>
              </a:rPr>
              <a:t>31;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41015" y="1290715"/>
            <a:ext cx="1345240" cy="26161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100" dirty="0" smtClean="0"/>
              <a:t>Week12_Demo3.c</a:t>
            </a:r>
            <a:endParaRPr lang="en-SG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Demo </a:t>
            </a:r>
            <a:r>
              <a:rPr lang="en-GB" dirty="0" smtClean="0">
                <a:cs typeface="Arial" pitchFamily="34" charset="0"/>
              </a:rPr>
              <a:t>#3: Passing Address of Structure</a:t>
            </a:r>
            <a:endParaRPr lang="en-SG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18</a:t>
            </a:fld>
            <a:endParaRPr lang="en-US" sz="1000" dirty="0"/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894688" y="3736144"/>
            <a:ext cx="2515481" cy="369332"/>
          </a:xfrm>
          <a:prstGeom prst="accentBorderCallout2">
            <a:avLst>
              <a:gd name="adj1" fmla="val 34638"/>
              <a:gd name="adj2" fmla="val 103724"/>
              <a:gd name="adj3" fmla="val -42986"/>
              <a:gd name="adj4" fmla="val 109830"/>
              <a:gd name="adj5" fmla="val -109703"/>
              <a:gd name="adj6" fmla="val 11002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pass address to function</a:t>
            </a:r>
            <a:endParaRPr lang="en-SG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Callout 2 (Border and Accent Bar) 13"/>
          <p:cNvSpPr/>
          <p:nvPr/>
        </p:nvSpPr>
        <p:spPr bwMode="auto">
          <a:xfrm>
            <a:off x="3997698" y="5785990"/>
            <a:ext cx="2232133" cy="646331"/>
          </a:xfrm>
          <a:prstGeom prst="accentBorderCallout2">
            <a:avLst>
              <a:gd name="adj1" fmla="val 18750"/>
              <a:gd name="adj2" fmla="val -8333"/>
              <a:gd name="adj3" fmla="val 18725"/>
              <a:gd name="adj4" fmla="val -22508"/>
              <a:gd name="adj5" fmla="val -5075"/>
              <a:gd name="adj6" fmla="val -74483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use pointer to change the original copy</a:t>
            </a:r>
            <a:endParaRPr lang="en-SG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794570" y="2691786"/>
            <a:ext cx="3015936" cy="1041140"/>
            <a:chOff x="6009730" y="1927968"/>
            <a:chExt cx="3015936" cy="104114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86524" y="2499231"/>
              <a:ext cx="999164" cy="333375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/>
                <a:t>"</a:t>
              </a:r>
              <a:r>
                <a:rPr lang="en-US" sz="1600" dirty="0" err="1"/>
                <a:t>Brusco</a:t>
              </a:r>
              <a:r>
                <a:rPr lang="en-US" sz="1600" dirty="0" smtClean="0"/>
                <a:t>"</a:t>
              </a:r>
              <a:endParaRPr lang="en-SG" sz="1600" dirty="0"/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7628649" y="2499231"/>
              <a:ext cx="495300" cy="333375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 smtClean="0"/>
                <a:t>23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8416913" y="2499231"/>
              <a:ext cx="433132" cy="338554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/>
                <a:t>'M</a:t>
              </a:r>
              <a:r>
                <a:rPr lang="en-US" sz="1600" dirty="0" smtClean="0"/>
                <a:t>'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47" name="TextBox 62"/>
            <p:cNvSpPr txBox="1">
              <a:spLocks noChangeArrowheads="1"/>
            </p:cNvSpPr>
            <p:nvPr/>
          </p:nvSpPr>
          <p:spPr bwMode="auto">
            <a:xfrm>
              <a:off x="6507361" y="2239167"/>
              <a:ext cx="5677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dirty="0"/>
                <a:t>name</a:t>
              </a:r>
              <a:endParaRPr lang="en-SG" sz="1200" dirty="0"/>
            </a:p>
          </p:txBody>
        </p:sp>
        <p:sp>
          <p:nvSpPr>
            <p:cNvPr id="48" name="TextBox 63"/>
            <p:cNvSpPr txBox="1">
              <a:spLocks noChangeArrowheads="1"/>
            </p:cNvSpPr>
            <p:nvPr/>
          </p:nvSpPr>
          <p:spPr bwMode="auto">
            <a:xfrm>
              <a:off x="7630850" y="2239167"/>
              <a:ext cx="43954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dirty="0"/>
                <a:t>age</a:t>
              </a:r>
              <a:endParaRPr lang="en-SG" sz="1400" dirty="0"/>
            </a:p>
          </p:txBody>
        </p:sp>
        <p:sp>
          <p:nvSpPr>
            <p:cNvPr id="49" name="TextBox 64"/>
            <p:cNvSpPr txBox="1">
              <a:spLocks noChangeArrowheads="1"/>
            </p:cNvSpPr>
            <p:nvPr/>
          </p:nvSpPr>
          <p:spPr bwMode="auto">
            <a:xfrm>
              <a:off x="8295245" y="2239167"/>
              <a:ext cx="6607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200" dirty="0"/>
                <a:t>gender</a:t>
              </a:r>
              <a:endParaRPr lang="en-SG" sz="1400" dirty="0"/>
            </a:p>
          </p:txBody>
        </p:sp>
        <p:sp>
          <p:nvSpPr>
            <p:cNvPr id="50" name="TextBox 65"/>
            <p:cNvSpPr txBox="1">
              <a:spLocks noChangeArrowheads="1"/>
            </p:cNvSpPr>
            <p:nvPr/>
          </p:nvSpPr>
          <p:spPr bwMode="auto">
            <a:xfrm>
              <a:off x="6009730" y="1927968"/>
              <a:ext cx="803740" cy="307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player1</a:t>
              </a:r>
              <a:endParaRPr lang="en-SG" sz="1400" b="1" dirty="0"/>
            </a:p>
          </p:txBody>
        </p:sp>
        <p:sp>
          <p:nvSpPr>
            <p:cNvPr id="51" name="Rectangle 66"/>
            <p:cNvSpPr>
              <a:spLocks noChangeArrowheads="1"/>
            </p:cNvSpPr>
            <p:nvPr/>
          </p:nvSpPr>
          <p:spPr bwMode="auto">
            <a:xfrm>
              <a:off x="6110375" y="2230341"/>
              <a:ext cx="2915291" cy="738767"/>
            </a:xfrm>
            <a:prstGeom prst="rect">
              <a:avLst/>
            </a:prstGeom>
            <a:noFill/>
            <a:ln w="25400" cap="sq" cmpd="tri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55" name="Group 46"/>
          <p:cNvGrpSpPr>
            <a:grpSpLocks/>
          </p:cNvGrpSpPr>
          <p:nvPr/>
        </p:nvGrpSpPr>
        <p:grpSpPr bwMode="auto">
          <a:xfrm>
            <a:off x="5947946" y="3732925"/>
            <a:ext cx="1478712" cy="1576809"/>
            <a:chOff x="5613492" y="1885303"/>
            <a:chExt cx="1478811" cy="1576122"/>
          </a:xfrm>
        </p:grpSpPr>
        <p:sp>
          <p:nvSpPr>
            <p:cNvPr id="57" name="Rectangle 40"/>
            <p:cNvSpPr>
              <a:spLocks noChangeArrowheads="1"/>
            </p:cNvSpPr>
            <p:nvPr/>
          </p:nvSpPr>
          <p:spPr bwMode="auto">
            <a:xfrm>
              <a:off x="6342742" y="2656114"/>
              <a:ext cx="580571" cy="406400"/>
            </a:xfrm>
            <a:prstGeom prst="rect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8" name="Straight Arrow Connector 42"/>
            <p:cNvCxnSpPr>
              <a:cxnSpLocks noChangeShapeType="1"/>
            </p:cNvCxnSpPr>
            <p:nvPr/>
          </p:nvCxnSpPr>
          <p:spPr bwMode="auto">
            <a:xfrm flipH="1" flipV="1">
              <a:off x="5613492" y="1885303"/>
              <a:ext cx="990510" cy="1004629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9" name="TextBox 65"/>
            <p:cNvSpPr txBox="1">
              <a:spLocks noChangeArrowheads="1"/>
            </p:cNvSpPr>
            <p:nvPr/>
          </p:nvSpPr>
          <p:spPr bwMode="auto">
            <a:xfrm>
              <a:off x="6173753" y="3153648"/>
              <a:ext cx="9185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 err="1"/>
                <a:t>player_p</a:t>
              </a:r>
              <a:endParaRPr lang="en-SG" sz="1400" dirty="0"/>
            </a:p>
          </p:txBody>
        </p:sp>
      </p:grpSp>
      <p:grpSp>
        <p:nvGrpSpPr>
          <p:cNvPr id="22" name="Group 36"/>
          <p:cNvGrpSpPr>
            <a:grpSpLocks/>
          </p:cNvGrpSpPr>
          <p:nvPr/>
        </p:nvGrpSpPr>
        <p:grpSpPr bwMode="auto">
          <a:xfrm>
            <a:off x="6133009" y="3299975"/>
            <a:ext cx="1011185" cy="755719"/>
            <a:chOff x="4816820" y="2196662"/>
            <a:chExt cx="1012230" cy="756777"/>
          </a:xfrm>
        </p:grpSpPr>
        <p:cxnSp>
          <p:nvCxnSpPr>
            <p:cNvPr id="23" name="Straight Connector 34"/>
            <p:cNvCxnSpPr>
              <a:cxnSpLocks noChangeShapeType="1"/>
            </p:cNvCxnSpPr>
            <p:nvPr/>
          </p:nvCxnSpPr>
          <p:spPr bwMode="auto">
            <a:xfrm flipH="1">
              <a:off x="4976175" y="2196662"/>
              <a:ext cx="575506" cy="294291"/>
            </a:xfrm>
            <a:prstGeom prst="line">
              <a:avLst/>
            </a:prstGeom>
            <a:noFill/>
            <a:ln w="254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4" name="TextBox 35"/>
            <p:cNvSpPr txBox="1">
              <a:spLocks noChangeArrowheads="1"/>
            </p:cNvSpPr>
            <p:nvPr/>
          </p:nvSpPr>
          <p:spPr bwMode="auto">
            <a:xfrm>
              <a:off x="4816820" y="2614411"/>
              <a:ext cx="1012230" cy="339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</a:rPr>
                <a:t>Alexandra</a:t>
              </a:r>
              <a:endParaRPr lang="en-SG" sz="1600" dirty="0">
                <a:latin typeface="Calibri" pitchFamily="34" charset="0"/>
              </a:endParaRPr>
            </a:p>
          </p:txBody>
        </p:sp>
      </p:grpSp>
      <p:grpSp>
        <p:nvGrpSpPr>
          <p:cNvPr id="25" name="Group 37"/>
          <p:cNvGrpSpPr>
            <a:grpSpLocks/>
          </p:cNvGrpSpPr>
          <p:nvPr/>
        </p:nvGrpSpPr>
        <p:grpSpPr bwMode="auto">
          <a:xfrm>
            <a:off x="7439785" y="3320505"/>
            <a:ext cx="393056" cy="738247"/>
            <a:chOff x="5015949" y="2212424"/>
            <a:chExt cx="392287" cy="737475"/>
          </a:xfrm>
        </p:grpSpPr>
        <p:cxnSp>
          <p:nvCxnSpPr>
            <p:cNvPr id="26" name="Straight Connector 38"/>
            <p:cNvCxnSpPr>
              <a:cxnSpLocks noChangeShapeType="1"/>
            </p:cNvCxnSpPr>
            <p:nvPr/>
          </p:nvCxnSpPr>
          <p:spPr bwMode="auto">
            <a:xfrm flipH="1">
              <a:off x="5037423" y="2212424"/>
              <a:ext cx="365350" cy="208576"/>
            </a:xfrm>
            <a:prstGeom prst="line">
              <a:avLst/>
            </a:prstGeom>
            <a:noFill/>
            <a:ln w="254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27" name="TextBox 39"/>
            <p:cNvSpPr txBox="1">
              <a:spLocks noChangeArrowheads="1"/>
            </p:cNvSpPr>
            <p:nvPr/>
          </p:nvSpPr>
          <p:spPr bwMode="auto">
            <a:xfrm>
              <a:off x="5015949" y="2611699"/>
              <a:ext cx="392287" cy="3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Calibri" pitchFamily="34" charset="0"/>
                </a:rPr>
                <a:t>31</a:t>
              </a:r>
              <a:endParaRPr lang="en-SG" sz="16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749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0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The </a:t>
            </a:r>
            <a:r>
              <a:rPr lang="en-GB" dirty="0">
                <a:cs typeface="Arial" pitchFamily="34" charset="0"/>
              </a:rPr>
              <a:t>Arrow Operator (</a:t>
            </a:r>
            <a:r>
              <a:rPr lang="en-GB" b="1" dirty="0">
                <a:latin typeface="Calibri" pitchFamily="34" charset="0"/>
                <a:cs typeface="Arial" pitchFamily="34" charset="0"/>
              </a:rPr>
              <a:t>-&gt;</a:t>
            </a:r>
            <a:r>
              <a:rPr lang="en-GB" dirty="0">
                <a:cs typeface="Arial" pitchFamily="34" charset="0"/>
              </a:rPr>
              <a:t>)</a:t>
            </a:r>
            <a:endParaRPr lang="en-SG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19</a:t>
            </a:fld>
            <a:endParaRPr lang="en-US" sz="1000" dirty="0"/>
          </a:p>
        </p:txBody>
      </p:sp>
      <p:grpSp>
        <p:nvGrpSpPr>
          <p:cNvPr id="4" name="Group 3"/>
          <p:cNvGrpSpPr/>
          <p:nvPr/>
        </p:nvGrpSpPr>
        <p:grpSpPr>
          <a:xfrm>
            <a:off x="903619" y="3291295"/>
            <a:ext cx="7239919" cy="400110"/>
            <a:chOff x="903619" y="3549487"/>
            <a:chExt cx="7239919" cy="400110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903619" y="3549487"/>
              <a:ext cx="2776048" cy="400110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 dirty="0"/>
                <a:t>(*</a:t>
              </a:r>
              <a:r>
                <a:rPr lang="en-US" sz="2000" dirty="0" err="1"/>
                <a:t>player_p</a:t>
              </a:r>
              <a:r>
                <a:rPr lang="en-US" sz="2000" dirty="0"/>
                <a:t>).name</a:t>
              </a: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5649539" y="3549487"/>
              <a:ext cx="2493999" cy="400110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 dirty="0" err="1"/>
                <a:t>player_p</a:t>
              </a:r>
              <a:r>
                <a:rPr lang="en-US" sz="2000" dirty="0"/>
                <a:t>-&gt;name</a:t>
              </a:r>
            </a:p>
          </p:txBody>
        </p:sp>
        <p:sp>
          <p:nvSpPr>
            <p:cNvPr id="18" name="TextBox 41"/>
            <p:cNvSpPr txBox="1">
              <a:spLocks noChangeArrowheads="1"/>
            </p:cNvSpPr>
            <p:nvPr/>
          </p:nvSpPr>
          <p:spPr bwMode="auto">
            <a:xfrm>
              <a:off x="3787247" y="3563019"/>
              <a:ext cx="1723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is equivalent to</a:t>
              </a:r>
              <a:endParaRPr lang="en-SG" i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03619" y="4228994"/>
            <a:ext cx="7239919" cy="400110"/>
            <a:chOff x="903619" y="4594766"/>
            <a:chExt cx="7239919" cy="40011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903619" y="4594766"/>
              <a:ext cx="2776048" cy="400110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solidFill>
                    <a:schemeClr val="tx1"/>
                  </a:solidFill>
                </a:rPr>
                <a:t>(*</a:t>
              </a:r>
              <a:r>
                <a:rPr lang="en-US" sz="2000" dirty="0" err="1">
                  <a:solidFill>
                    <a:schemeClr val="tx1"/>
                  </a:solidFill>
                </a:rPr>
                <a:t>player_p</a:t>
              </a:r>
              <a:r>
                <a:rPr lang="en-US" sz="2000" dirty="0">
                  <a:solidFill>
                    <a:schemeClr val="tx1"/>
                  </a:solidFill>
                </a:rPr>
                <a:t>).age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5649540" y="4594766"/>
              <a:ext cx="2493998" cy="400110"/>
            </a:xfrm>
            <a:prstGeom prst="rect">
              <a:avLst/>
            </a:prstGeom>
            <a:noFill/>
            <a:ln w="9525">
              <a:solidFill>
                <a:srgbClr val="009DD9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 dirty="0" err="1"/>
                <a:t>player_p</a:t>
              </a:r>
              <a:r>
                <a:rPr lang="en-US" sz="2000" dirty="0"/>
                <a:t>-&gt;age</a:t>
              </a:r>
            </a:p>
          </p:txBody>
        </p:sp>
        <p:sp>
          <p:nvSpPr>
            <p:cNvPr id="21" name="TextBox 41"/>
            <p:cNvSpPr txBox="1">
              <a:spLocks noChangeArrowheads="1"/>
            </p:cNvSpPr>
            <p:nvPr/>
          </p:nvSpPr>
          <p:spPr bwMode="auto">
            <a:xfrm>
              <a:off x="3808763" y="4608298"/>
              <a:ext cx="17235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is equivalent to</a:t>
              </a:r>
              <a:endParaRPr lang="en-SG" i="1" dirty="0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75816"/>
          </a:xfr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Expressions like </a:t>
            </a:r>
            <a:r>
              <a:rPr lang="en-US" b="1" kern="1200" dirty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(*</a:t>
            </a:r>
            <a:r>
              <a:rPr lang="en-US" b="1" kern="1200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player_p</a:t>
            </a:r>
            <a:r>
              <a:rPr lang="en-US" b="1" kern="1200" dirty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).name </a:t>
            </a:r>
            <a:r>
              <a:rPr lang="en-US" dirty="0">
                <a:solidFill>
                  <a:schemeClr val="tx1"/>
                </a:solidFill>
              </a:rPr>
              <a:t>appear very often. Hence an alternative “shortcut” syntax is created for it.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The arrow operator: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-&gt;</a:t>
            </a:r>
            <a:endParaRPr lang="en-SG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8988" y="5213994"/>
            <a:ext cx="82296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Dot (</a:t>
            </a:r>
            <a:r>
              <a:rPr lang="en-US" sz="2800" dirty="0" smtClean="0">
                <a:solidFill>
                  <a:srgbClr val="C00000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) has a higher precedence than </a:t>
            </a:r>
            <a:r>
              <a:rPr lang="en-US" sz="2800" dirty="0" smtClean="0">
                <a:solidFill>
                  <a:srgbClr val="C00000"/>
                </a:solidFill>
              </a:rPr>
              <a:t>*</a:t>
            </a:r>
            <a:r>
              <a:rPr lang="en-US" sz="2800" dirty="0" smtClean="0">
                <a:solidFill>
                  <a:schemeClr val="tx1"/>
                </a:solidFill>
              </a:rPr>
              <a:t>, that’s why you need the braces for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(*</a:t>
            </a:r>
            <a:r>
              <a:rPr lang="en-US" sz="2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player_p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).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age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S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Week </a:t>
            </a:r>
            <a:r>
              <a:rPr lang="en-GB" dirty="0" smtClean="0"/>
              <a:t>12</a:t>
            </a:r>
            <a:r>
              <a:rPr lang="en-GB" smtClean="0"/>
              <a:t>: Structures</a:t>
            </a:r>
            <a:endParaRPr lang="en-GB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616101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>
                <a:solidFill>
                  <a:srgbClr val="C00000"/>
                </a:solidFill>
              </a:rPr>
              <a:t>Objectives: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</a:pPr>
            <a:r>
              <a:rPr lang="en-SG" sz="2400" dirty="0">
                <a:solidFill>
                  <a:srgbClr val="0000FF"/>
                </a:solidFill>
              </a:rPr>
              <a:t>Creating user-defined structures.</a:t>
            </a:r>
            <a:endParaRPr lang="en-SG" sz="2400" kern="1200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rgbClr val="9999CC"/>
              </a:buClr>
            </a:pPr>
            <a:r>
              <a:rPr lang="en-SG" sz="2400" kern="1200" dirty="0">
                <a:solidFill>
                  <a:srgbClr val="0000FF"/>
                </a:solidFill>
              </a:rPr>
              <a:t>Computation with structures.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</a:pPr>
            <a:r>
              <a:rPr lang="en-SG" sz="2400" kern="1200" dirty="0">
                <a:solidFill>
                  <a:srgbClr val="0000FF"/>
                </a:solidFill>
              </a:rPr>
              <a:t>Returning structures as results of function calls.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</a:pPr>
            <a:r>
              <a:rPr lang="en-SG" sz="2400" kern="1200" dirty="0">
                <a:solidFill>
                  <a:srgbClr val="0000FF"/>
                </a:solidFill>
              </a:rPr>
              <a:t>Using structures together with array.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000000"/>
                </a:solidFill>
              </a:rPr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>
                <a:solidFill>
                  <a:srgbClr val="000000"/>
                </a:solidFill>
              </a:rPr>
              <a:t>Week12 - </a:t>
            </a:r>
            <a:fld id="{D49BE81B-3DA1-4D29-AC5A-6FBE662ADA16}" type="slidenum">
              <a:rPr lang="en-US" sz="1000">
                <a:solidFill>
                  <a:srgbClr val="000000"/>
                </a:solidFill>
              </a:rPr>
              <a:pPr algn="r" eaLnBrk="1" hangingPunct="1"/>
              <a:t>2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2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Demo </a:t>
            </a:r>
            <a:r>
              <a:rPr lang="en-GB" dirty="0">
                <a:cs typeface="Arial" pitchFamily="34" charset="0"/>
              </a:rPr>
              <a:t>#4: The Arrow Operator (</a:t>
            </a:r>
            <a:r>
              <a:rPr lang="en-GB" b="1" dirty="0">
                <a:latin typeface="Calibri" pitchFamily="34" charset="0"/>
                <a:cs typeface="Arial" pitchFamily="34" charset="0"/>
              </a:rPr>
              <a:t>-&gt;</a:t>
            </a:r>
            <a:r>
              <a:rPr lang="en-GB" dirty="0">
                <a:cs typeface="Arial" pitchFamily="34" charset="0"/>
              </a:rPr>
              <a:t>) </a:t>
            </a:r>
            <a:endParaRPr lang="en-SG" dirty="0"/>
          </a:p>
        </p:txBody>
      </p:sp>
      <p:sp>
        <p:nvSpPr>
          <p:cNvPr id="2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20</a:t>
            </a:fld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 bwMode="auto">
          <a:xfrm>
            <a:off x="315293" y="1706898"/>
            <a:ext cx="5615640" cy="1323439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change_name_and_age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player_t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player_p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strcpy</a:t>
            </a:r>
            <a:r>
              <a:rPr lang="en-US" sz="1600" b="1" dirty="0">
                <a:latin typeface="Courier New" pitchFamily="49" charset="0"/>
              </a:rPr>
              <a:t>( 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(*</a:t>
            </a:r>
            <a:r>
              <a:rPr lang="en-US" sz="1600" b="1" dirty="0" err="1">
                <a:solidFill>
                  <a:srgbClr val="CC6600"/>
                </a:solidFill>
                <a:latin typeface="Courier New" pitchFamily="49" charset="0"/>
              </a:rPr>
              <a:t>player_p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).</a:t>
            </a:r>
            <a:r>
              <a:rPr lang="en-US" sz="1600" b="1" dirty="0">
                <a:latin typeface="Courier New" pitchFamily="49" charset="0"/>
              </a:rPr>
              <a:t>name, </a:t>
            </a:r>
            <a:r>
              <a:rPr lang="en-US" sz="1600" b="1" dirty="0" err="1">
                <a:latin typeface="Courier New" pitchFamily="49" charset="0"/>
              </a:rPr>
              <a:t>new_name</a:t>
            </a:r>
            <a:r>
              <a:rPr lang="en-US" sz="1600" b="1" dirty="0">
                <a:latin typeface="Courier New" pitchFamily="49" charset="0"/>
              </a:rPr>
              <a:t> 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(*</a:t>
            </a:r>
            <a:r>
              <a:rPr lang="en-US" sz="1600" b="1" dirty="0" err="1">
                <a:solidFill>
                  <a:srgbClr val="CC6600"/>
                </a:solidFill>
                <a:latin typeface="Courier New" pitchFamily="49" charset="0"/>
              </a:rPr>
              <a:t>player_p</a:t>
            </a:r>
            <a:r>
              <a:rPr lang="en-US" sz="1600" b="1" dirty="0">
                <a:solidFill>
                  <a:srgbClr val="CC6600"/>
                </a:solidFill>
                <a:latin typeface="Courier New" pitchFamily="49" charset="0"/>
              </a:rPr>
              <a:t>).</a:t>
            </a:r>
            <a:r>
              <a:rPr lang="en-US" sz="1600" b="1" dirty="0">
                <a:latin typeface="Courier New" pitchFamily="49" charset="0"/>
              </a:rPr>
              <a:t>age = </a:t>
            </a:r>
            <a:r>
              <a:rPr lang="en-US" sz="1600" b="1" dirty="0" err="1">
                <a:latin typeface="Courier New" pitchFamily="49" charset="0"/>
              </a:rPr>
              <a:t>new_age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4" name="Striped Right Arrow 33"/>
          <p:cNvSpPr/>
          <p:nvPr/>
        </p:nvSpPr>
        <p:spPr>
          <a:xfrm rot="2529166">
            <a:off x="2303118" y="3132927"/>
            <a:ext cx="783838" cy="658237"/>
          </a:xfrm>
          <a:prstGeom prst="stripedRightArrow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504D">
                <a:lumMod val="40000"/>
                <a:lumOff val="6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11983" y="3838332"/>
            <a:ext cx="5616910" cy="1323439"/>
            <a:chOff x="3323965" y="3827574"/>
            <a:chExt cx="5616910" cy="1323439"/>
          </a:xfrm>
        </p:grpSpPr>
        <p:sp>
          <p:nvSpPr>
            <p:cNvPr id="30" name="TextBox 29"/>
            <p:cNvSpPr txBox="1"/>
            <p:nvPr/>
          </p:nvSpPr>
          <p:spPr bwMode="auto">
            <a:xfrm>
              <a:off x="3323965" y="3827574"/>
              <a:ext cx="5615640" cy="1323439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</a:rPr>
                <a:t>change_name_and_age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</a:rPr>
                <a:t>player_t</a:t>
              </a:r>
              <a:r>
                <a:rPr lang="en-US" sz="1600" b="1" dirty="0">
                  <a:latin typeface="Courier New" pitchFamily="49" charset="0"/>
                </a:rPr>
                <a:t> *</a:t>
              </a:r>
              <a:r>
                <a:rPr lang="en-US" sz="1600" b="1" dirty="0" err="1">
                  <a:latin typeface="Courier New" pitchFamily="49" charset="0"/>
                </a:rPr>
                <a:t>player_p</a:t>
              </a:r>
              <a:r>
                <a:rPr lang="en-US" sz="1600" b="1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strcpy</a:t>
              </a:r>
              <a:r>
                <a:rPr lang="en-US" sz="1600" b="1" dirty="0">
                  <a:latin typeface="Courier New" pitchFamily="49" charset="0"/>
                </a:rPr>
                <a:t>( </a:t>
              </a:r>
              <a:r>
                <a:rPr lang="en-US" sz="1600" b="1" dirty="0" err="1" smtClean="0">
                  <a:solidFill>
                    <a:srgbClr val="CC6600"/>
                  </a:solidFill>
                  <a:latin typeface="Courier New" pitchFamily="49" charset="0"/>
                </a:rPr>
                <a:t>player_p</a:t>
              </a:r>
              <a:r>
                <a:rPr lang="en-US" sz="1600" b="1" dirty="0" smtClean="0">
                  <a:solidFill>
                    <a:srgbClr val="CC6600"/>
                  </a:solidFill>
                  <a:latin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</a:rPr>
                <a:t>name</a:t>
              </a:r>
              <a:r>
                <a:rPr lang="en-US" sz="1600" b="1" dirty="0">
                  <a:latin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</a:rPr>
                <a:t>new_name</a:t>
              </a:r>
              <a:r>
                <a:rPr lang="en-US" sz="1600" b="1" dirty="0">
                  <a:latin typeface="Courier New" pitchFamily="49" charset="0"/>
                </a:rPr>
                <a:t> 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 smtClean="0">
                  <a:solidFill>
                    <a:srgbClr val="CC6600"/>
                  </a:solidFill>
                  <a:latin typeface="Courier New" pitchFamily="49" charset="0"/>
                </a:rPr>
                <a:t>player_p</a:t>
              </a:r>
              <a:r>
                <a:rPr lang="en-US" sz="1600" b="1" dirty="0" smtClean="0">
                  <a:solidFill>
                    <a:srgbClr val="CC6600"/>
                  </a:solidFill>
                  <a:latin typeface="Courier New" pitchFamily="49" charset="0"/>
                </a:rPr>
                <a:t>-&gt;</a:t>
              </a:r>
              <a:r>
                <a:rPr lang="en-US" sz="1600" b="1" dirty="0" smtClean="0">
                  <a:latin typeface="Courier New" pitchFamily="49" charset="0"/>
                </a:rPr>
                <a:t>age </a:t>
              </a:r>
              <a:r>
                <a:rPr lang="en-US" sz="1600" b="1" dirty="0">
                  <a:latin typeface="Courier New" pitchFamily="49" charset="0"/>
                </a:rPr>
                <a:t>= </a:t>
              </a:r>
              <a:r>
                <a:rPr lang="en-US" sz="1600" b="1" dirty="0" err="1">
                  <a:latin typeface="Courier New" pitchFamily="49" charset="0"/>
                </a:rPr>
                <a:t>new_age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95635" y="4888809"/>
              <a:ext cx="1345240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Week12_Demo4.c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230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Returning </a:t>
            </a:r>
            <a:r>
              <a:rPr lang="en-GB" dirty="0">
                <a:cs typeface="Arial" pitchFamily="34" charset="0"/>
              </a:rPr>
              <a:t>Structure from Functions</a:t>
            </a:r>
            <a:endParaRPr lang="en-SG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677930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A function can return a structure </a:t>
            </a:r>
            <a:r>
              <a:rPr lang="en-US" sz="2800" dirty="0" smtClean="0"/>
              <a:t>variable</a:t>
            </a:r>
          </a:p>
          <a:p>
            <a:pPr lvl="1">
              <a:spcBef>
                <a:spcPts val="600"/>
              </a:spcBef>
              <a:spcAft>
                <a:spcPts val="200"/>
              </a:spcAft>
              <a:buFont typeface="Wingdings" pitchFamily="2" charset="2"/>
              <a:buChar char="q"/>
            </a:pPr>
            <a:r>
              <a:rPr lang="en-US" dirty="0" smtClean="0"/>
              <a:t>Example: define a function </a:t>
            </a:r>
            <a:r>
              <a:rPr lang="en-US" dirty="0" err="1" smtClean="0">
                <a:solidFill>
                  <a:srgbClr val="0000FF"/>
                </a:solidFill>
              </a:rPr>
              <a:t>func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  <a:r>
              <a:rPr lang="en-US" dirty="0" smtClean="0"/>
              <a:t> that returns a structure of type </a:t>
            </a:r>
            <a:r>
              <a:rPr lang="en-US" dirty="0" err="1" smtClean="0"/>
              <a:t>player_t</a:t>
            </a:r>
            <a:r>
              <a:rPr lang="en-US" dirty="0" smtClean="0"/>
              <a:t>:</a:t>
            </a:r>
          </a:p>
          <a:p>
            <a:pPr lvl="1">
              <a:spcBef>
                <a:spcPts val="6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200"/>
              </a:spcAft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600"/>
              </a:spcBef>
              <a:spcAft>
                <a:spcPts val="200"/>
              </a:spcAft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200"/>
              </a:spcAft>
              <a:buFont typeface="Wingdings" pitchFamily="2" charset="2"/>
              <a:buChar char="q"/>
            </a:pPr>
            <a:r>
              <a:rPr lang="en-US" dirty="0"/>
              <a:t>To call </a:t>
            </a:r>
            <a:r>
              <a:rPr lang="en-US" dirty="0" err="1"/>
              <a:t>func</a:t>
            </a:r>
            <a:r>
              <a:rPr lang="en-US" dirty="0" smtClean="0"/>
              <a:t>():</a:t>
            </a:r>
            <a:endParaRPr lang="en-US" dirty="0"/>
          </a:p>
        </p:txBody>
      </p:sp>
      <p:sp>
        <p:nvSpPr>
          <p:cNvPr id="2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21</a:t>
            </a:fld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154389" y="2642823"/>
            <a:ext cx="5615640" cy="1754326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 err="1">
                <a:solidFill>
                  <a:srgbClr val="CC6600"/>
                </a:solidFill>
                <a:latin typeface="Courier New" pitchFamily="49" charset="0"/>
              </a:rPr>
              <a:t>player_t</a:t>
            </a:r>
            <a:r>
              <a:rPr lang="en-US" b="1" dirty="0">
                <a:solidFill>
                  <a:srgbClr val="CC66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</a:rPr>
              <a:t>( ... )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rgbClr val="CC6600"/>
                </a:solidFill>
                <a:latin typeface="Courier New" pitchFamily="49" charset="0"/>
              </a:rPr>
              <a:t>player_t</a:t>
            </a:r>
            <a:r>
              <a:rPr lang="en-US" b="1" dirty="0">
                <a:latin typeface="Courier New" pitchFamily="49" charset="0"/>
              </a:rPr>
              <a:t> player;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    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player;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54389" y="5043576"/>
            <a:ext cx="5615640" cy="923330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 err="1">
                <a:solidFill>
                  <a:srgbClr val="CC6600"/>
                </a:solidFill>
                <a:latin typeface="Courier New" pitchFamily="49" charset="0"/>
              </a:rPr>
              <a:t>player_t</a:t>
            </a:r>
            <a:r>
              <a:rPr lang="en-US" b="1" dirty="0">
                <a:latin typeface="Courier New" pitchFamily="49" charset="0"/>
              </a:rPr>
              <a:t> player3;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b="1" dirty="0">
                <a:latin typeface="Courier New" pitchFamily="49" charset="0"/>
              </a:rPr>
              <a:t>player3 = </a:t>
            </a:r>
            <a:r>
              <a:rPr lang="en-US" b="1" dirty="0" err="1">
                <a:latin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</a:rPr>
              <a:t>( ... );</a:t>
            </a:r>
          </a:p>
        </p:txBody>
      </p:sp>
    </p:spTree>
    <p:extLst>
      <p:ext uri="{BB962C8B-B14F-4D97-AF65-F5344CB8AC3E}">
        <p14:creationId xmlns:p14="http://schemas.microsoft.com/office/powerpoint/2010/main" val="1918789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22</a:t>
            </a:fld>
            <a:endParaRPr lang="en-US" sz="1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55282" y="1136739"/>
            <a:ext cx="8032968" cy="5509200"/>
            <a:chOff x="555282" y="1136739"/>
            <a:chExt cx="8032968" cy="5509200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555282" y="1136739"/>
              <a:ext cx="8032968" cy="5509200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rgbClr val="CC6600"/>
                  </a:solidFill>
                  <a:latin typeface="Courier New" pitchFamily="49" charset="0"/>
                </a:rPr>
                <a:t>player_t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player1, 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player 1's particulars: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  player1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player 2's particulars: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   player2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600" b="1" dirty="0" smtClean="0">
                  <a:solidFill>
                    <a:srgbClr val="800000"/>
                  </a:solidFill>
                  <a:latin typeface="Courier New" pitchFamily="49" charset="0"/>
                </a:rPr>
                <a:t>read particulars </a:t>
              </a:r>
              <a:r>
                <a:rPr lang="en-SG" sz="1600" b="1" dirty="0">
                  <a:solidFill>
                    <a:srgbClr val="800000"/>
                  </a:solidFill>
                  <a:latin typeface="Courier New" pitchFamily="49" charset="0"/>
                </a:rPr>
                <a:t>of a player and return structure to caller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rgbClr val="CC6600"/>
                  </a:solidFill>
                  <a:latin typeface="Courier New" pitchFamily="49" charset="0"/>
                </a:rPr>
                <a:t>player_t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scan_player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CC6600"/>
                  </a:solidFill>
                  <a:latin typeface="Courier New" pitchFamily="49" charset="0"/>
                </a:rPr>
                <a:t>player_t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player;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name, age and gender: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 %d %c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player.name, &amp;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player;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1015" y="1140103"/>
              <a:ext cx="1345240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Week12_Demo5.c</a:t>
              </a:r>
              <a:endParaRPr lang="en-SG" sz="1100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Demo </a:t>
            </a:r>
            <a:r>
              <a:rPr lang="en-GB" dirty="0">
                <a:cs typeface="Arial" pitchFamily="34" charset="0"/>
              </a:rPr>
              <a:t>#5: Returning </a:t>
            </a:r>
            <a:r>
              <a:rPr lang="en-GB" dirty="0" smtClean="0">
                <a:cs typeface="Arial" pitchFamily="34" charset="0"/>
              </a:rPr>
              <a:t>Structure Variable</a:t>
            </a:r>
            <a:endParaRPr lang="en-SG" dirty="0"/>
          </a:p>
        </p:txBody>
      </p:sp>
      <p:sp>
        <p:nvSpPr>
          <p:cNvPr id="8" name="Line Callout 2 (Border and Accent Bar) 7"/>
          <p:cNvSpPr/>
          <p:nvPr/>
        </p:nvSpPr>
        <p:spPr bwMode="auto">
          <a:xfrm>
            <a:off x="4007304" y="6061164"/>
            <a:ext cx="2683952" cy="369332"/>
          </a:xfrm>
          <a:prstGeom prst="accentBorderCallout2">
            <a:avLst>
              <a:gd name="adj1" fmla="val 15837"/>
              <a:gd name="adj2" fmla="val -4428"/>
              <a:gd name="adj3" fmla="val 17653"/>
              <a:gd name="adj4" fmla="val -17893"/>
              <a:gd name="adj5" fmla="val 34025"/>
              <a:gd name="adj6" fmla="val -4458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return a structure variable</a:t>
            </a:r>
            <a:endParaRPr lang="en-SG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Callout 2 (Border and Accent Bar) 9"/>
          <p:cNvSpPr/>
          <p:nvPr/>
        </p:nvSpPr>
        <p:spPr bwMode="auto">
          <a:xfrm>
            <a:off x="5570820" y="2928938"/>
            <a:ext cx="1670195" cy="646331"/>
          </a:xfrm>
          <a:prstGeom prst="accentBorderCallout2">
            <a:avLst>
              <a:gd name="adj1" fmla="val 65222"/>
              <a:gd name="adj2" fmla="val -4709"/>
              <a:gd name="adj3" fmla="val 63558"/>
              <a:gd name="adj4" fmla="val -22475"/>
              <a:gd name="adj5" fmla="val 36801"/>
              <a:gd name="adj6" fmla="val -84080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store return value in player2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44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Exercise #2: Perimeter (Revisit)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65893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Modularize the program </a:t>
            </a:r>
            <a:r>
              <a:rPr lang="en-US" dirty="0" smtClean="0"/>
              <a:t>Week12_Perimeter.c </a:t>
            </a:r>
            <a:r>
              <a:rPr lang="en-US" dirty="0">
                <a:solidFill>
                  <a:schemeClr val="tx1"/>
                </a:solidFill>
              </a:rPr>
              <a:t>into </a:t>
            </a:r>
            <a:r>
              <a:rPr lang="en-US" dirty="0" smtClean="0"/>
              <a:t>Week12_PerimeterMod.c </a:t>
            </a:r>
            <a:r>
              <a:rPr lang="en-US" dirty="0">
                <a:solidFill>
                  <a:schemeClr val="tx1"/>
                </a:solidFill>
              </a:rPr>
              <a:t>to include the following: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function </a:t>
            </a:r>
            <a:r>
              <a:rPr lang="en-US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read_rectangle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to read in </a:t>
            </a:r>
            <a:r>
              <a:rPr lang="en-US" dirty="0" smtClean="0"/>
              <a:t>values of a rectangle and return it to the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main</a:t>
            </a:r>
            <a:r>
              <a:rPr lang="en-US" dirty="0" smtClean="0"/>
              <a:t> function.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A function </a:t>
            </a:r>
            <a:r>
              <a:rPr lang="en-US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min_perimeter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to return </a:t>
            </a:r>
            <a:r>
              <a:rPr lang="en-US" dirty="0" smtClean="0"/>
              <a:t>the minimum perimeter after 1 fold, </a:t>
            </a:r>
            <a:r>
              <a:rPr lang="en-SG" dirty="0"/>
              <a:t>either along the x-axis or the </a:t>
            </a:r>
            <a:r>
              <a:rPr lang="en-SG" dirty="0" smtClean="0"/>
              <a:t>y-axis.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Just modify your </a:t>
            </a:r>
            <a:r>
              <a:rPr lang="en-US" dirty="0"/>
              <a:t>Week12_Perimeter.c </a:t>
            </a:r>
            <a:r>
              <a:rPr lang="en-US" dirty="0">
                <a:solidFill>
                  <a:schemeClr val="tx1"/>
                </a:solidFill>
              </a:rPr>
              <a:t>if you have completed it, or use the following skeleton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Sample runs: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23</a:t>
            </a:fld>
            <a:endParaRPr lang="en-US" sz="1000" dirty="0"/>
          </a:p>
        </p:txBody>
      </p:sp>
      <p:sp>
        <p:nvSpPr>
          <p:cNvPr id="47" name="TextBox 16"/>
          <p:cNvSpPr txBox="1"/>
          <p:nvPr/>
        </p:nvSpPr>
        <p:spPr>
          <a:xfrm>
            <a:off x="1544749" y="4712837"/>
            <a:ext cx="6078029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cp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~cs1010/lecture/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Week12_PerimeterMod.c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0021" y="5505271"/>
            <a:ext cx="2775473" cy="584775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nb-NO" dirty="0">
                <a:solidFill>
                  <a:schemeClr val="tx1"/>
                </a:solidFill>
              </a:rPr>
              <a:t>Enter lengths: </a:t>
            </a:r>
            <a:r>
              <a:rPr lang="nb-NO" dirty="0">
                <a:solidFill>
                  <a:srgbClr val="0000FF"/>
                </a:solidFill>
              </a:rPr>
              <a:t>3 4</a:t>
            </a:r>
          </a:p>
          <a:p>
            <a:pPr>
              <a:defRPr/>
            </a:pPr>
            <a:r>
              <a:rPr lang="nb-NO" dirty="0"/>
              <a:t>Perimeter = </a:t>
            </a:r>
            <a:r>
              <a:rPr lang="nb-NO" dirty="0" smtClean="0"/>
              <a:t>10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5767894" y="5508282"/>
            <a:ext cx="2775473" cy="584775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nb-NO" dirty="0">
                <a:solidFill>
                  <a:schemeClr val="tx1"/>
                </a:solidFill>
              </a:rPr>
              <a:t>Enter lengths: </a:t>
            </a:r>
            <a:r>
              <a:rPr lang="nb-NO" dirty="0" smtClean="0">
                <a:solidFill>
                  <a:srgbClr val="0000FF"/>
                </a:solidFill>
              </a:rPr>
              <a:t>4 5</a:t>
            </a:r>
            <a:endParaRPr lang="nb-NO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nb-NO" dirty="0"/>
              <a:t>Perimeter = </a:t>
            </a:r>
            <a:r>
              <a:rPr lang="nb-NO" dirty="0" smtClean="0"/>
              <a:t>13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9882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Exercise #2 </a:t>
            </a:r>
            <a:r>
              <a:rPr lang="en-GB" dirty="0">
                <a:cs typeface="Arial" pitchFamily="34" charset="0"/>
              </a:rPr>
              <a:t>: </a:t>
            </a:r>
            <a:r>
              <a:rPr lang="en-GB" dirty="0" smtClean="0">
                <a:cs typeface="Arial" pitchFamily="34" charset="0"/>
              </a:rPr>
              <a:t>Reference Solution</a:t>
            </a:r>
            <a:endParaRPr lang="en-SG" dirty="0"/>
          </a:p>
        </p:txBody>
      </p:sp>
      <p:sp>
        <p:nvSpPr>
          <p:cNvPr id="4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4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24</a:t>
            </a:fld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6186" y="1158255"/>
            <a:ext cx="8308859" cy="5509200"/>
            <a:chOff x="123290" y="1129853"/>
            <a:chExt cx="8034374" cy="5509200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123290" y="1129853"/>
              <a:ext cx="8032968" cy="5509200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rectangle_t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rect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perimeter;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rect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read_rectangle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perimeter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min_perimeter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rect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</a:rPr>
                <a:t>    //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the rest skipped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</a:rPr>
                <a:t>...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rectangle_t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read_rectangle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() 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rectangle_t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temp;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lengths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&amp;temp.side1, &amp;temp.side2);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temp;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min_perimeter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rectangle_t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rect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(rect.side1 &gt; rect.side2)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rect.side1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* rect.side2;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rect.side2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* rect.side1;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1450" y="1133217"/>
              <a:ext cx="1716214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Week12_PerimeterMod.c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0261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An Array </a:t>
            </a:r>
            <a:r>
              <a:rPr lang="en-GB" dirty="0">
                <a:cs typeface="Arial" pitchFamily="34" charset="0"/>
              </a:rPr>
              <a:t>of </a:t>
            </a:r>
            <a:r>
              <a:rPr lang="en-GB" dirty="0" smtClean="0">
                <a:cs typeface="Arial" pitchFamily="34" charset="0"/>
              </a:rPr>
              <a:t>Structures</a:t>
            </a:r>
            <a:endParaRPr lang="en-SG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2037"/>
          </a:xfr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</a:rPr>
              <a:t>Combining structures and arrays gives us a lot of flexibility in organizing data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</a:rPr>
              <a:t>For example, we may have a structure comprising 2 members: student’s name and an array of 5 test scores he obtained.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</a:rPr>
              <a:t>Or, we may </a:t>
            </a:r>
            <a:r>
              <a:rPr lang="en-US" sz="2800" dirty="0"/>
              <a:t>have an array whose elements are structures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</a:rPr>
              <a:t>Or, even more complex combinations such as an array whose elements are structures which comprises array as one of the members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25</a:t>
            </a:fld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Demo </a:t>
            </a:r>
            <a:r>
              <a:rPr lang="en-GB" dirty="0">
                <a:cs typeface="Arial" pitchFamily="34" charset="0"/>
              </a:rPr>
              <a:t>#6: </a:t>
            </a:r>
            <a:r>
              <a:rPr lang="en-GB" dirty="0" smtClean="0">
                <a:cs typeface="Arial" pitchFamily="34" charset="0"/>
              </a:rPr>
              <a:t>An Array of Points (1/4)</a:t>
            </a:r>
            <a:endParaRPr lang="en-SG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046988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SG" dirty="0">
                <a:solidFill>
                  <a:schemeClr val="tx1"/>
                </a:solidFill>
              </a:rPr>
              <a:t>You are given a list of points on a 2-dimensional plane, each point represented by its integer x- and y-coordinates. You are to </a:t>
            </a:r>
            <a:r>
              <a:rPr lang="en-SG" dirty="0"/>
              <a:t>sort the points in ascending order of their x-coordinates</a:t>
            </a:r>
            <a:r>
              <a:rPr lang="en-SG" dirty="0">
                <a:solidFill>
                  <a:schemeClr val="tx1"/>
                </a:solidFill>
              </a:rPr>
              <a:t>, and for those with the same x-coordinate, </a:t>
            </a:r>
            <a:r>
              <a:rPr lang="en-SG" dirty="0"/>
              <a:t>in ascending order of their y-coordinates</a:t>
            </a:r>
            <a:r>
              <a:rPr lang="en-SG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n-S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SG" dirty="0" smtClean="0">
                <a:solidFill>
                  <a:schemeClr val="tx1"/>
                </a:solidFill>
              </a:rPr>
              <a:t>Instead </a:t>
            </a:r>
            <a:r>
              <a:rPr lang="en-SG" dirty="0">
                <a:solidFill>
                  <a:schemeClr val="tx1"/>
                </a:solidFill>
              </a:rPr>
              <a:t>of using two parallel arrays </a:t>
            </a:r>
            <a:r>
              <a:rPr lang="en-SG" dirty="0" smtClean="0">
                <a:solidFill>
                  <a:srgbClr val="FF0000"/>
                </a:solidFill>
              </a:rPr>
              <a:t>x</a:t>
            </a:r>
            <a:r>
              <a:rPr lang="en-SG" dirty="0">
                <a:solidFill>
                  <a:srgbClr val="FF0000"/>
                </a:solidFill>
              </a:rPr>
              <a:t>[]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and </a:t>
            </a:r>
            <a:r>
              <a:rPr lang="en-SG" dirty="0" smtClean="0">
                <a:solidFill>
                  <a:srgbClr val="FF0000"/>
                </a:solidFill>
              </a:rPr>
              <a:t>y</a:t>
            </a:r>
            <a:r>
              <a:rPr lang="en-SG" dirty="0">
                <a:solidFill>
                  <a:srgbClr val="FF0000"/>
                </a:solidFill>
              </a:rPr>
              <a:t>[]</a:t>
            </a:r>
            <a:r>
              <a:rPr lang="en-SG" dirty="0" smtClean="0">
                <a:solidFill>
                  <a:schemeClr val="tx1"/>
                </a:solidFill>
              </a:rPr>
              <a:t>, a better design is to create </a:t>
            </a:r>
            <a:r>
              <a:rPr lang="en-SG" dirty="0">
                <a:solidFill>
                  <a:schemeClr val="tx1"/>
                </a:solidFill>
              </a:rPr>
              <a:t>a </a:t>
            </a:r>
            <a:r>
              <a:rPr lang="en-SG" dirty="0" smtClean="0">
                <a:solidFill>
                  <a:schemeClr val="tx1"/>
                </a:solidFill>
              </a:rPr>
              <a:t>array of </a:t>
            </a:r>
            <a:r>
              <a:rPr lang="en-SG" dirty="0" err="1">
                <a:latin typeface="Calibri" pitchFamily="34" charset="0"/>
                <a:cs typeface="Calibri" pitchFamily="34" charset="0"/>
              </a:rPr>
              <a:t>point_t</a:t>
            </a:r>
            <a:r>
              <a:rPr lang="en-SG" dirty="0" smtClean="0">
                <a:solidFill>
                  <a:schemeClr val="tx1"/>
                </a:solidFill>
              </a:rPr>
              <a:t> structure.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26</a:t>
            </a:fld>
            <a:endParaRPr lang="en-US" sz="1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25847" y="4501362"/>
            <a:ext cx="1733047" cy="1649176"/>
            <a:chOff x="1925847" y="4479846"/>
            <a:chExt cx="1733047" cy="1649176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072079" y="4783228"/>
              <a:ext cx="586815" cy="333375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3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079682" y="4479846"/>
              <a:ext cx="2744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x</a:t>
              </a:r>
              <a:endParaRPr lang="en-SG" sz="1400" b="1" dirty="0"/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203892" y="4479846"/>
              <a:ext cx="2744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/>
                <a:t>y</a:t>
              </a:r>
              <a:endParaRPr lang="en-SG" sz="1400" b="1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072079" y="5116603"/>
              <a:ext cx="586815" cy="333375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4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072078" y="5446335"/>
              <a:ext cx="586815" cy="333375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4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22" name="TextBox 34"/>
            <p:cNvSpPr txBox="1">
              <a:spLocks noChangeArrowheads="1"/>
            </p:cNvSpPr>
            <p:nvPr/>
          </p:nvSpPr>
          <p:spPr bwMode="auto">
            <a:xfrm>
              <a:off x="2109555" y="5790468"/>
              <a:ext cx="2407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:</a:t>
              </a:r>
              <a:endParaRPr lang="en-SG" sz="1600" b="1" dirty="0">
                <a:latin typeface="Calibri" pitchFamily="34" charset="0"/>
              </a:endParaRPr>
            </a:p>
          </p:txBody>
        </p:sp>
        <p:sp>
          <p:nvSpPr>
            <p:cNvPr id="23" name="TextBox 39"/>
            <p:cNvSpPr txBox="1">
              <a:spLocks noChangeArrowheads="1"/>
            </p:cNvSpPr>
            <p:nvPr/>
          </p:nvSpPr>
          <p:spPr bwMode="auto">
            <a:xfrm>
              <a:off x="3245100" y="5782092"/>
              <a:ext cx="2407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:</a:t>
              </a:r>
              <a:endParaRPr lang="en-SG" sz="1400" b="1" dirty="0">
                <a:latin typeface="Calibri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925848" y="4783228"/>
              <a:ext cx="586815" cy="333375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5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925848" y="5116603"/>
              <a:ext cx="586815" cy="333375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2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1925847" y="5446335"/>
              <a:ext cx="586815" cy="333375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11</a:t>
              </a:r>
              <a:endParaRPr lang="en-SG" sz="16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233636" y="4380220"/>
            <a:ext cx="1501296" cy="2233948"/>
            <a:chOff x="5233636" y="4423252"/>
            <a:chExt cx="1501296" cy="2233948"/>
          </a:xfrm>
        </p:grpSpPr>
        <p:sp>
          <p:nvSpPr>
            <p:cNvPr id="25" name="TextBox 34"/>
            <p:cNvSpPr txBox="1">
              <a:spLocks noChangeArrowheads="1"/>
            </p:cNvSpPr>
            <p:nvPr/>
          </p:nvSpPr>
          <p:spPr bwMode="auto">
            <a:xfrm>
              <a:off x="5404291" y="6318646"/>
              <a:ext cx="10291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:</a:t>
              </a:r>
              <a:endParaRPr lang="en-SG" sz="1600" b="1" dirty="0"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5233636" y="4423252"/>
              <a:ext cx="10999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point</a:t>
              </a:r>
              <a:endParaRPr lang="en-SG" sz="1400" b="1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5278455" y="4731029"/>
              <a:ext cx="1454690" cy="518448"/>
              <a:chOff x="5278455" y="4774061"/>
              <a:chExt cx="1454690" cy="518448"/>
            </a:xfrm>
          </p:grpSpPr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5278455" y="4774061"/>
                <a:ext cx="1454690" cy="518448"/>
              </a:xfrm>
              <a:prstGeom prst="rect">
                <a:avLst/>
              </a:prstGeom>
              <a:noFill/>
              <a:ln w="19050" cap="sq" cmpd="tri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Rectangle 44"/>
              <p:cNvSpPr/>
              <p:nvPr/>
            </p:nvSpPr>
            <p:spPr bwMode="auto">
              <a:xfrm>
                <a:off x="5986864" y="4866597"/>
                <a:ext cx="586815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3</a:t>
                </a:r>
                <a:endParaRPr lang="en-SG" sz="16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5408902" y="4865102"/>
                <a:ext cx="586815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5</a:t>
                </a:r>
                <a:endParaRPr lang="en-SG" sz="1600" dirty="0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278236" y="5249477"/>
              <a:ext cx="1456477" cy="518448"/>
              <a:chOff x="5278236" y="5292509"/>
              <a:chExt cx="1456477" cy="518448"/>
            </a:xfrm>
          </p:grpSpPr>
          <p:sp>
            <p:nvSpPr>
              <p:cNvPr id="50" name="Rectangle 44"/>
              <p:cNvSpPr>
                <a:spLocks noChangeArrowheads="1"/>
              </p:cNvSpPr>
              <p:nvPr/>
            </p:nvSpPr>
            <p:spPr bwMode="auto">
              <a:xfrm>
                <a:off x="5278236" y="5292509"/>
                <a:ext cx="1456477" cy="518448"/>
              </a:xfrm>
              <a:prstGeom prst="rect">
                <a:avLst/>
              </a:prstGeom>
              <a:noFill/>
              <a:ln w="19050" cap="sq" cmpd="tri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5986865" y="5383549"/>
                <a:ext cx="586815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4</a:t>
                </a:r>
                <a:endParaRPr lang="en-SG" sz="16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5410470" y="5383550"/>
                <a:ext cx="586815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2</a:t>
                </a:r>
                <a:endParaRPr lang="en-SG" sz="1600" dirty="0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78455" y="5766283"/>
              <a:ext cx="1456477" cy="518448"/>
              <a:chOff x="5278455" y="5820073"/>
              <a:chExt cx="1456477" cy="518448"/>
            </a:xfrm>
          </p:grpSpPr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5278455" y="5820073"/>
                <a:ext cx="1456477" cy="518448"/>
              </a:xfrm>
              <a:prstGeom prst="rect">
                <a:avLst/>
              </a:prstGeom>
              <a:noFill/>
              <a:ln w="19050" cap="sq" cmpd="tri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5997177" y="5911113"/>
                <a:ext cx="586815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4</a:t>
                </a:r>
                <a:endParaRPr lang="en-SG" sz="16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5410689" y="5911114"/>
                <a:ext cx="586815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sz="1600" dirty="0" smtClean="0">
                    <a:latin typeface="Arial" charset="0"/>
                    <a:cs typeface="Arial" charset="0"/>
                  </a:rPr>
                  <a:t>11</a:t>
                </a:r>
                <a:endParaRPr lang="en-SG" sz="1600" dirty="0"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240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Demo #6: An Array of Points </a:t>
            </a:r>
            <a:r>
              <a:rPr lang="en-GB" dirty="0" smtClean="0">
                <a:cs typeface="Arial" pitchFamily="34" charset="0"/>
              </a:rPr>
              <a:t>(2/4)</a:t>
            </a:r>
            <a:endParaRPr lang="en-SG" dirty="0"/>
          </a:p>
        </p:txBody>
      </p:sp>
      <p:sp>
        <p:nvSpPr>
          <p:cNvPr id="2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27</a:t>
            </a:fld>
            <a:endParaRPr lang="en-US" sz="1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9701" y="1147497"/>
            <a:ext cx="8468084" cy="5632311"/>
            <a:chOff x="555282" y="1136739"/>
            <a:chExt cx="7827252" cy="5632311"/>
          </a:xfrm>
        </p:grpSpPr>
        <p:sp>
          <p:nvSpPr>
            <p:cNvPr id="13" name="TextBox 12"/>
            <p:cNvSpPr txBox="1"/>
            <p:nvPr/>
          </p:nvSpPr>
          <p:spPr bwMode="auto">
            <a:xfrm>
              <a:off x="555282" y="1136739"/>
              <a:ext cx="7820603" cy="5632311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preprocessor directives omitted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for brevity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endPara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 x, y; </a:t>
              </a:r>
              <a:r>
                <a:rPr lang="en-SG" b="1" dirty="0">
                  <a:solidFill>
                    <a:srgbClr val="800000"/>
                  </a:solidFill>
                  <a:latin typeface="Courier New" pitchFamily="49" charset="0"/>
                </a:rPr>
                <a:t>// x- and y-coordinates of a point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SG" b="1" dirty="0" err="1">
                  <a:solidFill>
                    <a:srgbClr val="CC6600"/>
                  </a:solidFill>
                  <a:latin typeface="Courier New" pitchFamily="49" charset="0"/>
                </a:rPr>
                <a:t>point_t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sortPoints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n-SG" b="1" dirty="0" err="1" smtClean="0">
                  <a:solidFill>
                    <a:srgbClr val="CC6600"/>
                  </a:solidFill>
                  <a:latin typeface="Courier New" pitchFamily="49" charset="0"/>
                </a:rPr>
                <a:t>point_t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SG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other function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prototypes omitted for brevity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{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b="1" dirty="0" err="1">
                  <a:solidFill>
                    <a:srgbClr val="CC6600"/>
                  </a:solidFill>
                  <a:latin typeface="Courier New" pitchFamily="49" charset="0"/>
                </a:rPr>
                <a:t>point_t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point[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];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num_points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b="1" dirty="0">
                  <a:solidFill>
                    <a:srgbClr val="800000"/>
                  </a:solidFill>
                  <a:latin typeface="Courier New" pitchFamily="49" charset="0"/>
                </a:rPr>
                <a:t>// actual number of points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scanPoints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point, &amp;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num_points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sortPoints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point,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num_points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b="1" dirty="0" err="1" smtClean="0">
                  <a:latin typeface="Courier New" pitchFamily="49" charset="0"/>
                  <a:cs typeface="Courier New" pitchFamily="49" charset="0"/>
                </a:rPr>
                <a:t>printPoints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(point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num_points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); </a:t>
              </a:r>
              <a:r>
                <a:rPr lang="en-SG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in order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96882" y="1140102"/>
              <a:ext cx="1185652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Week12_Points.c</a:t>
              </a:r>
              <a:endParaRPr lang="en-SG" sz="1100" dirty="0"/>
            </a:p>
          </p:txBody>
        </p:sp>
      </p:grpSp>
      <p:sp>
        <p:nvSpPr>
          <p:cNvPr id="9" name="Line Callout 2 (Border and Accent Bar) 8"/>
          <p:cNvSpPr/>
          <p:nvPr/>
        </p:nvSpPr>
        <p:spPr bwMode="auto">
          <a:xfrm>
            <a:off x="4867992" y="3694275"/>
            <a:ext cx="1881118" cy="646331"/>
          </a:xfrm>
          <a:prstGeom prst="accentBorderCallout2">
            <a:avLst>
              <a:gd name="adj1" fmla="val 48578"/>
              <a:gd name="adj2" fmla="val -4509"/>
              <a:gd name="adj3" fmla="val 50536"/>
              <a:gd name="adj4" fmla="val -21931"/>
              <a:gd name="adj5" fmla="val 84569"/>
              <a:gd name="adj6" fmla="val -7896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an array of</a:t>
            </a:r>
          </a:p>
          <a:p>
            <a:pPr>
              <a:defRPr/>
            </a:pPr>
            <a:r>
              <a:rPr lang="en-US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point_t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variables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Callout 2 (Border and Accent Bar) 9"/>
          <p:cNvSpPr/>
          <p:nvPr/>
        </p:nvSpPr>
        <p:spPr bwMode="auto">
          <a:xfrm>
            <a:off x="4456431" y="6060783"/>
            <a:ext cx="2292679" cy="369332"/>
          </a:xfrm>
          <a:prstGeom prst="accentBorderCallout2">
            <a:avLst>
              <a:gd name="adj1" fmla="val 63558"/>
              <a:gd name="adj2" fmla="val -5252"/>
              <a:gd name="adj3" fmla="val 65516"/>
              <a:gd name="adj4" fmla="val -46677"/>
              <a:gd name="adj5" fmla="val -53730"/>
              <a:gd name="adj6" fmla="val -7111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pass an array of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points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06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Demo #6: An Array of Points </a:t>
            </a:r>
            <a:r>
              <a:rPr lang="en-GB" dirty="0" smtClean="0">
                <a:cs typeface="Arial" pitchFamily="34" charset="0"/>
              </a:rPr>
              <a:t>(3/4)</a:t>
            </a:r>
            <a:endParaRPr lang="en-SG" dirty="0"/>
          </a:p>
        </p:txBody>
      </p:sp>
      <p:sp>
        <p:nvSpPr>
          <p:cNvPr id="2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28</a:t>
            </a:fld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279701" y="1362657"/>
            <a:ext cx="8460889" cy="5355312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solidFill>
                  <a:srgbClr val="800000"/>
                </a:solidFill>
                <a:latin typeface="Courier New" pitchFamily="49" charset="0"/>
              </a:rPr>
              <a:t>// sort the points in ascending order of x-coordinates and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solidFill>
                  <a:srgbClr val="800000"/>
                </a:solidFill>
                <a:latin typeface="Courier New" pitchFamily="49" charset="0"/>
              </a:rPr>
              <a:t>// then y-coordinates, using Selection Sort.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sortPoints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solidFill>
                  <a:srgbClr val="CC6600"/>
                </a:solidFill>
                <a:latin typeface="Courier New" pitchFamily="49" charset="0"/>
              </a:rPr>
              <a:t>point_t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point[], 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size)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start_index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 err="1">
                <a:solidFill>
                  <a:srgbClr val="CC6600"/>
                </a:solidFill>
                <a:latin typeface="Courier New" pitchFamily="49" charset="0"/>
              </a:rPr>
              <a:t>point_t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start_index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start_index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&lt;size-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start_index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start_index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smtClean="0">
                <a:latin typeface="Courier New" pitchFamily="49" charset="0"/>
                <a:cs typeface="Courier New" pitchFamily="49" charset="0"/>
              </a:rPr>
              <a:t>=start_index+1;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lessThan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(point,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)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SG" b="1" dirty="0">
                <a:solidFill>
                  <a:srgbClr val="800000"/>
                </a:solidFill>
                <a:latin typeface="Courier New" pitchFamily="49" charset="0"/>
              </a:rPr>
              <a:t>// swap </a:t>
            </a:r>
            <a:r>
              <a:rPr lang="en-SG" b="1" dirty="0" smtClean="0">
                <a:solidFill>
                  <a:srgbClr val="800000"/>
                </a:solidFill>
                <a:latin typeface="Courier New" pitchFamily="49" charset="0"/>
              </a:rPr>
              <a:t>point[</a:t>
            </a:r>
            <a:r>
              <a:rPr lang="en-SG" b="1" dirty="0" err="1" smtClean="0">
                <a:solidFill>
                  <a:srgbClr val="800000"/>
                </a:solidFill>
                <a:latin typeface="Courier New" pitchFamily="49" charset="0"/>
              </a:rPr>
              <a:t>start_index</a:t>
            </a:r>
            <a:r>
              <a:rPr lang="en-SG" b="1" dirty="0" smtClean="0">
                <a:solidFill>
                  <a:srgbClr val="800000"/>
                </a:solidFill>
                <a:latin typeface="Courier New" pitchFamily="49" charset="0"/>
              </a:rPr>
              <a:t>] with point[</a:t>
            </a:r>
            <a:r>
              <a:rPr lang="en-SG" b="1" dirty="0" err="1" smtClean="0">
                <a:solidFill>
                  <a:srgbClr val="800000"/>
                </a:solidFill>
                <a:latin typeface="Courier New" pitchFamily="49" charset="0"/>
              </a:rPr>
              <a:t>min_index</a:t>
            </a:r>
            <a:r>
              <a:rPr lang="en-SG" b="1" dirty="0" smtClean="0">
                <a:solidFill>
                  <a:srgbClr val="800000"/>
                </a:solidFill>
                <a:latin typeface="Courier New" pitchFamily="49" charset="0"/>
              </a:rPr>
              <a:t>]</a:t>
            </a:r>
            <a:endParaRPr lang="en-SG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    temp = point[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start_index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    point[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start_index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] = point[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    point[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min_index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Line Callout 2 (Border and Accent Bar) 9"/>
          <p:cNvSpPr/>
          <p:nvPr/>
        </p:nvSpPr>
        <p:spPr bwMode="auto">
          <a:xfrm>
            <a:off x="6463736" y="4538035"/>
            <a:ext cx="2062231" cy="369332"/>
          </a:xfrm>
          <a:prstGeom prst="accentBorderCallout2">
            <a:avLst>
              <a:gd name="adj1" fmla="val 63558"/>
              <a:gd name="adj2" fmla="val -5252"/>
              <a:gd name="adj3" fmla="val 62604"/>
              <a:gd name="adj4" fmla="val -45840"/>
              <a:gd name="adj5" fmla="val -18777"/>
              <a:gd name="adj6" fmla="val -87953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compare two points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13212" y="4165003"/>
            <a:ext cx="4067288" cy="274320"/>
          </a:xfrm>
          <a:prstGeom prst="rect">
            <a:avLst/>
          </a:prstGeom>
          <a:solidFill>
            <a:srgbClr val="6600FF">
              <a:alpha val="12549"/>
            </a:srgbClr>
          </a:solidFill>
          <a:ln w="12700" cap="sq" cmpd="sng" algn="ctr">
            <a:solidFill>
              <a:srgbClr val="66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Demo #6: An Array of Points </a:t>
            </a:r>
            <a:r>
              <a:rPr lang="en-GB" dirty="0" smtClean="0">
                <a:cs typeface="Arial" pitchFamily="34" charset="0"/>
              </a:rPr>
              <a:t>(4/4)</a:t>
            </a:r>
            <a:endParaRPr lang="en-SG" dirty="0"/>
          </a:p>
        </p:txBody>
      </p:sp>
      <p:sp>
        <p:nvSpPr>
          <p:cNvPr id="2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5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29</a:t>
            </a:fld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279701" y="1362657"/>
            <a:ext cx="8460889" cy="397031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1074738" algn="l"/>
                <a:tab pos="1611313" algn="l"/>
                <a:tab pos="2149475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solidFill>
                  <a:srgbClr val="800000"/>
                </a:solidFill>
                <a:latin typeface="Courier New" pitchFamily="49" charset="0"/>
              </a:rPr>
              <a:t>// returns 1 if point[p] is "less than" point[q]; 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solidFill>
                  <a:srgbClr val="800000"/>
                </a:solidFill>
                <a:latin typeface="Courier New" pitchFamily="49" charset="0"/>
              </a:rPr>
              <a:t>// otherwise returns 0.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solidFill>
                  <a:srgbClr val="800000"/>
                </a:solidFill>
                <a:latin typeface="Courier New" pitchFamily="49" charset="0"/>
              </a:rPr>
              <a:t>// point[p] is "less than" point[q] if the former has a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solidFill>
                  <a:srgbClr val="800000"/>
                </a:solidFill>
                <a:latin typeface="Courier New" pitchFamily="49" charset="0"/>
              </a:rPr>
              <a:t>// smaller x-coordinate, or if their x-coordinates are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solidFill>
                  <a:srgbClr val="800000"/>
                </a:solidFill>
                <a:latin typeface="Courier New" pitchFamily="49" charset="0"/>
              </a:rPr>
              <a:t>// the same, but the former has a smaller y-coordinate.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</a:rPr>
              <a:t>lessThan</a:t>
            </a:r>
            <a:r>
              <a:rPr lang="en-SG" b="1" dirty="0">
                <a:latin typeface="Courier New" pitchFamily="49" charset="0"/>
              </a:rPr>
              <a:t>(</a:t>
            </a:r>
            <a:r>
              <a:rPr lang="en-SG" b="1" dirty="0" err="1">
                <a:solidFill>
                  <a:srgbClr val="CC6600"/>
                </a:solidFill>
                <a:latin typeface="Courier New" pitchFamily="49" charset="0"/>
              </a:rPr>
              <a:t>point_t</a:t>
            </a:r>
            <a:r>
              <a:rPr lang="en-SG" b="1" dirty="0">
                <a:latin typeface="Courier New" pitchFamily="49" charset="0"/>
              </a:rPr>
              <a:t> point[], 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</a:rPr>
              <a:t> p, 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</a:rPr>
              <a:t> q)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 smtClean="0">
                <a:latin typeface="Courier New" pitchFamily="49" charset="0"/>
              </a:rPr>
              <a:t>( point[p</a:t>
            </a:r>
            <a:r>
              <a:rPr lang="en-SG" b="1" dirty="0">
                <a:latin typeface="Courier New" pitchFamily="49" charset="0"/>
              </a:rPr>
              <a:t>].x &lt; point[q].x ||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</a:rPr>
              <a:t>       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</a:rPr>
              <a:t>(point[p].x==point[q].x &amp;&amp; point[p].y&lt;point[q].y) </a:t>
            </a:r>
            <a:r>
              <a:rPr lang="en-SG" b="1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endParaRPr lang="en-SG" b="1" dirty="0">
              <a:latin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</a:rPr>
              <a:t>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</a:rPr>
              <a:t>    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>
                <a:latin typeface="Courier New" pitchFamily="49" charset="0"/>
              </a:rPr>
              <a:t>;</a:t>
            </a: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</a:rPr>
              <a:t>}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07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Motivation</a:t>
            </a:r>
            <a:r>
              <a:rPr lang="en-GB" dirty="0">
                <a:cs typeface="Arial" pitchFamily="34" charset="0"/>
              </a:rPr>
              <a:t>: </a:t>
            </a:r>
            <a:r>
              <a:rPr lang="en-GB" dirty="0" smtClean="0">
                <a:cs typeface="Arial" pitchFamily="34" charset="0"/>
              </a:rPr>
              <a:t>Organizing </a:t>
            </a:r>
            <a:r>
              <a:rPr lang="en-GB" dirty="0">
                <a:cs typeface="Arial" pitchFamily="34" charset="0"/>
              </a:rPr>
              <a:t>Data </a:t>
            </a:r>
            <a:r>
              <a:rPr lang="en-GB" dirty="0" smtClean="0">
                <a:cs typeface="Arial" pitchFamily="34" charset="0"/>
              </a:rPr>
              <a:t>(1/2)</a:t>
            </a:r>
            <a:endParaRPr lang="en-SG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57200" y="1371600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SG" dirty="0" smtClean="0">
                <a:solidFill>
                  <a:schemeClr val="tx1"/>
                </a:solidFill>
              </a:rPr>
              <a:t>In </a:t>
            </a:r>
            <a:r>
              <a:rPr lang="en-SG" dirty="0">
                <a:solidFill>
                  <a:schemeClr val="tx1"/>
                </a:solidFill>
              </a:rPr>
              <a:t>many cases, </a:t>
            </a:r>
            <a:r>
              <a:rPr lang="en-SG" dirty="0" smtClean="0">
                <a:solidFill>
                  <a:schemeClr val="tx1"/>
                </a:solidFill>
              </a:rPr>
              <a:t>data we want to store and manipulate is too complex to be represented by a primitive data type.</a:t>
            </a:r>
            <a:endParaRPr lang="en-SG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Example: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3</a:t>
            </a:fld>
            <a:endParaRPr lang="en-US" sz="1000" dirty="0"/>
          </a:p>
        </p:txBody>
      </p: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1528276" y="3402457"/>
            <a:ext cx="6055212" cy="1454896"/>
            <a:chOff x="2048657" y="4513911"/>
            <a:chExt cx="6055212" cy="1454400"/>
          </a:xfrm>
        </p:grpSpPr>
        <p:sp>
          <p:nvSpPr>
            <p:cNvPr id="22" name="TextBox 79"/>
            <p:cNvSpPr txBox="1">
              <a:spLocks noChangeArrowheads="1"/>
            </p:cNvSpPr>
            <p:nvPr/>
          </p:nvSpPr>
          <p:spPr bwMode="auto">
            <a:xfrm>
              <a:off x="5154479" y="5660639"/>
              <a:ext cx="979755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rgbClr val="800000"/>
                  </a:solidFill>
                </a:rPr>
                <a:t>an </a:t>
              </a:r>
              <a:r>
                <a:rPr lang="en-US" sz="1400" i="1" dirty="0">
                  <a:solidFill>
                    <a:srgbClr val="800000"/>
                  </a:solidFill>
                </a:rPr>
                <a:t>integer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solidFill>
              <a:schemeClr val="accent3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6" name="TextBox 62"/>
            <p:cNvSpPr txBox="1">
              <a:spLocks noChangeArrowheads="1"/>
            </p:cNvSpPr>
            <p:nvPr/>
          </p:nvSpPr>
          <p:spPr bwMode="auto">
            <a:xfrm>
              <a:off x="3570932" y="4861399"/>
              <a:ext cx="631904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name</a:t>
              </a:r>
              <a:endParaRPr lang="en-SG" sz="1400" dirty="0"/>
            </a:p>
          </p:txBody>
        </p:sp>
        <p:sp>
          <p:nvSpPr>
            <p:cNvPr id="27" name="TextBox 63"/>
            <p:cNvSpPr txBox="1">
              <a:spLocks noChangeArrowheads="1"/>
            </p:cNvSpPr>
            <p:nvPr/>
          </p:nvSpPr>
          <p:spPr bwMode="auto">
            <a:xfrm>
              <a:off x="5246471" y="4861399"/>
              <a:ext cx="482824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age</a:t>
              </a:r>
              <a:endParaRPr lang="en-SG" sz="1400" dirty="0"/>
            </a:p>
          </p:txBody>
        </p:sp>
        <p:sp>
          <p:nvSpPr>
            <p:cNvPr id="28" name="TextBox 64"/>
            <p:cNvSpPr txBox="1">
              <a:spLocks noChangeArrowheads="1"/>
            </p:cNvSpPr>
            <p:nvPr/>
          </p:nvSpPr>
          <p:spPr bwMode="auto">
            <a:xfrm>
              <a:off x="5986092" y="4861399"/>
              <a:ext cx="740908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gender</a:t>
              </a:r>
              <a:endParaRPr lang="en-SG" sz="1400" dirty="0"/>
            </a:p>
          </p:txBody>
        </p:sp>
        <p:sp>
          <p:nvSpPr>
            <p:cNvPr id="29" name="TextBox 65"/>
            <p:cNvSpPr txBox="1">
              <a:spLocks noChangeArrowheads="1"/>
            </p:cNvSpPr>
            <p:nvPr/>
          </p:nvSpPr>
          <p:spPr bwMode="auto">
            <a:xfrm>
              <a:off x="2610643" y="4513911"/>
              <a:ext cx="803882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player</a:t>
              </a:r>
              <a:endParaRPr lang="en-SG" sz="1400" b="1" dirty="0"/>
            </a:p>
          </p:txBody>
        </p:sp>
        <p:sp>
          <p:nvSpPr>
            <p:cNvPr id="30" name="Rectangle 66"/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38100" cap="sq" cmpd="tri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31" name="Straight Arrow Connector 76"/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32" name="TextBox 77"/>
            <p:cNvSpPr txBox="1">
              <a:spLocks noChangeArrowheads="1"/>
            </p:cNvSpPr>
            <p:nvPr/>
          </p:nvSpPr>
          <p:spPr bwMode="auto">
            <a:xfrm>
              <a:off x="2048657" y="5645763"/>
              <a:ext cx="771365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rgbClr val="800000"/>
                  </a:solidFill>
                </a:rPr>
                <a:t>a </a:t>
              </a:r>
              <a:r>
                <a:rPr lang="en-US" sz="1400" i="1" dirty="0">
                  <a:solidFill>
                    <a:srgbClr val="800000"/>
                  </a:solidFill>
                </a:rPr>
                <a:t>string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33" name="Straight Arrow Connector 78"/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34" name="TextBox 84"/>
            <p:cNvSpPr txBox="1">
              <a:spLocks noChangeArrowheads="1"/>
            </p:cNvSpPr>
            <p:nvPr/>
          </p:nvSpPr>
          <p:spPr bwMode="auto">
            <a:xfrm>
              <a:off x="7024727" y="5617324"/>
              <a:ext cx="1079142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rgbClr val="800000"/>
                  </a:solidFill>
                </a:rPr>
                <a:t>a </a:t>
              </a:r>
              <a:r>
                <a:rPr lang="en-US" sz="1400" i="1" dirty="0">
                  <a:solidFill>
                    <a:srgbClr val="800000"/>
                  </a:solidFill>
                </a:rPr>
                <a:t>character</a:t>
              </a:r>
              <a:endParaRPr lang="en-SG" sz="1400" i="1" dirty="0">
                <a:solidFill>
                  <a:srgbClr val="800000"/>
                </a:solidFill>
              </a:endParaRPr>
            </a:p>
          </p:txBody>
        </p:sp>
        <p:cxnSp>
          <p:nvCxnSpPr>
            <p:cNvPr id="35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#</a:t>
            </a:r>
            <a:r>
              <a:rPr lang="en-GB" dirty="0" smtClean="0"/>
              <a:t>3: </a:t>
            </a:r>
            <a:r>
              <a:rPr lang="en-GB" dirty="0"/>
              <a:t>Health Screen (1/2)</a:t>
            </a:r>
            <a:endParaRPr lang="en-SG" dirty="0"/>
          </a:p>
        </p:txBody>
      </p:sp>
      <p:sp>
        <p:nvSpPr>
          <p:cNvPr id="91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98613"/>
          </a:xfr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Write a program </a:t>
            </a:r>
            <a:r>
              <a:rPr lang="en-US" dirty="0" smtClean="0"/>
              <a:t>Week12_HealthScreen.c </a:t>
            </a:r>
            <a:r>
              <a:rPr lang="en-US" dirty="0">
                <a:solidFill>
                  <a:schemeClr val="tx1"/>
                </a:solidFill>
              </a:rPr>
              <a:t>to read in a list of health screen </a:t>
            </a:r>
            <a:r>
              <a:rPr lang="en-US" dirty="0" smtClean="0">
                <a:solidFill>
                  <a:schemeClr val="tx1"/>
                </a:solidFill>
              </a:rPr>
              <a:t>readings.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Each input line represents a reading consisting of 2 numbers: a 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float</a:t>
            </a:r>
            <a:r>
              <a:rPr lang="en-US" dirty="0"/>
              <a:t> value indicating the health score, and an </a:t>
            </a:r>
            <a:r>
              <a:rPr lang="en-US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value indicating the number of people with that score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You may assume that there are at most </a:t>
            </a:r>
            <a:r>
              <a:rPr lang="en-US" dirty="0" smtClean="0"/>
              <a:t>50 readings</a:t>
            </a:r>
            <a:endParaRPr lang="en-US" dirty="0"/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/>
              <a:t>The input should end with the reading 0 0, or </a:t>
            </a:r>
            <a:r>
              <a:rPr lang="en-US"/>
              <a:t>when </a:t>
            </a:r>
            <a:r>
              <a:rPr lang="en-US" smtClean="0"/>
              <a:t>50 readings </a:t>
            </a:r>
            <a:r>
              <a:rPr lang="en-US" dirty="0"/>
              <a:t>have been read</a:t>
            </a:r>
            <a:r>
              <a:rPr lang="en-US" dirty="0" smtClean="0"/>
              <a:t>.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9933FF"/>
                </a:solidFill>
              </a:rPr>
              <a:t>As the readings are gathered from various clinics, there might be duplicate scores in the input. You are to determine how many unique scores there </a:t>
            </a:r>
            <a:r>
              <a:rPr lang="en-US" dirty="0" smtClean="0">
                <a:solidFill>
                  <a:srgbClr val="9933FF"/>
                </a:solidFill>
              </a:rPr>
              <a:t>are.</a:t>
            </a:r>
          </a:p>
        </p:txBody>
      </p:sp>
      <p:sp>
        <p:nvSpPr>
          <p:cNvPr id="15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6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30</a:t>
            </a:fld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#</a:t>
            </a:r>
            <a:r>
              <a:rPr lang="en-GB" dirty="0" smtClean="0"/>
              <a:t>3: </a:t>
            </a:r>
            <a:r>
              <a:rPr lang="en-GB" dirty="0"/>
              <a:t>Health Screen </a:t>
            </a:r>
            <a:r>
              <a:rPr lang="en-GB" dirty="0" smtClean="0"/>
              <a:t>(2/2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91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59237"/>
          </a:xfr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Skeleton:</a:t>
            </a:r>
          </a:p>
          <a:p>
            <a:pPr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Sample run:</a:t>
            </a:r>
          </a:p>
        </p:txBody>
      </p:sp>
      <p:sp>
        <p:nvSpPr>
          <p:cNvPr id="15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06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31</a:t>
            </a:fld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226372" y="2413113"/>
            <a:ext cx="6623339" cy="353943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Enter score and frequency (end with 0 0):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5.2135	3</a:t>
            </a: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3.123	4</a:t>
            </a: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2.9	3</a:t>
            </a: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0.87	2</a:t>
            </a: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2.9	2</a:t>
            </a: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8.123	6</a:t>
            </a: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3.123	2</a:t>
            </a: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7.6	3</a:t>
            </a: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2.9	4</a:t>
            </a: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0.111	5</a:t>
            </a: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0 </a:t>
            </a:r>
            <a:r>
              <a:rPr lang="en-US" dirty="0" smtClean="0">
                <a:solidFill>
                  <a:srgbClr val="0000FF"/>
                </a:solidFill>
              </a:rPr>
              <a:t>	0</a:t>
            </a: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/>
              <a:t>Number of unique readings = </a:t>
            </a:r>
            <a:r>
              <a:rPr lang="en-US" dirty="0" smtClean="0"/>
              <a:t>7</a:t>
            </a:r>
          </a:p>
          <a:p>
            <a:pPr>
              <a:defRPr/>
            </a:pPr>
            <a:r>
              <a:rPr lang="en-SG" dirty="0" smtClean="0"/>
              <a:t>Score 2.900000 </a:t>
            </a:r>
            <a:r>
              <a:rPr lang="en-SG" dirty="0"/>
              <a:t>has the highest combined frequency 9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2486855" y="1408457"/>
            <a:ext cx="5947140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cp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~cs1010/lecture/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Week12_HealthScreen.c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602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for </a:t>
            </a:r>
            <a:r>
              <a:rPr lang="en-GB" dirty="0" smtClean="0"/>
              <a:t>Today</a:t>
            </a:r>
            <a:endParaRPr lang="en-S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7481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rgbClr val="0000FF"/>
                </a:solidFill>
              </a:rPr>
              <a:t>Structure 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 smtClean="0">
                <a:solidFill>
                  <a:srgbClr val="0000FF"/>
                </a:solidFill>
                <a:cs typeface="Arial" charset="0"/>
              </a:rPr>
              <a:t>Define </a:t>
            </a:r>
            <a:r>
              <a:rPr lang="en-SG" sz="2200" dirty="0">
                <a:solidFill>
                  <a:srgbClr val="0000FF"/>
                </a:solidFill>
                <a:cs typeface="Arial" charset="0"/>
              </a:rPr>
              <a:t>your own structure data type.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>
                <a:solidFill>
                  <a:srgbClr val="0000FF"/>
                </a:solidFill>
                <a:cs typeface="Arial" charset="0"/>
              </a:rPr>
              <a:t>Read and store data into structure members.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>
                <a:solidFill>
                  <a:srgbClr val="0000FF"/>
                </a:solidFill>
                <a:cs typeface="Arial" charset="0"/>
              </a:rPr>
              <a:t>Print structure members.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 smtClean="0">
                <a:solidFill>
                  <a:srgbClr val="0000FF"/>
                </a:solidFill>
                <a:cs typeface="Arial" charset="0"/>
              </a:rPr>
              <a:t>Assign structure.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>
                <a:solidFill>
                  <a:srgbClr val="0000FF"/>
                </a:solidFill>
                <a:cs typeface="Arial" charset="0"/>
              </a:rPr>
              <a:t>Create </a:t>
            </a:r>
            <a:r>
              <a:rPr lang="en-SG" sz="2200" dirty="0" smtClean="0">
                <a:solidFill>
                  <a:srgbClr val="0000FF"/>
                </a:solidFill>
                <a:cs typeface="Arial" charset="0"/>
              </a:rPr>
              <a:t>nested </a:t>
            </a:r>
            <a:r>
              <a:rPr lang="en-SG" sz="2200" dirty="0">
                <a:solidFill>
                  <a:srgbClr val="0000FF"/>
                </a:solidFill>
                <a:cs typeface="Arial" charset="0"/>
              </a:rPr>
              <a:t>structure.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>
                <a:solidFill>
                  <a:srgbClr val="0000FF"/>
                </a:solidFill>
                <a:cs typeface="Arial" charset="0"/>
              </a:rPr>
              <a:t>Pass structures to functions.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smtClean="0">
                <a:solidFill>
                  <a:srgbClr val="0000FF"/>
                </a:solidFill>
                <a:cs typeface="Arial" charset="0"/>
              </a:rPr>
              <a:t>Use pointer </a:t>
            </a:r>
            <a:r>
              <a:rPr lang="en-SG" sz="2200" dirty="0">
                <a:solidFill>
                  <a:srgbClr val="0000FF"/>
                </a:solidFill>
                <a:cs typeface="Arial" charset="0"/>
              </a:rPr>
              <a:t>to structure variable.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>
                <a:solidFill>
                  <a:srgbClr val="0000FF"/>
                </a:solidFill>
                <a:cs typeface="Arial" charset="0"/>
              </a:rPr>
              <a:t>Return structures from functions.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200" dirty="0">
                <a:solidFill>
                  <a:srgbClr val="0000FF"/>
                </a:solidFill>
                <a:cs typeface="Arial" charset="0"/>
              </a:rPr>
              <a:t>Declare arrays of structures.</a:t>
            </a:r>
            <a:endParaRPr lang="en-SG" sz="2200" dirty="0" smtClean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000000"/>
                </a:solidFill>
              </a:rPr>
              <a:t>CS1010 Programming Methodology</a:t>
            </a:r>
          </a:p>
        </p:txBody>
      </p:sp>
      <p:pic>
        <p:nvPicPr>
          <p:cNvPr id="8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32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218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z="4000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Motivation: Organizing </a:t>
            </a:r>
            <a:r>
              <a:rPr lang="en-GB" dirty="0">
                <a:cs typeface="Arial" pitchFamily="34" charset="0"/>
              </a:rPr>
              <a:t>Data </a:t>
            </a:r>
            <a:r>
              <a:rPr lang="en-GB" dirty="0" smtClean="0">
                <a:cs typeface="Arial" pitchFamily="34" charset="0"/>
              </a:rPr>
              <a:t>(2/2)</a:t>
            </a:r>
            <a:endParaRPr lang="en-SG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57200" y="1371600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SG" dirty="0" smtClean="0">
                <a:solidFill>
                  <a:schemeClr val="tx1"/>
                </a:solidFill>
              </a:rPr>
              <a:t>In many cases, data we want to store and manipulate is too complex to be represented by a primitive data type.</a:t>
            </a: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More examples: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4</a:t>
            </a:fld>
            <a:endParaRPr lang="en-US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57159" y="2938361"/>
            <a:ext cx="3002179" cy="1047920"/>
            <a:chOff x="2457159" y="2744717"/>
            <a:chExt cx="3002179" cy="1047920"/>
          </a:xfrm>
        </p:grpSpPr>
        <p:grpSp>
          <p:nvGrpSpPr>
            <p:cNvPr id="8" name="Group 7"/>
            <p:cNvGrpSpPr/>
            <p:nvPr/>
          </p:nvGrpSpPr>
          <p:grpSpPr>
            <a:xfrm>
              <a:off x="2915501" y="3082371"/>
              <a:ext cx="2155770" cy="636757"/>
              <a:chOff x="1593858" y="2811648"/>
              <a:chExt cx="2155770" cy="636757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593858" y="3115030"/>
                <a:ext cx="495300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2401896" y="3115030"/>
                <a:ext cx="493712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3254383" y="3115030"/>
                <a:ext cx="493713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4" name="TextBox 13"/>
              <p:cNvSpPr txBox="1">
                <a:spLocks noChangeArrowheads="1"/>
              </p:cNvSpPr>
              <p:nvPr/>
            </p:nvSpPr>
            <p:spPr bwMode="auto">
              <a:xfrm>
                <a:off x="1603143" y="2811648"/>
                <a:ext cx="4732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day</a:t>
                </a:r>
                <a:endParaRPr lang="en-SG" sz="1400" dirty="0"/>
              </a:p>
            </p:txBody>
          </p:sp>
          <p:sp>
            <p:nvSpPr>
              <p:cNvPr id="15" name="TextBox 14"/>
              <p:cNvSpPr txBox="1">
                <a:spLocks noChangeArrowheads="1"/>
              </p:cNvSpPr>
              <p:nvPr/>
            </p:nvSpPr>
            <p:spPr bwMode="auto">
              <a:xfrm>
                <a:off x="2286275" y="2811648"/>
                <a:ext cx="70243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month</a:t>
                </a:r>
                <a:endParaRPr lang="en-SG" sz="1400" dirty="0"/>
              </a:p>
            </p:txBody>
          </p:sp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3217110" y="2811648"/>
                <a:ext cx="53251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year</a:t>
                </a:r>
                <a:endParaRPr lang="en-SG" sz="1400" dirty="0"/>
              </a:p>
            </p:txBody>
          </p:sp>
        </p:grpSp>
        <p:sp>
          <p:nvSpPr>
            <p:cNvPr id="17" name="TextBox 41"/>
            <p:cNvSpPr txBox="1">
              <a:spLocks noChangeArrowheads="1"/>
            </p:cNvSpPr>
            <p:nvPr/>
          </p:nvSpPr>
          <p:spPr bwMode="auto">
            <a:xfrm>
              <a:off x="2457159" y="2744717"/>
              <a:ext cx="687815" cy="307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 smtClean="0"/>
                <a:t>date</a:t>
              </a:r>
              <a:endParaRPr lang="en-SG" sz="1400" b="1" dirty="0"/>
            </a:p>
          </p:txBody>
        </p:sp>
        <p:sp>
          <p:nvSpPr>
            <p:cNvPr id="18" name="Rectangle 44"/>
            <p:cNvSpPr>
              <a:spLocks noChangeArrowheads="1"/>
            </p:cNvSpPr>
            <p:nvPr/>
          </p:nvSpPr>
          <p:spPr bwMode="auto">
            <a:xfrm>
              <a:off x="2555693" y="3051326"/>
              <a:ext cx="2903645" cy="741311"/>
            </a:xfrm>
            <a:prstGeom prst="rect">
              <a:avLst/>
            </a:prstGeom>
            <a:noFill/>
            <a:ln w="38100" cap="sq" cmpd="tri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78860" y="4277033"/>
            <a:ext cx="5759070" cy="1704222"/>
            <a:chOff x="1878860" y="4137179"/>
            <a:chExt cx="5759070" cy="1704222"/>
          </a:xfrm>
        </p:grpSpPr>
        <p:grpSp>
          <p:nvGrpSpPr>
            <p:cNvPr id="19" name="Group 18"/>
            <p:cNvGrpSpPr/>
            <p:nvPr/>
          </p:nvGrpSpPr>
          <p:grpSpPr>
            <a:xfrm>
              <a:off x="4670162" y="4902209"/>
              <a:ext cx="2155770" cy="636757"/>
              <a:chOff x="1593858" y="2811648"/>
              <a:chExt cx="2155770" cy="636757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1593858" y="3115030"/>
                <a:ext cx="495300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401896" y="3115030"/>
                <a:ext cx="493712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3254383" y="3115030"/>
                <a:ext cx="493713" cy="333375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1603143" y="2811648"/>
                <a:ext cx="4732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day</a:t>
                </a:r>
                <a:endParaRPr lang="en-SG" sz="1400" dirty="0"/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2286275" y="2811648"/>
                <a:ext cx="70243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month</a:t>
                </a:r>
                <a:endParaRPr lang="en-SG" sz="1400" dirty="0"/>
              </a:p>
            </p:txBody>
          </p:sp>
          <p:sp>
            <p:nvSpPr>
              <p:cNvPr id="25" name="TextBox 24"/>
              <p:cNvSpPr txBox="1">
                <a:spLocks noChangeArrowheads="1"/>
              </p:cNvSpPr>
              <p:nvPr/>
            </p:nvSpPr>
            <p:spPr bwMode="auto">
              <a:xfrm>
                <a:off x="3217110" y="2811648"/>
                <a:ext cx="53251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year</a:t>
                </a:r>
                <a:endParaRPr lang="en-SG" sz="1400" dirty="0"/>
              </a:p>
            </p:txBody>
          </p:sp>
        </p:grpSp>
        <p:sp>
          <p:nvSpPr>
            <p:cNvPr id="26" name="TextBox 41"/>
            <p:cNvSpPr txBox="1">
              <a:spLocks noChangeArrowheads="1"/>
            </p:cNvSpPr>
            <p:nvPr/>
          </p:nvSpPr>
          <p:spPr bwMode="auto">
            <a:xfrm>
              <a:off x="4211819" y="4564555"/>
              <a:ext cx="11507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birthday</a:t>
              </a:r>
              <a:endParaRPr lang="en-SG" sz="1400" dirty="0"/>
            </a:p>
          </p:txBody>
        </p: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4310354" y="4871164"/>
              <a:ext cx="2903645" cy="741311"/>
            </a:xfrm>
            <a:prstGeom prst="rect">
              <a:avLst/>
            </a:prstGeom>
            <a:noFill/>
            <a:ln w="38100" cap="sq" cmpd="tri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28" name="Group 47"/>
            <p:cNvGrpSpPr>
              <a:grpSpLocks/>
            </p:cNvGrpSpPr>
            <p:nvPr/>
          </p:nvGrpSpPr>
          <p:grpSpPr bwMode="auto">
            <a:xfrm>
              <a:off x="2260588" y="4909502"/>
              <a:ext cx="1689093" cy="635716"/>
              <a:chOff x="1556821" y="4259118"/>
              <a:chExt cx="1688687" cy="635814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1556821" y="4561506"/>
                <a:ext cx="1688687" cy="333426"/>
              </a:xfrm>
              <a:prstGeom prst="rect">
                <a:avLst/>
              </a:prstGeom>
              <a:solidFill>
                <a:schemeClr val="accent3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0" name="TextBox 62"/>
              <p:cNvSpPr txBox="1">
                <a:spLocks noChangeArrowheads="1"/>
              </p:cNvSpPr>
              <p:nvPr/>
            </p:nvSpPr>
            <p:spPr bwMode="auto">
              <a:xfrm>
                <a:off x="2084734" y="4259118"/>
                <a:ext cx="631752" cy="30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name</a:t>
                </a:r>
                <a:endParaRPr lang="en-SG" sz="1400" dirty="0"/>
              </a:p>
            </p:txBody>
          </p:sp>
        </p:grpSp>
        <p:sp>
          <p:nvSpPr>
            <p:cNvPr id="31" name="TextBox 65"/>
            <p:cNvSpPr txBox="1">
              <a:spLocks noChangeArrowheads="1"/>
            </p:cNvSpPr>
            <p:nvPr/>
          </p:nvSpPr>
          <p:spPr bwMode="auto">
            <a:xfrm>
              <a:off x="1878860" y="4137179"/>
              <a:ext cx="1004903" cy="307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person</a:t>
              </a:r>
              <a:endParaRPr lang="en-SG" sz="1400" b="1" dirty="0"/>
            </a:p>
          </p:txBody>
        </p:sp>
        <p:sp>
          <p:nvSpPr>
            <p:cNvPr id="32" name="Rectangle 66"/>
            <p:cNvSpPr>
              <a:spLocks noChangeArrowheads="1"/>
            </p:cNvSpPr>
            <p:nvPr/>
          </p:nvSpPr>
          <p:spPr bwMode="auto">
            <a:xfrm>
              <a:off x="1951736" y="4475863"/>
              <a:ext cx="5686194" cy="1365538"/>
            </a:xfrm>
            <a:prstGeom prst="rect">
              <a:avLst/>
            </a:prstGeom>
            <a:noFill/>
            <a:ln w="76200" cap="sq" cmpd="tri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2888" y="1174750"/>
            <a:ext cx="87106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70000"/>
            </a:pPr>
            <a:endParaRPr lang="en-SG" sz="2000"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054711" y="3025399"/>
            <a:ext cx="5217458" cy="1323439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length, width, 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box_t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itchFamily="34" charset="0"/>
              </a:rPr>
              <a:t>Defining Structures </a:t>
            </a:r>
            <a:r>
              <a:rPr lang="en-GB" dirty="0" smtClean="0">
                <a:cs typeface="Arial" pitchFamily="34" charset="0"/>
              </a:rPr>
              <a:t>Data Types</a:t>
            </a:r>
            <a:endParaRPr lang="en-SG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457200" y="1371600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C00000"/>
                </a:solidFill>
              </a:rPr>
              <a:t>Structure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is used to describe such complex data which may contain </a:t>
            </a:r>
            <a:r>
              <a:rPr lang="en-US" dirty="0">
                <a:solidFill>
                  <a:schemeClr val="tx1"/>
                </a:solidFill>
              </a:rPr>
              <a:t>several </a:t>
            </a:r>
            <a:r>
              <a:rPr lang="en-US" dirty="0" smtClean="0">
                <a:solidFill>
                  <a:schemeClr val="tx1"/>
                </a:solidFill>
              </a:rPr>
              <a:t>members of </a:t>
            </a:r>
            <a:r>
              <a:rPr lang="en-US" dirty="0">
                <a:solidFill>
                  <a:schemeClr val="tx1"/>
                </a:solidFill>
              </a:rPr>
              <a:t>heterogeneous </a:t>
            </a:r>
            <a:r>
              <a:rPr lang="en-US" dirty="0" smtClean="0">
                <a:solidFill>
                  <a:schemeClr val="tx1"/>
                </a:solidFill>
              </a:rPr>
              <a:t>types.</a:t>
            </a: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Examples:</a:t>
            </a: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5</a:t>
            </a:fld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2054711" y="4492504"/>
            <a:ext cx="3603811" cy="1631216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name[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player_t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9" name="Line Callout 2 (Border and Accent Bar) 8"/>
          <p:cNvSpPr/>
          <p:nvPr/>
        </p:nvSpPr>
        <p:spPr bwMode="auto">
          <a:xfrm>
            <a:off x="6251831" y="4198689"/>
            <a:ext cx="2059454" cy="8286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96717"/>
              <a:gd name="adj5" fmla="val 389"/>
              <a:gd name="adj6" fmla="val -135553"/>
            </a:avLst>
          </a:prstGeom>
          <a:solidFill>
            <a:schemeClr val="accent2">
              <a:lumMod val="20000"/>
              <a:lumOff val="80000"/>
            </a:schemeClr>
          </a:solidFill>
          <a:ln w="15875" cap="sq" algn="ctr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This semi-colon </a:t>
            </a:r>
            <a:r>
              <a:rPr lang="en-US" sz="1600" b="1" dirty="0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 dirty="0">
                <a:latin typeface="Arial" charset="0"/>
                <a:cs typeface="Arial" charset="0"/>
              </a:rPr>
              <a:t> is very important </a:t>
            </a:r>
            <a:r>
              <a:rPr lang="en-US" sz="1600" dirty="0" smtClean="0">
                <a:latin typeface="Arial" charset="0"/>
                <a:cs typeface="Arial" charset="0"/>
              </a:rPr>
              <a:t>but is </a:t>
            </a:r>
            <a:r>
              <a:rPr lang="en-US" sz="1600" dirty="0">
                <a:latin typeface="Arial" charset="0"/>
                <a:cs typeface="Arial" charset="0"/>
              </a:rPr>
              <a:t>often forgotten!</a:t>
            </a:r>
            <a:endParaRPr lang="en-SG" sz="16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Defining Structures Variables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US" dirty="0"/>
              <a:t>Structure </a:t>
            </a:r>
            <a:r>
              <a:rPr lang="en-US" dirty="0">
                <a:solidFill>
                  <a:schemeClr val="tx1"/>
                </a:solidFill>
              </a:rPr>
              <a:t>is a user-defined </a:t>
            </a:r>
            <a:r>
              <a:rPr lang="en-US" dirty="0">
                <a:solidFill>
                  <a:srgbClr val="C00000"/>
                </a:solidFill>
              </a:rPr>
              <a:t>data type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6</a:t>
            </a:fld>
            <a:endParaRPr lang="en-US" sz="1000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1043465" y="2122398"/>
            <a:ext cx="5497153" cy="409342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name[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12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en-US" sz="20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player_t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dirty="0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   </a:t>
            </a:r>
            <a:r>
              <a:rPr lang="en-US" sz="2000" b="1" dirty="0" err="1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player_t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player1, player2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4688690" y="2251491"/>
            <a:ext cx="3928176" cy="1609843"/>
            <a:chOff x="4136571" y="3672114"/>
            <a:chExt cx="3928964" cy="1610259"/>
          </a:xfrm>
        </p:grpSpPr>
        <p:sp>
          <p:nvSpPr>
            <p:cNvPr id="11" name="Right Brace 9"/>
            <p:cNvSpPr>
              <a:spLocks/>
            </p:cNvSpPr>
            <p:nvPr/>
          </p:nvSpPr>
          <p:spPr bwMode="auto">
            <a:xfrm>
              <a:off x="4136571" y="3672114"/>
              <a:ext cx="362858" cy="1610259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127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66023" y="4294236"/>
              <a:ext cx="3399512" cy="3694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8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usually define before 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all functions</a:t>
              </a:r>
              <a:endParaRPr lang="en-SG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" name="Line Callout 2 (Border and Accent Bar) 12"/>
          <p:cNvSpPr/>
          <p:nvPr/>
        </p:nvSpPr>
        <p:spPr bwMode="auto">
          <a:xfrm>
            <a:off x="5218037" y="3814922"/>
            <a:ext cx="2129436" cy="646331"/>
          </a:xfrm>
          <a:prstGeom prst="accentBorderCallout2">
            <a:avLst>
              <a:gd name="adj1" fmla="val 46344"/>
              <a:gd name="adj2" fmla="val -4473"/>
              <a:gd name="adj3" fmla="val 45460"/>
              <a:gd name="adj4" fmla="val -57292"/>
              <a:gd name="adj5" fmla="val 18901"/>
              <a:gd name="adj6" fmla="val -10640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player_t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is the new data type you create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382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13716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The syntax is like array </a:t>
            </a:r>
            <a:r>
              <a:rPr lang="en-US" dirty="0" smtClean="0">
                <a:solidFill>
                  <a:schemeClr val="tx1"/>
                </a:solidFill>
              </a:rPr>
              <a:t>initialization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Initializing </a:t>
            </a:r>
            <a:r>
              <a:rPr lang="en-GB" dirty="0">
                <a:cs typeface="Arial" pitchFamily="34" charset="0"/>
              </a:rPr>
              <a:t>Structure Variables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8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7</a:t>
            </a:fld>
            <a:endParaRPr lang="en-US" sz="1000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1043465" y="2122398"/>
            <a:ext cx="7174560" cy="4093428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name[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12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char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en-US" sz="20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player_t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endParaRPr lang="en-US" sz="20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    </a:t>
            </a:r>
            <a:r>
              <a:rPr lang="en-US" sz="2000" b="1" dirty="0" err="1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player_t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player1 </a:t>
            </a:r>
            <a:r>
              <a:rPr lang="en-US" sz="2000" b="1" dirty="0" smtClean="0">
                <a:latin typeface="Courier New" pitchFamily="49" charset="0"/>
              </a:rPr>
              <a:t>= {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</a:rPr>
              <a:t>Brusco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23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'M'</a:t>
            </a:r>
            <a:r>
              <a:rPr lang="en-US" sz="2000" b="1" dirty="0" smtClean="0">
                <a:latin typeface="Courier New" pitchFamily="49" charset="0"/>
              </a:rPr>
              <a:t> };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7418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700" dirty="0" smtClean="0">
                <a:cs typeface="Arial" pitchFamily="34" charset="0"/>
              </a:rPr>
              <a:t>Accessing </a:t>
            </a:r>
            <a:r>
              <a:rPr lang="en-GB" sz="3700" dirty="0">
                <a:cs typeface="Arial" pitchFamily="34" charset="0"/>
              </a:rPr>
              <a:t>Members of a Structure Variable</a:t>
            </a:r>
            <a:endParaRPr lang="en-SG" sz="3700" dirty="0"/>
          </a:p>
        </p:txBody>
      </p:sp>
      <p:sp>
        <p:nvSpPr>
          <p:cNvPr id="27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8</a:t>
            </a:fld>
            <a:endParaRPr lang="en-US" sz="1000" dirty="0"/>
          </a:p>
        </p:txBody>
      </p:sp>
      <p:sp>
        <p:nvSpPr>
          <p:cNvPr id="21" name="Content Placeholder 3"/>
          <p:cNvSpPr txBox="1">
            <a:spLocks/>
          </p:cNvSpPr>
          <p:nvPr/>
        </p:nvSpPr>
        <p:spPr bwMode="auto">
          <a:xfrm>
            <a:off x="457200" y="1371600"/>
            <a:ext cx="8229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</a:rPr>
              <a:t>Use the </a:t>
            </a:r>
            <a:r>
              <a:rPr lang="en-US" sz="2800" dirty="0"/>
              <a:t>dot (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dirty="0"/>
              <a:t>) </a:t>
            </a:r>
            <a:r>
              <a:rPr lang="en-US" sz="2800" dirty="0" smtClean="0">
                <a:solidFill>
                  <a:schemeClr val="tx1"/>
                </a:solidFill>
              </a:rPr>
              <a:t>operator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048235" y="1928754"/>
            <a:ext cx="6443849" cy="4708981"/>
          </a:xfrm>
          <a:prstGeom prst="rect">
            <a:avLst/>
          </a:prstGeom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name[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12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age;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gender;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en-US" sz="2000" b="1" dirty="0" err="1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player_t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tabLst>
                <a:tab pos="444500" algn="l"/>
                <a:tab pos="901700" algn="l"/>
                <a:tab pos="1346200" algn="l"/>
                <a:tab pos="1792288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dirty="0" err="1" smtClean="0">
                <a:solidFill>
                  <a:srgbClr val="CC6600"/>
                </a:solidFill>
                <a:latin typeface="Courier New" pitchFamily="49" charset="0"/>
                <a:cs typeface="Arial" charset="0"/>
              </a:rPr>
              <a:t>player_t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player2;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</a:rPr>
              <a:t>strcpy</a:t>
            </a:r>
            <a:r>
              <a:rPr lang="en-US" sz="2000" b="1" dirty="0" smtClean="0">
                <a:latin typeface="Courier New" pitchFamily="49" charset="0"/>
              </a:rPr>
              <a:t>(play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er2.name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"July"</a:t>
            </a:r>
            <a:r>
              <a:rPr lang="en-US" sz="2000" b="1" dirty="0" smtClean="0">
                <a:latin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latin typeface="Courier New" pitchFamily="49" charset="0"/>
              </a:rPr>
              <a:t>	pl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ayer2.a</a:t>
            </a:r>
            <a:r>
              <a:rPr lang="en-US" sz="2000" b="1" dirty="0" smtClean="0">
                <a:latin typeface="Courier New" pitchFamily="49" charset="0"/>
              </a:rPr>
              <a:t>ge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21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pla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yer2.gen</a:t>
            </a:r>
            <a:r>
              <a:rPr lang="en-US" sz="2000" b="1" dirty="0" smtClean="0">
                <a:latin typeface="Courier New" pitchFamily="49" charset="0"/>
              </a:rPr>
              <a:t>der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'F'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4034695" y="6068717"/>
            <a:ext cx="13784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operator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9665" y="5303524"/>
            <a:ext cx="1365030" cy="949859"/>
            <a:chOff x="2669665" y="5303524"/>
            <a:chExt cx="1365030" cy="949859"/>
          </a:xfrm>
        </p:grpSpPr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2669665" y="5303524"/>
              <a:ext cx="1365030" cy="949859"/>
              <a:chOff x="-1983007" y="4815233"/>
              <a:chExt cx="1365143" cy="949623"/>
            </a:xfrm>
          </p:grpSpPr>
          <p:cxnSp>
            <p:nvCxnSpPr>
              <p:cNvPr id="14" name="Straight Arrow Connector 9"/>
              <p:cNvCxnSpPr>
                <a:cxnSpLocks noChangeShapeType="1"/>
                <a:stCxn id="26" idx="1"/>
              </p:cNvCxnSpPr>
              <p:nvPr/>
            </p:nvCxnSpPr>
            <p:spPr bwMode="auto">
              <a:xfrm flipH="1" flipV="1">
                <a:off x="-1983007" y="5127126"/>
                <a:ext cx="1365143" cy="637730"/>
              </a:xfrm>
              <a:prstGeom prst="straightConnector1">
                <a:avLst/>
              </a:prstGeom>
              <a:noFill/>
              <a:ln w="15875" cap="sq" algn="ctr">
                <a:solidFill>
                  <a:srgbClr val="8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" name="Straight Arrow Connector 14"/>
              <p:cNvCxnSpPr>
                <a:cxnSpLocks noChangeShapeType="1"/>
                <a:stCxn id="26" idx="1"/>
              </p:cNvCxnSpPr>
              <p:nvPr/>
            </p:nvCxnSpPr>
            <p:spPr bwMode="auto">
              <a:xfrm flipH="1" flipV="1">
                <a:off x="-898163" y="4815233"/>
                <a:ext cx="280299" cy="949623"/>
              </a:xfrm>
              <a:prstGeom prst="straightConnector1">
                <a:avLst/>
              </a:prstGeom>
              <a:noFill/>
              <a:ln w="15875" cap="sq" algn="ctr">
                <a:solidFill>
                  <a:srgbClr val="8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30" name="Straight Arrow Connector 14"/>
            <p:cNvCxnSpPr>
              <a:cxnSpLocks noChangeShapeType="1"/>
              <a:stCxn id="26" idx="1"/>
            </p:cNvCxnSpPr>
            <p:nvPr/>
          </p:nvCxnSpPr>
          <p:spPr bwMode="auto">
            <a:xfrm flipH="1" flipV="1">
              <a:off x="2669665" y="5904621"/>
              <a:ext cx="1365030" cy="348762"/>
            </a:xfrm>
            <a:prstGeom prst="straightConnector1">
              <a:avLst/>
            </a:prstGeom>
            <a:noFill/>
            <a:ln w="15875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22" name="Slide Number Placeholder 6"/>
          <p:cNvSpPr txBox="1">
            <a:spLocks noGrp="1"/>
          </p:cNvSpPr>
          <p:nvPr/>
        </p:nvSpPr>
        <p:spPr bwMode="auto">
          <a:xfrm>
            <a:off x="7849711" y="6459379"/>
            <a:ext cx="837089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000" dirty="0" smtClean="0"/>
              <a:t>Week12 - </a:t>
            </a:r>
            <a:fld id="{D49BE81B-3DA1-4D29-AC5A-6FBE662ADA16}" type="slidenum">
              <a:rPr lang="en-US" sz="1000"/>
              <a:pPr algn="r" eaLnBrk="1" hangingPunct="1"/>
              <a:t>9</a:t>
            </a:fld>
            <a:endParaRPr lang="en-US" sz="1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pitchFamily="34" charset="0"/>
              </a:rPr>
              <a:t>Demo </a:t>
            </a:r>
            <a:r>
              <a:rPr lang="en-GB" dirty="0">
                <a:cs typeface="Arial" pitchFamily="34" charset="0"/>
              </a:rPr>
              <a:t>#1: </a:t>
            </a:r>
            <a:r>
              <a:rPr lang="en-GB" dirty="0" smtClean="0">
                <a:cs typeface="Arial" pitchFamily="34" charset="0"/>
              </a:rPr>
              <a:t>Using Structures</a:t>
            </a:r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555282" y="1136739"/>
            <a:ext cx="8032968" cy="5632311"/>
            <a:chOff x="123290" y="1129853"/>
            <a:chExt cx="8032968" cy="5632311"/>
          </a:xfrm>
        </p:grpSpPr>
        <p:sp>
          <p:nvSpPr>
            <p:cNvPr id="15" name="TextBox 14"/>
            <p:cNvSpPr txBox="1"/>
            <p:nvPr/>
          </p:nvSpPr>
          <p:spPr bwMode="auto">
            <a:xfrm>
              <a:off x="123290" y="1129853"/>
              <a:ext cx="8032968" cy="5632311"/>
            </a:xfrm>
            <a:prstGeom prst="rect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6575" algn="l"/>
                  <a:tab pos="1074738" algn="l"/>
                  <a:tab pos="1611313" algn="l"/>
                  <a:tab pos="2149475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5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5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name[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 age;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gender;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500" b="1" dirty="0" err="1">
                  <a:solidFill>
                    <a:srgbClr val="CC6600"/>
                  </a:solidFill>
                  <a:latin typeface="Courier New" pitchFamily="49" charset="0"/>
                </a:rPr>
                <a:t>player_t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500" b="1" dirty="0" err="1">
                  <a:solidFill>
                    <a:srgbClr val="CC6600"/>
                  </a:solidFill>
                  <a:latin typeface="Courier New" pitchFamily="49" charset="0"/>
                </a:rPr>
                <a:t>player_t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(player2.name,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"player1: name =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age =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gender =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       player1.name, player1.age, player1.gender);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5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"player2: name =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age =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gender =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       player2.name, player2.age, player2.gender);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5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09023" y="6500554"/>
              <a:ext cx="1345240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/>
                <a:t>Week12_Demo1.c</a:t>
              </a:r>
              <a:endParaRPr lang="en-SG" sz="1100" dirty="0"/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2691181" y="1757196"/>
            <a:ext cx="1880585" cy="1189038"/>
            <a:chOff x="3098545" y="1800226"/>
            <a:chExt cx="1880585" cy="1189717"/>
          </a:xfrm>
        </p:grpSpPr>
        <p:sp>
          <p:nvSpPr>
            <p:cNvPr id="13" name="Right Brace 9"/>
            <p:cNvSpPr>
              <a:spLocks/>
            </p:cNvSpPr>
            <p:nvPr/>
          </p:nvSpPr>
          <p:spPr bwMode="auto">
            <a:xfrm>
              <a:off x="3098545" y="1800226"/>
              <a:ext cx="189067" cy="1189717"/>
            </a:xfrm>
            <a:prstGeom prst="rightBrace">
              <a:avLst>
                <a:gd name="adj1" fmla="val 40348"/>
                <a:gd name="adj2" fmla="val 52481"/>
              </a:avLst>
            </a:prstGeom>
            <a:noFill/>
            <a:ln w="127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378130" y="2230329"/>
              <a:ext cx="1601000" cy="3695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8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type 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definition</a:t>
              </a:r>
              <a:endParaRPr lang="en-SG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324225" y="3260710"/>
            <a:ext cx="4281432" cy="696912"/>
            <a:chOff x="3309257" y="3164114"/>
            <a:chExt cx="4281896" cy="696686"/>
          </a:xfrm>
        </p:grpSpPr>
        <p:sp>
          <p:nvSpPr>
            <p:cNvPr id="17" name="Line Callout 2 (Border and Accent Bar) 16"/>
            <p:cNvSpPr/>
            <p:nvPr/>
          </p:nvSpPr>
          <p:spPr bwMode="auto">
            <a:xfrm>
              <a:off x="6221048" y="3164114"/>
              <a:ext cx="1370105" cy="369212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7121"/>
                <a:gd name="adj6" fmla="val -53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initialization</a:t>
              </a:r>
              <a:endParaRPr lang="en-SG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" name="Straight Connector 18"/>
            <p:cNvCxnSpPr>
              <a:cxnSpLocks noChangeShapeType="1"/>
            </p:cNvCxnSpPr>
            <p:nvPr/>
          </p:nvCxnSpPr>
          <p:spPr bwMode="auto">
            <a:xfrm>
              <a:off x="3309257" y="3860800"/>
              <a:ext cx="2307772" cy="0"/>
            </a:xfrm>
            <a:prstGeom prst="line">
              <a:avLst/>
            </a:prstGeom>
            <a:noFill/>
            <a:ln w="127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19" name="Group 30"/>
          <p:cNvGrpSpPr>
            <a:grpSpLocks/>
          </p:cNvGrpSpPr>
          <p:nvPr/>
        </p:nvGrpSpPr>
        <p:grpSpPr bwMode="auto">
          <a:xfrm>
            <a:off x="1064324" y="4479370"/>
            <a:ext cx="5390265" cy="646331"/>
            <a:chOff x="1064324" y="4231912"/>
            <a:chExt cx="5390265" cy="646508"/>
          </a:xfrm>
        </p:grpSpPr>
        <p:sp>
          <p:nvSpPr>
            <p:cNvPr id="20" name="Line Callout 2 (Border and Accent Bar) 19"/>
            <p:cNvSpPr/>
            <p:nvPr/>
          </p:nvSpPr>
          <p:spPr bwMode="auto">
            <a:xfrm>
              <a:off x="5372101" y="4231912"/>
              <a:ext cx="1082488" cy="646508"/>
            </a:xfrm>
            <a:prstGeom prst="accentBorderCallout2">
              <a:avLst>
                <a:gd name="adj1" fmla="val 48444"/>
                <a:gd name="adj2" fmla="val -6362"/>
                <a:gd name="adj3" fmla="val 50594"/>
                <a:gd name="adj4" fmla="val -32231"/>
                <a:gd name="adj5" fmla="val 42084"/>
                <a:gd name="adj6" fmla="val -148911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 smtClean="0">
                  <a:latin typeface="Calibri" pitchFamily="34" charset="0"/>
                  <a:cs typeface="Calibri" pitchFamily="34" charset="0"/>
                </a:rPr>
                <a:t>accessing </a:t>
              </a:r>
              <a:r>
                <a:rPr lang="en-US" dirty="0">
                  <a:latin typeface="Calibri" pitchFamily="34" charset="0"/>
                  <a:cs typeface="Calibri" pitchFamily="34" charset="0"/>
                </a:rPr>
                <a:t>members</a:t>
              </a:r>
              <a:endParaRPr lang="en-SG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3" name="Straight Connector 26"/>
            <p:cNvCxnSpPr>
              <a:cxnSpLocks noChangeShapeType="1"/>
            </p:cNvCxnSpPr>
            <p:nvPr/>
          </p:nvCxnSpPr>
          <p:spPr bwMode="auto">
            <a:xfrm>
              <a:off x="1064324" y="4588766"/>
              <a:ext cx="1323874" cy="0"/>
            </a:xfrm>
            <a:prstGeom prst="line">
              <a:avLst/>
            </a:prstGeom>
            <a:noFill/>
            <a:ln w="127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" name="Straight Connector 27"/>
            <p:cNvCxnSpPr>
              <a:cxnSpLocks noChangeShapeType="1"/>
            </p:cNvCxnSpPr>
            <p:nvPr/>
          </p:nvCxnSpPr>
          <p:spPr bwMode="auto">
            <a:xfrm>
              <a:off x="1894114" y="4365045"/>
              <a:ext cx="1430111" cy="0"/>
            </a:xfrm>
            <a:prstGeom prst="line">
              <a:avLst/>
            </a:prstGeom>
            <a:noFill/>
            <a:ln w="15875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Connector 28"/>
            <p:cNvCxnSpPr>
              <a:cxnSpLocks noChangeShapeType="1"/>
            </p:cNvCxnSpPr>
            <p:nvPr/>
          </p:nvCxnSpPr>
          <p:spPr bwMode="auto">
            <a:xfrm>
              <a:off x="1064324" y="4848523"/>
              <a:ext cx="1605341" cy="0"/>
            </a:xfrm>
            <a:prstGeom prst="line">
              <a:avLst/>
            </a:prstGeom>
            <a:noFill/>
            <a:ln w="127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28" name="TextBox 27"/>
          <p:cNvSpPr txBox="1"/>
          <p:nvPr/>
        </p:nvSpPr>
        <p:spPr>
          <a:xfrm>
            <a:off x="3324225" y="1346363"/>
            <a:ext cx="5604622" cy="584775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 smtClean="0"/>
              <a:t>player1</a:t>
            </a:r>
            <a:r>
              <a:rPr lang="en-US" dirty="0"/>
              <a:t>: name = </a:t>
            </a:r>
            <a:r>
              <a:rPr lang="en-US" dirty="0" err="1"/>
              <a:t>Brusco</a:t>
            </a:r>
            <a:r>
              <a:rPr lang="en-US" dirty="0"/>
              <a:t>; age = 23; gender = M</a:t>
            </a:r>
          </a:p>
          <a:p>
            <a:pPr>
              <a:defRPr/>
            </a:pPr>
            <a:r>
              <a:rPr lang="en-US" dirty="0"/>
              <a:t>player2: name = July; age = 21; gender = F</a:t>
            </a:r>
            <a:endParaRPr lang="en-SG" dirty="0"/>
          </a:p>
        </p:txBody>
      </p:sp>
      <p:sp>
        <p:nvSpPr>
          <p:cNvPr id="26" name="Line Callout 2 (Border and Accent Bar) 25"/>
          <p:cNvSpPr/>
          <p:nvPr/>
        </p:nvSpPr>
        <p:spPr bwMode="auto">
          <a:xfrm>
            <a:off x="7600941" y="5331017"/>
            <a:ext cx="1082488" cy="646331"/>
          </a:xfrm>
          <a:prstGeom prst="accentBorderCallout2">
            <a:avLst>
              <a:gd name="adj1" fmla="val 48444"/>
              <a:gd name="adj2" fmla="val -6362"/>
              <a:gd name="adj3" fmla="val 50594"/>
              <a:gd name="adj4" fmla="val -32231"/>
              <a:gd name="adj5" fmla="val 45413"/>
              <a:gd name="adj6" fmla="val -70401"/>
            </a:avLst>
          </a:prstGeom>
          <a:solidFill>
            <a:schemeClr val="accent2">
              <a:lumMod val="20000"/>
              <a:lumOff val="80000"/>
            </a:schemeClr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print out members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theme/theme1.xml><?xml version="1.0" encoding="utf-8"?>
<a:theme xmlns:a="http://schemas.openxmlformats.org/drawingml/2006/main" name="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12700" cap="sq" cmpd="sng" algn="ctr">
          <a:solidFill>
            <a:srgbClr val="800000"/>
          </a:solidFill>
          <a:prstDash val="solid"/>
          <a:round/>
          <a:headEnd type="none" w="sm" len="sm"/>
          <a:tailEnd type="none" w="sm" len="sm"/>
        </a:ln>
        <a:effectLst/>
      </a:spPr>
      <a:bodyPr wrap="square">
        <a:spAutoFit/>
      </a:bodyPr>
      <a:lstStyle>
        <a:defPPr>
          <a:defRPr dirty="0" smtClean="0">
            <a:latin typeface="Calibri" pitchFamily="34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23505</TotalTime>
  <Words>2645</Words>
  <Application>Microsoft Office PowerPoint</Application>
  <PresentationFormat>On-screen Show (4:3)</PresentationFormat>
  <Paragraphs>695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Pixel</vt:lpstr>
      <vt:lpstr>CS1010: Programming Methodology  Lecture 12: Structures</vt:lpstr>
      <vt:lpstr>Week 12: Structures</vt:lpstr>
      <vt:lpstr>Motivation: Organizing Data (1/2)</vt:lpstr>
      <vt:lpstr>Motivation: Organizing Data (2/2)</vt:lpstr>
      <vt:lpstr>Defining Structures Data Types</vt:lpstr>
      <vt:lpstr>Defining Structures Variables</vt:lpstr>
      <vt:lpstr>Initializing Structure Variables</vt:lpstr>
      <vt:lpstr>Accessing Members of a Structure Variable</vt:lpstr>
      <vt:lpstr>Demo #1: Using Structures</vt:lpstr>
      <vt:lpstr>Reading a Structure Member</vt:lpstr>
      <vt:lpstr>Assigning Structures</vt:lpstr>
      <vt:lpstr>Nested Structure</vt:lpstr>
      <vt:lpstr>Exercise #1: Perimeter</vt:lpstr>
      <vt:lpstr>Exercise #1: Reference Solution</vt:lpstr>
      <vt:lpstr>Passing Structure Variables to Functions</vt:lpstr>
      <vt:lpstr>Demo #2: Passing Structure Variables</vt:lpstr>
      <vt:lpstr>Passing Address of Structure to Functions</vt:lpstr>
      <vt:lpstr>Demo #3: Passing Address of Structure</vt:lpstr>
      <vt:lpstr>The Arrow Operator (-&gt;)</vt:lpstr>
      <vt:lpstr>Demo #4: The Arrow Operator (-&gt;) </vt:lpstr>
      <vt:lpstr>Returning Structure from Functions</vt:lpstr>
      <vt:lpstr>Demo #5: Returning Structure Variable</vt:lpstr>
      <vt:lpstr>Exercise #2: Perimeter (Revisit)</vt:lpstr>
      <vt:lpstr>Exercise #2 : Reference Solution</vt:lpstr>
      <vt:lpstr>An Array of Structures</vt:lpstr>
      <vt:lpstr>Demo #6: An Array of Points (1/4)</vt:lpstr>
      <vt:lpstr>Demo #6: An Array of Points (2/4)</vt:lpstr>
      <vt:lpstr>Demo #6: An Array of Points (3/4)</vt:lpstr>
      <vt:lpstr>Demo #6: An Array of Points (4/4)</vt:lpstr>
      <vt:lpstr>Exercise #3: Health Screen (1/2)</vt:lpstr>
      <vt:lpstr>Exercise #3: Health Screen (2/2)</vt:lpstr>
      <vt:lpstr>Summary for Today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12 lecture notes</dc:subject>
  <dc:creator>Zhou Lifeng</dc:creator>
  <cp:lastModifiedBy>Zhou Lifeng</cp:lastModifiedBy>
  <cp:revision>2542</cp:revision>
  <cp:lastPrinted>2012-11-05T03:54:45Z</cp:lastPrinted>
  <dcterms:created xsi:type="dcterms:W3CDTF">1998-09-05T15:03:32Z</dcterms:created>
  <dcterms:modified xsi:type="dcterms:W3CDTF">2013-11-08T14:51:58Z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