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769" r:id="rId1"/>
  </p:sldMasterIdLst>
  <p:notesMasterIdLst>
    <p:notesMasterId r:id="rId14"/>
  </p:notesMasterIdLst>
  <p:handoutMasterIdLst>
    <p:handoutMasterId r:id="rId15"/>
  </p:handoutMasterIdLst>
  <p:sldIdLst>
    <p:sldId id="678" r:id="rId2"/>
    <p:sldId id="684" r:id="rId3"/>
    <p:sldId id="685" r:id="rId4"/>
    <p:sldId id="573" r:id="rId5"/>
    <p:sldId id="621" r:id="rId6"/>
    <p:sldId id="661" r:id="rId7"/>
    <p:sldId id="659" r:id="rId8"/>
    <p:sldId id="643" r:id="rId9"/>
    <p:sldId id="686" r:id="rId10"/>
    <p:sldId id="687" r:id="rId11"/>
    <p:sldId id="679" r:id="rId12"/>
    <p:sldId id="676" r:id="rId13"/>
  </p:sldIdLst>
  <p:sldSz cx="9144000" cy="6858000" type="screen4x3"/>
  <p:notesSz cx="6662738" cy="98329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8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99FFCC"/>
    <a:srgbClr val="800000"/>
    <a:srgbClr val="9933FF"/>
    <a:srgbClr val="FFFFCC"/>
    <a:srgbClr val="FF0000"/>
    <a:srgbClr val="993366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86454" autoAdjust="0"/>
  </p:normalViewPr>
  <p:slideViewPr>
    <p:cSldViewPr snapToGrid="0" snapToObjects="1">
      <p:cViewPr varScale="1">
        <p:scale>
          <a:sx n="65" d="100"/>
          <a:sy n="65" d="100"/>
        </p:scale>
        <p:origin x="16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1196" y="-48"/>
      </p:cViewPr>
      <p:guideLst>
        <p:guide orient="horz" pos="3098"/>
        <p:guide pos="209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14" tIns="47657" rIns="95314" bIns="47657" numCol="1" anchor="t" anchorCtr="0" compatLnSpc="1">
            <a:prstTxWarp prst="textNoShape">
              <a:avLst/>
            </a:prstTxWarp>
          </a:bodyPr>
          <a:lstStyle>
            <a:lvl1pPr defTabSz="953506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14" tIns="47657" rIns="95314" bIns="47657" numCol="1" anchor="t" anchorCtr="0" compatLnSpc="1">
            <a:prstTxWarp prst="textNoShape">
              <a:avLst/>
            </a:prstTxWarp>
          </a:bodyPr>
          <a:lstStyle>
            <a:lvl1pPr algn="r" defTabSz="952500" eaLnBrk="0" hangingPunct="0">
              <a:defRPr sz="13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14" tIns="47657" rIns="95314" bIns="47657" numCol="1" anchor="b" anchorCtr="0" compatLnSpc="1">
            <a:prstTxWarp prst="textNoShape">
              <a:avLst/>
            </a:prstTxWarp>
          </a:bodyPr>
          <a:lstStyle>
            <a:lvl1pPr defTabSz="952500" eaLnBrk="0" hangingPunct="0">
              <a:defRPr sz="13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14" tIns="47657" rIns="95314" bIns="47657" numCol="1" anchor="b" anchorCtr="0" compatLnSpc="1">
            <a:prstTxWarp prst="textNoShape">
              <a:avLst/>
            </a:prstTxWarp>
          </a:bodyPr>
          <a:lstStyle>
            <a:lvl1pPr algn="r" defTabSz="952500" eaLnBrk="0" hangingPunct="0">
              <a:defRPr sz="1300">
                <a:latin typeface="Times New Roman" pitchFamily="18" charset="0"/>
              </a:defRPr>
            </a:lvl1pPr>
          </a:lstStyle>
          <a:p>
            <a:fld id="{A77202F6-8C6C-473A-A128-73B38962454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4565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14" tIns="47657" rIns="95314" bIns="47657" numCol="1" anchor="t" anchorCtr="0" compatLnSpc="1">
            <a:prstTxWarp prst="textNoShape">
              <a:avLst/>
            </a:prstTxWarp>
          </a:bodyPr>
          <a:lstStyle>
            <a:lvl1pPr defTabSz="953506" eaLnBrk="0" hangingPunct="0">
              <a:defRPr lang="en-GB" sz="14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CS1010 Programming Methodology</a:t>
            </a:r>
          </a:p>
        </p:txBody>
      </p:sp>
      <p:sp>
        <p:nvSpPr>
          <p:cNvPr id="5017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4713" y="738188"/>
            <a:ext cx="49149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8838"/>
            <a:ext cx="4884738" cy="4425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14" tIns="47657" rIns="95314" bIns="47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14" tIns="47657" rIns="95314" bIns="47657" numCol="1" anchor="b" anchorCtr="0" compatLnSpc="1">
            <a:prstTxWarp prst="textNoShape">
              <a:avLst/>
            </a:prstTxWarp>
          </a:bodyPr>
          <a:lstStyle>
            <a:lvl1pPr defTabSz="952500" eaLnBrk="0" hangingPunct="0">
              <a:defRPr sz="13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14" tIns="47657" rIns="95314" bIns="47657" numCol="1" anchor="b" anchorCtr="0" compatLnSpc="1">
            <a:prstTxWarp prst="textNoShape">
              <a:avLst/>
            </a:prstTxWarp>
          </a:bodyPr>
          <a:lstStyle>
            <a:lvl1pPr algn="r" defTabSz="952500" eaLnBrk="0" hangingPunct="0">
              <a:defRPr sz="1300">
                <a:latin typeface="Times New Roman" pitchFamily="18" charset="0"/>
              </a:defRPr>
            </a:lvl1pPr>
          </a:lstStyle>
          <a:p>
            <a:fld id="{F54A0A0D-5D57-4D28-B6BA-A646BF7911D2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775075" y="0"/>
            <a:ext cx="2886075" cy="492125"/>
          </a:xfrm>
          <a:prstGeom prst="rect">
            <a:avLst/>
          </a:prstGeom>
        </p:spPr>
        <p:txBody>
          <a:bodyPr vert="horz" wrap="square" lIns="91536" tIns="45768" rIns="91536" bIns="4576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B8B13E-CBE6-414E-9FA7-0A5CD98EDAAE}" type="datetimeFigureOut">
              <a:rPr lang="en-US"/>
              <a:pPr/>
              <a:t>11/27/2013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1623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dirty="0">
                <a:solidFill>
                  <a:prstClr val="black"/>
                </a:solidFill>
              </a:rPr>
              <a:t>CS1010 Programming Methodology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0592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60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/>
          <a:lstStyle/>
          <a:p>
            <a:pPr>
              <a:defRPr/>
            </a:pPr>
            <a:r>
              <a:rPr lang="en-SG" sz="1400" dirty="0">
                <a:latin typeface="+mn-lt"/>
                <a:cs typeface="Arial" pitchFamily="34" charset="0"/>
              </a:rPr>
              <a:t>CS1010 Programming Methodology</a:t>
            </a:r>
          </a:p>
        </p:txBody>
      </p:sp>
      <p:sp>
        <p:nvSpPr>
          <p:cNvPr id="60419" name="Rectangle 6"/>
          <p:cNvSpPr txBox="1">
            <a:spLocks noGrp="1" noChangeArrowheads="1"/>
          </p:cNvSpPr>
          <p:nvPr/>
        </p:nvSpPr>
        <p:spPr bwMode="auto">
          <a:xfrm>
            <a:off x="0" y="9340850"/>
            <a:ext cx="2886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54" tIns="47676" rIns="95354" bIns="47676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3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60420" name="Rectangle 7"/>
          <p:cNvSpPr txBox="1">
            <a:spLocks noGrp="1" noChangeArrowheads="1"/>
          </p:cNvSpPr>
          <p:nvPr/>
        </p:nvSpPr>
        <p:spPr bwMode="auto">
          <a:xfrm>
            <a:off x="3776663" y="9340850"/>
            <a:ext cx="2886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54" tIns="47676" rIns="95354" bIns="47676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26E16878-506A-4EDB-9BED-1FF7975FF46E}" type="slidenum">
              <a:rPr lang="en-US" sz="1300">
                <a:latin typeface="Times New Roman" pitchFamily="18" charset="0"/>
              </a:rPr>
              <a:pPr algn="r" eaLnBrk="1" hangingPunct="1"/>
              <a:t>10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25" y="738188"/>
            <a:ext cx="4916488" cy="3686175"/>
          </a:xfrm>
          <a:solidFill>
            <a:srgbClr val="FFFFFF"/>
          </a:solidFill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670425"/>
            <a:ext cx="4887912" cy="44243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354" tIns="47676" rIns="95354" bIns="47676"/>
          <a:lstStyle/>
          <a:p>
            <a:pPr marL="0" indent="0" eaLnBrk="1" hangingPunct="1">
              <a:buFont typeface="Calibri" pitchFamily="34" charset="0"/>
              <a:buNone/>
              <a:tabLst>
                <a:tab pos="850900" algn="l"/>
                <a:tab pos="1135063" algn="l"/>
                <a:tab pos="1362075" algn="l"/>
              </a:tabLst>
            </a:pP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8291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2476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5310" tIns="47655" rIns="95310" bIns="47655"/>
          <a:lstStyle>
            <a:lvl1pPr defTabSz="9509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09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09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09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09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400">
                <a:latin typeface="Calibri" pitchFamily="34" charset="0"/>
              </a:rPr>
              <a:t>CS1010 Programming Methodology</a:t>
            </a: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25" y="738188"/>
            <a:ext cx="4916488" cy="3686175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5310" tIns="47655" rIns="95310" bIns="47655"/>
          <a:lstStyle/>
          <a:p>
            <a:pPr marL="225425" indent="-225425" eaLnBrk="1" hangingPunct="1"/>
            <a:endParaRPr lang="en-SG" smtClean="0"/>
          </a:p>
        </p:txBody>
      </p:sp>
    </p:spTree>
    <p:extLst>
      <p:ext uri="{BB962C8B-B14F-4D97-AF65-F5344CB8AC3E}">
        <p14:creationId xmlns:p14="http://schemas.microsoft.com/office/powerpoint/2010/main" val="2854947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227013" indent="-227013"/>
            <a:endParaRPr lang="en-SG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3180116-8D7B-4A10-A22E-5D3D2C8F0533}" type="slidenum">
              <a:rPr lang="en-GB">
                <a:latin typeface="Times New Roman" pitchFamily="18" charset="0"/>
              </a:rPr>
              <a:pPr/>
              <a:t>2</a:t>
            </a:fld>
            <a:endParaRPr lang="en-GB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931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227013" indent="-227013"/>
            <a:endParaRPr lang="en-SG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3180116-8D7B-4A10-A22E-5D3D2C8F0533}" type="slidenum">
              <a:rPr lang="en-GB">
                <a:latin typeface="Times New Roman" pitchFamily="18" charset="0"/>
              </a:rPr>
              <a:pPr/>
              <a:t>3</a:t>
            </a:fld>
            <a:endParaRPr lang="en-GB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64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60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/>
          <a:lstStyle/>
          <a:p>
            <a:pPr>
              <a:defRPr/>
            </a:pPr>
            <a:r>
              <a:rPr lang="en-SG" sz="1400" dirty="0">
                <a:latin typeface="+mn-lt"/>
                <a:cs typeface="Arial" pitchFamily="34" charset="0"/>
              </a:rPr>
              <a:t>CS1010 Programming Methodology</a:t>
            </a:r>
          </a:p>
        </p:txBody>
      </p:sp>
      <p:sp>
        <p:nvSpPr>
          <p:cNvPr id="58371" name="Rectangle 6"/>
          <p:cNvSpPr txBox="1">
            <a:spLocks noGrp="1" noChangeArrowheads="1"/>
          </p:cNvSpPr>
          <p:nvPr/>
        </p:nvSpPr>
        <p:spPr bwMode="auto">
          <a:xfrm>
            <a:off x="0" y="9340850"/>
            <a:ext cx="2886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54" tIns="47676" rIns="95354" bIns="47676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3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58372" name="Rectangle 7"/>
          <p:cNvSpPr txBox="1">
            <a:spLocks noGrp="1" noChangeArrowheads="1"/>
          </p:cNvSpPr>
          <p:nvPr/>
        </p:nvSpPr>
        <p:spPr bwMode="auto">
          <a:xfrm>
            <a:off x="3776663" y="9340850"/>
            <a:ext cx="2886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54" tIns="47676" rIns="95354" bIns="47676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56CEC86-ED83-44BC-9877-8B711E7E4C1C}" type="slidenum">
              <a:rPr lang="en-US" sz="1300">
                <a:latin typeface="Times New Roman" pitchFamily="18" charset="0"/>
              </a:rPr>
              <a:pPr algn="r" eaLnBrk="1" hangingPunct="1"/>
              <a:t>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25" y="738188"/>
            <a:ext cx="4916488" cy="3686175"/>
          </a:xfrm>
          <a:solidFill>
            <a:srgbClr val="FFFFFF"/>
          </a:solidFill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670425"/>
            <a:ext cx="4887912" cy="44243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354" tIns="47676" rIns="95354" bIns="47676"/>
          <a:lstStyle/>
          <a:p>
            <a:pPr marL="228600" indent="-228600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dirty="0" smtClean="0">
                <a:cs typeface="Times New Roman" pitchFamily="18" charset="0"/>
              </a:rPr>
              <a:t>I found that some students have been using NULL as the null character ('\0'), but their program works. This is incorrect. </a:t>
            </a:r>
          </a:p>
          <a:p>
            <a:pPr marL="228600" indent="-228600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dirty="0" smtClean="0">
                <a:cs typeface="Times New Roman" pitchFamily="18" charset="0"/>
              </a:rPr>
              <a:t>The reason the program works is that NULL is defined as 0L in many header files, but there is no rule saying that it must be defined as 0. [Actually it should be (void *)</a:t>
            </a:r>
            <a:r>
              <a:rPr lang="en-US" baseline="0" dirty="0" smtClean="0">
                <a:cs typeface="Times New Roman" pitchFamily="18" charset="0"/>
              </a:rPr>
              <a:t> 0]. </a:t>
            </a:r>
            <a:r>
              <a:rPr lang="en-US" dirty="0" smtClean="0">
                <a:cs typeface="Times New Roman" pitchFamily="18" charset="0"/>
              </a:rPr>
              <a:t>Since the null character '\0' has an ASCII value of 0, it is a mere coincidence that using NULL works, but this should be discouraged.</a:t>
            </a:r>
          </a:p>
          <a:p>
            <a:pPr marL="228600" indent="-228600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dirty="0" smtClean="0">
                <a:cs typeface="Times New Roman" pitchFamily="18" charset="0"/>
              </a:rPr>
              <a:t>Hence when working on strings, students should stick to the null character '\0' instead of NULL. NULL is used where a null pointer is intended.</a:t>
            </a:r>
          </a:p>
        </p:txBody>
      </p:sp>
    </p:spTree>
    <p:extLst>
      <p:ext uri="{BB962C8B-B14F-4D97-AF65-F5344CB8AC3E}">
        <p14:creationId xmlns:p14="http://schemas.microsoft.com/office/powerpoint/2010/main" val="1813829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60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/>
          <a:lstStyle/>
          <a:p>
            <a:pPr>
              <a:defRPr/>
            </a:pPr>
            <a:r>
              <a:rPr lang="en-SG" sz="1400" dirty="0">
                <a:latin typeface="+mn-lt"/>
                <a:cs typeface="Arial" pitchFamily="34" charset="0"/>
              </a:rPr>
              <a:t>CS1010 Programming Methodology</a:t>
            </a:r>
          </a:p>
        </p:txBody>
      </p:sp>
      <p:sp>
        <p:nvSpPr>
          <p:cNvPr id="59395" name="Rectangle 6"/>
          <p:cNvSpPr txBox="1">
            <a:spLocks noGrp="1" noChangeArrowheads="1"/>
          </p:cNvSpPr>
          <p:nvPr/>
        </p:nvSpPr>
        <p:spPr bwMode="auto">
          <a:xfrm>
            <a:off x="0" y="9340850"/>
            <a:ext cx="2886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54" tIns="47676" rIns="95354" bIns="47676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3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59396" name="Rectangle 7"/>
          <p:cNvSpPr txBox="1">
            <a:spLocks noGrp="1" noChangeArrowheads="1"/>
          </p:cNvSpPr>
          <p:nvPr/>
        </p:nvSpPr>
        <p:spPr bwMode="auto">
          <a:xfrm>
            <a:off x="3776663" y="9340850"/>
            <a:ext cx="2886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54" tIns="47676" rIns="95354" bIns="47676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2211590F-DC84-4043-818D-AD43CBE04473}" type="slidenum">
              <a:rPr lang="en-US" sz="1300">
                <a:latin typeface="Times New Roman" pitchFamily="18" charset="0"/>
              </a:rPr>
              <a:pPr algn="r" eaLnBrk="1" hangingPunct="1"/>
              <a:t>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25" y="738188"/>
            <a:ext cx="4916488" cy="3686175"/>
          </a:xfrm>
          <a:solidFill>
            <a:srgbClr val="FFFFFF"/>
          </a:solidFill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670425"/>
            <a:ext cx="4887912" cy="44243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354" tIns="47676" rIns="95354" bIns="47676"/>
          <a:lstStyle/>
          <a:p>
            <a:pPr marL="0" indent="0">
              <a:lnSpc>
                <a:spcPct val="90000"/>
              </a:lnSpc>
              <a:buFontTx/>
              <a:buNone/>
            </a:pPr>
            <a:endParaRPr lang="en-US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938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cs typeface="Times New Roman" pitchFamily="18" charset="0"/>
              </a:rPr>
              <a:t>When the program terminates with exit(...), immediate enter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echo $?</a:t>
            </a:r>
            <a:r>
              <a:rPr lang="en-US" dirty="0" smtClean="0">
                <a:cs typeface="Times New Roman" pitchFamily="18" charset="0"/>
              </a:rPr>
              <a:t> in UNIX to find the exit code the program terminated with. It should show 1 or 2 in this example.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$?</a:t>
            </a:r>
            <a:r>
              <a:rPr lang="en-US" dirty="0" smtClean="0">
                <a:cs typeface="Times New Roman" pitchFamily="18" charset="0"/>
              </a:rPr>
              <a:t> in UNIX refers to the exit status of the last executed program/command.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443B273-A09F-4EE9-8204-4F3DFD65CBFE}" type="slidenum">
              <a:rPr lang="en-GB">
                <a:latin typeface="Times New Roman" pitchFamily="18" charset="0"/>
              </a:rPr>
              <a:pPr/>
              <a:t>6</a:t>
            </a:fld>
            <a:endParaRPr lang="en-GB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71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cs typeface="Times New Roman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443B273-A09F-4EE9-8204-4F3DFD65CBFE}" type="slidenum">
              <a:rPr lang="en-GB">
                <a:latin typeface="Times New Roman" pitchFamily="18" charset="0"/>
              </a:rPr>
              <a:pPr/>
              <a:t>7</a:t>
            </a:fld>
            <a:endParaRPr lang="en-GB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234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cs typeface="Times New Roman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443B273-A09F-4EE9-8204-4F3DFD65CBFE}" type="slidenum">
              <a:rPr lang="en-GB">
                <a:latin typeface="Times New Roman" pitchFamily="18" charset="0"/>
              </a:rPr>
              <a:pPr/>
              <a:t>8</a:t>
            </a:fld>
            <a:endParaRPr lang="en-GB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536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cs typeface="Times New Roman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443B273-A09F-4EE9-8204-4F3DFD65CBFE}" type="slidenum">
              <a:rPr lang="en-GB">
                <a:latin typeface="Times New Roman" pitchFamily="18" charset="0"/>
              </a:rPr>
              <a:pPr/>
              <a:t>9</a:t>
            </a:fld>
            <a:endParaRPr lang="en-GB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47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990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90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1866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>
            <a:lvl1pPr>
              <a:defRPr sz="4000">
                <a:solidFill>
                  <a:srgbClr val="9933FF"/>
                </a:solidFill>
                <a:latin typeface="Garamond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smtClean="0"/>
              <a:t>CS1010 Programming Methodology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236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1000" baseline="0"/>
            </a:lvl1pPr>
          </a:lstStyle>
          <a:p>
            <a:pPr>
              <a:defRPr/>
            </a:pPr>
            <a:r>
              <a:rPr lang="en-US" dirty="0" smtClean="0"/>
              <a:t>Week13 - </a:t>
            </a:r>
            <a:fld id="{D744ECD0-9CB4-48EB-9A4D-0BCA2B3D9F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062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Week13 - </a:t>
            </a:r>
            <a:fld id="{D744ECD0-9CB4-48EB-9A4D-0BCA2B3D9F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5614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979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smtClean="0"/>
              <a:t>CS1010 Programming Methodology</a:t>
            </a:r>
          </a:p>
        </p:txBody>
      </p:sp>
      <p:sp>
        <p:nvSpPr>
          <p:cNvPr id="1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236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1000" baseline="0"/>
            </a:lvl1pPr>
          </a:lstStyle>
          <a:p>
            <a:pPr>
              <a:defRPr/>
            </a:pPr>
            <a:r>
              <a:rPr lang="en-US" dirty="0" smtClean="0"/>
              <a:t>Week13 - </a:t>
            </a:r>
            <a:fld id="{D744ECD0-9CB4-48EB-9A4D-0BCA2B3D9F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9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0" r:id="rId1"/>
    <p:sldLayoutId id="2147484771" r:id="rId2"/>
    <p:sldLayoutId id="2147484772" r:id="rId3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Week </a:t>
            </a:r>
            <a:r>
              <a:rPr lang="en-GB" dirty="0" smtClean="0"/>
              <a:t>13: I/O and File Processing</a:t>
            </a:r>
            <a:endParaRPr lang="en-GB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569660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  <a:buClr>
                <a:srgbClr val="00007D"/>
              </a:buClr>
            </a:pPr>
            <a:r>
              <a:rPr lang="en-SG" sz="2800" kern="1200" dirty="0">
                <a:solidFill>
                  <a:srgbClr val="C00000"/>
                </a:solidFill>
              </a:rPr>
              <a:t>Objectives:</a:t>
            </a: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SG" sz="2400" dirty="0">
                <a:solidFill>
                  <a:srgbClr val="0000FF"/>
                </a:solidFill>
              </a:rPr>
              <a:t>Understand </a:t>
            </a:r>
            <a:r>
              <a:rPr lang="en-SG" sz="2400" dirty="0" smtClean="0">
                <a:solidFill>
                  <a:srgbClr val="0000FF"/>
                </a:solidFill>
              </a:rPr>
              <a:t>the concepts </a:t>
            </a:r>
            <a:r>
              <a:rPr lang="en-SG" sz="2400" dirty="0">
                <a:solidFill>
                  <a:srgbClr val="0000FF"/>
                </a:solidFill>
              </a:rPr>
              <a:t>of file I/O.</a:t>
            </a:r>
            <a:endParaRPr lang="en-SG" sz="2400" kern="1200" dirty="0">
              <a:solidFill>
                <a:srgbClr val="0000FF"/>
              </a:solidFill>
              <a:ea typeface="+mn-ea"/>
            </a:endParaRP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SG" sz="2400" kern="1200" dirty="0">
                <a:solidFill>
                  <a:srgbClr val="0000FF"/>
                </a:solidFill>
                <a:ea typeface="+mn-ea"/>
              </a:rPr>
              <a:t>Learn how to use standard functions for </a:t>
            </a:r>
            <a:r>
              <a:rPr lang="en-SG" sz="2400" kern="1200" dirty="0" smtClean="0">
                <a:solidFill>
                  <a:srgbClr val="0000FF"/>
                </a:solidFill>
                <a:ea typeface="+mn-ea"/>
              </a:rPr>
              <a:t>formatted I/O</a:t>
            </a:r>
            <a:r>
              <a:rPr lang="en-SG" sz="2400" kern="1200" dirty="0">
                <a:solidFill>
                  <a:srgbClr val="0000FF"/>
                </a:solidFill>
                <a:ea typeface="+mn-ea"/>
              </a:rPr>
              <a:t>.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000000"/>
                </a:solidFill>
              </a:rPr>
              <a:t>CS1010 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Week13 - </a:t>
            </a:r>
            <a:fld id="{D744ECD0-9CB4-48EB-9A4D-0BCA2B3D9F7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83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pitchFamily="34" charset="0"/>
              </a:rPr>
              <a:t>Closing </a:t>
            </a:r>
            <a:r>
              <a:rPr lang="en-GB" dirty="0">
                <a:cs typeface="Arial" pitchFamily="34" charset="0"/>
              </a:rPr>
              <a:t>a File</a:t>
            </a:r>
            <a:endParaRPr lang="en-SG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57200" y="5730045"/>
            <a:ext cx="8229600" cy="461665"/>
          </a:xfr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It is good practice to close a file after use.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903642" y="1368682"/>
            <a:ext cx="6664004" cy="4247317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#include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&lt;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</a:rPr>
              <a:t>stdio.h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&gt;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FILE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infile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=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fopen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"demo1.in"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"r"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outfile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=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fopen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"demo1.out"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"w"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Arial" charset="0"/>
              </a:rPr>
              <a:t>   // error checking routine skipped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endParaRPr lang="en-US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Arial" charset="0"/>
              </a:rPr>
              <a:t>    // data reading and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Arial" charset="0"/>
              </a:rPr>
              <a:t>writing skipped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Arial" charset="0"/>
              </a:rPr>
              <a:t>here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fclose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fclose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Line Callout 2 (Border and Accent Bar) 9"/>
          <p:cNvSpPr/>
          <p:nvPr/>
        </p:nvSpPr>
        <p:spPr bwMode="auto">
          <a:xfrm>
            <a:off x="5149513" y="4452835"/>
            <a:ext cx="3350247" cy="646331"/>
          </a:xfrm>
          <a:prstGeom prst="accentBorderCallout2">
            <a:avLst>
              <a:gd name="adj1" fmla="val 17455"/>
              <a:gd name="adj2" fmla="val -4740"/>
              <a:gd name="adj3" fmla="val 16910"/>
              <a:gd name="adj4" fmla="val -19708"/>
              <a:gd name="adj5" fmla="val -18939"/>
              <a:gd name="adj6" fmla="val -44314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 smtClean="0">
                <a:latin typeface="Calibri" pitchFamily="34" charset="0"/>
                <a:cs typeface="Calibri" pitchFamily="34" charset="0"/>
              </a:rPr>
              <a:t>close the file stream represented by this pointer variable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Week13 - </a:t>
            </a:r>
            <a:fld id="{D744ECD0-9CB4-48EB-9A4D-0BCA2B3D9F7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72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392512" cy="3908762"/>
          </a:xfr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SG" sz="3200" dirty="0">
                <a:solidFill>
                  <a:srgbClr val="C00000"/>
                </a:solidFill>
                <a:cs typeface="Arial" charset="0"/>
              </a:rPr>
              <a:t>Today’s most important </a:t>
            </a:r>
            <a:r>
              <a:rPr lang="en-SG" sz="3200" dirty="0" smtClean="0">
                <a:solidFill>
                  <a:srgbClr val="C00000"/>
                </a:solidFill>
                <a:cs typeface="Arial" charset="0"/>
              </a:rPr>
              <a:t>lessons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SG" sz="2600" dirty="0">
                <a:solidFill>
                  <a:srgbClr val="0000FF"/>
                </a:solidFill>
              </a:rPr>
              <a:t>File </a:t>
            </a:r>
            <a:r>
              <a:rPr lang="en-SG" sz="2600" dirty="0" smtClean="0">
                <a:solidFill>
                  <a:srgbClr val="0000FF"/>
                </a:solidFill>
              </a:rPr>
              <a:t>processing</a:t>
            </a: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>
                <a:solidFill>
                  <a:srgbClr val="0000FF"/>
                </a:solidFill>
              </a:rPr>
              <a:t>I/O on text </a:t>
            </a:r>
            <a:r>
              <a:rPr lang="en-US" sz="2400" dirty="0" smtClean="0">
                <a:solidFill>
                  <a:srgbClr val="0000FF"/>
                </a:solidFill>
              </a:rPr>
              <a:t>files</a:t>
            </a:r>
          </a:p>
          <a:p>
            <a:pPr lvl="3">
              <a:spcBef>
                <a:spcPts val="600"/>
              </a:spcBef>
              <a:buFont typeface="Wingdings" pitchFamily="2" charset="2"/>
              <a:buChar char="v"/>
            </a:pPr>
            <a:r>
              <a:rPr lang="en-US" sz="22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fopen</a:t>
            </a:r>
            <a:r>
              <a:rPr lang="en-US" sz="2200" dirty="0">
                <a:solidFill>
                  <a:srgbClr val="0000FF"/>
                </a:solidFill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fclose</a:t>
            </a:r>
            <a:endParaRPr lang="en-US" sz="2200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>
                <a:solidFill>
                  <a:srgbClr val="0000FF"/>
                </a:solidFill>
              </a:rPr>
              <a:t>I/O functions </a:t>
            </a:r>
            <a:endParaRPr lang="en-US" sz="2400" dirty="0" smtClean="0">
              <a:solidFill>
                <a:srgbClr val="0000FF"/>
              </a:solidFill>
            </a:endParaRPr>
          </a:p>
          <a:p>
            <a:pPr lvl="3">
              <a:spcBef>
                <a:spcPts val="600"/>
              </a:spcBef>
              <a:buFont typeface="Wingdings" pitchFamily="2" charset="2"/>
              <a:buChar char="v"/>
            </a:pPr>
            <a:r>
              <a:rPr lang="en-US" sz="2200" dirty="0" smtClean="0">
                <a:solidFill>
                  <a:srgbClr val="0000FF"/>
                </a:solidFill>
              </a:rPr>
              <a:t>Formatted </a:t>
            </a:r>
            <a:r>
              <a:rPr lang="en-US" sz="2200" dirty="0">
                <a:solidFill>
                  <a:srgbClr val="0000FF"/>
                </a:solidFill>
              </a:rPr>
              <a:t>I/O: </a:t>
            </a:r>
            <a:r>
              <a:rPr lang="en-US" sz="22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fprintf</a:t>
            </a:r>
            <a:r>
              <a:rPr lang="en-US" sz="2200" dirty="0">
                <a:solidFill>
                  <a:srgbClr val="0000FF"/>
                </a:solidFill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fscanf</a:t>
            </a:r>
            <a:endParaRPr lang="en-US" sz="2200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SG" sz="2400" dirty="0">
                <a:solidFill>
                  <a:srgbClr val="0000FF"/>
                </a:solidFill>
              </a:rPr>
              <a:t>Error checking on opening a file and detecting end-of-file (EOF) is essential</a:t>
            </a:r>
            <a:endParaRPr 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for </a:t>
            </a:r>
            <a:r>
              <a:rPr lang="en-GB" dirty="0" smtClean="0"/>
              <a:t>Today (1/2)</a:t>
            </a:r>
            <a:endParaRPr lang="en-SG" dirty="0"/>
          </a:p>
        </p:txBody>
      </p:sp>
      <p:pic>
        <p:nvPicPr>
          <p:cNvPr id="8" name="Picture 6" descr="youngboyrea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6586" y="4792821"/>
            <a:ext cx="1362777" cy="157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Week13 - </a:t>
            </a:r>
            <a:fld id="{D744ECD0-9CB4-48EB-9A4D-0BCA2B3D9F7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27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for Today </a:t>
            </a:r>
            <a:r>
              <a:rPr lang="en-GB" dirty="0" smtClean="0"/>
              <a:t>(2/2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688501" y="1175038"/>
            <a:ext cx="7457288" cy="5262979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</a:rPr>
              <a:t>#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</a:rPr>
              <a:t>include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</a:rPr>
              <a:t>#include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fopen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"demo2.in"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"r"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)) ==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"Cannot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open file demo2.in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exit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fopen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"demo2.out"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"w"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)) ==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"Cannot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open file demo2.out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exit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400" b="1" dirty="0" err="1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fscanf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!=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fprintf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"Value read: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fclose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dirty="0" err="1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fclose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Line Callout 2 (Border and Accent Bar) 12"/>
          <p:cNvSpPr/>
          <p:nvPr/>
        </p:nvSpPr>
        <p:spPr bwMode="auto">
          <a:xfrm>
            <a:off x="4683742" y="2154372"/>
            <a:ext cx="2797188" cy="338554"/>
          </a:xfrm>
          <a:prstGeom prst="accentBorderCallout2">
            <a:avLst>
              <a:gd name="adj1" fmla="val 17455"/>
              <a:gd name="adj2" fmla="val -4740"/>
              <a:gd name="adj3" fmla="val 18750"/>
              <a:gd name="adj4" fmla="val -20156"/>
              <a:gd name="adj5" fmla="val 44908"/>
              <a:gd name="adj6" fmla="val -37278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sz="1600" dirty="0" smtClean="0">
                <a:latin typeface="Calibri" pitchFamily="34" charset="0"/>
                <a:cs typeface="Calibri" pitchFamily="34" charset="0"/>
              </a:rPr>
              <a:t>define pointers for I/O streams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459128" y="2960250"/>
            <a:ext cx="1887386" cy="1490918"/>
            <a:chOff x="6588224" y="2874186"/>
            <a:chExt cx="1887386" cy="1490918"/>
          </a:xfrm>
        </p:grpSpPr>
        <p:sp>
          <p:nvSpPr>
            <p:cNvPr id="15" name="Right Brace 14"/>
            <p:cNvSpPr>
              <a:spLocks/>
            </p:cNvSpPr>
            <p:nvPr/>
          </p:nvSpPr>
          <p:spPr bwMode="auto">
            <a:xfrm>
              <a:off x="6588224" y="2874186"/>
              <a:ext cx="251402" cy="1490918"/>
            </a:xfrm>
            <a:prstGeom prst="rightBrace">
              <a:avLst>
                <a:gd name="adj1" fmla="val 8336"/>
                <a:gd name="adj2" fmla="val 51247"/>
              </a:avLst>
            </a:prstGeom>
            <a:noFill/>
            <a:ln w="127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6978745" y="3327257"/>
              <a:ext cx="1496865" cy="584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800000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SG" sz="1600" dirty="0" smtClean="0">
                  <a:latin typeface="Calibri" pitchFamily="34" charset="0"/>
                  <a:cs typeface="Calibri" pitchFamily="34" charset="0"/>
                </a:rPr>
                <a:t>open </a:t>
              </a:r>
              <a:r>
                <a:rPr lang="en-SG" sz="1600" dirty="0">
                  <a:latin typeface="Calibri" pitchFamily="34" charset="0"/>
                  <a:cs typeface="Calibri" pitchFamily="34" charset="0"/>
                </a:rPr>
                <a:t>files with error checking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7" name="Line Callout 2 (Border and Accent Bar) 16"/>
          <p:cNvSpPr/>
          <p:nvPr/>
        </p:nvSpPr>
        <p:spPr bwMode="auto">
          <a:xfrm>
            <a:off x="6675152" y="4616700"/>
            <a:ext cx="1899588" cy="584775"/>
          </a:xfrm>
          <a:prstGeom prst="accentBorderCallout2">
            <a:avLst>
              <a:gd name="adj1" fmla="val 17455"/>
              <a:gd name="adj2" fmla="val -4740"/>
              <a:gd name="adj3" fmla="val 18750"/>
              <a:gd name="adj4" fmla="val -28067"/>
              <a:gd name="adj5" fmla="val 53270"/>
              <a:gd name="adj6" fmla="val -59125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sz="1600" dirty="0" smtClean="0">
                <a:latin typeface="Calibri" pitchFamily="34" charset="0"/>
                <a:cs typeface="Calibri" pitchFamily="34" charset="0"/>
              </a:rPr>
              <a:t>read data while detecting end of file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Line Callout 2 (Border and Accent Bar) 17"/>
          <p:cNvSpPr/>
          <p:nvPr/>
        </p:nvSpPr>
        <p:spPr bwMode="auto">
          <a:xfrm>
            <a:off x="3366082" y="5889303"/>
            <a:ext cx="2376264" cy="338554"/>
          </a:xfrm>
          <a:prstGeom prst="accentBorderCallout2">
            <a:avLst>
              <a:gd name="adj1" fmla="val 17455"/>
              <a:gd name="adj2" fmla="val -4740"/>
              <a:gd name="adj3" fmla="val 15572"/>
              <a:gd name="adj4" fmla="val -21062"/>
              <a:gd name="adj5" fmla="val -41218"/>
              <a:gd name="adj6" fmla="val -4892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sz="1600" dirty="0" smtClean="0">
                <a:latin typeface="Calibri" pitchFamily="34" charset="0"/>
                <a:cs typeface="Calibri" pitchFamily="34" charset="0"/>
              </a:rPr>
              <a:t>close files after processing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Line Callout 2 (Border and Accent Bar) 18"/>
          <p:cNvSpPr/>
          <p:nvPr/>
        </p:nvSpPr>
        <p:spPr bwMode="auto">
          <a:xfrm>
            <a:off x="6387120" y="5448522"/>
            <a:ext cx="2187620" cy="338554"/>
          </a:xfrm>
          <a:prstGeom prst="accentBorderCallout2">
            <a:avLst>
              <a:gd name="adj1" fmla="val 17455"/>
              <a:gd name="adj2" fmla="val -4740"/>
              <a:gd name="adj3" fmla="val 18750"/>
              <a:gd name="adj4" fmla="val -28067"/>
              <a:gd name="adj5" fmla="val -45902"/>
              <a:gd name="adj6" fmla="val -60149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sz="1600" dirty="0" smtClean="0">
                <a:latin typeface="Calibri" pitchFamily="34" charset="0"/>
                <a:cs typeface="Calibri" pitchFamily="34" charset="0"/>
              </a:rPr>
              <a:t>write data to output file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Week13 - </a:t>
            </a:r>
            <a:fld id="{D744ECD0-9CB4-48EB-9A4D-0BCA2B3D9F7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3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pitchFamily="34" charset="0"/>
              </a:rPr>
              <a:t>File Processing: Motivation</a:t>
            </a:r>
            <a:endParaRPr lang="en-SG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416320"/>
          </a:xfr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SG" dirty="0" smtClean="0">
                <a:solidFill>
                  <a:schemeClr val="tx1"/>
                </a:solidFill>
              </a:rPr>
              <a:t>Problem solving </a:t>
            </a:r>
            <a:r>
              <a:rPr lang="en-SG" dirty="0">
                <a:solidFill>
                  <a:schemeClr val="tx1"/>
                </a:solidFill>
              </a:rPr>
              <a:t>on arrays usually involve </a:t>
            </a:r>
            <a:r>
              <a:rPr lang="en-SG" dirty="0" smtClean="0">
                <a:solidFill>
                  <a:schemeClr val="tx1"/>
                </a:solidFill>
              </a:rPr>
              <a:t>large amount of data</a:t>
            </a:r>
            <a:r>
              <a:rPr lang="en-SG" dirty="0">
                <a:solidFill>
                  <a:schemeClr val="tx1"/>
                </a:solidFill>
              </a:rPr>
              <a:t>, </a:t>
            </a:r>
            <a:r>
              <a:rPr lang="en-SG" dirty="0" smtClean="0">
                <a:solidFill>
                  <a:schemeClr val="tx1"/>
                </a:solidFill>
              </a:rPr>
              <a:t>and it </a:t>
            </a:r>
            <a:r>
              <a:rPr lang="en-SG" dirty="0">
                <a:solidFill>
                  <a:schemeClr val="tx1"/>
                </a:solidFill>
              </a:rPr>
              <a:t>is impractical to enter the data through the keyboard</a:t>
            </a:r>
            <a:r>
              <a:rPr lang="en-SG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endParaRPr lang="en-SG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SG" dirty="0">
                <a:solidFill>
                  <a:schemeClr val="tx1"/>
                </a:solidFill>
              </a:rPr>
              <a:t>We have </a:t>
            </a:r>
            <a:r>
              <a:rPr lang="en-SG" dirty="0" smtClean="0">
                <a:solidFill>
                  <a:schemeClr val="tx1"/>
                </a:solidFill>
              </a:rPr>
              <a:t>used input </a:t>
            </a:r>
            <a:r>
              <a:rPr lang="en-SG" dirty="0">
                <a:solidFill>
                  <a:schemeClr val="tx1"/>
                </a:solidFill>
              </a:rPr>
              <a:t>file redirection </a:t>
            </a:r>
            <a:r>
              <a:rPr lang="en-SG" dirty="0"/>
              <a:t>&lt;</a:t>
            </a:r>
            <a:r>
              <a:rPr lang="en-SG" dirty="0">
                <a:solidFill>
                  <a:schemeClr val="tx1"/>
                </a:solidFill>
              </a:rPr>
              <a:t> to redirect data from a text </a:t>
            </a:r>
            <a:r>
              <a:rPr lang="en-SG" dirty="0" smtClean="0">
                <a:solidFill>
                  <a:schemeClr val="tx1"/>
                </a:solidFill>
              </a:rPr>
              <a:t>file. 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SG" dirty="0">
                <a:solidFill>
                  <a:schemeClr val="tx1"/>
                </a:solidFill>
              </a:rPr>
              <a:t>This is a feature </a:t>
            </a:r>
            <a:r>
              <a:rPr lang="en-SG" dirty="0" smtClean="0">
                <a:solidFill>
                  <a:schemeClr val="tx1"/>
                </a:solidFill>
              </a:rPr>
              <a:t>provided by the operating </a:t>
            </a:r>
            <a:r>
              <a:rPr lang="en-SG" dirty="0">
                <a:solidFill>
                  <a:schemeClr val="tx1"/>
                </a:solidFill>
              </a:rPr>
              <a:t>system</a:t>
            </a:r>
            <a:r>
              <a:rPr lang="en-SG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Week13 - </a:t>
            </a:r>
            <a:fld id="{D744ECD0-9CB4-48EB-9A4D-0BCA2B3D9F7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1863175" y="3776900"/>
            <a:ext cx="2155669" cy="400110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SG" sz="2000" dirty="0" err="1"/>
              <a:t>a.out</a:t>
            </a:r>
            <a:r>
              <a:rPr lang="en-SG" sz="2000" dirty="0"/>
              <a:t> &lt; </a:t>
            </a:r>
            <a:r>
              <a:rPr lang="en-SG" sz="2000" dirty="0" smtClean="0"/>
              <a:t>1.in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8359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pitchFamily="34" charset="0"/>
              </a:rPr>
              <a:t>File Processing: Overview</a:t>
            </a:r>
            <a:endParaRPr lang="en-SG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477875"/>
          </a:xfr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SG" dirty="0">
                <a:solidFill>
                  <a:schemeClr val="tx1"/>
                </a:solidFill>
              </a:rPr>
              <a:t>C provides functions to handle file input/output (I/O</a:t>
            </a:r>
            <a:r>
              <a:rPr lang="en-SG" dirty="0" smtClean="0">
                <a:solidFill>
                  <a:schemeClr val="tx1"/>
                </a:solidFill>
              </a:rPr>
              <a:t>).</a:t>
            </a:r>
            <a:endParaRPr lang="en-SG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SG" dirty="0">
                <a:solidFill>
                  <a:schemeClr val="tx1"/>
                </a:solidFill>
              </a:rPr>
              <a:t>Typically, </a:t>
            </a:r>
            <a:r>
              <a:rPr lang="en-SG" dirty="0" smtClean="0">
                <a:solidFill>
                  <a:schemeClr val="tx1"/>
                </a:solidFill>
              </a:rPr>
              <a:t>file processing requires:</a:t>
            </a:r>
          </a:p>
          <a:p>
            <a:pPr lvl="1">
              <a:spcBef>
                <a:spcPts val="600"/>
              </a:spcBef>
            </a:pPr>
            <a:r>
              <a:rPr lang="en-US" kern="1200" dirty="0">
                <a:ea typeface="+mn-ea"/>
              </a:rPr>
              <a:t>Opening </a:t>
            </a:r>
            <a:r>
              <a:rPr lang="en-US" kern="1200" dirty="0" smtClean="0">
                <a:ea typeface="+mn-ea"/>
              </a:rPr>
              <a:t>a file (</a:t>
            </a:r>
            <a:r>
              <a:rPr lang="en-US" kern="1200" dirty="0" err="1" smtClean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rPr>
              <a:t>fopen</a:t>
            </a:r>
            <a:r>
              <a:rPr lang="en-US" kern="1200" dirty="0" smtClean="0">
                <a:ea typeface="+mn-ea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kern="1200" dirty="0" smtClean="0">
                <a:ea typeface="+mn-ea"/>
              </a:rPr>
              <a:t>Testing if the file is opened successfully</a:t>
            </a:r>
          </a:p>
          <a:p>
            <a:pPr lvl="1">
              <a:spcBef>
                <a:spcPts val="600"/>
              </a:spcBef>
            </a:pPr>
            <a:r>
              <a:rPr lang="en-US" kern="1200" dirty="0" smtClean="0">
                <a:ea typeface="+mn-ea"/>
              </a:rPr>
              <a:t>Reading data from or writing data to the file (</a:t>
            </a:r>
            <a:r>
              <a:rPr lang="en-US" kern="1200" dirty="0" err="1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rPr>
              <a:t>fscanf</a:t>
            </a:r>
            <a:r>
              <a:rPr lang="en-US" kern="1200" dirty="0" smtClean="0">
                <a:ea typeface="+mn-ea"/>
              </a:rPr>
              <a:t>, </a:t>
            </a:r>
            <a:r>
              <a:rPr lang="en-US" kern="1200" dirty="0" err="1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rPr>
              <a:t>fprintf</a:t>
            </a:r>
            <a:r>
              <a:rPr lang="en-US" kern="1200" dirty="0" smtClean="0">
                <a:ea typeface="+mn-ea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kern="1200" dirty="0" smtClean="0">
                <a:ea typeface="+mn-ea"/>
              </a:rPr>
              <a:t>Closing the file (</a:t>
            </a:r>
            <a:r>
              <a:rPr lang="en-US" kern="1200" dirty="0" err="1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rPr>
              <a:t>fclose</a:t>
            </a:r>
            <a:r>
              <a:rPr lang="en-US" kern="1200" dirty="0" smtClean="0">
                <a:ea typeface="+mn-ea"/>
              </a:rPr>
              <a:t>)</a:t>
            </a:r>
            <a:endParaRPr lang="en-US" kern="1200" dirty="0">
              <a:ea typeface="+mn-ea"/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SG" dirty="0">
                <a:solidFill>
                  <a:schemeClr val="tx1"/>
                </a:solidFill>
              </a:rPr>
              <a:t>All I/O functions are defined in </a:t>
            </a:r>
            <a:r>
              <a:rPr lang="en-SG" dirty="0" smtClean="0">
                <a:solidFill>
                  <a:schemeClr val="tx1"/>
                </a:solidFill>
              </a:rPr>
              <a:t>the header </a:t>
            </a:r>
            <a:r>
              <a:rPr lang="en-SG" dirty="0">
                <a:solidFill>
                  <a:schemeClr val="tx1"/>
                </a:solidFill>
              </a:rPr>
              <a:t>file </a:t>
            </a:r>
            <a:r>
              <a:rPr lang="en-SG" dirty="0">
                <a:solidFill>
                  <a:srgbClr val="006600"/>
                </a:solidFill>
              </a:rPr>
              <a:t>&lt;</a:t>
            </a:r>
            <a:r>
              <a:rPr lang="en-SG" dirty="0" err="1">
                <a:solidFill>
                  <a:srgbClr val="006600"/>
                </a:solidFill>
              </a:rPr>
              <a:t>stdio.h</a:t>
            </a:r>
            <a:r>
              <a:rPr lang="en-SG" dirty="0">
                <a:solidFill>
                  <a:srgbClr val="006600"/>
                </a:solidFill>
              </a:rPr>
              <a:t>&gt;</a:t>
            </a:r>
            <a:endParaRPr lang="en-SG" dirty="0" smtClean="0">
              <a:solidFill>
                <a:schemeClr val="tx1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Week13 - </a:t>
            </a:r>
            <a:fld id="{D744ECD0-9CB4-48EB-9A4D-0BCA2B3D9F7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34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cs typeface="Arial" pitchFamily="34" charset="0"/>
              </a:rPr>
              <a:t>Opening </a:t>
            </a:r>
            <a:r>
              <a:rPr lang="en-SG" dirty="0">
                <a:cs typeface="Arial" pitchFamily="34" charset="0"/>
              </a:rPr>
              <a:t>a File and File Modes (</a:t>
            </a:r>
            <a:r>
              <a:rPr lang="en-SG" dirty="0" smtClean="0">
                <a:cs typeface="Arial" pitchFamily="34" charset="0"/>
              </a:rPr>
              <a:t>1/3)</a:t>
            </a:r>
            <a:endParaRPr lang="en-SG" dirty="0"/>
          </a:p>
        </p:txBody>
      </p:sp>
      <p:sp>
        <p:nvSpPr>
          <p:cNvPr id="11" name="Content Placeholder 3"/>
          <p:cNvSpPr>
            <a:spLocks noGrp="1"/>
          </p:cNvSpPr>
          <p:nvPr>
            <p:ph idx="1"/>
          </p:nvPr>
        </p:nvSpPr>
        <p:spPr>
          <a:xfrm>
            <a:off x="457200" y="3653030"/>
            <a:ext cx="8229600" cy="2416046"/>
          </a:xfr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err="1">
                <a:latin typeface="Calibri" panose="020F0502020204030204" pitchFamily="34" charset="0"/>
                <a:cs typeface="Arial" charset="0"/>
              </a:rPr>
              <a:t>fopen</a:t>
            </a:r>
            <a:r>
              <a:rPr lang="en-US" dirty="0">
                <a:latin typeface="Calibri" panose="020F0502020204030204" pitchFamily="34" charset="0"/>
                <a:cs typeface="Arial" charset="0"/>
              </a:rPr>
              <a:t>() </a:t>
            </a:r>
            <a:r>
              <a:rPr lang="en-US" kern="1200" dirty="0">
                <a:solidFill>
                  <a:schemeClr val="tx1"/>
                </a:solidFill>
              </a:rPr>
              <a:t>function opens a file</a:t>
            </a:r>
            <a:r>
              <a:rPr lang="en-US" kern="1200" dirty="0" smtClean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en-US" kern="1200" dirty="0" smtClean="0">
                <a:solidFill>
                  <a:schemeClr val="tx1"/>
                </a:solidFill>
              </a:rPr>
              <a:t>It </a:t>
            </a:r>
            <a:r>
              <a:rPr lang="en-US" kern="1200" dirty="0">
                <a:solidFill>
                  <a:schemeClr val="tx1"/>
                </a:solidFill>
              </a:rPr>
              <a:t>returns a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kern="1200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cs typeface="Courier New" pitchFamily="49" charset="0"/>
              </a:rPr>
              <a:t>pointer</a:t>
            </a:r>
            <a:r>
              <a:rPr lang="en-US" kern="1200" dirty="0">
                <a:solidFill>
                  <a:srgbClr val="0000FF"/>
                </a:solidFill>
              </a:rPr>
              <a:t> </a:t>
            </a:r>
            <a:r>
              <a:rPr lang="en-US" kern="1200" dirty="0">
                <a:solidFill>
                  <a:schemeClr val="tx1"/>
                </a:solidFill>
              </a:rPr>
              <a:t>if an error is </a:t>
            </a:r>
            <a:r>
              <a:rPr lang="en-US" kern="1200" dirty="0" smtClean="0">
                <a:solidFill>
                  <a:schemeClr val="tx1"/>
                </a:solidFill>
              </a:rPr>
              <a:t>encountered.</a:t>
            </a:r>
          </a:p>
          <a:p>
            <a:pPr lvl="1">
              <a:spcBef>
                <a:spcPts val="600"/>
              </a:spcBef>
            </a:pPr>
            <a:r>
              <a:rPr lang="en-US" kern="1200" dirty="0" smtClean="0">
                <a:solidFill>
                  <a:schemeClr val="tx1"/>
                </a:solidFill>
              </a:rPr>
              <a:t>Otherwise</a:t>
            </a:r>
            <a:r>
              <a:rPr lang="en-US" kern="1200" dirty="0">
                <a:solidFill>
                  <a:schemeClr val="tx1"/>
                </a:solidFill>
              </a:rPr>
              <a:t>, </a:t>
            </a:r>
            <a:r>
              <a:rPr lang="en-US" kern="1200" dirty="0" smtClean="0">
                <a:solidFill>
                  <a:schemeClr val="tx1"/>
                </a:solidFill>
              </a:rPr>
              <a:t>it returns </a:t>
            </a:r>
            <a:r>
              <a:rPr lang="en-US" kern="1200" dirty="0">
                <a:solidFill>
                  <a:schemeClr val="tx1"/>
                </a:solidFill>
              </a:rPr>
              <a:t>a pointer of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 *</a:t>
            </a:r>
            <a:r>
              <a:rPr lang="en-US" kern="1200" dirty="0">
                <a:solidFill>
                  <a:srgbClr val="0000FF"/>
                </a:solidFill>
              </a:rPr>
              <a:t> </a:t>
            </a:r>
            <a:r>
              <a:rPr lang="en-US" kern="1200" dirty="0">
                <a:solidFill>
                  <a:schemeClr val="tx1"/>
                </a:solidFill>
              </a:rPr>
              <a:t>type</a:t>
            </a:r>
            <a:r>
              <a:rPr lang="en-US" kern="1200" dirty="0" smtClean="0">
                <a:solidFill>
                  <a:schemeClr val="tx1"/>
                </a:solidFill>
              </a:rPr>
              <a:t>.</a:t>
            </a:r>
            <a:endParaRPr lang="en-US" kern="1200" dirty="0">
              <a:solidFill>
                <a:schemeClr val="tx1"/>
              </a:solidFill>
            </a:endParaRPr>
          </a:p>
          <a:p>
            <a:pPr marL="342900" lvl="1" indent="-342900">
              <a:spcBef>
                <a:spcPts val="6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 kern="1200" dirty="0">
                <a:ea typeface="+mn-ea"/>
              </a:rPr>
              <a:t>Error can happen, e.g., when you try to open a file for </a:t>
            </a:r>
            <a:r>
              <a:rPr lang="en-US" sz="2400" kern="1200" dirty="0" smtClean="0">
                <a:ea typeface="+mn-ea"/>
              </a:rPr>
              <a:t>reading, </a:t>
            </a:r>
            <a:r>
              <a:rPr lang="en-US" sz="2400" kern="1200" dirty="0">
                <a:ea typeface="+mn-ea"/>
              </a:rPr>
              <a:t>but the file doesn’t exist in </a:t>
            </a:r>
            <a:r>
              <a:rPr lang="en-US" sz="2400" kern="1200" dirty="0" smtClean="0">
                <a:ea typeface="+mn-ea"/>
              </a:rPr>
              <a:t>the specified </a:t>
            </a:r>
            <a:r>
              <a:rPr lang="en-US" sz="2400" kern="1200" dirty="0">
                <a:ea typeface="+mn-ea"/>
              </a:rPr>
              <a:t>directory, or you don’t have permission to open this file</a:t>
            </a:r>
            <a:r>
              <a:rPr lang="en-US" sz="2400" kern="1200" dirty="0" smtClean="0">
                <a:ea typeface="+mn-ea"/>
              </a:rPr>
              <a:t>.</a:t>
            </a:r>
            <a:endParaRPr lang="en-US" sz="2400" kern="1200" dirty="0">
              <a:ea typeface="+mn-ea"/>
            </a:endParaRPr>
          </a:p>
        </p:txBody>
      </p:sp>
      <p:sp>
        <p:nvSpPr>
          <p:cNvPr id="3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1597548" y="1573084"/>
            <a:ext cx="4932354" cy="1477328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infile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outfile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infile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= </a:t>
            </a:r>
            <a:r>
              <a:rPr lang="en-US" b="1" dirty="0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fopen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"demo1.in"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"r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outfile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= </a:t>
            </a:r>
            <a:r>
              <a:rPr lang="en-US" b="1" dirty="0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fopen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"demo1.out"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"w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46" name="Line Callout 2 (Border and Accent Bar) 45"/>
          <p:cNvSpPr/>
          <p:nvPr/>
        </p:nvSpPr>
        <p:spPr bwMode="auto">
          <a:xfrm>
            <a:off x="6300779" y="1676487"/>
            <a:ext cx="2133216" cy="646331"/>
          </a:xfrm>
          <a:prstGeom prst="accentBorderCallout2">
            <a:avLst>
              <a:gd name="adj1" fmla="val 17455"/>
              <a:gd name="adj2" fmla="val -4740"/>
              <a:gd name="adj3" fmla="val 22429"/>
              <a:gd name="adj4" fmla="val -19708"/>
              <a:gd name="adj5" fmla="val 77186"/>
              <a:gd name="adj6" fmla="val -68634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 smtClean="0">
                <a:latin typeface="Calibri" pitchFamily="34" charset="0"/>
                <a:cs typeface="Calibri" pitchFamily="34" charset="0"/>
              </a:rPr>
              <a:t>open file </a:t>
            </a:r>
            <a:r>
              <a:rPr lang="en-SG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"demo1.in"</a:t>
            </a:r>
            <a:r>
              <a:rPr lang="en-SG" dirty="0" smtClean="0">
                <a:latin typeface="Calibri" pitchFamily="34" charset="0"/>
                <a:cs typeface="Calibri" pitchFamily="34" charset="0"/>
              </a:rPr>
              <a:t> for reading</a:t>
            </a:r>
            <a:endParaRPr lang="en-US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Line Callout 2 (Border and Accent Bar) 46"/>
          <p:cNvSpPr/>
          <p:nvPr/>
        </p:nvSpPr>
        <p:spPr bwMode="auto">
          <a:xfrm>
            <a:off x="97521" y="1931293"/>
            <a:ext cx="1193397" cy="584775"/>
          </a:xfrm>
          <a:prstGeom prst="accentBorderCallout2">
            <a:avLst>
              <a:gd name="adj1" fmla="val 40413"/>
              <a:gd name="adj2" fmla="val 106824"/>
              <a:gd name="adj3" fmla="val 19338"/>
              <a:gd name="adj4" fmla="val 137426"/>
              <a:gd name="adj5" fmla="val -9708"/>
              <a:gd name="adj6" fmla="val 187063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define </a:t>
            </a:r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FILE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pointers</a:t>
            </a:r>
            <a:endParaRPr lang="en-SG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Line Callout 2 (Border and Accent Bar) 47"/>
          <p:cNvSpPr/>
          <p:nvPr/>
        </p:nvSpPr>
        <p:spPr bwMode="auto">
          <a:xfrm>
            <a:off x="6532434" y="3180829"/>
            <a:ext cx="2170397" cy="369332"/>
          </a:xfrm>
          <a:prstGeom prst="accentBorderCallout2">
            <a:avLst>
              <a:gd name="adj1" fmla="val 17455"/>
              <a:gd name="adj2" fmla="val -4740"/>
              <a:gd name="adj3" fmla="val 18750"/>
              <a:gd name="adj4" fmla="val -20212"/>
              <a:gd name="adj5" fmla="val -39191"/>
              <a:gd name="adj6" fmla="val -28431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"w"</a:t>
            </a:r>
            <a:r>
              <a:rPr lang="en-SG" dirty="0" smtClean="0">
                <a:latin typeface="Calibri" pitchFamily="34" charset="0"/>
                <a:cs typeface="Calibri" pitchFamily="34" charset="0"/>
              </a:rPr>
              <a:t> for writing mode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Week13 - </a:t>
            </a:r>
            <a:fld id="{D744ECD0-9CB4-48EB-9A4D-0BCA2B3D9F7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6" grpId="0" animBg="1"/>
      <p:bldP spid="47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42888" y="1174750"/>
            <a:ext cx="87106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70000"/>
            </a:pPr>
            <a:endParaRPr lang="en-SG" sz="2000"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pitchFamily="34" charset="0"/>
              </a:rPr>
              <a:t>Opening </a:t>
            </a:r>
            <a:r>
              <a:rPr lang="en-GB" dirty="0">
                <a:cs typeface="Arial" pitchFamily="34" charset="0"/>
              </a:rPr>
              <a:t>a File and File Modes (</a:t>
            </a:r>
            <a:r>
              <a:rPr lang="en-GB" dirty="0" smtClean="0">
                <a:cs typeface="Arial" pitchFamily="34" charset="0"/>
              </a:rPr>
              <a:t>2/3)</a:t>
            </a:r>
            <a:endParaRPr lang="en-SG" dirty="0"/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1665"/>
          </a:xfr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File modes for text files: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 bwMode="auto">
          <a:xfrm>
            <a:off x="457200" y="4512936"/>
            <a:ext cx="77829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200" dirty="0"/>
              <a:t>We will focus </a:t>
            </a:r>
            <a:r>
              <a:rPr lang="en-US" sz="2200" dirty="0" smtClean="0"/>
              <a:t>on </a:t>
            </a:r>
            <a:r>
              <a:rPr lang="en-US" sz="2200" dirty="0" smtClean="0">
                <a:solidFill>
                  <a:srgbClr val="006600"/>
                </a:solidFill>
              </a:rPr>
              <a:t>"r"</a:t>
            </a:r>
            <a:r>
              <a:rPr lang="en-US" sz="2200" dirty="0" smtClean="0"/>
              <a:t> </a:t>
            </a:r>
            <a:r>
              <a:rPr lang="en-US" sz="2200" dirty="0"/>
              <a:t>and </a:t>
            </a:r>
            <a:r>
              <a:rPr lang="en-US" sz="2200" dirty="0" smtClean="0">
                <a:solidFill>
                  <a:srgbClr val="006600"/>
                </a:solidFill>
              </a:rPr>
              <a:t>"w" </a:t>
            </a:r>
            <a:r>
              <a:rPr lang="en-US" sz="2200" dirty="0" smtClean="0"/>
              <a:t>only.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Note that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/>
              <a:t>In </a:t>
            </a:r>
            <a:r>
              <a:rPr lang="en-US" dirty="0" smtClean="0">
                <a:solidFill>
                  <a:srgbClr val="006600"/>
                </a:solidFill>
              </a:rPr>
              <a:t>"r"</a:t>
            </a:r>
            <a:r>
              <a:rPr lang="en-US" dirty="0" smtClean="0"/>
              <a:t> </a:t>
            </a:r>
            <a:r>
              <a:rPr lang="en-US" dirty="0"/>
              <a:t>mode, file must already </a:t>
            </a:r>
            <a:r>
              <a:rPr lang="en-US" dirty="0" smtClean="0"/>
              <a:t>exist.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/>
              <a:t>In </a:t>
            </a:r>
            <a:r>
              <a:rPr lang="en-US" dirty="0" smtClean="0">
                <a:solidFill>
                  <a:srgbClr val="006600"/>
                </a:solidFill>
              </a:rPr>
              <a:t>"w"</a:t>
            </a:r>
            <a:r>
              <a:rPr lang="en-US" dirty="0" smtClean="0"/>
              <a:t> </a:t>
            </a:r>
            <a:r>
              <a:rPr lang="en-US" dirty="0"/>
              <a:t>mode, new data </a:t>
            </a:r>
            <a:r>
              <a:rPr lang="en-US" dirty="0" smtClean="0"/>
              <a:t>will overwrite </a:t>
            </a:r>
            <a:r>
              <a:rPr lang="en-US" dirty="0"/>
              <a:t>existing </a:t>
            </a:r>
            <a:r>
              <a:rPr lang="en-US" dirty="0" smtClean="0"/>
              <a:t>file data </a:t>
            </a:r>
            <a:r>
              <a:rPr lang="en-US" dirty="0"/>
              <a:t>(if any</a:t>
            </a:r>
            <a:r>
              <a:rPr lang="en-US" dirty="0" smtClean="0"/>
              <a:t>).</a:t>
            </a:r>
            <a:endParaRPr lang="en-US" dirty="0">
              <a:solidFill>
                <a:srgbClr val="006600"/>
              </a:solidFill>
            </a:endParaRPr>
          </a:p>
        </p:txBody>
      </p:sp>
      <p:pic>
        <p:nvPicPr>
          <p:cNvPr id="20" name="tabl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6981" y="1883783"/>
            <a:ext cx="6650038" cy="25955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Week13 - </a:t>
            </a:r>
            <a:fld id="{D744ECD0-9CB4-48EB-9A4D-0BCA2B3D9F7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Opening a File and File Modes </a:t>
            </a:r>
            <a:r>
              <a:rPr lang="en-GB" dirty="0" smtClean="0">
                <a:cs typeface="Arial" pitchFamily="34" charset="0"/>
              </a:rPr>
              <a:t>(3/3</a:t>
            </a:r>
            <a:r>
              <a:rPr lang="en-GB" dirty="0">
                <a:cs typeface="Arial" pitchFamily="34" charset="0"/>
              </a:rPr>
              <a:t>)</a:t>
            </a:r>
            <a:endParaRPr lang="en-SG" dirty="0"/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538883"/>
          </a:xfr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We often use </a:t>
            </a:r>
            <a:r>
              <a:rPr lang="en-US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fopen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() </a:t>
            </a:r>
            <a:r>
              <a:rPr lang="en-US" dirty="0">
                <a:solidFill>
                  <a:schemeClr val="tx1"/>
                </a:solidFill>
              </a:rPr>
              <a:t>function with error checking </a:t>
            </a:r>
            <a:r>
              <a:rPr lang="en-US" dirty="0" smtClean="0">
                <a:solidFill>
                  <a:schemeClr val="tx1"/>
                </a:solidFill>
              </a:rPr>
              <a:t>routine</a:t>
            </a:r>
          </a:p>
          <a:p>
            <a:pPr lvl="1">
              <a:spcBef>
                <a:spcPts val="600"/>
              </a:spcBef>
            </a:pPr>
            <a:r>
              <a:rPr lang="en-US" kern="1200" dirty="0" smtClean="0"/>
              <a:t>If file is opened successfully, </a:t>
            </a:r>
            <a:r>
              <a:rPr lang="en-US" kern="1200" dirty="0" err="1" smtClean="0">
                <a:solidFill>
                  <a:srgbClr val="0000FF"/>
                </a:solidFill>
                <a:latin typeface="Calibri" panose="020F0502020204030204" pitchFamily="34" charset="0"/>
              </a:rPr>
              <a:t>fopen</a:t>
            </a:r>
            <a:r>
              <a:rPr lang="en-US" kern="12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() </a:t>
            </a:r>
            <a:r>
              <a:rPr lang="en-US" kern="1200" dirty="0" smtClean="0"/>
              <a:t>function returns </a:t>
            </a:r>
            <a:r>
              <a:rPr lang="en-US" kern="1200" dirty="0"/>
              <a:t>a </a:t>
            </a:r>
            <a:r>
              <a:rPr lang="en-US" kern="1200" dirty="0" smtClean="0"/>
              <a:t>pointer pointing to the first data in the file.</a:t>
            </a:r>
          </a:p>
          <a:p>
            <a:pPr lvl="1">
              <a:spcBef>
                <a:spcPts val="600"/>
              </a:spcBef>
            </a:pPr>
            <a:r>
              <a:rPr lang="en-US" kern="1200" dirty="0" smtClean="0"/>
              <a:t>If file is failed to be opened, a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kern="1200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cs typeface="Courier New" pitchFamily="49" charset="0"/>
              </a:rPr>
              <a:t>pointer</a:t>
            </a:r>
            <a:r>
              <a:rPr lang="en-US" kern="1200" dirty="0">
                <a:solidFill>
                  <a:srgbClr val="0000FF"/>
                </a:solidFill>
              </a:rPr>
              <a:t> </a:t>
            </a:r>
            <a:r>
              <a:rPr lang="en-US" kern="1200" dirty="0" smtClean="0"/>
              <a:t>will be returned.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17597" y="2936254"/>
            <a:ext cx="7457288" cy="3485023"/>
            <a:chOff x="688501" y="1361534"/>
            <a:chExt cx="7457288" cy="3485023"/>
          </a:xfrm>
        </p:grpSpPr>
        <p:sp>
          <p:nvSpPr>
            <p:cNvPr id="6" name="TextBox 5"/>
            <p:cNvSpPr txBox="1"/>
            <p:nvPr/>
          </p:nvSpPr>
          <p:spPr bwMode="auto">
            <a:xfrm>
              <a:off x="688501" y="1368682"/>
              <a:ext cx="7457288" cy="3477875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stdio.h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</a:rPr>
                <a:t>stdlib.h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  <a:endPara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 FILE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</a:t>
              </a:r>
              <a:r>
                <a:rPr lang="en-US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infile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endPara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endPara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endParaRPr lang="en-US" sz="1200" b="1" dirty="0" smtClean="0">
                <a:solidFill>
                  <a:srgbClr val="800000"/>
                </a:solidFill>
                <a:latin typeface="Courier New" pitchFamily="49" charset="0"/>
                <a:cs typeface="Arial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endParaRPr lang="en-US" sz="1600" b="1" dirty="0" smtClean="0">
                <a:solidFill>
                  <a:srgbClr val="800000"/>
                </a:solidFill>
                <a:latin typeface="Courier New" pitchFamily="49" charset="0"/>
                <a:cs typeface="Arial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Arial" charset="0"/>
                </a:rPr>
                <a:t>    // process data...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Arial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798841" y="1361534"/>
              <a:ext cx="1345240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Week13_Demo1.c</a:t>
              </a:r>
              <a:endParaRPr lang="en-SG" sz="1100" dirty="0"/>
            </a:p>
          </p:txBody>
        </p:sp>
      </p:grpSp>
      <p:sp>
        <p:nvSpPr>
          <p:cNvPr id="11" name="Rectangle 81"/>
          <p:cNvSpPr>
            <a:spLocks noChangeArrowheads="1"/>
          </p:cNvSpPr>
          <p:nvPr/>
        </p:nvSpPr>
        <p:spPr bwMode="auto">
          <a:xfrm>
            <a:off x="1191910" y="4284241"/>
            <a:ext cx="6801021" cy="1077218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fopen(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"demo1.in"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"r"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)) ==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"Cannot open file demo1.in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>
                <a:solidFill>
                  <a:srgbClr val="CC6600"/>
                </a:solidFill>
                <a:latin typeface="Courier New" pitchFamily="49" charset="0"/>
              </a:rPr>
              <a:t>exit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Line Callout 2 (Border and Accent Bar) 13"/>
          <p:cNvSpPr/>
          <p:nvPr/>
        </p:nvSpPr>
        <p:spPr bwMode="auto">
          <a:xfrm>
            <a:off x="4195197" y="3372960"/>
            <a:ext cx="1542410" cy="369332"/>
          </a:xfrm>
          <a:prstGeom prst="accentBorderCallout2">
            <a:avLst>
              <a:gd name="adj1" fmla="val 32551"/>
              <a:gd name="adj2" fmla="val -4740"/>
              <a:gd name="adj3" fmla="val 10555"/>
              <a:gd name="adj4" fmla="val -30103"/>
              <a:gd name="adj5" fmla="val 6444"/>
              <a:gd name="adj6" fmla="val -56461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dirty="0">
                <a:latin typeface="Calibri" pitchFamily="34" charset="0"/>
                <a:cs typeface="Calibri" pitchFamily="34" charset="0"/>
              </a:rPr>
              <a:t>use </a:t>
            </a:r>
            <a:r>
              <a:rPr lang="en-US" sz="1600" b="1" dirty="0">
                <a:solidFill>
                  <a:srgbClr val="CC6600"/>
                </a:solidFill>
                <a:latin typeface="Courier New" pitchFamily="49" charset="0"/>
              </a:rPr>
              <a:t>exit</a:t>
            </a:r>
            <a:r>
              <a:rPr lang="en-US" sz="1600" b="1" dirty="0">
                <a:latin typeface="Courier New" pitchFamily="49" charset="0"/>
              </a:rPr>
              <a:t>()</a:t>
            </a:r>
            <a:endParaRPr lang="en-SG" sz="1600" b="1" dirty="0">
              <a:latin typeface="Courier New" pitchFamily="49" charset="0"/>
            </a:endParaRPr>
          </a:p>
        </p:txBody>
      </p:sp>
      <p:sp>
        <p:nvSpPr>
          <p:cNvPr id="16" name="Line Callout 2 (Border and Accent Bar) 15"/>
          <p:cNvSpPr/>
          <p:nvPr/>
        </p:nvSpPr>
        <p:spPr bwMode="auto">
          <a:xfrm>
            <a:off x="6903391" y="3499534"/>
            <a:ext cx="1971668" cy="584775"/>
          </a:xfrm>
          <a:prstGeom prst="accentBorderCallout2">
            <a:avLst>
              <a:gd name="adj1" fmla="val 17455"/>
              <a:gd name="adj2" fmla="val -4740"/>
              <a:gd name="adj3" fmla="val 18779"/>
              <a:gd name="adj4" fmla="val -19872"/>
              <a:gd name="adj5" fmla="val 142812"/>
              <a:gd name="adj6" fmla="val -30094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check whether file is opened successfully</a:t>
            </a:r>
            <a:endParaRPr lang="en-SG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Week13 - </a:t>
            </a:r>
            <a:fld id="{D744ECD0-9CB4-48EB-9A4D-0BCA2B3D9F7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3062774" y="5043194"/>
            <a:ext cx="4904508" cy="369332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exit function terminates the program immediately</a:t>
            </a:r>
            <a:endParaRPr lang="en-SG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458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6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Reading / Writing a File (</a:t>
            </a:r>
            <a:r>
              <a:rPr lang="en-GB" dirty="0" smtClean="0">
                <a:cs typeface="Arial" pitchFamily="34" charset="0"/>
              </a:rPr>
              <a:t>1/3)</a:t>
            </a:r>
            <a:endParaRPr lang="en-SG" dirty="0"/>
          </a:p>
        </p:txBody>
      </p:sp>
      <p:sp>
        <p:nvSpPr>
          <p:cNvPr id="21" name="Content Placeholder 1"/>
          <p:cNvSpPr>
            <a:spLocks noGrp="1"/>
          </p:cNvSpPr>
          <p:nvPr>
            <p:ph idx="1"/>
          </p:nvPr>
        </p:nvSpPr>
        <p:spPr>
          <a:xfrm>
            <a:off x="457200" y="4351037"/>
            <a:ext cx="8229600" cy="1738938"/>
          </a:xfr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err="1" smtClean="0">
                <a:latin typeface="Calibri" panose="020F0502020204030204" pitchFamily="34" charset="0"/>
              </a:rPr>
              <a:t>fscanf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read data from a file.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alibri" panose="020F0502020204030204" pitchFamily="34" charset="0"/>
              </a:rPr>
              <a:t>fprintf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write data to a file.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use of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fscanf</a:t>
            </a:r>
            <a:r>
              <a:rPr lang="en-US" dirty="0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fprintf</a:t>
            </a:r>
            <a:r>
              <a:rPr lang="en-US" dirty="0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similar to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scanf</a:t>
            </a:r>
            <a:r>
              <a:rPr lang="en-US" dirty="0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en-US" dirty="0"/>
              <a:t>.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 smtClean="0"/>
              <a:t>except for the additional </a:t>
            </a:r>
            <a:r>
              <a:rPr lang="en-US" dirty="0" smtClean="0">
                <a:solidFill>
                  <a:srgbClr val="0000FF"/>
                </a:solidFill>
              </a:rPr>
              <a:t>FILE *</a:t>
            </a:r>
            <a:r>
              <a:rPr lang="en-US" dirty="0" smtClean="0"/>
              <a:t> pointer argument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903641" y="1566111"/>
            <a:ext cx="7110805" cy="2585323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weight, height;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*fp1, *fp2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Arial" charset="0"/>
              </a:rPr>
              <a:t>// error checking routine skipped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fp1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=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fopen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"demo1.in"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"r"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fp2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=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fopen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"demo1.out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"w"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 err="1" smtClean="0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fscanf</a:t>
            </a:r>
            <a:r>
              <a:rPr lang="en-US" b="1" dirty="0" smtClean="0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(fp1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 %f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&amp;weight, &amp;height);</a:t>
            </a:r>
          </a:p>
          <a:p>
            <a:pPr>
              <a:defRPr/>
            </a:pPr>
            <a:r>
              <a:rPr lang="en-US" b="1" dirty="0" err="1" smtClean="0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fprintf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(fp2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Wt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Ht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weight, height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Week13 - </a:t>
            </a:r>
            <a:fld id="{D744ECD0-9CB4-48EB-9A4D-0BCA2B3D9F7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51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pitchFamily="34" charset="0"/>
              </a:rPr>
              <a:t>Reading / Writing a File (2/3)</a:t>
            </a:r>
            <a:endParaRPr lang="en-SG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154436"/>
          </a:xfr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Suppose we want to read all data from a file.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If we know the number of data in the file beforehand, we can use a loop to keep reading data one by one.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But what if we are not aware of the total number of the data in the file? (see next page)</a:t>
            </a:r>
            <a:endParaRPr lang="en-US" sz="2400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Week13 - </a:t>
            </a:r>
            <a:fld id="{D744ECD0-9CB4-48EB-9A4D-0BCA2B3D9F7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82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03641" y="3541654"/>
            <a:ext cx="7115031" cy="2585323"/>
            <a:chOff x="903641" y="3552556"/>
            <a:chExt cx="7115031" cy="2585323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903641" y="3552556"/>
              <a:ext cx="7110805" cy="2585323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FILE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*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fp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var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Arial" charset="0"/>
                </a:rPr>
                <a:t>// open file using pointer </a:t>
              </a:r>
              <a:r>
                <a:rPr lang="en-US" b="1" dirty="0" err="1" smtClean="0">
                  <a:solidFill>
                    <a:srgbClr val="800000"/>
                  </a:solidFill>
                  <a:latin typeface="Courier New" pitchFamily="49" charset="0"/>
                  <a:cs typeface="Arial" charset="0"/>
                </a:rPr>
                <a:t>fp</a:t>
              </a:r>
              <a:endParaRPr lang="en-US" b="1" dirty="0" smtClean="0">
                <a:solidFill>
                  <a:srgbClr val="800000"/>
                </a:solidFill>
                <a:latin typeface="Courier New" pitchFamily="49" charset="0"/>
                <a:cs typeface="Arial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endParaRPr lang="nn-NO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nn-NO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nn-NO" b="1" dirty="0" smtClean="0">
                  <a:solidFill>
                    <a:srgbClr val="000000"/>
                  </a:solidFill>
                  <a:latin typeface="Courier New" pitchFamily="49" charset="0"/>
                  <a:cs typeface="Arial" charset="0"/>
                </a:rPr>
                <a:t> ( fscanf(fp</a:t>
              </a:r>
              <a:r>
                <a:rPr lang="nn-NO" b="1" dirty="0">
                  <a:solidFill>
                    <a:srgbClr val="000000"/>
                  </a:solidFill>
                  <a:latin typeface="Courier New" pitchFamily="49" charset="0"/>
                  <a:cs typeface="Arial" charset="0"/>
                </a:rPr>
                <a:t>,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nn-NO" b="1" dirty="0" smtClean="0">
                  <a:solidFill>
                    <a:srgbClr val="000000"/>
                  </a:solidFill>
                  <a:latin typeface="Courier New" pitchFamily="49" charset="0"/>
                  <a:cs typeface="Arial" charset="0"/>
                </a:rPr>
                <a:t>, </a:t>
              </a:r>
              <a:r>
                <a:rPr lang="nn-NO" b="1" dirty="0">
                  <a:solidFill>
                    <a:srgbClr val="000000"/>
                  </a:solidFill>
                  <a:latin typeface="Courier New" pitchFamily="49" charset="0"/>
                  <a:cs typeface="Arial" charset="0"/>
                </a:rPr>
                <a:t>&amp;</a:t>
              </a:r>
              <a:r>
                <a:rPr lang="nn-NO" b="1" dirty="0" smtClean="0">
                  <a:solidFill>
                    <a:srgbClr val="000000"/>
                  </a:solidFill>
                  <a:latin typeface="Courier New" pitchFamily="49" charset="0"/>
                  <a:cs typeface="Arial" charset="0"/>
                </a:rPr>
                <a:t>var) != </a:t>
              </a:r>
              <a:r>
                <a:rPr lang="nn-NO" b="1" dirty="0" smtClean="0">
                  <a:solidFill>
                    <a:srgbClr val="006600"/>
                  </a:solidFill>
                  <a:latin typeface="Courier New" pitchFamily="49" charset="0"/>
                  <a:cs typeface="Arial" charset="0"/>
                </a:rPr>
                <a:t>EOF</a:t>
              </a:r>
              <a:r>
                <a:rPr lang="nn-NO" b="1" dirty="0" smtClean="0">
                  <a:solidFill>
                    <a:srgbClr val="000000"/>
                  </a:solidFill>
                  <a:latin typeface="Courier New" pitchFamily="49" charset="0"/>
                  <a:cs typeface="Arial" charset="0"/>
                </a:rPr>
                <a:t> )</a:t>
              </a:r>
              <a:endParaRPr lang="nn-NO" b="1" dirty="0">
                <a:solidFill>
                  <a:srgbClr val="000000"/>
                </a:solidFill>
                <a:latin typeface="Courier New" pitchFamily="49" charset="0"/>
                <a:cs typeface="Arial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nn-NO" b="1" dirty="0" smtClean="0">
                  <a:solidFill>
                    <a:srgbClr val="000000"/>
                  </a:solidFill>
                  <a:latin typeface="Courier New" pitchFamily="49" charset="0"/>
                  <a:cs typeface="Arial" charset="0"/>
                </a:rPr>
                <a:t>{</a:t>
              </a:r>
              <a:endParaRPr lang="nn-NO" b="1" dirty="0">
                <a:solidFill>
                  <a:srgbClr val="000000"/>
                </a:solidFill>
                <a:latin typeface="Courier New" pitchFamily="49" charset="0"/>
                <a:cs typeface="Arial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nn-NO" b="1" dirty="0" smtClean="0">
                  <a:solidFill>
                    <a:srgbClr val="000000"/>
                  </a:solidFill>
                  <a:latin typeface="Courier New" pitchFamily="49" charset="0"/>
                  <a:cs typeface="Arial" charset="0"/>
                </a:rPr>
                <a:t>    printf(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var</a:t>
              </a:r>
              <a:r>
                <a:rPr lang="nn-NO" b="1" dirty="0" smtClean="0">
                  <a:solidFill>
                    <a:srgbClr val="000000"/>
                  </a:solidFill>
                  <a:latin typeface="Courier New" pitchFamily="49" charset="0"/>
                  <a:cs typeface="Arial" charset="0"/>
                </a:rPr>
                <a:t>);</a:t>
              </a:r>
              <a:endParaRPr lang="nn-NO" b="1" dirty="0">
                <a:solidFill>
                  <a:srgbClr val="000000"/>
                </a:solidFill>
                <a:latin typeface="Courier New" pitchFamily="49" charset="0"/>
                <a:cs typeface="Arial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nn-NO" b="1" dirty="0" smtClean="0">
                  <a:solidFill>
                    <a:srgbClr val="000000"/>
                  </a:solidFill>
                  <a:latin typeface="Courier New" pitchFamily="49" charset="0"/>
                  <a:cs typeface="Arial" charset="0"/>
                </a:rPr>
                <a:t>}</a:t>
              </a:r>
              <a:endParaRPr lang="en-US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8541" y="5876269"/>
              <a:ext cx="1180131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Week13_EOF.c</a:t>
              </a:r>
              <a:endParaRPr lang="en-SG" sz="1100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pitchFamily="34" charset="0"/>
              </a:rPr>
              <a:t>Reading / Writing a File (3/3)</a:t>
            </a:r>
            <a:endParaRPr lang="en-SG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092881"/>
          </a:xfr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SG" dirty="0" err="1" smtClean="0">
                <a:latin typeface="Calibri" pitchFamily="34" charset="0"/>
                <a:cs typeface="Calibri" pitchFamily="34" charset="0"/>
              </a:rPr>
              <a:t>fscanf</a:t>
            </a:r>
            <a:r>
              <a:rPr lang="en-SG" dirty="0" smtClean="0"/>
              <a:t> </a:t>
            </a:r>
            <a:r>
              <a:rPr lang="en-SG" dirty="0">
                <a:solidFill>
                  <a:schemeClr val="tx1"/>
                </a:solidFill>
              </a:rPr>
              <a:t>returns </a:t>
            </a:r>
            <a:r>
              <a:rPr lang="en-SG" dirty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EOF</a:t>
            </a:r>
            <a:r>
              <a:rPr lang="en-SG" dirty="0">
                <a:solidFill>
                  <a:schemeClr val="tx1"/>
                </a:solidFill>
              </a:rPr>
              <a:t> if </a:t>
            </a:r>
            <a:r>
              <a:rPr lang="en-SG" dirty="0" smtClean="0">
                <a:solidFill>
                  <a:schemeClr val="tx1"/>
                </a:solidFill>
              </a:rPr>
              <a:t>it fails to read any data; </a:t>
            </a:r>
            <a:r>
              <a:rPr lang="en-SG" dirty="0">
                <a:solidFill>
                  <a:schemeClr val="tx1"/>
                </a:solidFill>
              </a:rPr>
              <a:t>otherwise</a:t>
            </a:r>
            <a:r>
              <a:rPr lang="en-SG" dirty="0" smtClean="0">
                <a:solidFill>
                  <a:schemeClr val="tx1"/>
                </a:solidFill>
              </a:rPr>
              <a:t>, it </a:t>
            </a:r>
            <a:r>
              <a:rPr lang="en-SG" dirty="0">
                <a:solidFill>
                  <a:srgbClr val="C00000"/>
                </a:solidFill>
              </a:rPr>
              <a:t>returns the number of data </a:t>
            </a:r>
            <a:r>
              <a:rPr lang="en-SG" dirty="0" smtClean="0">
                <a:solidFill>
                  <a:srgbClr val="C00000"/>
                </a:solidFill>
              </a:rPr>
              <a:t>that </a:t>
            </a:r>
            <a:r>
              <a:rPr lang="en-SG" dirty="0">
                <a:solidFill>
                  <a:srgbClr val="C00000"/>
                </a:solidFill>
              </a:rPr>
              <a:t>were read and stored</a:t>
            </a:r>
            <a:r>
              <a:rPr lang="en-SG" dirty="0" smtClean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EOF</a:t>
            </a:r>
            <a:r>
              <a:rPr lang="en-US" dirty="0"/>
              <a:t> is a macro (constant) whose value is commonly -1.</a:t>
            </a:r>
            <a:endParaRPr lang="en-SG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SG" dirty="0">
                <a:solidFill>
                  <a:schemeClr val="tx1"/>
                </a:solidFill>
              </a:rPr>
              <a:t>Assuming that file contains no error, then a return value of </a:t>
            </a:r>
            <a:r>
              <a:rPr lang="en-SG" dirty="0" smtClean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EOF</a:t>
            </a:r>
            <a:r>
              <a:rPr lang="en-SG" dirty="0" smtClean="0">
                <a:solidFill>
                  <a:schemeClr val="tx1"/>
                </a:solidFill>
              </a:rPr>
              <a:t> means you have reached the end of the file.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8" name="TextBox 7"/>
          <p:cNvSpPr txBox="1"/>
          <p:nvPr/>
        </p:nvSpPr>
        <p:spPr>
          <a:xfrm>
            <a:off x="6693605" y="4219789"/>
            <a:ext cx="1725262" cy="1077218"/>
          </a:xfrm>
          <a:prstGeom prst="rect">
            <a:avLst/>
          </a:prstGeom>
          <a:ln w="19050"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SG" dirty="0" smtClean="0"/>
              <a:t>10</a:t>
            </a:r>
          </a:p>
          <a:p>
            <a:r>
              <a:rPr lang="en-SG" dirty="0" smtClean="0"/>
              <a:t>20</a:t>
            </a:r>
          </a:p>
          <a:p>
            <a:r>
              <a:rPr lang="en-SG" dirty="0" smtClean="0"/>
              <a:t>30</a:t>
            </a:r>
          </a:p>
          <a:p>
            <a:r>
              <a:rPr lang="en-SG" dirty="0" smtClean="0"/>
              <a:t>40</a:t>
            </a:r>
            <a:endParaRPr lang="en-SG" dirty="0"/>
          </a:p>
        </p:txBody>
      </p:sp>
      <p:sp>
        <p:nvSpPr>
          <p:cNvPr id="29" name="TextBox 7"/>
          <p:cNvSpPr txBox="1"/>
          <p:nvPr/>
        </p:nvSpPr>
        <p:spPr>
          <a:xfrm>
            <a:off x="6702019" y="3484214"/>
            <a:ext cx="171684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Input file: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10 20 30 40</a:t>
            </a:r>
            <a:endParaRPr lang="en-SG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81"/>
          <p:cNvSpPr>
            <a:spLocks noChangeArrowheads="1"/>
          </p:cNvSpPr>
          <p:nvPr/>
        </p:nvSpPr>
        <p:spPr bwMode="auto">
          <a:xfrm>
            <a:off x="910021" y="4649564"/>
            <a:ext cx="5297141" cy="369332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//while (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fscanf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fp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, "%d", &amp;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val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)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</a:rPr>
              <a:t>== 1)</a:t>
            </a:r>
            <a:endParaRPr lang="en-US" b="1" dirty="0">
              <a:solidFill>
                <a:srgbClr val="800000"/>
              </a:solidFill>
              <a:latin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Week13 - </a:t>
            </a:r>
            <a:fld id="{D744ECD0-9CB4-48EB-9A4D-0BCA2B3D9F7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09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11" grpId="0"/>
    </p:bldLst>
  </p:timing>
</p:sld>
</file>

<file path=ppt/theme/theme1.xml><?xml version="1.0" encoding="utf-8"?>
<a:theme xmlns:a="http://schemas.openxmlformats.org/drawingml/2006/main" name="Pixel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C00000"/>
      </a:hlink>
      <a:folHlink>
        <a:srgbClr val="CC99FF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sq" algn="ctr">
          <a:solidFill>
            <a:srgbClr val="FF0000"/>
          </a:solidFill>
          <a:round/>
          <a:headEnd type="none" w="sm" len="sm"/>
          <a:tailEnd type="none" w="sm" len="sm"/>
        </a:ln>
      </a:spPr>
      <a:bodyPr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23503</TotalTime>
  <Words>1344</Words>
  <Application>Microsoft Office PowerPoint</Application>
  <PresentationFormat>On-screen Show (4:3)</PresentationFormat>
  <Paragraphs>215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Calibri</vt:lpstr>
      <vt:lpstr>Courier New</vt:lpstr>
      <vt:lpstr>Garamond</vt:lpstr>
      <vt:lpstr>Times New Roman</vt:lpstr>
      <vt:lpstr>Wingdings</vt:lpstr>
      <vt:lpstr>Pixel</vt:lpstr>
      <vt:lpstr>Week 13: I/O and File Processing</vt:lpstr>
      <vt:lpstr>File Processing: Motivation</vt:lpstr>
      <vt:lpstr>File Processing: Overview</vt:lpstr>
      <vt:lpstr>Opening a File and File Modes (1/3)</vt:lpstr>
      <vt:lpstr>Opening a File and File Modes (2/3)</vt:lpstr>
      <vt:lpstr>Opening a File and File Modes (3/3)</vt:lpstr>
      <vt:lpstr>Reading / Writing a File (1/3)</vt:lpstr>
      <vt:lpstr>Reading / Writing a File (2/3)</vt:lpstr>
      <vt:lpstr>Reading / Writing a File (3/3)</vt:lpstr>
      <vt:lpstr>Closing a File</vt:lpstr>
      <vt:lpstr>Summary for Today (1/2)</vt:lpstr>
      <vt:lpstr>Summary for Today (2/2)</vt:lpstr>
    </vt:vector>
  </TitlesOfParts>
  <Company>SoC, 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13 lecture notes</dc:subject>
  <dc:creator>Zhou Lifeng</dc:creator>
  <cp:lastModifiedBy>Samuel Lim Yi Jie</cp:lastModifiedBy>
  <cp:revision>2790</cp:revision>
  <dcterms:created xsi:type="dcterms:W3CDTF">1998-09-05T15:03:32Z</dcterms:created>
  <dcterms:modified xsi:type="dcterms:W3CDTF">2013-11-27T04:57:51Z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